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5" r:id="rId4"/>
  </p:sldMasterIdLst>
  <p:notesMasterIdLst>
    <p:notesMasterId r:id="rId91"/>
  </p:notesMasterIdLst>
  <p:handoutMasterIdLst>
    <p:handoutMasterId r:id="rId92"/>
  </p:handoutMasterIdLst>
  <p:sldIdLst>
    <p:sldId id="407" r:id="rId5"/>
    <p:sldId id="408" r:id="rId6"/>
    <p:sldId id="409" r:id="rId7"/>
    <p:sldId id="415" r:id="rId8"/>
    <p:sldId id="276" r:id="rId9"/>
    <p:sldId id="411" r:id="rId10"/>
    <p:sldId id="412" r:id="rId11"/>
    <p:sldId id="413" r:id="rId12"/>
    <p:sldId id="414" r:id="rId13"/>
    <p:sldId id="350" r:id="rId14"/>
    <p:sldId id="351" r:id="rId15"/>
    <p:sldId id="416" r:id="rId16"/>
    <p:sldId id="362" r:id="rId17"/>
    <p:sldId id="363" r:id="rId18"/>
    <p:sldId id="361" r:id="rId19"/>
    <p:sldId id="399" r:id="rId20"/>
    <p:sldId id="342" r:id="rId21"/>
    <p:sldId id="343" r:id="rId22"/>
    <p:sldId id="398" r:id="rId23"/>
    <p:sldId id="405" r:id="rId24"/>
    <p:sldId id="417" r:id="rId25"/>
    <p:sldId id="382" r:id="rId26"/>
    <p:sldId id="383" r:id="rId27"/>
    <p:sldId id="400" r:id="rId28"/>
    <p:sldId id="384" r:id="rId29"/>
    <p:sldId id="386" r:id="rId30"/>
    <p:sldId id="387" r:id="rId31"/>
    <p:sldId id="388" r:id="rId32"/>
    <p:sldId id="365" r:id="rId33"/>
    <p:sldId id="366" r:id="rId34"/>
    <p:sldId id="393" r:id="rId35"/>
    <p:sldId id="418" r:id="rId36"/>
    <p:sldId id="394" r:id="rId37"/>
    <p:sldId id="401" r:id="rId38"/>
    <p:sldId id="402" r:id="rId39"/>
    <p:sldId id="371" r:id="rId40"/>
    <p:sldId id="372" r:id="rId41"/>
    <p:sldId id="374" r:id="rId42"/>
    <p:sldId id="375" r:id="rId43"/>
    <p:sldId id="403" r:id="rId44"/>
    <p:sldId id="476" r:id="rId45"/>
    <p:sldId id="422" r:id="rId46"/>
    <p:sldId id="423" r:id="rId47"/>
    <p:sldId id="424" r:id="rId48"/>
    <p:sldId id="425" r:id="rId49"/>
    <p:sldId id="426" r:id="rId50"/>
    <p:sldId id="427" r:id="rId51"/>
    <p:sldId id="428" r:id="rId52"/>
    <p:sldId id="429" r:id="rId53"/>
    <p:sldId id="430" r:id="rId54"/>
    <p:sldId id="431" r:id="rId55"/>
    <p:sldId id="432" r:id="rId56"/>
    <p:sldId id="433" r:id="rId57"/>
    <p:sldId id="434" r:id="rId58"/>
    <p:sldId id="435" r:id="rId59"/>
    <p:sldId id="436" r:id="rId60"/>
    <p:sldId id="437" r:id="rId61"/>
    <p:sldId id="438" r:id="rId62"/>
    <p:sldId id="439" r:id="rId63"/>
    <p:sldId id="440" r:id="rId64"/>
    <p:sldId id="441" r:id="rId65"/>
    <p:sldId id="447" r:id="rId66"/>
    <p:sldId id="448" r:id="rId67"/>
    <p:sldId id="449" r:id="rId68"/>
    <p:sldId id="450" r:id="rId69"/>
    <p:sldId id="451" r:id="rId70"/>
    <p:sldId id="452" r:id="rId71"/>
    <p:sldId id="453" r:id="rId72"/>
    <p:sldId id="454" r:id="rId73"/>
    <p:sldId id="455" r:id="rId74"/>
    <p:sldId id="456" r:id="rId75"/>
    <p:sldId id="457" r:id="rId76"/>
    <p:sldId id="458" r:id="rId77"/>
    <p:sldId id="459" r:id="rId78"/>
    <p:sldId id="460" r:id="rId79"/>
    <p:sldId id="461" r:id="rId80"/>
    <p:sldId id="477" r:id="rId81"/>
    <p:sldId id="464" r:id="rId82"/>
    <p:sldId id="465" r:id="rId83"/>
    <p:sldId id="466" r:id="rId84"/>
    <p:sldId id="467" r:id="rId85"/>
    <p:sldId id="468" r:id="rId86"/>
    <p:sldId id="469" r:id="rId87"/>
    <p:sldId id="470" r:id="rId88"/>
    <p:sldId id="471" r:id="rId89"/>
    <p:sldId id="419" r:id="rId90"/>
  </p:sldIdLst>
  <p:sldSz cx="9144000" cy="6858000" type="screen4x3"/>
  <p:notesSz cx="6858000" cy="9296400"/>
  <p:defaultTextStyle>
    <a:defPPr>
      <a:defRPr lang="en-US"/>
    </a:defPPr>
    <a:lvl1pPr algn="l" rtl="0" fontAlgn="base">
      <a:spcBef>
        <a:spcPct val="0"/>
      </a:spcBef>
      <a:spcAft>
        <a:spcPct val="0"/>
      </a:spcAft>
      <a:defRPr sz="1000"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sz="1000"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sz="1000"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sz="1000"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sz="1000" kern="1200">
        <a:solidFill>
          <a:schemeClr val="tx1"/>
        </a:solidFill>
        <a:latin typeface="Arial" pitchFamily="34" charset="0"/>
        <a:ea typeface="ＭＳ Ｐゴシック"/>
        <a:cs typeface="ＭＳ Ｐゴシック"/>
      </a:defRPr>
    </a:lvl5pPr>
    <a:lvl6pPr marL="2286000" algn="l" defTabSz="914400" rtl="0" eaLnBrk="1" latinLnBrk="0" hangingPunct="1">
      <a:defRPr sz="1000" kern="1200">
        <a:solidFill>
          <a:schemeClr val="tx1"/>
        </a:solidFill>
        <a:latin typeface="Arial" pitchFamily="34" charset="0"/>
        <a:ea typeface="ＭＳ Ｐゴシック"/>
        <a:cs typeface="ＭＳ Ｐゴシック"/>
      </a:defRPr>
    </a:lvl6pPr>
    <a:lvl7pPr marL="2743200" algn="l" defTabSz="914400" rtl="0" eaLnBrk="1" latinLnBrk="0" hangingPunct="1">
      <a:defRPr sz="1000" kern="1200">
        <a:solidFill>
          <a:schemeClr val="tx1"/>
        </a:solidFill>
        <a:latin typeface="Arial" pitchFamily="34" charset="0"/>
        <a:ea typeface="ＭＳ Ｐゴシック"/>
        <a:cs typeface="ＭＳ Ｐゴシック"/>
      </a:defRPr>
    </a:lvl7pPr>
    <a:lvl8pPr marL="3200400" algn="l" defTabSz="914400" rtl="0" eaLnBrk="1" latinLnBrk="0" hangingPunct="1">
      <a:defRPr sz="1000" kern="1200">
        <a:solidFill>
          <a:schemeClr val="tx1"/>
        </a:solidFill>
        <a:latin typeface="Arial" pitchFamily="34" charset="0"/>
        <a:ea typeface="ＭＳ Ｐゴシック"/>
        <a:cs typeface="ＭＳ Ｐゴシック"/>
      </a:defRPr>
    </a:lvl8pPr>
    <a:lvl9pPr marL="3657600" algn="l" defTabSz="914400" rtl="0" eaLnBrk="1" latinLnBrk="0" hangingPunct="1">
      <a:defRPr sz="1000" kern="1200">
        <a:solidFill>
          <a:schemeClr val="tx1"/>
        </a:solidFill>
        <a:latin typeface="Arial" pitchFamily="34" charset="0"/>
        <a:ea typeface="ＭＳ Ｐゴシック"/>
        <a:cs typeface="ＭＳ Ｐゴシック"/>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llen Barmer" initials="HLB"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6699"/>
    <a:srgbClr val="333366"/>
    <a:srgbClr val="99CC00"/>
    <a:srgbClr val="6699CC"/>
    <a:srgbClr val="6666CC"/>
    <a:srgbClr val="EAEAEA"/>
    <a:srgbClr val="99999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5560" autoAdjust="0"/>
  </p:normalViewPr>
  <p:slideViewPr>
    <p:cSldViewPr>
      <p:cViewPr>
        <p:scale>
          <a:sx n="90" d="100"/>
          <a:sy n="90" d="100"/>
        </p:scale>
        <p:origin x="-810" y="7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812"/>
    </p:cViewPr>
  </p:sorterViewPr>
  <p:notesViewPr>
    <p:cSldViewPr>
      <p:cViewPr>
        <p:scale>
          <a:sx n="66" d="100"/>
          <a:sy n="66" d="100"/>
        </p:scale>
        <p:origin x="-1548" y="33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notesMaster" Target="notesMasters/notesMaster1.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4"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95" name="Line 15"/>
          <p:cNvSpPr>
            <a:spLocks noChangeShapeType="1"/>
          </p:cNvSpPr>
          <p:nvPr/>
        </p:nvSpPr>
        <p:spPr bwMode="auto">
          <a:xfrm flipH="1">
            <a:off x="226090" y="8758592"/>
            <a:ext cx="6405824" cy="0"/>
          </a:xfrm>
          <a:prstGeom prst="line">
            <a:avLst/>
          </a:prstGeom>
          <a:noFill/>
          <a:ln w="6350">
            <a:solidFill>
              <a:schemeClr val="tx1"/>
            </a:solidFill>
            <a:round/>
            <a:headEnd/>
            <a:tailEnd/>
          </a:ln>
          <a:effectLst/>
        </p:spPr>
        <p:txBody>
          <a:bodyPr wrap="none" lIns="91415" tIns="45708" rIns="91415" bIns="45708" anchor="ctr">
            <a:spAutoFit/>
          </a:bodyPr>
          <a:lstStyle/>
          <a:p>
            <a:pPr>
              <a:spcBef>
                <a:spcPct val="30000"/>
              </a:spcBef>
              <a:defRPr/>
            </a:pPr>
            <a:endParaRPr lang="en-US" dirty="0">
              <a:latin typeface="Arial" charset="0"/>
              <a:ea typeface="ＭＳ Ｐゴシック" pitchFamily="1" charset="-128"/>
              <a:cs typeface="+mn-cs"/>
            </a:endParaRPr>
          </a:p>
        </p:txBody>
      </p:sp>
      <p:sp>
        <p:nvSpPr>
          <p:cNvPr id="46097" name="Rectangle 17"/>
          <p:cNvSpPr>
            <a:spLocks noGrp="1" noChangeArrowheads="1"/>
          </p:cNvSpPr>
          <p:nvPr>
            <p:ph type="hdr" sz="quarter"/>
          </p:nvPr>
        </p:nvSpPr>
        <p:spPr bwMode="auto">
          <a:xfrm>
            <a:off x="566793" y="299318"/>
            <a:ext cx="2673803" cy="468981"/>
          </a:xfrm>
          <a:prstGeom prst="rect">
            <a:avLst/>
          </a:prstGeom>
          <a:noFill/>
          <a:ln w="9525">
            <a:noFill/>
            <a:miter lim="800000"/>
            <a:headEnd/>
            <a:tailEnd/>
          </a:ln>
          <a:effectLst/>
        </p:spPr>
        <p:txBody>
          <a:bodyPr vert="horz" wrap="square" lIns="18900" tIns="0" rIns="18900" bIns="0" numCol="1" anchor="t" anchorCtr="0" compatLnSpc="1">
            <a:prstTxWarp prst="textNoShape">
              <a:avLst/>
            </a:prstTxWarp>
          </a:bodyPr>
          <a:lstStyle>
            <a:lvl1pPr defTabSz="949072" eaLnBrk="0" hangingPunct="0">
              <a:spcBef>
                <a:spcPct val="0"/>
              </a:spcBef>
              <a:defRPr b="1">
                <a:latin typeface="Arial" charset="0"/>
                <a:ea typeface="ＭＳ Ｐゴシック" pitchFamily="1" charset="-128"/>
                <a:cs typeface="+mn-cs"/>
              </a:defRPr>
            </a:lvl1pPr>
          </a:lstStyle>
          <a:p>
            <a:pPr>
              <a:defRPr/>
            </a:pPr>
            <a:r>
              <a:rPr lang="en-US" dirty="0" smtClean="0"/>
              <a:t>Assured Software Development 1</a:t>
            </a:r>
            <a:endParaRPr lang="en-US" dirty="0"/>
          </a:p>
        </p:txBody>
      </p:sp>
      <p:sp>
        <p:nvSpPr>
          <p:cNvPr id="46098" name="Rectangle 18"/>
          <p:cNvSpPr>
            <a:spLocks noGrp="1" noChangeArrowheads="1"/>
          </p:cNvSpPr>
          <p:nvPr>
            <p:ph type="dt" idx="1"/>
          </p:nvPr>
        </p:nvSpPr>
        <p:spPr bwMode="auto">
          <a:xfrm>
            <a:off x="3692771" y="299318"/>
            <a:ext cx="2673804" cy="468981"/>
          </a:xfrm>
          <a:prstGeom prst="rect">
            <a:avLst/>
          </a:prstGeom>
          <a:noFill/>
          <a:ln w="9525">
            <a:noFill/>
            <a:miter lim="800000"/>
            <a:headEnd/>
            <a:tailEnd/>
          </a:ln>
          <a:effectLst/>
        </p:spPr>
        <p:txBody>
          <a:bodyPr vert="horz" wrap="square" lIns="18900" tIns="0" rIns="18900" bIns="0" numCol="1" anchor="t" anchorCtr="0" compatLnSpc="1">
            <a:prstTxWarp prst="textNoShape">
              <a:avLst/>
            </a:prstTxWarp>
          </a:bodyPr>
          <a:lstStyle>
            <a:lvl1pPr algn="r" defTabSz="949072" eaLnBrk="0" hangingPunct="0">
              <a:spcBef>
                <a:spcPct val="0"/>
              </a:spcBef>
              <a:defRPr>
                <a:latin typeface="Arial" charset="0"/>
                <a:ea typeface="ＭＳ Ｐゴシック" pitchFamily="1" charset="-128"/>
                <a:cs typeface="+mn-cs"/>
              </a:defRPr>
            </a:lvl1pPr>
          </a:lstStyle>
          <a:p>
            <a:pPr>
              <a:defRPr/>
            </a:pPr>
            <a:fld id="{5FB549C1-4D98-441C-90E6-1B98A349C9AF}" type="datetime1">
              <a:rPr lang="en-US"/>
              <a:pPr>
                <a:defRPr/>
              </a:pPr>
              <a:t>3/26/2014</a:t>
            </a:fld>
            <a:endParaRPr lang="en-US" dirty="0"/>
          </a:p>
        </p:txBody>
      </p:sp>
      <p:sp>
        <p:nvSpPr>
          <p:cNvPr id="46099" name="Rectangle 19"/>
          <p:cNvSpPr>
            <a:spLocks noChangeArrowheads="1"/>
          </p:cNvSpPr>
          <p:nvPr/>
        </p:nvSpPr>
        <p:spPr bwMode="auto">
          <a:xfrm>
            <a:off x="3956541" y="8830624"/>
            <a:ext cx="2110154" cy="200077"/>
          </a:xfrm>
          <a:prstGeom prst="rect">
            <a:avLst/>
          </a:prstGeom>
          <a:noFill/>
          <a:ln w="9525">
            <a:noFill/>
            <a:miter lim="800000"/>
            <a:headEnd/>
            <a:tailEnd/>
          </a:ln>
          <a:effectLst/>
        </p:spPr>
        <p:txBody>
          <a:bodyPr lIns="18900" tIns="0" rIns="18900" bIns="0" anchor="b"/>
          <a:lstStyle/>
          <a:p>
            <a:pPr algn="ctr" defTabSz="949072">
              <a:lnSpc>
                <a:spcPct val="89000"/>
              </a:lnSpc>
              <a:spcBef>
                <a:spcPct val="40000"/>
              </a:spcBef>
              <a:defRPr/>
            </a:pPr>
            <a:r>
              <a:rPr lang="en-US" sz="800" dirty="0">
                <a:latin typeface="Arial" charset="0"/>
                <a:ea typeface="ＭＳ Ｐゴシック" pitchFamily="1" charset="-128"/>
                <a:cs typeface="+mn-cs"/>
              </a:rPr>
              <a:t>© 2014 Carnegie Mellon University</a:t>
            </a:r>
            <a:endParaRPr lang="en-US" sz="800" i="1" dirty="0">
              <a:latin typeface="Times New Roman" pitchFamily="18" charset="0"/>
              <a:ea typeface="ＭＳ Ｐゴシック" pitchFamily="1" charset="-128"/>
              <a:cs typeface="+mn-cs"/>
            </a:endParaRPr>
          </a:p>
        </p:txBody>
      </p:sp>
      <p:sp>
        <p:nvSpPr>
          <p:cNvPr id="46100" name="Rectangle 20"/>
          <p:cNvSpPr>
            <a:spLocks noChangeArrowheads="1"/>
          </p:cNvSpPr>
          <p:nvPr/>
        </p:nvSpPr>
        <p:spPr bwMode="auto">
          <a:xfrm>
            <a:off x="6388938" y="8849832"/>
            <a:ext cx="335224" cy="227563"/>
          </a:xfrm>
          <a:prstGeom prst="rect">
            <a:avLst/>
          </a:prstGeom>
          <a:noFill/>
          <a:ln w="9525">
            <a:noFill/>
            <a:miter lim="800000"/>
            <a:headEnd/>
            <a:tailEnd/>
          </a:ln>
          <a:effectLst/>
        </p:spPr>
        <p:txBody>
          <a:bodyPr wrap="none" lIns="88203" tIns="44101" rIns="88203" bIns="44101">
            <a:spAutoFit/>
          </a:bodyPr>
          <a:lstStyle/>
          <a:p>
            <a:pPr algn="ctr" defTabSz="901459" eaLnBrk="0" hangingPunct="0">
              <a:lnSpc>
                <a:spcPct val="90000"/>
              </a:lnSpc>
              <a:defRPr/>
            </a:pPr>
            <a:fld id="{D5F53FE1-6B53-49E8-994F-B3558D9C3EC1}" type="slidenum">
              <a:rPr lang="en-US" b="1">
                <a:latin typeface="Arial" charset="0"/>
                <a:ea typeface="ＭＳ Ｐゴシック" pitchFamily="1" charset="-128"/>
                <a:cs typeface="+mn-cs"/>
              </a:rPr>
              <a:pPr algn="ctr" defTabSz="901459" eaLnBrk="0" hangingPunct="0">
                <a:lnSpc>
                  <a:spcPct val="90000"/>
                </a:lnSpc>
                <a:defRPr/>
              </a:pPr>
              <a:t>‹#›</a:t>
            </a:fld>
            <a:endParaRPr lang="en-US" b="1" dirty="0">
              <a:latin typeface="Arial" charset="0"/>
              <a:ea typeface="ＭＳ Ｐゴシック" pitchFamily="1" charset="-128"/>
              <a:cs typeface="+mn-cs"/>
            </a:endParaRPr>
          </a:p>
        </p:txBody>
      </p:sp>
      <p:pic>
        <p:nvPicPr>
          <p:cNvPr id="68615" name="Picture 21"/>
          <p:cNvPicPr>
            <a:picLocks noChangeAspect="1" noChangeArrowheads="1"/>
          </p:cNvPicPr>
          <p:nvPr/>
        </p:nvPicPr>
        <p:blipFill>
          <a:blip r:embed="rId2" cstate="print"/>
          <a:srcRect/>
          <a:stretch>
            <a:fillRect/>
          </a:stretch>
        </p:blipFill>
        <p:spPr bwMode="auto">
          <a:xfrm>
            <a:off x="188409" y="8797011"/>
            <a:ext cx="3617407" cy="291313"/>
          </a:xfrm>
          <a:prstGeom prst="rect">
            <a:avLst/>
          </a:prstGeom>
          <a:noFill/>
          <a:ln w="9525">
            <a:noFill/>
            <a:miter lim="800000"/>
            <a:headEnd/>
            <a:tailEnd/>
          </a:ln>
        </p:spPr>
      </p:pic>
    </p:spTree>
    <p:extLst>
      <p:ext uri="{BB962C8B-B14F-4D97-AF65-F5344CB8AC3E}">
        <p14:creationId xmlns:p14="http://schemas.microsoft.com/office/powerpoint/2010/main" val="41735915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4"/>
          <p:cNvSpPr>
            <a:spLocks noGrp="1" noRot="1" noChangeAspect="1" noChangeArrowheads="1" noTextEdit="1"/>
          </p:cNvSpPr>
          <p:nvPr>
            <p:ph type="sldImg" idx="2"/>
          </p:nvPr>
        </p:nvSpPr>
        <p:spPr bwMode="auto">
          <a:xfrm>
            <a:off x="1104900" y="698500"/>
            <a:ext cx="4648200" cy="348615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376815" y="4416114"/>
            <a:ext cx="6104374" cy="4182419"/>
          </a:xfrm>
          <a:prstGeom prst="rect">
            <a:avLst/>
          </a:prstGeom>
          <a:noFill/>
          <a:ln w="9525">
            <a:noFill/>
            <a:miter lim="800000"/>
            <a:headEnd/>
            <a:tailEnd/>
          </a:ln>
        </p:spPr>
        <p:txBody>
          <a:bodyPr vert="horz" wrap="square" lIns="92285" tIns="46142" rIns="92285" bIns="46142"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p:txBody>
      </p:sp>
      <p:sp>
        <p:nvSpPr>
          <p:cNvPr id="7176"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
        <p:nvSpPr>
          <p:cNvPr id="7177" name="Rectangle 9"/>
          <p:cNvSpPr>
            <a:spLocks noChangeArrowheads="1"/>
          </p:cNvSpPr>
          <p:nvPr/>
        </p:nvSpPr>
        <p:spPr bwMode="auto">
          <a:xfrm>
            <a:off x="6388938" y="8849832"/>
            <a:ext cx="335224" cy="227563"/>
          </a:xfrm>
          <a:prstGeom prst="rect">
            <a:avLst/>
          </a:prstGeom>
          <a:noFill/>
          <a:ln w="9525">
            <a:noFill/>
            <a:miter lim="800000"/>
            <a:headEnd/>
            <a:tailEnd/>
          </a:ln>
          <a:effectLst/>
        </p:spPr>
        <p:txBody>
          <a:bodyPr wrap="none" lIns="88203" tIns="44101" rIns="88203" bIns="44101">
            <a:spAutoFit/>
          </a:bodyPr>
          <a:lstStyle/>
          <a:p>
            <a:pPr algn="ctr" defTabSz="901459" eaLnBrk="0" hangingPunct="0">
              <a:lnSpc>
                <a:spcPct val="90000"/>
              </a:lnSpc>
              <a:defRPr/>
            </a:pPr>
            <a:fld id="{562E6464-8D66-4894-B48F-6051886540FA}" type="slidenum">
              <a:rPr lang="en-US" b="1">
                <a:latin typeface="Arial" charset="0"/>
                <a:ea typeface="ＭＳ Ｐゴシック" pitchFamily="1" charset="-128"/>
                <a:cs typeface="+mn-cs"/>
              </a:rPr>
              <a:pPr algn="ctr" defTabSz="901459" eaLnBrk="0" hangingPunct="0">
                <a:lnSpc>
                  <a:spcPct val="90000"/>
                </a:lnSpc>
                <a:defRPr/>
              </a:pPr>
              <a:t>‹#›</a:t>
            </a:fld>
            <a:endParaRPr lang="en-US" b="1" dirty="0">
              <a:latin typeface="Arial" charset="0"/>
              <a:ea typeface="ＭＳ Ｐゴシック" pitchFamily="1" charset="-128"/>
              <a:cs typeface="+mn-cs"/>
            </a:endParaRPr>
          </a:p>
        </p:txBody>
      </p:sp>
      <p:sp>
        <p:nvSpPr>
          <p:cNvPr id="7185" name="Line 17"/>
          <p:cNvSpPr>
            <a:spLocks noChangeShapeType="1"/>
          </p:cNvSpPr>
          <p:nvPr/>
        </p:nvSpPr>
        <p:spPr bwMode="auto">
          <a:xfrm flipH="1">
            <a:off x="226090" y="8758592"/>
            <a:ext cx="6405824" cy="0"/>
          </a:xfrm>
          <a:prstGeom prst="line">
            <a:avLst/>
          </a:prstGeom>
          <a:noFill/>
          <a:ln w="6350">
            <a:solidFill>
              <a:schemeClr val="tx1"/>
            </a:solidFill>
            <a:round/>
            <a:headEnd/>
            <a:tailEnd/>
          </a:ln>
          <a:effectLst/>
        </p:spPr>
        <p:txBody>
          <a:bodyPr wrap="none" lIns="91415" tIns="45708" rIns="91415" bIns="45708" anchor="ctr">
            <a:spAutoFit/>
          </a:bodyPr>
          <a:lstStyle/>
          <a:p>
            <a:pPr>
              <a:spcBef>
                <a:spcPct val="30000"/>
              </a:spcBef>
              <a:defRPr/>
            </a:pPr>
            <a:endParaRPr lang="en-US" dirty="0">
              <a:latin typeface="Arial" charset="0"/>
              <a:ea typeface="ＭＳ Ｐゴシック" pitchFamily="1" charset="-128"/>
              <a:cs typeface="+mn-cs"/>
            </a:endParaRPr>
          </a:p>
        </p:txBody>
      </p:sp>
      <p:pic>
        <p:nvPicPr>
          <p:cNvPr id="35847" name="Picture 33"/>
          <p:cNvPicPr>
            <a:picLocks noChangeAspect="1" noChangeArrowheads="1"/>
          </p:cNvPicPr>
          <p:nvPr/>
        </p:nvPicPr>
        <p:blipFill>
          <a:blip r:embed="rId2"/>
          <a:srcRect/>
          <a:stretch>
            <a:fillRect/>
          </a:stretch>
        </p:blipFill>
        <p:spPr bwMode="auto">
          <a:xfrm>
            <a:off x="188409" y="8797011"/>
            <a:ext cx="3617407" cy="291313"/>
          </a:xfrm>
          <a:prstGeom prst="rect">
            <a:avLst/>
          </a:prstGeom>
          <a:noFill/>
          <a:ln w="9525">
            <a:noFill/>
            <a:miter lim="800000"/>
            <a:headEnd/>
            <a:tailEnd/>
          </a:ln>
        </p:spPr>
      </p:pic>
      <p:sp>
        <p:nvSpPr>
          <p:cNvPr id="7202" name="Rectangle 34"/>
          <p:cNvSpPr>
            <a:spLocks noGrp="1" noChangeArrowheads="1"/>
          </p:cNvSpPr>
          <p:nvPr>
            <p:ph type="hdr" sz="quarter"/>
          </p:nvPr>
        </p:nvSpPr>
        <p:spPr bwMode="auto">
          <a:xfrm>
            <a:off x="306165" y="115247"/>
            <a:ext cx="2972114" cy="307319"/>
          </a:xfrm>
          <a:prstGeom prst="rect">
            <a:avLst/>
          </a:prstGeom>
          <a:noFill/>
          <a:ln w="9525">
            <a:noFill/>
            <a:miter lim="800000"/>
            <a:headEnd/>
            <a:tailEnd/>
          </a:ln>
          <a:effectLst/>
        </p:spPr>
        <p:txBody>
          <a:bodyPr vert="horz" wrap="square" lIns="91415" tIns="45708" rIns="91415" bIns="45708" numCol="1" anchor="t" anchorCtr="0" compatLnSpc="1">
            <a:prstTxWarp prst="textNoShape">
              <a:avLst/>
            </a:prstTxWarp>
          </a:bodyPr>
          <a:lstStyle>
            <a:lvl1pPr eaLnBrk="0" hangingPunct="0">
              <a:spcBef>
                <a:spcPct val="0"/>
              </a:spcBef>
              <a:defRPr b="1">
                <a:latin typeface="Arial" charset="0"/>
                <a:ea typeface="ＭＳ Ｐゴシック" pitchFamily="1" charset="-128"/>
                <a:cs typeface="+mn-cs"/>
              </a:defRPr>
            </a:lvl1pPr>
          </a:lstStyle>
          <a:p>
            <a:pPr>
              <a:defRPr/>
            </a:pPr>
            <a:endParaRPr lang="en-US" dirty="0"/>
          </a:p>
        </p:txBody>
      </p:sp>
    </p:spTree>
    <p:extLst>
      <p:ext uri="{BB962C8B-B14F-4D97-AF65-F5344CB8AC3E}">
        <p14:creationId xmlns:p14="http://schemas.microsoft.com/office/powerpoint/2010/main" val="1842297388"/>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ＭＳ Ｐゴシック"/>
      </a:defRPr>
    </a:lvl1pPr>
    <a:lvl2pPr marL="406400" indent="-120650" algn="l" rtl="0" eaLnBrk="0" fontAlgn="base" hangingPunct="0">
      <a:spcBef>
        <a:spcPct val="30000"/>
      </a:spcBef>
      <a:spcAft>
        <a:spcPct val="0"/>
      </a:spcAft>
      <a:buChar char="•"/>
      <a:defRPr sz="1200" kern="1200">
        <a:solidFill>
          <a:schemeClr val="tx1"/>
        </a:solidFill>
        <a:latin typeface="Arial" charset="0"/>
        <a:ea typeface="ＭＳ Ｐゴシック" pitchFamily="1" charset="-128"/>
        <a:cs typeface="ＭＳ Ｐゴシック"/>
      </a:defRPr>
    </a:lvl2pPr>
    <a:lvl3pPr marL="741363" indent="-115888" algn="l" rtl="0" eaLnBrk="0" fontAlgn="base" hangingPunct="0">
      <a:spcBef>
        <a:spcPct val="30000"/>
      </a:spcBef>
      <a:spcAft>
        <a:spcPct val="0"/>
      </a:spcAft>
      <a:buChar char="–"/>
      <a:defRPr sz="1200" kern="1200">
        <a:solidFill>
          <a:schemeClr val="tx1"/>
        </a:solidFill>
        <a:latin typeface="Arial" charset="0"/>
        <a:ea typeface="ＭＳ Ｐゴシック" pitchFamily="1" charset="-128"/>
        <a:cs typeface="ＭＳ Ｐゴシック"/>
      </a:defRPr>
    </a:lvl3pPr>
    <a:lvl4pPr marL="1600200" indent="-228600" algn="l" rtl="0" eaLnBrk="0" fontAlgn="base" hangingPunct="0">
      <a:spcBef>
        <a:spcPct val="30000"/>
      </a:spcBef>
      <a:spcAft>
        <a:spcPct val="0"/>
      </a:spcAft>
      <a:buSzPct val="90000"/>
      <a:buChar char="o"/>
      <a:defRPr sz="1000" kern="1200">
        <a:solidFill>
          <a:schemeClr val="tx1"/>
        </a:solidFill>
        <a:latin typeface="Arial" charset="0"/>
        <a:ea typeface="ＭＳ Ｐゴシック" pitchFamily="1" charset="-128"/>
        <a:cs typeface="ＭＳ Ｐゴシック"/>
      </a:defRPr>
    </a:lvl4pPr>
    <a:lvl5pPr marL="2057400" indent="-228600" algn="l" rtl="0" eaLnBrk="0" fontAlgn="base" hangingPunct="0">
      <a:spcBef>
        <a:spcPct val="30000"/>
      </a:spcBef>
      <a:spcAft>
        <a:spcPct val="0"/>
      </a:spcAft>
      <a:buChar char="–"/>
      <a:defRPr sz="1000" kern="1200">
        <a:solidFill>
          <a:schemeClr val="tx1"/>
        </a:solidFill>
        <a:latin typeface="Arial" charset="0"/>
        <a:ea typeface="ＭＳ Ｐゴシック" pitchFamily="1"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Image Placeholder 6"/>
          <p:cNvSpPr>
            <a:spLocks noGrp="1" noRot="1" noChangeAspect="1"/>
          </p:cNvSpPr>
          <p:nvPr>
            <p:ph type="sldImg"/>
          </p:nvPr>
        </p:nvSpPr>
        <p:spPr/>
      </p:sp>
      <p:sp>
        <p:nvSpPr>
          <p:cNvPr id="8" name="Notes Placeholder 7"/>
          <p:cNvSpPr>
            <a:spLocks noGrp="1"/>
          </p:cNvSpPr>
          <p:nvPr>
            <p:ph type="body" idx="1"/>
          </p:nvPr>
        </p:nvSpPr>
        <p:spPr/>
        <p:txBody>
          <a:bodyPr>
            <a:normAutofit/>
          </a:bodyPr>
          <a:lstStyle/>
          <a:p>
            <a:endParaRPr lang="en-US" dirty="0"/>
          </a:p>
        </p:txBody>
      </p:sp>
      <p:sp>
        <p:nvSpPr>
          <p:cNvPr id="4"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marL="190449" indent="-190449" eaLnBrk="1" hangingPunct="1"/>
            <a:endParaRPr lang="en-US" dirty="0" smtClean="0">
              <a:latin typeface="Arial" pitchFamily="34" charset="0"/>
              <a:ea typeface="ＭＳ Ｐゴシック"/>
            </a:endParaRPr>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marL="190449" indent="-190449" eaLnBrk="1" hangingPunct="1"/>
            <a:endParaRPr lang="en-US" dirty="0" smtClean="0">
              <a:latin typeface="Arial" pitchFamily="34" charset="0"/>
              <a:ea typeface="ＭＳ Ｐゴシック"/>
            </a:endParaRPr>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Rot="1" noChangeAspect="1" noChangeArrowheads="1" noTextEdit="1"/>
          </p:cNvSpPr>
          <p:nvPr>
            <p:ph type="sldImg"/>
          </p:nvPr>
        </p:nvSpPr>
        <p:spPr>
          <a:ln/>
        </p:spPr>
      </p:sp>
      <p:sp>
        <p:nvSpPr>
          <p:cNvPr id="878595" name="Rectangle 3"/>
          <p:cNvSpPr>
            <a:spLocks noGrp="1" noChangeArrowheads="1"/>
          </p:cNvSpPr>
          <p:nvPr>
            <p:ph type="body" idx="1"/>
          </p:nvPr>
        </p:nvSpPr>
        <p:spPr/>
        <p:txBody>
          <a:bodyPr/>
          <a:lstStyle/>
          <a:p>
            <a:endParaRPr lang="en-US" dirty="0"/>
          </a:p>
        </p:txBody>
      </p:sp>
      <p:sp>
        <p:nvSpPr>
          <p:cNvPr id="6"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Rot="1" noChangeAspect="1" noChangeArrowheads="1" noTextEdit="1"/>
          </p:cNvSpPr>
          <p:nvPr>
            <p:ph type="sldImg"/>
          </p:nvPr>
        </p:nvSpPr>
        <p:spPr>
          <a:ln/>
        </p:spPr>
      </p:sp>
      <p:sp>
        <p:nvSpPr>
          <p:cNvPr id="878595" name="Rectangle 3"/>
          <p:cNvSpPr>
            <a:spLocks noGrp="1" noChangeArrowheads="1"/>
          </p:cNvSpPr>
          <p:nvPr>
            <p:ph type="body" idx="1"/>
          </p:nvPr>
        </p:nvSpPr>
        <p:spPr/>
        <p:txBody>
          <a:bodyPr/>
          <a:lstStyle/>
          <a:p>
            <a:endParaRPr lang="en-US" dirty="0"/>
          </a:p>
        </p:txBody>
      </p:sp>
      <p:sp>
        <p:nvSpPr>
          <p:cNvPr id="6"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dirty="0" smtClean="0">
              <a:latin typeface="Arial" pitchFamily="34" charset="0"/>
              <a:ea typeface="ＭＳ Ｐゴシック"/>
            </a:endParaRPr>
          </a:p>
        </p:txBody>
      </p:sp>
      <p:sp>
        <p:nvSpPr>
          <p:cNvPr id="6"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14425" y="706438"/>
            <a:ext cx="4630738" cy="3473450"/>
          </a:xfrm>
          <a:ln/>
        </p:spPr>
      </p:sp>
      <p:sp>
        <p:nvSpPr>
          <p:cNvPr id="257027" name="Rectangle 3"/>
          <p:cNvSpPr>
            <a:spLocks noGrp="1" noChangeArrowheads="1"/>
          </p:cNvSpPr>
          <p:nvPr>
            <p:ph type="body" idx="1"/>
          </p:nvPr>
        </p:nvSpPr>
        <p:spPr>
          <a:xfrm>
            <a:off x="838202" y="4414166"/>
            <a:ext cx="5472113" cy="4196435"/>
          </a:xfrm>
          <a:ln/>
        </p:spPr>
        <p:txBody>
          <a:bodyPr lIns="92426" tIns="46213" rIns="92426" bIns="46213"/>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14425" y="706438"/>
            <a:ext cx="4630738" cy="3473450"/>
          </a:xfrm>
          <a:ln/>
        </p:spPr>
      </p:sp>
      <p:sp>
        <p:nvSpPr>
          <p:cNvPr id="257027" name="Rectangle 3"/>
          <p:cNvSpPr>
            <a:spLocks noGrp="1" noChangeArrowheads="1"/>
          </p:cNvSpPr>
          <p:nvPr>
            <p:ph type="body" idx="1"/>
          </p:nvPr>
        </p:nvSpPr>
        <p:spPr>
          <a:xfrm>
            <a:off x="838202" y="4414166"/>
            <a:ext cx="5472113" cy="4196435"/>
          </a:xfrm>
          <a:ln/>
        </p:spPr>
        <p:txBody>
          <a:bodyPr lIns="92426" tIns="46213" rIns="92426" bIns="46213"/>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117609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appearance - comes up a little later in the lecture too.</a:t>
            </a:r>
            <a:endParaRPr lang="en-US" dirty="0"/>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a:xfrm>
            <a:off x="1114425" y="706438"/>
            <a:ext cx="4630738" cy="3473450"/>
          </a:xfrm>
          <a:ln/>
        </p:spPr>
      </p:sp>
      <p:sp>
        <p:nvSpPr>
          <p:cNvPr id="308227" name="Rectangle 3"/>
          <p:cNvSpPr>
            <a:spLocks noGrp="1" noChangeArrowheads="1"/>
          </p:cNvSpPr>
          <p:nvPr>
            <p:ph type="body" idx="1"/>
          </p:nvPr>
        </p:nvSpPr>
        <p:spPr>
          <a:xfrm>
            <a:off x="838202" y="4414167"/>
            <a:ext cx="5472113" cy="4576689"/>
          </a:xfrm>
          <a:ln/>
        </p:spPr>
        <p:txBody>
          <a:bodyPr lIns="92426" tIns="46213" rIns="92426" bIns="46213"/>
          <a:lstStyle/>
          <a:p>
            <a:r>
              <a:rPr lang="en-US" dirty="0"/>
              <a:t>Typically constrained by more requirements, needs, and wants from the business than resources, cost, and schedule permit. Portfolio management driven by business objectives is a common approach for prioritizing.</a:t>
            </a:r>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xfrm>
            <a:off x="1114425" y="706438"/>
            <a:ext cx="4630738" cy="3473450"/>
          </a:xfrm>
          <a:ln/>
        </p:spPr>
      </p:sp>
      <p:sp>
        <p:nvSpPr>
          <p:cNvPr id="310275" name="Rectangle 3"/>
          <p:cNvSpPr>
            <a:spLocks noGrp="1" noChangeArrowheads="1"/>
          </p:cNvSpPr>
          <p:nvPr>
            <p:ph type="body" idx="1"/>
          </p:nvPr>
        </p:nvSpPr>
        <p:spPr>
          <a:xfrm>
            <a:off x="838202" y="4414166"/>
            <a:ext cx="5472113" cy="4196435"/>
          </a:xfrm>
          <a:ln/>
        </p:spPr>
        <p:txBody>
          <a:bodyPr lIns="92426" tIns="46213" rIns="92426" bIns="46213"/>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xfrm>
            <a:off x="1114425" y="706438"/>
            <a:ext cx="4630738" cy="3473450"/>
          </a:xfrm>
          <a:ln/>
        </p:spPr>
      </p:sp>
      <p:sp>
        <p:nvSpPr>
          <p:cNvPr id="310275" name="Rectangle 3"/>
          <p:cNvSpPr>
            <a:spLocks noGrp="1" noChangeArrowheads="1"/>
          </p:cNvSpPr>
          <p:nvPr>
            <p:ph type="body" idx="1"/>
          </p:nvPr>
        </p:nvSpPr>
        <p:spPr>
          <a:xfrm>
            <a:off x="838202" y="4414166"/>
            <a:ext cx="5472113" cy="4196435"/>
          </a:xfrm>
          <a:ln/>
        </p:spPr>
        <p:txBody>
          <a:bodyPr lIns="92426" tIns="46213" rIns="92426" bIns="46213"/>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xfrm>
            <a:off x="1114425" y="706438"/>
            <a:ext cx="4630738" cy="3473450"/>
          </a:xfrm>
          <a:ln/>
        </p:spPr>
      </p:sp>
      <p:sp>
        <p:nvSpPr>
          <p:cNvPr id="277507" name="Rectangle 3"/>
          <p:cNvSpPr>
            <a:spLocks noGrp="1" noChangeArrowheads="1"/>
          </p:cNvSpPr>
          <p:nvPr>
            <p:ph type="body" idx="1"/>
          </p:nvPr>
        </p:nvSpPr>
        <p:spPr>
          <a:xfrm>
            <a:off x="838202" y="4414167"/>
            <a:ext cx="5472113" cy="4576689"/>
          </a:xfrm>
          <a:ln/>
        </p:spPr>
        <p:txBody>
          <a:bodyPr lIns="92426" tIns="46213" rIns="92426" bIns="46213"/>
          <a:lstStyle/>
          <a:p>
            <a:r>
              <a:rPr lang="en-US" dirty="0"/>
              <a:t>Where is software present</a:t>
            </a:r>
            <a:r>
              <a:rPr lang="en-US" dirty="0" smtClean="0"/>
              <a:t>? Your </a:t>
            </a:r>
            <a:r>
              <a:rPr lang="en-US" dirty="0"/>
              <a:t>car</a:t>
            </a:r>
            <a:r>
              <a:rPr lang="en-US" dirty="0" smtClean="0"/>
              <a:t>? Your </a:t>
            </a:r>
            <a:r>
              <a:rPr lang="en-US" dirty="0"/>
              <a:t>apartment</a:t>
            </a:r>
            <a:r>
              <a:rPr lang="en-US" dirty="0" smtClean="0"/>
              <a:t>? On </a:t>
            </a:r>
            <a:r>
              <a:rPr lang="en-US" dirty="0"/>
              <a:t>airplanes</a:t>
            </a:r>
            <a:r>
              <a:rPr lang="en-US" dirty="0" smtClean="0"/>
              <a:t>? In </a:t>
            </a:r>
            <a:r>
              <a:rPr lang="en-US" dirty="0"/>
              <a:t>critical infrastructure?</a:t>
            </a:r>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xfrm>
            <a:off x="1114425" y="706438"/>
            <a:ext cx="4630738" cy="3473450"/>
          </a:xfrm>
          <a:ln/>
        </p:spPr>
      </p:sp>
      <p:sp>
        <p:nvSpPr>
          <p:cNvPr id="279555" name="Rectangle 3"/>
          <p:cNvSpPr>
            <a:spLocks noGrp="1" noChangeArrowheads="1"/>
          </p:cNvSpPr>
          <p:nvPr>
            <p:ph type="body" idx="1"/>
          </p:nvPr>
        </p:nvSpPr>
        <p:spPr>
          <a:xfrm>
            <a:off x="838202" y="4414167"/>
            <a:ext cx="5472113" cy="4576689"/>
          </a:xfrm>
          <a:ln/>
        </p:spPr>
        <p:txBody>
          <a:bodyPr lIns="92426" tIns="46213" rIns="92426" bIns="46213"/>
          <a:lstStyle/>
          <a:p>
            <a:r>
              <a:rPr lang="en-US" dirty="0"/>
              <a:t>Need to ask “how much software does my organization purchase compared to how much it builds in-house?” to determine if the problem is outsourced assurance or including security in the SDLC.</a:t>
            </a:r>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14425" y="706438"/>
            <a:ext cx="4630738" cy="3473450"/>
          </a:xfrm>
          <a:ln/>
        </p:spPr>
      </p:sp>
      <p:sp>
        <p:nvSpPr>
          <p:cNvPr id="257027" name="Rectangle 3"/>
          <p:cNvSpPr>
            <a:spLocks noGrp="1" noChangeArrowheads="1"/>
          </p:cNvSpPr>
          <p:nvPr>
            <p:ph type="body" idx="1"/>
          </p:nvPr>
        </p:nvSpPr>
        <p:spPr>
          <a:xfrm>
            <a:off x="838202" y="4414166"/>
            <a:ext cx="5472113" cy="4196435"/>
          </a:xfrm>
          <a:ln/>
        </p:spPr>
        <p:txBody>
          <a:bodyPr lIns="92426" tIns="46213" rIns="92426" bIns="46213"/>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Rot="1" noChangeAspect="1" noChangeArrowheads="1" noTextEdit="1"/>
          </p:cNvSpPr>
          <p:nvPr>
            <p:ph type="sldImg"/>
          </p:nvPr>
        </p:nvSpPr>
        <p:spPr>
          <a:xfrm>
            <a:off x="1114425" y="706438"/>
            <a:ext cx="4630738" cy="3473450"/>
          </a:xfrm>
          <a:ln/>
        </p:spPr>
      </p:sp>
      <p:sp>
        <p:nvSpPr>
          <p:cNvPr id="436227" name="Rectangle 3"/>
          <p:cNvSpPr>
            <a:spLocks noGrp="1" noChangeArrowheads="1"/>
          </p:cNvSpPr>
          <p:nvPr>
            <p:ph type="body" idx="1"/>
          </p:nvPr>
        </p:nvSpPr>
        <p:spPr>
          <a:xfrm>
            <a:off x="838202" y="4414167"/>
            <a:ext cx="5472113" cy="4576689"/>
          </a:xfrm>
          <a:ln/>
        </p:spPr>
        <p:txBody>
          <a:bodyPr lIns="92426" tIns="46213" rIns="92426" bIns="46213"/>
          <a:lstStyle/>
          <a:p>
            <a:r>
              <a:rPr lang="en-US" dirty="0"/>
              <a:t>Attackers have been learning how to exploit software for several decades; the same is not true for software engineers</a:t>
            </a:r>
          </a:p>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Image Placeholder 6"/>
          <p:cNvSpPr>
            <a:spLocks noGrp="1" noRot="1" noChangeAspect="1"/>
          </p:cNvSpPr>
          <p:nvPr>
            <p:ph type="sldImg"/>
          </p:nvPr>
        </p:nvSpPr>
        <p:spPr/>
      </p:sp>
      <p:sp>
        <p:nvSpPr>
          <p:cNvPr id="8" name="Notes Placeholder 7"/>
          <p:cNvSpPr>
            <a:spLocks noGrp="1"/>
          </p:cNvSpPr>
          <p:nvPr>
            <p:ph type="body" idx="1"/>
          </p:nvPr>
        </p:nvSpPr>
        <p:spPr/>
        <p:txBody>
          <a:bodyPr>
            <a:normAutofit/>
          </a:bodyPr>
          <a:lstStyle/>
          <a:p>
            <a:endParaRPr lang="en-US" dirty="0"/>
          </a:p>
        </p:txBody>
      </p:sp>
      <p:sp>
        <p:nvSpPr>
          <p:cNvPr id="4"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Match this to the discussion of “What is software assurance</a:t>
            </a:r>
            <a:r>
              <a:rPr lang="en-US" dirty="0" smtClean="0"/>
              <a:t>?” since </a:t>
            </a:r>
            <a:r>
              <a:rPr lang="en-US" dirty="0"/>
              <a:t>the definition already appeared there.</a:t>
            </a:r>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7"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17D269BA-80B9-4A5C-84BE-15158FA20963}" type="slidenum">
              <a:rPr lang="en-US"/>
              <a:pPr/>
              <a:t>42</a:t>
            </a:fld>
            <a:endParaRPr 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dirty="0"/>
              <a:t>The student will be able to do the following:</a:t>
            </a:r>
          </a:p>
          <a:p>
            <a:pPr marL="171404" indent="-171404" eaLnBrk="1" hangingPunct="1">
              <a:buFont typeface="Arial" panose="020B0604020202020204" pitchFamily="34" charset="0"/>
              <a:buChar char="•"/>
            </a:pPr>
            <a:r>
              <a:rPr lang="en-US" dirty="0"/>
              <a:t>explain </a:t>
            </a:r>
            <a:r>
              <a:rPr lang="en-US" dirty="0" smtClean="0"/>
              <a:t>what </a:t>
            </a:r>
            <a:r>
              <a:rPr lang="en-US" dirty="0"/>
              <a:t>a software development lifecycle (SDLC) is and give examples</a:t>
            </a:r>
          </a:p>
          <a:p>
            <a:pPr marL="171404" indent="-171404" eaLnBrk="1" hangingPunct="1">
              <a:buFont typeface="Arial" panose="020B0604020202020204" pitchFamily="34" charset="0"/>
              <a:buChar char="•"/>
            </a:pPr>
            <a:r>
              <a:rPr lang="en-US" dirty="0"/>
              <a:t>understand the difference between a SDLC and a process</a:t>
            </a:r>
          </a:p>
          <a:p>
            <a:pPr marL="171404" indent="-171404" eaLnBrk="1" hangingPunct="1">
              <a:buFont typeface="Arial" panose="020B0604020202020204" pitchFamily="34" charset="0"/>
              <a:buChar char="•"/>
            </a:pPr>
            <a:r>
              <a:rPr lang="en-US" dirty="0"/>
              <a:t>compare SDLCs to development variables and select an SDLC</a:t>
            </a:r>
          </a:p>
          <a:p>
            <a:pPr marL="171404" indent="-171404" eaLnBrk="1" hangingPunct="1">
              <a:buFont typeface="Arial" panose="020B0604020202020204" pitchFamily="34" charset="0"/>
              <a:buChar char="•"/>
            </a:pPr>
            <a:r>
              <a:rPr lang="en-US" dirty="0"/>
              <a:t>understand common lifecycles</a:t>
            </a:r>
          </a:p>
          <a:p>
            <a:pPr eaLnBrk="1" hangingPunct="1">
              <a:buFontTx/>
              <a:buChar char="•"/>
            </a:pPr>
            <a:endParaRPr lang="en-US" dirty="0" smtClean="0"/>
          </a:p>
        </p:txBody>
      </p:sp>
    </p:spTree>
    <p:extLst>
      <p:ext uri="{BB962C8B-B14F-4D97-AF65-F5344CB8AC3E}">
        <p14:creationId xmlns:p14="http://schemas.microsoft.com/office/powerpoint/2010/main" val="27332730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defTabSz="914156" eaLnBrk="1" hangingPunct="1">
              <a:defRPr/>
            </a:pPr>
            <a:r>
              <a:rPr lang="en-US" dirty="0" smtClean="0"/>
              <a:t>The point here ... why do we care about software development lifecycles?</a:t>
            </a:r>
          </a:p>
          <a:p>
            <a:pPr eaLnBrk="1" hangingPunct="1"/>
            <a:endParaRPr lang="en-US" i="1" dirty="0" smtClean="0"/>
          </a:p>
          <a:p>
            <a:pPr eaLnBrk="1" hangingPunct="1"/>
            <a:r>
              <a:rPr lang="en-US" i="1" dirty="0" smtClean="0"/>
              <a:t>from Wikipedia</a:t>
            </a:r>
          </a:p>
          <a:p>
            <a:pPr rtl="0"/>
            <a:r>
              <a:rPr lang="en-US" dirty="0" smtClean="0"/>
              <a:t>Hirsch founded the Core Knowledge Foundation in 1986, and published </a:t>
            </a:r>
            <a:r>
              <a:rPr lang="en-US" i="1" dirty="0" smtClean="0"/>
              <a:t>The Dictionary of Cultural Literacy</a:t>
            </a:r>
            <a:r>
              <a:rPr lang="en-US" i="0" baseline="30000" dirty="0" smtClean="0"/>
              <a:t> </a:t>
            </a:r>
            <a:r>
              <a:rPr lang="en-US" dirty="0" smtClean="0"/>
              <a:t>in 1988.</a:t>
            </a:r>
          </a:p>
          <a:p>
            <a:pPr rtl="0"/>
            <a:r>
              <a:rPr lang="en-US" i="1" dirty="0" smtClean="0"/>
              <a:t>The Core Knowledge Sequence</a:t>
            </a:r>
            <a:r>
              <a:rPr lang="en-US" dirty="0" smtClean="0"/>
              <a:t> and </a:t>
            </a:r>
            <a:r>
              <a:rPr lang="en-US" i="1" dirty="0" smtClean="0"/>
              <a:t>The Core Knowledge Preschool Sequence</a:t>
            </a:r>
            <a:r>
              <a:rPr lang="en-US" dirty="0" smtClean="0"/>
              <a:t> lay out the information Hirsch and his associates at the Core Knowledge Foundation believe should be taught in each grade. </a:t>
            </a:r>
          </a:p>
          <a:p>
            <a:pPr rtl="0"/>
            <a:endParaRPr lang="en-US" dirty="0" smtClean="0"/>
          </a:p>
          <a:p>
            <a:pPr rtl="0"/>
            <a:r>
              <a:rPr lang="en-US" dirty="0" smtClean="0"/>
              <a:t>Beginning in 1990s Hirsch began publishing books. Each book focuses on the content knowledge that should be taught to each particular elementary grade level. There are currently eight books in print, beginning with </a:t>
            </a:r>
            <a:r>
              <a:rPr lang="en-US" i="1" dirty="0" smtClean="0"/>
              <a:t>What Your Preschooler Needs to Know</a:t>
            </a:r>
            <a:r>
              <a:rPr lang="en-US" dirty="0" smtClean="0"/>
              <a:t> and ending with W</a:t>
            </a:r>
            <a:r>
              <a:rPr lang="en-US" i="1" dirty="0" smtClean="0"/>
              <a:t>hat Your Sixth Grader Needs to Know</a:t>
            </a:r>
            <a:r>
              <a:rPr lang="en-US" dirty="0" smtClean="0"/>
              <a:t>. </a:t>
            </a:r>
          </a:p>
          <a:p>
            <a:pPr rtl="0"/>
            <a:endParaRPr lang="en-US" dirty="0"/>
          </a:p>
        </p:txBody>
      </p:sp>
      <p:sp>
        <p:nvSpPr>
          <p:cNvPr id="55300" name="Slide Number Placeholder 3"/>
          <p:cNvSpPr>
            <a:spLocks noGrp="1"/>
          </p:cNvSpPr>
          <p:nvPr>
            <p:ph type="sldNum" sz="quarter" idx="5"/>
          </p:nvPr>
        </p:nvSpPr>
        <p:spPr>
          <a:xfrm>
            <a:off x="3884615" y="8829968"/>
            <a:ext cx="2971800" cy="464820"/>
          </a:xfrm>
          <a:prstGeom prst="rect">
            <a:avLst/>
          </a:prstGeom>
          <a:noFill/>
        </p:spPr>
        <p:txBody>
          <a:bodyPr lIns="91415" tIns="45708" rIns="91415" bIns="45708"/>
          <a:lstStyle/>
          <a:p>
            <a:fld id="{C7F5609B-10AF-48AE-A9F2-24E0976D6D2D}" type="slidenum">
              <a:rPr lang="en-US"/>
              <a:pPr/>
              <a:t>43</a:t>
            </a:fld>
            <a:endParaRPr lang="en-US" dirty="0"/>
          </a:p>
        </p:txBody>
      </p:sp>
    </p:spTree>
    <p:extLst>
      <p:ext uri="{BB962C8B-B14F-4D97-AF65-F5344CB8AC3E}">
        <p14:creationId xmlns:p14="http://schemas.microsoft.com/office/powerpoint/2010/main" val="33772219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the students to get an understanding of what they know about lifecycles.</a:t>
            </a:r>
            <a:endParaRPr lang="en-US" dirty="0"/>
          </a:p>
        </p:txBody>
      </p:sp>
      <p:sp>
        <p:nvSpPr>
          <p:cNvPr id="4" name="Footer Placeholder 3"/>
          <p:cNvSpPr>
            <a:spLocks noGrp="1"/>
          </p:cNvSpPr>
          <p:nvPr>
            <p:ph type="ftr" sz="quarter" idx="10"/>
          </p:nvPr>
        </p:nvSpPr>
        <p:spPr/>
        <p:txBody>
          <a:bodyPr/>
          <a:lstStyle/>
          <a:p>
            <a:pPr>
              <a:defRPr/>
            </a:pPr>
            <a:r>
              <a:rPr lang="en-US" dirty="0" smtClean="0"/>
              <a:t>© 2007 Carnegie Mellon University</a:t>
            </a:r>
            <a:endParaRPr lang="en-US" i="1" dirty="0">
              <a:latin typeface="Times New Roman" pitchFamily="18" charset="0"/>
            </a:endParaRPr>
          </a:p>
        </p:txBody>
      </p:sp>
    </p:spTree>
    <p:extLst>
      <p:ext uri="{BB962C8B-B14F-4D97-AF65-F5344CB8AC3E}">
        <p14:creationId xmlns:p14="http://schemas.microsoft.com/office/powerpoint/2010/main" val="27220737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chance to see how the students define this term. You may want to pass out post-it notes and have each student define the term or you may do this as an open discussion.</a:t>
            </a:r>
            <a:endParaRPr lang="en-US" dirty="0"/>
          </a:p>
        </p:txBody>
      </p:sp>
      <p:sp>
        <p:nvSpPr>
          <p:cNvPr id="4" name="Footer Placeholder 3"/>
          <p:cNvSpPr>
            <a:spLocks noGrp="1"/>
          </p:cNvSpPr>
          <p:nvPr>
            <p:ph type="ftr" sz="quarter" idx="10"/>
          </p:nvPr>
        </p:nvSpPr>
        <p:spPr/>
        <p:txBody>
          <a:bodyPr/>
          <a:lstStyle/>
          <a:p>
            <a:pPr>
              <a:defRPr/>
            </a:pPr>
            <a:r>
              <a:rPr lang="en-US" dirty="0" smtClean="0"/>
              <a:t>© 2007 Carnegie Mellon University</a:t>
            </a:r>
            <a:endParaRPr lang="en-US" i="1" dirty="0">
              <a:latin typeface="Times New Roman" pitchFamily="18" charset="0"/>
            </a:endParaRPr>
          </a:p>
        </p:txBody>
      </p:sp>
    </p:spTree>
    <p:extLst>
      <p:ext uri="{BB962C8B-B14F-4D97-AF65-F5344CB8AC3E}">
        <p14:creationId xmlns:p14="http://schemas.microsoft.com/office/powerpoint/2010/main" val="37265510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13924242-DCF1-4A0D-8579-405E908119DA}" type="slidenum">
              <a:rPr lang="en-US"/>
              <a:pPr/>
              <a:t>46</a:t>
            </a:fld>
            <a:endParaRPr 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dirty="0"/>
              <a:t>Webster definition </a:t>
            </a:r>
            <a:r>
              <a:rPr lang="en-US" dirty="0" smtClean="0"/>
              <a:t>provides a general description of li</a:t>
            </a:r>
            <a:r>
              <a:rPr lang="en-US" dirty="0"/>
              <a:t>fecycle where the Reifer definition focuses on product lifecycle.</a:t>
            </a:r>
          </a:p>
          <a:p>
            <a:pPr eaLnBrk="1" hangingPunct="1"/>
            <a:endParaRPr lang="en-US" dirty="0"/>
          </a:p>
          <a:p>
            <a:pPr eaLnBrk="1" hangingPunct="1"/>
            <a:r>
              <a:rPr lang="en-US" dirty="0"/>
              <a:t>“Donald J. </a:t>
            </a:r>
            <a:r>
              <a:rPr lang="en-US" dirty="0" smtClean="0"/>
              <a:t>Reifer (</a:t>
            </a:r>
            <a:r>
              <a:rPr lang="en-US" dirty="0"/>
              <a:t>Reifer Consultants Inc.) is one of the leading figures in the field of systems/software engineering and management with over 40 years of progressive experience. He has built businesses, steered troubled projects and served in executive positions in industry and government. His specializes in the area of metrics and measurement.”</a:t>
            </a:r>
          </a:p>
        </p:txBody>
      </p:sp>
    </p:spTree>
    <p:extLst>
      <p:ext uri="{BB962C8B-B14F-4D97-AF65-F5344CB8AC3E}">
        <p14:creationId xmlns:p14="http://schemas.microsoft.com/office/powerpoint/2010/main" val="25764689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68A4BAFE-A77A-4584-B282-0007AFEF3AE8}" type="slidenum">
              <a:rPr lang="en-US"/>
              <a:pPr/>
              <a:t>47</a:t>
            </a:fld>
            <a:endParaRPr 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US" altLang="en-US" dirty="0" smtClean="0"/>
              <a:t>A framework that describes the activities performed at each stage of a software development project. </a:t>
            </a:r>
            <a:endParaRPr lang="en-US" dirty="0"/>
          </a:p>
          <a:p>
            <a:endParaRPr lang="en-US" dirty="0"/>
          </a:p>
          <a:p>
            <a:r>
              <a:rPr lang="en-US" dirty="0"/>
              <a:t>Systems engineers are often familiar with the product lifecycle so they think about a product from the beginning when it is an idea until it is no longer used and is removed (disposal</a:t>
            </a:r>
            <a:r>
              <a:rPr lang="en-US" dirty="0" smtClean="0"/>
              <a:t>). The </a:t>
            </a:r>
            <a:r>
              <a:rPr lang="en-US" dirty="0"/>
              <a:t>software lifecycle is similar to a product lifecycle</a:t>
            </a:r>
            <a:r>
              <a:rPr lang="en-US" dirty="0" smtClean="0"/>
              <a:t>. However</a:t>
            </a:r>
            <a:r>
              <a:rPr lang="en-US" dirty="0"/>
              <a:t>, a software </a:t>
            </a:r>
            <a:r>
              <a:rPr lang="en-US" i="1" dirty="0" smtClean="0"/>
              <a:t>development </a:t>
            </a:r>
            <a:r>
              <a:rPr lang="en-US" dirty="0" smtClean="0"/>
              <a:t>lifecycle </a:t>
            </a:r>
            <a:r>
              <a:rPr lang="en-US" dirty="0"/>
              <a:t>is often a subset of the software lifecycle and starts with customer needs and ends when the software is delivered to the customer</a:t>
            </a:r>
            <a:r>
              <a:rPr lang="en-US" dirty="0" smtClean="0"/>
              <a:t>. It </a:t>
            </a:r>
            <a:r>
              <a:rPr lang="en-US" dirty="0"/>
              <a:t>may only focus on the development activities and not be concerned with where the software fits within an overall product and may ignore maintenance</a:t>
            </a:r>
            <a:r>
              <a:rPr lang="en-US" dirty="0" smtClean="0"/>
              <a:t>, sustainment, and disposal activities.</a:t>
            </a:r>
            <a:endParaRPr lang="en-US" dirty="0"/>
          </a:p>
          <a:p>
            <a:endParaRPr lang="en-US" dirty="0" smtClean="0"/>
          </a:p>
        </p:txBody>
      </p:sp>
    </p:spTree>
    <p:extLst>
      <p:ext uri="{BB962C8B-B14F-4D97-AF65-F5344CB8AC3E}">
        <p14:creationId xmlns:p14="http://schemas.microsoft.com/office/powerpoint/2010/main" val="8491718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32D551DF-5443-46C2-9E4C-FB83EFF442AF}" type="slidenum">
              <a:rPr lang="en-US"/>
              <a:pPr/>
              <a:t>48</a:t>
            </a:fld>
            <a:endParaRPr 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r>
              <a:rPr lang="en-US" dirty="0"/>
              <a:t>IEEE 12207</a:t>
            </a:r>
          </a:p>
          <a:p>
            <a:r>
              <a:rPr lang="en-US" dirty="0"/>
              <a:t>A </a:t>
            </a:r>
            <a:r>
              <a:rPr lang="en-US" dirty="0" smtClean="0"/>
              <a:t>lifecycle </a:t>
            </a:r>
            <a:r>
              <a:rPr lang="en-US" dirty="0"/>
              <a:t>model is defined as a framework of processes and activities concerned with the life of the product that may be organized into stages, which also acts as a common reference for communication and understanding.</a:t>
            </a:r>
          </a:p>
          <a:p>
            <a:endParaRPr lang="en-US" dirty="0"/>
          </a:p>
          <a:p>
            <a:r>
              <a:rPr lang="en-US" dirty="0"/>
              <a:t>Just as the </a:t>
            </a:r>
            <a:r>
              <a:rPr lang="en-US" dirty="0" smtClean="0"/>
              <a:t>lifecycle </a:t>
            </a:r>
            <a:r>
              <a:rPr lang="en-US" dirty="0"/>
              <a:t>model provides a starting point it will often provide an ending point too.</a:t>
            </a:r>
          </a:p>
          <a:p>
            <a:endParaRPr lang="en-US" dirty="0"/>
          </a:p>
          <a:p>
            <a:r>
              <a:rPr lang="en-US" dirty="0" smtClean="0"/>
              <a:t>Lifecycle </a:t>
            </a:r>
            <a:r>
              <a:rPr lang="en-US" dirty="0"/>
              <a:t>management methodologies aid in determining the sequence of major activities, provide a better understanding of the processes required for each activity, and serve as a starting point from which management decisions can be made</a:t>
            </a:r>
            <a:r>
              <a:rPr lang="en-US" dirty="0" smtClean="0"/>
              <a:t>. One </a:t>
            </a:r>
            <a:r>
              <a:rPr lang="en-US" dirty="0"/>
              <a:t>thing to remember is that software development methodologies used should integrate with, and be consistent with, the systems engineering development methodologies used for the total product.</a:t>
            </a:r>
          </a:p>
          <a:p>
            <a:endParaRPr lang="en-US" dirty="0"/>
          </a:p>
          <a:p>
            <a:pPr eaLnBrk="1" hangingPunct="1"/>
            <a:endParaRPr lang="en-US" dirty="0" smtClean="0"/>
          </a:p>
        </p:txBody>
      </p:sp>
    </p:spTree>
    <p:extLst>
      <p:ext uri="{BB962C8B-B14F-4D97-AF65-F5344CB8AC3E}">
        <p14:creationId xmlns:p14="http://schemas.microsoft.com/office/powerpoint/2010/main" val="25276239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D1EC3704-D682-4FE7-8941-CB6BD85F72A1}" type="slidenum">
              <a:rPr lang="en-US"/>
              <a:pPr/>
              <a:t>49</a:t>
            </a:fld>
            <a:endParaRPr 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dirty="0" smtClean="0"/>
              <a:t>Have a discussion with your students about process. At a minimum, a process is a repeatable sequence of events to produce an outcome.</a:t>
            </a:r>
          </a:p>
          <a:p>
            <a:pPr eaLnBrk="1" hangingPunct="1"/>
            <a:endParaRPr lang="en-US" dirty="0" smtClean="0"/>
          </a:p>
          <a:p>
            <a:pPr eaLnBrk="1" hangingPunct="1"/>
            <a:r>
              <a:rPr lang="en-US" dirty="0" smtClean="0"/>
              <a:t>Ask how a process is different</a:t>
            </a:r>
            <a:r>
              <a:rPr lang="en-US" baseline="0" dirty="0" smtClean="0"/>
              <a:t> than a lifecycle?</a:t>
            </a:r>
            <a:endParaRPr lang="en-US" dirty="0" smtClean="0"/>
          </a:p>
        </p:txBody>
      </p:sp>
    </p:spTree>
    <p:extLst>
      <p:ext uri="{BB962C8B-B14F-4D97-AF65-F5344CB8AC3E}">
        <p14:creationId xmlns:p14="http://schemas.microsoft.com/office/powerpoint/2010/main" val="3394697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marL="190449" indent="-190449" eaLnBrk="1" hangingPunct="1"/>
            <a:endParaRPr lang="en-US" dirty="0" smtClean="0">
              <a:latin typeface="Arial" pitchFamily="34" charset="0"/>
              <a:ea typeface="ＭＳ Ｐゴシック"/>
            </a:endParaRPr>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446E71D2-E880-49E1-9824-D5732D494059}" type="slidenum">
              <a:rPr lang="en-US"/>
              <a:pPr/>
              <a:t>50</a:t>
            </a:fld>
            <a:endParaRPr 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smtClean="0"/>
              <a:t>Point out that lifecycle models define the phases that determine the sequence of major activities. Within the phases, processes define the series of steps that will be done within that phase. </a:t>
            </a:r>
          </a:p>
        </p:txBody>
      </p:sp>
    </p:spTree>
    <p:extLst>
      <p:ext uri="{BB962C8B-B14F-4D97-AF65-F5344CB8AC3E}">
        <p14:creationId xmlns:p14="http://schemas.microsoft.com/office/powerpoint/2010/main" val="9006390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your software process and making tradeoffs between incorporating and deleting </a:t>
            </a:r>
            <a:r>
              <a:rPr lang="en-US" dirty="0" smtClean="0"/>
              <a:t>lifecycle </a:t>
            </a:r>
            <a:r>
              <a:rPr lang="en-US" dirty="0"/>
              <a:t>components is crucially important for producing high quality software, on time, within budget.</a:t>
            </a:r>
          </a:p>
        </p:txBody>
      </p:sp>
      <p:sp>
        <p:nvSpPr>
          <p:cNvPr id="4" name="Footer Placeholder 3"/>
          <p:cNvSpPr>
            <a:spLocks noGrp="1"/>
          </p:cNvSpPr>
          <p:nvPr>
            <p:ph type="ftr" sz="quarter" idx="10"/>
          </p:nvPr>
        </p:nvSpPr>
        <p:spPr/>
        <p:txBody>
          <a:body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15915595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n-US" dirty="0" smtClean="0"/>
              <a:t>Ask to see if students recognize any</a:t>
            </a:r>
            <a:r>
              <a:rPr lang="en-US" baseline="0" dirty="0" smtClean="0"/>
              <a:t> of the lifecycle listed? Do they </a:t>
            </a:r>
            <a:r>
              <a:rPr lang="en-US" dirty="0" smtClean="0"/>
              <a:t>know of other lifecycles</a:t>
            </a:r>
            <a:r>
              <a:rPr lang="en-US" baseline="0" dirty="0" smtClean="0"/>
              <a:t> not listed?</a:t>
            </a:r>
            <a:endParaRPr lang="en-US" dirty="0"/>
          </a:p>
          <a:p>
            <a:pPr eaLnBrk="1" hangingPunct="1"/>
            <a:endParaRPr lang="en-US" dirty="0" smtClean="0"/>
          </a:p>
          <a:p>
            <a:pPr eaLnBrk="1" hangingPunct="1"/>
            <a:r>
              <a:rPr lang="en-US" dirty="0" smtClean="0"/>
              <a:t>Where</a:t>
            </a:r>
            <a:r>
              <a:rPr lang="en-US" baseline="0" dirty="0" smtClean="0"/>
              <a:t> does Agile fit in</a:t>
            </a:r>
            <a:r>
              <a:rPr lang="en-US" dirty="0" smtClean="0"/>
              <a:t>?</a:t>
            </a:r>
          </a:p>
          <a:p>
            <a:pPr eaLnBrk="1" hangingPunct="1"/>
            <a:endParaRPr lang="en-US" dirty="0"/>
          </a:p>
          <a:p>
            <a:pPr eaLnBrk="1" hangingPunct="1"/>
            <a:r>
              <a:rPr lang="en-US" dirty="0" smtClean="0"/>
              <a:t>Note that each of the lifecycles on this chart will be described in this module</a:t>
            </a:r>
            <a:r>
              <a:rPr lang="en-US" baseline="0" dirty="0" smtClean="0"/>
              <a:t> and Agile will be discussed in the next module.</a:t>
            </a:r>
            <a:endParaRPr lang="en-US" dirty="0" smtClean="0"/>
          </a:p>
        </p:txBody>
      </p:sp>
    </p:spTree>
    <p:extLst>
      <p:ext uri="{BB962C8B-B14F-4D97-AF65-F5344CB8AC3E}">
        <p14:creationId xmlns:p14="http://schemas.microsoft.com/office/powerpoint/2010/main" val="33540267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a:lnSpc>
                <a:spcPct val="120000"/>
              </a:lnSpc>
            </a:pPr>
            <a:r>
              <a:rPr lang="en-US" altLang="en-US" dirty="0"/>
              <a:t>Different processes organize activities in different ways and are described at different levels of detail. Different organization may use different processes to produce the same types of product. However, some processes are more suitable than the others for some types of applications. If inappropriate processes or lifecycles are used, this will probably reduce the quality or the usefulness of the software product being developed.</a:t>
            </a:r>
          </a:p>
          <a:p>
            <a:pPr eaLnBrk="1" hangingPunct="1"/>
            <a:endParaRPr lang="en-US" dirty="0" smtClean="0"/>
          </a:p>
        </p:txBody>
      </p:sp>
      <p:sp>
        <p:nvSpPr>
          <p:cNvPr id="62468" name="Slide Number Placeholder 3"/>
          <p:cNvSpPr>
            <a:spLocks noGrp="1"/>
          </p:cNvSpPr>
          <p:nvPr>
            <p:ph type="sldNum" sz="quarter" idx="5"/>
          </p:nvPr>
        </p:nvSpPr>
        <p:spPr>
          <a:xfrm>
            <a:off x="3884615" y="8829968"/>
            <a:ext cx="2971800" cy="464820"/>
          </a:xfrm>
          <a:prstGeom prst="rect">
            <a:avLst/>
          </a:prstGeom>
          <a:noFill/>
        </p:spPr>
        <p:txBody>
          <a:bodyPr lIns="91415" tIns="45708" rIns="91415" bIns="45708"/>
          <a:lstStyle/>
          <a:p>
            <a:fld id="{1D9DAE25-880C-442F-9DF4-DD29AF9B01BD}" type="slidenum">
              <a:rPr lang="en-US"/>
              <a:pPr/>
              <a:t>53</a:t>
            </a:fld>
            <a:endParaRPr lang="en-US" dirty="0"/>
          </a:p>
        </p:txBody>
      </p:sp>
    </p:spTree>
    <p:extLst>
      <p:ext uri="{BB962C8B-B14F-4D97-AF65-F5344CB8AC3E}">
        <p14:creationId xmlns:p14="http://schemas.microsoft.com/office/powerpoint/2010/main" val="38785630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AD029652-EA51-4AA3-9057-D8971BA5614A}" type="slidenum">
              <a:rPr lang="en-US"/>
              <a:pPr/>
              <a:t>54</a:t>
            </a:fld>
            <a:endParaRPr 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dirty="0" smtClean="0"/>
              <a:t>Customer’s and developers often define the problem from two different perspectives. The customer is concerned about schedule, cost, features, and quality. They want to make sure that what they asked for was done on time, within budget, and will operate without issues. The customer defines the problem space. Whereas, developers look at the interactions between people, processes and the tools that will be used to solve the customer’s problems. Cost, schedule, scope, and quality provide limitations. The developer looks at the solution space.</a:t>
            </a:r>
            <a:endParaRPr lang="en-US" dirty="0"/>
          </a:p>
          <a:p>
            <a:pPr eaLnBrk="1" hangingPunct="1"/>
            <a:endParaRPr lang="en-US" dirty="0"/>
          </a:p>
          <a:p>
            <a:pPr eaLnBrk="1" hangingPunct="1"/>
            <a:r>
              <a:rPr lang="en-US" dirty="0" smtClean="0"/>
              <a:t>An SDLC can often help bridge the gap between these two perspectives. If the customer cannot communicate the problem succinctly, SDLCs allow the developer help the customer to define key</a:t>
            </a:r>
            <a:r>
              <a:rPr lang="en-US" baseline="0" dirty="0" smtClean="0"/>
              <a:t> activities that will help to understand the requirements and quality attributes necessary for the product or system.</a:t>
            </a:r>
            <a:endParaRPr lang="en-US" dirty="0" smtClean="0"/>
          </a:p>
        </p:txBody>
      </p:sp>
    </p:spTree>
    <p:extLst>
      <p:ext uri="{BB962C8B-B14F-4D97-AF65-F5344CB8AC3E}">
        <p14:creationId xmlns:p14="http://schemas.microsoft.com/office/powerpoint/2010/main" val="4072605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BE2192F6-85D1-48C9-90A4-B5D1843C64A4}" type="slidenum">
              <a:rPr lang="en-US"/>
              <a:pPr/>
              <a:t>55</a:t>
            </a:fld>
            <a:endParaRPr 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An SDLC </a:t>
            </a:r>
            <a:r>
              <a:rPr lang="en-US" dirty="0"/>
              <a:t>should be chosen based on the nature of your program, software domain, the methods and tools used, and the controls and deliverables required. </a:t>
            </a:r>
            <a:endParaRPr lang="en-US" dirty="0" smtClean="0"/>
          </a:p>
          <a:p>
            <a:pPr eaLnBrk="1" hangingPunct="1"/>
            <a:endParaRPr lang="en-US" dirty="0" smtClean="0"/>
          </a:p>
          <a:p>
            <a:pPr defTabSz="914156" eaLnBrk="1" hangingPunct="1">
              <a:defRPr/>
            </a:pPr>
            <a:r>
              <a:rPr lang="en-US" dirty="0"/>
              <a:t>The use of </a:t>
            </a:r>
            <a:r>
              <a:rPr lang="en-US" dirty="0" smtClean="0"/>
              <a:t>lifecycle </a:t>
            </a:r>
            <a:r>
              <a:rPr lang="en-US" dirty="0"/>
              <a:t>management methodologies has proven to be extremely effective in controlling change and in managing the complexity of the development process</a:t>
            </a:r>
            <a:r>
              <a:rPr lang="en-US" dirty="0" smtClean="0"/>
              <a:t>. However</a:t>
            </a:r>
            <a:r>
              <a:rPr lang="en-US" dirty="0"/>
              <a:t>, for any </a:t>
            </a:r>
            <a:r>
              <a:rPr lang="en-US" dirty="0" smtClean="0"/>
              <a:t>lifecycle </a:t>
            </a:r>
            <a:r>
              <a:rPr lang="en-US" dirty="0"/>
              <a:t>methodology to be effective, it must be customized to specific program goals</a:t>
            </a:r>
            <a:r>
              <a:rPr lang="en-US" dirty="0" smtClean="0"/>
              <a:t>. Therefore</a:t>
            </a:r>
            <a:r>
              <a:rPr lang="en-US" dirty="0"/>
              <a:t>, your selected methodology must be adapted and evolved, the same as the technical activities it ties together</a:t>
            </a:r>
            <a:r>
              <a:rPr lang="en-US" dirty="0" smtClean="0"/>
              <a:t>. Understanding </a:t>
            </a:r>
            <a:r>
              <a:rPr lang="en-US" dirty="0"/>
              <a:t>your software process and making tradeoffs between incorporating and deleting </a:t>
            </a:r>
            <a:r>
              <a:rPr lang="en-US" dirty="0" smtClean="0"/>
              <a:t>lifecycle </a:t>
            </a:r>
            <a:r>
              <a:rPr lang="en-US" dirty="0"/>
              <a:t>components is crucially important for producing high quality software, on time, within budget.</a:t>
            </a:r>
          </a:p>
          <a:p>
            <a:pPr eaLnBrk="1" hangingPunct="1"/>
            <a:endParaRPr lang="en-US" dirty="0" smtClean="0"/>
          </a:p>
        </p:txBody>
      </p:sp>
    </p:spTree>
    <p:extLst>
      <p:ext uri="{BB962C8B-B14F-4D97-AF65-F5344CB8AC3E}">
        <p14:creationId xmlns:p14="http://schemas.microsoft.com/office/powerpoint/2010/main" val="12355915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first steps is to understand what is your project criteria. Have the students</a:t>
            </a:r>
            <a:r>
              <a:rPr lang="en-US" baseline="0" dirty="0" smtClean="0"/>
              <a:t> list criteria for their project.</a:t>
            </a:r>
            <a:endParaRPr lang="en-US" dirty="0"/>
          </a:p>
        </p:txBody>
      </p:sp>
      <p:sp>
        <p:nvSpPr>
          <p:cNvPr id="4" name="Footer Placeholder 3"/>
          <p:cNvSpPr>
            <a:spLocks noGrp="1"/>
          </p:cNvSpPr>
          <p:nvPr>
            <p:ph type="ftr" sz="quarter" idx="10"/>
          </p:nvPr>
        </p:nvSpPr>
        <p:spPr/>
        <p:txBody>
          <a:body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38667903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D3DF3DE9-0385-48DE-9B37-1F18250AB7A7}" type="slidenum">
              <a:rPr lang="en-US"/>
              <a:pPr/>
              <a:t>57</a:t>
            </a:fld>
            <a:endParaRPr 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smtClean="0"/>
              <a:t>Any criteria missing?</a:t>
            </a:r>
          </a:p>
        </p:txBody>
      </p:sp>
    </p:spTree>
    <p:extLst>
      <p:ext uri="{BB962C8B-B14F-4D97-AF65-F5344CB8AC3E}">
        <p14:creationId xmlns:p14="http://schemas.microsoft.com/office/powerpoint/2010/main" val="34772297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75E98A18-770F-46E9-BAB4-4179FCC81824}" type="slidenum">
              <a:rPr lang="en-US"/>
              <a:pPr/>
              <a:t>58</a:t>
            </a:fld>
            <a:endParaRPr 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Without lifecycle models, processes, standards, etc., software was developed by code and fix .. and often times it was the user who performed the test.</a:t>
            </a:r>
          </a:p>
          <a:p>
            <a:pPr eaLnBrk="1" hangingPunct="1"/>
            <a:endParaRPr lang="en-US" dirty="0"/>
          </a:p>
          <a:p>
            <a:pPr eaLnBrk="1" hangingPunct="1"/>
            <a:r>
              <a:rPr lang="en-US" dirty="0" smtClean="0"/>
              <a:t>Is this still done today</a:t>
            </a:r>
            <a:r>
              <a:rPr lang="en-US" baseline="0" dirty="0" smtClean="0"/>
              <a:t> on your project? What do you use?</a:t>
            </a:r>
            <a:endParaRPr lang="en-US" dirty="0" smtClean="0"/>
          </a:p>
        </p:txBody>
      </p:sp>
    </p:spTree>
    <p:extLst>
      <p:ext uri="{BB962C8B-B14F-4D97-AF65-F5344CB8AC3E}">
        <p14:creationId xmlns:p14="http://schemas.microsoft.com/office/powerpoint/2010/main" val="16496862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AF5B9164-5F29-4DBC-BA70-DC8844A234FA}" type="slidenum">
              <a:rPr lang="en-US"/>
              <a:pPr/>
              <a:t>59</a:t>
            </a:fld>
            <a:endParaRPr 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One of the earliest lifecycle models was the Waterfall Model. </a:t>
            </a:r>
          </a:p>
          <a:p>
            <a:pPr eaLnBrk="1" hangingPunct="1"/>
            <a:r>
              <a:rPr lang="en-US" dirty="0" smtClean="0"/>
              <a:t> </a:t>
            </a:r>
          </a:p>
          <a:p>
            <a:pPr eaLnBrk="1" hangingPunct="1"/>
            <a:r>
              <a:rPr lang="en-US" i="1" dirty="0" smtClean="0"/>
              <a:t>From the reading...</a:t>
            </a:r>
            <a:endParaRPr lang="en-US" i="1" dirty="0"/>
          </a:p>
          <a:p>
            <a:r>
              <a:rPr lang="en-US" b="0" dirty="0"/>
              <a:t>The waterfall model </a:t>
            </a:r>
            <a:r>
              <a:rPr lang="en-US" dirty="0"/>
              <a:t>was first identified in 1970 as a formal alternative to the </a:t>
            </a:r>
            <a:r>
              <a:rPr lang="en-US" i="1" dirty="0"/>
              <a:t>code-and-fix</a:t>
            </a:r>
            <a:r>
              <a:rPr lang="en-US" dirty="0"/>
              <a:t> software development method prevalent at the time</a:t>
            </a:r>
            <a:r>
              <a:rPr lang="en-US" dirty="0" smtClean="0"/>
              <a:t>. [</a:t>
            </a:r>
            <a:r>
              <a:rPr lang="en-US" dirty="0"/>
              <a:t>ROYCE70</a:t>
            </a:r>
            <a:r>
              <a:rPr lang="en-US" dirty="0" smtClean="0"/>
              <a:t>] The </a:t>
            </a:r>
            <a:r>
              <a:rPr lang="en-US" dirty="0"/>
              <a:t>waterfall model was the first to formalize a framework for software development phases, and placed emphasis on upfront requirements and design activities and on producing documentation during early phases</a:t>
            </a:r>
            <a:r>
              <a:rPr lang="en-US" dirty="0" smtClean="0"/>
              <a:t>. The </a:t>
            </a:r>
            <a:r>
              <a:rPr lang="en-US" dirty="0"/>
              <a:t>major drawback to this model is its inherent sequential nature — any attempt to go back two or more phases to correct a problem or deficiency would result in major increases in cost and schedule.</a:t>
            </a:r>
          </a:p>
          <a:p>
            <a:r>
              <a:rPr lang="en-US" dirty="0"/>
              <a:t> </a:t>
            </a:r>
          </a:p>
          <a:p>
            <a:pPr eaLnBrk="1" hangingPunct="1"/>
            <a:endParaRPr lang="en-US" dirty="0" smtClean="0"/>
          </a:p>
        </p:txBody>
      </p:sp>
    </p:spTree>
    <p:extLst>
      <p:ext uri="{BB962C8B-B14F-4D97-AF65-F5344CB8AC3E}">
        <p14:creationId xmlns:p14="http://schemas.microsoft.com/office/powerpoint/2010/main" val="1366524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15167952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DDBE2F6C-248B-494D-BBB6-2B82CAEBD839}" type="slidenum">
              <a:rPr lang="en-US"/>
              <a:pPr/>
              <a:t>60</a:t>
            </a:fld>
            <a:endParaRPr 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r>
              <a:rPr lang="en-US" b="0" i="0" dirty="0" smtClean="0"/>
              <a:t>Waterfall Model Strengths:</a:t>
            </a:r>
          </a:p>
          <a:p>
            <a:pPr lvl="1"/>
            <a:r>
              <a:rPr lang="en-US" altLang="en-US" dirty="0">
                <a:solidFill>
                  <a:srgbClr val="FFFF00"/>
                </a:solidFill>
              </a:rPr>
              <a:t>Easy to understand</a:t>
            </a:r>
            <a:r>
              <a:rPr lang="en-US" altLang="en-US" dirty="0"/>
              <a:t>, easy to use</a:t>
            </a:r>
          </a:p>
          <a:p>
            <a:pPr lvl="1"/>
            <a:r>
              <a:rPr lang="en-US" altLang="en-US" dirty="0">
                <a:solidFill>
                  <a:srgbClr val="FFFF00"/>
                </a:solidFill>
              </a:rPr>
              <a:t>Provides structure </a:t>
            </a:r>
            <a:r>
              <a:rPr lang="en-US" altLang="en-US" dirty="0"/>
              <a:t>to inexperienced staff</a:t>
            </a:r>
          </a:p>
          <a:p>
            <a:pPr lvl="1"/>
            <a:r>
              <a:rPr lang="en-US" altLang="en-US" dirty="0">
                <a:solidFill>
                  <a:srgbClr val="FFFF00"/>
                </a:solidFill>
              </a:rPr>
              <a:t>Milestones are well understood</a:t>
            </a:r>
          </a:p>
          <a:p>
            <a:pPr lvl="1"/>
            <a:r>
              <a:rPr lang="en-US" altLang="en-US" dirty="0"/>
              <a:t>Sets </a:t>
            </a:r>
            <a:r>
              <a:rPr lang="en-US" altLang="en-US" dirty="0">
                <a:solidFill>
                  <a:srgbClr val="FFFF00"/>
                </a:solidFill>
              </a:rPr>
              <a:t>requirements stability</a:t>
            </a:r>
          </a:p>
          <a:p>
            <a:pPr lvl="1"/>
            <a:r>
              <a:rPr lang="en-US" altLang="en-US" dirty="0"/>
              <a:t>Good for </a:t>
            </a:r>
            <a:r>
              <a:rPr lang="en-US" altLang="en-US" dirty="0">
                <a:solidFill>
                  <a:srgbClr val="FFFF00"/>
                </a:solidFill>
              </a:rPr>
              <a:t>management control </a:t>
            </a:r>
            <a:r>
              <a:rPr lang="en-US" altLang="en-US" dirty="0"/>
              <a:t>(plan, staff, track)</a:t>
            </a:r>
          </a:p>
          <a:p>
            <a:pPr lvl="1"/>
            <a:r>
              <a:rPr lang="en-US" altLang="en-US" dirty="0"/>
              <a:t>Works well when </a:t>
            </a:r>
            <a:r>
              <a:rPr lang="en-US" altLang="en-US" dirty="0">
                <a:solidFill>
                  <a:srgbClr val="FFFF00"/>
                </a:solidFill>
              </a:rPr>
              <a:t>quality is more important </a:t>
            </a:r>
            <a:r>
              <a:rPr lang="en-US" altLang="en-US" dirty="0"/>
              <a:t>than cost or schedule</a:t>
            </a:r>
          </a:p>
          <a:p>
            <a:pPr lvl="1"/>
            <a:endParaRPr lang="en-US" altLang="en-US" dirty="0"/>
          </a:p>
          <a:p>
            <a:pPr lvl="0"/>
            <a:r>
              <a:rPr lang="en-US" dirty="0"/>
              <a:t>Waterfall Model Weaknesses:</a:t>
            </a:r>
          </a:p>
          <a:p>
            <a:pPr lvl="1">
              <a:lnSpc>
                <a:spcPct val="90000"/>
              </a:lnSpc>
            </a:pPr>
            <a:r>
              <a:rPr lang="en-US" altLang="en-US" dirty="0"/>
              <a:t>All </a:t>
            </a:r>
            <a:r>
              <a:rPr lang="en-US" altLang="en-US" dirty="0">
                <a:solidFill>
                  <a:srgbClr val="FFFF00"/>
                </a:solidFill>
              </a:rPr>
              <a:t>requirements must be known </a:t>
            </a:r>
            <a:r>
              <a:rPr lang="en-US" altLang="en-US" dirty="0"/>
              <a:t>upfront</a:t>
            </a:r>
          </a:p>
          <a:p>
            <a:pPr lvl="1">
              <a:lnSpc>
                <a:spcPct val="90000"/>
              </a:lnSpc>
            </a:pPr>
            <a:r>
              <a:rPr lang="en-US" altLang="en-US" dirty="0"/>
              <a:t>Deliverables created for each phase are considered frozen – </a:t>
            </a:r>
            <a:r>
              <a:rPr lang="en-US" altLang="en-US" dirty="0">
                <a:solidFill>
                  <a:srgbClr val="FFFF00"/>
                </a:solidFill>
              </a:rPr>
              <a:t>inhibits flexibility</a:t>
            </a:r>
          </a:p>
          <a:p>
            <a:pPr lvl="1">
              <a:lnSpc>
                <a:spcPct val="90000"/>
              </a:lnSpc>
            </a:pPr>
            <a:r>
              <a:rPr lang="en-US" altLang="en-US" dirty="0"/>
              <a:t>Can give a </a:t>
            </a:r>
            <a:r>
              <a:rPr lang="en-US" altLang="en-US" dirty="0">
                <a:solidFill>
                  <a:srgbClr val="FFFF00"/>
                </a:solidFill>
              </a:rPr>
              <a:t>false impression of progress</a:t>
            </a:r>
          </a:p>
          <a:p>
            <a:pPr lvl="1">
              <a:lnSpc>
                <a:spcPct val="90000"/>
              </a:lnSpc>
            </a:pPr>
            <a:r>
              <a:rPr lang="en-US" altLang="en-US" dirty="0">
                <a:solidFill>
                  <a:srgbClr val="FFFF00"/>
                </a:solidFill>
              </a:rPr>
              <a:t>Does not reflect problem-solving nature </a:t>
            </a:r>
            <a:r>
              <a:rPr lang="en-US" altLang="en-US" dirty="0"/>
              <a:t>of software development – iterations of phases</a:t>
            </a:r>
          </a:p>
          <a:p>
            <a:pPr lvl="1">
              <a:lnSpc>
                <a:spcPct val="90000"/>
              </a:lnSpc>
            </a:pPr>
            <a:r>
              <a:rPr lang="en-US" altLang="en-US" dirty="0"/>
              <a:t>Integration is </a:t>
            </a:r>
            <a:r>
              <a:rPr lang="en-US" altLang="en-US" dirty="0">
                <a:solidFill>
                  <a:srgbClr val="FFFF00"/>
                </a:solidFill>
              </a:rPr>
              <a:t>one big bang at the end</a:t>
            </a:r>
          </a:p>
          <a:p>
            <a:pPr lvl="1">
              <a:lnSpc>
                <a:spcPct val="90000"/>
              </a:lnSpc>
            </a:pPr>
            <a:r>
              <a:rPr lang="en-US" altLang="en-US" dirty="0">
                <a:solidFill>
                  <a:srgbClr val="FFFF00"/>
                </a:solidFill>
              </a:rPr>
              <a:t>Little opportunity for customer </a:t>
            </a:r>
            <a:r>
              <a:rPr lang="en-US" altLang="en-US" dirty="0"/>
              <a:t>to preview the system (until it may be too late)</a:t>
            </a:r>
          </a:p>
          <a:p>
            <a:endParaRPr lang="en-US" i="1" dirty="0"/>
          </a:p>
          <a:p>
            <a:r>
              <a:rPr lang="en-US" i="1" dirty="0"/>
              <a:t>You may want to</a:t>
            </a:r>
            <a:r>
              <a:rPr lang="en-US" dirty="0"/>
              <a:t> ask when would it be good to use a Waterfall Model</a:t>
            </a:r>
            <a:r>
              <a:rPr lang="en-US" dirty="0" smtClean="0"/>
              <a:t>?   </a:t>
            </a:r>
            <a:endParaRPr lang="en-US" dirty="0"/>
          </a:p>
          <a:p>
            <a:r>
              <a:rPr lang="en-US" dirty="0"/>
              <a:t>When…</a:t>
            </a:r>
          </a:p>
          <a:p>
            <a:pPr lvl="1">
              <a:lnSpc>
                <a:spcPct val="90000"/>
              </a:lnSpc>
            </a:pPr>
            <a:r>
              <a:rPr lang="en-US" altLang="en-US" dirty="0"/>
              <a:t>Requirements are very </a:t>
            </a:r>
            <a:r>
              <a:rPr lang="en-US" altLang="en-US" dirty="0">
                <a:solidFill>
                  <a:srgbClr val="FFFF00"/>
                </a:solidFill>
              </a:rPr>
              <a:t>well known</a:t>
            </a:r>
          </a:p>
          <a:p>
            <a:pPr lvl="1">
              <a:lnSpc>
                <a:spcPct val="90000"/>
              </a:lnSpc>
            </a:pPr>
            <a:r>
              <a:rPr lang="en-US" altLang="en-US" dirty="0"/>
              <a:t>Product definition is </a:t>
            </a:r>
            <a:r>
              <a:rPr lang="en-US" altLang="en-US" dirty="0">
                <a:solidFill>
                  <a:srgbClr val="FFFF00"/>
                </a:solidFill>
              </a:rPr>
              <a:t>stable</a:t>
            </a:r>
          </a:p>
          <a:p>
            <a:pPr lvl="1">
              <a:lnSpc>
                <a:spcPct val="90000"/>
              </a:lnSpc>
            </a:pPr>
            <a:r>
              <a:rPr lang="en-US" altLang="en-US" dirty="0"/>
              <a:t>Technology is </a:t>
            </a:r>
            <a:r>
              <a:rPr lang="en-US" altLang="en-US" dirty="0">
                <a:solidFill>
                  <a:srgbClr val="FFFF00"/>
                </a:solidFill>
              </a:rPr>
              <a:t>understood</a:t>
            </a:r>
          </a:p>
          <a:p>
            <a:pPr lvl="1">
              <a:lnSpc>
                <a:spcPct val="90000"/>
              </a:lnSpc>
            </a:pPr>
            <a:r>
              <a:rPr lang="en-US" altLang="en-US" dirty="0"/>
              <a:t>New </a:t>
            </a:r>
            <a:r>
              <a:rPr lang="en-US" altLang="en-US" dirty="0">
                <a:solidFill>
                  <a:srgbClr val="FFFF00"/>
                </a:solidFill>
              </a:rPr>
              <a:t>version of an existing product</a:t>
            </a:r>
          </a:p>
          <a:p>
            <a:pPr lvl="1">
              <a:lnSpc>
                <a:spcPct val="90000"/>
              </a:lnSpc>
            </a:pPr>
            <a:r>
              <a:rPr lang="en-US" altLang="en-US" dirty="0">
                <a:solidFill>
                  <a:srgbClr val="FFFF00"/>
                </a:solidFill>
              </a:rPr>
              <a:t>Porting an existing product </a:t>
            </a:r>
            <a:r>
              <a:rPr lang="en-US" altLang="en-US" dirty="0"/>
              <a:t>to a new platform</a:t>
            </a:r>
          </a:p>
          <a:p>
            <a:pPr lvl="1">
              <a:lnSpc>
                <a:spcPct val="90000"/>
              </a:lnSpc>
            </a:pPr>
            <a:endParaRPr lang="en-US" altLang="en-US" dirty="0"/>
          </a:p>
          <a:p>
            <a:pPr defTabSz="914156">
              <a:defRPr/>
            </a:pPr>
            <a:r>
              <a:rPr lang="en-US" i="1" dirty="0"/>
              <a:t>From the reading...</a:t>
            </a:r>
          </a:p>
          <a:p>
            <a:r>
              <a:rPr lang="en-US" dirty="0"/>
              <a:t>In the traditional waterfall model, each stage is a prerequisite for succeeding activities, making this method a risky choice for unprecedented systems because it inhibits flexibility</a:t>
            </a:r>
            <a:r>
              <a:rPr lang="en-US" dirty="0" smtClean="0"/>
              <a:t>. With </a:t>
            </a:r>
            <a:r>
              <a:rPr lang="en-US" dirty="0"/>
              <a:t>a single pass through the process, integration problems usually surface too late</a:t>
            </a:r>
            <a:r>
              <a:rPr lang="en-US" dirty="0" smtClean="0"/>
              <a:t>. Also</a:t>
            </a:r>
            <a:r>
              <a:rPr lang="en-US" dirty="0"/>
              <a:t>, a completed product is not available until the end of the process, discouraging user involvement</a:t>
            </a:r>
            <a:r>
              <a:rPr lang="en-US" dirty="0" smtClean="0"/>
              <a:t>. Taking </a:t>
            </a:r>
            <a:r>
              <a:rPr lang="en-US" dirty="0"/>
              <a:t>these factors into account, </a:t>
            </a:r>
            <a:r>
              <a:rPr lang="en-US" i="1" dirty="0"/>
              <a:t>the other </a:t>
            </a:r>
            <a:r>
              <a:rPr lang="en-US" i="1" dirty="0" smtClean="0"/>
              <a:t>Lifecycle </a:t>
            </a:r>
            <a:r>
              <a:rPr lang="en-US" i="1" dirty="0"/>
              <a:t>methods are recommended instead!</a:t>
            </a:r>
          </a:p>
          <a:p>
            <a:pPr lvl="0">
              <a:lnSpc>
                <a:spcPct val="90000"/>
              </a:lnSpc>
            </a:pPr>
            <a:endParaRPr lang="en-US" altLang="en-US" dirty="0"/>
          </a:p>
          <a:p>
            <a:endParaRPr lang="en-US" dirty="0"/>
          </a:p>
          <a:p>
            <a:pPr eaLnBrk="1" hangingPunct="1"/>
            <a:endParaRPr lang="en-US" dirty="0" smtClean="0"/>
          </a:p>
        </p:txBody>
      </p:sp>
    </p:spTree>
    <p:extLst>
      <p:ext uri="{BB962C8B-B14F-4D97-AF65-F5344CB8AC3E}">
        <p14:creationId xmlns:p14="http://schemas.microsoft.com/office/powerpoint/2010/main" val="222222075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0CC61BE6-CAD2-4A46-81D7-6F46B2786519}" type="slidenum">
              <a:rPr lang="en-US"/>
              <a:pPr/>
              <a:t>61</a:t>
            </a:fld>
            <a:endParaRPr lang="en-US" dirty="0"/>
          </a:p>
        </p:txBody>
      </p:sp>
      <p:sp>
        <p:nvSpPr>
          <p:cNvPr id="69635" name="Rectangle 2"/>
          <p:cNvSpPr>
            <a:spLocks noGrp="1" noRot="1" noChangeAspect="1" noChangeArrowheads="1" noTextEdit="1"/>
          </p:cNvSpPr>
          <p:nvPr>
            <p:ph type="sldImg"/>
          </p:nvPr>
        </p:nvSpPr>
        <p:spPr>
          <a:ln w="12700" cap="flat">
            <a:solidFill>
              <a:schemeClr val="tx1"/>
            </a:solidFill>
          </a:ln>
        </p:spPr>
      </p:sp>
      <p:sp>
        <p:nvSpPr>
          <p:cNvPr id="69636" name="Rectangle 3"/>
          <p:cNvSpPr>
            <a:spLocks noGrp="1" noChangeArrowheads="1"/>
          </p:cNvSpPr>
          <p:nvPr>
            <p:ph type="body" idx="1"/>
          </p:nvPr>
        </p:nvSpPr>
        <p:spPr>
          <a:xfrm>
            <a:off x="914404" y="4415792"/>
            <a:ext cx="5029200" cy="4183380"/>
          </a:xfrm>
          <a:noFill/>
          <a:ln/>
        </p:spPr>
        <p:txBody>
          <a:bodyPr lIns="90464" tIns="44437" rIns="90464" bIns="44437"/>
          <a:lstStyle/>
          <a:p>
            <a:pPr eaLnBrk="1" hangingPunct="1"/>
            <a:r>
              <a:rPr lang="en-US" dirty="0" smtClean="0"/>
              <a:t>This picture shows the phases of the classic</a:t>
            </a:r>
            <a:r>
              <a:rPr lang="en-US" baseline="0" dirty="0" smtClean="0"/>
              <a:t> Waterfall Model. Note that the arrows are sequential and go from one phase into the next and there are no feedback loops. One of the weaknesses of this model is that rework is usually needed and therefore development may be very costly when you use this lifecycle model.</a:t>
            </a:r>
            <a:endParaRPr lang="en-US" dirty="0" smtClean="0"/>
          </a:p>
        </p:txBody>
      </p:sp>
    </p:spTree>
    <p:extLst>
      <p:ext uri="{BB962C8B-B14F-4D97-AF65-F5344CB8AC3E}">
        <p14:creationId xmlns:p14="http://schemas.microsoft.com/office/powerpoint/2010/main" val="11418613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3D7E9922-B4FA-4884-AF70-B35001DA597C}" type="slidenum">
              <a:rPr lang="en-US"/>
              <a:pPr/>
              <a:t>62</a:t>
            </a:fld>
            <a:endParaRPr lang="en-US" dirty="0"/>
          </a:p>
        </p:txBody>
      </p:sp>
      <p:sp>
        <p:nvSpPr>
          <p:cNvPr id="75779" name="Rectangle 2"/>
          <p:cNvSpPr>
            <a:spLocks noGrp="1" noRot="1" noChangeAspect="1" noChangeArrowheads="1" noTextEdit="1"/>
          </p:cNvSpPr>
          <p:nvPr>
            <p:ph type="sldImg"/>
          </p:nvPr>
        </p:nvSpPr>
        <p:spPr>
          <a:ln w="12700" cap="flat">
            <a:solidFill>
              <a:schemeClr val="tx1"/>
            </a:solidFill>
          </a:ln>
        </p:spPr>
      </p:sp>
      <p:sp>
        <p:nvSpPr>
          <p:cNvPr id="75780" name="Rectangle 3"/>
          <p:cNvSpPr>
            <a:spLocks noGrp="1" noChangeArrowheads="1"/>
          </p:cNvSpPr>
          <p:nvPr>
            <p:ph type="body" idx="1"/>
          </p:nvPr>
        </p:nvSpPr>
        <p:spPr>
          <a:xfrm>
            <a:off x="914404" y="4415792"/>
            <a:ext cx="5029200" cy="4183380"/>
          </a:xfrm>
          <a:noFill/>
          <a:ln/>
        </p:spPr>
        <p:txBody>
          <a:bodyPr lIns="90464" tIns="44437" rIns="90464" bIns="44437"/>
          <a:lstStyle/>
          <a:p>
            <a:pPr eaLnBrk="1" hangingPunct="1"/>
            <a:r>
              <a:rPr lang="en-US" dirty="0" smtClean="0"/>
              <a:t>Compare this to the Waterfall Model that we just discussed. What are the differences? </a:t>
            </a:r>
          </a:p>
        </p:txBody>
      </p:sp>
    </p:spTree>
    <p:extLst>
      <p:ext uri="{BB962C8B-B14F-4D97-AF65-F5344CB8AC3E}">
        <p14:creationId xmlns:p14="http://schemas.microsoft.com/office/powerpoint/2010/main" val="10811721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r>
              <a:rPr lang="en-US" dirty="0" smtClean="0"/>
              <a:t>Prototypes are often used when the customer doesn’t have a clear idea of what he/she wants and the requirements are general and ill-defined.</a:t>
            </a:r>
          </a:p>
          <a:p>
            <a:pPr eaLnBrk="1" hangingPunct="1"/>
            <a:endParaRPr lang="en-US" dirty="0" smtClean="0"/>
          </a:p>
          <a:p>
            <a:pPr eaLnBrk="1" hangingPunct="1"/>
            <a:r>
              <a:rPr lang="en-US" dirty="0" smtClean="0"/>
              <a:t>The advantages of prototyping is that it </a:t>
            </a:r>
            <a:r>
              <a:rPr lang="en-US" dirty="0"/>
              <a:t>can improve the quality of requirements and specifications provided to developers. Prototyping requires user involvement and allows them to see and interact with a prototype allowing them to provide better and more complete feedback and specifications. The presence of the prototype being examined by the user prevents many misunderstandings and miscommunications that occur when each side believe the other understands what they said. Since users know the problem domain better than anyone on the development team does, increased interaction can result in final product that has greater tangible and intangible quality.</a:t>
            </a:r>
          </a:p>
          <a:p>
            <a:pPr eaLnBrk="1" hangingPunct="1"/>
            <a:endParaRPr lang="en-US" dirty="0"/>
          </a:p>
          <a:p>
            <a:r>
              <a:rPr lang="en-US" dirty="0" smtClean="0"/>
              <a:t>Some</a:t>
            </a:r>
            <a:r>
              <a:rPr lang="en-US" baseline="0" dirty="0" smtClean="0"/>
              <a:t> of the weaknesses include insufficient analysis by the developers. </a:t>
            </a:r>
            <a:r>
              <a:rPr lang="en-US" dirty="0"/>
              <a:t>The focus on a limited prototype can distract developers from properly analyzing the complete project. This can lead to overlooking better solutions, preparation of incomplete specifications or the conversion of limited prototypes into poorly engineered final projects that are hard to maintain. Further, since a prototype is limited in functionality it may not scale well if the prototype is used as the basis of a final deliverable, which may not be noticed if developers are too focused on building a prototype as a model</a:t>
            </a:r>
            <a:r>
              <a:rPr lang="en-US" dirty="0" smtClean="0"/>
              <a:t>. The </a:t>
            </a:r>
            <a:r>
              <a:rPr lang="en-US" dirty="0"/>
              <a:t>user can confuse the prototype and finished system. Users can begin to think that a prototype, intended to be thrown away, is actually a final system that merely needs to be finished or polished.</a:t>
            </a:r>
          </a:p>
          <a:p>
            <a:endParaRPr lang="en-US" dirty="0"/>
          </a:p>
          <a:p>
            <a:r>
              <a:rPr lang="en-US" dirty="0"/>
              <a:t>As Watts Humphrey stated, since the users can only think in terms of the environment they know, the requirements for such systems are always stated in the current environment’s terms</a:t>
            </a:r>
            <a:r>
              <a:rPr lang="en-US" dirty="0" smtClean="0"/>
              <a:t>. These </a:t>
            </a:r>
            <a:r>
              <a:rPr lang="en-US" dirty="0"/>
              <a:t>requirements are thus necessarily incomplete, inaccurate, and misleading</a:t>
            </a:r>
            <a:r>
              <a:rPr lang="en-US" dirty="0" smtClean="0"/>
              <a:t>. The </a:t>
            </a:r>
            <a:r>
              <a:rPr lang="en-US" dirty="0"/>
              <a:t>challenge for the system developer is to devise a development process that will discover, define, and develop to real requirements</a:t>
            </a:r>
            <a:r>
              <a:rPr lang="en-US" dirty="0" smtClean="0"/>
              <a:t>. This </a:t>
            </a:r>
            <a:r>
              <a:rPr lang="en-US" dirty="0"/>
              <a:t>can only be done with intimate user involvement, and often with periodic prototype or early version field tests</a:t>
            </a:r>
            <a:r>
              <a:rPr lang="en-US" dirty="0" smtClean="0"/>
              <a:t>. Such </a:t>
            </a:r>
            <a:r>
              <a:rPr lang="en-US" dirty="0"/>
              <a:t>processes always appear to take longer but invariably end up with a better system much sooner than with any other strategy.”</a:t>
            </a:r>
            <a:endParaRPr lang="en-US" i="0" dirty="0" smtClean="0"/>
          </a:p>
          <a:p>
            <a:pPr eaLnBrk="1" hangingPunct="1"/>
            <a:endParaRPr lang="en-US" dirty="0" smtClean="0"/>
          </a:p>
        </p:txBody>
      </p:sp>
      <p:sp>
        <p:nvSpPr>
          <p:cNvPr id="76804" name="Slide Number Placeholder 3"/>
          <p:cNvSpPr>
            <a:spLocks noGrp="1"/>
          </p:cNvSpPr>
          <p:nvPr>
            <p:ph type="sldNum" sz="quarter" idx="5"/>
          </p:nvPr>
        </p:nvSpPr>
        <p:spPr>
          <a:xfrm>
            <a:off x="3884615" y="8829968"/>
            <a:ext cx="2971800" cy="464820"/>
          </a:xfrm>
          <a:prstGeom prst="rect">
            <a:avLst/>
          </a:prstGeom>
          <a:noFill/>
        </p:spPr>
        <p:txBody>
          <a:bodyPr lIns="91415" tIns="45708" rIns="91415" bIns="45708"/>
          <a:lstStyle/>
          <a:p>
            <a:fld id="{095FE2FE-316F-4E4F-BF06-E005996B2333}" type="slidenum">
              <a:rPr lang="en-US"/>
              <a:pPr/>
              <a:t>63</a:t>
            </a:fld>
            <a:endParaRPr lang="en-US" dirty="0"/>
          </a:p>
        </p:txBody>
      </p:sp>
    </p:spTree>
    <p:extLst>
      <p:ext uri="{BB962C8B-B14F-4D97-AF65-F5344CB8AC3E}">
        <p14:creationId xmlns:p14="http://schemas.microsoft.com/office/powerpoint/2010/main" val="2594676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BF3D884C-6E1E-4A64-A734-420425FDE54C}" type="slidenum">
              <a:rPr lang="en-US"/>
              <a:pPr/>
              <a:t>64</a:t>
            </a:fld>
            <a:endParaRPr 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a:lnSpc>
                <a:spcPct val="90000"/>
              </a:lnSpc>
            </a:pPr>
            <a:r>
              <a:rPr lang="en-US" altLang="en-US" dirty="0"/>
              <a:t>Construct a partial implementation of a total system then slowly add increased functionality. The incremental model prioritizes requirements of the system and then implements them in groups. Each subsequent release of the system adds function to the previous release until all designed functionality has been implemented. </a:t>
            </a:r>
            <a:r>
              <a:rPr lang="en-US" altLang="en-US" dirty="0" smtClean="0">
                <a:solidFill>
                  <a:schemeClr val="tx1"/>
                </a:solidFill>
                <a:ea typeface="ＭＳ Ｐゴシック" pitchFamily="34" charset="-128"/>
              </a:rPr>
              <a:t>The first increment is often a core product with many supplementary features. Users use it and evaluate it with more modifications to better meet the needs. </a:t>
            </a:r>
          </a:p>
          <a:p>
            <a:pPr>
              <a:lnSpc>
                <a:spcPct val="90000"/>
              </a:lnSpc>
            </a:pPr>
            <a:endParaRPr lang="en-US" altLang="en-US" dirty="0"/>
          </a:p>
          <a:p>
            <a:pPr>
              <a:lnSpc>
                <a:spcPct val="90000"/>
              </a:lnSpc>
            </a:pPr>
            <a:r>
              <a:rPr lang="en-US" altLang="en-US" dirty="0"/>
              <a:t>Strengths:</a:t>
            </a:r>
          </a:p>
          <a:p>
            <a:pPr lvl="1"/>
            <a:r>
              <a:rPr lang="en-US" altLang="en-US" dirty="0"/>
              <a:t>Develop high-risk or </a:t>
            </a:r>
            <a:r>
              <a:rPr lang="en-US" altLang="en-US" dirty="0">
                <a:solidFill>
                  <a:srgbClr val="FFFF00"/>
                </a:solidFill>
              </a:rPr>
              <a:t>major functions first</a:t>
            </a:r>
          </a:p>
          <a:p>
            <a:pPr lvl="1"/>
            <a:r>
              <a:rPr lang="en-US" altLang="en-US" dirty="0"/>
              <a:t>Each release delivers an </a:t>
            </a:r>
            <a:r>
              <a:rPr lang="en-US" altLang="en-US" dirty="0">
                <a:solidFill>
                  <a:srgbClr val="FFFF00"/>
                </a:solidFill>
              </a:rPr>
              <a:t>operational product</a:t>
            </a:r>
            <a:r>
              <a:rPr lang="en-US" altLang="en-US" dirty="0"/>
              <a:t> </a:t>
            </a:r>
          </a:p>
          <a:p>
            <a:pPr lvl="1"/>
            <a:r>
              <a:rPr lang="en-US" altLang="en-US" dirty="0"/>
              <a:t>Customer can </a:t>
            </a:r>
            <a:r>
              <a:rPr lang="en-US" altLang="en-US" dirty="0">
                <a:solidFill>
                  <a:srgbClr val="FFFF00"/>
                </a:solidFill>
              </a:rPr>
              <a:t>respond to each build</a:t>
            </a:r>
          </a:p>
          <a:p>
            <a:pPr lvl="1"/>
            <a:r>
              <a:rPr lang="en-US" altLang="en-US" dirty="0" smtClean="0"/>
              <a:t>Uses “</a:t>
            </a:r>
            <a:r>
              <a:rPr lang="en-US" altLang="en-US" dirty="0"/>
              <a:t>divide and conquer” </a:t>
            </a:r>
            <a:r>
              <a:rPr lang="en-US" altLang="en-US" dirty="0">
                <a:solidFill>
                  <a:srgbClr val="FFFF00"/>
                </a:solidFill>
              </a:rPr>
              <a:t>breakdown of tasks</a:t>
            </a:r>
          </a:p>
          <a:p>
            <a:pPr lvl="1"/>
            <a:r>
              <a:rPr lang="en-US" altLang="en-US" dirty="0"/>
              <a:t>Lowers </a:t>
            </a:r>
            <a:r>
              <a:rPr lang="en-US" altLang="en-US" dirty="0">
                <a:solidFill>
                  <a:srgbClr val="FFFF00"/>
                </a:solidFill>
              </a:rPr>
              <a:t>initial delivery cost</a:t>
            </a:r>
            <a:r>
              <a:rPr lang="en-US" altLang="en-US" dirty="0"/>
              <a:t> </a:t>
            </a:r>
          </a:p>
          <a:p>
            <a:pPr lvl="1"/>
            <a:r>
              <a:rPr lang="en-US" altLang="en-US" dirty="0"/>
              <a:t>Initial </a:t>
            </a:r>
            <a:r>
              <a:rPr lang="en-US" altLang="en-US" dirty="0">
                <a:solidFill>
                  <a:srgbClr val="FFFF00"/>
                </a:solidFill>
              </a:rPr>
              <a:t>product delivery is faster</a:t>
            </a:r>
          </a:p>
          <a:p>
            <a:pPr lvl="1"/>
            <a:r>
              <a:rPr lang="en-US" altLang="en-US" dirty="0"/>
              <a:t>Customers get </a:t>
            </a:r>
            <a:r>
              <a:rPr lang="en-US" altLang="en-US" dirty="0">
                <a:solidFill>
                  <a:srgbClr val="FFFF00"/>
                </a:solidFill>
              </a:rPr>
              <a:t>important functionality early</a:t>
            </a:r>
          </a:p>
          <a:p>
            <a:pPr lvl="1"/>
            <a:r>
              <a:rPr lang="en-US" altLang="en-US" dirty="0"/>
              <a:t>Risk of </a:t>
            </a:r>
            <a:r>
              <a:rPr lang="en-US" altLang="en-US" dirty="0">
                <a:solidFill>
                  <a:srgbClr val="FFFF00"/>
                </a:solidFill>
              </a:rPr>
              <a:t>changing requirements is reduced</a:t>
            </a:r>
          </a:p>
          <a:p>
            <a:pPr lvl="1"/>
            <a:endParaRPr lang="en-US" altLang="en-US" dirty="0">
              <a:solidFill>
                <a:srgbClr val="FFFF00"/>
              </a:solidFill>
            </a:endParaRPr>
          </a:p>
          <a:p>
            <a:pPr lvl="0"/>
            <a:r>
              <a:rPr lang="en-US" altLang="en-US" dirty="0">
                <a:solidFill>
                  <a:srgbClr val="FFFF00"/>
                </a:solidFill>
              </a:rPr>
              <a:t>Weaknesses:</a:t>
            </a:r>
          </a:p>
          <a:p>
            <a:pPr lvl="1">
              <a:lnSpc>
                <a:spcPct val="90000"/>
              </a:lnSpc>
            </a:pPr>
            <a:r>
              <a:rPr lang="en-US" altLang="en-US" dirty="0" smtClean="0"/>
              <a:t>Requires </a:t>
            </a:r>
            <a:r>
              <a:rPr lang="en-US" altLang="en-US" dirty="0" smtClean="0">
                <a:solidFill>
                  <a:srgbClr val="FFFF00"/>
                </a:solidFill>
              </a:rPr>
              <a:t>good planning and design</a:t>
            </a:r>
          </a:p>
          <a:p>
            <a:pPr lvl="1">
              <a:lnSpc>
                <a:spcPct val="90000"/>
              </a:lnSpc>
            </a:pPr>
            <a:r>
              <a:rPr lang="en-US" altLang="en-US" dirty="0" smtClean="0">
                <a:solidFill>
                  <a:srgbClr val="FFFF00"/>
                </a:solidFill>
              </a:rPr>
              <a:t>Requires early definition of a complete and fully functional system </a:t>
            </a:r>
            <a:r>
              <a:rPr lang="en-US" altLang="en-US" dirty="0" smtClean="0"/>
              <a:t>to allow for the definition of increments</a:t>
            </a:r>
          </a:p>
          <a:p>
            <a:pPr lvl="1">
              <a:lnSpc>
                <a:spcPct val="90000"/>
              </a:lnSpc>
            </a:pPr>
            <a:r>
              <a:rPr lang="en-US" altLang="en-US" dirty="0" smtClean="0">
                <a:solidFill>
                  <a:srgbClr val="FFFF00"/>
                </a:solidFill>
              </a:rPr>
              <a:t>Well-defined module interfaces</a:t>
            </a:r>
            <a:r>
              <a:rPr lang="en-US" altLang="en-US" dirty="0" smtClean="0"/>
              <a:t> are required (some will be developed long before others)</a:t>
            </a:r>
          </a:p>
          <a:p>
            <a:pPr lvl="1">
              <a:lnSpc>
                <a:spcPct val="90000"/>
              </a:lnSpc>
            </a:pPr>
            <a:r>
              <a:rPr lang="en-US" altLang="en-US" dirty="0" smtClean="0"/>
              <a:t>Total cost of the complete system is </a:t>
            </a:r>
            <a:r>
              <a:rPr lang="en-US" altLang="en-US" dirty="0" smtClean="0">
                <a:solidFill>
                  <a:srgbClr val="FFFF00"/>
                </a:solidFill>
              </a:rPr>
              <a:t>not lower</a:t>
            </a:r>
          </a:p>
          <a:p>
            <a:pPr lvl="1">
              <a:lnSpc>
                <a:spcPct val="90000"/>
              </a:lnSpc>
            </a:pPr>
            <a:endParaRPr lang="en-US" altLang="en-US" dirty="0" smtClean="0">
              <a:solidFill>
                <a:srgbClr val="FFFF00"/>
              </a:solidFill>
            </a:endParaRPr>
          </a:p>
          <a:p>
            <a:pPr lvl="0">
              <a:lnSpc>
                <a:spcPct val="90000"/>
              </a:lnSpc>
            </a:pPr>
            <a:r>
              <a:rPr lang="en-US" altLang="en-US" dirty="0" smtClean="0">
                <a:solidFill>
                  <a:srgbClr val="FFFF00"/>
                </a:solidFill>
              </a:rPr>
              <a:t>When to use it:</a:t>
            </a:r>
          </a:p>
          <a:p>
            <a:pPr lvl="1"/>
            <a:r>
              <a:rPr lang="en-US" altLang="en-US" dirty="0"/>
              <a:t>Risk, funding, schedule, program complexity, or need for </a:t>
            </a:r>
            <a:r>
              <a:rPr lang="en-US" altLang="en-US" dirty="0">
                <a:solidFill>
                  <a:srgbClr val="FFFF00"/>
                </a:solidFill>
              </a:rPr>
              <a:t>early realization of benefits.</a:t>
            </a:r>
          </a:p>
          <a:p>
            <a:pPr lvl="1"/>
            <a:r>
              <a:rPr lang="en-US" altLang="en-US" dirty="0"/>
              <a:t>Most of the requirements are known up-front but are expected to </a:t>
            </a:r>
            <a:r>
              <a:rPr lang="en-US" altLang="en-US" dirty="0">
                <a:solidFill>
                  <a:srgbClr val="FFFF00"/>
                </a:solidFill>
              </a:rPr>
              <a:t>evolve over time</a:t>
            </a:r>
          </a:p>
          <a:p>
            <a:pPr lvl="1"/>
            <a:r>
              <a:rPr lang="en-US" altLang="en-US" dirty="0"/>
              <a:t>A need to </a:t>
            </a:r>
            <a:r>
              <a:rPr lang="en-US" altLang="en-US" dirty="0">
                <a:solidFill>
                  <a:srgbClr val="FFFF00"/>
                </a:solidFill>
              </a:rPr>
              <a:t>get basic functionality to the market early</a:t>
            </a:r>
          </a:p>
          <a:p>
            <a:pPr lvl="1"/>
            <a:r>
              <a:rPr lang="en-US" altLang="en-US" dirty="0"/>
              <a:t>On projects which have </a:t>
            </a:r>
            <a:r>
              <a:rPr lang="en-US" altLang="en-US" dirty="0">
                <a:solidFill>
                  <a:srgbClr val="FFFF00"/>
                </a:solidFill>
              </a:rPr>
              <a:t>lengthy development schedules</a:t>
            </a:r>
          </a:p>
          <a:p>
            <a:pPr lvl="1"/>
            <a:r>
              <a:rPr lang="en-US" altLang="en-US" dirty="0"/>
              <a:t>On a project with </a:t>
            </a:r>
            <a:r>
              <a:rPr lang="en-US" altLang="en-US" dirty="0">
                <a:solidFill>
                  <a:srgbClr val="FFFF00"/>
                </a:solidFill>
              </a:rPr>
              <a:t>new technology</a:t>
            </a:r>
          </a:p>
          <a:p>
            <a:pPr lvl="1"/>
            <a:r>
              <a:rPr lang="en-US" altLang="en-US" dirty="0" smtClean="0">
                <a:solidFill>
                  <a:schemeClr val="tx1"/>
                </a:solidFill>
                <a:ea typeface="ＭＳ Ｐゴシック" pitchFamily="34" charset="-128"/>
              </a:rPr>
              <a:t>A compelling need to expand a limited set of new functions to a later system release. </a:t>
            </a:r>
          </a:p>
          <a:p>
            <a:pPr lvl="1"/>
            <a:endParaRPr lang="en-US" altLang="en-US" dirty="0">
              <a:solidFill>
                <a:srgbClr val="FFFF00"/>
              </a:solidFill>
            </a:endParaRPr>
          </a:p>
          <a:p>
            <a:pPr lvl="0">
              <a:lnSpc>
                <a:spcPct val="90000"/>
              </a:lnSpc>
            </a:pPr>
            <a:endParaRPr lang="en-US" altLang="en-US" dirty="0" smtClean="0">
              <a:solidFill>
                <a:srgbClr val="FFFF00"/>
              </a:solidFill>
            </a:endParaRPr>
          </a:p>
          <a:p>
            <a:pPr lvl="0"/>
            <a:endParaRPr lang="en-US" altLang="en-US" dirty="0">
              <a:solidFill>
                <a:srgbClr val="FFFF00"/>
              </a:solidFill>
            </a:endParaRPr>
          </a:p>
          <a:p>
            <a:pPr>
              <a:lnSpc>
                <a:spcPct val="90000"/>
              </a:lnSpc>
            </a:pPr>
            <a:endParaRPr lang="en-US" altLang="en-US" dirty="0"/>
          </a:p>
          <a:p>
            <a:pPr eaLnBrk="1" hangingPunct="1"/>
            <a:endParaRPr lang="en-US" dirty="0" smtClean="0"/>
          </a:p>
        </p:txBody>
      </p:sp>
    </p:spTree>
    <p:extLst>
      <p:ext uri="{BB962C8B-B14F-4D97-AF65-F5344CB8AC3E}">
        <p14:creationId xmlns:p14="http://schemas.microsoft.com/office/powerpoint/2010/main" val="32052970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i="1" dirty="0" smtClean="0"/>
              <a:t>From the reading…</a:t>
            </a:r>
          </a:p>
          <a:p>
            <a:pPr hangingPunct="0"/>
            <a:r>
              <a:rPr lang="en-US" dirty="0"/>
              <a:t>The incremental </a:t>
            </a:r>
            <a:r>
              <a:rPr lang="en-US" dirty="0" smtClean="0"/>
              <a:t>Lifecycle </a:t>
            </a:r>
            <a:r>
              <a:rPr lang="en-US" dirty="0"/>
              <a:t>management method involves developing a software-intensive product in a series of increments of increasing functional capability</a:t>
            </a:r>
            <a:r>
              <a:rPr lang="en-US" dirty="0" smtClean="0"/>
              <a:t>. Benefits </a:t>
            </a:r>
            <a:r>
              <a:rPr lang="en-US" dirty="0"/>
              <a:t>of the incremental method are</a:t>
            </a:r>
            <a:r>
              <a:rPr lang="en-US" dirty="0" smtClean="0"/>
              <a:t>: </a:t>
            </a:r>
            <a:endParaRPr lang="en-US" dirty="0"/>
          </a:p>
          <a:p>
            <a:pPr hangingPunct="0"/>
            <a:r>
              <a:rPr lang="en-US" dirty="0"/>
              <a:t> </a:t>
            </a:r>
          </a:p>
          <a:p>
            <a:pPr lvl="1" hangingPunct="0"/>
            <a:r>
              <a:rPr lang="en-US" dirty="0"/>
              <a:t>Risk is spread across several smaller increments instead of concentrating in one large development; </a:t>
            </a:r>
          </a:p>
          <a:p>
            <a:pPr lvl="1" hangingPunct="0"/>
            <a:r>
              <a:rPr lang="en-US" dirty="0"/>
              <a:t>Requirements are stabilized (through user buy-in) during the production of a given increment by deferring nonessential changes until later increments; and</a:t>
            </a:r>
          </a:p>
          <a:p>
            <a:pPr lvl="1" hangingPunct="0"/>
            <a:r>
              <a:rPr lang="en-US" dirty="0"/>
              <a:t>Understanding of the requirements for later increments becomes clearer based on the user’s ability to gain a working knowledge of earlier increments.</a:t>
            </a:r>
          </a:p>
          <a:p>
            <a:pPr eaLnBrk="1" hangingPunct="1"/>
            <a:endParaRPr lang="en-US" i="1" dirty="0" smtClean="0"/>
          </a:p>
        </p:txBody>
      </p:sp>
      <p:sp>
        <p:nvSpPr>
          <p:cNvPr id="78852" name="Slide Number Placeholder 3"/>
          <p:cNvSpPr>
            <a:spLocks noGrp="1"/>
          </p:cNvSpPr>
          <p:nvPr>
            <p:ph type="sldNum" sz="quarter" idx="5"/>
          </p:nvPr>
        </p:nvSpPr>
        <p:spPr>
          <a:xfrm>
            <a:off x="3884615" y="8829968"/>
            <a:ext cx="2971800" cy="464820"/>
          </a:xfrm>
          <a:prstGeom prst="rect">
            <a:avLst/>
          </a:prstGeom>
          <a:noFill/>
        </p:spPr>
        <p:txBody>
          <a:bodyPr lIns="91415" tIns="45708" rIns="91415" bIns="45708"/>
          <a:lstStyle/>
          <a:p>
            <a:fld id="{8682BDC2-146F-4799-BF42-EF7B9ACE75DC}" type="slidenum">
              <a:rPr lang="en-US"/>
              <a:pPr/>
              <a:t>65</a:t>
            </a:fld>
            <a:endParaRPr lang="en-US" dirty="0"/>
          </a:p>
        </p:txBody>
      </p:sp>
    </p:spTree>
    <p:extLst>
      <p:ext uri="{BB962C8B-B14F-4D97-AF65-F5344CB8AC3E}">
        <p14:creationId xmlns:p14="http://schemas.microsoft.com/office/powerpoint/2010/main" val="4049804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2A0D653F-C77D-4C05-9C88-142AC5E9ACE1}" type="slidenum">
              <a:rPr lang="en-US"/>
              <a:pPr/>
              <a:t>66</a:t>
            </a:fld>
            <a:endParaRPr 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The incremental </a:t>
            </a:r>
            <a:r>
              <a:rPr lang="en-US" dirty="0" smtClean="0"/>
              <a:t>Lifecycle </a:t>
            </a:r>
            <a:r>
              <a:rPr lang="en-US" dirty="0"/>
              <a:t>method allows the user to employ part of the product and is characterized by a </a:t>
            </a:r>
            <a:r>
              <a:rPr lang="en-US" i="1" dirty="0"/>
              <a:t>build-a-little, test-a-little</a:t>
            </a:r>
            <a:r>
              <a:rPr lang="en-US" dirty="0"/>
              <a:t> approach to deliver an initial functional subset of the final capability. This subset is subsequently upgraded or augmented until the total scope of the stated user requirement is satisfied</a:t>
            </a:r>
            <a:r>
              <a:rPr lang="en-US" dirty="0" smtClean="0"/>
              <a:t>. The </a:t>
            </a:r>
            <a:r>
              <a:rPr lang="en-US" dirty="0"/>
              <a:t>number, size, and phasing of incremental builds leading to program completion are defined in consultation with the user</a:t>
            </a:r>
            <a:r>
              <a:rPr lang="en-US" dirty="0" smtClean="0"/>
              <a:t>. An </a:t>
            </a:r>
            <a:r>
              <a:rPr lang="en-US" dirty="0"/>
              <a:t>incremental methodology is most appropriate for low to medium-risk programs, when user requirements can be fully defined, or assessment of other considerations (e.g., risks, funding, schedule, size of program, early realization of benefits) indicate that a phased approach is the most prudent.</a:t>
            </a:r>
          </a:p>
          <a:p>
            <a:pPr eaLnBrk="1" hangingPunct="1"/>
            <a:endParaRPr lang="en-US" dirty="0"/>
          </a:p>
          <a:p>
            <a:pPr eaLnBrk="1" hangingPunct="1"/>
            <a:r>
              <a:rPr lang="en-US" dirty="0"/>
              <a:t>Compare this to the Waterfall Model</a:t>
            </a:r>
            <a:r>
              <a:rPr lang="en-US" dirty="0" smtClean="0"/>
              <a:t>. What </a:t>
            </a:r>
            <a:r>
              <a:rPr lang="en-US" dirty="0"/>
              <a:t>is different?</a:t>
            </a:r>
            <a:endParaRPr lang="en-US" dirty="0" smtClean="0"/>
          </a:p>
        </p:txBody>
      </p:sp>
    </p:spTree>
    <p:extLst>
      <p:ext uri="{BB962C8B-B14F-4D97-AF65-F5344CB8AC3E}">
        <p14:creationId xmlns:p14="http://schemas.microsoft.com/office/powerpoint/2010/main" val="8750108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9A90A512-344A-4C16-9562-C682910C72F6}" type="slidenum">
              <a:rPr lang="en-US"/>
              <a:pPr/>
              <a:t>67</a:t>
            </a:fld>
            <a:endParaRPr 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b="0" dirty="0" smtClean="0"/>
              <a:t>Rapid application development (RAD) </a:t>
            </a:r>
            <a:r>
              <a:rPr lang="en-US" dirty="0" smtClean="0"/>
              <a:t>uses minimal planning in favor of rapid prototyping. The "planning" of software developed using RAD is interleaved with writing the software itself. The lack of extensive pre-planning generally allows software to be written much faster, and makes it easier to change requirements.</a:t>
            </a:r>
          </a:p>
          <a:p>
            <a:pPr eaLnBrk="1" hangingPunct="1"/>
            <a:endParaRPr lang="en-US" dirty="0" smtClean="0"/>
          </a:p>
          <a:p>
            <a:pPr eaLnBrk="1" hangingPunct="1"/>
            <a:r>
              <a:rPr lang="en-US" dirty="0" smtClean="0"/>
              <a:t>Considered an Agile method.</a:t>
            </a:r>
          </a:p>
          <a:p>
            <a:pPr eaLnBrk="1" hangingPunct="1"/>
            <a:endParaRPr lang="en-US" dirty="0" smtClean="0"/>
          </a:p>
          <a:p>
            <a:pPr eaLnBrk="1" hangingPunct="1"/>
            <a:r>
              <a:rPr lang="en-US" dirty="0" smtClean="0"/>
              <a:t>Strengths:</a:t>
            </a:r>
          </a:p>
          <a:p>
            <a:pPr lvl="1">
              <a:lnSpc>
                <a:spcPct val="80000"/>
              </a:lnSpc>
            </a:pPr>
            <a:r>
              <a:rPr lang="en-US" altLang="en-US" dirty="0">
                <a:solidFill>
                  <a:srgbClr val="FFFF00"/>
                </a:solidFill>
              </a:rPr>
              <a:t>Reduced cycle time </a:t>
            </a:r>
            <a:r>
              <a:rPr lang="en-US" altLang="en-US" dirty="0"/>
              <a:t>and improved productivity with fewer people means lower costs</a:t>
            </a:r>
          </a:p>
          <a:p>
            <a:pPr lvl="1">
              <a:lnSpc>
                <a:spcPct val="80000"/>
              </a:lnSpc>
            </a:pPr>
            <a:r>
              <a:rPr lang="en-US" altLang="en-US" dirty="0">
                <a:solidFill>
                  <a:srgbClr val="FFFF00"/>
                </a:solidFill>
              </a:rPr>
              <a:t>Time-box </a:t>
            </a:r>
            <a:r>
              <a:rPr lang="en-US" altLang="en-US" dirty="0"/>
              <a:t>approach mitigates cost and schedule risk</a:t>
            </a:r>
          </a:p>
          <a:p>
            <a:pPr lvl="1">
              <a:lnSpc>
                <a:spcPct val="80000"/>
              </a:lnSpc>
            </a:pPr>
            <a:r>
              <a:rPr lang="en-US" altLang="en-US" dirty="0">
                <a:solidFill>
                  <a:srgbClr val="FFFF00"/>
                </a:solidFill>
              </a:rPr>
              <a:t>Customer involved throughout </a:t>
            </a:r>
            <a:r>
              <a:rPr lang="en-US" altLang="en-US" dirty="0"/>
              <a:t>the complete cycle minimizes risk of not achieving customer satisfaction and business needs</a:t>
            </a:r>
          </a:p>
          <a:p>
            <a:pPr lvl="1">
              <a:lnSpc>
                <a:spcPct val="80000"/>
              </a:lnSpc>
            </a:pPr>
            <a:r>
              <a:rPr lang="en-US" altLang="en-US" dirty="0"/>
              <a:t>Focus moves from documentation to code (</a:t>
            </a:r>
            <a:r>
              <a:rPr lang="en-US" altLang="en-US" dirty="0">
                <a:solidFill>
                  <a:srgbClr val="FFFF00"/>
                </a:solidFill>
              </a:rPr>
              <a:t>WYSIWYG</a:t>
            </a:r>
            <a:r>
              <a:rPr lang="en-US" altLang="en-US" dirty="0"/>
              <a:t>)</a:t>
            </a:r>
          </a:p>
          <a:p>
            <a:pPr lvl="1">
              <a:lnSpc>
                <a:spcPct val="80000"/>
              </a:lnSpc>
            </a:pPr>
            <a:r>
              <a:rPr lang="en-US" altLang="en-US" dirty="0">
                <a:solidFill>
                  <a:srgbClr val="FFFF00"/>
                </a:solidFill>
              </a:rPr>
              <a:t>Uses modeling concepts </a:t>
            </a:r>
            <a:r>
              <a:rPr lang="en-US" altLang="en-US" dirty="0"/>
              <a:t>to capture information about business, data, and processes</a:t>
            </a:r>
          </a:p>
          <a:p>
            <a:pPr lvl="1">
              <a:lnSpc>
                <a:spcPct val="80000"/>
              </a:lnSpc>
            </a:pPr>
            <a:endParaRPr lang="en-US" altLang="en-US" dirty="0"/>
          </a:p>
          <a:p>
            <a:pPr lvl="0">
              <a:lnSpc>
                <a:spcPct val="80000"/>
              </a:lnSpc>
            </a:pPr>
            <a:r>
              <a:rPr lang="en-US" altLang="en-US" dirty="0"/>
              <a:t>Weaknesses:</a:t>
            </a:r>
          </a:p>
          <a:p>
            <a:pPr lvl="1">
              <a:lnSpc>
                <a:spcPct val="90000"/>
              </a:lnSpc>
            </a:pPr>
            <a:r>
              <a:rPr lang="en-US" altLang="en-US" dirty="0"/>
              <a:t>Accelerated development process</a:t>
            </a:r>
            <a:r>
              <a:rPr lang="en-US" altLang="en-US" dirty="0">
                <a:solidFill>
                  <a:srgbClr val="FFFF00"/>
                </a:solidFill>
              </a:rPr>
              <a:t> must give quick responses </a:t>
            </a:r>
            <a:r>
              <a:rPr lang="en-US" altLang="en-US" dirty="0"/>
              <a:t>to the user</a:t>
            </a:r>
          </a:p>
          <a:p>
            <a:pPr lvl="1">
              <a:lnSpc>
                <a:spcPct val="90000"/>
              </a:lnSpc>
            </a:pPr>
            <a:r>
              <a:rPr lang="en-US" altLang="en-US" dirty="0"/>
              <a:t>Risk of </a:t>
            </a:r>
            <a:r>
              <a:rPr lang="en-US" altLang="en-US" dirty="0">
                <a:solidFill>
                  <a:srgbClr val="FFFF00"/>
                </a:solidFill>
              </a:rPr>
              <a:t>never achieving closure </a:t>
            </a:r>
          </a:p>
          <a:p>
            <a:pPr lvl="1">
              <a:lnSpc>
                <a:spcPct val="90000"/>
              </a:lnSpc>
            </a:pPr>
            <a:r>
              <a:rPr lang="en-US" altLang="en-US" dirty="0"/>
              <a:t>Hard to use with </a:t>
            </a:r>
            <a:r>
              <a:rPr lang="en-US" altLang="en-US" dirty="0">
                <a:solidFill>
                  <a:srgbClr val="FFFF00"/>
                </a:solidFill>
              </a:rPr>
              <a:t>legacy systems</a:t>
            </a:r>
          </a:p>
          <a:p>
            <a:pPr lvl="1">
              <a:lnSpc>
                <a:spcPct val="90000"/>
              </a:lnSpc>
            </a:pPr>
            <a:r>
              <a:rPr lang="en-US" altLang="en-US" dirty="0"/>
              <a:t>Requires a system that can be </a:t>
            </a:r>
            <a:r>
              <a:rPr lang="en-US" altLang="en-US" dirty="0">
                <a:solidFill>
                  <a:srgbClr val="FFFF00"/>
                </a:solidFill>
              </a:rPr>
              <a:t>modularized</a:t>
            </a:r>
          </a:p>
          <a:p>
            <a:pPr lvl="1">
              <a:lnSpc>
                <a:spcPct val="90000"/>
              </a:lnSpc>
            </a:pPr>
            <a:r>
              <a:rPr lang="en-US" altLang="en-US" dirty="0"/>
              <a:t>Developers and customers must be </a:t>
            </a:r>
            <a:r>
              <a:rPr lang="en-US" altLang="en-US" dirty="0">
                <a:solidFill>
                  <a:srgbClr val="FFFF00"/>
                </a:solidFill>
              </a:rPr>
              <a:t>committed to rapid-fire activities </a:t>
            </a:r>
            <a:r>
              <a:rPr lang="en-US" altLang="en-US" dirty="0"/>
              <a:t>in an abbreviated time frame</a:t>
            </a:r>
          </a:p>
          <a:p>
            <a:pPr lvl="1">
              <a:lnSpc>
                <a:spcPct val="90000"/>
              </a:lnSpc>
            </a:pPr>
            <a:endParaRPr lang="en-US" altLang="en-US" dirty="0"/>
          </a:p>
          <a:p>
            <a:pPr lvl="0">
              <a:lnSpc>
                <a:spcPct val="90000"/>
              </a:lnSpc>
            </a:pPr>
            <a:r>
              <a:rPr lang="en-US" altLang="en-US" dirty="0"/>
              <a:t>When to use RAD:</a:t>
            </a:r>
          </a:p>
          <a:p>
            <a:pPr lvl="1"/>
            <a:r>
              <a:rPr lang="en-US" altLang="en-US" dirty="0" smtClean="0"/>
              <a:t>Reasonably </a:t>
            </a:r>
            <a:r>
              <a:rPr lang="en-US" altLang="en-US" dirty="0" smtClean="0">
                <a:solidFill>
                  <a:srgbClr val="FFFF00"/>
                </a:solidFill>
              </a:rPr>
              <a:t>well-known requirements</a:t>
            </a:r>
          </a:p>
          <a:p>
            <a:pPr lvl="1"/>
            <a:r>
              <a:rPr lang="en-US" altLang="en-US" dirty="0" smtClean="0"/>
              <a:t>User involved </a:t>
            </a:r>
            <a:r>
              <a:rPr lang="en-US" altLang="en-US" dirty="0" smtClean="0">
                <a:solidFill>
                  <a:srgbClr val="FFFF00"/>
                </a:solidFill>
              </a:rPr>
              <a:t>throughout the Lifecycle</a:t>
            </a:r>
          </a:p>
          <a:p>
            <a:pPr lvl="1"/>
            <a:r>
              <a:rPr lang="en-US" altLang="en-US" dirty="0" smtClean="0"/>
              <a:t>Project can be </a:t>
            </a:r>
            <a:r>
              <a:rPr lang="en-US" altLang="en-US" dirty="0" smtClean="0">
                <a:solidFill>
                  <a:srgbClr val="FFFF00"/>
                </a:solidFill>
              </a:rPr>
              <a:t>time-boxed </a:t>
            </a:r>
          </a:p>
          <a:p>
            <a:pPr lvl="1"/>
            <a:r>
              <a:rPr lang="en-US" altLang="en-US" dirty="0" smtClean="0"/>
              <a:t>Functionality delivered in </a:t>
            </a:r>
            <a:r>
              <a:rPr lang="en-US" altLang="en-US" dirty="0" smtClean="0">
                <a:solidFill>
                  <a:srgbClr val="FFFF00"/>
                </a:solidFill>
              </a:rPr>
              <a:t>increments</a:t>
            </a:r>
          </a:p>
          <a:p>
            <a:pPr lvl="1"/>
            <a:r>
              <a:rPr lang="en-US" altLang="en-US" dirty="0" smtClean="0">
                <a:solidFill>
                  <a:srgbClr val="FFFF00"/>
                </a:solidFill>
              </a:rPr>
              <a:t>High performance not required</a:t>
            </a:r>
          </a:p>
          <a:p>
            <a:pPr lvl="1"/>
            <a:r>
              <a:rPr lang="en-US" altLang="en-US" dirty="0" smtClean="0">
                <a:solidFill>
                  <a:srgbClr val="FFFF00"/>
                </a:solidFill>
              </a:rPr>
              <a:t>Low technical risks </a:t>
            </a:r>
          </a:p>
          <a:p>
            <a:pPr lvl="1"/>
            <a:r>
              <a:rPr lang="en-US" altLang="en-US" dirty="0" smtClean="0"/>
              <a:t>System </a:t>
            </a:r>
            <a:r>
              <a:rPr lang="en-US" altLang="en-US" dirty="0" smtClean="0">
                <a:solidFill>
                  <a:srgbClr val="FFFF00"/>
                </a:solidFill>
              </a:rPr>
              <a:t>can be modularized</a:t>
            </a:r>
          </a:p>
          <a:p>
            <a:pPr lvl="0">
              <a:lnSpc>
                <a:spcPct val="90000"/>
              </a:lnSpc>
            </a:pPr>
            <a:endParaRPr lang="en-US" altLang="en-US" dirty="0"/>
          </a:p>
          <a:p>
            <a:pPr lvl="0">
              <a:lnSpc>
                <a:spcPct val="80000"/>
              </a:lnSpc>
            </a:pPr>
            <a:endParaRPr lang="en-US" altLang="en-US" dirty="0"/>
          </a:p>
          <a:p>
            <a:pPr eaLnBrk="1" hangingPunct="1"/>
            <a:endParaRPr lang="en-US" dirty="0" smtClean="0"/>
          </a:p>
          <a:p>
            <a:pPr eaLnBrk="1" hangingPunct="1"/>
            <a:endParaRPr lang="en-US" dirty="0" smtClean="0"/>
          </a:p>
          <a:p>
            <a:pPr eaLnBrk="1" hangingPunct="1"/>
            <a:endParaRPr lang="en-US" dirty="0" smtClean="0"/>
          </a:p>
        </p:txBody>
      </p:sp>
    </p:spTree>
    <p:extLst>
      <p:ext uri="{BB962C8B-B14F-4D97-AF65-F5344CB8AC3E}">
        <p14:creationId xmlns:p14="http://schemas.microsoft.com/office/powerpoint/2010/main" val="8962157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A72385B8-18F4-42A8-A667-3896098FF443}" type="slidenum">
              <a:rPr lang="en-US"/>
              <a:pPr/>
              <a:t>68</a:t>
            </a:fld>
            <a:endParaRPr 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defTabSz="914156">
              <a:defRPr/>
            </a:pPr>
            <a:r>
              <a:rPr lang="en-US" altLang="en-US" dirty="0">
                <a:ea typeface="ＭＳ Ｐゴシック" pitchFamily="34" charset="-128"/>
              </a:rPr>
              <a:t>It couples the iterative nature of prototyping with the controlled and systematic aspects of the waterfall model and is a risk-driven process model generator that is used to guide multi-stakeholder concurrent engineering of software intensive systems. </a:t>
            </a:r>
            <a:r>
              <a:rPr lang="en-US" altLang="en-US" dirty="0"/>
              <a:t>Adds risk analysis, and 4 generation RAD prototyping to the waterfall model. Each cycle involves the same sequence of steps as the Waterfall Model.</a:t>
            </a:r>
          </a:p>
          <a:p>
            <a:pPr defTabSz="914156" eaLnBrk="1" hangingPunct="1">
              <a:defRPr/>
            </a:pPr>
            <a:endParaRPr lang="en-US" i="1" dirty="0"/>
          </a:p>
          <a:p>
            <a:pPr defTabSz="914156" eaLnBrk="1" hangingPunct="1">
              <a:defRPr/>
            </a:pPr>
            <a:r>
              <a:rPr lang="en-US" i="1" dirty="0"/>
              <a:t>From the reading…</a:t>
            </a:r>
          </a:p>
          <a:p>
            <a:pPr defTabSz="914156" eaLnBrk="1" hangingPunct="1">
              <a:defRPr/>
            </a:pPr>
            <a:r>
              <a:rPr lang="en-US" dirty="0"/>
              <a:t>The Spiral Model developed by Barry Boehm, provides a risk reducing approach to the software </a:t>
            </a:r>
            <a:r>
              <a:rPr lang="en-US" dirty="0" smtClean="0"/>
              <a:t>lifecycle. </a:t>
            </a:r>
            <a:r>
              <a:rPr lang="en-US" dirty="0"/>
              <a:t>In the Spiral Model the radial distance is a measure of effort expended, while the angular distance represents progress</a:t>
            </a:r>
            <a:r>
              <a:rPr lang="en-US" dirty="0" smtClean="0"/>
              <a:t>. </a:t>
            </a:r>
            <a:endParaRPr lang="en-US" dirty="0"/>
          </a:p>
          <a:p>
            <a:pPr defTabSz="914156" eaLnBrk="1" hangingPunct="1">
              <a:defRPr/>
            </a:pPr>
            <a:endParaRPr lang="en-US" dirty="0"/>
          </a:p>
          <a:p>
            <a:pPr defTabSz="914156" eaLnBrk="1" hangingPunct="1">
              <a:defRPr/>
            </a:pPr>
            <a:r>
              <a:rPr lang="en-US" dirty="0"/>
              <a:t>It combines basic waterfall building block and evolutionary/incremental prototype approaches to software development</a:t>
            </a:r>
            <a:r>
              <a:rPr lang="en-US" dirty="0" smtClean="0"/>
              <a:t>. </a:t>
            </a:r>
            <a:endParaRPr lang="en-US" dirty="0"/>
          </a:p>
          <a:p>
            <a:pPr defTabSz="914156" eaLnBrk="1" hangingPunct="1">
              <a:defRPr/>
            </a:pPr>
            <a:endParaRPr lang="en-US" dirty="0"/>
          </a:p>
          <a:p>
            <a:pPr eaLnBrk="1" hangingPunct="1"/>
            <a:r>
              <a:rPr lang="en-US" dirty="0"/>
              <a:t>The spiral model emphasizes the evaluation of alternatives and risk assessment</a:t>
            </a:r>
            <a:r>
              <a:rPr lang="en-US" dirty="0" smtClean="0"/>
              <a:t>. A </a:t>
            </a:r>
            <a:r>
              <a:rPr lang="en-US" dirty="0"/>
              <a:t>review at the end of each phase ensures commitment to the next phase, or if necessary, identifies the need to rework a phase</a:t>
            </a:r>
            <a:r>
              <a:rPr lang="en-US" dirty="0" smtClean="0"/>
              <a:t>. The </a:t>
            </a:r>
            <a:r>
              <a:rPr lang="en-US" dirty="0"/>
              <a:t>advantages of the spiral model are its emphasis on procedures, such as risk analysis, and its adaptability to different </a:t>
            </a:r>
            <a:r>
              <a:rPr lang="en-US" dirty="0" smtClean="0"/>
              <a:t>lifecycle </a:t>
            </a:r>
            <a:r>
              <a:rPr lang="en-US" dirty="0"/>
              <a:t>approaches. </a:t>
            </a:r>
          </a:p>
          <a:p>
            <a:pPr eaLnBrk="1" hangingPunct="1"/>
            <a:endParaRPr lang="en-US" dirty="0"/>
          </a:p>
          <a:p>
            <a:pPr eaLnBrk="1" hangingPunct="1"/>
            <a:endParaRPr lang="en-US" dirty="0" smtClean="0"/>
          </a:p>
        </p:txBody>
      </p:sp>
    </p:spTree>
    <p:extLst>
      <p:ext uri="{BB962C8B-B14F-4D97-AF65-F5344CB8AC3E}">
        <p14:creationId xmlns:p14="http://schemas.microsoft.com/office/powerpoint/2010/main" val="5954442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9950B50F-931E-48AD-963A-C3343D7BB8C4}" type="slidenum">
              <a:rPr lang="en-US"/>
              <a:pPr/>
              <a:t>69</a:t>
            </a:fld>
            <a:endParaRPr 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defTabSz="914156" eaLnBrk="1" hangingPunct="1">
              <a:defRPr/>
            </a:pPr>
            <a:r>
              <a:rPr lang="en-US" dirty="0"/>
              <a:t>In the Spiral Model the radial distance is a measure of effort expended, while the angular distance represents progress</a:t>
            </a:r>
            <a:r>
              <a:rPr lang="en-US" dirty="0" smtClean="0"/>
              <a:t>. </a:t>
            </a:r>
            <a:endParaRPr lang="en-US" dirty="0"/>
          </a:p>
          <a:p>
            <a:pPr defTabSz="914156" eaLnBrk="1" hangingPunct="1">
              <a:defRPr/>
            </a:pPr>
            <a:endParaRPr lang="en-US" dirty="0"/>
          </a:p>
          <a:p>
            <a:r>
              <a:rPr lang="en-US" altLang="en-US" dirty="0"/>
              <a:t>The spiral model is divided into a number of framework activities (regions):</a:t>
            </a:r>
          </a:p>
          <a:p>
            <a:pPr lvl="1"/>
            <a:r>
              <a:rPr lang="en-US" altLang="en-US" dirty="0"/>
              <a:t>customer communication</a:t>
            </a:r>
          </a:p>
          <a:p>
            <a:pPr lvl="1"/>
            <a:r>
              <a:rPr lang="en-US" altLang="en-US" dirty="0"/>
              <a:t>planning (resources, timelines, etc.)</a:t>
            </a:r>
          </a:p>
          <a:p>
            <a:pPr lvl="1"/>
            <a:r>
              <a:rPr lang="en-US" altLang="en-US" dirty="0"/>
              <a:t>risk analysis</a:t>
            </a:r>
          </a:p>
          <a:p>
            <a:pPr lvl="1"/>
            <a:r>
              <a:rPr lang="en-US" altLang="en-US" dirty="0"/>
              <a:t>engineering</a:t>
            </a:r>
          </a:p>
          <a:p>
            <a:pPr lvl="1"/>
            <a:r>
              <a:rPr lang="en-US" altLang="en-US" dirty="0"/>
              <a:t>construction </a:t>
            </a:r>
            <a:r>
              <a:rPr lang="en-US" altLang="en-US" dirty="0" smtClean="0"/>
              <a:t>and </a:t>
            </a:r>
            <a:r>
              <a:rPr lang="en-US" altLang="en-US" dirty="0"/>
              <a:t>release</a:t>
            </a:r>
          </a:p>
          <a:p>
            <a:pPr lvl="1"/>
            <a:r>
              <a:rPr lang="en-US" altLang="en-US" dirty="0"/>
              <a:t>customer evaluation</a:t>
            </a:r>
          </a:p>
          <a:p>
            <a:r>
              <a:rPr lang="en-US" altLang="en-US" dirty="0"/>
              <a:t>Each region is populated by a series of work tasks.</a:t>
            </a:r>
          </a:p>
          <a:p>
            <a:pPr defTabSz="914156" eaLnBrk="1" hangingPunct="1">
              <a:defRPr/>
            </a:pPr>
            <a:endParaRPr lang="en-US" dirty="0"/>
          </a:p>
          <a:p>
            <a:pPr defTabSz="914156" eaLnBrk="1" hangingPunct="1">
              <a:defRPr/>
            </a:pPr>
            <a:endParaRPr lang="en-US" dirty="0"/>
          </a:p>
          <a:p>
            <a:pPr defTabSz="914156" eaLnBrk="1" hangingPunct="1">
              <a:defRPr/>
            </a:pPr>
            <a:endParaRPr lang="en-US" dirty="0"/>
          </a:p>
          <a:p>
            <a:pPr defTabSz="914156" eaLnBrk="1" hangingPunct="1">
              <a:defRPr/>
            </a:pPr>
            <a:r>
              <a:rPr lang="en-US" dirty="0"/>
              <a:t>Strengths:</a:t>
            </a:r>
          </a:p>
          <a:p>
            <a:pPr lvl="1"/>
            <a:r>
              <a:rPr lang="en-US" altLang="en-US" dirty="0"/>
              <a:t>Provides early indication of insurmountable risks, without much cost</a:t>
            </a:r>
          </a:p>
          <a:p>
            <a:pPr lvl="1"/>
            <a:r>
              <a:rPr lang="en-US" altLang="en-US" dirty="0"/>
              <a:t>Users see the system early because of rapid prototyping tools</a:t>
            </a:r>
          </a:p>
          <a:p>
            <a:pPr lvl="1"/>
            <a:r>
              <a:rPr lang="en-US" altLang="en-US" dirty="0"/>
              <a:t>Critical high-risk functions are developed first</a:t>
            </a:r>
          </a:p>
          <a:p>
            <a:pPr lvl="1"/>
            <a:r>
              <a:rPr lang="en-US" altLang="en-US" dirty="0"/>
              <a:t>The design does not have to be perfect </a:t>
            </a:r>
          </a:p>
          <a:p>
            <a:pPr lvl="1"/>
            <a:r>
              <a:rPr lang="en-US" altLang="en-US" dirty="0"/>
              <a:t>Users can be closely tied to all lifecycle steps</a:t>
            </a:r>
          </a:p>
          <a:p>
            <a:pPr lvl="1"/>
            <a:r>
              <a:rPr lang="en-US" altLang="en-US" dirty="0"/>
              <a:t>Early and frequent feedback from users</a:t>
            </a:r>
          </a:p>
          <a:p>
            <a:pPr lvl="1"/>
            <a:r>
              <a:rPr lang="en-US" altLang="en-US" dirty="0"/>
              <a:t>Cumulative costs assessed frequently </a:t>
            </a:r>
          </a:p>
          <a:p>
            <a:pPr lvl="1"/>
            <a:endParaRPr lang="en-US" altLang="en-US" dirty="0"/>
          </a:p>
          <a:p>
            <a:pPr lvl="0"/>
            <a:r>
              <a:rPr lang="en-US" altLang="en-US" dirty="0"/>
              <a:t>Weaknesses:</a:t>
            </a:r>
          </a:p>
          <a:p>
            <a:pPr lvl="1">
              <a:lnSpc>
                <a:spcPct val="90000"/>
              </a:lnSpc>
            </a:pPr>
            <a:r>
              <a:rPr lang="en-US" altLang="en-US" dirty="0"/>
              <a:t>Time spent for evaluating risks too large for small or low-risk projects</a:t>
            </a:r>
          </a:p>
          <a:p>
            <a:pPr lvl="1">
              <a:lnSpc>
                <a:spcPct val="90000"/>
              </a:lnSpc>
            </a:pPr>
            <a:r>
              <a:rPr lang="en-US" altLang="en-US" dirty="0"/>
              <a:t>Time spent planning, resetting objectives, doing risk analysis and prototyping </a:t>
            </a:r>
            <a:r>
              <a:rPr lang="en-US" altLang="en-US" dirty="0" smtClean="0"/>
              <a:t>may be </a:t>
            </a:r>
            <a:r>
              <a:rPr lang="en-US" altLang="en-US" dirty="0"/>
              <a:t>excessive</a:t>
            </a:r>
          </a:p>
          <a:p>
            <a:pPr lvl="1">
              <a:lnSpc>
                <a:spcPct val="90000"/>
              </a:lnSpc>
            </a:pPr>
            <a:r>
              <a:rPr lang="en-US" altLang="en-US" dirty="0"/>
              <a:t>The model is complex </a:t>
            </a:r>
          </a:p>
          <a:p>
            <a:pPr lvl="1">
              <a:lnSpc>
                <a:spcPct val="90000"/>
              </a:lnSpc>
            </a:pPr>
            <a:r>
              <a:rPr lang="en-US" altLang="en-US" dirty="0"/>
              <a:t>Risk assessment expertise is required</a:t>
            </a:r>
          </a:p>
          <a:p>
            <a:pPr lvl="1">
              <a:lnSpc>
                <a:spcPct val="90000"/>
              </a:lnSpc>
            </a:pPr>
            <a:r>
              <a:rPr lang="en-US" altLang="en-US" dirty="0"/>
              <a:t>Spiral may continue indefinitely</a:t>
            </a:r>
          </a:p>
          <a:p>
            <a:pPr lvl="1">
              <a:lnSpc>
                <a:spcPct val="90000"/>
              </a:lnSpc>
            </a:pPr>
            <a:r>
              <a:rPr lang="en-US" altLang="en-US" dirty="0"/>
              <a:t>Developers must be reassigned during non-development phase activities</a:t>
            </a:r>
          </a:p>
          <a:p>
            <a:pPr lvl="1">
              <a:lnSpc>
                <a:spcPct val="90000"/>
              </a:lnSpc>
            </a:pPr>
            <a:r>
              <a:rPr lang="en-US" altLang="en-US" dirty="0"/>
              <a:t>May be hard to define objective, verifiable milestones that indicate readiness to proceed through the next iteration</a:t>
            </a:r>
          </a:p>
          <a:p>
            <a:pPr lvl="0"/>
            <a:endParaRPr lang="en-US" altLang="en-US" dirty="0"/>
          </a:p>
          <a:p>
            <a:pPr defTabSz="914156" eaLnBrk="1" hangingPunct="1">
              <a:defRPr/>
            </a:pPr>
            <a:endParaRPr lang="en-US" dirty="0"/>
          </a:p>
        </p:txBody>
      </p:sp>
    </p:spTree>
    <p:extLst>
      <p:ext uri="{BB962C8B-B14F-4D97-AF65-F5344CB8AC3E}">
        <p14:creationId xmlns:p14="http://schemas.microsoft.com/office/powerpoint/2010/main" val="3070537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129088846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CC8637A9-C1B1-4758-8021-0FB3B7969BF2}" type="slidenum">
              <a:rPr lang="en-US"/>
              <a:pPr/>
              <a:t>70</a:t>
            </a:fld>
            <a:endParaRPr 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lvl="0" eaLnBrk="1" hangingPunct="1"/>
            <a:r>
              <a:rPr lang="en-US" dirty="0" smtClean="0"/>
              <a:t>When to use Spiral</a:t>
            </a:r>
            <a:r>
              <a:rPr lang="en-US" baseline="0" dirty="0" smtClean="0"/>
              <a:t> Model:</a:t>
            </a:r>
          </a:p>
          <a:p>
            <a:pPr lvl="1">
              <a:lnSpc>
                <a:spcPct val="80000"/>
              </a:lnSpc>
            </a:pPr>
            <a:r>
              <a:rPr lang="en-US" altLang="en-US" dirty="0"/>
              <a:t>When creation of a prototype is appropriate</a:t>
            </a:r>
          </a:p>
          <a:p>
            <a:pPr lvl="1">
              <a:lnSpc>
                <a:spcPct val="80000"/>
              </a:lnSpc>
            </a:pPr>
            <a:r>
              <a:rPr lang="en-US" altLang="en-US" dirty="0"/>
              <a:t>When costs and risk evaluation is important</a:t>
            </a:r>
          </a:p>
          <a:p>
            <a:pPr lvl="1">
              <a:lnSpc>
                <a:spcPct val="80000"/>
              </a:lnSpc>
            </a:pPr>
            <a:r>
              <a:rPr lang="en-US" altLang="en-US" dirty="0"/>
              <a:t>For medium to high-risk projects</a:t>
            </a:r>
          </a:p>
          <a:p>
            <a:pPr lvl="1">
              <a:lnSpc>
                <a:spcPct val="80000"/>
              </a:lnSpc>
            </a:pPr>
            <a:r>
              <a:rPr lang="en-US" altLang="en-US" dirty="0"/>
              <a:t>Long-term project commitment unwise because of potential changes to economic priorities</a:t>
            </a:r>
          </a:p>
          <a:p>
            <a:pPr lvl="1">
              <a:lnSpc>
                <a:spcPct val="80000"/>
              </a:lnSpc>
            </a:pPr>
            <a:r>
              <a:rPr lang="en-US" altLang="en-US" dirty="0"/>
              <a:t>Users are unsure of their needs</a:t>
            </a:r>
          </a:p>
          <a:p>
            <a:pPr lvl="1">
              <a:lnSpc>
                <a:spcPct val="80000"/>
              </a:lnSpc>
            </a:pPr>
            <a:r>
              <a:rPr lang="en-US" altLang="en-US" dirty="0"/>
              <a:t>Requirements are complex</a:t>
            </a:r>
          </a:p>
          <a:p>
            <a:pPr lvl="1">
              <a:lnSpc>
                <a:spcPct val="80000"/>
              </a:lnSpc>
            </a:pPr>
            <a:r>
              <a:rPr lang="en-US" altLang="en-US" dirty="0"/>
              <a:t>New product line </a:t>
            </a:r>
          </a:p>
          <a:p>
            <a:pPr lvl="1">
              <a:lnSpc>
                <a:spcPct val="80000"/>
              </a:lnSpc>
            </a:pPr>
            <a:r>
              <a:rPr lang="en-US" altLang="en-US" dirty="0"/>
              <a:t>Significant changes are expected (research and exploration)</a:t>
            </a:r>
          </a:p>
          <a:p>
            <a:pPr eaLnBrk="1" hangingPunct="1"/>
            <a:endParaRPr lang="en-US" dirty="0" smtClean="0"/>
          </a:p>
        </p:txBody>
      </p:sp>
    </p:spTree>
    <p:extLst>
      <p:ext uri="{BB962C8B-B14F-4D97-AF65-F5344CB8AC3E}">
        <p14:creationId xmlns:p14="http://schemas.microsoft.com/office/powerpoint/2010/main" val="33275924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8A817245-1E86-4C5E-9AAA-BFDD717D5C80}" type="slidenum">
              <a:rPr lang="en-US"/>
              <a:pPr/>
              <a:t>71</a:t>
            </a:fld>
            <a:endParaRPr 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rtl="0"/>
            <a:r>
              <a:rPr lang="en-US" dirty="0"/>
              <a:t>The spiral model suggests a framework activity that addresses customer communication. In reality, the customer and the developer enter into a process of negotiation, where the customer may be asked to balance functionality, performance, and other product or system characteristics against cost and time to market. The best negotiations strive for a “win-win” result. That is, the customer wins by getting the system or product that satisfies the majority of the customer’s needs and the developer wins by working to realistic and achievable budgets and deadlines.</a:t>
            </a:r>
          </a:p>
          <a:p>
            <a:pPr eaLnBrk="1" hangingPunct="1"/>
            <a:endParaRPr lang="en-US" dirty="0" smtClean="0"/>
          </a:p>
          <a:p>
            <a:pPr rtl="0"/>
            <a:r>
              <a:rPr lang="en-US" dirty="0"/>
              <a:t>Boehm’s WINWIN spiral model defines a set of negotiation activities at the beginning of each pass around the spiral. Rather than a single customer communication activity, the following activities are defined:</a:t>
            </a:r>
          </a:p>
          <a:p>
            <a:pPr rtl="0"/>
            <a:r>
              <a:rPr lang="en-US" dirty="0"/>
              <a:t/>
            </a:r>
            <a:br>
              <a:rPr lang="en-US" dirty="0"/>
            </a:br>
            <a:r>
              <a:rPr lang="en-US" dirty="0"/>
              <a:t>1. Identification of the system or subsystem’s key “stakeholders.”</a:t>
            </a:r>
          </a:p>
          <a:p>
            <a:pPr rtl="0"/>
            <a:r>
              <a:rPr lang="en-US" dirty="0"/>
              <a:t>2. Determination of the stakeholders’ “win conditions.”</a:t>
            </a:r>
            <a:br>
              <a:rPr lang="en-US" dirty="0"/>
            </a:br>
            <a:r>
              <a:rPr lang="en-US" dirty="0"/>
              <a:t>3. Negotiation of the stakeholders’ win conditions to reconcile them into a set of win-win conditions for all concerned (including the software project team).</a:t>
            </a:r>
          </a:p>
          <a:p>
            <a:pPr rtl="0"/>
            <a:r>
              <a:rPr lang="en-US" dirty="0"/>
              <a:t/>
            </a:r>
            <a:br>
              <a:rPr lang="en-US" dirty="0"/>
            </a:br>
            <a:r>
              <a:rPr lang="en-US" dirty="0"/>
              <a:t>Successful completion of these initial steps achieves a win-win result, which becomes the key criterion for proceeding to software and system definition. </a:t>
            </a:r>
          </a:p>
          <a:p>
            <a:pPr rtl="0"/>
            <a:r>
              <a:rPr lang="en-US" dirty="0"/>
              <a:t/>
            </a:r>
            <a:br>
              <a:rPr lang="en-US" dirty="0"/>
            </a:br>
            <a:r>
              <a:rPr lang="en-US" dirty="0"/>
              <a:t>In addition to the emphasis placed on early negotiation, the WINWIN spiral model introduces three process milestones, called anchor points, that help establish the completion of one cycle around the spiral and provide decision milestones before the software project proceeds.</a:t>
            </a:r>
            <a:br>
              <a:rPr lang="en-US" dirty="0"/>
            </a:br>
            <a:endParaRPr lang="en-US" dirty="0"/>
          </a:p>
          <a:p>
            <a:pPr rtl="0"/>
            <a:r>
              <a:rPr lang="en-US" dirty="0"/>
              <a:t>In essence, the anchor points represent three different views of progress as the project traverses the spiral. The first anchor point, </a:t>
            </a:r>
            <a:r>
              <a:rPr lang="en-US" dirty="0" smtClean="0"/>
              <a:t>lifecycle </a:t>
            </a:r>
            <a:r>
              <a:rPr lang="en-US" dirty="0"/>
              <a:t>objectives (LCO), defines a set of objectives for each major software engineering activity. For example, as part of LCO, a set of objectives establishes the definition of top-level system/product requirements. The second anchor point, </a:t>
            </a:r>
            <a:r>
              <a:rPr lang="en-US" dirty="0" smtClean="0"/>
              <a:t>lifecycle </a:t>
            </a:r>
            <a:r>
              <a:rPr lang="en-US" dirty="0"/>
              <a:t>architecture (LCA), establishes objectives that must be met as the system and software architecture is defined. For example, as part of LCA, the software project team must demonstrate that it has evaluated the applicability of off-the-shelf and reusable software components and considered their impact on architectural decisions. Initial operational capability (IOC) is the third anchor point and represents a set of objectives associated with the preparation of the software for installation/distribution, site preparation prior to installation, and assistance required by all parties that will use or support the software</a:t>
            </a:r>
          </a:p>
          <a:p>
            <a:pPr eaLnBrk="1" hangingPunct="1"/>
            <a:endParaRPr lang="en-US" dirty="0" smtClean="0"/>
          </a:p>
        </p:txBody>
      </p:sp>
    </p:spTree>
    <p:extLst>
      <p:ext uri="{BB962C8B-B14F-4D97-AF65-F5344CB8AC3E}">
        <p14:creationId xmlns:p14="http://schemas.microsoft.com/office/powerpoint/2010/main" val="42375291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BD049EE1-38FE-4E6A-8552-974D2C038183}" type="slidenum">
              <a:rPr lang="en-US"/>
              <a:pPr/>
              <a:t>72</a:t>
            </a:fld>
            <a:endParaRPr 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r>
              <a:rPr lang="en-US" altLang="en-US" dirty="0"/>
              <a:t>A variant of the Waterfall that emphasizes the verification and validation of the product. Testing of the product is planned in parallel with a corresponding phase of development</a:t>
            </a:r>
          </a:p>
          <a:p>
            <a:pPr defTabSz="914156" eaLnBrk="1" hangingPunct="1">
              <a:defRPr/>
            </a:pPr>
            <a:endParaRPr lang="en-US" dirty="0" smtClean="0"/>
          </a:p>
          <a:p>
            <a:pPr defTabSz="914156" eaLnBrk="1" hangingPunct="1">
              <a:defRPr/>
            </a:pPr>
            <a:r>
              <a:rPr lang="en-US" dirty="0" smtClean="0"/>
              <a:t>The V model is a simple variant of the traditional Waterfall Model of system or software development. The V model builds on the waterfall model by emphasizing verification and validation. The V model takes the bottom half of the waterfall model and bends it upward into the form of a V, so that the activities on the right verify or validate the work products of the activity on the left. More specifically, the left side of the V represents the analysis activities that decompose the users’ needs into small, manageable pieces, while the right side of the V shows the corresponding synthesis activities that aggregate (and test) these pieces into a system that meets the users’ needs. </a:t>
            </a:r>
            <a:endParaRPr lang="en-US" b="0" dirty="0" smtClean="0"/>
          </a:p>
          <a:p>
            <a:pPr eaLnBrk="1" hangingPunct="1"/>
            <a:r>
              <a:rPr lang="en-US" b="0" i="1" dirty="0" smtClean="0"/>
              <a:t>Donald </a:t>
            </a:r>
            <a:r>
              <a:rPr lang="en-US" b="0" i="1" noProof="0" dirty="0" smtClean="0"/>
              <a:t>Firesmith</a:t>
            </a:r>
            <a:r>
              <a:rPr lang="en-US" b="0" i="1" dirty="0" smtClean="0"/>
              <a:t>, SEI Blog,</a:t>
            </a:r>
            <a:r>
              <a:rPr lang="en-US" b="0" i="1" baseline="0" dirty="0" smtClean="0"/>
              <a:t> November 11, 2013</a:t>
            </a:r>
            <a:endParaRPr lang="en-US" b="0" i="1" dirty="0" smtClean="0"/>
          </a:p>
        </p:txBody>
      </p:sp>
    </p:spTree>
    <p:extLst>
      <p:ext uri="{BB962C8B-B14F-4D97-AF65-F5344CB8AC3E}">
        <p14:creationId xmlns:p14="http://schemas.microsoft.com/office/powerpoint/2010/main" val="36052270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D3EB1920-6D82-431C-B141-DAFA85914EE0}" type="slidenum">
              <a:rPr lang="en-US"/>
              <a:pPr/>
              <a:t>73</a:t>
            </a:fld>
            <a:endParaRPr 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smtClean="0"/>
              <a:t>Like the waterfall model, the V model has both advantages and disadvantages. On the positive side, it clearly represents the primary engineering activities in a logical flow that is easily understandable and balances development activities with their corresponding testing activities. On the other hand, the V model is a gross oversimplification in which these activities are illustrated as sequential phases rather than activities that typically occur incrementally, iteratively, and concurrently, especially on projects using evolutionary (agile) development approaches. </a:t>
            </a:r>
            <a:r>
              <a:rPr lang="en-US" b="0" i="1" dirty="0" smtClean="0"/>
              <a:t>Donald Firesmith, SEI Blog,</a:t>
            </a:r>
            <a:r>
              <a:rPr lang="en-US" b="0" i="1" baseline="0" dirty="0" smtClean="0"/>
              <a:t> November 11, 2013</a:t>
            </a:r>
            <a:endParaRPr lang="en-US" b="0" i="1" dirty="0" smtClean="0"/>
          </a:p>
          <a:p>
            <a:pPr eaLnBrk="1" hangingPunct="1"/>
            <a:endParaRPr lang="en-US" dirty="0" smtClean="0"/>
          </a:p>
          <a:p>
            <a:pPr eaLnBrk="1" hangingPunct="1"/>
            <a:r>
              <a:rPr lang="en-US" dirty="0" smtClean="0"/>
              <a:t>Strengths:</a:t>
            </a:r>
          </a:p>
          <a:p>
            <a:pPr lvl="1"/>
            <a:r>
              <a:rPr lang="en-US" altLang="en-US" dirty="0" smtClean="0"/>
              <a:t>Emphasize planning for </a:t>
            </a:r>
            <a:r>
              <a:rPr lang="en-US" altLang="en-US" dirty="0" smtClean="0">
                <a:solidFill>
                  <a:srgbClr val="FFFF00"/>
                </a:solidFill>
              </a:rPr>
              <a:t>verification and validation </a:t>
            </a:r>
            <a:r>
              <a:rPr lang="en-US" altLang="en-US" dirty="0" smtClean="0"/>
              <a:t>of the product in early stages of product development</a:t>
            </a:r>
          </a:p>
          <a:p>
            <a:pPr lvl="1"/>
            <a:r>
              <a:rPr lang="en-US" altLang="en-US" dirty="0" smtClean="0">
                <a:solidFill>
                  <a:srgbClr val="FFFF00"/>
                </a:solidFill>
              </a:rPr>
              <a:t>Each deliverable must be testable</a:t>
            </a:r>
          </a:p>
          <a:p>
            <a:pPr lvl="1"/>
            <a:r>
              <a:rPr lang="en-US" altLang="en-US" dirty="0" smtClean="0"/>
              <a:t>Project management can </a:t>
            </a:r>
            <a:r>
              <a:rPr lang="en-US" altLang="en-US" dirty="0" smtClean="0">
                <a:solidFill>
                  <a:srgbClr val="FFFF00"/>
                </a:solidFill>
              </a:rPr>
              <a:t>track progress by milestones</a:t>
            </a:r>
          </a:p>
          <a:p>
            <a:pPr lvl="1"/>
            <a:r>
              <a:rPr lang="en-US" altLang="en-US" dirty="0" smtClean="0">
                <a:solidFill>
                  <a:srgbClr val="FFFF00"/>
                </a:solidFill>
              </a:rPr>
              <a:t>Easy to use</a:t>
            </a:r>
          </a:p>
          <a:p>
            <a:pPr lvl="1"/>
            <a:endParaRPr lang="en-US" altLang="en-US" dirty="0" smtClean="0">
              <a:solidFill>
                <a:srgbClr val="FFFF00"/>
              </a:solidFill>
            </a:endParaRPr>
          </a:p>
          <a:p>
            <a:pPr lvl="0"/>
            <a:r>
              <a:rPr lang="en-US" altLang="en-US" dirty="0" smtClean="0">
                <a:solidFill>
                  <a:srgbClr val="FFFF00"/>
                </a:solidFill>
              </a:rPr>
              <a:t>Weaknesses:</a:t>
            </a:r>
          </a:p>
          <a:p>
            <a:pPr lvl="1"/>
            <a:r>
              <a:rPr lang="en-US" altLang="en-US" dirty="0" smtClean="0"/>
              <a:t>Does not easily handle</a:t>
            </a:r>
            <a:r>
              <a:rPr lang="en-US" altLang="en-US" dirty="0" smtClean="0">
                <a:solidFill>
                  <a:srgbClr val="FFFF00"/>
                </a:solidFill>
              </a:rPr>
              <a:t> concurrent events</a:t>
            </a:r>
          </a:p>
          <a:p>
            <a:pPr lvl="1"/>
            <a:r>
              <a:rPr lang="en-US" altLang="en-US" dirty="0" smtClean="0"/>
              <a:t>Does not handle </a:t>
            </a:r>
            <a:r>
              <a:rPr lang="en-US" altLang="en-US" dirty="0" smtClean="0">
                <a:solidFill>
                  <a:srgbClr val="FFFF00"/>
                </a:solidFill>
              </a:rPr>
              <a:t>iterations </a:t>
            </a:r>
            <a:r>
              <a:rPr lang="en-US" altLang="en-US" dirty="0" smtClean="0"/>
              <a:t>or phases</a:t>
            </a:r>
          </a:p>
          <a:p>
            <a:pPr lvl="1"/>
            <a:r>
              <a:rPr lang="en-US" altLang="en-US" dirty="0" smtClean="0"/>
              <a:t>Does not easily handle </a:t>
            </a:r>
            <a:r>
              <a:rPr lang="en-US" altLang="en-US" dirty="0" smtClean="0">
                <a:solidFill>
                  <a:srgbClr val="FFFF00"/>
                </a:solidFill>
              </a:rPr>
              <a:t>dynamic changes in requirements</a:t>
            </a:r>
          </a:p>
          <a:p>
            <a:pPr lvl="1"/>
            <a:r>
              <a:rPr lang="en-US" altLang="en-US" dirty="0" smtClean="0"/>
              <a:t>Does not contain </a:t>
            </a:r>
            <a:r>
              <a:rPr lang="en-US" altLang="en-US" dirty="0" smtClean="0">
                <a:solidFill>
                  <a:srgbClr val="FFFF00"/>
                </a:solidFill>
              </a:rPr>
              <a:t>risk analysis </a:t>
            </a:r>
            <a:r>
              <a:rPr lang="en-US" altLang="en-US" dirty="0" smtClean="0"/>
              <a:t>activities</a:t>
            </a:r>
          </a:p>
          <a:p>
            <a:pPr lvl="1"/>
            <a:endParaRPr lang="en-US" altLang="en-US" dirty="0" smtClean="0"/>
          </a:p>
          <a:p>
            <a:pPr lvl="0"/>
            <a:r>
              <a:rPr lang="en-US" altLang="en-US" dirty="0" smtClean="0"/>
              <a:t>When to use the V Model</a:t>
            </a:r>
          </a:p>
          <a:p>
            <a:pPr lvl="1">
              <a:lnSpc>
                <a:spcPct val="90000"/>
              </a:lnSpc>
            </a:pPr>
            <a:r>
              <a:rPr lang="en-US" altLang="en-US" dirty="0" smtClean="0"/>
              <a:t>For </a:t>
            </a:r>
            <a:r>
              <a:rPr lang="en-US" altLang="en-US" dirty="0" smtClean="0">
                <a:solidFill>
                  <a:srgbClr val="FFFF00"/>
                </a:solidFill>
              </a:rPr>
              <a:t>systems requiring high reliability </a:t>
            </a:r>
            <a:r>
              <a:rPr lang="en-US" altLang="en-US" dirty="0" smtClean="0"/>
              <a:t>– hospital patient control applications</a:t>
            </a:r>
          </a:p>
          <a:p>
            <a:pPr lvl="1">
              <a:lnSpc>
                <a:spcPct val="90000"/>
              </a:lnSpc>
            </a:pPr>
            <a:r>
              <a:rPr lang="en-US" altLang="en-US" dirty="0" smtClean="0">
                <a:solidFill>
                  <a:srgbClr val="FFFF00"/>
                </a:solidFill>
              </a:rPr>
              <a:t>When</a:t>
            </a:r>
            <a:r>
              <a:rPr lang="en-US" altLang="en-US" baseline="0" dirty="0" smtClean="0">
                <a:solidFill>
                  <a:srgbClr val="FFFF00"/>
                </a:solidFill>
              </a:rPr>
              <a:t> a</a:t>
            </a:r>
            <a:r>
              <a:rPr lang="en-US" altLang="en-US" dirty="0" smtClean="0">
                <a:solidFill>
                  <a:srgbClr val="FFFF00"/>
                </a:solidFill>
              </a:rPr>
              <a:t>ll requirements are known </a:t>
            </a:r>
            <a:r>
              <a:rPr lang="en-US" altLang="en-US" dirty="0" smtClean="0"/>
              <a:t>up-front</a:t>
            </a:r>
          </a:p>
          <a:p>
            <a:pPr lvl="1">
              <a:lnSpc>
                <a:spcPct val="90000"/>
              </a:lnSpc>
            </a:pPr>
            <a:r>
              <a:rPr lang="en-US" altLang="en-US" dirty="0" smtClean="0"/>
              <a:t>When it can be modified to </a:t>
            </a:r>
            <a:r>
              <a:rPr lang="en-US" altLang="en-US" dirty="0" smtClean="0">
                <a:solidFill>
                  <a:srgbClr val="FFFF00"/>
                </a:solidFill>
              </a:rPr>
              <a:t>handle changing requirements beyond analysis phase </a:t>
            </a:r>
          </a:p>
          <a:p>
            <a:pPr lvl="1">
              <a:lnSpc>
                <a:spcPct val="90000"/>
              </a:lnSpc>
            </a:pPr>
            <a:r>
              <a:rPr lang="en-US" altLang="en-US" dirty="0" smtClean="0">
                <a:solidFill>
                  <a:srgbClr val="FFFF00"/>
                </a:solidFill>
              </a:rPr>
              <a:t>When</a:t>
            </a:r>
            <a:r>
              <a:rPr lang="en-US" altLang="en-US" baseline="0" dirty="0" smtClean="0">
                <a:solidFill>
                  <a:srgbClr val="FFFF00"/>
                </a:solidFill>
              </a:rPr>
              <a:t> s</a:t>
            </a:r>
            <a:r>
              <a:rPr lang="en-US" altLang="en-US" dirty="0" smtClean="0">
                <a:solidFill>
                  <a:srgbClr val="FFFF00"/>
                </a:solidFill>
              </a:rPr>
              <a:t>olution and technology are known</a:t>
            </a:r>
          </a:p>
          <a:p>
            <a:pPr lvl="0"/>
            <a:endParaRPr lang="en-US" altLang="en-US" dirty="0" smtClean="0"/>
          </a:p>
          <a:p>
            <a:pPr lvl="0"/>
            <a:endParaRPr lang="en-US" altLang="en-US" dirty="0" smtClean="0">
              <a:solidFill>
                <a:srgbClr val="FFFF00"/>
              </a:solidFill>
            </a:endParaRPr>
          </a:p>
          <a:p>
            <a:pPr eaLnBrk="1" hangingPunct="1"/>
            <a:endParaRPr lang="en-US" dirty="0" smtClean="0"/>
          </a:p>
        </p:txBody>
      </p:sp>
    </p:spTree>
    <p:extLst>
      <p:ext uri="{BB962C8B-B14F-4D97-AF65-F5344CB8AC3E}">
        <p14:creationId xmlns:p14="http://schemas.microsoft.com/office/powerpoint/2010/main" val="396059273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19B3577B-D654-4D1A-91B0-F5C06006551B}" type="slidenum">
              <a:rPr lang="en-US"/>
              <a:pPr/>
              <a:t>74</a:t>
            </a:fld>
            <a:endParaRPr 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US" dirty="0" smtClean="0"/>
              <a:t>L.B.S. Raccoon,</a:t>
            </a:r>
            <a:r>
              <a:rPr lang="en-US" baseline="30000" dirty="0" smtClean="0"/>
              <a:t> </a:t>
            </a:r>
            <a:r>
              <a:rPr lang="en-US" dirty="0" smtClean="0"/>
              <a:t>noted that project management models such as the spiral model and waterfall model, while good at managing schedules and staff, didn't provide methods to fix bugs or solve other technical problems. At the same time, programming methodologies, while effective at fixing bugs and solving technical problems, do not help in managing deadlines or responding to customer requests. The structure attempts to bridge this gap. Chaos theory was used as a tool to help understand these issues. </a:t>
            </a:r>
          </a:p>
          <a:p>
            <a:pPr eaLnBrk="1" hangingPunct="1"/>
            <a:r>
              <a:rPr lang="en-US" i="1" dirty="0" smtClean="0"/>
              <a:t>Wikipedia</a:t>
            </a:r>
          </a:p>
          <a:p>
            <a:pPr eaLnBrk="1" hangingPunct="1"/>
            <a:endParaRPr lang="en-US" dirty="0" smtClean="0"/>
          </a:p>
        </p:txBody>
      </p:sp>
    </p:spTree>
    <p:extLst>
      <p:ext uri="{BB962C8B-B14F-4D97-AF65-F5344CB8AC3E}">
        <p14:creationId xmlns:p14="http://schemas.microsoft.com/office/powerpoint/2010/main" val="7637625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9A2BF927-EA6A-4502-B992-1E0B13C1E792}" type="slidenum">
              <a:rPr lang="en-US"/>
              <a:pPr/>
              <a:t>75</a:t>
            </a:fld>
            <a:endParaRPr 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83992190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472AB006-B121-48B5-BC20-661E47954076}" type="slidenum">
              <a:rPr lang="en-US"/>
              <a:pPr/>
              <a:t>76</a:t>
            </a:fld>
            <a:endParaRPr 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rtl="0"/>
            <a:r>
              <a:rPr lang="en-US" dirty="0" smtClean="0"/>
              <a:t>The chaos model notes that the phases of the lifecycle apply to all levels of projects, from the whole project to individual lines of code.</a:t>
            </a:r>
          </a:p>
          <a:p>
            <a:pPr lvl="1" rtl="0"/>
            <a:r>
              <a:rPr lang="en-US" dirty="0" smtClean="0"/>
              <a:t>The whole project must be defined, implemented, and integrated.</a:t>
            </a:r>
          </a:p>
          <a:p>
            <a:pPr lvl="1" rtl="0"/>
            <a:r>
              <a:rPr lang="en-US" dirty="0" smtClean="0"/>
              <a:t>Systems must be defined, implemented, and integrated.</a:t>
            </a:r>
          </a:p>
          <a:p>
            <a:pPr lvl="1" rtl="0"/>
            <a:r>
              <a:rPr lang="en-US" dirty="0" smtClean="0"/>
              <a:t>Modules must be defined, implemented, and integrated.</a:t>
            </a:r>
          </a:p>
          <a:p>
            <a:pPr lvl="1" rtl="0"/>
            <a:r>
              <a:rPr lang="en-US" dirty="0" smtClean="0"/>
              <a:t>Functions must be defined, implemented, and integrated.</a:t>
            </a:r>
          </a:p>
          <a:p>
            <a:pPr lvl="1" rtl="0"/>
            <a:r>
              <a:rPr lang="en-US" dirty="0" smtClean="0"/>
              <a:t>Lines of code are defined, implemented and integrated.</a:t>
            </a:r>
          </a:p>
          <a:p>
            <a:pPr lvl="1" rtl="0"/>
            <a:endParaRPr lang="en-US" dirty="0" smtClean="0"/>
          </a:p>
          <a:p>
            <a:pPr rtl="0"/>
            <a:r>
              <a:rPr lang="en-US" dirty="0" smtClean="0"/>
              <a:t>One important change in perspective is whether projects can be thought of as whole units, or must be thought of in pieces. Nobody writes tens of thousands of lines of code in one sitting. They write small pieces, one line at a time, verifying that the small pieces work. Then they build up from there. The behavior of a complex system emerges from the combined behavior of the smaller building blocks.</a:t>
            </a:r>
          </a:p>
          <a:p>
            <a:pPr rtl="0"/>
            <a:endParaRPr lang="en-US" dirty="0" smtClean="0"/>
          </a:p>
          <a:p>
            <a:pPr rtl="0"/>
            <a:r>
              <a:rPr lang="en-US" dirty="0" smtClean="0"/>
              <a:t>The chaos strategy is a strategy of software development based on the chaos model. </a:t>
            </a:r>
            <a:r>
              <a:rPr lang="en-US" i="0" dirty="0" smtClean="0"/>
              <a:t>The main rule is always resolve the most important issue first. </a:t>
            </a:r>
            <a:r>
              <a:rPr lang="en-US" dirty="0" smtClean="0"/>
              <a:t>An </a:t>
            </a:r>
            <a:r>
              <a:rPr lang="en-US" i="1" dirty="0" smtClean="0"/>
              <a:t>issue</a:t>
            </a:r>
            <a:r>
              <a:rPr lang="en-US" dirty="0" smtClean="0"/>
              <a:t> is an incomplete programming task</a:t>
            </a:r>
            <a:r>
              <a:rPr lang="en-US" i="0" dirty="0" smtClean="0"/>
              <a:t>. The most important issue is a combination of big, urgent, and robust.</a:t>
            </a:r>
          </a:p>
          <a:p>
            <a:pPr rtl="0"/>
            <a:endParaRPr lang="en-US" i="0" dirty="0" smtClean="0"/>
          </a:p>
          <a:p>
            <a:pPr lvl="1" rtl="0"/>
            <a:r>
              <a:rPr lang="en-US" i="1" dirty="0" smtClean="0"/>
              <a:t>Big</a:t>
            </a:r>
            <a:r>
              <a:rPr lang="en-US" dirty="0" smtClean="0"/>
              <a:t> issues provide value to users as working functionality.</a:t>
            </a:r>
          </a:p>
          <a:p>
            <a:pPr lvl="1" rtl="0"/>
            <a:r>
              <a:rPr lang="en-US" i="1" dirty="0" smtClean="0"/>
              <a:t>Urgent</a:t>
            </a:r>
            <a:r>
              <a:rPr lang="en-US" dirty="0" smtClean="0"/>
              <a:t> issues are timely in that they would otherwise hold up other work.</a:t>
            </a:r>
          </a:p>
          <a:p>
            <a:pPr lvl="1" rtl="0"/>
            <a:r>
              <a:rPr lang="en-US" i="1" dirty="0" smtClean="0"/>
              <a:t>Robust</a:t>
            </a:r>
            <a:r>
              <a:rPr lang="en-US" dirty="0" smtClean="0"/>
              <a:t> issues are trusted and tested. Developers can then safely focus their attention elsewhere.</a:t>
            </a:r>
          </a:p>
          <a:p>
            <a:pPr rtl="0"/>
            <a:endParaRPr lang="en-US" i="0" dirty="0" smtClean="0"/>
          </a:p>
          <a:p>
            <a:pPr rtl="0"/>
            <a:r>
              <a:rPr lang="en-US" i="0" dirty="0" smtClean="0"/>
              <a:t>To resolve means to bring it to a point of stability. The chaos strategy resembles the way that programmers work toward the end of a project, when they have a list of bugs to fix and features to create. Usually someone prioritizes the remaining tasks, and the programmers fix them one at a time. The chaos strategy states that this is the only valid way to do the work.</a:t>
            </a:r>
          </a:p>
          <a:p>
            <a:pPr eaLnBrk="1" hangingPunct="1"/>
            <a:endParaRPr lang="en-US" dirty="0" smtClean="0"/>
          </a:p>
          <a:p>
            <a:pPr defTabSz="914156" eaLnBrk="1" hangingPunct="1">
              <a:defRPr/>
            </a:pPr>
            <a:r>
              <a:rPr lang="en-US" i="1" dirty="0" smtClean="0"/>
              <a:t>Wikipedia</a:t>
            </a:r>
          </a:p>
          <a:p>
            <a:pPr eaLnBrk="1" hangingPunct="1"/>
            <a:endParaRPr lang="en-US" dirty="0" smtClean="0"/>
          </a:p>
        </p:txBody>
      </p:sp>
    </p:spTree>
    <p:extLst>
      <p:ext uri="{BB962C8B-B14F-4D97-AF65-F5344CB8AC3E}">
        <p14:creationId xmlns:p14="http://schemas.microsoft.com/office/powerpoint/2010/main" val="9437281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F65885D4-871B-46C6-9726-CBA6CF57EEF0}" type="slidenum">
              <a:rPr lang="en-US"/>
              <a:pPr/>
              <a:t>78</a:t>
            </a:fld>
            <a:endParaRPr 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US" b="0" dirty="0" smtClean="0"/>
              <a:t>The SEI defines COTS product as</a:t>
            </a:r>
            <a:r>
              <a:rPr lang="en-US" b="0" baseline="0" dirty="0" smtClean="0"/>
              <a:t> </a:t>
            </a:r>
            <a:r>
              <a:rPr lang="en-US" dirty="0"/>
              <a:t>one that is:</a:t>
            </a:r>
          </a:p>
          <a:p>
            <a:pPr lvl="1"/>
            <a:r>
              <a:rPr lang="en-US" dirty="0"/>
              <a:t>sold, leased, or licensed to the general public</a:t>
            </a:r>
          </a:p>
          <a:p>
            <a:pPr lvl="1"/>
            <a:r>
              <a:rPr lang="en-US" dirty="0"/>
              <a:t>offered by a vendor trying to profit from it</a:t>
            </a:r>
          </a:p>
          <a:p>
            <a:pPr lvl="1"/>
            <a:r>
              <a:rPr lang="en-US" dirty="0"/>
              <a:t>supported and evolved by the vendor, who retains the intellectual property rights</a:t>
            </a:r>
          </a:p>
          <a:p>
            <a:pPr lvl="1"/>
            <a:r>
              <a:rPr lang="en-US" dirty="0"/>
              <a:t>available in multiple, identical copies</a:t>
            </a:r>
          </a:p>
          <a:p>
            <a:pPr lvl="1"/>
            <a:r>
              <a:rPr lang="en-US" dirty="0"/>
              <a:t>used without modification of the internals</a:t>
            </a:r>
            <a:endParaRPr lang="en-US" b="0" dirty="0" smtClean="0"/>
          </a:p>
        </p:txBody>
      </p:sp>
    </p:spTree>
    <p:extLst>
      <p:ext uri="{BB962C8B-B14F-4D97-AF65-F5344CB8AC3E}">
        <p14:creationId xmlns:p14="http://schemas.microsoft.com/office/powerpoint/2010/main" val="34539231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evaluation process defined by the SEI and National Research Council Canada (NRC), called PECA (Plan, Establish, Collect, Analyze), helps organizations make carefully reasoned and sound product decisions. The process can be tailored by each organization to fit its particular needs, and is flexible enough to be used within many organizations and with many COTS-based development processes.</a:t>
            </a:r>
          </a:p>
          <a:p>
            <a:endParaRPr lang="en-US" dirty="0"/>
          </a:p>
          <a:p>
            <a:r>
              <a:rPr lang="en-US" dirty="0"/>
              <a:t>Although the PECA process was derived in part from ISO 14598, the process was freely adapted to fit the needs of COTS software product evaluation. The process begins with initial planning for an evaluation of a COTS product (or products) and concludes with a recommendation to the decision maker. The decision itself is not considered part of the evaluation process—the aim of the process is to provide all of the information necessary for a decision to be made.</a:t>
            </a:r>
          </a:p>
          <a:p>
            <a:endParaRPr lang="en-US" dirty="0"/>
          </a:p>
          <a:p>
            <a:r>
              <a:rPr lang="en-US" dirty="0" smtClean="0"/>
              <a:t>The COTS Usage Risk Evaluation (CURE) has been developed to assist organizations in avoiding common mistakes in COTS-based acquisitions. CURE is ideally given during the early stages of a program, when the major key decisions relating to use of COTS products have not yet been made. CURE is a useful technology for any organization that is preparing for a project that is critically dependent on commercial software; it provides insight and understanding into the potential risks associated with such a program. </a:t>
            </a:r>
            <a:endParaRPr lang="en-US" dirty="0"/>
          </a:p>
        </p:txBody>
      </p:sp>
      <p:sp>
        <p:nvSpPr>
          <p:cNvPr id="4" name="Footer Placeholder 3"/>
          <p:cNvSpPr>
            <a:spLocks noGrp="1"/>
          </p:cNvSpPr>
          <p:nvPr>
            <p:ph type="ftr" sz="quarter" idx="10"/>
          </p:nvPr>
        </p:nvSpPr>
        <p:spPr/>
        <p:txBody>
          <a:body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632758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26622367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EB98B913-C63A-47B2-A1C1-A5BA213251B5}" type="slidenum">
              <a:rPr lang="en-US"/>
              <a:pPr/>
              <a:t>80</a:t>
            </a:fld>
            <a:endParaRPr 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US" altLang="en-US" dirty="0"/>
              <a:t>The concurrent development model, called concurrent engineering, provides an accurate state of the current state of a project.</a:t>
            </a:r>
          </a:p>
          <a:p>
            <a:endParaRPr lang="en-US" altLang="en-US" dirty="0"/>
          </a:p>
          <a:p>
            <a:r>
              <a:rPr lang="en-US" altLang="en-US" dirty="0"/>
              <a:t>Focus on concurrent engineering activities in a software engineering process such as prototyping, analysis modeling, requirements specification and design. Represented schematically as a series of major technical activities, tasks, and their associated states. Defined as a series of events that trigger transitions from state to state for each of the software engineering activities.</a:t>
            </a:r>
          </a:p>
          <a:p>
            <a:endParaRPr lang="en-US" altLang="en-US" dirty="0"/>
          </a:p>
          <a:p>
            <a:r>
              <a:rPr lang="en-US" altLang="en-US" dirty="0"/>
              <a:t>Two ways to achieve the concurrency:</a:t>
            </a:r>
          </a:p>
          <a:p>
            <a:endParaRPr lang="en-US" altLang="en-US" dirty="0"/>
          </a:p>
          <a:p>
            <a:pPr lvl="1"/>
            <a:r>
              <a:rPr lang="en-US" altLang="en-US" dirty="0"/>
              <a:t>system and component activities occur simultaneously and can be modeling using the state-oriented approach</a:t>
            </a:r>
          </a:p>
          <a:p>
            <a:pPr lvl="1"/>
            <a:r>
              <a:rPr lang="en-US" altLang="en-US" dirty="0"/>
              <a:t>a typical client/server application is implemented with many components, each can be designed and realized concurrently.</a:t>
            </a:r>
          </a:p>
          <a:p>
            <a:r>
              <a:rPr lang="en-US" altLang="en-US" dirty="0"/>
              <a:t/>
            </a:r>
            <a:br>
              <a:rPr lang="en-US" altLang="en-US" dirty="0"/>
            </a:br>
            <a:r>
              <a:rPr lang="en-US" altLang="en-US" dirty="0"/>
              <a:t>Applies to all types of software development.</a:t>
            </a:r>
          </a:p>
          <a:p>
            <a:pPr eaLnBrk="1" hangingPunct="1"/>
            <a:endParaRPr lang="en-US" dirty="0" smtClean="0"/>
          </a:p>
        </p:txBody>
      </p:sp>
    </p:spTree>
    <p:extLst>
      <p:ext uri="{BB962C8B-B14F-4D97-AF65-F5344CB8AC3E}">
        <p14:creationId xmlns:p14="http://schemas.microsoft.com/office/powerpoint/2010/main" val="3665075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CC6DC2DF-3711-41AA-97E0-E7A9DBC7DCB7}" type="slidenum">
              <a:rPr lang="en-US"/>
              <a:pPr/>
              <a:t>81</a:t>
            </a:fld>
            <a:endParaRPr 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rtl="0"/>
            <a:r>
              <a:rPr lang="en-US" dirty="0"/>
              <a:t>The concurrent development model, sometimes called concurrent engineering, has been described in the following manner by Davis and Sitaram :</a:t>
            </a:r>
          </a:p>
          <a:p>
            <a:pPr rtl="0"/>
            <a:r>
              <a:rPr lang="en-US" dirty="0"/>
              <a:t/>
            </a:r>
            <a:br>
              <a:rPr lang="en-US" dirty="0"/>
            </a:br>
            <a:r>
              <a:rPr lang="en-US" dirty="0"/>
              <a:t>Project managers who track project status in terms of the major phases [of the classic </a:t>
            </a:r>
            <a:r>
              <a:rPr lang="en-US" dirty="0" smtClean="0"/>
              <a:t>lifecycle] </a:t>
            </a:r>
            <a:r>
              <a:rPr lang="en-US" dirty="0"/>
              <a:t>have no idea of the status of their projects. These are examples of trying to track extremely complex sets of activities using overly simple models. Note that although . . . [a large] project is in the coding phase, there are personnel on the project involved in activities typically associated with many phases of development simultaneously. For example, . . personnel are writing requirements, designing, coding, testing, and integration testing [all at the same time]. Software engineering process models by Humphrey and Kellner (SEI</a:t>
            </a:r>
            <a:r>
              <a:rPr lang="en-US" dirty="0" smtClean="0"/>
              <a:t>) have </a:t>
            </a:r>
            <a:r>
              <a:rPr lang="en-US" dirty="0"/>
              <a:t>shown the concurrency that exists for activities occurring during any one phase. Kellner's work uses statecharts [a notation that represents the states of a process] to represent the concurrent relationship existent among activities associated with a specific event (e.g., a requirements change during late development), but fails to capture the richness of concurrency that exists across all software development and management activities in the project. . . . Most software development process models are driven by time; the later it is, the later in the development process you are. [A concurrent process model] is driven by user needs, management decisions, and review results.</a:t>
            </a:r>
          </a:p>
          <a:p>
            <a:pPr rtl="0"/>
            <a:r>
              <a:rPr lang="en-US" dirty="0"/>
              <a:t/>
            </a:r>
            <a:br>
              <a:rPr lang="en-US" dirty="0"/>
            </a:br>
            <a:r>
              <a:rPr lang="en-US" dirty="0"/>
              <a:t>The concurrent process model can be represented schematically as a series of major technical activities, tasks, and their associated states. For example, the engineering activity defined for the spiral model is accomplished by invoking the following tasks: prototyping and/or analysis modeling, requirements specification, and design.</a:t>
            </a:r>
          </a:p>
          <a:p>
            <a:pPr eaLnBrk="1" hangingPunct="1"/>
            <a:endParaRPr lang="en-US" dirty="0" smtClean="0"/>
          </a:p>
          <a:p>
            <a:pPr rtl="0"/>
            <a:r>
              <a:rPr lang="en-US" dirty="0"/>
              <a:t>The activity—analysis—may be in any one of the states noted at any given time. Similarly, other activities (e.g., design or customer communication) can be represented in an analogous manner. All activities exist concurrently but reside in different states. For example, early in a project the customer communication activity (not shown in the figure) has completed its first iteration and exists in the awaiting changes state. The analysis activity (which existed in the none state while initial customer communication was completed) now makes a transition into the under development state. If, however, the customer indicates that changes in requirements must be made, the analysis activity moves from the under development state into the awaiting changes state.</a:t>
            </a:r>
          </a:p>
          <a:p>
            <a:pPr rtl="0"/>
            <a:r>
              <a:rPr lang="en-US" dirty="0"/>
              <a:t/>
            </a:r>
            <a:br>
              <a:rPr lang="en-US" dirty="0"/>
            </a:br>
            <a:r>
              <a:rPr lang="en-US" dirty="0"/>
              <a:t>The concurrent process model defines a series of events that will trigger transitions from state to state for each of the software engineering activities. For example, during early stages of design, an inconsistency in the analysis model is uncovered. This generates the event analysis model correction which will trigger the analysis activity from the done state into the awaiting changes state.</a:t>
            </a:r>
          </a:p>
          <a:p>
            <a:pPr rtl="0"/>
            <a:r>
              <a:rPr lang="en-US" dirty="0"/>
              <a:t/>
            </a:r>
            <a:br>
              <a:rPr lang="en-US" dirty="0"/>
            </a:br>
            <a:r>
              <a:rPr lang="en-US" dirty="0"/>
              <a:t>The concurrent process model is often used as the paradigm for the development of client/server applications. A client/server system is composed of a set of functional components. When applied to client/server, the concurrent process model defines activities in two dimensions : a system dimension and a component dimension. System level issues are addressed using three activities: design, assembly, and use. The component dimension is addressed with two activities: design and realization. </a:t>
            </a:r>
          </a:p>
          <a:p>
            <a:pPr rtl="0"/>
            <a:r>
              <a:rPr lang="en-US" dirty="0"/>
              <a:t/>
            </a:r>
            <a:br>
              <a:rPr lang="en-US" dirty="0"/>
            </a:br>
            <a:r>
              <a:rPr lang="en-US" dirty="0"/>
              <a:t>Concurrency is achieved in two ways: </a:t>
            </a:r>
          </a:p>
          <a:p>
            <a:pPr rtl="0"/>
            <a:r>
              <a:rPr lang="en-US" dirty="0"/>
              <a:t>(1) system and component activities occur simultaneously and can be modeled using the state-oriented approach described previously;</a:t>
            </a:r>
          </a:p>
          <a:p>
            <a:pPr rtl="0"/>
            <a:r>
              <a:rPr lang="en-US" dirty="0"/>
              <a:t>(2) a typical client/server application is implemented with many components, each of which can be designed and realized concurrently.</a:t>
            </a:r>
          </a:p>
          <a:p>
            <a:pPr rtl="0"/>
            <a:r>
              <a:rPr lang="en-US" dirty="0"/>
              <a:t/>
            </a:r>
            <a:br>
              <a:rPr lang="en-US" dirty="0"/>
            </a:br>
            <a:r>
              <a:rPr lang="en-US" dirty="0"/>
              <a:t>In reality, the concurrent process model is applicable to all types of software development and provides an accurate picture of the current state of a project. Rather than confining software engineering activities to a sequence of events, it defines a network of activities. Each activity on the network exists simultaneously with other activities. Events generated within a given activity or at some other place in the activity network trigger transitions among the states of an activity.</a:t>
            </a:r>
          </a:p>
          <a:p>
            <a:pPr eaLnBrk="1" hangingPunct="1"/>
            <a:endParaRPr lang="en-US" dirty="0" smtClean="0"/>
          </a:p>
        </p:txBody>
      </p:sp>
    </p:spTree>
    <p:extLst>
      <p:ext uri="{BB962C8B-B14F-4D97-AF65-F5344CB8AC3E}">
        <p14:creationId xmlns:p14="http://schemas.microsoft.com/office/powerpoint/2010/main" val="7072513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CD8078DA-9AF4-4FEB-8302-92D0724D5184}" type="slidenum">
              <a:rPr lang="en-US"/>
              <a:pPr/>
              <a:t>82</a:t>
            </a:fld>
            <a:endParaRPr 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US" dirty="0" smtClean="0"/>
              <a:t>Are these SDLCs</a:t>
            </a:r>
            <a:r>
              <a:rPr lang="en-US" baseline="0" dirty="0" smtClean="0"/>
              <a:t> different? Use the questions on the slide to discuss with students.</a:t>
            </a:r>
            <a:endParaRPr lang="en-US" dirty="0" smtClean="0"/>
          </a:p>
        </p:txBody>
      </p:sp>
    </p:spTree>
    <p:extLst>
      <p:ext uri="{BB962C8B-B14F-4D97-AF65-F5344CB8AC3E}">
        <p14:creationId xmlns:p14="http://schemas.microsoft.com/office/powerpoint/2010/main" val="9234700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0FAE3AF9-752E-45C4-8D25-5412D516BB82}" type="slidenum">
              <a:rPr lang="en-US"/>
              <a:pPr/>
              <a:t>83</a:t>
            </a:fld>
            <a:endParaRPr lang="en-US" dirty="0"/>
          </a:p>
        </p:txBody>
      </p:sp>
      <p:sp>
        <p:nvSpPr>
          <p:cNvPr id="97283" name="Rectangle 2"/>
          <p:cNvSpPr>
            <a:spLocks noGrp="1" noRot="1" noChangeAspect="1" noChangeArrowheads="1" noTextEdit="1"/>
          </p:cNvSpPr>
          <p:nvPr>
            <p:ph type="sldImg"/>
          </p:nvPr>
        </p:nvSpPr>
        <p:spPr>
          <a:ln w="12700" cap="flat">
            <a:solidFill>
              <a:schemeClr val="tx1"/>
            </a:solidFill>
          </a:ln>
        </p:spPr>
      </p:sp>
      <p:sp>
        <p:nvSpPr>
          <p:cNvPr id="97284" name="Rectangle 3"/>
          <p:cNvSpPr>
            <a:spLocks noGrp="1" noChangeArrowheads="1"/>
          </p:cNvSpPr>
          <p:nvPr>
            <p:ph type="body" idx="1"/>
          </p:nvPr>
        </p:nvSpPr>
        <p:spPr>
          <a:xfrm>
            <a:off x="914404" y="4415792"/>
            <a:ext cx="5029200" cy="4183380"/>
          </a:xfrm>
          <a:noFill/>
          <a:ln/>
        </p:spPr>
        <p:txBody>
          <a:bodyPr lIns="90464" tIns="44437" rIns="90464" bIns="44437"/>
          <a:lstStyle/>
          <a:p>
            <a:pPr eaLnBrk="1" hangingPunct="1"/>
            <a:endParaRPr lang="en-US" dirty="0" smtClean="0"/>
          </a:p>
        </p:txBody>
      </p:sp>
    </p:spTree>
    <p:extLst>
      <p:ext uri="{BB962C8B-B14F-4D97-AF65-F5344CB8AC3E}">
        <p14:creationId xmlns:p14="http://schemas.microsoft.com/office/powerpoint/2010/main" val="42575542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4CCBDFD9-3D66-40CA-8D30-3D8EB2B7BD20}" type="slidenum">
              <a:rPr lang="en-US"/>
              <a:pPr/>
              <a:t>84</a:t>
            </a:fld>
            <a:endParaRPr 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a:lnSpc>
                <a:spcPct val="80000"/>
              </a:lnSpc>
            </a:pPr>
            <a:r>
              <a:rPr lang="en-US" altLang="en-US" dirty="0"/>
              <a:t>Any one model does not fit all projects. If there is nothing that fits a particular project, pick a model that comes close and modify it for your needs. Project should consider risk but if complete spiral is too much – start with spiral and modify it. Project delivered in increments but there are serious reliability issues – combine incremental model with the V-shaped model. Each team must pick or customize a SDLC model to fit the project.</a:t>
            </a:r>
          </a:p>
          <a:p>
            <a:pPr eaLnBrk="1" hangingPunct="1"/>
            <a:endParaRPr lang="en-US" dirty="0" smtClean="0"/>
          </a:p>
        </p:txBody>
      </p:sp>
    </p:spTree>
    <p:extLst>
      <p:ext uri="{BB962C8B-B14F-4D97-AF65-F5344CB8AC3E}">
        <p14:creationId xmlns:p14="http://schemas.microsoft.com/office/powerpoint/2010/main" val="59744010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xfrm>
            <a:off x="3884615" y="8829968"/>
            <a:ext cx="2971800" cy="464820"/>
          </a:xfrm>
          <a:prstGeom prst="rect">
            <a:avLst/>
          </a:prstGeom>
          <a:noFill/>
        </p:spPr>
        <p:txBody>
          <a:bodyPr lIns="91415" tIns="45708" rIns="91415" bIns="45708"/>
          <a:lstStyle/>
          <a:p>
            <a:fld id="{586F1B98-B990-4CA5-B4CC-82C96222EE07}" type="slidenum">
              <a:rPr lang="en-US"/>
              <a:pPr/>
              <a:t>85</a:t>
            </a:fld>
            <a:endParaRPr 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41966118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7801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Rectangle 8"/>
          <p:cNvSpPr>
            <a:spLocks noGrp="1" noChangeArrowheads="1"/>
          </p:cNvSpPr>
          <p:nvPr>
            <p:ph type="ftr" sz="quarter" idx="4"/>
          </p:nvPr>
        </p:nvSpPr>
        <p:spPr bwMode="auto">
          <a:xfrm>
            <a:off x="3956541" y="8830624"/>
            <a:ext cx="2110154" cy="200077"/>
          </a:xfrm>
          <a:prstGeom prst="rect">
            <a:avLst/>
          </a:prstGeom>
          <a:noFill/>
          <a:ln w="9525">
            <a:noFill/>
            <a:miter lim="800000"/>
            <a:headEnd/>
            <a:tailEnd/>
          </a:ln>
          <a:effectLst/>
        </p:spPr>
        <p:txBody>
          <a:bodyPr vert="horz" wrap="square" lIns="18900" tIns="0" rIns="18900" bIns="0" numCol="1" anchor="b" anchorCtr="0" compatLnSpc="1">
            <a:prstTxWarp prst="textNoShape">
              <a:avLst/>
            </a:prstTxWarp>
          </a:bodyPr>
          <a:lstStyle>
            <a:lvl1pPr algn="ctr" defTabSz="949072">
              <a:lnSpc>
                <a:spcPct val="89000"/>
              </a:lnSpc>
              <a:spcBef>
                <a:spcPct val="40000"/>
              </a:spcBef>
              <a:defRPr sz="800">
                <a:latin typeface="Arial" charset="0"/>
                <a:ea typeface="ＭＳ Ｐゴシック" pitchFamily="1" charset="-128"/>
                <a:cs typeface="+mn-cs"/>
              </a:defRPr>
            </a:lvl1pPr>
          </a:lstStyle>
          <a:p>
            <a:pPr>
              <a:defRPr/>
            </a:pPr>
            <a:r>
              <a:rPr lang="en-US" dirty="0" smtClean="0"/>
              <a:t>© 2014 Carnegie Mellon University</a:t>
            </a:r>
            <a:endParaRPr lang="en-US" i="1" dirty="0">
              <a:latin typeface="Times New Roman" pitchFamily="18" charset="0"/>
            </a:endParaRPr>
          </a:p>
        </p:txBody>
      </p:sp>
    </p:spTree>
    <p:extLst>
      <p:ext uri="{BB962C8B-B14F-4D97-AF65-F5344CB8AC3E}">
        <p14:creationId xmlns:p14="http://schemas.microsoft.com/office/powerpoint/2010/main" val="29382536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bwMode="gray">
      <p:bgPr>
        <a:solidFill>
          <a:schemeClr val="bg1"/>
        </a:solidFill>
        <a:effectLst/>
      </p:bgPr>
    </p:bg>
    <p:spTree>
      <p:nvGrpSpPr>
        <p:cNvPr id="1" name=""/>
        <p:cNvGrpSpPr/>
        <p:nvPr/>
      </p:nvGrpSpPr>
      <p:grpSpPr>
        <a:xfrm>
          <a:off x="0" y="0"/>
          <a:ext cx="0" cy="0"/>
          <a:chOff x="0" y="0"/>
          <a:chExt cx="0" cy="0"/>
        </a:xfrm>
      </p:grpSpPr>
      <p:pic>
        <p:nvPicPr>
          <p:cNvPr id="3171" name="Picture 99"/>
          <p:cNvPicPr>
            <a:picLocks noChangeAspect="1" noChangeArrowheads="1"/>
          </p:cNvPicPr>
          <p:nvPr/>
        </p:nvPicPr>
        <p:blipFill>
          <a:blip r:embed="rId2" cstate="print"/>
          <a:srcRect l="23288"/>
          <a:stretch>
            <a:fillRect/>
          </a:stretch>
        </p:blipFill>
        <p:spPr bwMode="auto">
          <a:xfrm>
            <a:off x="0" y="0"/>
            <a:ext cx="3200400" cy="6376988"/>
          </a:xfrm>
          <a:prstGeom prst="rect">
            <a:avLst/>
          </a:prstGeom>
          <a:noFill/>
          <a:ln w="6350">
            <a:noFill/>
            <a:miter lim="800000"/>
            <a:headEnd/>
            <a:tailEnd/>
          </a:ln>
          <a:effectLst/>
        </p:spPr>
      </p:pic>
      <p:pic>
        <p:nvPicPr>
          <p:cNvPr id="3172" name="Picture 100"/>
          <p:cNvPicPr>
            <a:picLocks noChangeAspect="1" noChangeArrowheads="1"/>
          </p:cNvPicPr>
          <p:nvPr/>
        </p:nvPicPr>
        <p:blipFill>
          <a:blip r:embed="rId3" cstate="print"/>
          <a:srcRect/>
          <a:stretch>
            <a:fillRect/>
          </a:stretch>
        </p:blipFill>
        <p:spPr bwMode="auto">
          <a:xfrm>
            <a:off x="3181350" y="304800"/>
            <a:ext cx="1600200" cy="1179513"/>
          </a:xfrm>
          <a:prstGeom prst="rect">
            <a:avLst/>
          </a:prstGeom>
          <a:noFill/>
          <a:ln w="9525">
            <a:noFill/>
            <a:miter lim="800000"/>
            <a:headEnd/>
            <a:tailEnd/>
          </a:ln>
          <a:effectLst/>
        </p:spPr>
      </p:pic>
      <p:sp>
        <p:nvSpPr>
          <p:cNvPr id="3151" name="Rectangle 79"/>
          <p:cNvSpPr>
            <a:spLocks noChangeArrowheads="1"/>
          </p:cNvSpPr>
          <p:nvPr/>
        </p:nvSpPr>
        <p:spPr bwMode="auto">
          <a:xfrm>
            <a:off x="0" y="6400800"/>
            <a:ext cx="9144000" cy="457200"/>
          </a:xfrm>
          <a:prstGeom prst="rect">
            <a:avLst/>
          </a:prstGeom>
          <a:solidFill>
            <a:srgbClr val="DDDDDD"/>
          </a:solidFill>
          <a:ln w="9525">
            <a:noFill/>
            <a:miter lim="800000"/>
            <a:headEnd/>
            <a:tailEnd/>
          </a:ln>
          <a:effectLst/>
        </p:spPr>
        <p:txBody>
          <a:bodyPr wrap="none" lIns="92309" tIns="46154" rIns="92309" bIns="46154" anchor="ctr"/>
          <a:lstStyle/>
          <a:p>
            <a:endParaRPr lang="en-US" dirty="0"/>
          </a:p>
        </p:txBody>
      </p:sp>
      <p:sp>
        <p:nvSpPr>
          <p:cNvPr id="3144" name="Rectangle 72"/>
          <p:cNvSpPr>
            <a:spLocks noChangeArrowheads="1"/>
          </p:cNvSpPr>
          <p:nvPr/>
        </p:nvSpPr>
        <p:spPr bwMode="auto">
          <a:xfrm>
            <a:off x="6096000" y="6520820"/>
            <a:ext cx="2895600" cy="261610"/>
          </a:xfrm>
          <a:prstGeom prst="rect">
            <a:avLst/>
          </a:prstGeom>
          <a:noFill/>
          <a:ln w="6350">
            <a:noFill/>
            <a:miter lim="800000"/>
            <a:headEnd/>
            <a:tailEnd/>
          </a:ln>
          <a:effectLst/>
        </p:spPr>
        <p:txBody>
          <a:bodyPr anchor="ctr">
            <a:spAutoFit/>
          </a:bodyPr>
          <a:lstStyle/>
          <a:p>
            <a:pPr marL="177800" indent="-177800" algn="r" eaLnBrk="0" hangingPunct="0">
              <a:lnSpc>
                <a:spcPct val="110000"/>
              </a:lnSpc>
              <a:spcBef>
                <a:spcPct val="0"/>
              </a:spcBef>
            </a:pPr>
            <a:r>
              <a:rPr lang="en-US" b="1" dirty="0"/>
              <a:t>© </a:t>
            </a:r>
            <a:r>
              <a:rPr lang="en-US" b="1" dirty="0" smtClean="0"/>
              <a:t>2014 </a:t>
            </a:r>
            <a:r>
              <a:rPr lang="en-US" b="1" dirty="0"/>
              <a:t>Carnegie Mellon University</a:t>
            </a:r>
          </a:p>
        </p:txBody>
      </p:sp>
      <p:pic>
        <p:nvPicPr>
          <p:cNvPr id="3153" name="Picture 81"/>
          <p:cNvPicPr>
            <a:picLocks noChangeAspect="1" noChangeArrowheads="1"/>
          </p:cNvPicPr>
          <p:nvPr/>
        </p:nvPicPr>
        <p:blipFill>
          <a:blip r:embed="rId4" cstate="print"/>
          <a:srcRect r="1515"/>
          <a:stretch>
            <a:fillRect/>
          </a:stretch>
        </p:blipFill>
        <p:spPr bwMode="auto">
          <a:xfrm>
            <a:off x="76200" y="6459538"/>
            <a:ext cx="4419600" cy="398462"/>
          </a:xfrm>
          <a:prstGeom prst="rect">
            <a:avLst/>
          </a:prstGeom>
          <a:noFill/>
          <a:ln w="9525">
            <a:noFill/>
            <a:miter lim="800000"/>
            <a:headEnd/>
            <a:tailEnd/>
          </a:ln>
          <a:effectLst/>
        </p:spPr>
      </p:pic>
      <p:sp>
        <p:nvSpPr>
          <p:cNvPr id="9" name="Text Box 141"/>
          <p:cNvSpPr txBox="1">
            <a:spLocks noChangeArrowheads="1"/>
          </p:cNvSpPr>
          <p:nvPr/>
        </p:nvSpPr>
        <p:spPr bwMode="auto">
          <a:xfrm>
            <a:off x="4257675" y="4191000"/>
            <a:ext cx="3438525" cy="838200"/>
          </a:xfrm>
          <a:prstGeom prst="rect">
            <a:avLst/>
          </a:prstGeom>
          <a:noFill/>
          <a:ln w="38100">
            <a:noFill/>
            <a:miter lim="800000"/>
            <a:headEnd/>
            <a:tailEnd/>
          </a:ln>
          <a:effectLst/>
        </p:spPr>
        <p:txBody>
          <a:bodyPr wrap="square" lIns="92309" tIns="46154" rIns="92309" bIns="46154">
            <a:spAutoFit/>
          </a:bodyPr>
          <a:lstStyle/>
          <a:p>
            <a:pPr algn="l">
              <a:lnSpc>
                <a:spcPct val="70000"/>
              </a:lnSpc>
              <a:spcBef>
                <a:spcPct val="30000"/>
              </a:spcBef>
              <a:tabLst>
                <a:tab pos="292100" algn="l"/>
                <a:tab pos="571500" algn="l"/>
              </a:tabLst>
            </a:pPr>
            <a:r>
              <a:rPr lang="en-US" sz="1800" b="0" dirty="0"/>
              <a:t>Software Engineering Institute</a:t>
            </a:r>
          </a:p>
          <a:p>
            <a:pPr algn="l">
              <a:lnSpc>
                <a:spcPct val="70000"/>
              </a:lnSpc>
              <a:spcBef>
                <a:spcPct val="30000"/>
              </a:spcBef>
              <a:tabLst>
                <a:tab pos="292100" algn="l"/>
                <a:tab pos="571500" algn="l"/>
              </a:tabLst>
            </a:pPr>
            <a:r>
              <a:rPr lang="en-US" sz="1800" b="0" dirty="0"/>
              <a:t>Carnegie Mellon University</a:t>
            </a:r>
          </a:p>
          <a:p>
            <a:pPr algn="l">
              <a:lnSpc>
                <a:spcPct val="70000"/>
              </a:lnSpc>
              <a:spcBef>
                <a:spcPct val="30000"/>
              </a:spcBef>
              <a:tabLst>
                <a:tab pos="292100" algn="l"/>
                <a:tab pos="571500" algn="l"/>
              </a:tabLst>
            </a:pPr>
            <a:r>
              <a:rPr lang="en-US" sz="1800" b="0" dirty="0"/>
              <a:t>Pittsburgh, PA  15213</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228600" indent="-457200">
              <a:defRPr sz="2800">
                <a:latin typeface="Calibri" panose="020F0502020204030204" pitchFamily="34" charset="0"/>
              </a:defRPr>
            </a:lvl1pPr>
            <a:lvl2pPr>
              <a:defRPr sz="2400">
                <a:solidFill>
                  <a:srgbClr val="3C4F82"/>
                </a:solidFill>
                <a:latin typeface="Calibri" panose="020F0502020204030204" pitchFamily="34" charset="0"/>
              </a:defRPr>
            </a:lvl2pPr>
            <a:lvl3pPr>
              <a:defRPr sz="2000">
                <a:solidFill>
                  <a:srgbClr val="3C4F82"/>
                </a:solidFill>
                <a:latin typeface="Calibri" panose="020F0502020204030204" pitchFamily="34" charset="0"/>
              </a:defRPr>
            </a:lvl3pPr>
            <a:lvl4pPr>
              <a:defRPr>
                <a:solidFill>
                  <a:srgbClr val="3C4F82"/>
                </a:solidFill>
                <a:latin typeface="Calibri" panose="020F0502020204030204" pitchFamily="34" charset="0"/>
              </a:defRPr>
            </a:lvl4pPr>
            <a:lvl5pPr marL="1097280" indent="-173736">
              <a:lnSpc>
                <a:spcPct val="95000"/>
              </a:lnSpc>
              <a:spcAft>
                <a:spcPts val="700"/>
              </a:spcAft>
              <a:defRPr sz="1600">
                <a:solidFill>
                  <a:srgbClr val="3C4F82"/>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350" y="228600"/>
            <a:ext cx="8474075" cy="714375"/>
          </a:xfrm>
        </p:spPr>
        <p:txBody>
          <a:bodyPr/>
          <a:lstStyle/>
          <a:p>
            <a:r>
              <a:rPr lang="en-US" smtClean="0"/>
              <a:t>Click to edit Master title style</a:t>
            </a:r>
            <a:endParaRPr lang="en-US" dirty="0"/>
          </a:p>
        </p:txBody>
      </p:sp>
      <p:sp>
        <p:nvSpPr>
          <p:cNvPr id="3" name="Text Placeholder 2"/>
          <p:cNvSpPr>
            <a:spLocks noGrp="1"/>
          </p:cNvSpPr>
          <p:nvPr>
            <p:ph type="body" sz="half" idx="1"/>
          </p:nvPr>
        </p:nvSpPr>
        <p:spPr>
          <a:xfrm>
            <a:off x="304800" y="1143000"/>
            <a:ext cx="4151313" cy="4953000"/>
          </a:xfrm>
        </p:spPr>
        <p:txBody>
          <a:bodyPr/>
          <a:lstStyle>
            <a:lvl5pPr marL="1097280" indent="-173736">
              <a:lnSpc>
                <a:spcPct val="95000"/>
              </a:lnSpc>
              <a:spcAft>
                <a:spcPts val="700"/>
              </a:spcAft>
              <a:defRPr sz="1600">
                <a:solidFill>
                  <a:srgbClr val="3C4F82"/>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08513" y="1143000"/>
            <a:ext cx="4151312" cy="4953000"/>
          </a:xfrm>
        </p:spPr>
        <p:txBody>
          <a:bodyPr/>
          <a:lstStyle>
            <a:lvl5pPr marL="1097280" indent="-173736">
              <a:lnSpc>
                <a:spcPct val="95000"/>
              </a:lnSpc>
              <a:spcAft>
                <a:spcPts val="700"/>
              </a:spcAft>
              <a:defRPr sz="1600">
                <a:solidFill>
                  <a:srgbClr val="3C4F82"/>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60350" y="228600"/>
            <a:ext cx="8474075" cy="714375"/>
          </a:xfrm>
        </p:spPr>
        <p:txBody>
          <a:bodyPr/>
          <a:lstStyle/>
          <a:p>
            <a:r>
              <a:rPr lang="en-US" smtClean="0"/>
              <a:t>Click to edit Master title style</a:t>
            </a:r>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1_Title Slide">
    <p:bg bwMode="gray">
      <p:bgPr>
        <a:solidFill>
          <a:schemeClr val="bg1"/>
        </a:solidFill>
        <a:effectLst/>
      </p:bgPr>
    </p:bg>
    <p:spTree>
      <p:nvGrpSpPr>
        <p:cNvPr id="1" name=""/>
        <p:cNvGrpSpPr/>
        <p:nvPr/>
      </p:nvGrpSpPr>
      <p:grpSpPr>
        <a:xfrm>
          <a:off x="0" y="0"/>
          <a:ext cx="0" cy="0"/>
          <a:chOff x="0" y="0"/>
          <a:chExt cx="0" cy="0"/>
        </a:xfrm>
      </p:grpSpPr>
      <p:pic>
        <p:nvPicPr>
          <p:cNvPr id="3171" name="Picture 99"/>
          <p:cNvPicPr>
            <a:picLocks noChangeAspect="1" noChangeArrowheads="1"/>
          </p:cNvPicPr>
          <p:nvPr/>
        </p:nvPicPr>
        <p:blipFill>
          <a:blip r:embed="rId2" cstate="print"/>
          <a:srcRect l="23288"/>
          <a:stretch>
            <a:fillRect/>
          </a:stretch>
        </p:blipFill>
        <p:spPr bwMode="auto">
          <a:xfrm>
            <a:off x="0" y="0"/>
            <a:ext cx="3200400" cy="6376988"/>
          </a:xfrm>
          <a:prstGeom prst="rect">
            <a:avLst/>
          </a:prstGeom>
          <a:noFill/>
          <a:ln w="6350">
            <a:noFill/>
            <a:miter lim="800000"/>
            <a:headEnd/>
            <a:tailEnd/>
          </a:ln>
          <a:effectLst/>
        </p:spPr>
      </p:pic>
      <p:pic>
        <p:nvPicPr>
          <p:cNvPr id="3172" name="Picture 100"/>
          <p:cNvPicPr>
            <a:picLocks noChangeAspect="1" noChangeArrowheads="1"/>
          </p:cNvPicPr>
          <p:nvPr/>
        </p:nvPicPr>
        <p:blipFill>
          <a:blip r:embed="rId3" cstate="print"/>
          <a:srcRect/>
          <a:stretch>
            <a:fillRect/>
          </a:stretch>
        </p:blipFill>
        <p:spPr bwMode="auto">
          <a:xfrm>
            <a:off x="3181350" y="304800"/>
            <a:ext cx="1600200" cy="1179513"/>
          </a:xfrm>
          <a:prstGeom prst="rect">
            <a:avLst/>
          </a:prstGeom>
          <a:noFill/>
          <a:ln w="9525">
            <a:noFill/>
            <a:miter lim="800000"/>
            <a:headEnd/>
            <a:tailEnd/>
          </a:ln>
          <a:effectLst/>
        </p:spPr>
      </p:pic>
      <p:sp>
        <p:nvSpPr>
          <p:cNvPr id="3151" name="Rectangle 79"/>
          <p:cNvSpPr>
            <a:spLocks noChangeArrowheads="1"/>
          </p:cNvSpPr>
          <p:nvPr/>
        </p:nvSpPr>
        <p:spPr bwMode="auto">
          <a:xfrm>
            <a:off x="0" y="6400800"/>
            <a:ext cx="9144000" cy="457200"/>
          </a:xfrm>
          <a:prstGeom prst="rect">
            <a:avLst/>
          </a:prstGeom>
          <a:solidFill>
            <a:srgbClr val="DDDDDD"/>
          </a:solidFill>
          <a:ln w="9525">
            <a:noFill/>
            <a:miter lim="800000"/>
            <a:headEnd/>
            <a:tailEnd/>
          </a:ln>
          <a:effectLst/>
        </p:spPr>
        <p:txBody>
          <a:bodyPr wrap="none" lIns="92309" tIns="46154" rIns="92309" bIns="46154" anchor="ctr"/>
          <a:lstStyle/>
          <a:p>
            <a:endParaRPr lang="en-US" dirty="0"/>
          </a:p>
        </p:txBody>
      </p:sp>
      <p:sp>
        <p:nvSpPr>
          <p:cNvPr id="3084" name="Rectangle 12"/>
          <p:cNvSpPr>
            <a:spLocks noGrp="1" noChangeArrowheads="1"/>
          </p:cNvSpPr>
          <p:nvPr>
            <p:ph type="ctrTitle"/>
          </p:nvPr>
        </p:nvSpPr>
        <p:spPr bwMode="white">
          <a:xfrm>
            <a:off x="3200400" y="2209800"/>
            <a:ext cx="5486400" cy="1295400"/>
          </a:xfrm>
        </p:spPr>
        <p:txBody>
          <a:bodyPr lIns="91440" tIns="45720" rIns="91440" bIns="45720" anchor="t"/>
          <a:lstStyle>
            <a:lvl1pPr>
              <a:lnSpc>
                <a:spcPct val="100000"/>
              </a:lnSpc>
              <a:defRPr sz="3600">
                <a:latin typeface="Calibri" panose="020F0502020204030204" pitchFamily="34" charset="0"/>
              </a:defRPr>
            </a:lvl1pPr>
          </a:lstStyle>
          <a:p>
            <a:r>
              <a:rPr lang="en-US" smtClean="0"/>
              <a:t>Click to edit Master title style</a:t>
            </a:r>
            <a:endParaRPr lang="en-US" dirty="0"/>
          </a:p>
        </p:txBody>
      </p:sp>
      <p:sp>
        <p:nvSpPr>
          <p:cNvPr id="3144" name="Rectangle 72"/>
          <p:cNvSpPr>
            <a:spLocks noChangeArrowheads="1"/>
          </p:cNvSpPr>
          <p:nvPr/>
        </p:nvSpPr>
        <p:spPr bwMode="auto">
          <a:xfrm>
            <a:off x="6096000" y="6520820"/>
            <a:ext cx="2895600" cy="261610"/>
          </a:xfrm>
          <a:prstGeom prst="rect">
            <a:avLst/>
          </a:prstGeom>
          <a:noFill/>
          <a:ln w="6350">
            <a:noFill/>
            <a:miter lim="800000"/>
            <a:headEnd/>
            <a:tailEnd/>
          </a:ln>
          <a:effectLst/>
        </p:spPr>
        <p:txBody>
          <a:bodyPr anchor="ctr">
            <a:spAutoFit/>
          </a:bodyPr>
          <a:lstStyle/>
          <a:p>
            <a:pPr marL="177800" indent="-177800" algn="r" eaLnBrk="0" hangingPunct="0">
              <a:lnSpc>
                <a:spcPct val="110000"/>
              </a:lnSpc>
              <a:spcBef>
                <a:spcPct val="0"/>
              </a:spcBef>
            </a:pPr>
            <a:r>
              <a:rPr lang="en-US" b="1" dirty="0"/>
              <a:t>© </a:t>
            </a:r>
            <a:r>
              <a:rPr lang="en-US" b="1" dirty="0" smtClean="0"/>
              <a:t>2014 </a:t>
            </a:r>
            <a:r>
              <a:rPr lang="en-US" b="1" dirty="0"/>
              <a:t>Carnegie Mellon University</a:t>
            </a:r>
          </a:p>
        </p:txBody>
      </p:sp>
      <p:pic>
        <p:nvPicPr>
          <p:cNvPr id="3153" name="Picture 81"/>
          <p:cNvPicPr>
            <a:picLocks noChangeAspect="1" noChangeArrowheads="1"/>
          </p:cNvPicPr>
          <p:nvPr/>
        </p:nvPicPr>
        <p:blipFill>
          <a:blip r:embed="rId4" cstate="print"/>
          <a:srcRect r="1515"/>
          <a:stretch>
            <a:fillRect/>
          </a:stretch>
        </p:blipFill>
        <p:spPr bwMode="auto">
          <a:xfrm>
            <a:off x="76200" y="6459538"/>
            <a:ext cx="4419600" cy="398462"/>
          </a:xfrm>
          <a:prstGeom prst="rect">
            <a:avLst/>
          </a:prstGeom>
          <a:noFill/>
          <a:ln w="9525">
            <a:noFill/>
            <a:miter lim="800000"/>
            <a:headEnd/>
            <a:tailEnd/>
          </a:ln>
          <a:effectLst/>
        </p:spPr>
      </p:pic>
    </p:spTree>
    <p:extLst>
      <p:ext uri="{BB962C8B-B14F-4D97-AF65-F5344CB8AC3E}">
        <p14:creationId xmlns:p14="http://schemas.microsoft.com/office/powerpoint/2010/main" val="44663770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093159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chemeClr val="bg1"/>
        </a:solidFill>
        <a:effectLst/>
      </p:bgPr>
    </p:bg>
    <p:spTree>
      <p:nvGrpSpPr>
        <p:cNvPr id="1" name=""/>
        <p:cNvGrpSpPr/>
        <p:nvPr/>
      </p:nvGrpSpPr>
      <p:grpSpPr>
        <a:xfrm>
          <a:off x="0" y="0"/>
          <a:ext cx="0" cy="0"/>
          <a:chOff x="0" y="0"/>
          <a:chExt cx="0" cy="0"/>
        </a:xfrm>
      </p:grpSpPr>
      <p:sp>
        <p:nvSpPr>
          <p:cNvPr id="1109" name="Rectangle 85"/>
          <p:cNvSpPr>
            <a:spLocks noChangeArrowheads="1"/>
          </p:cNvSpPr>
          <p:nvPr/>
        </p:nvSpPr>
        <p:spPr bwMode="auto">
          <a:xfrm>
            <a:off x="0" y="6488113"/>
            <a:ext cx="9144000" cy="369887"/>
          </a:xfrm>
          <a:prstGeom prst="rect">
            <a:avLst/>
          </a:prstGeom>
          <a:solidFill>
            <a:srgbClr val="DDDDDD"/>
          </a:solidFill>
          <a:ln w="9525">
            <a:noFill/>
            <a:miter lim="800000"/>
            <a:headEnd/>
            <a:tailEnd/>
          </a:ln>
          <a:effectLst/>
        </p:spPr>
        <p:txBody>
          <a:bodyPr wrap="none" lIns="92309" tIns="46154" rIns="92309" bIns="46154" anchor="ctr"/>
          <a:lstStyle/>
          <a:p>
            <a:endParaRPr lang="en-US" dirty="0"/>
          </a:p>
        </p:txBody>
      </p:sp>
      <p:sp>
        <p:nvSpPr>
          <p:cNvPr id="1034" name="Rectangle 10"/>
          <p:cNvSpPr>
            <a:spLocks noGrp="1" noChangeArrowheads="1"/>
          </p:cNvSpPr>
          <p:nvPr>
            <p:ph type="title"/>
          </p:nvPr>
        </p:nvSpPr>
        <p:spPr bwMode="auto">
          <a:xfrm>
            <a:off x="260350" y="228600"/>
            <a:ext cx="8474075" cy="714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107" name="Rectangle 83"/>
          <p:cNvSpPr>
            <a:spLocks noChangeArrowheads="1"/>
          </p:cNvSpPr>
          <p:nvPr/>
        </p:nvSpPr>
        <p:spPr bwMode="auto">
          <a:xfrm>
            <a:off x="8558213" y="6581775"/>
            <a:ext cx="323850" cy="228600"/>
          </a:xfrm>
          <a:prstGeom prst="rect">
            <a:avLst/>
          </a:prstGeom>
          <a:noFill/>
          <a:ln w="6350">
            <a:noFill/>
            <a:miter lim="800000"/>
            <a:headEnd/>
            <a:tailEnd/>
          </a:ln>
          <a:effectLst/>
        </p:spPr>
        <p:txBody>
          <a:bodyPr wrap="none" anchor="ctr">
            <a:spAutoFit/>
          </a:bodyPr>
          <a:lstStyle/>
          <a:p>
            <a:pPr algn="ctr" eaLnBrk="0" hangingPunct="0">
              <a:spcBef>
                <a:spcPct val="0"/>
              </a:spcBef>
            </a:pPr>
            <a:fld id="{0FD7C5BF-16EC-496A-AD82-C63A648F61EB}" type="slidenum">
              <a:rPr lang="en-US" sz="900" b="1"/>
              <a:pPr algn="ctr" eaLnBrk="0" hangingPunct="0">
                <a:spcBef>
                  <a:spcPct val="0"/>
                </a:spcBef>
              </a:pPr>
              <a:t>‹#›</a:t>
            </a:fld>
            <a:endParaRPr lang="en-US" sz="900" b="1" dirty="0"/>
          </a:p>
        </p:txBody>
      </p:sp>
      <p:sp>
        <p:nvSpPr>
          <p:cNvPr id="1108" name="Line 84"/>
          <p:cNvSpPr>
            <a:spLocks noChangeShapeType="1"/>
          </p:cNvSpPr>
          <p:nvPr/>
        </p:nvSpPr>
        <p:spPr bwMode="auto">
          <a:xfrm>
            <a:off x="304800" y="977900"/>
            <a:ext cx="84582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1116" name="Picture 92"/>
          <p:cNvPicPr>
            <a:picLocks noChangeAspect="1" noChangeArrowheads="1"/>
          </p:cNvPicPr>
          <p:nvPr/>
        </p:nvPicPr>
        <p:blipFill>
          <a:blip r:embed="rId9" cstate="print"/>
          <a:srcRect t="4584" r="1852"/>
          <a:stretch>
            <a:fillRect/>
          </a:stretch>
        </p:blipFill>
        <p:spPr bwMode="auto">
          <a:xfrm>
            <a:off x="152400" y="6494463"/>
            <a:ext cx="4038600" cy="363537"/>
          </a:xfrm>
          <a:prstGeom prst="rect">
            <a:avLst/>
          </a:prstGeom>
          <a:noFill/>
          <a:ln w="9525">
            <a:noFill/>
            <a:miter lim="800000"/>
            <a:headEnd/>
            <a:tailEnd/>
          </a:ln>
          <a:effectLst/>
        </p:spPr>
      </p:pic>
      <p:sp>
        <p:nvSpPr>
          <p:cNvPr id="1119" name="Rectangle 95"/>
          <p:cNvSpPr>
            <a:spLocks noGrp="1" noChangeArrowheads="1"/>
          </p:cNvSpPr>
          <p:nvPr>
            <p:ph type="body" idx="1"/>
          </p:nvPr>
        </p:nvSpPr>
        <p:spPr bwMode="gray">
          <a:xfrm>
            <a:off x="304800" y="1143000"/>
            <a:ext cx="8455025" cy="49530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8" name="Rectangle 72"/>
          <p:cNvSpPr>
            <a:spLocks noChangeArrowheads="1"/>
          </p:cNvSpPr>
          <p:nvPr userDrawn="1"/>
        </p:nvSpPr>
        <p:spPr bwMode="auto">
          <a:xfrm>
            <a:off x="6019800" y="6602962"/>
            <a:ext cx="2514600" cy="261610"/>
          </a:xfrm>
          <a:prstGeom prst="rect">
            <a:avLst/>
          </a:prstGeom>
          <a:noFill/>
          <a:ln w="6350">
            <a:noFill/>
            <a:miter lim="800000"/>
            <a:headEnd/>
            <a:tailEnd/>
          </a:ln>
          <a:effectLst/>
        </p:spPr>
        <p:txBody>
          <a:bodyPr anchor="ctr">
            <a:spAutoFit/>
          </a:bodyPr>
          <a:lstStyle/>
          <a:p>
            <a:pPr marL="177800" indent="-177800" algn="r" eaLnBrk="0" hangingPunct="0">
              <a:lnSpc>
                <a:spcPct val="110000"/>
              </a:lnSpc>
              <a:defRPr/>
            </a:pPr>
            <a:r>
              <a:rPr lang="en-US" b="1" dirty="0">
                <a:latin typeface="Arial" charset="0"/>
                <a:ea typeface="ＭＳ Ｐゴシック" charset="-128"/>
                <a:cs typeface="+mn-cs"/>
              </a:rPr>
              <a:t>© </a:t>
            </a:r>
            <a:r>
              <a:rPr lang="en-US" b="1" dirty="0" smtClean="0">
                <a:latin typeface="Arial" charset="0"/>
                <a:ea typeface="ＭＳ Ｐゴシック" charset="-128"/>
                <a:cs typeface="+mn-cs"/>
              </a:rPr>
              <a:t>2014 </a:t>
            </a:r>
            <a:r>
              <a:rPr lang="en-US" b="1" dirty="0">
                <a:latin typeface="Arial" charset="0"/>
                <a:ea typeface="ＭＳ Ｐゴシック" charset="-128"/>
                <a:cs typeface="+mn-cs"/>
              </a:rPr>
              <a:t>Carnegie Mellon University</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2" r:id="rId6"/>
    <p:sldLayoutId id="2147483773" r:id="rId7"/>
  </p:sldLayoutIdLst>
  <p:transition/>
  <p:txStyles>
    <p:titleStyle>
      <a:lvl1pPr algn="l" rtl="0" eaLnBrk="1" fontAlgn="base" hangingPunct="1">
        <a:lnSpc>
          <a:spcPct val="80000"/>
        </a:lnSpc>
        <a:spcBef>
          <a:spcPct val="0"/>
        </a:spcBef>
        <a:spcAft>
          <a:spcPct val="0"/>
        </a:spcAft>
        <a:defRPr sz="3200" b="1">
          <a:solidFill>
            <a:schemeClr val="tx1"/>
          </a:solidFill>
          <a:latin typeface="Calibri" panose="020F0502020204030204" pitchFamily="34" charset="0"/>
          <a:ea typeface="+mj-ea"/>
          <a:cs typeface="+mj-cs"/>
        </a:defRPr>
      </a:lvl1pPr>
      <a:lvl2pPr algn="l" rtl="0" eaLnBrk="1" fontAlgn="base" hangingPunct="1">
        <a:lnSpc>
          <a:spcPct val="80000"/>
        </a:lnSpc>
        <a:spcBef>
          <a:spcPct val="0"/>
        </a:spcBef>
        <a:spcAft>
          <a:spcPct val="0"/>
        </a:spcAft>
        <a:defRPr sz="3200" b="1">
          <a:solidFill>
            <a:schemeClr val="tx1"/>
          </a:solidFill>
          <a:latin typeface="Arial" charset="0"/>
        </a:defRPr>
      </a:lvl2pPr>
      <a:lvl3pPr algn="l" rtl="0" eaLnBrk="1" fontAlgn="base" hangingPunct="1">
        <a:lnSpc>
          <a:spcPct val="80000"/>
        </a:lnSpc>
        <a:spcBef>
          <a:spcPct val="0"/>
        </a:spcBef>
        <a:spcAft>
          <a:spcPct val="0"/>
        </a:spcAft>
        <a:defRPr sz="3200" b="1">
          <a:solidFill>
            <a:schemeClr val="tx1"/>
          </a:solidFill>
          <a:latin typeface="Arial" charset="0"/>
        </a:defRPr>
      </a:lvl3pPr>
      <a:lvl4pPr algn="l" rtl="0" eaLnBrk="1" fontAlgn="base" hangingPunct="1">
        <a:lnSpc>
          <a:spcPct val="80000"/>
        </a:lnSpc>
        <a:spcBef>
          <a:spcPct val="0"/>
        </a:spcBef>
        <a:spcAft>
          <a:spcPct val="0"/>
        </a:spcAft>
        <a:defRPr sz="3200" b="1">
          <a:solidFill>
            <a:schemeClr val="tx1"/>
          </a:solidFill>
          <a:latin typeface="Arial" charset="0"/>
        </a:defRPr>
      </a:lvl4pPr>
      <a:lvl5pPr algn="l" rtl="0" eaLnBrk="1" fontAlgn="base" hangingPunct="1">
        <a:lnSpc>
          <a:spcPct val="80000"/>
        </a:lnSpc>
        <a:spcBef>
          <a:spcPct val="0"/>
        </a:spcBef>
        <a:spcAft>
          <a:spcPct val="0"/>
        </a:spcAft>
        <a:defRPr sz="3200" b="1">
          <a:solidFill>
            <a:schemeClr val="tx1"/>
          </a:solidFill>
          <a:latin typeface="Arial" charset="0"/>
        </a:defRPr>
      </a:lvl5pPr>
      <a:lvl6pPr marL="457200" algn="l" rtl="0" eaLnBrk="1" fontAlgn="base" hangingPunct="1">
        <a:lnSpc>
          <a:spcPct val="80000"/>
        </a:lnSpc>
        <a:spcBef>
          <a:spcPct val="0"/>
        </a:spcBef>
        <a:spcAft>
          <a:spcPct val="0"/>
        </a:spcAft>
        <a:defRPr sz="3200" b="1">
          <a:solidFill>
            <a:schemeClr val="tx1"/>
          </a:solidFill>
          <a:latin typeface="Arial" charset="0"/>
        </a:defRPr>
      </a:lvl6pPr>
      <a:lvl7pPr marL="914400" algn="l" rtl="0" eaLnBrk="1" fontAlgn="base" hangingPunct="1">
        <a:lnSpc>
          <a:spcPct val="80000"/>
        </a:lnSpc>
        <a:spcBef>
          <a:spcPct val="0"/>
        </a:spcBef>
        <a:spcAft>
          <a:spcPct val="0"/>
        </a:spcAft>
        <a:defRPr sz="3200" b="1">
          <a:solidFill>
            <a:schemeClr val="tx1"/>
          </a:solidFill>
          <a:latin typeface="Arial" charset="0"/>
        </a:defRPr>
      </a:lvl7pPr>
      <a:lvl8pPr marL="1371600" algn="l" rtl="0" eaLnBrk="1" fontAlgn="base" hangingPunct="1">
        <a:lnSpc>
          <a:spcPct val="80000"/>
        </a:lnSpc>
        <a:spcBef>
          <a:spcPct val="0"/>
        </a:spcBef>
        <a:spcAft>
          <a:spcPct val="0"/>
        </a:spcAft>
        <a:defRPr sz="3200" b="1">
          <a:solidFill>
            <a:schemeClr val="tx1"/>
          </a:solidFill>
          <a:latin typeface="Arial" charset="0"/>
        </a:defRPr>
      </a:lvl8pPr>
      <a:lvl9pPr marL="1828800" algn="l" rtl="0" eaLnBrk="1" fontAlgn="base" hangingPunct="1">
        <a:lnSpc>
          <a:spcPct val="80000"/>
        </a:lnSpc>
        <a:spcBef>
          <a:spcPct val="0"/>
        </a:spcBef>
        <a:spcAft>
          <a:spcPct val="0"/>
        </a:spcAft>
        <a:defRPr sz="3200" b="1">
          <a:solidFill>
            <a:schemeClr val="tx1"/>
          </a:solidFill>
          <a:latin typeface="Arial" charset="0"/>
        </a:defRPr>
      </a:lvl9pPr>
    </p:titleStyle>
    <p:bodyStyle>
      <a:lvl1pPr marL="283464" indent="-173736" algn="l" rtl="0" eaLnBrk="1" fontAlgn="base" hangingPunct="1">
        <a:lnSpc>
          <a:spcPct val="98000"/>
        </a:lnSpc>
        <a:spcBef>
          <a:spcPts val="0"/>
        </a:spcBef>
        <a:spcAft>
          <a:spcPts val="700"/>
        </a:spcAft>
        <a:buSzPct val="70000"/>
        <a:defRPr sz="2800">
          <a:solidFill>
            <a:schemeClr val="tx1"/>
          </a:solidFill>
          <a:latin typeface="Calibri" panose="020F0502020204030204" pitchFamily="34" charset="0"/>
          <a:ea typeface="+mn-ea"/>
          <a:cs typeface="+mn-cs"/>
        </a:defRPr>
      </a:lvl1pPr>
      <a:lvl2pPr marL="457200" indent="-173736" algn="l" rtl="0" eaLnBrk="1" fontAlgn="base" hangingPunct="1">
        <a:lnSpc>
          <a:spcPct val="95000"/>
        </a:lnSpc>
        <a:spcBef>
          <a:spcPts val="0"/>
        </a:spcBef>
        <a:spcAft>
          <a:spcPts val="700"/>
        </a:spcAft>
        <a:buSzPct val="90000"/>
        <a:buFont typeface="Times" pitchFamily="18" charset="0"/>
        <a:buChar char="•"/>
        <a:defRPr sz="2400">
          <a:solidFill>
            <a:srgbClr val="3C4F82"/>
          </a:solidFill>
          <a:latin typeface="Calibri" panose="020F0502020204030204" pitchFamily="34" charset="0"/>
        </a:defRPr>
      </a:lvl2pPr>
      <a:lvl3pPr marL="630936" indent="-173736" algn="l" rtl="0" eaLnBrk="1" fontAlgn="base" hangingPunct="1">
        <a:lnSpc>
          <a:spcPct val="95000"/>
        </a:lnSpc>
        <a:spcBef>
          <a:spcPts val="0"/>
        </a:spcBef>
        <a:spcAft>
          <a:spcPts val="700"/>
        </a:spcAft>
        <a:buSzPct val="70000"/>
        <a:buFont typeface="Times" pitchFamily="18" charset="0"/>
        <a:buChar char="—"/>
        <a:defRPr sz="2000">
          <a:solidFill>
            <a:srgbClr val="3C4F82"/>
          </a:solidFill>
          <a:latin typeface="Calibri" panose="020F0502020204030204" pitchFamily="34" charset="0"/>
        </a:defRPr>
      </a:lvl3pPr>
      <a:lvl4pPr marL="841248" indent="-173736" algn="l" rtl="0" eaLnBrk="1" fontAlgn="base" hangingPunct="1">
        <a:lnSpc>
          <a:spcPct val="95000"/>
        </a:lnSpc>
        <a:spcBef>
          <a:spcPts val="0"/>
        </a:spcBef>
        <a:spcAft>
          <a:spcPts val="700"/>
        </a:spcAft>
        <a:buSzPct val="70000"/>
        <a:buChar char="o"/>
        <a:defRPr>
          <a:solidFill>
            <a:srgbClr val="3C4F82"/>
          </a:solidFill>
          <a:latin typeface="Calibri" panose="020F0502020204030204" pitchFamily="34" charset="0"/>
        </a:defRPr>
      </a:lvl4pPr>
      <a:lvl5pPr marL="22320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5pPr>
      <a:lvl6pPr marL="26892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6pPr>
      <a:lvl7pPr marL="31464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7pPr>
      <a:lvl8pPr marL="36036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8pPr>
      <a:lvl9pPr marL="40608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15.emf"/><Relationship Id="rId3" Type="http://schemas.openxmlformats.org/officeDocument/2006/relationships/notesSlide" Target="../notesSlides/notesSlide18.xml"/><Relationship Id="rId7" Type="http://schemas.openxmlformats.org/officeDocument/2006/relationships/oleObject" Target="../embeddings/oleObject5.bin"/><Relationship Id="rId12"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4.emf"/><Relationship Id="rId5" Type="http://schemas.openxmlformats.org/officeDocument/2006/relationships/image" Target="../media/image12.emf"/><Relationship Id="rId10" Type="http://schemas.openxmlformats.org/officeDocument/2006/relationships/oleObject" Target="../embeddings/oleObject7.bin"/><Relationship Id="rId4" Type="http://schemas.openxmlformats.org/officeDocument/2006/relationships/oleObject" Target="../embeddings/oleObject3.bin"/><Relationship Id="rId9" Type="http://schemas.openxmlformats.org/officeDocument/2006/relationships/image" Target="../media/image13.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cert.org/mswa/"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4" name="Rectangle 12"/>
          <p:cNvSpPr>
            <a:spLocks noChangeArrowheads="1"/>
          </p:cNvSpPr>
          <p:nvPr/>
        </p:nvSpPr>
        <p:spPr bwMode="auto">
          <a:xfrm>
            <a:off x="4181475" y="5726113"/>
            <a:ext cx="184150" cy="396875"/>
          </a:xfrm>
          <a:prstGeom prst="rect">
            <a:avLst/>
          </a:prstGeom>
          <a:noFill/>
          <a:ln w="6350">
            <a:noFill/>
            <a:miter lim="800000"/>
            <a:headEnd/>
            <a:tailEnd/>
          </a:ln>
          <a:effectLst/>
        </p:spPr>
        <p:txBody>
          <a:bodyPr wrap="none" anchor="ctr">
            <a:spAutoFit/>
          </a:bodyPr>
          <a:lstStyle/>
          <a:p>
            <a:pPr algn="ctr">
              <a:spcBef>
                <a:spcPct val="50000"/>
              </a:spcBef>
            </a:pPr>
            <a:endParaRPr lang="en-US" sz="2000" dirty="0"/>
          </a:p>
        </p:txBody>
      </p:sp>
      <p:sp>
        <p:nvSpPr>
          <p:cNvPr id="38961" name="Rectangle 49"/>
          <p:cNvSpPr>
            <a:spLocks noGrp="1" noChangeArrowheads="1"/>
          </p:cNvSpPr>
          <p:nvPr>
            <p:ph type="ctrTitle"/>
          </p:nvPr>
        </p:nvSpPr>
        <p:spPr>
          <a:xfrm>
            <a:off x="3352800" y="2895600"/>
            <a:ext cx="5486400" cy="1295400"/>
          </a:xfrm>
        </p:spPr>
        <p:txBody>
          <a:bodyPr/>
          <a:lstStyle/>
          <a:p>
            <a:r>
              <a:rPr lang="en-US" dirty="0" smtClean="0"/>
              <a:t>Assured Software Development 1</a:t>
            </a:r>
            <a:endParaRPr lang="en-US" dirty="0"/>
          </a:p>
        </p:txBody>
      </p:sp>
      <p:sp>
        <p:nvSpPr>
          <p:cNvPr id="4" name="Rectangle 50"/>
          <p:cNvSpPr txBox="1">
            <a:spLocks noChangeArrowheads="1"/>
          </p:cNvSpPr>
          <p:nvPr/>
        </p:nvSpPr>
        <p:spPr>
          <a:xfrm>
            <a:off x="3429000" y="4038600"/>
            <a:ext cx="5486400" cy="457200"/>
          </a:xfrm>
          <a:prstGeom prst="rect">
            <a:avLst/>
          </a:prstGeom>
          <a:ln w="9525"/>
        </p:spPr>
        <p:txBody>
          <a:bodyPr/>
          <a:lstStyle>
            <a:lvl1pPr algn="l" rtl="0" eaLnBrk="1" fontAlgn="base" hangingPunct="1">
              <a:spcBef>
                <a:spcPct val="30000"/>
              </a:spcBef>
              <a:spcAft>
                <a:spcPct val="30000"/>
              </a:spcAft>
              <a:buSzPct val="70000"/>
              <a:defRPr sz="2400">
                <a:solidFill>
                  <a:schemeClr val="tx1"/>
                </a:solidFill>
                <a:latin typeface="+mn-lt"/>
                <a:ea typeface="+mn-ea"/>
                <a:cs typeface="+mn-cs"/>
              </a:defRPr>
            </a:lvl1pPr>
            <a:lvl2pPr marL="741363" indent="-284163" algn="l" rtl="0" eaLnBrk="1" fontAlgn="base" hangingPunct="1">
              <a:spcBef>
                <a:spcPct val="5000"/>
              </a:spcBef>
              <a:spcAft>
                <a:spcPct val="5000"/>
              </a:spcAft>
              <a:buSzPct val="90000"/>
              <a:buFont typeface="Times" pitchFamily="18" charset="0"/>
              <a:buChar char="•"/>
              <a:defRPr sz="2000">
                <a:solidFill>
                  <a:schemeClr val="tx1"/>
                </a:solidFill>
                <a:latin typeface="+mn-lt"/>
              </a:defRPr>
            </a:lvl2pPr>
            <a:lvl3pPr marL="1200150" indent="-285750" algn="l" rtl="0" eaLnBrk="1" fontAlgn="base" hangingPunct="1">
              <a:spcBef>
                <a:spcPct val="10000"/>
              </a:spcBef>
              <a:spcAft>
                <a:spcPct val="10000"/>
              </a:spcAft>
              <a:buSzPct val="70000"/>
              <a:buFont typeface="Times" pitchFamily="18" charset="0"/>
              <a:buChar char="—"/>
              <a:defRPr>
                <a:solidFill>
                  <a:schemeClr val="tx1"/>
                </a:solidFill>
                <a:latin typeface="+mn-lt"/>
              </a:defRPr>
            </a:lvl3pPr>
            <a:lvl4pPr marL="1660525" indent="-284163" algn="l" rtl="0" eaLnBrk="1" fontAlgn="base" hangingPunct="1">
              <a:spcBef>
                <a:spcPct val="5000"/>
              </a:spcBef>
              <a:spcAft>
                <a:spcPct val="0"/>
              </a:spcAft>
              <a:buSzPct val="70000"/>
              <a:buChar char="o"/>
              <a:defRPr>
                <a:solidFill>
                  <a:schemeClr val="tx1"/>
                </a:solidFill>
                <a:latin typeface="+mn-lt"/>
              </a:defRPr>
            </a:lvl4pPr>
            <a:lvl5pPr marL="22320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5pPr>
            <a:lvl6pPr marL="26892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6pPr>
            <a:lvl7pPr marL="31464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7pPr>
            <a:lvl8pPr marL="36036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8pPr>
            <a:lvl9pPr marL="40608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9pPr>
          </a:lstStyle>
          <a:p>
            <a:r>
              <a:rPr lang="en-US" dirty="0" smtClean="0"/>
              <a:t>Course Architect:</a:t>
            </a:r>
            <a:br>
              <a:rPr lang="en-US" dirty="0" smtClean="0"/>
            </a:br>
            <a:r>
              <a:rPr lang="en-US" dirty="0" smtClean="0"/>
              <a:t>Nancy R. Mead</a:t>
            </a:r>
            <a:endParaRPr lang="en-US" kern="0" dirty="0" smtClean="0"/>
          </a:p>
        </p:txBody>
      </p:sp>
      <p:sp>
        <p:nvSpPr>
          <p:cNvPr id="5" name="TextBox 4"/>
          <p:cNvSpPr txBox="1"/>
          <p:nvPr/>
        </p:nvSpPr>
        <p:spPr>
          <a:xfrm>
            <a:off x="3505200" y="4876800"/>
            <a:ext cx="3962400" cy="246221"/>
          </a:xfrm>
          <a:prstGeom prst="rect">
            <a:avLst/>
          </a:prstGeom>
          <a:noFill/>
        </p:spPr>
        <p:txBody>
          <a:bodyPr wrap="square" rtlCol="0">
            <a:spAutoFit/>
          </a:bodyPr>
          <a:lstStyle/>
          <a:p>
            <a:r>
              <a:rPr lang="en-US" sz="1000" kern="1200" dirty="0" smtClean="0">
                <a:solidFill>
                  <a:schemeClr val="tx1"/>
                </a:solidFill>
                <a:latin typeface="Arial" charset="0"/>
                <a:ea typeface="ＭＳ Ｐゴシック" pitchFamily="1" charset="-128"/>
                <a:cs typeface="+mn-cs"/>
              </a:rPr>
              <a:t>This material was created with support and funding from </a:t>
            </a:r>
            <a:endParaRPr lang="en-US" sz="1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1075" y="5142100"/>
            <a:ext cx="1320800" cy="980888"/>
          </a:xfrm>
          <a:prstGeom prst="rect">
            <a:avLst/>
          </a:prstGeom>
        </p:spPr>
      </p:pic>
    </p:spTree>
    <p:extLst>
      <p:ext uri="{BB962C8B-B14F-4D97-AF65-F5344CB8AC3E}">
        <p14:creationId xmlns:p14="http://schemas.microsoft.com/office/powerpoint/2010/main" val="312286689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4"/>
          <p:cNvSpPr>
            <a:spLocks noGrp="1" noChangeArrowheads="1"/>
          </p:cNvSpPr>
          <p:nvPr>
            <p:ph type="title"/>
          </p:nvPr>
        </p:nvSpPr>
        <p:spPr/>
        <p:txBody>
          <a:bodyPr/>
          <a:lstStyle/>
          <a:p>
            <a:r>
              <a:rPr lang="en-CA" dirty="0" smtClean="0"/>
              <a:t>Text and Other Sources</a:t>
            </a:r>
            <a:endParaRPr lang="en-US" dirty="0" smtClean="0"/>
          </a:p>
        </p:txBody>
      </p:sp>
      <p:sp>
        <p:nvSpPr>
          <p:cNvPr id="14339" name="Rectangle 25"/>
          <p:cNvSpPr>
            <a:spLocks noGrp="1" noChangeArrowheads="1"/>
          </p:cNvSpPr>
          <p:nvPr>
            <p:ph idx="1"/>
          </p:nvPr>
        </p:nvSpPr>
        <p:spPr/>
        <p:txBody>
          <a:bodyPr/>
          <a:lstStyle/>
          <a:p>
            <a:r>
              <a:rPr lang="en-US" dirty="0" smtClean="0"/>
              <a:t>Allen, Julia H., Barnum, Sean, Ellison, Robert J., McGraw, Gary, &amp; Mead, Nancy R. </a:t>
            </a:r>
            <a:r>
              <a:rPr lang="en-US" i="1" dirty="0" smtClean="0"/>
              <a:t>Software Security Engineering: A Guide for Project Managers</a:t>
            </a:r>
            <a:r>
              <a:rPr lang="en-US" dirty="0" smtClean="0"/>
              <a:t>. Addison Wesley Professional, 2008. (Available from Addison-Wesley and Amazon.com)</a:t>
            </a:r>
          </a:p>
          <a:p>
            <a:r>
              <a:rPr lang="en-US" dirty="0" smtClean="0"/>
              <a:t>U.S. Department of Homeland Security. Build Security In Website</a:t>
            </a:r>
          </a:p>
          <a:p>
            <a:r>
              <a:rPr lang="en-US" dirty="0" smtClean="0"/>
              <a:t>Additional readings and videos, etc. as needed</a:t>
            </a:r>
            <a:br>
              <a:rPr lang="en-US" dirty="0" smtClean="0"/>
            </a:br>
            <a:endParaRPr lang="en-US"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4"/>
          <p:cNvSpPr>
            <a:spLocks noGrp="1" noChangeArrowheads="1"/>
          </p:cNvSpPr>
          <p:nvPr>
            <p:ph type="title"/>
          </p:nvPr>
        </p:nvSpPr>
        <p:spPr/>
        <p:txBody>
          <a:bodyPr/>
          <a:lstStyle/>
          <a:p>
            <a:r>
              <a:rPr lang="en-CA" dirty="0" smtClean="0"/>
              <a:t>Grading Criteria</a:t>
            </a:r>
            <a:endParaRPr lang="en-US" dirty="0" smtClean="0"/>
          </a:p>
        </p:txBody>
      </p:sp>
      <p:sp>
        <p:nvSpPr>
          <p:cNvPr id="14339" name="Rectangle 25"/>
          <p:cNvSpPr>
            <a:spLocks noGrp="1" noChangeArrowheads="1"/>
          </p:cNvSpPr>
          <p:nvPr>
            <p:ph idx="1"/>
          </p:nvPr>
        </p:nvSpPr>
        <p:spPr/>
        <p:txBody>
          <a:bodyPr/>
          <a:lstStyle/>
          <a:p>
            <a:pPr lvl="1"/>
            <a:r>
              <a:rPr lang="en-US" dirty="0" smtClean="0"/>
              <a:t>45% individual assignments </a:t>
            </a:r>
          </a:p>
          <a:p>
            <a:pPr lvl="1"/>
            <a:r>
              <a:rPr lang="en-US" dirty="0" smtClean="0"/>
              <a:t>5% class participation</a:t>
            </a:r>
          </a:p>
          <a:p>
            <a:pPr lvl="1"/>
            <a:r>
              <a:rPr lang="en-US" dirty="0" smtClean="0"/>
              <a:t>50% team project</a:t>
            </a:r>
          </a:p>
          <a:p>
            <a:endParaRPr lang="en-US" dirty="0" smtClean="0"/>
          </a:p>
          <a:p>
            <a:r>
              <a:rPr lang="en-US" dirty="0" smtClean="0"/>
              <a:t>Grading will take into consideration completeness, creativity, deep insights, and thinking outside the box. Sources must be cited. Material lifted from another source must be in quotes.</a:t>
            </a:r>
          </a:p>
          <a:p>
            <a:r>
              <a:rPr lang="en-US" dirty="0" smtClean="0"/>
              <a:t>Assignments are to be turned in BEFORE class on the day they are due. Assignments not turned in on time will lose 10% for each day late.</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a:latin typeface="Calibri" panose="020F0502020204030204" pitchFamily="34" charset="0"/>
              </a:rPr>
              <a:t>Software Assurance Challenges</a:t>
            </a:r>
            <a:endParaRPr lang="en-US" sz="3600" b="1" dirty="0" smtClean="0">
              <a:latin typeface="Calibri" panose="020F0502020204030204" pitchFamily="34" charset="0"/>
            </a:endParaRP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174744096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Rectangle 2"/>
          <p:cNvSpPr>
            <a:spLocks noGrp="1" noChangeArrowheads="1"/>
          </p:cNvSpPr>
          <p:nvPr>
            <p:ph type="title"/>
          </p:nvPr>
        </p:nvSpPr>
        <p:spPr/>
        <p:txBody>
          <a:bodyPr/>
          <a:lstStyle/>
          <a:p>
            <a:r>
              <a:rPr lang="en-US" dirty="0" smtClean="0"/>
              <a:t>Scenario – Drone Virus Attack</a:t>
            </a:r>
            <a:endParaRPr lang="en-US" dirty="0"/>
          </a:p>
        </p:txBody>
      </p:sp>
      <p:pic>
        <p:nvPicPr>
          <p:cNvPr id="4" name="Picture 3" descr="drone scenario draft 1.png"/>
          <p:cNvPicPr>
            <a:picLocks noChangeAspect="1"/>
          </p:cNvPicPr>
          <p:nvPr/>
        </p:nvPicPr>
        <p:blipFill rotWithShape="1">
          <a:blip r:embed="rId3" cstate="print"/>
          <a:srcRect r="2500"/>
          <a:stretch/>
        </p:blipFill>
        <p:spPr>
          <a:xfrm>
            <a:off x="102781" y="1220234"/>
            <a:ext cx="8915400" cy="4946650"/>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Rectangle 2"/>
          <p:cNvSpPr>
            <a:spLocks noGrp="1" noChangeArrowheads="1"/>
          </p:cNvSpPr>
          <p:nvPr>
            <p:ph type="title"/>
          </p:nvPr>
        </p:nvSpPr>
        <p:spPr/>
        <p:txBody>
          <a:bodyPr/>
          <a:lstStyle/>
          <a:p>
            <a:r>
              <a:rPr lang="en-US" dirty="0" smtClean="0"/>
              <a:t>Drone Scenario – Key Challenges</a:t>
            </a:r>
            <a:endParaRPr lang="en-US" dirty="0"/>
          </a:p>
        </p:txBody>
      </p:sp>
      <p:pic>
        <p:nvPicPr>
          <p:cNvPr id="4" name="Picture 3" descr="drone scenario draft 1.png"/>
          <p:cNvPicPr>
            <a:picLocks noChangeAspect="1"/>
          </p:cNvPicPr>
          <p:nvPr/>
        </p:nvPicPr>
        <p:blipFill>
          <a:blip r:embed="rId3" cstate="print"/>
          <a:srcRect r="3333"/>
          <a:stretch>
            <a:fillRect/>
          </a:stretch>
        </p:blipFill>
        <p:spPr>
          <a:xfrm>
            <a:off x="152400" y="1143000"/>
            <a:ext cx="8839200" cy="4946650"/>
          </a:xfrm>
          <a:prstGeom prst="rect">
            <a:avLst/>
          </a:prstGeom>
        </p:spPr>
      </p:pic>
      <p:sp>
        <p:nvSpPr>
          <p:cNvPr id="12" name="TextBox 11"/>
          <p:cNvSpPr txBox="1"/>
          <p:nvPr/>
        </p:nvSpPr>
        <p:spPr>
          <a:xfrm>
            <a:off x="2514600" y="5334000"/>
            <a:ext cx="1981200" cy="911019"/>
          </a:xfrm>
          <a:prstGeom prst="rect">
            <a:avLst/>
          </a:prstGeom>
          <a:solidFill>
            <a:srgbClr val="C00000"/>
          </a:solidFill>
        </p:spPr>
        <p:txBody>
          <a:bodyPr wrap="square" lIns="0" tIns="0" rIns="0" bIns="91440" rtlCol="0">
            <a:spAutoFit/>
          </a:bodyPr>
          <a:lstStyle/>
          <a:p>
            <a:pPr marL="120650" lvl="1" indent="-6350" algn="l">
              <a:lnSpc>
                <a:spcPct val="95000"/>
              </a:lnSpc>
              <a:spcBef>
                <a:spcPct val="0"/>
              </a:spcBef>
              <a:spcAft>
                <a:spcPct val="25000"/>
              </a:spcAft>
              <a:defRPr/>
            </a:pPr>
            <a:r>
              <a:rPr lang="en-US" sz="1400" kern="0" dirty="0" smtClean="0">
                <a:solidFill>
                  <a:schemeClr val="bg1"/>
                </a:solidFill>
              </a:rPr>
              <a:t>A:</a:t>
            </a:r>
            <a:r>
              <a:rPr lang="en-US" sz="1400" kern="0" dirty="0" smtClean="0">
                <a:solidFill>
                  <a:schemeClr val="accent3"/>
                </a:solidFill>
              </a:rPr>
              <a:t> </a:t>
            </a:r>
            <a:r>
              <a:rPr lang="en-US" sz="1400" dirty="0" smtClean="0">
                <a:solidFill>
                  <a:schemeClr val="accent3"/>
                </a:solidFill>
              </a:rPr>
              <a:t>Code scanning does not address early lifecycle problems</a:t>
            </a:r>
            <a:endParaRPr lang="en-US" sz="1400" kern="0" dirty="0" smtClean="0">
              <a:solidFill>
                <a:schemeClr val="accent3"/>
              </a:solidFill>
            </a:endParaRPr>
          </a:p>
        </p:txBody>
      </p:sp>
      <p:sp>
        <p:nvSpPr>
          <p:cNvPr id="16" name="TextBox 15"/>
          <p:cNvSpPr txBox="1"/>
          <p:nvPr/>
        </p:nvSpPr>
        <p:spPr>
          <a:xfrm>
            <a:off x="4495800" y="5486400"/>
            <a:ext cx="2514600" cy="409343"/>
          </a:xfrm>
          <a:prstGeom prst="rect">
            <a:avLst/>
          </a:prstGeom>
          <a:solidFill>
            <a:srgbClr val="00B0F0"/>
          </a:solidFill>
        </p:spPr>
        <p:txBody>
          <a:bodyPr wrap="square" lIns="0" tIns="0" rIns="0" bIns="0" rtlCol="0">
            <a:spAutoFit/>
          </a:bodyPr>
          <a:lstStyle/>
          <a:p>
            <a:pPr marL="120650" lvl="1" indent="-6350" algn="l">
              <a:lnSpc>
                <a:spcPct val="95000"/>
              </a:lnSpc>
              <a:spcBef>
                <a:spcPct val="0"/>
              </a:spcBef>
              <a:spcAft>
                <a:spcPct val="25000"/>
              </a:spcAft>
              <a:defRPr/>
            </a:pPr>
            <a:r>
              <a:rPr lang="en-US" sz="1400" kern="0" dirty="0" smtClean="0">
                <a:solidFill>
                  <a:schemeClr val="bg1"/>
                </a:solidFill>
              </a:rPr>
              <a:t>B: Detection occurs late. Recovery is expensive.</a:t>
            </a:r>
          </a:p>
        </p:txBody>
      </p:sp>
      <p:sp>
        <p:nvSpPr>
          <p:cNvPr id="17" name="TextBox 16"/>
          <p:cNvSpPr txBox="1"/>
          <p:nvPr/>
        </p:nvSpPr>
        <p:spPr>
          <a:xfrm>
            <a:off x="762000" y="3424586"/>
            <a:ext cx="3581400" cy="614014"/>
          </a:xfrm>
          <a:prstGeom prst="rect">
            <a:avLst/>
          </a:prstGeom>
          <a:solidFill>
            <a:schemeClr val="accent2">
              <a:lumMod val="75000"/>
            </a:schemeClr>
          </a:solidFill>
        </p:spPr>
        <p:txBody>
          <a:bodyPr wrap="square" lIns="0" tIns="0" rIns="0" bIns="0" rtlCol="0">
            <a:spAutoFit/>
          </a:bodyPr>
          <a:lstStyle/>
          <a:p>
            <a:pPr marL="120650" lvl="1" indent="-6350" algn="l">
              <a:lnSpc>
                <a:spcPct val="95000"/>
              </a:lnSpc>
              <a:spcBef>
                <a:spcPct val="0"/>
              </a:spcBef>
              <a:spcAft>
                <a:spcPct val="25000"/>
              </a:spcAft>
              <a:defRPr/>
            </a:pPr>
            <a:r>
              <a:rPr lang="en-US" sz="1400" kern="0" dirty="0" smtClean="0">
                <a:solidFill>
                  <a:schemeClr val="bg1"/>
                </a:solidFill>
              </a:rPr>
              <a:t>C: Protection like firewalls won’t stop malware that comes from other trusted systems. </a:t>
            </a:r>
          </a:p>
        </p:txBody>
      </p:sp>
      <p:sp>
        <p:nvSpPr>
          <p:cNvPr id="18" name="TextBox 17"/>
          <p:cNvSpPr txBox="1"/>
          <p:nvPr/>
        </p:nvSpPr>
        <p:spPr>
          <a:xfrm>
            <a:off x="2743200" y="1828800"/>
            <a:ext cx="3429000" cy="818686"/>
          </a:xfrm>
          <a:prstGeom prst="rect">
            <a:avLst/>
          </a:prstGeom>
          <a:solidFill>
            <a:srgbClr val="00B050"/>
          </a:solidFill>
        </p:spPr>
        <p:txBody>
          <a:bodyPr wrap="square" lIns="0" tIns="0" rIns="0" bIns="0" rtlCol="0">
            <a:spAutoFit/>
          </a:bodyPr>
          <a:lstStyle/>
          <a:p>
            <a:pPr marL="120650" lvl="1" indent="-6350" algn="l">
              <a:lnSpc>
                <a:spcPct val="95000"/>
              </a:lnSpc>
              <a:spcBef>
                <a:spcPct val="0"/>
              </a:spcBef>
              <a:spcAft>
                <a:spcPct val="25000"/>
              </a:spcAft>
              <a:defRPr/>
            </a:pPr>
            <a:r>
              <a:rPr lang="en-US" sz="1400" kern="0" dirty="0" smtClean="0">
                <a:solidFill>
                  <a:schemeClr val="bg1"/>
                </a:solidFill>
              </a:rPr>
              <a:t>D : We need to measure the effectiveness of early lifecycle techniques to get them into practice in DoD.</a:t>
            </a:r>
          </a:p>
        </p:txBody>
      </p:sp>
      <p:sp>
        <p:nvSpPr>
          <p:cNvPr id="10" name="TextBox 9"/>
          <p:cNvSpPr txBox="1"/>
          <p:nvPr/>
        </p:nvSpPr>
        <p:spPr>
          <a:xfrm>
            <a:off x="1066800" y="3200400"/>
            <a:ext cx="304800" cy="215444"/>
          </a:xfrm>
          <a:prstGeom prst="rect">
            <a:avLst/>
          </a:prstGeom>
          <a:solidFill>
            <a:srgbClr val="00B050"/>
          </a:solidFill>
        </p:spPr>
        <p:txBody>
          <a:bodyPr wrap="square" lIns="0" tIns="0" rIns="0" bIns="0" rtlCol="0">
            <a:spAutoFit/>
          </a:bodyPr>
          <a:lstStyle/>
          <a:p>
            <a:r>
              <a:rPr lang="en-US" sz="1400" dirty="0" smtClean="0">
                <a:solidFill>
                  <a:schemeClr val="bg1"/>
                </a:solidFill>
              </a:rPr>
              <a:t>D</a:t>
            </a:r>
            <a:endParaRPr lang="en-US" sz="1400" dirty="0">
              <a:solidFill>
                <a:schemeClr val="bg1"/>
              </a:solidFill>
            </a:endParaRPr>
          </a:p>
        </p:txBody>
      </p:sp>
      <p:sp>
        <p:nvSpPr>
          <p:cNvPr id="11" name="TextBox 10"/>
          <p:cNvSpPr txBox="1"/>
          <p:nvPr/>
        </p:nvSpPr>
        <p:spPr>
          <a:xfrm>
            <a:off x="1066800" y="4813756"/>
            <a:ext cx="304800" cy="215444"/>
          </a:xfrm>
          <a:prstGeom prst="rect">
            <a:avLst/>
          </a:prstGeom>
          <a:solidFill>
            <a:srgbClr val="00B050"/>
          </a:solidFill>
        </p:spPr>
        <p:txBody>
          <a:bodyPr wrap="square" lIns="0" tIns="0" rIns="0" bIns="0" rtlCol="0">
            <a:spAutoFit/>
          </a:bodyPr>
          <a:lstStyle/>
          <a:p>
            <a:r>
              <a:rPr lang="en-US" sz="1400" dirty="0" smtClean="0">
                <a:solidFill>
                  <a:schemeClr val="bg1"/>
                </a:solidFill>
              </a:rPr>
              <a:t>D</a:t>
            </a:r>
            <a:endParaRPr lang="en-US" sz="14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150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2" presetClass="entr" presetSubtype="4" fill="hold" grpId="0" nodeType="afterEffect">
                                  <p:stCondLst>
                                    <p:cond delay="15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4" fill="hold" grpId="0" nodeType="afterEffect">
                                  <p:stCondLst>
                                    <p:cond delay="1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p:cNvSpPr>
            <a:spLocks noGrp="1"/>
          </p:cNvSpPr>
          <p:nvPr>
            <p:ph type="title"/>
          </p:nvPr>
        </p:nvSpPr>
        <p:spPr/>
        <p:txBody>
          <a:bodyPr/>
          <a:lstStyle/>
          <a:p>
            <a:r>
              <a:rPr lang="en-US" sz="3200" dirty="0" smtClean="0"/>
              <a:t>Is There Really a COTS Security Problem?</a:t>
            </a:r>
          </a:p>
        </p:txBody>
      </p:sp>
      <p:pic>
        <p:nvPicPr>
          <p:cNvPr id="37891" name="Picture 1" descr="Y:\project\info-team\shared_graphics\nancy mead\LENS\guiding scenario r1 copy.PNG"/>
          <p:cNvPicPr>
            <a:picLocks noChangeAspect="1" noChangeArrowheads="1"/>
          </p:cNvPicPr>
          <p:nvPr/>
        </p:nvPicPr>
        <p:blipFill>
          <a:blip r:embed="rId3" cstate="print"/>
          <a:srcRect/>
          <a:stretch>
            <a:fillRect/>
          </a:stretch>
        </p:blipFill>
        <p:spPr bwMode="auto">
          <a:xfrm>
            <a:off x="0" y="703263"/>
            <a:ext cx="9144000" cy="5451475"/>
          </a:xfrm>
          <a:prstGeom prst="rect">
            <a:avLst/>
          </a:prstGeom>
          <a:noFill/>
          <a:ln w="9525">
            <a:noFill/>
            <a:miter lim="800000"/>
            <a:headEnd/>
            <a:tailEnd/>
          </a:ln>
        </p:spPr>
      </p:pic>
      <p:sp>
        <p:nvSpPr>
          <p:cNvPr id="37892" name="TextBox 3"/>
          <p:cNvSpPr txBox="1">
            <a:spLocks noChangeArrowheads="1"/>
          </p:cNvSpPr>
          <p:nvPr/>
        </p:nvSpPr>
        <p:spPr bwMode="auto">
          <a:xfrm>
            <a:off x="6629400" y="2209800"/>
            <a:ext cx="2362200" cy="830263"/>
          </a:xfrm>
          <a:prstGeom prst="rect">
            <a:avLst/>
          </a:prstGeom>
          <a:noFill/>
          <a:ln w="9525">
            <a:noFill/>
            <a:miter lim="800000"/>
            <a:headEnd/>
            <a:tailEnd/>
          </a:ln>
        </p:spPr>
        <p:txBody>
          <a:bodyPr>
            <a:spAutoFit/>
          </a:bodyPr>
          <a:lstStyle/>
          <a:p>
            <a:r>
              <a:rPr lang="en-US" sz="1600" b="1" dirty="0"/>
              <a:t>Wasted time</a:t>
            </a:r>
          </a:p>
          <a:p>
            <a:r>
              <a:rPr lang="en-US" sz="1600" b="1" dirty="0"/>
              <a:t>Wasted money</a:t>
            </a:r>
          </a:p>
          <a:p>
            <a:r>
              <a:rPr lang="en-US" sz="1600" b="1" dirty="0"/>
              <a:t>Still no tool!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dirty="0" smtClean="0"/>
              <a:t>Discussion</a:t>
            </a:r>
            <a:endParaRPr lang="en-US" dirty="0"/>
          </a:p>
        </p:txBody>
      </p:sp>
      <p:sp>
        <p:nvSpPr>
          <p:cNvPr id="256003" name="Rectangle 3"/>
          <p:cNvSpPr>
            <a:spLocks noGrp="1" noChangeArrowheads="1"/>
          </p:cNvSpPr>
          <p:nvPr>
            <p:ph idx="1"/>
          </p:nvPr>
        </p:nvSpPr>
        <p:spPr/>
        <p:txBody>
          <a:bodyPr/>
          <a:lstStyle/>
          <a:p>
            <a:r>
              <a:rPr lang="en-US" dirty="0" smtClean="0"/>
              <a:t>What examples of software security problems have you heard of lately?</a:t>
            </a:r>
            <a:endParaRPr lang="en-US" altLang="en-US" dirty="0"/>
          </a:p>
        </p:txBody>
      </p:sp>
    </p:spTree>
    <p:extLst>
      <p:ext uri="{BB962C8B-B14F-4D97-AF65-F5344CB8AC3E}">
        <p14:creationId xmlns:p14="http://schemas.microsoft.com/office/powerpoint/2010/main" val="105245247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Challenge for Software Assurance</a:t>
            </a:r>
            <a:endParaRPr lang="en-US" dirty="0"/>
          </a:p>
        </p:txBody>
      </p:sp>
      <p:graphicFrame>
        <p:nvGraphicFramePr>
          <p:cNvPr id="666629" name="Object 5"/>
          <p:cNvGraphicFramePr>
            <a:graphicFrameLocks noChangeAspect="1"/>
          </p:cNvGraphicFramePr>
          <p:nvPr/>
        </p:nvGraphicFramePr>
        <p:xfrm>
          <a:off x="1197076" y="1145345"/>
          <a:ext cx="7215404" cy="3853853"/>
        </p:xfrm>
        <a:graphic>
          <a:graphicData uri="http://schemas.openxmlformats.org/presentationml/2006/ole">
            <mc:AlternateContent xmlns:mc="http://schemas.openxmlformats.org/markup-compatibility/2006">
              <mc:Choice xmlns:v="urn:schemas-microsoft-com:vml" Requires="v">
                <p:oleObj spid="_x0000_s152712" name="Visio" r:id="rId4" imgW="12135923" imgH="6493381" progId="Visio.Drawing.11">
                  <p:embed/>
                </p:oleObj>
              </mc:Choice>
              <mc:Fallback>
                <p:oleObj name="Visio" r:id="rId4" imgW="12135923" imgH="6493381" progId="Visio.Drawing.11">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7076" y="1145345"/>
                        <a:ext cx="7215404" cy="3853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6630" name="Object 6"/>
          <p:cNvGraphicFramePr>
            <a:graphicFrameLocks noChangeAspect="1"/>
          </p:cNvGraphicFramePr>
          <p:nvPr/>
        </p:nvGraphicFramePr>
        <p:xfrm>
          <a:off x="6990519" y="5073259"/>
          <a:ext cx="1546225" cy="1033463"/>
        </p:xfrm>
        <a:graphic>
          <a:graphicData uri="http://schemas.openxmlformats.org/presentationml/2006/ole">
            <mc:AlternateContent xmlns:mc="http://schemas.openxmlformats.org/markup-compatibility/2006">
              <mc:Choice xmlns:v="urn:schemas-microsoft-com:vml" Requires="v">
                <p:oleObj spid="_x0000_s152713" name="Visio" r:id="rId6" imgW="4337139" imgH="2898707" progId="Visio.Drawing.11">
                  <p:embed/>
                </p:oleObj>
              </mc:Choice>
              <mc:Fallback>
                <p:oleObj name="Visio" r:id="rId6" imgW="4337139" imgH="2898707" progId="Visio.Drawing.11">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90519" y="5073259"/>
                        <a:ext cx="1546225" cy="103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6"/>
          <p:cNvSpPr/>
          <p:nvPr/>
        </p:nvSpPr>
        <p:spPr>
          <a:xfrm>
            <a:off x="1037317" y="1228695"/>
            <a:ext cx="1468672" cy="246221"/>
          </a:xfrm>
          <a:prstGeom prst="rect">
            <a:avLst/>
          </a:prstGeom>
        </p:spPr>
        <p:txBody>
          <a:bodyPr wrap="none">
            <a:spAutoFit/>
          </a:bodyPr>
          <a:lstStyle/>
          <a:p>
            <a:pPr algn="ctr"/>
            <a:r>
              <a:rPr lang="en-US" dirty="0" smtClean="0"/>
              <a:t>Development Lifecycle</a:t>
            </a:r>
            <a:endParaRPr lang="en-US" dirty="0"/>
          </a:p>
        </p:txBody>
      </p:sp>
      <p:sp>
        <p:nvSpPr>
          <p:cNvPr id="8" name="TextBox 7"/>
          <p:cNvSpPr txBox="1"/>
          <p:nvPr/>
        </p:nvSpPr>
        <p:spPr>
          <a:xfrm>
            <a:off x="5404275" y="4800974"/>
            <a:ext cx="1669386" cy="369332"/>
          </a:xfrm>
          <a:prstGeom prst="rect">
            <a:avLst/>
          </a:prstGeom>
          <a:noFill/>
        </p:spPr>
        <p:txBody>
          <a:bodyPr wrap="square" rtlCol="0">
            <a:spAutoFit/>
          </a:bodyPr>
          <a:lstStyle/>
          <a:p>
            <a:pPr>
              <a:spcBef>
                <a:spcPct val="30000"/>
              </a:spcBef>
            </a:pPr>
            <a:r>
              <a:rPr lang="en-US" sz="1800" dirty="0" smtClean="0">
                <a:solidFill>
                  <a:srgbClr val="000000"/>
                </a:solidFill>
                <a:ea typeface="ＭＳ Ｐゴシック" pitchFamily="1" charset="-128"/>
                <a:cs typeface="+mn-cs"/>
              </a:rPr>
              <a:t>Patch &amp; Pray</a:t>
            </a:r>
            <a:endParaRPr lang="en-US" sz="1800" dirty="0">
              <a:solidFill>
                <a:srgbClr val="000000"/>
              </a:solidFill>
              <a:ea typeface="ＭＳ Ｐゴシック" pitchFamily="1" charset="-128"/>
              <a:cs typeface="+mn-cs"/>
            </a:endParaRPr>
          </a:p>
        </p:txBody>
      </p:sp>
      <p:sp>
        <p:nvSpPr>
          <p:cNvPr id="9" name="TextBox 8"/>
          <p:cNvSpPr txBox="1"/>
          <p:nvPr/>
        </p:nvSpPr>
        <p:spPr>
          <a:xfrm>
            <a:off x="759416" y="5455403"/>
            <a:ext cx="5393410" cy="400110"/>
          </a:xfrm>
          <a:prstGeom prst="rect">
            <a:avLst/>
          </a:prstGeom>
          <a:noFill/>
        </p:spPr>
        <p:txBody>
          <a:bodyPr wrap="square" rtlCol="0">
            <a:spAutoFit/>
          </a:bodyPr>
          <a:lstStyle/>
          <a:p>
            <a:r>
              <a:rPr lang="en-US" dirty="0" smtClean="0"/>
              <a:t>47,202 known vulnerabilities as of 9/17/11</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2590800" y="1348154"/>
            <a:ext cx="4290646" cy="3798277"/>
          </a:xfrm>
          <a:prstGeom prst="rect">
            <a:avLst/>
          </a:prstGeom>
          <a:solidFill>
            <a:schemeClr val="accent1"/>
          </a:solidFill>
          <a:ln w="63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pitchFamily="34" charset="0"/>
              <a:ea typeface="ＭＳ Ｐゴシック" charset="-128"/>
            </a:endParaRPr>
          </a:p>
        </p:txBody>
      </p:sp>
      <p:cxnSp>
        <p:nvCxnSpPr>
          <p:cNvPr id="16" name="Straight Connector 15"/>
          <p:cNvCxnSpPr/>
          <p:nvPr/>
        </p:nvCxnSpPr>
        <p:spPr bwMode="auto">
          <a:xfrm>
            <a:off x="4208586" y="2121876"/>
            <a:ext cx="785445" cy="351693"/>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3" name="Straight Connector 22"/>
          <p:cNvCxnSpPr/>
          <p:nvPr/>
        </p:nvCxnSpPr>
        <p:spPr bwMode="auto">
          <a:xfrm rot="5400000" flipH="1" flipV="1">
            <a:off x="3710353" y="3018691"/>
            <a:ext cx="1875694" cy="762005"/>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rot="16200000" flipH="1">
            <a:off x="3171091" y="3159371"/>
            <a:ext cx="2063266" cy="15239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2" name="Title 1"/>
          <p:cNvSpPr>
            <a:spLocks noGrp="1"/>
          </p:cNvSpPr>
          <p:nvPr>
            <p:ph type="title"/>
          </p:nvPr>
        </p:nvSpPr>
        <p:spPr/>
        <p:txBody>
          <a:bodyPr/>
          <a:lstStyle/>
          <a:p>
            <a:r>
              <a:rPr lang="en-US" dirty="0" smtClean="0"/>
              <a:t>Operational Mission Reality – Systems of Systems</a:t>
            </a:r>
            <a:endParaRPr lang="en-US" dirty="0"/>
          </a:p>
        </p:txBody>
      </p:sp>
      <p:graphicFrame>
        <p:nvGraphicFramePr>
          <p:cNvPr id="667662" name="Object 14"/>
          <p:cNvGraphicFramePr>
            <a:graphicFrameLocks noChangeAspect="1"/>
          </p:cNvGraphicFramePr>
          <p:nvPr/>
        </p:nvGraphicFramePr>
        <p:xfrm>
          <a:off x="419481" y="1883432"/>
          <a:ext cx="1626529" cy="868832"/>
        </p:xfrm>
        <a:graphic>
          <a:graphicData uri="http://schemas.openxmlformats.org/presentationml/2006/ole">
            <mc:AlternateContent xmlns:mc="http://schemas.openxmlformats.org/markup-compatibility/2006">
              <mc:Choice xmlns:v="urn:schemas-microsoft-com:vml" Requires="v">
                <p:oleObj spid="_x0000_s154004" name="Visio" r:id="rId4" imgW="11864045" imgH="6337952" progId="Visio.Drawing.11">
                  <p:embed/>
                </p:oleObj>
              </mc:Choice>
              <mc:Fallback>
                <p:oleObj name="Visio" r:id="rId4" imgW="11864045" imgH="6337952" progId="Visio.Drawing.11">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481" y="1883432"/>
                        <a:ext cx="1626529" cy="868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7663" name="Object 15"/>
          <p:cNvGraphicFramePr>
            <a:graphicFrameLocks noChangeAspect="1"/>
          </p:cNvGraphicFramePr>
          <p:nvPr/>
        </p:nvGraphicFramePr>
        <p:xfrm>
          <a:off x="576629" y="4748213"/>
          <a:ext cx="1627188" cy="868362"/>
        </p:xfrm>
        <a:graphic>
          <a:graphicData uri="http://schemas.openxmlformats.org/presentationml/2006/ole">
            <mc:AlternateContent xmlns:mc="http://schemas.openxmlformats.org/markup-compatibility/2006">
              <mc:Choice xmlns:v="urn:schemas-microsoft-com:vml" Requires="v">
                <p:oleObj spid="_x0000_s154005" name="Visio" r:id="rId6" imgW="11864045" imgH="6337952" progId="Visio.Drawing.11">
                  <p:embed/>
                </p:oleObj>
              </mc:Choice>
              <mc:Fallback>
                <p:oleObj name="Visio" r:id="rId6" imgW="11864045" imgH="6337952" progId="Visio.Drawing.11">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629" y="4748213"/>
                        <a:ext cx="1627188"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7664" name="Object 16"/>
          <p:cNvGraphicFramePr>
            <a:graphicFrameLocks noChangeAspect="1"/>
          </p:cNvGraphicFramePr>
          <p:nvPr/>
        </p:nvGraphicFramePr>
        <p:xfrm>
          <a:off x="7133366" y="4174004"/>
          <a:ext cx="1627188" cy="868362"/>
        </p:xfrm>
        <a:graphic>
          <a:graphicData uri="http://schemas.openxmlformats.org/presentationml/2006/ole">
            <mc:AlternateContent xmlns:mc="http://schemas.openxmlformats.org/markup-compatibility/2006">
              <mc:Choice xmlns:v="urn:schemas-microsoft-com:vml" Requires="v">
                <p:oleObj spid="_x0000_s154006" name="Visio" r:id="rId7" imgW="11864045" imgH="6337952" progId="Visio.Drawing.11">
                  <p:embed/>
                </p:oleObj>
              </mc:Choice>
              <mc:Fallback>
                <p:oleObj name="Visio" r:id="rId7" imgW="11864045" imgH="6337952" progId="Visio.Drawing.11">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3366" y="4174004"/>
                        <a:ext cx="1627188"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7665" name="Object 17"/>
          <p:cNvGraphicFramePr>
            <a:graphicFrameLocks noChangeAspect="1"/>
          </p:cNvGraphicFramePr>
          <p:nvPr/>
        </p:nvGraphicFramePr>
        <p:xfrm>
          <a:off x="2737834" y="1512278"/>
          <a:ext cx="1621823" cy="867506"/>
        </p:xfrm>
        <a:graphic>
          <a:graphicData uri="http://schemas.openxmlformats.org/presentationml/2006/ole">
            <mc:AlternateContent xmlns:mc="http://schemas.openxmlformats.org/markup-compatibility/2006">
              <mc:Choice xmlns:v="urn:schemas-microsoft-com:vml" Requires="v">
                <p:oleObj spid="_x0000_s154007" name="Visio" r:id="rId8" imgW="9285767" imgH="4968043" progId="Visio.Drawing.11">
                  <p:embed/>
                </p:oleObj>
              </mc:Choice>
              <mc:Fallback>
                <p:oleObj name="Visio" r:id="rId8" imgW="9285767" imgH="4968043" progId="Visio.Drawing.11">
                  <p:embed/>
                  <p:pic>
                    <p:nvPicPr>
                      <p:cNvPr id="0" name="Object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37834" y="1512278"/>
                        <a:ext cx="1621823" cy="867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TextBox 18"/>
          <p:cNvSpPr txBox="1"/>
          <p:nvPr/>
        </p:nvSpPr>
        <p:spPr>
          <a:xfrm>
            <a:off x="269631" y="1172308"/>
            <a:ext cx="1992924" cy="400110"/>
          </a:xfrm>
          <a:prstGeom prst="rect">
            <a:avLst/>
          </a:prstGeom>
          <a:noFill/>
        </p:spPr>
        <p:txBody>
          <a:bodyPr wrap="square" rtlCol="0">
            <a:spAutoFit/>
          </a:bodyPr>
          <a:lstStyle/>
          <a:p>
            <a:pPr algn="ctr"/>
            <a:r>
              <a:rPr lang="en-US" dirty="0" smtClean="0"/>
              <a:t>Development 1</a:t>
            </a:r>
            <a:endParaRPr lang="en-US" dirty="0"/>
          </a:p>
        </p:txBody>
      </p:sp>
      <p:sp>
        <p:nvSpPr>
          <p:cNvPr id="20" name="TextBox 19"/>
          <p:cNvSpPr txBox="1"/>
          <p:nvPr/>
        </p:nvSpPr>
        <p:spPr>
          <a:xfrm>
            <a:off x="386862" y="5603632"/>
            <a:ext cx="1992924" cy="400110"/>
          </a:xfrm>
          <a:prstGeom prst="rect">
            <a:avLst/>
          </a:prstGeom>
          <a:noFill/>
        </p:spPr>
        <p:txBody>
          <a:bodyPr wrap="square" rtlCol="0">
            <a:spAutoFit/>
          </a:bodyPr>
          <a:lstStyle/>
          <a:p>
            <a:pPr algn="ctr"/>
            <a:r>
              <a:rPr lang="en-US" dirty="0" smtClean="0"/>
              <a:t>Development 2</a:t>
            </a:r>
            <a:endParaRPr lang="en-US" dirty="0"/>
          </a:p>
        </p:txBody>
      </p:sp>
      <p:sp>
        <p:nvSpPr>
          <p:cNvPr id="21" name="TextBox 20"/>
          <p:cNvSpPr txBox="1"/>
          <p:nvPr/>
        </p:nvSpPr>
        <p:spPr>
          <a:xfrm>
            <a:off x="6909095" y="5116349"/>
            <a:ext cx="1992924" cy="400110"/>
          </a:xfrm>
          <a:prstGeom prst="rect">
            <a:avLst/>
          </a:prstGeom>
          <a:noFill/>
        </p:spPr>
        <p:txBody>
          <a:bodyPr wrap="square" rtlCol="0">
            <a:spAutoFit/>
          </a:bodyPr>
          <a:lstStyle/>
          <a:p>
            <a:pPr algn="ctr"/>
            <a:r>
              <a:rPr lang="en-US" dirty="0" smtClean="0"/>
              <a:t>Development 3</a:t>
            </a:r>
            <a:endParaRPr lang="en-US" dirty="0"/>
          </a:p>
        </p:txBody>
      </p:sp>
      <p:graphicFrame>
        <p:nvGraphicFramePr>
          <p:cNvPr id="667667" name="Object 19"/>
          <p:cNvGraphicFramePr>
            <a:graphicFrameLocks noChangeAspect="1"/>
          </p:cNvGraphicFramePr>
          <p:nvPr/>
        </p:nvGraphicFramePr>
        <p:xfrm>
          <a:off x="2764205" y="3610708"/>
          <a:ext cx="1774545" cy="1416537"/>
        </p:xfrm>
        <a:graphic>
          <a:graphicData uri="http://schemas.openxmlformats.org/presentationml/2006/ole">
            <mc:AlternateContent xmlns:mc="http://schemas.openxmlformats.org/markup-compatibility/2006">
              <mc:Choice xmlns:v="urn:schemas-microsoft-com:vml" Requires="v">
                <p:oleObj spid="_x0000_s154008" name="Visio" r:id="rId10" imgW="9730602" imgH="7769214" progId="Visio.Drawing.11">
                  <p:embed/>
                </p:oleObj>
              </mc:Choice>
              <mc:Fallback>
                <p:oleObj name="Visio" r:id="rId10" imgW="9730602" imgH="7769214" progId="Visio.Drawing.11">
                  <p:embed/>
                  <p:pic>
                    <p:nvPicPr>
                      <p:cNvPr id="0" name="Object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64205" y="3610708"/>
                        <a:ext cx="1774545" cy="141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7669" name="Object 21"/>
          <p:cNvGraphicFramePr>
            <a:graphicFrameLocks noChangeAspect="1"/>
          </p:cNvGraphicFramePr>
          <p:nvPr/>
        </p:nvGraphicFramePr>
        <p:xfrm>
          <a:off x="4860315" y="2209020"/>
          <a:ext cx="1868731" cy="1657641"/>
        </p:xfrm>
        <a:graphic>
          <a:graphicData uri="http://schemas.openxmlformats.org/presentationml/2006/ole">
            <mc:AlternateContent xmlns:mc="http://schemas.openxmlformats.org/markup-compatibility/2006">
              <mc:Choice xmlns:v="urn:schemas-microsoft-com:vml" Requires="v">
                <p:oleObj spid="_x0000_s154009" name="Visio" r:id="rId12" imgW="10371706" imgH="9201106" progId="Visio.Drawing.11">
                  <p:embed/>
                </p:oleObj>
              </mc:Choice>
              <mc:Fallback>
                <p:oleObj name="Visio" r:id="rId12" imgW="10371706" imgH="9201106" progId="Visio.Drawing.11">
                  <p:embed/>
                  <p:pic>
                    <p:nvPicPr>
                      <p:cNvPr id="0" name="Object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60315" y="2209020"/>
                        <a:ext cx="1868731" cy="1657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ight Arrow 30"/>
          <p:cNvSpPr/>
          <p:nvPr/>
        </p:nvSpPr>
        <p:spPr bwMode="auto">
          <a:xfrm>
            <a:off x="1981201" y="1536314"/>
            <a:ext cx="640080" cy="457200"/>
          </a:xfrm>
          <a:prstGeom prst="rightArrow">
            <a:avLst/>
          </a:prstGeom>
          <a:solidFill>
            <a:schemeClr val="bg2">
              <a:lumMod val="20000"/>
              <a:lumOff val="80000"/>
            </a:schemeClr>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pitchFamily="34" charset="0"/>
              <a:ea typeface="ＭＳ Ｐゴシック" charset="-128"/>
            </a:endParaRPr>
          </a:p>
        </p:txBody>
      </p:sp>
      <p:sp>
        <p:nvSpPr>
          <p:cNvPr id="32" name="Right Arrow 31"/>
          <p:cNvSpPr/>
          <p:nvPr/>
        </p:nvSpPr>
        <p:spPr bwMode="auto">
          <a:xfrm>
            <a:off x="2140457" y="4226649"/>
            <a:ext cx="548640" cy="457200"/>
          </a:xfrm>
          <a:prstGeom prst="rightArrow">
            <a:avLst/>
          </a:prstGeom>
          <a:solidFill>
            <a:schemeClr val="bg2">
              <a:lumMod val="20000"/>
              <a:lumOff val="80000"/>
            </a:schemeClr>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pitchFamily="34" charset="0"/>
              <a:ea typeface="ＭＳ Ｐゴシック" charset="-128"/>
            </a:endParaRPr>
          </a:p>
        </p:txBody>
      </p:sp>
      <p:sp>
        <p:nvSpPr>
          <p:cNvPr id="33" name="Right Arrow 32"/>
          <p:cNvSpPr/>
          <p:nvPr/>
        </p:nvSpPr>
        <p:spPr bwMode="auto">
          <a:xfrm rot="12761077">
            <a:off x="6581013" y="3697793"/>
            <a:ext cx="640080" cy="457200"/>
          </a:xfrm>
          <a:prstGeom prst="rightArrow">
            <a:avLst/>
          </a:prstGeom>
          <a:solidFill>
            <a:schemeClr val="bg2">
              <a:lumMod val="20000"/>
              <a:lumOff val="80000"/>
            </a:schemeClr>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pitchFamily="34" charset="0"/>
              <a:ea typeface="ＭＳ Ｐゴシック" charset="-128"/>
            </a:endParaRPr>
          </a:p>
        </p:txBody>
      </p:sp>
      <p:sp>
        <p:nvSpPr>
          <p:cNvPr id="39" name="TextBox 38"/>
          <p:cNvSpPr txBox="1"/>
          <p:nvPr/>
        </p:nvSpPr>
        <p:spPr>
          <a:xfrm>
            <a:off x="4880012" y="1546162"/>
            <a:ext cx="1992924" cy="707886"/>
          </a:xfrm>
          <a:prstGeom prst="rect">
            <a:avLst/>
          </a:prstGeom>
          <a:noFill/>
        </p:spPr>
        <p:txBody>
          <a:bodyPr wrap="square" rtlCol="0">
            <a:spAutoFit/>
          </a:bodyPr>
          <a:lstStyle/>
          <a:p>
            <a:pPr algn="ctr"/>
            <a:r>
              <a:rPr lang="en-US" dirty="0" smtClean="0"/>
              <a:t>Operational Mission</a:t>
            </a:r>
            <a:endParaRPr lang="en-US" dirty="0"/>
          </a:p>
        </p:txBody>
      </p:sp>
      <p:sp>
        <p:nvSpPr>
          <p:cNvPr id="24" name="TextBox 23"/>
          <p:cNvSpPr txBox="1"/>
          <p:nvPr/>
        </p:nvSpPr>
        <p:spPr>
          <a:xfrm>
            <a:off x="7379299" y="1786853"/>
            <a:ext cx="1350634" cy="1200329"/>
          </a:xfrm>
          <a:prstGeom prst="rect">
            <a:avLst/>
          </a:prstGeom>
          <a:noFill/>
        </p:spPr>
        <p:txBody>
          <a:bodyPr wrap="square" rtlCol="0">
            <a:spAutoFit/>
          </a:bodyPr>
          <a:lstStyle/>
          <a:p>
            <a:pPr>
              <a:spcBef>
                <a:spcPct val="30000"/>
              </a:spcBef>
            </a:pPr>
            <a:r>
              <a:rPr lang="en-US" sz="1800" dirty="0" smtClean="0">
                <a:solidFill>
                  <a:srgbClr val="000000"/>
                </a:solidFill>
                <a:ea typeface="ＭＳ Ｐゴシック" pitchFamily="1" charset="-128"/>
                <a:cs typeface="+mn-cs"/>
              </a:rPr>
              <a:t>Assure and Verify Mission Security</a:t>
            </a:r>
            <a:endParaRPr lang="en-US" sz="1800" dirty="0">
              <a:solidFill>
                <a:srgbClr val="000000"/>
              </a:solidFill>
              <a:ea typeface="ＭＳ Ｐゴシック" pitchFamily="1" charset="-128"/>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par>
                                <p:cTn id="8" presetID="9" presetClass="entr" presetSubtype="0" fill="hold" nodeType="withEffect">
                                  <p:stCondLst>
                                    <p:cond delay="0"/>
                                  </p:stCondLst>
                                  <p:childTnLst>
                                    <p:set>
                                      <p:cBhvr>
                                        <p:cTn id="9" dur="1" fill="hold">
                                          <p:stCondLst>
                                            <p:cond delay="0"/>
                                          </p:stCondLst>
                                        </p:cTn>
                                        <p:tgtEl>
                                          <p:spTgt spid="667665"/>
                                        </p:tgtEl>
                                        <p:attrNameLst>
                                          <p:attrName>style.visibility</p:attrName>
                                        </p:attrNameLst>
                                      </p:cBhvr>
                                      <p:to>
                                        <p:strVal val="visible"/>
                                      </p:to>
                                    </p:set>
                                    <p:animEffect transition="in" filter="dissolve">
                                      <p:cBhvr>
                                        <p:cTn id="10" dur="500"/>
                                        <p:tgtEl>
                                          <p:spTgt spid="66766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par>
                                <p:cTn id="14" presetID="9" presetClass="entr" presetSubtype="0" fill="hold" nodeType="withEffect">
                                  <p:stCondLst>
                                    <p:cond delay="0"/>
                                  </p:stCondLst>
                                  <p:childTnLst>
                                    <p:set>
                                      <p:cBhvr>
                                        <p:cTn id="15" dur="1" fill="hold">
                                          <p:stCondLst>
                                            <p:cond delay="0"/>
                                          </p:stCondLst>
                                        </p:cTn>
                                        <p:tgtEl>
                                          <p:spTgt spid="667667"/>
                                        </p:tgtEl>
                                        <p:attrNameLst>
                                          <p:attrName>style.visibility</p:attrName>
                                        </p:attrNameLst>
                                      </p:cBhvr>
                                      <p:to>
                                        <p:strVal val="visible"/>
                                      </p:to>
                                    </p:set>
                                    <p:animEffect transition="in" filter="dissolve">
                                      <p:cBhvr>
                                        <p:cTn id="16" dur="500"/>
                                        <p:tgtEl>
                                          <p:spTgt spid="66766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dissolve">
                                      <p:cBhvr>
                                        <p:cTn id="19" dur="500"/>
                                        <p:tgtEl>
                                          <p:spTgt spid="33"/>
                                        </p:tgtEl>
                                      </p:cBhvr>
                                    </p:animEffect>
                                  </p:childTnLst>
                                </p:cTn>
                              </p:par>
                              <p:par>
                                <p:cTn id="20" presetID="9" presetClass="entr" presetSubtype="0" fill="hold" nodeType="withEffect">
                                  <p:stCondLst>
                                    <p:cond delay="0"/>
                                  </p:stCondLst>
                                  <p:childTnLst>
                                    <p:set>
                                      <p:cBhvr>
                                        <p:cTn id="21" dur="1" fill="hold">
                                          <p:stCondLst>
                                            <p:cond delay="0"/>
                                          </p:stCondLst>
                                        </p:cTn>
                                        <p:tgtEl>
                                          <p:spTgt spid="667669"/>
                                        </p:tgtEl>
                                        <p:attrNameLst>
                                          <p:attrName>style.visibility</p:attrName>
                                        </p:attrNameLst>
                                      </p:cBhvr>
                                      <p:to>
                                        <p:strVal val="visible"/>
                                      </p:to>
                                    </p:set>
                                    <p:animEffect transition="in" filter="dissolve">
                                      <p:cBhvr>
                                        <p:cTn id="22" dur="500"/>
                                        <p:tgtEl>
                                          <p:spTgt spid="66766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par>
                                <p:cTn id="28" presetID="9"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dissolve">
                                      <p:cBhvr>
                                        <p:cTn id="30" dur="500"/>
                                        <p:tgtEl>
                                          <p:spTgt spid="23"/>
                                        </p:tgtEl>
                                      </p:cBhvr>
                                    </p:animEffect>
                                  </p:childTnLst>
                                </p:cTn>
                              </p:par>
                              <p:par>
                                <p:cTn id="31" presetID="9"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dissolve">
                                      <p:cBhvr>
                                        <p:cTn id="33" dur="500"/>
                                        <p:tgtEl>
                                          <p:spTgt spid="26"/>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dissolve">
                                      <p:cBhvr>
                                        <p:cTn id="36" dur="500"/>
                                        <p:tgtEl>
                                          <p:spTgt spid="3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dissolve">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1" grpId="0" animBg="1"/>
      <p:bldP spid="32" grpId="0" animBg="1"/>
      <p:bldP spid="33" grpId="0" animBg="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dirty="0" smtClean="0"/>
              <a:t>Discussion</a:t>
            </a:r>
            <a:endParaRPr lang="en-US" dirty="0"/>
          </a:p>
        </p:txBody>
      </p:sp>
      <p:sp>
        <p:nvSpPr>
          <p:cNvPr id="256003" name="Rectangle 3"/>
          <p:cNvSpPr>
            <a:spLocks noGrp="1" noChangeArrowheads="1"/>
          </p:cNvSpPr>
          <p:nvPr>
            <p:ph idx="1"/>
          </p:nvPr>
        </p:nvSpPr>
        <p:spPr/>
        <p:txBody>
          <a:bodyPr/>
          <a:lstStyle/>
          <a:p>
            <a:r>
              <a:rPr lang="en-US" dirty="0" smtClean="0"/>
              <a:t>So What Is Software Assurance?</a:t>
            </a:r>
          </a:p>
        </p:txBody>
      </p:sp>
    </p:spTree>
    <p:extLst>
      <p:ext uri="{BB962C8B-B14F-4D97-AF65-F5344CB8AC3E}">
        <p14:creationId xmlns:p14="http://schemas.microsoft.com/office/powerpoint/2010/main" val="305039951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458200" cy="5257800"/>
          </a:xfrm>
        </p:spPr>
        <p:txBody>
          <a:bodyPr/>
          <a:lstStyle/>
          <a:p>
            <a:pPr marL="0" lvl="0" indent="0"/>
            <a:r>
              <a:rPr lang="en-US" sz="1200" dirty="0">
                <a:latin typeface="Times New Roman"/>
                <a:ea typeface="Times New Roman"/>
              </a:rPr>
              <a:t>Copyright 2014 Carnegie Mellon University</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This material has been approved for public release and unlimited distribution except as restricted below.</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This material is based upon work funded and supported by Department of Homeland Security ODE Carnegie Mellon University under Contract No. FA8721-05-C-0003 with Carnegie Mellon University for the operation of the Software Engineering Institute, a federally funded research and development center sponsored by the United States Department of Defense.</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NO WARRANTY. THIS CARNEGIE MELLON UNIVERSITY AND SOFTWARE ENGINEERING INSTITUTE MATERIAL IS FURNISHED ON AN “AS-IS” BASIS. CARNEGIE MELLON UNIVERSITY MAKES NO WARRANTIES OF ANY KIND, EITHER EXPRESSED OR IMPLIED, AS TO ANY MATTER INCLUDING, BUT NOT LIMITED TO, WARRANTY OF FITNESS FOR PURPOSE OR MERCHANTABILITY, EXCLUSIVITY, OR RESULTS OBTAINED FROM USE OF THE MATERIAL. CARNEGIE MELLON UNIVERSITY DOES NOT MAKE ANY WARRANTY OF ANY KIND WITH RESPECT TO FREEDOM FROM PATENT, TRADEMARK, OR COPYRIGHT INFRINGEMENT.</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This material is distributed by the Software Engineering Institute (SEI) only to course attendees for their own individual study. Except for the U.S. government purposes described below, this material SHALL NOT be reproduced or used in any other manner without requesting formal permission from the Software Engineering Institute at permission@sei.cmu.edu.</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The U.S. Government's rights to use, modify, reproduce, release, perform, display, or disclose this material are restricted by the Rights in Technical Data-Noncommercial Items clauses (DFAR 252-227.7013 and DFAR 252-227.7013 Alternate I) contained in the above identified contract. Any reproduction of this material or portions thereof marked with this legend must also reproduce the disclaimers contained on this slide.</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Although the rights granted by contract do not require course attendance to use this material for U.S. Government purposes, the SEI recommends attendance to ensure proper understanding.</a:t>
            </a:r>
            <a:br>
              <a:rPr lang="en-US" sz="1200" dirty="0">
                <a:latin typeface="Times New Roman"/>
                <a:ea typeface="Times New Roman"/>
              </a:rPr>
            </a:br>
            <a:r>
              <a:rPr lang="en-US" sz="1200" dirty="0">
                <a:latin typeface="Times New Roman"/>
                <a:ea typeface="Times New Roman"/>
              </a:rPr>
              <a:t/>
            </a:r>
            <a:br>
              <a:rPr lang="en-US" sz="1200" dirty="0">
                <a:latin typeface="Times New Roman"/>
                <a:ea typeface="Times New Roman"/>
              </a:rPr>
            </a:br>
            <a:r>
              <a:rPr lang="en-US" sz="1200" dirty="0">
                <a:latin typeface="Times New Roman"/>
                <a:ea typeface="Times New Roman"/>
              </a:rPr>
              <a:t>DM-0001134</a:t>
            </a:r>
            <a:br>
              <a:rPr lang="en-US" sz="1200" dirty="0">
                <a:latin typeface="Times New Roman"/>
                <a:ea typeface="Times New Roman"/>
              </a:rPr>
            </a:br>
            <a:endParaRPr lang="en-US" sz="1200" dirty="0" smtClean="0">
              <a:ea typeface="ＭＳ Ｐゴシック" pitchFamily="-107" charset="-128"/>
            </a:endParaRPr>
          </a:p>
        </p:txBody>
      </p:sp>
    </p:spTree>
    <p:extLst>
      <p:ext uri="{BB962C8B-B14F-4D97-AF65-F5344CB8AC3E}">
        <p14:creationId xmlns:p14="http://schemas.microsoft.com/office/powerpoint/2010/main" val="317736642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Software Assurance</a:t>
            </a:r>
            <a:endParaRPr lang="en-US" dirty="0"/>
          </a:p>
        </p:txBody>
      </p:sp>
      <p:sp>
        <p:nvSpPr>
          <p:cNvPr id="3" name="Content Placeholder 2"/>
          <p:cNvSpPr>
            <a:spLocks noGrp="1"/>
          </p:cNvSpPr>
          <p:nvPr>
            <p:ph idx="1"/>
          </p:nvPr>
        </p:nvSpPr>
        <p:spPr/>
        <p:txBody>
          <a:bodyPr/>
          <a:lstStyle/>
          <a:p>
            <a:r>
              <a:rPr lang="en-US" dirty="0" smtClean="0"/>
              <a:t>Software assurance (Software Assurance Curriculum Project) </a:t>
            </a:r>
          </a:p>
          <a:p>
            <a:pPr lvl="1"/>
            <a:r>
              <a:rPr lang="en-US" dirty="0" smtClean="0"/>
              <a:t>Application of technologies and processes to achieve a required level of confidence that software systems and services function in the intended manner, are free from accidental or intentional vulnerabilities, provide security capabilities appropriate to the threat environment, and recover from intrusions and failures.</a:t>
            </a:r>
          </a:p>
        </p:txBody>
      </p:sp>
    </p:spTree>
    <p:extLst>
      <p:ext uri="{BB962C8B-B14F-4D97-AF65-F5344CB8AC3E}">
        <p14:creationId xmlns:p14="http://schemas.microsoft.com/office/powerpoint/2010/main" val="341397782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a:latin typeface="Calibri" panose="020F0502020204030204" pitchFamily="34" charset="0"/>
              </a:rPr>
              <a:t>Foundations for Software Assurance</a:t>
            </a:r>
            <a:endParaRPr lang="en-US" sz="3600" b="1" dirty="0" smtClean="0">
              <a:latin typeface="Calibri" panose="020F0502020204030204" pitchFamily="34" charset="0"/>
            </a:endParaRP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174744096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p:txBody>
          <a:bodyPr/>
          <a:lstStyle/>
          <a:p>
            <a:r>
              <a:rPr lang="en-US" dirty="0" smtClean="0"/>
              <a:t>Information/IT Security Point of View</a:t>
            </a:r>
            <a:endParaRPr lang="en-US" dirty="0"/>
          </a:p>
        </p:txBody>
      </p:sp>
      <p:sp>
        <p:nvSpPr>
          <p:cNvPr id="307203" name="Rectangle 3"/>
          <p:cNvSpPr>
            <a:spLocks noGrp="1" noChangeArrowheads="1"/>
          </p:cNvSpPr>
          <p:nvPr>
            <p:ph idx="1"/>
          </p:nvPr>
        </p:nvSpPr>
        <p:spPr/>
        <p:txBody>
          <a:bodyPr/>
          <a:lstStyle/>
          <a:p>
            <a:r>
              <a:rPr lang="en-US" dirty="0" smtClean="0"/>
              <a:t>Typically dealing with an organization’s infrastructure provider, the management chain, and the CIO</a:t>
            </a:r>
          </a:p>
          <a:p>
            <a:r>
              <a:rPr lang="en-US" dirty="0" smtClean="0"/>
              <a:t>End objective is to provide a functional, available, secure operational infrastructure and applications for all users</a:t>
            </a:r>
          </a:p>
          <a:p>
            <a:r>
              <a:rPr lang="en-US" dirty="0" smtClean="0"/>
              <a:t>Information protection and privacy are demanding increasing attention (regulatory, marketplace pressure)</a:t>
            </a:r>
          </a:p>
          <a:p>
            <a:r>
              <a:rPr lang="en-US" dirty="0" smtClean="0"/>
              <a:t>Software/application security may or may not be on the radar screen</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r>
              <a:rPr lang="en-US" dirty="0" smtClean="0"/>
              <a:t>Software Security Point of View - 1</a:t>
            </a:r>
            <a:endParaRPr lang="en-US" dirty="0"/>
          </a:p>
        </p:txBody>
      </p:sp>
      <p:sp>
        <p:nvSpPr>
          <p:cNvPr id="309251" name="Rectangle 3"/>
          <p:cNvSpPr>
            <a:spLocks noGrp="1" noChangeArrowheads="1"/>
          </p:cNvSpPr>
          <p:nvPr>
            <p:ph idx="1"/>
          </p:nvPr>
        </p:nvSpPr>
        <p:spPr/>
        <p:txBody>
          <a:bodyPr/>
          <a:lstStyle/>
          <a:p>
            <a:r>
              <a:rPr lang="en-US" dirty="0" smtClean="0"/>
              <a:t>Dealing primarily with software/application developers and their management chain</a:t>
            </a:r>
          </a:p>
          <a:p>
            <a:pPr lvl="1"/>
            <a:r>
              <a:rPr lang="en-US" dirty="0" smtClean="0"/>
              <a:t>in-house, service provider, purchased software</a:t>
            </a:r>
          </a:p>
          <a:p>
            <a:pPr lvl="1"/>
            <a:endParaRPr lang="en-US" dirty="0" smtClean="0"/>
          </a:p>
          <a:p>
            <a:r>
              <a:rPr lang="en-US" dirty="0" smtClean="0"/>
              <a:t>End objective is to produce working systems and applications, on schedule, on budget</a:t>
            </a:r>
            <a:endParaRPr 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r>
              <a:rPr lang="en-US" dirty="0" smtClean="0"/>
              <a:t>Software Security Point of View - 2</a:t>
            </a:r>
            <a:endParaRPr lang="en-US" dirty="0"/>
          </a:p>
        </p:txBody>
      </p:sp>
      <p:sp>
        <p:nvSpPr>
          <p:cNvPr id="309251" name="Rectangle 3"/>
          <p:cNvSpPr>
            <a:spLocks noGrp="1" noChangeArrowheads="1"/>
          </p:cNvSpPr>
          <p:nvPr>
            <p:ph idx="1"/>
          </p:nvPr>
        </p:nvSpPr>
        <p:spPr/>
        <p:txBody>
          <a:bodyPr/>
          <a:lstStyle/>
          <a:p>
            <a:r>
              <a:rPr lang="en-US" dirty="0" smtClean="0"/>
              <a:t>Security typically addressed (if at all):</a:t>
            </a:r>
          </a:p>
          <a:p>
            <a:pPr lvl="1"/>
            <a:r>
              <a:rPr lang="en-US" dirty="0" smtClean="0"/>
              <a:t>During coding and testing</a:t>
            </a:r>
          </a:p>
          <a:p>
            <a:pPr lvl="1"/>
            <a:r>
              <a:rPr lang="en-US" dirty="0" smtClean="0"/>
              <a:t>During operations/production as an “after the fact” add-on; reactive </a:t>
            </a:r>
          </a:p>
          <a:p>
            <a:pPr lvl="1"/>
            <a:r>
              <a:rPr lang="en-US" dirty="0" smtClean="0"/>
              <a:t>For COTS, open source, or third party software, as a provider/vendor responsibility</a:t>
            </a:r>
          </a:p>
          <a:p>
            <a:pPr lvl="1"/>
            <a:r>
              <a:rPr lang="en-US" dirty="0" smtClean="0"/>
              <a:t>What’s wrong with the above approach?		</a:t>
            </a:r>
          </a:p>
          <a:p>
            <a:endParaRPr lang="en-US" dirty="0" smtClean="0"/>
          </a:p>
          <a:p>
            <a:r>
              <a:rPr lang="en-US" dirty="0" smtClean="0"/>
              <a:t>COTS: Commercial Off The Shelf</a:t>
            </a:r>
          </a:p>
        </p:txBody>
      </p:sp>
    </p:spTree>
    <p:extLst>
      <p:ext uri="{BB962C8B-B14F-4D97-AF65-F5344CB8AC3E}">
        <p14:creationId xmlns:p14="http://schemas.microsoft.com/office/powerpoint/2010/main" val="219668645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r>
              <a:rPr lang="en-US" dirty="0" smtClean="0"/>
              <a:t>Why Software Security? - 1</a:t>
            </a:r>
            <a:endParaRPr lang="en-US" dirty="0"/>
          </a:p>
        </p:txBody>
      </p:sp>
      <p:sp>
        <p:nvSpPr>
          <p:cNvPr id="276483" name="Rectangle 3"/>
          <p:cNvSpPr>
            <a:spLocks noGrp="1" noChangeArrowheads="1"/>
          </p:cNvSpPr>
          <p:nvPr>
            <p:ph idx="1"/>
          </p:nvPr>
        </p:nvSpPr>
        <p:spPr/>
        <p:txBody>
          <a:bodyPr/>
          <a:lstStyle/>
          <a:p>
            <a:r>
              <a:rPr lang="en-US" dirty="0" smtClean="0"/>
              <a:t>Developed nations’ economies and defense depend, in large part, on the reliable execution of software.</a:t>
            </a:r>
          </a:p>
          <a:p>
            <a:r>
              <a:rPr lang="en-US" dirty="0" smtClean="0"/>
              <a:t>Software is ubiquitous, affecting all aspects of our personal and professional lives.</a:t>
            </a:r>
          </a:p>
          <a:p>
            <a:r>
              <a:rPr lang="en-US" dirty="0" smtClean="0"/>
              <a:t>Software vulnerabilities are equally ubiquitous, jeopardizing</a:t>
            </a:r>
          </a:p>
          <a:p>
            <a:pPr lvl="1"/>
            <a:r>
              <a:rPr lang="en-US" dirty="0" smtClean="0"/>
              <a:t>Personal identities</a:t>
            </a:r>
          </a:p>
          <a:p>
            <a:pPr lvl="1"/>
            <a:r>
              <a:rPr lang="en-US" dirty="0" smtClean="0"/>
              <a:t>Intellectual property</a:t>
            </a:r>
          </a:p>
          <a:p>
            <a:pPr lvl="1"/>
            <a:r>
              <a:rPr lang="en-US" dirty="0" smtClean="0"/>
              <a:t>Consumer trust</a:t>
            </a:r>
          </a:p>
          <a:p>
            <a:pPr lvl="1"/>
            <a:r>
              <a:rPr lang="en-US" dirty="0" smtClean="0"/>
              <a:t>Business services, operations, and continuity</a:t>
            </a:r>
          </a:p>
          <a:p>
            <a:pPr lvl="1"/>
            <a:r>
              <a:rPr lang="en-US" dirty="0" smtClean="0"/>
              <a:t>Critical infrastructures and government </a:t>
            </a:r>
          </a:p>
          <a:p>
            <a:endParaRPr 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en-US" dirty="0" smtClean="0"/>
              <a:t>Why Software Security? - 2</a:t>
            </a:r>
            <a:endParaRPr lang="en-US" dirty="0"/>
          </a:p>
        </p:txBody>
      </p:sp>
      <p:sp>
        <p:nvSpPr>
          <p:cNvPr id="278531" name="Rectangle 3"/>
          <p:cNvSpPr>
            <a:spLocks noGrp="1" noChangeArrowheads="1"/>
          </p:cNvSpPr>
          <p:nvPr>
            <p:ph idx="1"/>
          </p:nvPr>
        </p:nvSpPr>
        <p:spPr/>
        <p:txBody>
          <a:bodyPr/>
          <a:lstStyle/>
          <a:p>
            <a:r>
              <a:rPr lang="en-US" dirty="0" smtClean="0"/>
              <a:t>Most successful attacks result from</a:t>
            </a:r>
          </a:p>
          <a:p>
            <a:pPr lvl="1"/>
            <a:r>
              <a:rPr lang="en-US" dirty="0" smtClean="0"/>
              <a:t>Targeting and exploiting known, non-patched software vulnerabilities</a:t>
            </a:r>
          </a:p>
          <a:p>
            <a:pPr lvl="1"/>
            <a:r>
              <a:rPr lang="en-US" dirty="0" smtClean="0"/>
              <a:t>Insecure software configurations</a:t>
            </a:r>
          </a:p>
          <a:p>
            <a:r>
              <a:rPr lang="en-US" dirty="0" smtClean="0"/>
              <a:t>Many of these are introduced during software design and development. </a:t>
            </a:r>
          </a:p>
          <a:p>
            <a:r>
              <a:rPr lang="en-US" dirty="0" smtClean="0"/>
              <a:t>Increasing trend of assembling systems from purchased parts means getting software acquisition right with respect to security.</a:t>
            </a:r>
          </a:p>
          <a:p>
            <a:r>
              <a:rPr lang="en-US" dirty="0" smtClean="0"/>
              <a:t>Refer to Polydys and Wisseman. “Software Assurance in Acquisition: Mitigating Risks to the Enterprise.” 2007. </a:t>
            </a:r>
            <a:endParaRPr lang="en-US" sz="16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dirty="0" smtClean="0"/>
              <a:t>So What Is Software Security?</a:t>
            </a:r>
            <a:endParaRPr lang="en-US" dirty="0"/>
          </a:p>
        </p:txBody>
      </p:sp>
      <p:sp>
        <p:nvSpPr>
          <p:cNvPr id="256003" name="Rectangle 3"/>
          <p:cNvSpPr>
            <a:spLocks noGrp="1" noChangeArrowheads="1"/>
          </p:cNvSpPr>
          <p:nvPr>
            <p:ph idx="1"/>
          </p:nvPr>
        </p:nvSpPr>
        <p:spPr/>
        <p:txBody>
          <a:bodyPr/>
          <a:lstStyle/>
          <a:p>
            <a:r>
              <a:rPr lang="en-US" dirty="0"/>
              <a:t>S</a:t>
            </a:r>
            <a:r>
              <a:rPr lang="en-US" dirty="0" smtClean="0"/>
              <a:t>oftware security is NOT</a:t>
            </a:r>
          </a:p>
          <a:p>
            <a:pPr lvl="1"/>
            <a:r>
              <a:rPr lang="en-US" dirty="0" smtClean="0"/>
              <a:t>Firewalls, intrusion detection, encryption, or tools that</a:t>
            </a:r>
            <a:r>
              <a:rPr lang="en-US" dirty="0"/>
              <a:t> </a:t>
            </a:r>
            <a:r>
              <a:rPr lang="en-US" dirty="0" smtClean="0"/>
              <a:t>protect the environment in which the software operates</a:t>
            </a:r>
          </a:p>
          <a:p>
            <a:r>
              <a:rPr lang="en-US" dirty="0" smtClean="0"/>
              <a:t>Software security IS</a:t>
            </a:r>
          </a:p>
          <a:p>
            <a:pPr lvl="1">
              <a:buFont typeface="Arial" panose="020B0604020202020204" pitchFamily="34" charset="0"/>
              <a:buChar char="•"/>
            </a:pPr>
            <a:r>
              <a:rPr lang="en-US" dirty="0" smtClean="0"/>
              <a:t>Engineering software so that it continues to function under attack</a:t>
            </a:r>
          </a:p>
          <a:p>
            <a:pPr lvl="1">
              <a:buFont typeface="Arial" panose="020B0604020202020204" pitchFamily="34" charset="0"/>
              <a:buChar char="•"/>
            </a:pPr>
            <a:r>
              <a:rPr lang="en-US" dirty="0" smtClean="0"/>
              <a:t>The ability of software to recognize, resist, tolerate, and recover from events that threaten it</a:t>
            </a:r>
          </a:p>
          <a:p>
            <a:r>
              <a:rPr lang="en-US" dirty="0" smtClean="0"/>
              <a:t>The goal: Better, defect-free software that can function more robustly in its operational production environment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p:txBody>
          <a:bodyPr/>
          <a:lstStyle/>
          <a:p>
            <a:r>
              <a:rPr lang="en-US" dirty="0" smtClean="0"/>
              <a:t>Security Perspectives</a:t>
            </a:r>
            <a:endParaRPr lang="en-US" dirty="0"/>
          </a:p>
        </p:txBody>
      </p:sp>
      <p:pic>
        <p:nvPicPr>
          <p:cNvPr id="435203" name="Picture 3"/>
          <p:cNvPicPr>
            <a:picLocks noGrp="1" noChangeAspect="1" noChangeArrowheads="1"/>
          </p:cNvPicPr>
          <p:nvPr>
            <p:ph idx="4294967295"/>
          </p:nvPr>
        </p:nvPicPr>
        <p:blipFill>
          <a:blip r:embed="rId3" cstate="print"/>
          <a:srcRect/>
          <a:stretch>
            <a:fillRect/>
          </a:stretch>
        </p:blipFill>
        <p:spPr>
          <a:xfrm>
            <a:off x="381000" y="1219200"/>
            <a:ext cx="8382000" cy="4572000"/>
          </a:xfrm>
        </p:spPr>
      </p:pic>
      <p:sp>
        <p:nvSpPr>
          <p:cNvPr id="435204" name="Text Box 4"/>
          <p:cNvSpPr txBox="1">
            <a:spLocks noChangeArrowheads="1"/>
          </p:cNvSpPr>
          <p:nvPr/>
        </p:nvSpPr>
        <p:spPr bwMode="auto">
          <a:xfrm>
            <a:off x="365125" y="5867400"/>
            <a:ext cx="8016875" cy="308653"/>
          </a:xfrm>
          <a:prstGeom prst="rect">
            <a:avLst/>
          </a:prstGeom>
          <a:noFill/>
          <a:ln w="9525">
            <a:noFill/>
            <a:miter lim="800000"/>
            <a:headEnd/>
            <a:tailEnd/>
          </a:ln>
          <a:effectLst/>
        </p:spPr>
        <p:txBody>
          <a:bodyPr lIns="92309" tIns="46154" rIns="92309" bIns="46154">
            <a:spAutoFit/>
          </a:bodyPr>
          <a:lstStyle/>
          <a:p>
            <a:pPr>
              <a:tabLst>
                <a:tab pos="292100" algn="l"/>
                <a:tab pos="571500" algn="l"/>
              </a:tabLst>
            </a:pPr>
            <a:r>
              <a:rPr lang="en-US" sz="1400" dirty="0">
                <a:latin typeface="Calibri" panose="020F0502020204030204" pitchFamily="34" charset="0"/>
              </a:rPr>
              <a:t>https://www.securecoding.cert.org/confluence/display/seccode/Top+10+Secure+Coding+Practices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Needs to Be Trusted</a:t>
            </a:r>
            <a:endParaRPr lang="en-US" dirty="0"/>
          </a:p>
        </p:txBody>
      </p:sp>
      <p:sp>
        <p:nvSpPr>
          <p:cNvPr id="3" name="Content Placeholder 2"/>
          <p:cNvSpPr>
            <a:spLocks noGrp="1"/>
          </p:cNvSpPr>
          <p:nvPr>
            <p:ph idx="1"/>
          </p:nvPr>
        </p:nvSpPr>
        <p:spPr/>
        <p:txBody>
          <a:bodyPr/>
          <a:lstStyle/>
          <a:p>
            <a:r>
              <a:rPr lang="en-US" dirty="0" smtClean="0"/>
              <a:t>Exploitation of software defects is estimated to cost the U.S. economy $60 billion annually.</a:t>
            </a:r>
          </a:p>
          <a:p>
            <a:r>
              <a:rPr lang="en-US" dirty="0" smtClean="0"/>
              <a:t>Software development and sustainment activities must follow proper practices, but there is no authoritative point of reference.</a:t>
            </a:r>
          </a:p>
          <a:p>
            <a:r>
              <a:rPr lang="en-US" dirty="0" smtClean="0"/>
              <a:t>The U.S. Department of Homeland Security (DHS) created a group to define a common body of knowledge (CBK) for secure software assurance.</a:t>
            </a:r>
            <a:endParaRPr 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4" name="Rectangle 12"/>
          <p:cNvSpPr>
            <a:spLocks noChangeArrowheads="1"/>
          </p:cNvSpPr>
          <p:nvPr/>
        </p:nvSpPr>
        <p:spPr bwMode="auto">
          <a:xfrm>
            <a:off x="4181475" y="5726113"/>
            <a:ext cx="184150" cy="396875"/>
          </a:xfrm>
          <a:prstGeom prst="rect">
            <a:avLst/>
          </a:prstGeom>
          <a:noFill/>
          <a:ln w="6350">
            <a:noFill/>
            <a:miter lim="800000"/>
            <a:headEnd/>
            <a:tailEnd/>
          </a:ln>
          <a:effectLst/>
        </p:spPr>
        <p:txBody>
          <a:bodyPr wrap="none" anchor="ctr">
            <a:spAutoFit/>
          </a:bodyPr>
          <a:lstStyle/>
          <a:p>
            <a:pPr algn="ctr">
              <a:spcBef>
                <a:spcPct val="50000"/>
              </a:spcBef>
            </a:pPr>
            <a:endParaRPr lang="en-US" sz="2000" dirty="0"/>
          </a:p>
        </p:txBody>
      </p:sp>
      <p:sp>
        <p:nvSpPr>
          <p:cNvPr id="4" name="Rectangle 128"/>
          <p:cNvSpPr txBox="1">
            <a:spLocks noChangeArrowheads="1"/>
          </p:cNvSpPr>
          <p:nvPr/>
        </p:nvSpPr>
        <p:spPr bwMode="auto">
          <a:xfrm>
            <a:off x="4257674" y="5153025"/>
            <a:ext cx="4200525" cy="561975"/>
          </a:xfrm>
          <a:prstGeom prst="rect">
            <a:avLst/>
          </a:prstGeom>
        </p:spPr>
        <p:txBody>
          <a:bodyPr lIns="91440" tIns="45720" rIns="91440" bIns="45720" anchor="ctr"/>
          <a:lstStyle>
            <a:lvl1pPr algn="l" rtl="0" eaLnBrk="1" fontAlgn="base" hangingPunct="1">
              <a:spcBef>
                <a:spcPct val="30000"/>
              </a:spcBef>
              <a:spcAft>
                <a:spcPct val="0"/>
              </a:spcAft>
              <a:buSzPct val="70000"/>
              <a:defRPr sz="1700">
                <a:solidFill>
                  <a:schemeClr val="tx1"/>
                </a:solidFill>
                <a:latin typeface="+mn-lt"/>
                <a:ea typeface="+mn-ea"/>
                <a:cs typeface="+mn-cs"/>
              </a:defRPr>
            </a:lvl1pPr>
            <a:lvl2pPr marL="741363" indent="-284163" algn="l" rtl="0" eaLnBrk="1" fontAlgn="base" hangingPunct="1">
              <a:spcBef>
                <a:spcPct val="5000"/>
              </a:spcBef>
              <a:spcAft>
                <a:spcPct val="5000"/>
              </a:spcAft>
              <a:buSzPct val="90000"/>
              <a:buFont typeface="Times" pitchFamily="18" charset="0"/>
              <a:buChar char="•"/>
              <a:defRPr sz="2000">
                <a:solidFill>
                  <a:schemeClr val="tx1"/>
                </a:solidFill>
                <a:latin typeface="+mn-lt"/>
              </a:defRPr>
            </a:lvl2pPr>
            <a:lvl3pPr marL="1200150" indent="-285750" algn="l" rtl="0" eaLnBrk="1" fontAlgn="base" hangingPunct="1">
              <a:spcBef>
                <a:spcPct val="10000"/>
              </a:spcBef>
              <a:spcAft>
                <a:spcPct val="10000"/>
              </a:spcAft>
              <a:buSzPct val="70000"/>
              <a:buFont typeface="Times" pitchFamily="18" charset="0"/>
              <a:buChar char="—"/>
              <a:defRPr>
                <a:solidFill>
                  <a:schemeClr val="tx1"/>
                </a:solidFill>
                <a:latin typeface="+mn-lt"/>
              </a:defRPr>
            </a:lvl3pPr>
            <a:lvl4pPr marL="1660525" indent="-284163" algn="l" rtl="0" eaLnBrk="1" fontAlgn="base" hangingPunct="1">
              <a:spcBef>
                <a:spcPct val="5000"/>
              </a:spcBef>
              <a:spcAft>
                <a:spcPct val="0"/>
              </a:spcAft>
              <a:buSzPct val="70000"/>
              <a:buChar char="o"/>
              <a:defRPr>
                <a:solidFill>
                  <a:schemeClr val="tx1"/>
                </a:solidFill>
                <a:latin typeface="+mn-lt"/>
              </a:defRPr>
            </a:lvl4pPr>
            <a:lvl5pPr marL="22320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5pPr>
            <a:lvl6pPr marL="26892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6pPr>
            <a:lvl7pPr marL="31464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7pPr>
            <a:lvl8pPr marL="36036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8pPr>
            <a:lvl9pPr marL="4060825" indent="-285750" algn="l" rtl="0" eaLnBrk="1" fontAlgn="base" hangingPunct="1">
              <a:spcBef>
                <a:spcPct val="0"/>
              </a:spcBef>
              <a:spcAft>
                <a:spcPct val="25000"/>
              </a:spcAft>
              <a:buSzPct val="70000"/>
              <a:buFont typeface="Times" pitchFamily="18" charset="0"/>
              <a:buChar char="–"/>
              <a:defRPr>
                <a:solidFill>
                  <a:schemeClr val="tx1"/>
                </a:solidFill>
                <a:latin typeface="+mn-lt"/>
              </a:defRPr>
            </a:lvl9pPr>
          </a:lstStyle>
          <a:p>
            <a:r>
              <a:rPr lang="en-US" dirty="0"/>
              <a:t>Nancy R. Mead</a:t>
            </a:r>
            <a:r>
              <a:rPr lang="en-US" kern="0" dirty="0" smtClean="0"/>
              <a:t/>
            </a:r>
            <a:br>
              <a:rPr lang="en-US" kern="0" dirty="0" smtClean="0"/>
            </a:br>
            <a:r>
              <a:rPr lang="en-US" kern="0" dirty="0" smtClean="0"/>
              <a:t>May 2014</a:t>
            </a:r>
            <a:endParaRPr lang="en-US" kern="0" dirty="0"/>
          </a:p>
        </p:txBody>
      </p:sp>
      <p:sp>
        <p:nvSpPr>
          <p:cNvPr id="5" name="Rectangle 12"/>
          <p:cNvSpPr txBox="1">
            <a:spLocks noChangeArrowheads="1"/>
          </p:cNvSpPr>
          <p:nvPr/>
        </p:nvSpPr>
        <p:spPr bwMode="white">
          <a:xfrm>
            <a:off x="4257673" y="2438400"/>
            <a:ext cx="4352925" cy="7620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lvl1pPr>
              <a:lnSpc>
                <a:spcPct val="100000"/>
              </a:lnSpc>
              <a:defRPr sz="2200"/>
            </a:lvl1pPr>
          </a:lstStyle>
          <a:p>
            <a:pPr lvl="0">
              <a:spcBef>
                <a:spcPct val="0"/>
              </a:spcBef>
              <a:defRPr/>
            </a:pPr>
            <a:r>
              <a:rPr lang="en-US" sz="2800" b="1" dirty="0" smtClean="0"/>
              <a:t>Assured Software Development: </a:t>
            </a:r>
            <a:r>
              <a:rPr kumimoji="0" lang="en-US" sz="2800" b="1" i="0" u="none" strike="noStrike" kern="0" cap="none" spc="0" normalizeH="0" baseline="0" noProof="0" dirty="0" smtClean="0">
                <a:ln>
                  <a:noFill/>
                </a:ln>
                <a:solidFill>
                  <a:schemeClr val="tx1"/>
                </a:solidFill>
                <a:effectLst/>
                <a:uLnTx/>
                <a:uFillTx/>
                <a:latin typeface="+mj-lt"/>
                <a:ea typeface="+mj-ea"/>
                <a:cs typeface="+mj-cs"/>
              </a:rPr>
              <a:t>Week 1</a:t>
            </a:r>
            <a:endParaRPr kumimoji="0" lang="en-US" sz="2800" b="1" i="0" u="none" strike="noStrike" kern="0" cap="none" spc="0" normalizeH="0" baseline="0" noProof="0" dirty="0">
              <a:ln>
                <a:noFill/>
              </a:ln>
              <a:solidFill>
                <a:schemeClr val="tx1"/>
              </a:solidFill>
              <a:effectLst/>
              <a:uLnTx/>
              <a:uFillTx/>
              <a:latin typeface="+mj-lt"/>
              <a:ea typeface="+mj-ea"/>
              <a:cs typeface="+mj-cs"/>
            </a:endParaRPr>
          </a:p>
        </p:txBody>
      </p:sp>
      <p:sp>
        <p:nvSpPr>
          <p:cNvPr id="2" name="TextBox 1"/>
          <p:cNvSpPr txBox="1"/>
          <p:nvPr/>
        </p:nvSpPr>
        <p:spPr>
          <a:xfrm>
            <a:off x="4257673" y="3505200"/>
            <a:ext cx="4808047" cy="400110"/>
          </a:xfrm>
          <a:prstGeom prst="rect">
            <a:avLst/>
          </a:prstGeom>
          <a:noFill/>
        </p:spPr>
        <p:txBody>
          <a:bodyPr wrap="none" rtlCol="0">
            <a:spAutoFit/>
          </a:bodyPr>
          <a:lstStyle/>
          <a:p>
            <a:r>
              <a:rPr lang="en-US" sz="2000" b="1" dirty="0" smtClean="0">
                <a:latin typeface="Calibri" panose="020F0502020204030204" pitchFamily="34" charset="0"/>
              </a:rPr>
              <a:t>Introduction and Software Lifecycle Models</a:t>
            </a:r>
            <a:endParaRPr lang="en-US" sz="2000" b="1" dirty="0">
              <a:latin typeface="Calibri" panose="020F0502020204030204" pitchFamily="34" charset="0"/>
            </a:endParaRPr>
          </a:p>
        </p:txBody>
      </p:sp>
    </p:spTree>
    <p:extLst>
      <p:ext uri="{BB962C8B-B14F-4D97-AF65-F5344CB8AC3E}">
        <p14:creationId xmlns:p14="http://schemas.microsoft.com/office/powerpoint/2010/main" val="103834897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Software Assurance (recap)</a:t>
            </a:r>
            <a:endParaRPr lang="en-US" dirty="0"/>
          </a:p>
        </p:txBody>
      </p:sp>
      <p:sp>
        <p:nvSpPr>
          <p:cNvPr id="3" name="Content Placeholder 2"/>
          <p:cNvSpPr>
            <a:spLocks noGrp="1"/>
          </p:cNvSpPr>
          <p:nvPr>
            <p:ph idx="1"/>
          </p:nvPr>
        </p:nvSpPr>
        <p:spPr/>
        <p:txBody>
          <a:bodyPr/>
          <a:lstStyle/>
          <a:p>
            <a:r>
              <a:rPr lang="en-US" dirty="0" smtClean="0"/>
              <a:t>Software assurance (Software Assurance Curriculum Project) </a:t>
            </a:r>
          </a:p>
          <a:p>
            <a:pPr lvl="1"/>
            <a:r>
              <a:rPr lang="en-US" dirty="0" smtClean="0"/>
              <a:t>Application of technologies and processes to achieve a required level of confidence that software systems and services function in the intended manner, are free from accidental or intentional vulnerabilities, provide security capabilities appropriate to the threat environment, and recover from intrusions and failures.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Addressing the Gaps</a:t>
            </a:r>
            <a:endParaRPr lang="en-US" dirty="0"/>
          </a:p>
        </p:txBody>
      </p:sp>
      <p:sp>
        <p:nvSpPr>
          <p:cNvPr id="3" name="Content Placeholder 2"/>
          <p:cNvSpPr>
            <a:spLocks noGrp="1"/>
          </p:cNvSpPr>
          <p:nvPr>
            <p:ph idx="1"/>
          </p:nvPr>
        </p:nvSpPr>
        <p:spPr/>
        <p:txBody>
          <a:bodyPr/>
          <a:lstStyle/>
          <a:p>
            <a:r>
              <a:rPr lang="en-US" dirty="0" smtClean="0"/>
              <a:t>DHS enlisted the SEI’s CERT Division to coordinate the development of a curriculum for a Master of Software Assurance (MSwA) degree program. (what and how) </a:t>
            </a:r>
            <a:r>
              <a:rPr lang="en-US" dirty="0" smtClean="0">
                <a:hlinkClick r:id="rId3"/>
              </a:rPr>
              <a:t>http://www.cert.org/mswa/</a:t>
            </a:r>
            <a:r>
              <a:rPr lang="en-US" dirty="0" smtClean="0"/>
              <a:t> </a:t>
            </a:r>
          </a:p>
          <a:p>
            <a:pPr lvl="1"/>
            <a:r>
              <a:rPr lang="en-US" dirty="0" smtClean="0"/>
              <a:t> Developed a curriculum body of knowledge and associated outcomes</a:t>
            </a:r>
          </a:p>
          <a:p>
            <a:pPr lvl="1"/>
            <a:r>
              <a:rPr lang="en-US" dirty="0" smtClean="0"/>
              <a:t> Identified the need for a coherent set of guiding principles for secure software assurance</a:t>
            </a:r>
          </a:p>
          <a:p>
            <a:r>
              <a:rPr lang="en-US" dirty="0" smtClean="0"/>
              <a:t>The SEI’s CERT Division and the Software Engineering Program at Oxford University, UK collaborated to build a set of principles. (why)</a:t>
            </a:r>
          </a:p>
          <a:p>
            <a:endParaRPr 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a:latin typeface="Calibri" panose="020F0502020204030204" pitchFamily="34" charset="0"/>
              </a:rPr>
              <a:t>Software Assurance Guiding Principles</a:t>
            </a:r>
            <a:endParaRPr lang="en-US" sz="3600" b="1" dirty="0" smtClean="0">
              <a:latin typeface="Calibri" panose="020F0502020204030204" pitchFamily="34" charset="0"/>
            </a:endParaRP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174744096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Principles -1</a:t>
            </a:r>
            <a:endParaRPr lang="en-US" dirty="0"/>
          </a:p>
        </p:txBody>
      </p:sp>
      <p:sp>
        <p:nvSpPr>
          <p:cNvPr id="3" name="Content Placeholder 2"/>
          <p:cNvSpPr>
            <a:spLocks noGrp="1"/>
          </p:cNvSpPr>
          <p:nvPr>
            <p:ph idx="1"/>
          </p:nvPr>
        </p:nvSpPr>
        <p:spPr/>
        <p:txBody>
          <a:bodyPr/>
          <a:lstStyle/>
          <a:p>
            <a:r>
              <a:rPr lang="en-US" dirty="0" smtClean="0"/>
              <a:t>Saltzer and Schroeder* defined security as “techniques that control who may use or modify the computer or the information contained in it”</a:t>
            </a:r>
          </a:p>
          <a:p>
            <a:r>
              <a:rPr lang="en-US" dirty="0" smtClean="0"/>
              <a:t>They described the three main categories of concern: </a:t>
            </a:r>
          </a:p>
          <a:p>
            <a:pPr lvl="2"/>
            <a:r>
              <a:rPr lang="en-US" dirty="0" smtClean="0"/>
              <a:t> Confidentiality</a:t>
            </a:r>
          </a:p>
          <a:p>
            <a:pPr lvl="2"/>
            <a:r>
              <a:rPr lang="en-US" dirty="0" smtClean="0"/>
              <a:t> Integrity</a:t>
            </a:r>
          </a:p>
          <a:p>
            <a:pPr lvl="2"/>
            <a:r>
              <a:rPr lang="en-US" dirty="0" smtClean="0"/>
              <a:t> Availability</a:t>
            </a:r>
          </a:p>
          <a:p>
            <a:pPr lvl="1"/>
            <a:endParaRPr lang="en-US" dirty="0" smtClean="0"/>
          </a:p>
          <a:p>
            <a:endParaRPr lang="en-US" dirty="0" smtClean="0"/>
          </a:p>
          <a:p>
            <a:endParaRPr lang="en-US" dirty="0" smtClean="0"/>
          </a:p>
          <a:p>
            <a:r>
              <a:rPr lang="en-US" sz="1600" dirty="0" smtClean="0"/>
              <a:t>* Reference: Saltzer and Schroeder, “The Protection of Information in Computer Systems.” </a:t>
            </a:r>
            <a:r>
              <a:rPr lang="en-US" sz="1600" i="1" dirty="0" smtClean="0"/>
              <a:t>Communications of the ACM</a:t>
            </a:r>
            <a:r>
              <a:rPr lang="en-US" sz="1600" dirty="0" smtClean="0"/>
              <a:t>, 1974.</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Principles - 2</a:t>
            </a:r>
            <a:endParaRPr lang="en-US" dirty="0"/>
          </a:p>
        </p:txBody>
      </p:sp>
      <p:sp>
        <p:nvSpPr>
          <p:cNvPr id="3" name="Content Placeholder 2"/>
          <p:cNvSpPr>
            <a:spLocks noGrp="1"/>
          </p:cNvSpPr>
          <p:nvPr>
            <p:ph idx="1"/>
          </p:nvPr>
        </p:nvSpPr>
        <p:spPr/>
        <p:txBody>
          <a:bodyPr/>
          <a:lstStyle/>
          <a:p>
            <a:r>
              <a:rPr lang="en-US" dirty="0" smtClean="0"/>
              <a:t>Economy of mechanism: Keep the design as simple and small as possible.</a:t>
            </a:r>
          </a:p>
          <a:p>
            <a:r>
              <a:rPr lang="en-US" dirty="0" smtClean="0"/>
              <a:t>Fail-safe defaults: Base access decisions on permission rather than exclusion.</a:t>
            </a:r>
          </a:p>
          <a:p>
            <a:r>
              <a:rPr lang="en-US" dirty="0" smtClean="0"/>
              <a:t>Complete mediation: Every access to every object must be checked for authority.</a:t>
            </a:r>
          </a:p>
          <a:p>
            <a:r>
              <a:rPr lang="en-US" dirty="0" smtClean="0"/>
              <a:t>Open design: The design should not be secret. The mechanisms should not depend on the ignorance of potential attackers, but rather on the possession of specific, and more easily protected, keys or passwords.</a:t>
            </a:r>
            <a:endParaRPr lang="en-US" dirty="0"/>
          </a:p>
        </p:txBody>
      </p:sp>
    </p:spTree>
    <p:extLst>
      <p:ext uri="{BB962C8B-B14F-4D97-AF65-F5344CB8AC3E}">
        <p14:creationId xmlns:p14="http://schemas.microsoft.com/office/powerpoint/2010/main" val="362632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Principles - 3</a:t>
            </a:r>
            <a:endParaRPr lang="en-US" dirty="0"/>
          </a:p>
        </p:txBody>
      </p:sp>
      <p:sp>
        <p:nvSpPr>
          <p:cNvPr id="3" name="Content Placeholder 2"/>
          <p:cNvSpPr>
            <a:spLocks noGrp="1"/>
          </p:cNvSpPr>
          <p:nvPr>
            <p:ph idx="1"/>
          </p:nvPr>
        </p:nvSpPr>
        <p:spPr/>
        <p:txBody>
          <a:bodyPr/>
          <a:lstStyle/>
          <a:p>
            <a:r>
              <a:rPr lang="en-US" sz="2400" dirty="0" smtClean="0"/>
              <a:t>Separation of privilege: Where feasible, a protection mechanism that requires two keys to unlock it is more robust and flexible than one that allows access to the presenter of only a single key.</a:t>
            </a:r>
          </a:p>
          <a:p>
            <a:r>
              <a:rPr lang="en-US" sz="2400" dirty="0" smtClean="0"/>
              <a:t>Least privilege: Every program and every user of the system should operate using the least set of privileges necessary to complete the job.</a:t>
            </a:r>
          </a:p>
          <a:p>
            <a:r>
              <a:rPr lang="en-US" sz="2400" dirty="0" smtClean="0"/>
              <a:t>Least common mechanism: Minimize the amount of mechanism common to more than one user and depended on by all users.</a:t>
            </a:r>
          </a:p>
          <a:p>
            <a:r>
              <a:rPr lang="en-US" sz="2400" dirty="0" smtClean="0"/>
              <a:t>Psychological acceptability: It is essential that the human interface be designed for ease of use, so that users routinely and automatically apply the protection mechanisms correctly.</a:t>
            </a:r>
            <a:endParaRPr lang="en-US" sz="2400" dirty="0"/>
          </a:p>
        </p:txBody>
      </p:sp>
    </p:spTree>
    <p:extLst>
      <p:ext uri="{BB962C8B-B14F-4D97-AF65-F5344CB8AC3E}">
        <p14:creationId xmlns:p14="http://schemas.microsoft.com/office/powerpoint/2010/main" val="253138243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Environment in 1974</a:t>
            </a:r>
            <a:endParaRPr lang="en-US" dirty="0"/>
          </a:p>
        </p:txBody>
      </p:sp>
      <p:sp>
        <p:nvSpPr>
          <p:cNvPr id="3" name="Content Placeholder 2"/>
          <p:cNvSpPr>
            <a:spLocks noGrp="1"/>
          </p:cNvSpPr>
          <p:nvPr>
            <p:ph idx="1"/>
          </p:nvPr>
        </p:nvSpPr>
        <p:spPr/>
        <p:txBody>
          <a:bodyPr/>
          <a:lstStyle/>
          <a:p>
            <a:r>
              <a:rPr lang="en-US" dirty="0" smtClean="0"/>
              <a:t>S360 in use from 1964-1978</a:t>
            </a:r>
          </a:p>
          <a:p>
            <a:r>
              <a:rPr lang="en-US" dirty="0" smtClean="0"/>
              <a:t>S370 came on the market in 1972</a:t>
            </a:r>
          </a:p>
          <a:p>
            <a:r>
              <a:rPr lang="en-US" dirty="0" smtClean="0"/>
              <a:t>COBOL and BAL programming languages</a:t>
            </a:r>
          </a:p>
          <a:p>
            <a:r>
              <a:rPr lang="en-US" dirty="0" smtClean="0"/>
              <a:t>MVS operating system released in March 1974</a:t>
            </a:r>
          </a:p>
          <a:p>
            <a:r>
              <a:rPr lang="en-US" dirty="0" smtClean="0"/>
              <a:t>Patches were carefully tested to minimize operational disruption</a:t>
            </a:r>
            <a:endParaRPr 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Since 1974</a:t>
            </a:r>
            <a:endParaRPr lang="en-US" dirty="0"/>
          </a:p>
        </p:txBody>
      </p:sp>
      <p:sp>
        <p:nvSpPr>
          <p:cNvPr id="3" name="Content Placeholder 2"/>
          <p:cNvSpPr>
            <a:spLocks noGrp="1"/>
          </p:cNvSpPr>
          <p:nvPr>
            <p:ph idx="1"/>
          </p:nvPr>
        </p:nvSpPr>
        <p:spPr/>
        <p:txBody>
          <a:bodyPr/>
          <a:lstStyle/>
          <a:p>
            <a:r>
              <a:rPr lang="en-US" dirty="0" smtClean="0"/>
              <a:t>Internet</a:t>
            </a:r>
          </a:p>
          <a:p>
            <a:r>
              <a:rPr lang="en-US" dirty="0" smtClean="0"/>
              <a:t>Morris worm – November 2, 1988</a:t>
            </a:r>
          </a:p>
          <a:p>
            <a:r>
              <a:rPr lang="en-US" dirty="0" smtClean="0"/>
              <a:t>50,000+ software vulnerabilities and exposures (CVE)</a:t>
            </a:r>
          </a:p>
          <a:p>
            <a:r>
              <a:rPr lang="en-US" dirty="0" smtClean="0"/>
              <a:t>Java, C++, C#</a:t>
            </a:r>
          </a:p>
          <a:p>
            <a:r>
              <a:rPr lang="en-US" dirty="0" smtClean="0"/>
              <a:t>Mobile computing</a:t>
            </a:r>
          </a:p>
          <a:p>
            <a:r>
              <a:rPr lang="en-US" dirty="0" smtClean="0"/>
              <a:t>Cloud</a:t>
            </a:r>
          </a:p>
          <a:p>
            <a:r>
              <a:rPr lang="en-US" dirty="0" smtClean="0"/>
              <a:t>Etc.</a:t>
            </a:r>
          </a:p>
          <a:p>
            <a:endParaRPr lang="en-US" dirty="0" smtClean="0"/>
          </a:p>
          <a:p>
            <a:endParaRPr 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of Software Assurance</a:t>
            </a:r>
            <a:endParaRPr lang="en-US" dirty="0"/>
          </a:p>
        </p:txBody>
      </p:sp>
      <p:sp>
        <p:nvSpPr>
          <p:cNvPr id="3" name="Content Placeholder 2"/>
          <p:cNvSpPr>
            <a:spLocks noGrp="1"/>
          </p:cNvSpPr>
          <p:nvPr>
            <p:ph idx="1"/>
          </p:nvPr>
        </p:nvSpPr>
        <p:spPr/>
        <p:txBody>
          <a:bodyPr/>
          <a:lstStyle/>
          <a:p>
            <a:r>
              <a:rPr lang="en-US" dirty="0" smtClean="0"/>
              <a:t>A set of principles to guide learners in understanding the WHY of software assurance </a:t>
            </a:r>
          </a:p>
          <a:p>
            <a:endParaRPr lang="en-US" dirty="0" smtClean="0"/>
          </a:p>
          <a:p>
            <a:pPr lvl="1"/>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Assurance Principles - 1</a:t>
            </a:r>
            <a:endParaRPr lang="en-US" dirty="0"/>
          </a:p>
        </p:txBody>
      </p:sp>
      <p:sp>
        <p:nvSpPr>
          <p:cNvPr id="3" name="Content Placeholder 2"/>
          <p:cNvSpPr>
            <a:spLocks noGrp="1"/>
          </p:cNvSpPr>
          <p:nvPr>
            <p:ph idx="1"/>
          </p:nvPr>
        </p:nvSpPr>
        <p:spPr/>
        <p:txBody>
          <a:bodyPr/>
          <a:lstStyle/>
          <a:p>
            <a:pPr lvl="0"/>
            <a:r>
              <a:rPr lang="en-US" b="1" dirty="0" smtClean="0"/>
              <a:t>Risk: </a:t>
            </a:r>
            <a:r>
              <a:rPr lang="en-US" dirty="0" smtClean="0"/>
              <a:t>Risk drives assurance decisions. A perception of risk drives assurance decisions. </a:t>
            </a:r>
          </a:p>
          <a:p>
            <a:pPr lvl="0"/>
            <a:r>
              <a:rPr lang="en-US" b="1" dirty="0" smtClean="0"/>
              <a:t>Interactions: </a:t>
            </a:r>
            <a:r>
              <a:rPr lang="en-US" dirty="0" smtClean="0"/>
              <a:t>Risk is aligned across all stakeholders and all interconnected technology elements.</a:t>
            </a:r>
          </a:p>
          <a:p>
            <a:pPr lvl="0"/>
            <a:r>
              <a:rPr lang="en-US" b="1" dirty="0" smtClean="0"/>
              <a:t>Trusted Dependencies: </a:t>
            </a:r>
            <a:r>
              <a:rPr lang="en-US" dirty="0" smtClean="0"/>
              <a:t>Dependencies are trusted. Because of the wide use of supply chains for software, assurance of an integrated product depends on other people’s assurance decisions. </a:t>
            </a:r>
          </a:p>
          <a:p>
            <a:r>
              <a:rPr lang="en-US" b="1" dirty="0" smtClean="0"/>
              <a:t>Attacker: </a:t>
            </a:r>
            <a:r>
              <a:rPr lang="en-US" dirty="0" smtClean="0"/>
              <a:t>There are no perfect protections against attacks.</a:t>
            </a:r>
          </a:p>
          <a:p>
            <a:pPr lvl="0"/>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smtClean="0">
                <a:latin typeface="Calibri" panose="020F0502020204030204" pitchFamily="34" charset="0"/>
              </a:rPr>
              <a:t>Introduction</a:t>
            </a: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1747440961"/>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Assurance Principles - 2</a:t>
            </a:r>
            <a:endParaRPr lang="en-US" dirty="0"/>
          </a:p>
        </p:txBody>
      </p:sp>
      <p:sp>
        <p:nvSpPr>
          <p:cNvPr id="3" name="Content Placeholder 2"/>
          <p:cNvSpPr>
            <a:spLocks noGrp="1"/>
          </p:cNvSpPr>
          <p:nvPr>
            <p:ph idx="1"/>
          </p:nvPr>
        </p:nvSpPr>
        <p:spPr/>
        <p:txBody>
          <a:bodyPr/>
          <a:lstStyle/>
          <a:p>
            <a:pPr lvl="0"/>
            <a:r>
              <a:rPr lang="en-US" b="1" dirty="0" smtClean="0"/>
              <a:t>Coordination and Education: </a:t>
            </a:r>
            <a:r>
              <a:rPr lang="en-US" dirty="0" smtClean="0"/>
              <a:t>Assurance is effectively coordinated among all technology participants.</a:t>
            </a:r>
          </a:p>
          <a:p>
            <a:r>
              <a:rPr lang="en-US" b="1" dirty="0" smtClean="0"/>
              <a:t>Well-Planned and Dynamic: </a:t>
            </a:r>
            <a:r>
              <a:rPr lang="en-US" dirty="0" smtClean="0"/>
              <a:t>Assurance is well-planned and dynamic. Assurance must represent a balance among governance, construction, and operation of software and systems and is highly sensitive to changes in each of these areas.</a:t>
            </a:r>
          </a:p>
          <a:p>
            <a:r>
              <a:rPr lang="en-US" b="1" dirty="0" smtClean="0"/>
              <a:t>Measurable: </a:t>
            </a:r>
            <a:r>
              <a:rPr lang="en-US" dirty="0" smtClean="0"/>
              <a:t>A means to measure and audit overall assurance is built in.</a:t>
            </a:r>
          </a:p>
        </p:txBody>
      </p:sp>
    </p:spTree>
    <p:extLst>
      <p:ext uri="{BB962C8B-B14F-4D97-AF65-F5344CB8AC3E}">
        <p14:creationId xmlns:p14="http://schemas.microsoft.com/office/powerpoint/2010/main" val="2575415657"/>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smtClean="0">
                <a:latin typeface="Calibri" panose="020F0502020204030204" pitchFamily="34" charset="0"/>
              </a:rPr>
              <a:t>Software Development Lifecycles</a:t>
            </a:r>
          </a:p>
          <a:p>
            <a:r>
              <a:rPr lang="en-US" sz="2000" b="1" dirty="0" smtClean="0">
                <a:latin typeface="Calibri" panose="020F0502020204030204" pitchFamily="34" charset="0"/>
              </a:rPr>
              <a:t>(Developed by David Root) </a:t>
            </a: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4172391371"/>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
          <p:cNvSpPr>
            <a:spLocks noGrp="1" noChangeArrowheads="1"/>
          </p:cNvSpPr>
          <p:nvPr>
            <p:ph type="title"/>
          </p:nvPr>
        </p:nvSpPr>
        <p:spPr/>
        <p:txBody>
          <a:bodyPr/>
          <a:lstStyle/>
          <a:p>
            <a:pPr eaLnBrk="1" hangingPunct="1"/>
            <a:r>
              <a:rPr lang="en-US" dirty="0" smtClean="0"/>
              <a:t>Topics</a:t>
            </a:r>
          </a:p>
        </p:txBody>
      </p:sp>
      <p:sp>
        <p:nvSpPr>
          <p:cNvPr id="4102" name="Rectangle 3"/>
          <p:cNvSpPr>
            <a:spLocks noGrp="1" noChangeArrowheads="1"/>
          </p:cNvSpPr>
          <p:nvPr>
            <p:ph type="body" idx="1"/>
          </p:nvPr>
        </p:nvSpPr>
        <p:spPr/>
        <p:txBody>
          <a:bodyPr/>
          <a:lstStyle/>
          <a:p>
            <a:pPr eaLnBrk="1" hangingPunct="1"/>
            <a:r>
              <a:rPr lang="en-US" dirty="0" smtClean="0"/>
              <a:t>Software development lifecycles (SDLCs)</a:t>
            </a:r>
          </a:p>
          <a:p>
            <a:pPr lvl="1" eaLnBrk="1" hangingPunct="1"/>
            <a:r>
              <a:rPr lang="en-US" dirty="0" smtClean="0"/>
              <a:t>Defined</a:t>
            </a:r>
          </a:p>
          <a:p>
            <a:pPr lvl="1" eaLnBrk="1" hangingPunct="1"/>
            <a:r>
              <a:rPr lang="en-US" dirty="0" smtClean="0"/>
              <a:t>Difference from “process”</a:t>
            </a:r>
          </a:p>
          <a:p>
            <a:pPr lvl="1" eaLnBrk="1" hangingPunct="1"/>
            <a:r>
              <a:rPr lang="en-US" dirty="0" smtClean="0"/>
              <a:t>Compare to development variables</a:t>
            </a:r>
          </a:p>
          <a:p>
            <a:pPr lvl="1" eaLnBrk="1" hangingPunct="1"/>
            <a:r>
              <a:rPr lang="en-US" dirty="0" smtClean="0"/>
              <a:t>Common lifecycles</a:t>
            </a:r>
          </a:p>
        </p:txBody>
      </p:sp>
    </p:spTree>
    <p:extLst>
      <p:ext uri="{BB962C8B-B14F-4D97-AF65-F5344CB8AC3E}">
        <p14:creationId xmlns:p14="http://schemas.microsoft.com/office/powerpoint/2010/main" val="2356866528"/>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6"/>
          <p:cNvSpPr>
            <a:spLocks noGrp="1"/>
          </p:cNvSpPr>
          <p:nvPr>
            <p:ph type="title"/>
          </p:nvPr>
        </p:nvSpPr>
        <p:spPr/>
        <p:txBody>
          <a:bodyPr/>
          <a:lstStyle/>
          <a:p>
            <a:pPr eaLnBrk="1" hangingPunct="1"/>
            <a:r>
              <a:rPr lang="en-US" dirty="0" smtClean="0"/>
              <a:t>So…</a:t>
            </a:r>
          </a:p>
        </p:txBody>
      </p:sp>
      <p:sp>
        <p:nvSpPr>
          <p:cNvPr id="5123" name="Content Placeholder 7"/>
          <p:cNvSpPr>
            <a:spLocks noGrp="1"/>
          </p:cNvSpPr>
          <p:nvPr>
            <p:ph idx="1"/>
          </p:nvPr>
        </p:nvSpPr>
        <p:spPr/>
        <p:txBody>
          <a:bodyPr/>
          <a:lstStyle/>
          <a:p>
            <a:pPr algn="ctr" eaLnBrk="1" hangingPunct="1">
              <a:buFont typeface="Wingdings" pitchFamily="2" charset="2"/>
              <a:buNone/>
            </a:pPr>
            <a:r>
              <a:rPr lang="en-US" sz="3600" dirty="0" smtClean="0"/>
              <a:t>Why should we care about this subject?</a:t>
            </a:r>
          </a:p>
          <a:p>
            <a:pPr algn="ctr" eaLnBrk="1" hangingPunct="1">
              <a:buFont typeface="Wingdings" pitchFamily="2" charset="2"/>
              <a:buNone/>
            </a:pPr>
            <a:endParaRPr lang="en-US" sz="4800" dirty="0" smtClean="0"/>
          </a:p>
          <a:p>
            <a:pPr algn="ctr" eaLnBrk="1" hangingPunct="1">
              <a:buFont typeface="Wingdings" pitchFamily="2" charset="2"/>
              <a:buNone/>
            </a:pPr>
            <a:r>
              <a:rPr lang="en-US" dirty="0" smtClean="0"/>
              <a:t>(E.D. Hirsch Cultural Literacy?)</a:t>
            </a:r>
          </a:p>
        </p:txBody>
      </p:sp>
    </p:spTree>
    <p:extLst>
      <p:ext uri="{BB962C8B-B14F-4D97-AF65-F5344CB8AC3E}">
        <p14:creationId xmlns:p14="http://schemas.microsoft.com/office/powerpoint/2010/main" val="426881848"/>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Should </a:t>
            </a:r>
            <a:r>
              <a:rPr lang="en-US" dirty="0"/>
              <a:t>W</a:t>
            </a:r>
            <a:r>
              <a:rPr lang="en-US" dirty="0" smtClean="0"/>
              <a:t>e </a:t>
            </a:r>
            <a:r>
              <a:rPr lang="en-US" dirty="0"/>
              <a:t>C</a:t>
            </a:r>
            <a:r>
              <a:rPr lang="en-US" dirty="0" smtClean="0"/>
              <a:t>are…..</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708712450"/>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Software </a:t>
            </a:r>
            <a:r>
              <a:rPr lang="en-US" dirty="0"/>
              <a:t>L</a:t>
            </a:r>
            <a:r>
              <a:rPr lang="en-US" dirty="0" smtClean="0"/>
              <a:t>ifecycle?</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759582026"/>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2"/>
          <p:cNvSpPr>
            <a:spLocks noGrp="1" noChangeArrowheads="1"/>
          </p:cNvSpPr>
          <p:nvPr>
            <p:ph type="title"/>
          </p:nvPr>
        </p:nvSpPr>
        <p:spPr/>
        <p:txBody>
          <a:bodyPr/>
          <a:lstStyle/>
          <a:p>
            <a:pPr eaLnBrk="1" hangingPunct="1"/>
            <a:r>
              <a:rPr lang="en-US" dirty="0" smtClean="0"/>
              <a:t>What Is a Lifecycle?</a:t>
            </a:r>
          </a:p>
        </p:txBody>
      </p:sp>
      <p:sp>
        <p:nvSpPr>
          <p:cNvPr id="6150" name="Rectangle 3"/>
          <p:cNvSpPr>
            <a:spLocks noGrp="1" noChangeArrowheads="1"/>
          </p:cNvSpPr>
          <p:nvPr>
            <p:ph idx="1"/>
          </p:nvPr>
        </p:nvSpPr>
        <p:spPr>
          <a:noFill/>
        </p:spPr>
        <p:txBody>
          <a:bodyPr/>
          <a:lstStyle/>
          <a:p>
            <a:pPr eaLnBrk="1" hangingPunct="1">
              <a:lnSpc>
                <a:spcPct val="90000"/>
              </a:lnSpc>
            </a:pPr>
            <a:r>
              <a:rPr lang="en-US" sz="2800" u="sng" dirty="0" smtClean="0"/>
              <a:t>Webster’s Dictionary (1892)</a:t>
            </a:r>
            <a:r>
              <a:rPr lang="en-US" sz="2800" dirty="0" smtClean="0"/>
              <a:t>:</a:t>
            </a:r>
          </a:p>
          <a:p>
            <a:pPr eaLnBrk="1" hangingPunct="1">
              <a:lnSpc>
                <a:spcPct val="90000"/>
              </a:lnSpc>
            </a:pPr>
            <a:r>
              <a:rPr lang="en-US" sz="2800" dirty="0" smtClean="0"/>
              <a:t>“The series of stages in form and functional activity through which an organism passes between successive recurrences of a specified primary stage.”</a:t>
            </a:r>
          </a:p>
          <a:p>
            <a:pPr eaLnBrk="1" hangingPunct="1">
              <a:lnSpc>
                <a:spcPct val="90000"/>
              </a:lnSpc>
            </a:pPr>
            <a:endParaRPr lang="en-US" sz="2800" u="sng" dirty="0" smtClean="0"/>
          </a:p>
          <a:p>
            <a:pPr eaLnBrk="1" hangingPunct="1">
              <a:lnSpc>
                <a:spcPct val="90000"/>
              </a:lnSpc>
            </a:pPr>
            <a:r>
              <a:rPr lang="en-US" sz="2800" u="sng" dirty="0" smtClean="0"/>
              <a:t>Reifer (1997)</a:t>
            </a:r>
            <a:r>
              <a:rPr lang="en-US" sz="2800" dirty="0" smtClean="0"/>
              <a:t>: (product)</a:t>
            </a:r>
          </a:p>
          <a:p>
            <a:pPr eaLnBrk="1" hangingPunct="1">
              <a:lnSpc>
                <a:spcPct val="90000"/>
              </a:lnSpc>
            </a:pPr>
            <a:r>
              <a:rPr lang="en-US" sz="2800" dirty="0" smtClean="0"/>
              <a:t>“Period of time that begins when a software product is conceived and ends when the product is retired from use.”</a:t>
            </a:r>
          </a:p>
        </p:txBody>
      </p:sp>
    </p:spTree>
    <p:extLst>
      <p:ext uri="{BB962C8B-B14F-4D97-AF65-F5344CB8AC3E}">
        <p14:creationId xmlns:p14="http://schemas.microsoft.com/office/powerpoint/2010/main" val="1117887275"/>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p:txBody>
          <a:bodyPr/>
          <a:lstStyle/>
          <a:p>
            <a:pPr eaLnBrk="1" hangingPunct="1"/>
            <a:r>
              <a:rPr lang="en-US" dirty="0" smtClean="0"/>
              <a:t>What Is a Software Lifecycle?</a:t>
            </a:r>
            <a:br>
              <a:rPr lang="en-US" dirty="0" smtClean="0"/>
            </a:br>
            <a:endParaRPr lang="en-US" sz="2000" dirty="0" smtClean="0"/>
          </a:p>
        </p:txBody>
      </p:sp>
      <p:sp>
        <p:nvSpPr>
          <p:cNvPr id="7174" name="Rectangle 3"/>
          <p:cNvSpPr>
            <a:spLocks noGrp="1" noChangeArrowheads="1"/>
          </p:cNvSpPr>
          <p:nvPr>
            <p:ph idx="1"/>
          </p:nvPr>
        </p:nvSpPr>
        <p:spPr/>
        <p:txBody>
          <a:bodyPr/>
          <a:lstStyle/>
          <a:p>
            <a:pPr eaLnBrk="1" hangingPunct="1">
              <a:lnSpc>
                <a:spcPct val="90000"/>
              </a:lnSpc>
            </a:pPr>
            <a:r>
              <a:rPr lang="en-US" dirty="0" smtClean="0"/>
              <a:t>The </a:t>
            </a:r>
            <a:r>
              <a:rPr lang="en-US" i="1" dirty="0" smtClean="0"/>
              <a:t>software lifecycle</a:t>
            </a:r>
            <a:r>
              <a:rPr lang="en-US" dirty="0" smtClean="0"/>
              <a:t> is the </a:t>
            </a:r>
            <a:r>
              <a:rPr lang="en-US" i="1" dirty="0" smtClean="0"/>
              <a:t>cradle to grave</a:t>
            </a:r>
            <a:r>
              <a:rPr lang="en-US" dirty="0" smtClean="0"/>
              <a:t> existence of a software product or software intensive system.</a:t>
            </a:r>
          </a:p>
          <a:p>
            <a:pPr lvl="1" eaLnBrk="1" hangingPunct="1">
              <a:lnSpc>
                <a:spcPct val="90000"/>
              </a:lnSpc>
            </a:pPr>
            <a:r>
              <a:rPr lang="en-US" dirty="0" smtClean="0"/>
              <a:t>includes initial development, repairs, and enhancement, and decommission </a:t>
            </a:r>
          </a:p>
          <a:p>
            <a:pPr eaLnBrk="1" hangingPunct="1">
              <a:lnSpc>
                <a:spcPct val="90000"/>
              </a:lnSpc>
            </a:pPr>
            <a:r>
              <a:rPr lang="en-US" dirty="0" smtClean="0"/>
              <a:t>Management of the entire lifecycle of a software intensive system requires a deeper knowledge than basic in-the-small development intuition and experience.</a:t>
            </a:r>
          </a:p>
          <a:p>
            <a:pPr eaLnBrk="1" hangingPunct="1">
              <a:lnSpc>
                <a:spcPct val="90000"/>
              </a:lnSpc>
            </a:pPr>
            <a:endParaRPr lang="en-US" dirty="0"/>
          </a:p>
          <a:p>
            <a:pPr>
              <a:lnSpc>
                <a:spcPct val="90000"/>
              </a:lnSpc>
            </a:pPr>
            <a:endParaRPr lang="en-US" dirty="0" smtClean="0"/>
          </a:p>
          <a:p>
            <a:pPr>
              <a:lnSpc>
                <a:spcPct val="90000"/>
              </a:lnSpc>
            </a:pPr>
            <a:endParaRPr lang="en-US" dirty="0" smtClean="0"/>
          </a:p>
          <a:p>
            <a:pPr>
              <a:lnSpc>
                <a:spcPct val="90000"/>
              </a:lnSpc>
            </a:pPr>
            <a:endParaRPr lang="en-US" dirty="0"/>
          </a:p>
          <a:p>
            <a:pPr>
              <a:lnSpc>
                <a:spcPct val="90000"/>
              </a:lnSpc>
            </a:pPr>
            <a:r>
              <a:rPr lang="en-US" sz="1800" dirty="0" smtClean="0"/>
              <a:t>developed </a:t>
            </a:r>
            <a:r>
              <a:rPr lang="en-US" sz="1800" dirty="0"/>
              <a:t>by Tony Lattanze</a:t>
            </a:r>
            <a:endParaRPr lang="en-US" sz="1800" dirty="0" smtClean="0"/>
          </a:p>
        </p:txBody>
      </p:sp>
    </p:spTree>
    <p:extLst>
      <p:ext uri="{BB962C8B-B14F-4D97-AF65-F5344CB8AC3E}">
        <p14:creationId xmlns:p14="http://schemas.microsoft.com/office/powerpoint/2010/main" val="187879046"/>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p:txBody>
          <a:bodyPr/>
          <a:lstStyle/>
          <a:p>
            <a:pPr eaLnBrk="1" hangingPunct="1"/>
            <a:r>
              <a:rPr lang="en-US" dirty="0" smtClean="0"/>
              <a:t>More on Lifecycles</a:t>
            </a:r>
          </a:p>
        </p:txBody>
      </p:sp>
      <p:sp>
        <p:nvSpPr>
          <p:cNvPr id="8198" name="Rectangle 3"/>
          <p:cNvSpPr>
            <a:spLocks noGrp="1" noChangeArrowheads="1"/>
          </p:cNvSpPr>
          <p:nvPr>
            <p:ph idx="1"/>
          </p:nvPr>
        </p:nvSpPr>
        <p:spPr/>
        <p:txBody>
          <a:bodyPr/>
          <a:lstStyle/>
          <a:p>
            <a:pPr eaLnBrk="1" hangingPunct="1">
              <a:lnSpc>
                <a:spcPct val="90000"/>
              </a:lnSpc>
            </a:pPr>
            <a:r>
              <a:rPr lang="en-US" dirty="0" smtClean="0"/>
              <a:t>Lifecycle models attempt to generalize the software development process into steps with associated activities and/or artifacts.</a:t>
            </a:r>
          </a:p>
          <a:p>
            <a:pPr lvl="1" eaLnBrk="1" hangingPunct="1">
              <a:lnSpc>
                <a:spcPct val="90000"/>
              </a:lnSpc>
            </a:pPr>
            <a:r>
              <a:rPr lang="en-US" dirty="0" smtClean="0"/>
              <a:t>They model how a project is planned, controlled, and monitored from inception to completion.</a:t>
            </a:r>
          </a:p>
          <a:p>
            <a:pPr eaLnBrk="1" hangingPunct="1">
              <a:lnSpc>
                <a:spcPct val="90000"/>
              </a:lnSpc>
            </a:pPr>
            <a:r>
              <a:rPr lang="en-US" dirty="0" smtClean="0"/>
              <a:t>Lifecycle models provide a starting point for defining what we will do.</a:t>
            </a:r>
          </a:p>
          <a:p>
            <a:pPr eaLnBrk="1" hangingPunct="1">
              <a:lnSpc>
                <a:spcPct val="90000"/>
              </a:lnSpc>
            </a:pPr>
            <a:r>
              <a:rPr lang="en-US" dirty="0" smtClean="0"/>
              <a:t>But, what is the end point of a project?</a:t>
            </a:r>
          </a:p>
          <a:p>
            <a:pPr eaLnBrk="1" hangingPunct="1">
              <a:lnSpc>
                <a:spcPct val="90000"/>
              </a:lnSpc>
              <a:buFont typeface="Wingdings" pitchFamily="2" charset="2"/>
              <a:buNone/>
            </a:pPr>
            <a:endParaRPr lang="en-US" dirty="0" smtClean="0"/>
          </a:p>
        </p:txBody>
      </p:sp>
    </p:spTree>
    <p:extLst>
      <p:ext uri="{BB962C8B-B14F-4D97-AF65-F5344CB8AC3E}">
        <p14:creationId xmlns:p14="http://schemas.microsoft.com/office/powerpoint/2010/main" val="15753704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p:txBody>
          <a:bodyPr/>
          <a:lstStyle/>
          <a:p>
            <a:pPr eaLnBrk="1" hangingPunct="1"/>
            <a:r>
              <a:rPr lang="en-US" dirty="0" smtClean="0"/>
              <a:t>So…What Is a Process?</a:t>
            </a:r>
            <a:r>
              <a:rPr lang="en-US" sz="4000" dirty="0" smtClean="0"/>
              <a:t/>
            </a:r>
            <a:br>
              <a:rPr lang="en-US" sz="4000" dirty="0" smtClean="0"/>
            </a:br>
            <a:endParaRPr lang="en-US" sz="2400" dirty="0" smtClean="0"/>
          </a:p>
        </p:txBody>
      </p:sp>
      <p:sp>
        <p:nvSpPr>
          <p:cNvPr id="9222" name="Rectangle 3"/>
          <p:cNvSpPr>
            <a:spLocks noGrp="1" noChangeArrowheads="1"/>
          </p:cNvSpPr>
          <p:nvPr>
            <p:ph idx="1"/>
          </p:nvPr>
        </p:nvSpPr>
        <p:spPr/>
        <p:txBody>
          <a:bodyPr/>
          <a:lstStyle/>
          <a:p>
            <a:pPr algn="ctr" eaLnBrk="1" hangingPunct="1">
              <a:lnSpc>
                <a:spcPct val="90000"/>
              </a:lnSpc>
            </a:pPr>
            <a:r>
              <a:rPr lang="en-US" b="1" dirty="0" smtClean="0"/>
              <a:t>(Students - remember this for the process discussion)</a:t>
            </a:r>
          </a:p>
          <a:p>
            <a:pPr algn="ctr" eaLnBrk="1" hangingPunct="1">
              <a:lnSpc>
                <a:spcPct val="90000"/>
              </a:lnSpc>
            </a:pPr>
            <a:endParaRPr lang="en-US" b="1" dirty="0" smtClean="0"/>
          </a:p>
          <a:p>
            <a:pPr eaLnBrk="1" hangingPunct="1">
              <a:lnSpc>
                <a:spcPct val="90000"/>
              </a:lnSpc>
            </a:pPr>
            <a:r>
              <a:rPr lang="en-US" dirty="0" smtClean="0"/>
              <a:t>A process is a sequence of steps performed for a given purpose.</a:t>
            </a:r>
          </a:p>
          <a:p>
            <a:pPr eaLnBrk="1" hangingPunct="1">
              <a:lnSpc>
                <a:spcPct val="90000"/>
              </a:lnSpc>
              <a:buFont typeface="Wingdings" pitchFamily="2" charset="2"/>
              <a:buNone/>
            </a:pPr>
            <a:r>
              <a:rPr lang="en-US" dirty="0" smtClean="0">
                <a:solidFill>
                  <a:schemeClr val="bg2"/>
                </a:solidFill>
              </a:rPr>
              <a:t>Webster’s:</a:t>
            </a:r>
          </a:p>
          <a:p>
            <a:pPr algn="ctr" eaLnBrk="1" hangingPunct="1">
              <a:lnSpc>
                <a:spcPct val="90000"/>
              </a:lnSpc>
              <a:buFont typeface="Wingdings" pitchFamily="2" charset="2"/>
              <a:buNone/>
            </a:pPr>
            <a:r>
              <a:rPr lang="en-US" dirty="0" smtClean="0">
                <a:solidFill>
                  <a:schemeClr val="bg2"/>
                </a:solidFill>
              </a:rPr>
              <a:t>“a series of actions or operations conducing to an end”</a:t>
            </a:r>
          </a:p>
          <a:p>
            <a:pPr algn="ctr" eaLnBrk="1" hangingPunct="1">
              <a:lnSpc>
                <a:spcPct val="90000"/>
              </a:lnSpc>
              <a:buFont typeface="Wingdings" pitchFamily="2" charset="2"/>
              <a:buNone/>
            </a:pPr>
            <a:r>
              <a:rPr lang="en-US" dirty="0">
                <a:solidFill>
                  <a:srgbClr val="FF0000"/>
                </a:solidFill>
              </a:rPr>
              <a:t>a series of actions that produce something or that lead to a particular result</a:t>
            </a:r>
            <a:endParaRPr lang="en-US" baseline="30000" dirty="0" smtClean="0">
              <a:solidFill>
                <a:srgbClr val="FF0000"/>
              </a:solidFill>
            </a:endParaRPr>
          </a:p>
          <a:p>
            <a:pPr eaLnBrk="1" hangingPunct="1">
              <a:lnSpc>
                <a:spcPct val="90000"/>
              </a:lnSpc>
              <a:buFont typeface="Wingdings" pitchFamily="2" charset="2"/>
              <a:buNone/>
            </a:pPr>
            <a:endParaRPr lang="en-US" baseline="30000" dirty="0" smtClean="0">
              <a:solidFill>
                <a:schemeClr val="bg2"/>
              </a:solidFill>
            </a:endParaRPr>
          </a:p>
          <a:p>
            <a:pPr algn="ctr" eaLnBrk="1" hangingPunct="1">
              <a:lnSpc>
                <a:spcPct val="90000"/>
              </a:lnSpc>
              <a:buFont typeface="Wingdings" pitchFamily="2" charset="2"/>
              <a:buNone/>
            </a:pPr>
            <a:r>
              <a:rPr lang="en-US" b="1" i="1" dirty="0" smtClean="0"/>
              <a:t>The concept of software process is rarely presented in undergraduate education.</a:t>
            </a:r>
            <a:endParaRPr lang="en-US" b="1" dirty="0" smtClean="0"/>
          </a:p>
          <a:p>
            <a:pPr eaLnBrk="1" hangingPunct="1">
              <a:lnSpc>
                <a:spcPct val="90000"/>
              </a:lnSpc>
            </a:pPr>
            <a:endParaRPr lang="en-US" dirty="0" smtClean="0"/>
          </a:p>
        </p:txBody>
      </p:sp>
    </p:spTree>
    <p:extLst>
      <p:ext uri="{BB962C8B-B14F-4D97-AF65-F5344CB8AC3E}">
        <p14:creationId xmlns:p14="http://schemas.microsoft.com/office/powerpoint/2010/main" val="272710420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4"/>
          <p:cNvSpPr>
            <a:spLocks noGrp="1" noChangeArrowheads="1"/>
          </p:cNvSpPr>
          <p:nvPr>
            <p:ph type="title"/>
          </p:nvPr>
        </p:nvSpPr>
        <p:spPr/>
        <p:txBody>
          <a:bodyPr/>
          <a:lstStyle/>
          <a:p>
            <a:r>
              <a:rPr lang="en-GB" dirty="0" smtClean="0"/>
              <a:t>Outline</a:t>
            </a:r>
            <a:endParaRPr lang="en-US" dirty="0" smtClean="0"/>
          </a:p>
        </p:txBody>
      </p:sp>
      <p:sp>
        <p:nvSpPr>
          <p:cNvPr id="4099" name="Rectangle 25"/>
          <p:cNvSpPr>
            <a:spLocks noGrp="1" noChangeArrowheads="1"/>
          </p:cNvSpPr>
          <p:nvPr>
            <p:ph idx="1"/>
          </p:nvPr>
        </p:nvSpPr>
        <p:spPr/>
        <p:txBody>
          <a:bodyPr/>
          <a:lstStyle/>
          <a:p>
            <a:r>
              <a:rPr lang="en-US" dirty="0" smtClean="0"/>
              <a:t>About this course</a:t>
            </a:r>
          </a:p>
          <a:p>
            <a:r>
              <a:rPr lang="en-US" dirty="0" smtClean="0"/>
              <a:t>Software assurance challenges</a:t>
            </a:r>
          </a:p>
          <a:p>
            <a:r>
              <a:rPr lang="en-US" dirty="0" smtClean="0"/>
              <a:t>Foundations for software assurance</a:t>
            </a:r>
          </a:p>
          <a:p>
            <a:r>
              <a:rPr lang="en-US" dirty="0" smtClean="0"/>
              <a:t>Software assurance guiding principles</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a:lstStyle/>
          <a:p>
            <a:pPr eaLnBrk="1" hangingPunct="1"/>
            <a:r>
              <a:rPr lang="en-US" dirty="0" smtClean="0"/>
              <a:t>Process ≠ Lifecycle</a:t>
            </a:r>
          </a:p>
        </p:txBody>
      </p:sp>
      <p:sp>
        <p:nvSpPr>
          <p:cNvPr id="10246" name="Rectangle 3"/>
          <p:cNvSpPr>
            <a:spLocks noGrp="1" noChangeArrowheads="1"/>
          </p:cNvSpPr>
          <p:nvPr>
            <p:ph idx="1"/>
          </p:nvPr>
        </p:nvSpPr>
        <p:spPr/>
        <p:txBody>
          <a:bodyPr/>
          <a:lstStyle/>
          <a:p>
            <a:pPr eaLnBrk="1" hangingPunct="1"/>
            <a:r>
              <a:rPr lang="en-US" sz="2800" dirty="0" smtClean="0"/>
              <a:t>Software process is not the same as lifecycle models.</a:t>
            </a:r>
          </a:p>
          <a:p>
            <a:pPr lvl="1" eaLnBrk="1" hangingPunct="1"/>
            <a:r>
              <a:rPr lang="en-US" sz="2400" dirty="0" smtClean="0"/>
              <a:t>process refers to the specific steps used in a specific organization to build systems</a:t>
            </a:r>
          </a:p>
          <a:p>
            <a:pPr lvl="1" eaLnBrk="1" hangingPunct="1"/>
            <a:r>
              <a:rPr lang="en-US" sz="2400" dirty="0" smtClean="0"/>
              <a:t>indicates the specific activities that must be undertaken and artifacts that must be produced</a:t>
            </a:r>
          </a:p>
          <a:p>
            <a:pPr lvl="1" eaLnBrk="1" hangingPunct="1"/>
            <a:r>
              <a:rPr lang="en-US" sz="2400" i="1" dirty="0" smtClean="0"/>
              <a:t>process definitions</a:t>
            </a:r>
            <a:r>
              <a:rPr lang="en-US" sz="2400" dirty="0" smtClean="0"/>
              <a:t> include more detail than provided lifecycle models</a:t>
            </a:r>
          </a:p>
          <a:p>
            <a:pPr eaLnBrk="1" hangingPunct="1"/>
            <a:r>
              <a:rPr lang="en-US" sz="2800" dirty="0" smtClean="0"/>
              <a:t>Software processes are sometimes defined in the context of a lifecycle model.</a:t>
            </a:r>
          </a:p>
        </p:txBody>
      </p:sp>
    </p:spTree>
    <p:extLst>
      <p:ext uri="{BB962C8B-B14F-4D97-AF65-F5344CB8AC3E}">
        <p14:creationId xmlns:p14="http://schemas.microsoft.com/office/powerpoint/2010/main" val="389352710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a:t>
            </a:r>
            <a:r>
              <a:rPr lang="en-US" dirty="0"/>
              <a:t>I</a:t>
            </a:r>
            <a:r>
              <a:rPr lang="en-US" dirty="0" smtClean="0"/>
              <a:t>s </a:t>
            </a:r>
            <a:r>
              <a:rPr lang="en-US" dirty="0"/>
              <a:t>I</a:t>
            </a:r>
            <a:r>
              <a:rPr lang="en-US" dirty="0" smtClean="0"/>
              <a:t>mportant?</a:t>
            </a:r>
            <a:endParaRPr lang="en-US" dirty="0"/>
          </a:p>
        </p:txBody>
      </p:sp>
      <p:sp>
        <p:nvSpPr>
          <p:cNvPr id="3" name="Content Placeholder 2"/>
          <p:cNvSpPr>
            <a:spLocks noGrp="1"/>
          </p:cNvSpPr>
          <p:nvPr>
            <p:ph idx="1"/>
          </p:nvPr>
        </p:nvSpPr>
        <p:spPr/>
        <p:txBody>
          <a:bodyPr/>
          <a:lstStyle/>
          <a:p>
            <a:r>
              <a:rPr lang="en-US" dirty="0" smtClean="0"/>
              <a:t>What you call “it” isn’t important.</a:t>
            </a:r>
          </a:p>
          <a:p>
            <a:pPr>
              <a:buNone/>
            </a:pPr>
            <a:endParaRPr lang="en-US" dirty="0" smtClean="0"/>
          </a:p>
          <a:p>
            <a:r>
              <a:rPr lang="en-US" dirty="0" smtClean="0"/>
              <a:t>What stakeholders understand </a:t>
            </a:r>
            <a:r>
              <a:rPr lang="en-US" i="1" dirty="0" smtClean="0"/>
              <a:t>is </a:t>
            </a:r>
            <a:r>
              <a:rPr lang="en-US" dirty="0" smtClean="0"/>
              <a:t>important.</a:t>
            </a:r>
            <a:endParaRPr lang="en-US" dirty="0"/>
          </a:p>
        </p:txBody>
      </p:sp>
    </p:spTree>
    <p:extLst>
      <p:ext uri="{BB962C8B-B14F-4D97-AF65-F5344CB8AC3E}">
        <p14:creationId xmlns:p14="http://schemas.microsoft.com/office/powerpoint/2010/main" val="1620607067"/>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p:cNvSpPr>
            <a:spLocks noGrp="1" noChangeArrowheads="1"/>
          </p:cNvSpPr>
          <p:nvPr>
            <p:ph type="title"/>
          </p:nvPr>
        </p:nvSpPr>
        <p:spPr/>
        <p:txBody>
          <a:bodyPr/>
          <a:lstStyle/>
          <a:p>
            <a:pPr eaLnBrk="1" hangingPunct="1"/>
            <a:r>
              <a:rPr lang="en-US" dirty="0" smtClean="0"/>
              <a:t>Sample Lifecycles</a:t>
            </a:r>
          </a:p>
        </p:txBody>
      </p:sp>
      <p:sp>
        <p:nvSpPr>
          <p:cNvPr id="11270" name="Rectangle 3"/>
          <p:cNvSpPr>
            <a:spLocks noGrp="1" noChangeArrowheads="1"/>
          </p:cNvSpPr>
          <p:nvPr>
            <p:ph idx="1"/>
          </p:nvPr>
        </p:nvSpPr>
        <p:spPr/>
        <p:txBody>
          <a:bodyPr/>
          <a:lstStyle/>
          <a:p>
            <a:pPr eaLnBrk="1" hangingPunct="1"/>
            <a:r>
              <a:rPr lang="en-US" dirty="0" smtClean="0"/>
              <a:t>Ad Hoc</a:t>
            </a:r>
          </a:p>
          <a:p>
            <a:pPr eaLnBrk="1" hangingPunct="1"/>
            <a:r>
              <a:rPr lang="en-US" dirty="0" smtClean="0"/>
              <a:t>Classic (waterfall)</a:t>
            </a:r>
          </a:p>
          <a:p>
            <a:pPr eaLnBrk="1" hangingPunct="1"/>
            <a:r>
              <a:rPr lang="en-US" dirty="0" smtClean="0"/>
              <a:t>Prototype</a:t>
            </a:r>
          </a:p>
          <a:p>
            <a:pPr eaLnBrk="1" hangingPunct="1"/>
            <a:r>
              <a:rPr lang="en-US" dirty="0" smtClean="0"/>
              <a:t>RAD</a:t>
            </a:r>
          </a:p>
        </p:txBody>
      </p:sp>
      <p:sp>
        <p:nvSpPr>
          <p:cNvPr id="11271" name="Text Box 4"/>
          <p:cNvSpPr txBox="1">
            <a:spLocks noChangeArrowheads="1"/>
          </p:cNvSpPr>
          <p:nvPr/>
        </p:nvSpPr>
        <p:spPr bwMode="auto">
          <a:xfrm>
            <a:off x="4754201" y="1143000"/>
            <a:ext cx="3581400" cy="3117850"/>
          </a:xfrm>
          <a:prstGeom prst="rect">
            <a:avLst/>
          </a:prstGeom>
          <a:noFill/>
          <a:ln w="9525">
            <a:noFill/>
            <a:miter lim="800000"/>
            <a:headEnd/>
            <a:tailEnd/>
          </a:ln>
        </p:spPr>
        <p:txBody>
          <a:bodyPr>
            <a:spAutoFit/>
          </a:bodyPr>
          <a:lstStyle/>
          <a:p>
            <a:pPr algn="l" eaLnBrk="1" hangingPunct="1">
              <a:spcBef>
                <a:spcPct val="20000"/>
              </a:spcBef>
              <a:buClr>
                <a:schemeClr val="bg2"/>
              </a:buClr>
              <a:buSzPct val="75000"/>
            </a:pPr>
            <a:r>
              <a:rPr lang="en-US" sz="2800" dirty="0">
                <a:latin typeface="Calibri" panose="020F0502020204030204" pitchFamily="34" charset="0"/>
              </a:rPr>
              <a:t>Incremental</a:t>
            </a:r>
          </a:p>
          <a:p>
            <a:pPr algn="l" eaLnBrk="1" hangingPunct="1">
              <a:spcBef>
                <a:spcPct val="20000"/>
              </a:spcBef>
              <a:buClr>
                <a:schemeClr val="bg2"/>
              </a:buClr>
              <a:buSzPct val="75000"/>
            </a:pPr>
            <a:r>
              <a:rPr lang="en-US" sz="2800" dirty="0">
                <a:latin typeface="Calibri" panose="020F0502020204030204" pitchFamily="34" charset="0"/>
              </a:rPr>
              <a:t>Spiral</a:t>
            </a:r>
          </a:p>
          <a:p>
            <a:pPr algn="l" eaLnBrk="1" hangingPunct="1">
              <a:spcBef>
                <a:spcPct val="20000"/>
              </a:spcBef>
              <a:buClr>
                <a:schemeClr val="bg2"/>
              </a:buClr>
              <a:buSzPct val="75000"/>
            </a:pPr>
            <a:r>
              <a:rPr lang="en-US" sz="2800" dirty="0">
                <a:latin typeface="Calibri" panose="020F0502020204030204" pitchFamily="34" charset="0"/>
              </a:rPr>
              <a:t>WinWin</a:t>
            </a:r>
          </a:p>
          <a:p>
            <a:pPr algn="l" eaLnBrk="1" hangingPunct="1">
              <a:spcBef>
                <a:spcPct val="20000"/>
              </a:spcBef>
              <a:buClr>
                <a:schemeClr val="bg2"/>
              </a:buClr>
              <a:buSzPct val="75000"/>
            </a:pPr>
            <a:r>
              <a:rPr lang="en-US" sz="2800" dirty="0">
                <a:latin typeface="Calibri" panose="020F0502020204030204" pitchFamily="34" charset="0"/>
              </a:rPr>
              <a:t>V model</a:t>
            </a:r>
          </a:p>
          <a:p>
            <a:pPr algn="l" eaLnBrk="1" hangingPunct="1">
              <a:spcBef>
                <a:spcPct val="20000"/>
              </a:spcBef>
              <a:buClr>
                <a:schemeClr val="bg2"/>
              </a:buClr>
              <a:buSzPct val="75000"/>
            </a:pPr>
            <a:r>
              <a:rPr lang="en-US" sz="2800" dirty="0">
                <a:latin typeface="Calibri" panose="020F0502020204030204" pitchFamily="34" charset="0"/>
              </a:rPr>
              <a:t>Chaos</a:t>
            </a:r>
          </a:p>
          <a:p>
            <a:pPr algn="l" eaLnBrk="1" hangingPunct="1">
              <a:spcBef>
                <a:spcPct val="50000"/>
              </a:spcBef>
            </a:pPr>
            <a:endParaRPr lang="en-US" sz="2400" dirty="0">
              <a:latin typeface="Tahoma" charset="0"/>
            </a:endParaRPr>
          </a:p>
        </p:txBody>
      </p:sp>
      <p:sp>
        <p:nvSpPr>
          <p:cNvPr id="11272" name="Text Box 5"/>
          <p:cNvSpPr txBox="1">
            <a:spLocks noChangeArrowheads="1"/>
          </p:cNvSpPr>
          <p:nvPr/>
        </p:nvSpPr>
        <p:spPr bwMode="auto">
          <a:xfrm>
            <a:off x="1210901" y="3999240"/>
            <a:ext cx="7086600" cy="523220"/>
          </a:xfrm>
          <a:prstGeom prst="rect">
            <a:avLst/>
          </a:prstGeom>
          <a:noFill/>
          <a:ln w="9525">
            <a:noFill/>
            <a:miter lim="800000"/>
            <a:headEnd/>
            <a:tailEnd/>
          </a:ln>
        </p:spPr>
        <p:txBody>
          <a:bodyPr>
            <a:spAutoFit/>
          </a:bodyPr>
          <a:lstStyle/>
          <a:p>
            <a:pPr algn="l" eaLnBrk="1" hangingPunct="1">
              <a:spcBef>
                <a:spcPct val="50000"/>
              </a:spcBef>
              <a:buClr>
                <a:srgbClr val="0000E0"/>
              </a:buClr>
              <a:buFont typeface="Wingdings" pitchFamily="2" charset="2"/>
              <a:buNone/>
            </a:pPr>
            <a:r>
              <a:rPr lang="en-US" sz="2800" dirty="0" smtClean="0">
                <a:latin typeface="Calibri" panose="020F0502020204030204" pitchFamily="34" charset="0"/>
              </a:rPr>
              <a:t>Concurrent       </a:t>
            </a:r>
            <a:r>
              <a:rPr lang="en-US" sz="2800" dirty="0">
                <a:latin typeface="Calibri" panose="020F0502020204030204" pitchFamily="34" charset="0"/>
              </a:rPr>
              <a:t>COTS	</a:t>
            </a:r>
            <a:r>
              <a:rPr lang="en-US" sz="2800" dirty="0" smtClean="0">
                <a:latin typeface="Calibri" panose="020F0502020204030204" pitchFamily="34" charset="0"/>
              </a:rPr>
              <a:t>   </a:t>
            </a:r>
            <a:r>
              <a:rPr lang="en-US" sz="2800" dirty="0">
                <a:latin typeface="Calibri" panose="020F0502020204030204" pitchFamily="34" charset="0"/>
              </a:rPr>
              <a:t>4</a:t>
            </a:r>
            <a:r>
              <a:rPr lang="en-US" sz="2800" baseline="30000" dirty="0">
                <a:latin typeface="Calibri" panose="020F0502020204030204" pitchFamily="34" charset="0"/>
              </a:rPr>
              <a:t>th</a:t>
            </a:r>
            <a:r>
              <a:rPr lang="en-US" sz="2800" dirty="0">
                <a:latin typeface="Calibri" panose="020F0502020204030204" pitchFamily="34" charset="0"/>
              </a:rPr>
              <a:t> Gen </a:t>
            </a:r>
          </a:p>
        </p:txBody>
      </p:sp>
      <p:sp>
        <p:nvSpPr>
          <p:cNvPr id="3" name="TextBox 2"/>
          <p:cNvSpPr txBox="1"/>
          <p:nvPr/>
        </p:nvSpPr>
        <p:spPr>
          <a:xfrm>
            <a:off x="342900" y="5328948"/>
            <a:ext cx="8001000" cy="523220"/>
          </a:xfrm>
          <a:prstGeom prst="rect">
            <a:avLst/>
          </a:prstGeom>
          <a:noFill/>
        </p:spPr>
        <p:txBody>
          <a:bodyPr wrap="square" rtlCol="0">
            <a:spAutoFit/>
          </a:bodyPr>
          <a:lstStyle/>
          <a:p>
            <a:r>
              <a:rPr lang="en-US" sz="2800" dirty="0" smtClean="0">
                <a:solidFill>
                  <a:srgbClr val="FF0000"/>
                </a:solidFill>
              </a:rPr>
              <a:t>What about Agile?</a:t>
            </a:r>
            <a:endParaRPr lang="en-US" sz="2800" dirty="0">
              <a:solidFill>
                <a:srgbClr val="FF0000"/>
              </a:solidFill>
            </a:endParaRPr>
          </a:p>
        </p:txBody>
      </p:sp>
    </p:spTree>
    <p:extLst>
      <p:ext uri="{BB962C8B-B14F-4D97-AF65-F5344CB8AC3E}">
        <p14:creationId xmlns:p14="http://schemas.microsoft.com/office/powerpoint/2010/main" val="2042836721"/>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dirty="0" smtClean="0"/>
              <a:t>Be Very Careful Here</a:t>
            </a:r>
          </a:p>
        </p:txBody>
      </p:sp>
      <p:sp>
        <p:nvSpPr>
          <p:cNvPr id="12291" name="Content Placeholder 2"/>
          <p:cNvSpPr>
            <a:spLocks noGrp="1"/>
          </p:cNvSpPr>
          <p:nvPr>
            <p:ph idx="1"/>
          </p:nvPr>
        </p:nvSpPr>
        <p:spPr/>
        <p:txBody>
          <a:bodyPr/>
          <a:lstStyle/>
          <a:p>
            <a:pPr eaLnBrk="1" hangingPunct="1"/>
            <a:r>
              <a:rPr lang="en-US" dirty="0" smtClean="0"/>
              <a:t>Is this just semantics?</a:t>
            </a:r>
          </a:p>
          <a:p>
            <a:pPr eaLnBrk="1" hangingPunct="1"/>
            <a:r>
              <a:rPr lang="en-US" dirty="0" smtClean="0"/>
              <a:t>Are there standard definitions?</a:t>
            </a:r>
          </a:p>
          <a:p>
            <a:pPr eaLnBrk="1" hangingPunct="1"/>
            <a:r>
              <a:rPr lang="en-US" dirty="0" smtClean="0"/>
              <a:t>How should one approach this with a new project?</a:t>
            </a:r>
          </a:p>
          <a:p>
            <a:pPr eaLnBrk="1" hangingPunct="1"/>
            <a:r>
              <a:rPr lang="en-US" dirty="0" smtClean="0"/>
              <a:t>Remember, we tend to think linearly, sequentially. Is this a problem?</a:t>
            </a:r>
          </a:p>
          <a:p>
            <a:pPr eaLnBrk="1" hangingPunct="1"/>
            <a:endParaRPr lang="en-US" dirty="0" smtClean="0"/>
          </a:p>
          <a:p>
            <a:pPr eaLnBrk="1" hangingPunct="1">
              <a:buFont typeface="Wingdings" pitchFamily="2" charset="2"/>
              <a:buNone/>
            </a:pPr>
            <a:r>
              <a:rPr lang="en-US" i="1" dirty="0" smtClean="0">
                <a:solidFill>
                  <a:srgbClr val="FF0000"/>
                </a:solidFill>
              </a:rPr>
              <a:t>Define, communicate, define, communicate...</a:t>
            </a:r>
          </a:p>
        </p:txBody>
      </p:sp>
    </p:spTree>
    <p:extLst>
      <p:ext uri="{BB962C8B-B14F-4D97-AF65-F5344CB8AC3E}">
        <p14:creationId xmlns:p14="http://schemas.microsoft.com/office/powerpoint/2010/main" val="2818511609"/>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p:txBody>
          <a:bodyPr/>
          <a:lstStyle/>
          <a:p>
            <a:pPr eaLnBrk="1" hangingPunct="1"/>
            <a:r>
              <a:rPr lang="en-US" sz="3200" dirty="0" smtClean="0"/>
              <a:t>Remember This </a:t>
            </a:r>
            <a:r>
              <a:rPr lang="en-US" dirty="0"/>
              <a:t>W</a:t>
            </a:r>
            <a:r>
              <a:rPr lang="en-US" sz="3200" dirty="0" smtClean="0"/>
              <a:t>hen Looking </a:t>
            </a:r>
            <a:r>
              <a:rPr lang="en-US" dirty="0"/>
              <a:t>a</a:t>
            </a:r>
            <a:r>
              <a:rPr lang="en-US" sz="3200" dirty="0" smtClean="0"/>
              <a:t>t SDLCs</a:t>
            </a:r>
          </a:p>
        </p:txBody>
      </p:sp>
      <p:sp>
        <p:nvSpPr>
          <p:cNvPr id="13321" name="Rectangle 38"/>
          <p:cNvSpPr>
            <a:spLocks noGrp="1" noChangeArrowheads="1"/>
          </p:cNvSpPr>
          <p:nvPr>
            <p:ph type="body" idx="4294967295"/>
          </p:nvPr>
        </p:nvSpPr>
        <p:spPr>
          <a:xfrm>
            <a:off x="0" y="1524000"/>
            <a:ext cx="8229600" cy="4530725"/>
          </a:xfrm>
          <a:noFill/>
        </p:spPr>
        <p:txBody>
          <a:bodyPr/>
          <a:lstStyle/>
          <a:p>
            <a:pPr eaLnBrk="1" hangingPunct="1"/>
            <a:endParaRPr lang="en-US" dirty="0" smtClean="0"/>
          </a:p>
          <a:p>
            <a:pPr eaLnBrk="1" hangingPunct="1">
              <a:lnSpc>
                <a:spcPct val="125000"/>
              </a:lnSpc>
            </a:pPr>
            <a:endParaRPr lang="en-US" dirty="0" smtClean="0"/>
          </a:p>
        </p:txBody>
      </p:sp>
      <p:grpSp>
        <p:nvGrpSpPr>
          <p:cNvPr id="13318" name="Group 3"/>
          <p:cNvGrpSpPr>
            <a:grpSpLocks/>
          </p:cNvGrpSpPr>
          <p:nvPr/>
        </p:nvGrpSpPr>
        <p:grpSpPr bwMode="auto">
          <a:xfrm>
            <a:off x="914400" y="2276947"/>
            <a:ext cx="2813050" cy="2514600"/>
            <a:chOff x="576" y="1776"/>
            <a:chExt cx="1772" cy="1584"/>
          </a:xfrm>
        </p:grpSpPr>
        <p:sp>
          <p:nvSpPr>
            <p:cNvPr id="13344" name="Line 4"/>
            <p:cNvSpPr>
              <a:spLocks noChangeShapeType="1"/>
            </p:cNvSpPr>
            <p:nvPr/>
          </p:nvSpPr>
          <p:spPr bwMode="auto">
            <a:xfrm flipH="1">
              <a:off x="816" y="1914"/>
              <a:ext cx="672" cy="672"/>
            </a:xfrm>
            <a:prstGeom prst="line">
              <a:avLst/>
            </a:prstGeom>
            <a:noFill/>
            <a:ln w="9525">
              <a:solidFill>
                <a:schemeClr val="tx1"/>
              </a:solidFill>
              <a:round/>
              <a:headEnd/>
              <a:tailEnd/>
            </a:ln>
          </p:spPr>
          <p:txBody>
            <a:bodyPr/>
            <a:lstStyle/>
            <a:p>
              <a:endParaRPr lang="en-US" dirty="0"/>
            </a:p>
          </p:txBody>
        </p:sp>
        <p:sp>
          <p:nvSpPr>
            <p:cNvPr id="13345" name="Line 5"/>
            <p:cNvSpPr>
              <a:spLocks noChangeShapeType="1"/>
            </p:cNvSpPr>
            <p:nvPr/>
          </p:nvSpPr>
          <p:spPr bwMode="auto">
            <a:xfrm>
              <a:off x="816" y="2586"/>
              <a:ext cx="672" cy="624"/>
            </a:xfrm>
            <a:prstGeom prst="line">
              <a:avLst/>
            </a:prstGeom>
            <a:noFill/>
            <a:ln w="9525">
              <a:solidFill>
                <a:schemeClr val="tx1"/>
              </a:solidFill>
              <a:round/>
              <a:headEnd/>
              <a:tailEnd/>
            </a:ln>
          </p:spPr>
          <p:txBody>
            <a:bodyPr/>
            <a:lstStyle/>
            <a:p>
              <a:endParaRPr lang="en-US" dirty="0"/>
            </a:p>
          </p:txBody>
        </p:sp>
        <p:sp>
          <p:nvSpPr>
            <p:cNvPr id="13346" name="Line 6"/>
            <p:cNvSpPr>
              <a:spLocks noChangeShapeType="1"/>
            </p:cNvSpPr>
            <p:nvPr/>
          </p:nvSpPr>
          <p:spPr bwMode="auto">
            <a:xfrm>
              <a:off x="1488" y="1776"/>
              <a:ext cx="0" cy="1584"/>
            </a:xfrm>
            <a:prstGeom prst="line">
              <a:avLst/>
            </a:prstGeom>
            <a:noFill/>
            <a:ln w="9525">
              <a:solidFill>
                <a:schemeClr val="tx1"/>
              </a:solidFill>
              <a:round/>
              <a:headEnd/>
              <a:tailEnd/>
            </a:ln>
          </p:spPr>
          <p:txBody>
            <a:bodyPr/>
            <a:lstStyle/>
            <a:p>
              <a:endParaRPr lang="en-US" dirty="0"/>
            </a:p>
          </p:txBody>
        </p:sp>
        <p:sp>
          <p:nvSpPr>
            <p:cNvPr id="13347" name="Line 7"/>
            <p:cNvSpPr>
              <a:spLocks noChangeShapeType="1"/>
            </p:cNvSpPr>
            <p:nvPr/>
          </p:nvSpPr>
          <p:spPr bwMode="auto">
            <a:xfrm>
              <a:off x="1488" y="1914"/>
              <a:ext cx="672" cy="672"/>
            </a:xfrm>
            <a:prstGeom prst="line">
              <a:avLst/>
            </a:prstGeom>
            <a:noFill/>
            <a:ln w="9525">
              <a:solidFill>
                <a:schemeClr val="tx1"/>
              </a:solidFill>
              <a:round/>
              <a:headEnd/>
              <a:tailEnd/>
            </a:ln>
          </p:spPr>
          <p:txBody>
            <a:bodyPr/>
            <a:lstStyle/>
            <a:p>
              <a:endParaRPr lang="en-US" dirty="0"/>
            </a:p>
          </p:txBody>
        </p:sp>
        <p:sp>
          <p:nvSpPr>
            <p:cNvPr id="13348" name="Line 8"/>
            <p:cNvSpPr>
              <a:spLocks noChangeShapeType="1"/>
            </p:cNvSpPr>
            <p:nvPr/>
          </p:nvSpPr>
          <p:spPr bwMode="auto">
            <a:xfrm>
              <a:off x="672" y="2586"/>
              <a:ext cx="1632" cy="0"/>
            </a:xfrm>
            <a:prstGeom prst="line">
              <a:avLst/>
            </a:prstGeom>
            <a:noFill/>
            <a:ln w="9525">
              <a:solidFill>
                <a:schemeClr val="tx1"/>
              </a:solidFill>
              <a:round/>
              <a:headEnd/>
              <a:tailEnd/>
            </a:ln>
          </p:spPr>
          <p:txBody>
            <a:bodyPr/>
            <a:lstStyle/>
            <a:p>
              <a:endParaRPr lang="en-US" dirty="0"/>
            </a:p>
          </p:txBody>
        </p:sp>
        <p:sp>
          <p:nvSpPr>
            <p:cNvPr id="13349" name="Line 9"/>
            <p:cNvSpPr>
              <a:spLocks noChangeShapeType="1"/>
            </p:cNvSpPr>
            <p:nvPr/>
          </p:nvSpPr>
          <p:spPr bwMode="auto">
            <a:xfrm flipV="1">
              <a:off x="1488" y="2586"/>
              <a:ext cx="672" cy="624"/>
            </a:xfrm>
            <a:prstGeom prst="line">
              <a:avLst/>
            </a:prstGeom>
            <a:noFill/>
            <a:ln w="9525">
              <a:solidFill>
                <a:schemeClr val="tx1"/>
              </a:solidFill>
              <a:round/>
              <a:headEnd/>
              <a:tailEnd/>
            </a:ln>
          </p:spPr>
          <p:txBody>
            <a:bodyPr/>
            <a:lstStyle/>
            <a:p>
              <a:endParaRPr lang="en-US" dirty="0"/>
            </a:p>
          </p:txBody>
        </p:sp>
        <p:sp>
          <p:nvSpPr>
            <p:cNvPr id="13350" name="AutoShape 10"/>
            <p:cNvSpPr>
              <a:spLocks noChangeArrowheads="1"/>
            </p:cNvSpPr>
            <p:nvPr/>
          </p:nvSpPr>
          <p:spPr bwMode="auto">
            <a:xfrm>
              <a:off x="1420" y="2518"/>
              <a:ext cx="144" cy="1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en-US" dirty="0"/>
            </a:p>
          </p:txBody>
        </p:sp>
        <p:sp>
          <p:nvSpPr>
            <p:cNvPr id="13351" name="Text Box 11"/>
            <p:cNvSpPr txBox="1">
              <a:spLocks noChangeArrowheads="1"/>
            </p:cNvSpPr>
            <p:nvPr/>
          </p:nvSpPr>
          <p:spPr bwMode="auto">
            <a:xfrm>
              <a:off x="1728" y="3008"/>
              <a:ext cx="519"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Scope</a:t>
              </a:r>
            </a:p>
          </p:txBody>
        </p:sp>
        <p:sp>
          <p:nvSpPr>
            <p:cNvPr id="13352" name="Text Box 12"/>
            <p:cNvSpPr txBox="1">
              <a:spLocks noChangeArrowheads="1"/>
            </p:cNvSpPr>
            <p:nvPr/>
          </p:nvSpPr>
          <p:spPr bwMode="auto">
            <a:xfrm>
              <a:off x="1728" y="1866"/>
              <a:ext cx="620"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Quality</a:t>
              </a:r>
            </a:p>
          </p:txBody>
        </p:sp>
        <p:sp>
          <p:nvSpPr>
            <p:cNvPr id="13353" name="Text Box 13"/>
            <p:cNvSpPr txBox="1">
              <a:spLocks noChangeArrowheads="1"/>
            </p:cNvSpPr>
            <p:nvPr/>
          </p:nvSpPr>
          <p:spPr bwMode="auto">
            <a:xfrm>
              <a:off x="576" y="1866"/>
              <a:ext cx="612"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Budget</a:t>
              </a:r>
            </a:p>
          </p:txBody>
        </p:sp>
        <p:sp>
          <p:nvSpPr>
            <p:cNvPr id="13354" name="Text Box 14"/>
            <p:cNvSpPr txBox="1">
              <a:spLocks noChangeArrowheads="1"/>
            </p:cNvSpPr>
            <p:nvPr/>
          </p:nvSpPr>
          <p:spPr bwMode="auto">
            <a:xfrm>
              <a:off x="576" y="3008"/>
              <a:ext cx="481"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Time</a:t>
              </a:r>
            </a:p>
          </p:txBody>
        </p:sp>
        <p:sp>
          <p:nvSpPr>
            <p:cNvPr id="13355" name="Text Box 15"/>
            <p:cNvSpPr txBox="1">
              <a:spLocks noChangeArrowheads="1"/>
            </p:cNvSpPr>
            <p:nvPr/>
          </p:nvSpPr>
          <p:spPr bwMode="auto">
            <a:xfrm>
              <a:off x="1028" y="2288"/>
              <a:ext cx="940" cy="634"/>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Expectation</a:t>
              </a:r>
            </a:p>
            <a:p>
              <a:pPr eaLnBrk="1" hangingPunct="1"/>
              <a:endParaRPr lang="en-US" sz="2000" b="1" dirty="0">
                <a:latin typeface="Garamond" pitchFamily="18" charset="0"/>
                <a:cs typeface="Arial" charset="0"/>
              </a:endParaRPr>
            </a:p>
            <a:p>
              <a:pPr eaLnBrk="1" hangingPunct="1"/>
              <a:r>
                <a:rPr lang="en-US" sz="2000" b="1" dirty="0">
                  <a:latin typeface="Garamond" pitchFamily="18" charset="0"/>
                  <a:cs typeface="Arial" charset="0"/>
                </a:rPr>
                <a:t>Space</a:t>
              </a:r>
            </a:p>
          </p:txBody>
        </p:sp>
      </p:grpSp>
      <p:grpSp>
        <p:nvGrpSpPr>
          <p:cNvPr id="13319" name="Group 16"/>
          <p:cNvGrpSpPr>
            <a:grpSpLocks/>
          </p:cNvGrpSpPr>
          <p:nvPr/>
        </p:nvGrpSpPr>
        <p:grpSpPr bwMode="auto">
          <a:xfrm>
            <a:off x="5729288" y="2048347"/>
            <a:ext cx="2728912" cy="2581275"/>
            <a:chOff x="3609" y="1632"/>
            <a:chExt cx="1719" cy="1626"/>
          </a:xfrm>
        </p:grpSpPr>
        <p:sp>
          <p:nvSpPr>
            <p:cNvPr id="13333" name="Line 17"/>
            <p:cNvSpPr>
              <a:spLocks noChangeShapeType="1"/>
            </p:cNvSpPr>
            <p:nvPr/>
          </p:nvSpPr>
          <p:spPr bwMode="auto">
            <a:xfrm flipH="1">
              <a:off x="3993" y="2010"/>
              <a:ext cx="528" cy="912"/>
            </a:xfrm>
            <a:prstGeom prst="line">
              <a:avLst/>
            </a:prstGeom>
            <a:noFill/>
            <a:ln w="9525">
              <a:solidFill>
                <a:schemeClr val="tx1"/>
              </a:solidFill>
              <a:round/>
              <a:headEnd/>
              <a:tailEnd/>
            </a:ln>
          </p:spPr>
          <p:txBody>
            <a:bodyPr/>
            <a:lstStyle/>
            <a:p>
              <a:endParaRPr lang="en-US" dirty="0"/>
            </a:p>
          </p:txBody>
        </p:sp>
        <p:sp>
          <p:nvSpPr>
            <p:cNvPr id="13334" name="Line 18"/>
            <p:cNvSpPr>
              <a:spLocks noChangeShapeType="1"/>
            </p:cNvSpPr>
            <p:nvPr/>
          </p:nvSpPr>
          <p:spPr bwMode="auto">
            <a:xfrm>
              <a:off x="3993" y="2922"/>
              <a:ext cx="1008" cy="0"/>
            </a:xfrm>
            <a:prstGeom prst="line">
              <a:avLst/>
            </a:prstGeom>
            <a:noFill/>
            <a:ln w="9525">
              <a:solidFill>
                <a:schemeClr val="tx1"/>
              </a:solidFill>
              <a:round/>
              <a:headEnd/>
              <a:tailEnd/>
            </a:ln>
          </p:spPr>
          <p:txBody>
            <a:bodyPr/>
            <a:lstStyle/>
            <a:p>
              <a:endParaRPr lang="en-US" dirty="0"/>
            </a:p>
          </p:txBody>
        </p:sp>
        <p:sp>
          <p:nvSpPr>
            <p:cNvPr id="13335" name="Line 19"/>
            <p:cNvSpPr>
              <a:spLocks noChangeShapeType="1"/>
            </p:cNvSpPr>
            <p:nvPr/>
          </p:nvSpPr>
          <p:spPr bwMode="auto">
            <a:xfrm>
              <a:off x="4521" y="2010"/>
              <a:ext cx="480" cy="912"/>
            </a:xfrm>
            <a:prstGeom prst="line">
              <a:avLst/>
            </a:prstGeom>
            <a:noFill/>
            <a:ln w="9525">
              <a:solidFill>
                <a:schemeClr val="tx1"/>
              </a:solidFill>
              <a:round/>
              <a:headEnd/>
              <a:tailEnd/>
            </a:ln>
          </p:spPr>
          <p:txBody>
            <a:bodyPr/>
            <a:lstStyle/>
            <a:p>
              <a:endParaRPr lang="en-US" dirty="0"/>
            </a:p>
          </p:txBody>
        </p:sp>
        <p:sp>
          <p:nvSpPr>
            <p:cNvPr id="13336" name="Line 20"/>
            <p:cNvSpPr>
              <a:spLocks noChangeShapeType="1"/>
            </p:cNvSpPr>
            <p:nvPr/>
          </p:nvSpPr>
          <p:spPr bwMode="auto">
            <a:xfrm>
              <a:off x="4521" y="1866"/>
              <a:ext cx="0" cy="1200"/>
            </a:xfrm>
            <a:prstGeom prst="line">
              <a:avLst/>
            </a:prstGeom>
            <a:noFill/>
            <a:ln w="9525">
              <a:solidFill>
                <a:schemeClr val="tx1"/>
              </a:solidFill>
              <a:round/>
              <a:headEnd/>
              <a:tailEnd/>
            </a:ln>
          </p:spPr>
          <p:txBody>
            <a:bodyPr/>
            <a:lstStyle/>
            <a:p>
              <a:endParaRPr lang="en-US" dirty="0"/>
            </a:p>
          </p:txBody>
        </p:sp>
        <p:sp>
          <p:nvSpPr>
            <p:cNvPr id="13337" name="Line 21"/>
            <p:cNvSpPr>
              <a:spLocks noChangeShapeType="1"/>
            </p:cNvSpPr>
            <p:nvPr/>
          </p:nvSpPr>
          <p:spPr bwMode="auto">
            <a:xfrm flipH="1" flipV="1">
              <a:off x="4089" y="2250"/>
              <a:ext cx="1104" cy="816"/>
            </a:xfrm>
            <a:prstGeom prst="line">
              <a:avLst/>
            </a:prstGeom>
            <a:noFill/>
            <a:ln w="9525">
              <a:solidFill>
                <a:schemeClr val="tx1"/>
              </a:solidFill>
              <a:round/>
              <a:headEnd/>
              <a:tailEnd/>
            </a:ln>
          </p:spPr>
          <p:txBody>
            <a:bodyPr/>
            <a:lstStyle/>
            <a:p>
              <a:endParaRPr lang="en-US" dirty="0"/>
            </a:p>
          </p:txBody>
        </p:sp>
        <p:sp>
          <p:nvSpPr>
            <p:cNvPr id="13338" name="Line 22"/>
            <p:cNvSpPr>
              <a:spLocks noChangeShapeType="1"/>
            </p:cNvSpPr>
            <p:nvPr/>
          </p:nvSpPr>
          <p:spPr bwMode="auto">
            <a:xfrm flipV="1">
              <a:off x="3792" y="2250"/>
              <a:ext cx="1161" cy="810"/>
            </a:xfrm>
            <a:prstGeom prst="line">
              <a:avLst/>
            </a:prstGeom>
            <a:noFill/>
            <a:ln w="9525">
              <a:solidFill>
                <a:schemeClr val="tx1"/>
              </a:solidFill>
              <a:round/>
              <a:headEnd/>
              <a:tailEnd/>
            </a:ln>
          </p:spPr>
          <p:txBody>
            <a:bodyPr/>
            <a:lstStyle/>
            <a:p>
              <a:endParaRPr lang="en-US" dirty="0"/>
            </a:p>
          </p:txBody>
        </p:sp>
        <p:sp>
          <p:nvSpPr>
            <p:cNvPr id="13339" name="AutoShape 23"/>
            <p:cNvSpPr>
              <a:spLocks noChangeArrowheads="1"/>
            </p:cNvSpPr>
            <p:nvPr/>
          </p:nvSpPr>
          <p:spPr bwMode="auto">
            <a:xfrm>
              <a:off x="4449" y="2487"/>
              <a:ext cx="144" cy="1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p:spPr>
          <p:txBody>
            <a:bodyPr wrap="none" anchor="ctr"/>
            <a:lstStyle/>
            <a:p>
              <a:endParaRPr lang="en-US" dirty="0"/>
            </a:p>
          </p:txBody>
        </p:sp>
        <p:sp>
          <p:nvSpPr>
            <p:cNvPr id="13340" name="Text Box 24"/>
            <p:cNvSpPr txBox="1">
              <a:spLocks noChangeArrowheads="1"/>
            </p:cNvSpPr>
            <p:nvPr/>
          </p:nvSpPr>
          <p:spPr bwMode="auto">
            <a:xfrm>
              <a:off x="4032" y="1632"/>
              <a:ext cx="922"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Technology</a:t>
              </a:r>
            </a:p>
          </p:txBody>
        </p:sp>
        <p:sp>
          <p:nvSpPr>
            <p:cNvPr id="13341" name="Text Box 25"/>
            <p:cNvSpPr txBox="1">
              <a:spLocks noChangeArrowheads="1"/>
            </p:cNvSpPr>
            <p:nvPr/>
          </p:nvSpPr>
          <p:spPr bwMode="auto">
            <a:xfrm>
              <a:off x="4751" y="3008"/>
              <a:ext cx="577"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People</a:t>
              </a:r>
            </a:p>
          </p:txBody>
        </p:sp>
        <p:sp>
          <p:nvSpPr>
            <p:cNvPr id="13342" name="Text Box 26"/>
            <p:cNvSpPr txBox="1">
              <a:spLocks noChangeArrowheads="1"/>
            </p:cNvSpPr>
            <p:nvPr/>
          </p:nvSpPr>
          <p:spPr bwMode="auto">
            <a:xfrm>
              <a:off x="3609" y="3008"/>
              <a:ext cx="636"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Process</a:t>
              </a:r>
            </a:p>
          </p:txBody>
        </p:sp>
        <p:sp>
          <p:nvSpPr>
            <p:cNvPr id="13343" name="Text Box 27"/>
            <p:cNvSpPr txBox="1">
              <a:spLocks noChangeArrowheads="1"/>
            </p:cNvSpPr>
            <p:nvPr/>
          </p:nvSpPr>
          <p:spPr bwMode="auto">
            <a:xfrm>
              <a:off x="4176" y="2256"/>
              <a:ext cx="677" cy="634"/>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Solution</a:t>
              </a:r>
            </a:p>
            <a:p>
              <a:pPr eaLnBrk="1" hangingPunct="1"/>
              <a:endParaRPr lang="en-US" sz="2000" b="1" dirty="0">
                <a:latin typeface="Garamond" pitchFamily="18" charset="0"/>
                <a:cs typeface="Arial" charset="0"/>
              </a:endParaRPr>
            </a:p>
            <a:p>
              <a:pPr eaLnBrk="1" hangingPunct="1"/>
              <a:r>
                <a:rPr lang="en-US" sz="2000" b="1" dirty="0">
                  <a:latin typeface="Garamond" pitchFamily="18" charset="0"/>
                  <a:cs typeface="Arial" charset="0"/>
                </a:rPr>
                <a:t>Space</a:t>
              </a:r>
            </a:p>
          </p:txBody>
        </p:sp>
      </p:grpSp>
      <p:grpSp>
        <p:nvGrpSpPr>
          <p:cNvPr id="13320" name="Group 28"/>
          <p:cNvGrpSpPr>
            <a:grpSpLocks/>
          </p:cNvGrpSpPr>
          <p:nvPr/>
        </p:nvGrpSpPr>
        <p:grpSpPr bwMode="auto">
          <a:xfrm>
            <a:off x="606425" y="2457922"/>
            <a:ext cx="5583238" cy="3197225"/>
            <a:chOff x="382" y="1890"/>
            <a:chExt cx="3517" cy="2014"/>
          </a:xfrm>
        </p:grpSpPr>
        <p:grpSp>
          <p:nvGrpSpPr>
            <p:cNvPr id="13324" name="Group 29"/>
            <p:cNvGrpSpPr>
              <a:grpSpLocks/>
            </p:cNvGrpSpPr>
            <p:nvPr/>
          </p:nvGrpSpPr>
          <p:grpSpPr bwMode="auto">
            <a:xfrm>
              <a:off x="2496" y="1890"/>
              <a:ext cx="1344" cy="504"/>
              <a:chOff x="2496" y="1890"/>
              <a:chExt cx="1344" cy="504"/>
            </a:xfrm>
          </p:grpSpPr>
          <p:sp>
            <p:nvSpPr>
              <p:cNvPr id="13326" name="Text Box 30"/>
              <p:cNvSpPr txBox="1">
                <a:spLocks noChangeArrowheads="1"/>
              </p:cNvSpPr>
              <p:nvPr/>
            </p:nvSpPr>
            <p:spPr bwMode="auto">
              <a:xfrm>
                <a:off x="2992" y="1890"/>
                <a:ext cx="382" cy="231"/>
              </a:xfrm>
              <a:prstGeom prst="rect">
                <a:avLst/>
              </a:prstGeom>
              <a:noFill/>
              <a:ln w="9525">
                <a:noFill/>
                <a:miter lim="800000"/>
                <a:headEnd/>
                <a:tailEnd/>
              </a:ln>
            </p:spPr>
            <p:txBody>
              <a:bodyPr wrap="none">
                <a:spAutoFit/>
              </a:bodyPr>
              <a:lstStyle/>
              <a:p>
                <a:pPr eaLnBrk="1" hangingPunct="1"/>
                <a:r>
                  <a:rPr lang="en-US" dirty="0">
                    <a:latin typeface="Verdana" pitchFamily="34" charset="0"/>
                    <a:cs typeface="Arial" charset="0"/>
                  </a:rPr>
                  <a:t>f(x)</a:t>
                </a:r>
              </a:p>
            </p:txBody>
          </p:sp>
          <p:grpSp>
            <p:nvGrpSpPr>
              <p:cNvPr id="13327" name="Group 31"/>
              <p:cNvGrpSpPr>
                <a:grpSpLocks/>
              </p:cNvGrpSpPr>
              <p:nvPr/>
            </p:nvGrpSpPr>
            <p:grpSpPr bwMode="auto">
              <a:xfrm>
                <a:off x="2496" y="2015"/>
                <a:ext cx="624" cy="379"/>
                <a:chOff x="2496" y="2213"/>
                <a:chExt cx="624" cy="379"/>
              </a:xfrm>
            </p:grpSpPr>
            <p:sp>
              <p:nvSpPr>
                <p:cNvPr id="13331" name="Arc 32"/>
                <p:cNvSpPr>
                  <a:spLocks/>
                </p:cNvSpPr>
                <p:nvPr/>
              </p:nvSpPr>
              <p:spPr bwMode="auto">
                <a:xfrm rot="10800000" flipV="1">
                  <a:off x="2496" y="2213"/>
                  <a:ext cx="624" cy="331"/>
                </a:xfrm>
                <a:custGeom>
                  <a:avLst/>
                  <a:gdLst>
                    <a:gd name="T0" fmla="*/ 0 w 21600"/>
                    <a:gd name="T1" fmla="*/ 0 h 21280"/>
                    <a:gd name="T2" fmla="*/ 1 w 21600"/>
                    <a:gd name="T3" fmla="*/ 0 h 21280"/>
                    <a:gd name="T4" fmla="*/ 0 w 21600"/>
                    <a:gd name="T5" fmla="*/ 0 h 21280"/>
                    <a:gd name="T6" fmla="*/ 0 60000 65536"/>
                    <a:gd name="T7" fmla="*/ 0 60000 65536"/>
                    <a:gd name="T8" fmla="*/ 0 60000 65536"/>
                    <a:gd name="T9" fmla="*/ 0 w 21600"/>
                    <a:gd name="T10" fmla="*/ 0 h 21280"/>
                    <a:gd name="T11" fmla="*/ 21600 w 21600"/>
                    <a:gd name="T12" fmla="*/ 21280 h 21280"/>
                  </a:gdLst>
                  <a:ahLst/>
                  <a:cxnLst>
                    <a:cxn ang="T6">
                      <a:pos x="T0" y="T1"/>
                    </a:cxn>
                    <a:cxn ang="T7">
                      <a:pos x="T2" y="T3"/>
                    </a:cxn>
                    <a:cxn ang="T8">
                      <a:pos x="T4" y="T5"/>
                    </a:cxn>
                  </a:cxnLst>
                  <a:rect l="T9" t="T10" r="T11" b="T12"/>
                  <a:pathLst>
                    <a:path w="21600" h="21280" fill="none" extrusionOk="0">
                      <a:moveTo>
                        <a:pt x="3706" y="0"/>
                      </a:moveTo>
                      <a:cubicBezTo>
                        <a:pt x="14050" y="1802"/>
                        <a:pt x="21600" y="10780"/>
                        <a:pt x="21600" y="21280"/>
                      </a:cubicBezTo>
                    </a:path>
                    <a:path w="21600" h="21280" stroke="0" extrusionOk="0">
                      <a:moveTo>
                        <a:pt x="3706" y="0"/>
                      </a:moveTo>
                      <a:cubicBezTo>
                        <a:pt x="14050" y="1802"/>
                        <a:pt x="21600" y="10780"/>
                        <a:pt x="21600" y="21280"/>
                      </a:cubicBezTo>
                      <a:lnTo>
                        <a:pt x="0" y="21280"/>
                      </a:lnTo>
                      <a:close/>
                    </a:path>
                  </a:pathLst>
                </a:custGeom>
                <a:noFill/>
                <a:ln w="9525">
                  <a:solidFill>
                    <a:schemeClr val="tx1"/>
                  </a:solidFill>
                  <a:round/>
                  <a:headEnd/>
                  <a:tailEnd/>
                </a:ln>
              </p:spPr>
              <p:txBody>
                <a:bodyPr wrap="none" anchor="ctr"/>
                <a:lstStyle/>
                <a:p>
                  <a:endParaRPr lang="en-US" dirty="0"/>
                </a:p>
              </p:txBody>
            </p:sp>
            <p:sp>
              <p:nvSpPr>
                <p:cNvPr id="13332" name="Line 33"/>
                <p:cNvSpPr>
                  <a:spLocks noChangeShapeType="1"/>
                </p:cNvSpPr>
                <p:nvPr/>
              </p:nvSpPr>
              <p:spPr bwMode="auto">
                <a:xfrm flipH="1">
                  <a:off x="2496" y="2544"/>
                  <a:ext cx="0" cy="48"/>
                </a:xfrm>
                <a:prstGeom prst="line">
                  <a:avLst/>
                </a:prstGeom>
                <a:noFill/>
                <a:ln w="9525">
                  <a:solidFill>
                    <a:schemeClr val="tx1"/>
                  </a:solidFill>
                  <a:round/>
                  <a:headEnd/>
                  <a:tailEnd type="triangle" w="med" len="med"/>
                </a:ln>
              </p:spPr>
              <p:txBody>
                <a:bodyPr/>
                <a:lstStyle/>
                <a:p>
                  <a:endParaRPr lang="en-US" dirty="0"/>
                </a:p>
              </p:txBody>
            </p:sp>
          </p:grpSp>
          <p:grpSp>
            <p:nvGrpSpPr>
              <p:cNvPr id="13328" name="Group 34"/>
              <p:cNvGrpSpPr>
                <a:grpSpLocks/>
              </p:cNvGrpSpPr>
              <p:nvPr/>
            </p:nvGrpSpPr>
            <p:grpSpPr bwMode="auto">
              <a:xfrm>
                <a:off x="3216" y="2015"/>
                <a:ext cx="624" cy="379"/>
                <a:chOff x="3216" y="2213"/>
                <a:chExt cx="624" cy="379"/>
              </a:xfrm>
            </p:grpSpPr>
            <p:sp>
              <p:nvSpPr>
                <p:cNvPr id="13329" name="Arc 35"/>
                <p:cNvSpPr>
                  <a:spLocks/>
                </p:cNvSpPr>
                <p:nvPr/>
              </p:nvSpPr>
              <p:spPr bwMode="auto">
                <a:xfrm rot="10800000" flipH="1" flipV="1">
                  <a:off x="3216" y="2213"/>
                  <a:ext cx="624" cy="331"/>
                </a:xfrm>
                <a:custGeom>
                  <a:avLst/>
                  <a:gdLst>
                    <a:gd name="T0" fmla="*/ 0 w 21600"/>
                    <a:gd name="T1" fmla="*/ 0 h 21280"/>
                    <a:gd name="T2" fmla="*/ 1 w 21600"/>
                    <a:gd name="T3" fmla="*/ 0 h 21280"/>
                    <a:gd name="T4" fmla="*/ 0 w 21600"/>
                    <a:gd name="T5" fmla="*/ 0 h 21280"/>
                    <a:gd name="T6" fmla="*/ 0 60000 65536"/>
                    <a:gd name="T7" fmla="*/ 0 60000 65536"/>
                    <a:gd name="T8" fmla="*/ 0 60000 65536"/>
                    <a:gd name="T9" fmla="*/ 0 w 21600"/>
                    <a:gd name="T10" fmla="*/ 0 h 21280"/>
                    <a:gd name="T11" fmla="*/ 21600 w 21600"/>
                    <a:gd name="T12" fmla="*/ 21280 h 21280"/>
                  </a:gdLst>
                  <a:ahLst/>
                  <a:cxnLst>
                    <a:cxn ang="T6">
                      <a:pos x="T0" y="T1"/>
                    </a:cxn>
                    <a:cxn ang="T7">
                      <a:pos x="T2" y="T3"/>
                    </a:cxn>
                    <a:cxn ang="T8">
                      <a:pos x="T4" y="T5"/>
                    </a:cxn>
                  </a:cxnLst>
                  <a:rect l="T9" t="T10" r="T11" b="T12"/>
                  <a:pathLst>
                    <a:path w="21600" h="21280" fill="none" extrusionOk="0">
                      <a:moveTo>
                        <a:pt x="3706" y="0"/>
                      </a:moveTo>
                      <a:cubicBezTo>
                        <a:pt x="14050" y="1802"/>
                        <a:pt x="21600" y="10780"/>
                        <a:pt x="21600" y="21280"/>
                      </a:cubicBezTo>
                    </a:path>
                    <a:path w="21600" h="21280" stroke="0" extrusionOk="0">
                      <a:moveTo>
                        <a:pt x="3706" y="0"/>
                      </a:moveTo>
                      <a:cubicBezTo>
                        <a:pt x="14050" y="1802"/>
                        <a:pt x="21600" y="10780"/>
                        <a:pt x="21600" y="21280"/>
                      </a:cubicBezTo>
                      <a:lnTo>
                        <a:pt x="0" y="21280"/>
                      </a:lnTo>
                      <a:close/>
                    </a:path>
                  </a:pathLst>
                </a:custGeom>
                <a:noFill/>
                <a:ln w="9525">
                  <a:solidFill>
                    <a:schemeClr val="tx1"/>
                  </a:solidFill>
                  <a:round/>
                  <a:headEnd/>
                  <a:tailEnd/>
                </a:ln>
              </p:spPr>
              <p:txBody>
                <a:bodyPr wrap="none" anchor="ctr"/>
                <a:lstStyle/>
                <a:p>
                  <a:endParaRPr lang="en-US" dirty="0"/>
                </a:p>
              </p:txBody>
            </p:sp>
            <p:sp>
              <p:nvSpPr>
                <p:cNvPr id="13330" name="Line 36"/>
                <p:cNvSpPr>
                  <a:spLocks noChangeShapeType="1"/>
                </p:cNvSpPr>
                <p:nvPr/>
              </p:nvSpPr>
              <p:spPr bwMode="auto">
                <a:xfrm flipH="1">
                  <a:off x="3840" y="2544"/>
                  <a:ext cx="0" cy="48"/>
                </a:xfrm>
                <a:prstGeom prst="line">
                  <a:avLst/>
                </a:prstGeom>
                <a:noFill/>
                <a:ln w="9525">
                  <a:solidFill>
                    <a:schemeClr val="tx1"/>
                  </a:solidFill>
                  <a:round/>
                  <a:headEnd/>
                  <a:tailEnd type="triangle" w="med" len="med"/>
                </a:ln>
              </p:spPr>
              <p:txBody>
                <a:bodyPr/>
                <a:lstStyle/>
                <a:p>
                  <a:endParaRPr lang="en-US" dirty="0"/>
                </a:p>
              </p:txBody>
            </p:sp>
          </p:grpSp>
        </p:grpSp>
        <p:sp>
          <p:nvSpPr>
            <p:cNvPr id="13325" name="Text Box 37"/>
            <p:cNvSpPr txBox="1">
              <a:spLocks noChangeArrowheads="1"/>
            </p:cNvSpPr>
            <p:nvPr/>
          </p:nvSpPr>
          <p:spPr bwMode="auto">
            <a:xfrm>
              <a:off x="382" y="3654"/>
              <a:ext cx="3517" cy="250"/>
            </a:xfrm>
            <a:prstGeom prst="rect">
              <a:avLst/>
            </a:prstGeom>
            <a:noFill/>
            <a:ln w="9525">
              <a:noFill/>
              <a:miter lim="800000"/>
              <a:headEnd/>
              <a:tailEnd/>
            </a:ln>
          </p:spPr>
          <p:txBody>
            <a:bodyPr wrap="none">
              <a:spAutoFit/>
            </a:bodyPr>
            <a:lstStyle/>
            <a:p>
              <a:pPr eaLnBrk="1" hangingPunct="1"/>
              <a:r>
                <a:rPr lang="en-US" sz="2000" b="1" dirty="0">
                  <a:latin typeface="Garamond" pitchFamily="18" charset="0"/>
                  <a:cs typeface="Arial" charset="0"/>
                </a:rPr>
                <a:t>f(x) =  f(Planning, Process, People, Product, ?…..)</a:t>
              </a:r>
            </a:p>
          </p:txBody>
        </p:sp>
      </p:grpSp>
      <p:sp>
        <p:nvSpPr>
          <p:cNvPr id="13322" name="Text Box 39"/>
          <p:cNvSpPr txBox="1">
            <a:spLocks noChangeArrowheads="1"/>
          </p:cNvSpPr>
          <p:nvPr/>
        </p:nvSpPr>
        <p:spPr bwMode="auto">
          <a:xfrm>
            <a:off x="1143000" y="1286347"/>
            <a:ext cx="3048000" cy="523220"/>
          </a:xfrm>
          <a:prstGeom prst="rect">
            <a:avLst/>
          </a:prstGeom>
          <a:noFill/>
          <a:ln w="9525">
            <a:noFill/>
            <a:miter lim="800000"/>
            <a:headEnd/>
            <a:tailEnd/>
          </a:ln>
        </p:spPr>
        <p:txBody>
          <a:bodyPr wrap="square">
            <a:spAutoFit/>
          </a:bodyPr>
          <a:lstStyle/>
          <a:p>
            <a:pPr>
              <a:spcBef>
                <a:spcPct val="50000"/>
              </a:spcBef>
            </a:pPr>
            <a:r>
              <a:rPr lang="en-US" sz="2800" b="1" u="sng" dirty="0">
                <a:solidFill>
                  <a:srgbClr val="0000FF"/>
                </a:solidFill>
              </a:rPr>
              <a:t>Customer’s </a:t>
            </a:r>
            <a:r>
              <a:rPr lang="en-US" sz="2800" b="1" u="sng" dirty="0" smtClean="0">
                <a:solidFill>
                  <a:srgbClr val="0000FF"/>
                </a:solidFill>
              </a:rPr>
              <a:t>View</a:t>
            </a:r>
            <a:endParaRPr lang="en-US" sz="2800" b="1" u="sng" dirty="0">
              <a:solidFill>
                <a:srgbClr val="0000FF"/>
              </a:solidFill>
            </a:endParaRPr>
          </a:p>
        </p:txBody>
      </p:sp>
      <p:sp>
        <p:nvSpPr>
          <p:cNvPr id="13323" name="Text Box 40"/>
          <p:cNvSpPr txBox="1">
            <a:spLocks noChangeArrowheads="1"/>
          </p:cNvSpPr>
          <p:nvPr/>
        </p:nvSpPr>
        <p:spPr bwMode="auto">
          <a:xfrm>
            <a:off x="5772382" y="1286347"/>
            <a:ext cx="3070008" cy="523220"/>
          </a:xfrm>
          <a:prstGeom prst="rect">
            <a:avLst/>
          </a:prstGeom>
          <a:noFill/>
          <a:ln w="9525">
            <a:noFill/>
            <a:miter lim="800000"/>
            <a:headEnd/>
            <a:tailEnd/>
          </a:ln>
        </p:spPr>
        <p:txBody>
          <a:bodyPr wrap="none">
            <a:spAutoFit/>
          </a:bodyPr>
          <a:lstStyle/>
          <a:p>
            <a:r>
              <a:rPr lang="en-US" sz="2800" b="1" u="sng" dirty="0">
                <a:solidFill>
                  <a:srgbClr val="0000FF"/>
                </a:solidFill>
              </a:rPr>
              <a:t>Developer’s</a:t>
            </a:r>
            <a:r>
              <a:rPr lang="en-US" b="1" u="sng" dirty="0">
                <a:solidFill>
                  <a:srgbClr val="0000FF"/>
                </a:solidFill>
              </a:rPr>
              <a:t> </a:t>
            </a:r>
            <a:r>
              <a:rPr lang="en-US" sz="2800" b="1" u="sng" dirty="0">
                <a:solidFill>
                  <a:srgbClr val="0000FF"/>
                </a:solidFill>
              </a:rPr>
              <a:t>V</a:t>
            </a:r>
            <a:r>
              <a:rPr lang="en-US" sz="2800" b="1" u="sng" dirty="0" smtClean="0">
                <a:solidFill>
                  <a:srgbClr val="0000FF"/>
                </a:solidFill>
              </a:rPr>
              <a:t>iew</a:t>
            </a:r>
            <a:endParaRPr lang="en-US" sz="2800" b="1" u="sng" dirty="0">
              <a:solidFill>
                <a:srgbClr val="0000FF"/>
              </a:solidFill>
            </a:endParaRPr>
          </a:p>
        </p:txBody>
      </p:sp>
    </p:spTree>
    <p:extLst>
      <p:ext uri="{BB962C8B-B14F-4D97-AF65-F5344CB8AC3E}">
        <p14:creationId xmlns:p14="http://schemas.microsoft.com/office/powerpoint/2010/main" val="3814171777"/>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p:txBody>
          <a:bodyPr/>
          <a:lstStyle/>
          <a:p>
            <a:pPr eaLnBrk="1" hangingPunct="1"/>
            <a:r>
              <a:rPr lang="en-US" dirty="0" smtClean="0"/>
              <a:t>So, When </a:t>
            </a:r>
            <a:r>
              <a:rPr lang="en-US" dirty="0"/>
              <a:t>L</a:t>
            </a:r>
            <a:r>
              <a:rPr lang="en-US" dirty="0" smtClean="0"/>
              <a:t>ooking </a:t>
            </a:r>
            <a:r>
              <a:rPr lang="en-US" dirty="0"/>
              <a:t>A</a:t>
            </a:r>
            <a:r>
              <a:rPr lang="en-US" dirty="0" smtClean="0"/>
              <a:t>t </a:t>
            </a:r>
            <a:r>
              <a:rPr lang="en-US" dirty="0"/>
              <a:t>P</a:t>
            </a:r>
            <a:r>
              <a:rPr lang="en-US" dirty="0" smtClean="0"/>
              <a:t>rojects</a:t>
            </a:r>
          </a:p>
        </p:txBody>
      </p:sp>
      <p:sp>
        <p:nvSpPr>
          <p:cNvPr id="15366" name="Rectangle 3"/>
          <p:cNvSpPr>
            <a:spLocks noGrp="1" noChangeArrowheads="1"/>
          </p:cNvSpPr>
          <p:nvPr>
            <p:ph idx="1"/>
          </p:nvPr>
        </p:nvSpPr>
        <p:spPr/>
        <p:txBody>
          <a:bodyPr/>
          <a:lstStyle/>
          <a:p>
            <a:pPr algn="ctr" eaLnBrk="1" hangingPunct="1">
              <a:buFont typeface="Wingdings" pitchFamily="2" charset="2"/>
              <a:buNone/>
            </a:pPr>
            <a:r>
              <a:rPr lang="en-US" dirty="0" smtClean="0"/>
              <a:t>You need to ask,</a:t>
            </a:r>
          </a:p>
          <a:p>
            <a:pPr algn="ctr" eaLnBrk="1" hangingPunct="1">
              <a:buFont typeface="Wingdings" pitchFamily="2" charset="2"/>
              <a:buNone/>
            </a:pPr>
            <a:r>
              <a:rPr lang="en-US" dirty="0" smtClean="0"/>
              <a:t>“What SDLC would </a:t>
            </a:r>
            <a:r>
              <a:rPr lang="en-US" i="1" dirty="0" smtClean="0">
                <a:solidFill>
                  <a:srgbClr val="FF0000"/>
                </a:solidFill>
              </a:rPr>
              <a:t>define</a:t>
            </a:r>
            <a:r>
              <a:rPr lang="en-US" dirty="0" smtClean="0"/>
              <a:t> my project best?”</a:t>
            </a:r>
          </a:p>
          <a:p>
            <a:pPr algn="ctr" eaLnBrk="1" hangingPunct="1">
              <a:buFont typeface="Wingdings" pitchFamily="2" charset="2"/>
              <a:buNone/>
            </a:pPr>
            <a:r>
              <a:rPr lang="en-US" dirty="0" smtClean="0">
                <a:solidFill>
                  <a:srgbClr val="666699"/>
                </a:solidFill>
              </a:rPr>
              <a:t>(The project drives the lifecycle, not the other way around.)</a:t>
            </a:r>
          </a:p>
          <a:p>
            <a:pPr eaLnBrk="1" hangingPunct="1"/>
            <a:endParaRPr lang="en-US" dirty="0" smtClean="0"/>
          </a:p>
          <a:p>
            <a:pPr eaLnBrk="1" hangingPunct="1"/>
            <a:r>
              <a:rPr lang="en-US" dirty="0" smtClean="0"/>
              <a:t>What criteria are important for the project?</a:t>
            </a:r>
          </a:p>
        </p:txBody>
      </p:sp>
    </p:spTree>
    <p:extLst>
      <p:ext uri="{BB962C8B-B14F-4D97-AF65-F5344CB8AC3E}">
        <p14:creationId xmlns:p14="http://schemas.microsoft.com/office/powerpoint/2010/main" val="4115950126"/>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Criteria…</a:t>
            </a:r>
            <a:endParaRPr lang="en-US" dirty="0"/>
          </a:p>
        </p:txBody>
      </p:sp>
      <p:sp>
        <p:nvSpPr>
          <p:cNvPr id="7" name="Content Placeholder 6"/>
          <p:cNvSpPr>
            <a:spLocks noGrp="1"/>
          </p:cNvSpPr>
          <p:nvPr>
            <p:ph idx="1"/>
          </p:nvPr>
        </p:nvSpPr>
        <p:spPr/>
        <p:txBody>
          <a:bodyPr/>
          <a:lstStyle/>
          <a:p>
            <a:endParaRPr lang="en-US" dirty="0"/>
          </a:p>
        </p:txBody>
      </p:sp>
    </p:spTree>
    <p:extLst>
      <p:ext uri="{BB962C8B-B14F-4D97-AF65-F5344CB8AC3E}">
        <p14:creationId xmlns:p14="http://schemas.microsoft.com/office/powerpoint/2010/main" val="1941125160"/>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hangingPunct="1"/>
            <a:r>
              <a:rPr lang="en-US" dirty="0" smtClean="0"/>
              <a:t>Criteria </a:t>
            </a:r>
            <a:r>
              <a:rPr lang="en-US" dirty="0"/>
              <a:t>Y</a:t>
            </a:r>
            <a:r>
              <a:rPr lang="en-US" dirty="0" smtClean="0"/>
              <a:t>ou </a:t>
            </a:r>
            <a:r>
              <a:rPr lang="en-US" dirty="0"/>
              <a:t>N</a:t>
            </a:r>
            <a:r>
              <a:rPr lang="en-US" dirty="0" smtClean="0"/>
              <a:t>eed to </a:t>
            </a:r>
            <a:r>
              <a:rPr lang="en-US" dirty="0"/>
              <a:t>C</a:t>
            </a:r>
            <a:r>
              <a:rPr lang="en-US" dirty="0" smtClean="0"/>
              <a:t>onsider</a:t>
            </a:r>
          </a:p>
        </p:txBody>
      </p:sp>
      <p:sp>
        <p:nvSpPr>
          <p:cNvPr id="14342" name="Rectangle 3"/>
          <p:cNvSpPr>
            <a:spLocks noGrp="1" noChangeArrowheads="1"/>
          </p:cNvSpPr>
          <p:nvPr>
            <p:ph idx="1"/>
          </p:nvPr>
        </p:nvSpPr>
        <p:spPr/>
        <p:txBody>
          <a:bodyPr/>
          <a:lstStyle/>
          <a:p>
            <a:pPr eaLnBrk="1" hangingPunct="1">
              <a:lnSpc>
                <a:spcPct val="90000"/>
              </a:lnSpc>
            </a:pPr>
            <a:r>
              <a:rPr lang="en-US" dirty="0" smtClean="0"/>
              <a:t>Stakeholders</a:t>
            </a:r>
          </a:p>
          <a:p>
            <a:pPr lvl="1" eaLnBrk="1" hangingPunct="1">
              <a:lnSpc>
                <a:spcPct val="90000"/>
              </a:lnSpc>
            </a:pPr>
            <a:r>
              <a:rPr lang="en-US" dirty="0" smtClean="0"/>
              <a:t>Who?</a:t>
            </a:r>
          </a:p>
          <a:p>
            <a:pPr lvl="1" eaLnBrk="1" hangingPunct="1">
              <a:lnSpc>
                <a:spcPct val="90000"/>
              </a:lnSpc>
            </a:pPr>
            <a:r>
              <a:rPr lang="en-US" dirty="0" smtClean="0"/>
              <a:t>Backgrounds, domain expertise</a:t>
            </a:r>
          </a:p>
          <a:p>
            <a:pPr lvl="1" eaLnBrk="1" hangingPunct="1">
              <a:lnSpc>
                <a:spcPct val="90000"/>
              </a:lnSpc>
            </a:pPr>
            <a:r>
              <a:rPr lang="en-US" dirty="0" smtClean="0"/>
              <a:t>Commitment to project</a:t>
            </a:r>
          </a:p>
          <a:p>
            <a:pPr eaLnBrk="1" hangingPunct="1">
              <a:lnSpc>
                <a:spcPct val="90000"/>
              </a:lnSpc>
            </a:pPr>
            <a:r>
              <a:rPr lang="en-US" dirty="0" smtClean="0"/>
              <a:t>Environments</a:t>
            </a:r>
          </a:p>
          <a:p>
            <a:pPr lvl="1" eaLnBrk="1" hangingPunct="1">
              <a:lnSpc>
                <a:spcPct val="90000"/>
              </a:lnSpc>
            </a:pPr>
            <a:r>
              <a:rPr lang="en-US" dirty="0" smtClean="0"/>
              <a:t>Business / market</a:t>
            </a:r>
          </a:p>
          <a:p>
            <a:pPr lvl="1" eaLnBrk="1" hangingPunct="1">
              <a:lnSpc>
                <a:spcPct val="90000"/>
              </a:lnSpc>
            </a:pPr>
            <a:r>
              <a:rPr lang="en-US" dirty="0" smtClean="0"/>
              <a:t>Cultures</a:t>
            </a:r>
          </a:p>
          <a:p>
            <a:pPr eaLnBrk="1" hangingPunct="1">
              <a:lnSpc>
                <a:spcPct val="90000"/>
              </a:lnSpc>
            </a:pPr>
            <a:r>
              <a:rPr lang="en-US" dirty="0" smtClean="0"/>
              <a:t>Moral, legal constraints</a:t>
            </a:r>
          </a:p>
          <a:p>
            <a:pPr algn="ctr" eaLnBrk="1" hangingPunct="1">
              <a:lnSpc>
                <a:spcPct val="90000"/>
              </a:lnSpc>
              <a:buFont typeface="Wingdings" pitchFamily="2" charset="2"/>
              <a:buNone/>
            </a:pPr>
            <a:endParaRPr lang="en-US" dirty="0" smtClean="0"/>
          </a:p>
          <a:p>
            <a:pPr lvl="1" eaLnBrk="1" hangingPunct="1">
              <a:lnSpc>
                <a:spcPct val="90000"/>
              </a:lnSpc>
            </a:pPr>
            <a:endParaRPr lang="en-US" dirty="0" smtClean="0"/>
          </a:p>
          <a:p>
            <a:pPr eaLnBrk="1" hangingPunct="1">
              <a:lnSpc>
                <a:spcPct val="90000"/>
              </a:lnSpc>
            </a:pPr>
            <a:endParaRPr lang="en-US" dirty="0" smtClean="0"/>
          </a:p>
        </p:txBody>
      </p:sp>
    </p:spTree>
    <p:extLst>
      <p:ext uri="{BB962C8B-B14F-4D97-AF65-F5344CB8AC3E}">
        <p14:creationId xmlns:p14="http://schemas.microsoft.com/office/powerpoint/2010/main" val="1783233852"/>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Grp="1" noChangeArrowheads="1"/>
          </p:cNvSpPr>
          <p:nvPr>
            <p:ph type="title"/>
          </p:nvPr>
        </p:nvSpPr>
        <p:spPr/>
        <p:txBody>
          <a:bodyPr/>
          <a:lstStyle/>
          <a:p>
            <a:pPr eaLnBrk="1" hangingPunct="1"/>
            <a:r>
              <a:rPr lang="en-US" dirty="0" smtClean="0"/>
              <a:t>Ad Hoc “Hobbyist”</a:t>
            </a:r>
          </a:p>
        </p:txBody>
      </p:sp>
      <p:sp>
        <p:nvSpPr>
          <p:cNvPr id="16390" name="Rectangle 3"/>
          <p:cNvSpPr>
            <a:spLocks noGrp="1" noChangeArrowheads="1"/>
          </p:cNvSpPr>
          <p:nvPr>
            <p:ph idx="1"/>
          </p:nvPr>
        </p:nvSpPr>
        <p:spPr/>
        <p:txBody>
          <a:bodyPr/>
          <a:lstStyle/>
          <a:p>
            <a:pPr eaLnBrk="1" hangingPunct="1">
              <a:lnSpc>
                <a:spcPct val="90000"/>
              </a:lnSpc>
            </a:pPr>
            <a:r>
              <a:rPr lang="en-US" sz="2800" dirty="0" smtClean="0"/>
              <a:t>Legacy</a:t>
            </a:r>
          </a:p>
          <a:p>
            <a:pPr eaLnBrk="1" hangingPunct="1">
              <a:lnSpc>
                <a:spcPct val="90000"/>
              </a:lnSpc>
            </a:pPr>
            <a:r>
              <a:rPr lang="en-US" sz="2800" dirty="0" smtClean="0"/>
              <a:t>Code – Test – Code – Test………</a:t>
            </a:r>
          </a:p>
          <a:p>
            <a:pPr lvl="1" eaLnBrk="1" hangingPunct="1">
              <a:lnSpc>
                <a:spcPct val="90000"/>
              </a:lnSpc>
            </a:pPr>
            <a:r>
              <a:rPr lang="en-US" sz="2400" dirty="0" smtClean="0"/>
              <a:t>Becomes a mess, chuck it, start over</a:t>
            </a:r>
          </a:p>
          <a:p>
            <a:pPr lvl="1" eaLnBrk="1" hangingPunct="1">
              <a:lnSpc>
                <a:spcPct val="90000"/>
              </a:lnSpc>
            </a:pPr>
            <a:endParaRPr lang="en-US" sz="2400" dirty="0" smtClean="0"/>
          </a:p>
          <a:p>
            <a:pPr eaLnBrk="1" hangingPunct="1">
              <a:lnSpc>
                <a:spcPct val="90000"/>
              </a:lnSpc>
            </a:pPr>
            <a:r>
              <a:rPr lang="en-US" sz="2800" dirty="0" smtClean="0"/>
              <a:t>Design (high-level) – Code – Test – Code – Test…..</a:t>
            </a:r>
          </a:p>
          <a:p>
            <a:pPr lvl="1" eaLnBrk="1" hangingPunct="1">
              <a:lnSpc>
                <a:spcPct val="90000"/>
              </a:lnSpc>
            </a:pPr>
            <a:r>
              <a:rPr lang="en-US" sz="2400" dirty="0" smtClean="0"/>
              <a:t>(Reality was Code - Test – Code – Test – Document the resulting design)</a:t>
            </a:r>
          </a:p>
          <a:p>
            <a:pPr lvl="1" eaLnBrk="1" hangingPunct="1">
              <a:lnSpc>
                <a:spcPct val="90000"/>
              </a:lnSpc>
            </a:pPr>
            <a:endParaRPr lang="en-US" sz="2400" dirty="0" smtClean="0"/>
          </a:p>
          <a:p>
            <a:pPr eaLnBrk="1" hangingPunct="1">
              <a:lnSpc>
                <a:spcPct val="90000"/>
              </a:lnSpc>
            </a:pPr>
            <a:r>
              <a:rPr lang="en-US" sz="2800" dirty="0" smtClean="0"/>
              <a:t>Lack of defined, formalized processes</a:t>
            </a:r>
          </a:p>
          <a:p>
            <a:pPr algn="ctr" eaLnBrk="1" hangingPunct="1">
              <a:lnSpc>
                <a:spcPct val="90000"/>
              </a:lnSpc>
              <a:buFont typeface="Wingdings" pitchFamily="2" charset="2"/>
              <a:buNone/>
            </a:pPr>
            <a:r>
              <a:rPr lang="en-US" sz="2800" i="1" dirty="0" smtClean="0">
                <a:solidFill>
                  <a:srgbClr val="FF0000"/>
                </a:solidFill>
              </a:rPr>
              <a:t>Is this the same as “no process?”</a:t>
            </a:r>
          </a:p>
          <a:p>
            <a:pPr algn="ctr" eaLnBrk="1" hangingPunct="1">
              <a:lnSpc>
                <a:spcPct val="90000"/>
              </a:lnSpc>
              <a:buFont typeface="Wingdings" pitchFamily="2" charset="2"/>
              <a:buNone/>
            </a:pPr>
            <a:r>
              <a:rPr lang="en-US" sz="2800" i="1" dirty="0" smtClean="0">
                <a:solidFill>
                  <a:srgbClr val="FF0000"/>
                </a:solidFill>
              </a:rPr>
              <a:t>Is this still viable for a project?</a:t>
            </a:r>
          </a:p>
        </p:txBody>
      </p:sp>
    </p:spTree>
    <p:extLst>
      <p:ext uri="{BB962C8B-B14F-4D97-AF65-F5344CB8AC3E}">
        <p14:creationId xmlns:p14="http://schemas.microsoft.com/office/powerpoint/2010/main" val="16248158"/>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2"/>
          <p:cNvSpPr>
            <a:spLocks noGrp="1" noChangeArrowheads="1"/>
          </p:cNvSpPr>
          <p:nvPr>
            <p:ph type="title"/>
          </p:nvPr>
        </p:nvSpPr>
        <p:spPr/>
        <p:txBody>
          <a:bodyPr/>
          <a:lstStyle/>
          <a:p>
            <a:pPr eaLnBrk="1" hangingPunct="1"/>
            <a:r>
              <a:rPr lang="en-US" dirty="0" smtClean="0"/>
              <a:t>Waterfall Model -1 </a:t>
            </a:r>
          </a:p>
        </p:txBody>
      </p:sp>
      <p:sp>
        <p:nvSpPr>
          <p:cNvPr id="17414" name="Rectangle 3"/>
          <p:cNvSpPr>
            <a:spLocks noGrp="1" noChangeArrowheads="1"/>
          </p:cNvSpPr>
          <p:nvPr>
            <p:ph idx="1"/>
          </p:nvPr>
        </p:nvSpPr>
        <p:spPr/>
        <p:txBody>
          <a:bodyPr/>
          <a:lstStyle/>
          <a:p>
            <a:pPr eaLnBrk="1" hangingPunct="1"/>
            <a:r>
              <a:rPr lang="en-US" dirty="0" smtClean="0"/>
              <a:t>First proposed in 1970 by W.W. Royce</a:t>
            </a:r>
          </a:p>
          <a:p>
            <a:pPr eaLnBrk="1" hangingPunct="1"/>
            <a:r>
              <a:rPr lang="en-US" dirty="0" smtClean="0"/>
              <a:t>Development flows steadily through</a:t>
            </a:r>
          </a:p>
          <a:p>
            <a:pPr lvl="1" eaLnBrk="1" hangingPunct="1"/>
            <a:r>
              <a:rPr lang="en-US" dirty="0" smtClean="0"/>
              <a:t>requirements analysis, design implementation, testing, integration, and maintenance.</a:t>
            </a:r>
          </a:p>
          <a:p>
            <a:pPr eaLnBrk="1" hangingPunct="1"/>
            <a:r>
              <a:rPr lang="en-US" dirty="0" smtClean="0"/>
              <a:t>Royce advocated </a:t>
            </a:r>
            <a:r>
              <a:rPr lang="en-US" i="1" u="sng" dirty="0" smtClean="0">
                <a:solidFill>
                  <a:srgbClr val="666699"/>
                </a:solidFill>
              </a:rPr>
              <a:t>iterations</a:t>
            </a:r>
            <a:r>
              <a:rPr lang="en-US" dirty="0" smtClean="0">
                <a:solidFill>
                  <a:srgbClr val="666699"/>
                </a:solidFill>
              </a:rPr>
              <a:t> </a:t>
            </a:r>
            <a:r>
              <a:rPr lang="en-US" dirty="0" smtClean="0"/>
              <a:t>of waterfalls adapting the results of the precedent waterfall.</a:t>
            </a:r>
          </a:p>
        </p:txBody>
      </p:sp>
      <p:sp>
        <p:nvSpPr>
          <p:cNvPr id="17410" name="Footer Placeholder 3"/>
          <p:cNvSpPr>
            <a:spLocks noGrp="1"/>
          </p:cNvSpPr>
          <p:nvPr>
            <p:ph type="ftr" sz="quarter" idx="4294967295"/>
          </p:nvPr>
        </p:nvSpPr>
        <p:spPr>
          <a:xfrm>
            <a:off x="0" y="6019800"/>
            <a:ext cx="2895600" cy="228600"/>
          </a:xfrm>
          <a:prstGeom prst="rect">
            <a:avLst/>
          </a:prstGeom>
          <a:noFill/>
        </p:spPr>
        <p:txBody>
          <a:bodyPr/>
          <a:lstStyle/>
          <a:p>
            <a:r>
              <a:rPr lang="en-US" dirty="0"/>
              <a:t>©David Root, </a:t>
            </a:r>
            <a:r>
              <a:rPr lang="en-US" dirty="0" smtClean="0"/>
              <a:t>2013, </a:t>
            </a:r>
            <a:r>
              <a:rPr lang="en-US" dirty="0"/>
              <a:t>all rights reserved</a:t>
            </a:r>
          </a:p>
        </p:txBody>
      </p:sp>
      <p:sp>
        <p:nvSpPr>
          <p:cNvPr id="17411" name="Slide Number Placeholder 4"/>
          <p:cNvSpPr>
            <a:spLocks noGrp="1"/>
          </p:cNvSpPr>
          <p:nvPr>
            <p:ph type="sldNum" sz="quarter" idx="4294967295"/>
          </p:nvPr>
        </p:nvSpPr>
        <p:spPr>
          <a:xfrm>
            <a:off x="7010400" y="6248400"/>
            <a:ext cx="2133600" cy="457200"/>
          </a:xfrm>
          <a:prstGeom prst="rect">
            <a:avLst/>
          </a:prstGeom>
          <a:noFill/>
        </p:spPr>
        <p:txBody>
          <a:bodyPr/>
          <a:lstStyle/>
          <a:p>
            <a:fld id="{C29D837A-FEB4-407F-A97B-7E01AE78BFD9}" type="slidenum">
              <a:rPr lang="en-US"/>
              <a:pPr/>
              <a:t>59</a:t>
            </a:fld>
            <a:endParaRPr lang="en-US" dirty="0"/>
          </a:p>
        </p:txBody>
      </p:sp>
      <p:sp>
        <p:nvSpPr>
          <p:cNvPr id="17412" name="Date Placeholder 5"/>
          <p:cNvSpPr>
            <a:spLocks noGrp="1"/>
          </p:cNvSpPr>
          <p:nvPr>
            <p:ph type="dt" sz="quarter" idx="4294967295"/>
          </p:nvPr>
        </p:nvSpPr>
        <p:spPr>
          <a:xfrm>
            <a:off x="0" y="6245225"/>
            <a:ext cx="2438400" cy="476250"/>
          </a:xfrm>
          <a:prstGeom prst="rect">
            <a:avLst/>
          </a:prstGeom>
          <a:noFill/>
        </p:spPr>
        <p:txBody>
          <a:bodyPr/>
          <a:lstStyle/>
          <a:p>
            <a:r>
              <a:rPr lang="en-US" dirty="0"/>
              <a:t>Managing Software Development</a:t>
            </a:r>
          </a:p>
        </p:txBody>
      </p:sp>
    </p:spTree>
    <p:extLst>
      <p:ext uri="{BB962C8B-B14F-4D97-AF65-F5344CB8AC3E}">
        <p14:creationId xmlns:p14="http://schemas.microsoft.com/office/powerpoint/2010/main" val="375300097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Outcomes</a:t>
            </a:r>
            <a:endParaRPr lang="en-US" dirty="0"/>
          </a:p>
        </p:txBody>
      </p:sp>
      <p:sp>
        <p:nvSpPr>
          <p:cNvPr id="3" name="Content Placeholder 2"/>
          <p:cNvSpPr>
            <a:spLocks noGrp="1"/>
          </p:cNvSpPr>
          <p:nvPr>
            <p:ph idx="1"/>
          </p:nvPr>
        </p:nvSpPr>
        <p:spPr/>
        <p:txBody>
          <a:bodyPr/>
          <a:lstStyle/>
          <a:p>
            <a:r>
              <a:rPr lang="en-US" dirty="0" smtClean="0"/>
              <a:t>After completing this course, students will be able to </a:t>
            </a:r>
          </a:p>
          <a:p>
            <a:pPr lvl="1"/>
            <a:r>
              <a:rPr lang="en-US" dirty="0" smtClean="0"/>
              <a:t>Understand lifecycle models and processes for newly developed software systems</a:t>
            </a:r>
          </a:p>
          <a:p>
            <a:pPr lvl="1"/>
            <a:r>
              <a:rPr lang="en-US" dirty="0" smtClean="0"/>
              <a:t>Understand lifecycle models and processes for the acquisition, supply, and service of a software system</a:t>
            </a:r>
          </a:p>
          <a:p>
            <a:pPr lvl="1"/>
            <a:r>
              <a:rPr lang="en-US" dirty="0" smtClean="0"/>
              <a:t>Use methods and techniques to assess the applicability of assurance processes and practices for typical lifecycle phases</a:t>
            </a:r>
          </a:p>
          <a:p>
            <a:pPr lvl="1"/>
            <a:r>
              <a:rPr lang="en-US" dirty="0" smtClean="0"/>
              <a:t>Elicit and analyze requirements for assured software</a:t>
            </a:r>
          </a:p>
          <a:p>
            <a:pPr lvl="1"/>
            <a:r>
              <a:rPr lang="en-US" dirty="0" smtClean="0"/>
              <a:t>Apply security requirements engineering methods in developing assurance requirements</a:t>
            </a:r>
            <a:endParaRPr lang="en-US" dirty="0"/>
          </a:p>
        </p:txBody>
      </p:sp>
    </p:spTree>
    <p:extLst>
      <p:ext uri="{BB962C8B-B14F-4D97-AF65-F5344CB8AC3E}">
        <p14:creationId xmlns:p14="http://schemas.microsoft.com/office/powerpoint/2010/main" val="2561902004"/>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2"/>
          <p:cNvSpPr>
            <a:spLocks noGrp="1" noChangeArrowheads="1"/>
          </p:cNvSpPr>
          <p:nvPr>
            <p:ph type="title"/>
          </p:nvPr>
        </p:nvSpPr>
        <p:spPr/>
        <p:txBody>
          <a:bodyPr/>
          <a:lstStyle/>
          <a:p>
            <a:pPr eaLnBrk="1" hangingPunct="1"/>
            <a:r>
              <a:rPr lang="en-US" dirty="0" smtClean="0"/>
              <a:t>Waterfall Model -2</a:t>
            </a:r>
          </a:p>
        </p:txBody>
      </p:sp>
      <p:sp>
        <p:nvSpPr>
          <p:cNvPr id="18438" name="Rectangle 3"/>
          <p:cNvSpPr>
            <a:spLocks noGrp="1" noChangeArrowheads="1"/>
          </p:cNvSpPr>
          <p:nvPr>
            <p:ph idx="1"/>
          </p:nvPr>
        </p:nvSpPr>
        <p:spPr/>
        <p:txBody>
          <a:bodyPr/>
          <a:lstStyle/>
          <a:p>
            <a:pPr eaLnBrk="1" hangingPunct="1"/>
            <a:r>
              <a:rPr lang="en-US" dirty="0" smtClean="0"/>
              <a:t>Technology had some influence on the viability of the waterfall model.</a:t>
            </a:r>
          </a:p>
          <a:p>
            <a:pPr lvl="1" eaLnBrk="1" hangingPunct="1"/>
            <a:r>
              <a:rPr lang="en-US" dirty="0" smtClean="0"/>
              <a:t>slow code, compile, and debug cycles</a:t>
            </a:r>
          </a:p>
          <a:p>
            <a:pPr eaLnBrk="1" hangingPunct="1">
              <a:spcBef>
                <a:spcPct val="15000"/>
              </a:spcBef>
            </a:pPr>
            <a:r>
              <a:rPr lang="en-US" dirty="0" smtClean="0"/>
              <a:t>Reflected the way that </a:t>
            </a:r>
            <a:r>
              <a:rPr lang="en-US" dirty="0" smtClean="0">
                <a:solidFill>
                  <a:srgbClr val="666699"/>
                </a:solidFill>
              </a:rPr>
              <a:t>other engineering disciplines </a:t>
            </a:r>
            <a:r>
              <a:rPr lang="en-US" dirty="0" smtClean="0"/>
              <a:t>build things.</a:t>
            </a:r>
          </a:p>
          <a:p>
            <a:pPr eaLnBrk="1" hangingPunct="1">
              <a:spcBef>
                <a:spcPct val="15000"/>
              </a:spcBef>
            </a:pPr>
            <a:r>
              <a:rPr lang="en-US" dirty="0" smtClean="0"/>
              <a:t>Formed the basis of the earliest software process frameworks. </a:t>
            </a:r>
          </a:p>
          <a:p>
            <a:pPr eaLnBrk="1" hangingPunct="1">
              <a:spcBef>
                <a:spcPct val="15000"/>
              </a:spcBef>
            </a:pPr>
            <a:r>
              <a:rPr lang="en-US" dirty="0" smtClean="0"/>
              <a:t>Waterfall is still used today (</a:t>
            </a:r>
            <a:r>
              <a:rPr lang="en-US" dirty="0" smtClean="0">
                <a:solidFill>
                  <a:srgbClr val="FF0000"/>
                </a:solidFill>
              </a:rPr>
              <a:t>but no one will admit it</a:t>
            </a:r>
            <a:r>
              <a:rPr lang="en-US" dirty="0" smtClean="0"/>
              <a:t>). It has a bad reputation. Why?</a:t>
            </a:r>
          </a:p>
        </p:txBody>
      </p:sp>
    </p:spTree>
    <p:extLst>
      <p:ext uri="{BB962C8B-B14F-4D97-AF65-F5344CB8AC3E}">
        <p14:creationId xmlns:p14="http://schemas.microsoft.com/office/powerpoint/2010/main" val="3712502360"/>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2"/>
          <p:cNvSpPr>
            <a:spLocks noGrp="1" noChangeArrowheads="1"/>
          </p:cNvSpPr>
          <p:nvPr>
            <p:ph type="title"/>
          </p:nvPr>
        </p:nvSpPr>
        <p:spPr>
          <a:noFill/>
        </p:spPr>
        <p:txBody>
          <a:bodyPr lIns="90488" tIns="44450" rIns="90488" bIns="44450"/>
          <a:lstStyle/>
          <a:p>
            <a:pPr eaLnBrk="1" hangingPunct="1"/>
            <a:r>
              <a:rPr lang="en-US" dirty="0" smtClean="0"/>
              <a:t>Waterfall (Linear) (Classic) Model Intent</a:t>
            </a:r>
          </a:p>
        </p:txBody>
      </p:sp>
      <p:sp>
        <p:nvSpPr>
          <p:cNvPr id="19462" name="Rectangle 3"/>
          <p:cNvSpPr>
            <a:spLocks noChangeArrowheads="1"/>
          </p:cNvSpPr>
          <p:nvPr/>
        </p:nvSpPr>
        <p:spPr bwMode="auto">
          <a:xfrm>
            <a:off x="1157288" y="1501775"/>
            <a:ext cx="1797050"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Product Idea</a:t>
            </a:r>
          </a:p>
        </p:txBody>
      </p:sp>
      <p:sp>
        <p:nvSpPr>
          <p:cNvPr id="19463" name="Rectangle 4"/>
          <p:cNvSpPr>
            <a:spLocks noChangeArrowheads="1"/>
          </p:cNvSpPr>
          <p:nvPr/>
        </p:nvSpPr>
        <p:spPr bwMode="auto">
          <a:xfrm>
            <a:off x="2489200" y="2339975"/>
            <a:ext cx="1341438" cy="428625"/>
          </a:xfrm>
          <a:prstGeom prst="rect">
            <a:avLst/>
          </a:prstGeom>
          <a:noFill/>
          <a:ln w="25400">
            <a:solidFill>
              <a:schemeClr val="tx1"/>
            </a:solidFill>
            <a:miter lim="800000"/>
            <a:headEnd/>
            <a:tailEnd/>
          </a:ln>
        </p:spPr>
        <p:txBody>
          <a:bodyPr/>
          <a:lstStyle/>
          <a:p>
            <a:endParaRPr lang="en-US" dirty="0"/>
          </a:p>
        </p:txBody>
      </p:sp>
      <p:sp>
        <p:nvSpPr>
          <p:cNvPr id="19464" name="Rectangle 5"/>
          <p:cNvSpPr>
            <a:spLocks noChangeArrowheads="1"/>
          </p:cNvSpPr>
          <p:nvPr/>
        </p:nvSpPr>
        <p:spPr bwMode="auto">
          <a:xfrm>
            <a:off x="2541588" y="2341563"/>
            <a:ext cx="1276350"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Analysis</a:t>
            </a:r>
          </a:p>
        </p:txBody>
      </p:sp>
      <p:sp>
        <p:nvSpPr>
          <p:cNvPr id="19465" name="Rectangle 6"/>
          <p:cNvSpPr>
            <a:spLocks noChangeArrowheads="1"/>
          </p:cNvSpPr>
          <p:nvPr/>
        </p:nvSpPr>
        <p:spPr bwMode="auto">
          <a:xfrm>
            <a:off x="3098800" y="3178175"/>
            <a:ext cx="1136650" cy="428625"/>
          </a:xfrm>
          <a:prstGeom prst="rect">
            <a:avLst/>
          </a:prstGeom>
          <a:noFill/>
          <a:ln w="25400">
            <a:solidFill>
              <a:schemeClr val="tx1"/>
            </a:solidFill>
            <a:miter lim="800000"/>
            <a:headEnd/>
            <a:tailEnd/>
          </a:ln>
        </p:spPr>
        <p:txBody>
          <a:bodyPr/>
          <a:lstStyle/>
          <a:p>
            <a:endParaRPr lang="en-US" dirty="0"/>
          </a:p>
        </p:txBody>
      </p:sp>
      <p:sp>
        <p:nvSpPr>
          <p:cNvPr id="19466" name="Rectangle 7"/>
          <p:cNvSpPr>
            <a:spLocks noChangeArrowheads="1"/>
          </p:cNvSpPr>
          <p:nvPr/>
        </p:nvSpPr>
        <p:spPr bwMode="auto">
          <a:xfrm>
            <a:off x="3146425" y="3197225"/>
            <a:ext cx="1069975"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Design</a:t>
            </a:r>
          </a:p>
        </p:txBody>
      </p:sp>
      <p:sp>
        <p:nvSpPr>
          <p:cNvPr id="19467" name="Rectangle 8"/>
          <p:cNvSpPr>
            <a:spLocks noChangeArrowheads="1"/>
          </p:cNvSpPr>
          <p:nvPr/>
        </p:nvSpPr>
        <p:spPr bwMode="auto">
          <a:xfrm>
            <a:off x="3760788" y="4049713"/>
            <a:ext cx="2211387" cy="430212"/>
          </a:xfrm>
          <a:prstGeom prst="rect">
            <a:avLst/>
          </a:prstGeom>
          <a:noFill/>
          <a:ln w="25400">
            <a:solidFill>
              <a:schemeClr val="tx1"/>
            </a:solidFill>
            <a:miter lim="800000"/>
            <a:headEnd/>
            <a:tailEnd/>
          </a:ln>
        </p:spPr>
        <p:txBody>
          <a:bodyPr/>
          <a:lstStyle/>
          <a:p>
            <a:endParaRPr lang="en-US" dirty="0"/>
          </a:p>
        </p:txBody>
      </p:sp>
      <p:sp>
        <p:nvSpPr>
          <p:cNvPr id="19468" name="Rectangle 9"/>
          <p:cNvSpPr>
            <a:spLocks noChangeArrowheads="1"/>
          </p:cNvSpPr>
          <p:nvPr/>
        </p:nvSpPr>
        <p:spPr bwMode="auto">
          <a:xfrm>
            <a:off x="3808413" y="4065588"/>
            <a:ext cx="2152650"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Implementation</a:t>
            </a:r>
          </a:p>
        </p:txBody>
      </p:sp>
      <p:sp>
        <p:nvSpPr>
          <p:cNvPr id="19469" name="Rectangle 10"/>
          <p:cNvSpPr>
            <a:spLocks noChangeArrowheads="1"/>
          </p:cNvSpPr>
          <p:nvPr/>
        </p:nvSpPr>
        <p:spPr bwMode="auto">
          <a:xfrm>
            <a:off x="3878263" y="4875213"/>
            <a:ext cx="1195387" cy="428625"/>
          </a:xfrm>
          <a:prstGeom prst="rect">
            <a:avLst/>
          </a:prstGeom>
          <a:noFill/>
          <a:ln w="25400">
            <a:solidFill>
              <a:schemeClr val="tx1"/>
            </a:solidFill>
            <a:miter lim="800000"/>
            <a:headEnd/>
            <a:tailEnd/>
          </a:ln>
        </p:spPr>
        <p:txBody>
          <a:bodyPr/>
          <a:lstStyle/>
          <a:p>
            <a:endParaRPr lang="en-US" dirty="0"/>
          </a:p>
        </p:txBody>
      </p:sp>
      <p:sp>
        <p:nvSpPr>
          <p:cNvPr id="19470" name="Rectangle 11"/>
          <p:cNvSpPr>
            <a:spLocks noChangeArrowheads="1"/>
          </p:cNvSpPr>
          <p:nvPr/>
        </p:nvSpPr>
        <p:spPr bwMode="auto">
          <a:xfrm>
            <a:off x="3925888" y="4891088"/>
            <a:ext cx="1130300"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Testing</a:t>
            </a:r>
          </a:p>
        </p:txBody>
      </p:sp>
      <p:sp>
        <p:nvSpPr>
          <p:cNvPr id="19471" name="Oval 12"/>
          <p:cNvSpPr>
            <a:spLocks noChangeArrowheads="1"/>
          </p:cNvSpPr>
          <p:nvPr/>
        </p:nvSpPr>
        <p:spPr bwMode="auto">
          <a:xfrm>
            <a:off x="5689600" y="4537075"/>
            <a:ext cx="2035175" cy="796925"/>
          </a:xfrm>
          <a:prstGeom prst="ellipse">
            <a:avLst/>
          </a:prstGeom>
          <a:noFill/>
          <a:ln w="25400">
            <a:solidFill>
              <a:schemeClr val="tx1"/>
            </a:solidFill>
            <a:round/>
            <a:headEnd/>
            <a:tailEnd/>
          </a:ln>
        </p:spPr>
        <p:txBody>
          <a:bodyPr/>
          <a:lstStyle/>
          <a:p>
            <a:endParaRPr lang="en-US" dirty="0"/>
          </a:p>
        </p:txBody>
      </p:sp>
      <p:sp>
        <p:nvSpPr>
          <p:cNvPr id="19472" name="Rectangle 13"/>
          <p:cNvSpPr>
            <a:spLocks noChangeArrowheads="1"/>
          </p:cNvSpPr>
          <p:nvPr/>
        </p:nvSpPr>
        <p:spPr bwMode="auto">
          <a:xfrm>
            <a:off x="5886450" y="4743450"/>
            <a:ext cx="1738313"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Product Life</a:t>
            </a:r>
          </a:p>
        </p:txBody>
      </p:sp>
      <p:sp>
        <p:nvSpPr>
          <p:cNvPr id="19473" name="Oval 14"/>
          <p:cNvSpPr>
            <a:spLocks noChangeArrowheads="1"/>
          </p:cNvSpPr>
          <p:nvPr/>
        </p:nvSpPr>
        <p:spPr bwMode="auto">
          <a:xfrm>
            <a:off x="990600" y="1295400"/>
            <a:ext cx="2035175" cy="796925"/>
          </a:xfrm>
          <a:prstGeom prst="ellipse">
            <a:avLst/>
          </a:prstGeom>
          <a:noFill/>
          <a:ln w="25400">
            <a:solidFill>
              <a:schemeClr val="tx1"/>
            </a:solidFill>
            <a:round/>
            <a:headEnd/>
            <a:tailEnd/>
          </a:ln>
        </p:spPr>
        <p:txBody>
          <a:bodyPr/>
          <a:lstStyle/>
          <a:p>
            <a:endParaRPr lang="en-US" dirty="0"/>
          </a:p>
        </p:txBody>
      </p:sp>
      <p:sp>
        <p:nvSpPr>
          <p:cNvPr id="19474" name="Line 15"/>
          <p:cNvSpPr>
            <a:spLocks noChangeShapeType="1"/>
          </p:cNvSpPr>
          <p:nvPr/>
        </p:nvSpPr>
        <p:spPr bwMode="auto">
          <a:xfrm>
            <a:off x="2016125" y="2119313"/>
            <a:ext cx="0" cy="390525"/>
          </a:xfrm>
          <a:prstGeom prst="line">
            <a:avLst/>
          </a:prstGeom>
          <a:noFill/>
          <a:ln w="25400">
            <a:solidFill>
              <a:schemeClr val="tx1"/>
            </a:solidFill>
            <a:round/>
            <a:headEnd/>
            <a:tailEnd type="triangle" w="med" len="med"/>
          </a:ln>
        </p:spPr>
        <p:txBody>
          <a:bodyPr/>
          <a:lstStyle/>
          <a:p>
            <a:endParaRPr lang="en-US" dirty="0"/>
          </a:p>
        </p:txBody>
      </p:sp>
      <p:sp>
        <p:nvSpPr>
          <p:cNvPr id="19475" name="Line 16"/>
          <p:cNvSpPr>
            <a:spLocks noChangeShapeType="1"/>
          </p:cNvSpPr>
          <p:nvPr/>
        </p:nvSpPr>
        <p:spPr bwMode="auto">
          <a:xfrm>
            <a:off x="2071688" y="2520950"/>
            <a:ext cx="385762" cy="9525"/>
          </a:xfrm>
          <a:prstGeom prst="line">
            <a:avLst/>
          </a:prstGeom>
          <a:noFill/>
          <a:ln w="25400">
            <a:solidFill>
              <a:schemeClr val="tx1"/>
            </a:solidFill>
            <a:round/>
            <a:headEnd/>
            <a:tailEnd type="triangle" w="med" len="med"/>
          </a:ln>
        </p:spPr>
        <p:txBody>
          <a:bodyPr/>
          <a:lstStyle/>
          <a:p>
            <a:endParaRPr lang="en-US" dirty="0"/>
          </a:p>
        </p:txBody>
      </p:sp>
      <p:sp>
        <p:nvSpPr>
          <p:cNvPr id="19476" name="Line 17"/>
          <p:cNvSpPr>
            <a:spLocks noChangeShapeType="1"/>
          </p:cNvSpPr>
          <p:nvPr/>
        </p:nvSpPr>
        <p:spPr bwMode="auto">
          <a:xfrm>
            <a:off x="2624138" y="2778125"/>
            <a:ext cx="0" cy="611188"/>
          </a:xfrm>
          <a:prstGeom prst="line">
            <a:avLst/>
          </a:prstGeom>
          <a:noFill/>
          <a:ln w="25400">
            <a:solidFill>
              <a:schemeClr val="tx1"/>
            </a:solidFill>
            <a:round/>
            <a:headEnd/>
            <a:tailEnd type="triangle" w="med" len="med"/>
          </a:ln>
        </p:spPr>
        <p:txBody>
          <a:bodyPr/>
          <a:lstStyle/>
          <a:p>
            <a:endParaRPr lang="en-US" dirty="0"/>
          </a:p>
        </p:txBody>
      </p:sp>
      <p:sp>
        <p:nvSpPr>
          <p:cNvPr id="19477" name="Line 18"/>
          <p:cNvSpPr>
            <a:spLocks noChangeShapeType="1"/>
          </p:cNvSpPr>
          <p:nvPr/>
        </p:nvSpPr>
        <p:spPr bwMode="auto">
          <a:xfrm>
            <a:off x="2654300" y="3370263"/>
            <a:ext cx="419100" cy="0"/>
          </a:xfrm>
          <a:prstGeom prst="line">
            <a:avLst/>
          </a:prstGeom>
          <a:noFill/>
          <a:ln w="25400">
            <a:solidFill>
              <a:schemeClr val="tx1"/>
            </a:solidFill>
            <a:round/>
            <a:headEnd/>
            <a:tailEnd type="triangle" w="med" len="med"/>
          </a:ln>
        </p:spPr>
        <p:txBody>
          <a:bodyPr/>
          <a:lstStyle/>
          <a:p>
            <a:endParaRPr lang="en-US" dirty="0"/>
          </a:p>
        </p:txBody>
      </p:sp>
      <p:sp>
        <p:nvSpPr>
          <p:cNvPr id="19478" name="Line 19"/>
          <p:cNvSpPr>
            <a:spLocks noChangeShapeType="1"/>
          </p:cNvSpPr>
          <p:nvPr/>
        </p:nvSpPr>
        <p:spPr bwMode="auto">
          <a:xfrm>
            <a:off x="3257550" y="3606800"/>
            <a:ext cx="0" cy="611188"/>
          </a:xfrm>
          <a:prstGeom prst="line">
            <a:avLst/>
          </a:prstGeom>
          <a:noFill/>
          <a:ln w="25400">
            <a:solidFill>
              <a:schemeClr val="tx1"/>
            </a:solidFill>
            <a:round/>
            <a:headEnd/>
            <a:tailEnd type="triangle" w="med" len="med"/>
          </a:ln>
        </p:spPr>
        <p:txBody>
          <a:bodyPr/>
          <a:lstStyle/>
          <a:p>
            <a:endParaRPr lang="en-US" dirty="0"/>
          </a:p>
        </p:txBody>
      </p:sp>
      <p:sp>
        <p:nvSpPr>
          <p:cNvPr id="19479" name="Line 20"/>
          <p:cNvSpPr>
            <a:spLocks noChangeShapeType="1"/>
          </p:cNvSpPr>
          <p:nvPr/>
        </p:nvSpPr>
        <p:spPr bwMode="auto">
          <a:xfrm>
            <a:off x="3273425" y="4240213"/>
            <a:ext cx="463550" cy="0"/>
          </a:xfrm>
          <a:prstGeom prst="line">
            <a:avLst/>
          </a:prstGeom>
          <a:noFill/>
          <a:ln w="25400">
            <a:solidFill>
              <a:schemeClr val="tx1"/>
            </a:solidFill>
            <a:round/>
            <a:headEnd/>
            <a:tailEnd type="triangle" w="med" len="med"/>
          </a:ln>
        </p:spPr>
        <p:txBody>
          <a:bodyPr/>
          <a:lstStyle/>
          <a:p>
            <a:endParaRPr lang="en-US" dirty="0"/>
          </a:p>
        </p:txBody>
      </p:sp>
      <p:sp>
        <p:nvSpPr>
          <p:cNvPr id="19480" name="Line 21"/>
          <p:cNvSpPr>
            <a:spLocks noChangeShapeType="1"/>
          </p:cNvSpPr>
          <p:nvPr/>
        </p:nvSpPr>
        <p:spPr bwMode="auto">
          <a:xfrm flipH="1">
            <a:off x="3925888" y="4491038"/>
            <a:ext cx="9525" cy="344487"/>
          </a:xfrm>
          <a:prstGeom prst="line">
            <a:avLst/>
          </a:prstGeom>
          <a:noFill/>
          <a:ln w="25400">
            <a:solidFill>
              <a:schemeClr val="tx1"/>
            </a:solidFill>
            <a:round/>
            <a:headEnd/>
            <a:tailEnd type="triangle" w="med" len="med"/>
          </a:ln>
        </p:spPr>
        <p:txBody>
          <a:bodyPr/>
          <a:lstStyle/>
          <a:p>
            <a:endParaRPr lang="en-US" dirty="0"/>
          </a:p>
        </p:txBody>
      </p:sp>
      <p:sp>
        <p:nvSpPr>
          <p:cNvPr id="19481" name="Line 22"/>
          <p:cNvSpPr>
            <a:spLocks noChangeShapeType="1"/>
          </p:cNvSpPr>
          <p:nvPr/>
        </p:nvSpPr>
        <p:spPr bwMode="auto">
          <a:xfrm>
            <a:off x="5114925" y="4960938"/>
            <a:ext cx="550863" cy="0"/>
          </a:xfrm>
          <a:prstGeom prst="line">
            <a:avLst/>
          </a:prstGeom>
          <a:noFill/>
          <a:ln w="25400">
            <a:solidFill>
              <a:schemeClr val="tx1"/>
            </a:solidFill>
            <a:round/>
            <a:headEnd/>
            <a:tailEnd type="triangle" w="med" len="med"/>
          </a:ln>
        </p:spPr>
        <p:txBody>
          <a:bodyPr/>
          <a:lstStyle/>
          <a:p>
            <a:endParaRPr lang="en-US" dirty="0"/>
          </a:p>
        </p:txBody>
      </p:sp>
    </p:spTree>
    <p:extLst>
      <p:ext uri="{BB962C8B-B14F-4D97-AF65-F5344CB8AC3E}">
        <p14:creationId xmlns:p14="http://schemas.microsoft.com/office/powerpoint/2010/main" val="4188980646"/>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Rectangle 3"/>
          <p:cNvSpPr>
            <a:spLocks noChangeArrowheads="1"/>
          </p:cNvSpPr>
          <p:nvPr/>
        </p:nvSpPr>
        <p:spPr bwMode="auto">
          <a:xfrm>
            <a:off x="1118393" y="1850790"/>
            <a:ext cx="1797050"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Product Idea</a:t>
            </a:r>
          </a:p>
        </p:txBody>
      </p:sp>
      <p:sp>
        <p:nvSpPr>
          <p:cNvPr id="25607" name="Rectangle 4"/>
          <p:cNvSpPr>
            <a:spLocks noChangeArrowheads="1"/>
          </p:cNvSpPr>
          <p:nvPr/>
        </p:nvSpPr>
        <p:spPr bwMode="auto">
          <a:xfrm>
            <a:off x="3421856" y="3531953"/>
            <a:ext cx="1608137" cy="425450"/>
          </a:xfrm>
          <a:prstGeom prst="rect">
            <a:avLst/>
          </a:prstGeom>
          <a:noFill/>
          <a:ln w="25400">
            <a:solidFill>
              <a:schemeClr val="tx2"/>
            </a:solidFill>
            <a:miter lim="800000"/>
            <a:headEnd/>
            <a:tailEnd/>
          </a:ln>
        </p:spPr>
        <p:txBody>
          <a:bodyPr/>
          <a:lstStyle/>
          <a:p>
            <a:endParaRPr lang="en-US" dirty="0"/>
          </a:p>
        </p:txBody>
      </p:sp>
      <p:sp>
        <p:nvSpPr>
          <p:cNvPr id="25608" name="Rectangle 5"/>
          <p:cNvSpPr>
            <a:spLocks noChangeArrowheads="1"/>
          </p:cNvSpPr>
          <p:nvPr/>
        </p:nvSpPr>
        <p:spPr bwMode="auto">
          <a:xfrm>
            <a:off x="3469481" y="3544653"/>
            <a:ext cx="1558925"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More Code</a:t>
            </a:r>
          </a:p>
        </p:txBody>
      </p:sp>
      <p:sp>
        <p:nvSpPr>
          <p:cNvPr id="25609" name="Rectangle 6"/>
          <p:cNvSpPr>
            <a:spLocks noChangeArrowheads="1"/>
          </p:cNvSpPr>
          <p:nvPr/>
        </p:nvSpPr>
        <p:spPr bwMode="auto">
          <a:xfrm>
            <a:off x="4198143" y="4174890"/>
            <a:ext cx="790575" cy="425450"/>
          </a:xfrm>
          <a:prstGeom prst="rect">
            <a:avLst/>
          </a:prstGeom>
          <a:noFill/>
          <a:ln w="25400">
            <a:solidFill>
              <a:schemeClr val="tx2"/>
            </a:solidFill>
            <a:miter lim="800000"/>
            <a:headEnd/>
            <a:tailEnd/>
          </a:ln>
        </p:spPr>
        <p:txBody>
          <a:bodyPr/>
          <a:lstStyle/>
          <a:p>
            <a:endParaRPr lang="en-US" dirty="0"/>
          </a:p>
        </p:txBody>
      </p:sp>
      <p:sp>
        <p:nvSpPr>
          <p:cNvPr id="25610" name="Rectangle 7"/>
          <p:cNvSpPr>
            <a:spLocks noChangeArrowheads="1"/>
          </p:cNvSpPr>
          <p:nvPr/>
        </p:nvSpPr>
        <p:spPr bwMode="auto">
          <a:xfrm>
            <a:off x="4244181" y="4201878"/>
            <a:ext cx="728662"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Test</a:t>
            </a:r>
          </a:p>
        </p:txBody>
      </p:sp>
      <p:sp>
        <p:nvSpPr>
          <p:cNvPr id="25611" name="Oval 8"/>
          <p:cNvSpPr>
            <a:spLocks noChangeArrowheads="1"/>
          </p:cNvSpPr>
          <p:nvPr/>
        </p:nvSpPr>
        <p:spPr bwMode="auto">
          <a:xfrm>
            <a:off x="5699918" y="4043128"/>
            <a:ext cx="2017713" cy="790575"/>
          </a:xfrm>
          <a:prstGeom prst="ellipse">
            <a:avLst/>
          </a:prstGeom>
          <a:noFill/>
          <a:ln w="25400">
            <a:solidFill>
              <a:schemeClr val="tx2"/>
            </a:solidFill>
            <a:round/>
            <a:headEnd/>
            <a:tailEnd/>
          </a:ln>
        </p:spPr>
        <p:txBody>
          <a:bodyPr/>
          <a:lstStyle/>
          <a:p>
            <a:endParaRPr lang="en-US" dirty="0"/>
          </a:p>
        </p:txBody>
      </p:sp>
      <p:sp>
        <p:nvSpPr>
          <p:cNvPr id="25612" name="Rectangle 9"/>
          <p:cNvSpPr>
            <a:spLocks noChangeArrowheads="1"/>
          </p:cNvSpPr>
          <p:nvPr/>
        </p:nvSpPr>
        <p:spPr bwMode="auto">
          <a:xfrm>
            <a:off x="5893593" y="4246328"/>
            <a:ext cx="1738313"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Product Life</a:t>
            </a:r>
          </a:p>
        </p:txBody>
      </p:sp>
      <p:sp>
        <p:nvSpPr>
          <p:cNvPr id="25613" name="Oval 10"/>
          <p:cNvSpPr>
            <a:spLocks noChangeArrowheads="1"/>
          </p:cNvSpPr>
          <p:nvPr/>
        </p:nvSpPr>
        <p:spPr bwMode="auto">
          <a:xfrm>
            <a:off x="997743" y="1661878"/>
            <a:ext cx="2017713" cy="790575"/>
          </a:xfrm>
          <a:prstGeom prst="ellipse">
            <a:avLst/>
          </a:prstGeom>
          <a:noFill/>
          <a:ln w="25400">
            <a:solidFill>
              <a:schemeClr val="tx2"/>
            </a:solidFill>
            <a:round/>
            <a:headEnd/>
            <a:tailEnd/>
          </a:ln>
        </p:spPr>
        <p:txBody>
          <a:bodyPr/>
          <a:lstStyle/>
          <a:p>
            <a:endParaRPr lang="en-US" dirty="0"/>
          </a:p>
        </p:txBody>
      </p:sp>
      <p:sp>
        <p:nvSpPr>
          <p:cNvPr id="25614" name="Rectangle 11"/>
          <p:cNvSpPr>
            <a:spLocks noChangeArrowheads="1"/>
          </p:cNvSpPr>
          <p:nvPr/>
        </p:nvSpPr>
        <p:spPr bwMode="auto">
          <a:xfrm>
            <a:off x="1231106" y="3531953"/>
            <a:ext cx="1477962" cy="425450"/>
          </a:xfrm>
          <a:prstGeom prst="rect">
            <a:avLst/>
          </a:prstGeom>
          <a:noFill/>
          <a:ln w="25400">
            <a:solidFill>
              <a:schemeClr val="tx2"/>
            </a:solidFill>
            <a:miter lim="800000"/>
            <a:headEnd/>
            <a:tailEnd/>
          </a:ln>
        </p:spPr>
        <p:txBody>
          <a:bodyPr/>
          <a:lstStyle/>
          <a:p>
            <a:endParaRPr lang="en-US" dirty="0"/>
          </a:p>
        </p:txBody>
      </p:sp>
      <p:sp>
        <p:nvSpPr>
          <p:cNvPr id="25615" name="Rectangle 12"/>
          <p:cNvSpPr>
            <a:spLocks noChangeArrowheads="1"/>
          </p:cNvSpPr>
          <p:nvPr/>
        </p:nvSpPr>
        <p:spPr bwMode="auto">
          <a:xfrm>
            <a:off x="1278731" y="3544653"/>
            <a:ext cx="1425575" cy="409575"/>
          </a:xfrm>
          <a:prstGeom prst="rect">
            <a:avLst/>
          </a:prstGeom>
          <a:noFill/>
          <a:ln w="12700">
            <a:noFill/>
            <a:miter lim="800000"/>
            <a:headEnd/>
            <a:tailEnd/>
          </a:ln>
        </p:spPr>
        <p:txBody>
          <a:bodyPr wrap="none" lIns="90488" tIns="44450" rIns="90488" bIns="44450">
            <a:spAutoFit/>
          </a:bodyPr>
          <a:lstStyle/>
          <a:p>
            <a:pPr algn="l"/>
            <a:r>
              <a:rPr lang="en-US" sz="2100" b="1" dirty="0">
                <a:solidFill>
                  <a:schemeClr val="bg2"/>
                </a:solidFill>
                <a:latin typeface="Helvetica" charset="0"/>
              </a:rPr>
              <a:t>Prototype</a:t>
            </a:r>
          </a:p>
        </p:txBody>
      </p:sp>
      <p:sp>
        <p:nvSpPr>
          <p:cNvPr id="25616" name="Line 13"/>
          <p:cNvSpPr>
            <a:spLocks noChangeShapeType="1"/>
          </p:cNvSpPr>
          <p:nvPr/>
        </p:nvSpPr>
        <p:spPr bwMode="auto">
          <a:xfrm>
            <a:off x="1937543" y="2476265"/>
            <a:ext cx="0" cy="1012825"/>
          </a:xfrm>
          <a:prstGeom prst="line">
            <a:avLst/>
          </a:prstGeom>
          <a:noFill/>
          <a:ln w="12700">
            <a:solidFill>
              <a:schemeClr val="tx2"/>
            </a:solidFill>
            <a:round/>
            <a:headEnd/>
            <a:tailEnd type="triangle" w="med" len="med"/>
          </a:ln>
        </p:spPr>
        <p:txBody>
          <a:bodyPr/>
          <a:lstStyle/>
          <a:p>
            <a:endParaRPr lang="en-US" dirty="0"/>
          </a:p>
        </p:txBody>
      </p:sp>
      <p:sp>
        <p:nvSpPr>
          <p:cNvPr id="25617" name="Line 14"/>
          <p:cNvSpPr>
            <a:spLocks noChangeShapeType="1"/>
          </p:cNvSpPr>
          <p:nvPr/>
        </p:nvSpPr>
        <p:spPr bwMode="auto">
          <a:xfrm>
            <a:off x="2728118" y="3743090"/>
            <a:ext cx="669925" cy="0"/>
          </a:xfrm>
          <a:prstGeom prst="line">
            <a:avLst/>
          </a:prstGeom>
          <a:noFill/>
          <a:ln w="12700">
            <a:solidFill>
              <a:schemeClr val="tx2"/>
            </a:solidFill>
            <a:round/>
            <a:headEnd/>
            <a:tailEnd type="triangle" w="med" len="med"/>
          </a:ln>
        </p:spPr>
        <p:txBody>
          <a:bodyPr/>
          <a:lstStyle/>
          <a:p>
            <a:endParaRPr lang="en-US" dirty="0"/>
          </a:p>
        </p:txBody>
      </p:sp>
      <p:sp>
        <p:nvSpPr>
          <p:cNvPr id="25618" name="Line 15"/>
          <p:cNvSpPr>
            <a:spLocks noChangeShapeType="1"/>
          </p:cNvSpPr>
          <p:nvPr/>
        </p:nvSpPr>
        <p:spPr bwMode="auto">
          <a:xfrm>
            <a:off x="3731418" y="3987565"/>
            <a:ext cx="428625" cy="187325"/>
          </a:xfrm>
          <a:prstGeom prst="line">
            <a:avLst/>
          </a:prstGeom>
          <a:noFill/>
          <a:ln w="12700">
            <a:solidFill>
              <a:schemeClr val="tx2"/>
            </a:solidFill>
            <a:round/>
            <a:headEnd/>
            <a:tailEnd type="triangle" w="med" len="med"/>
          </a:ln>
        </p:spPr>
        <p:txBody>
          <a:bodyPr/>
          <a:lstStyle/>
          <a:p>
            <a:endParaRPr lang="en-US" dirty="0"/>
          </a:p>
        </p:txBody>
      </p:sp>
      <p:sp>
        <p:nvSpPr>
          <p:cNvPr id="25619" name="Line 16"/>
          <p:cNvSpPr>
            <a:spLocks noChangeShapeType="1"/>
          </p:cNvSpPr>
          <p:nvPr/>
        </p:nvSpPr>
        <p:spPr bwMode="auto">
          <a:xfrm>
            <a:off x="5001418" y="4406665"/>
            <a:ext cx="669925" cy="9525"/>
          </a:xfrm>
          <a:prstGeom prst="line">
            <a:avLst/>
          </a:prstGeom>
          <a:noFill/>
          <a:ln w="12700">
            <a:solidFill>
              <a:schemeClr val="tx2"/>
            </a:solidFill>
            <a:round/>
            <a:headEnd/>
            <a:tailEnd type="triangle" w="med" len="med"/>
          </a:ln>
        </p:spPr>
        <p:txBody>
          <a:bodyPr/>
          <a:lstStyle/>
          <a:p>
            <a:endParaRPr lang="en-US" dirty="0"/>
          </a:p>
        </p:txBody>
      </p:sp>
      <p:sp>
        <p:nvSpPr>
          <p:cNvPr id="3" name="Title 2"/>
          <p:cNvSpPr>
            <a:spLocks noGrp="1"/>
          </p:cNvSpPr>
          <p:nvPr>
            <p:ph type="title"/>
          </p:nvPr>
        </p:nvSpPr>
        <p:spPr/>
        <p:txBody>
          <a:bodyPr/>
          <a:lstStyle/>
          <a:p>
            <a:r>
              <a:rPr lang="en-US" dirty="0"/>
              <a:t>A Common Misuse of </a:t>
            </a:r>
            <a:r>
              <a:rPr lang="en-US" dirty="0" smtClean="0"/>
              <a:t>the Rapid </a:t>
            </a:r>
            <a:r>
              <a:rPr lang="en-US" dirty="0"/>
              <a:t>Prototype Model</a:t>
            </a:r>
          </a:p>
        </p:txBody>
      </p:sp>
    </p:spTree>
    <p:extLst>
      <p:ext uri="{BB962C8B-B14F-4D97-AF65-F5344CB8AC3E}">
        <p14:creationId xmlns:p14="http://schemas.microsoft.com/office/powerpoint/2010/main" val="2616984628"/>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dirty="0" smtClean="0"/>
              <a:t>What Are the Problems with the Prototype </a:t>
            </a:r>
            <a:r>
              <a:rPr lang="en-US" dirty="0"/>
              <a:t>L</a:t>
            </a:r>
            <a:r>
              <a:rPr lang="en-US" dirty="0" smtClean="0"/>
              <a:t>ifecycle?</a:t>
            </a:r>
          </a:p>
        </p:txBody>
      </p:sp>
      <p:sp>
        <p:nvSpPr>
          <p:cNvPr id="26627" name="Content Placeholder 2"/>
          <p:cNvSpPr>
            <a:spLocks noGrp="1"/>
          </p:cNvSpPr>
          <p:nvPr>
            <p:ph idx="1"/>
          </p:nvPr>
        </p:nvSpPr>
        <p:spPr>
          <a:xfrm>
            <a:off x="304800" y="1371600"/>
            <a:ext cx="8455025" cy="4953000"/>
          </a:xfrm>
        </p:spPr>
        <p:txBody>
          <a:bodyPr/>
          <a:lstStyle/>
          <a:p>
            <a:pPr eaLnBrk="1" hangingPunct="1">
              <a:buFont typeface="Wingdings" pitchFamily="2" charset="2"/>
              <a:buNone/>
            </a:pPr>
            <a:r>
              <a:rPr lang="en-US" dirty="0" smtClean="0"/>
              <a:t>When would you use it?:</a:t>
            </a:r>
          </a:p>
          <a:p>
            <a:pPr eaLnBrk="1" hangingPunct="1">
              <a:buFont typeface="Wingdings" pitchFamily="2" charset="2"/>
              <a:buNone/>
            </a:pPr>
            <a:endParaRPr lang="en-US" dirty="0" smtClean="0"/>
          </a:p>
          <a:p>
            <a:pPr eaLnBrk="1" hangingPunct="1">
              <a:buFont typeface="Wingdings" pitchFamily="2" charset="2"/>
              <a:buNone/>
            </a:pPr>
            <a:endParaRPr lang="en-US" dirty="0" smtClean="0"/>
          </a:p>
          <a:p>
            <a:pPr eaLnBrk="1" hangingPunct="1">
              <a:buFont typeface="Wingdings" pitchFamily="2" charset="2"/>
              <a:buNone/>
            </a:pPr>
            <a:endParaRPr lang="en-US" dirty="0" smtClean="0"/>
          </a:p>
          <a:p>
            <a:pPr eaLnBrk="1" hangingPunct="1">
              <a:buFont typeface="Wingdings" pitchFamily="2" charset="2"/>
              <a:buNone/>
            </a:pPr>
            <a:r>
              <a:rPr lang="en-US" dirty="0" smtClean="0"/>
              <a:t>Weaknesses:</a:t>
            </a:r>
          </a:p>
        </p:txBody>
      </p:sp>
    </p:spTree>
    <p:extLst>
      <p:ext uri="{BB962C8B-B14F-4D97-AF65-F5344CB8AC3E}">
        <p14:creationId xmlns:p14="http://schemas.microsoft.com/office/powerpoint/2010/main" val="226102357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Grp="1" noChangeArrowheads="1"/>
          </p:cNvSpPr>
          <p:nvPr>
            <p:ph type="title"/>
          </p:nvPr>
        </p:nvSpPr>
        <p:spPr/>
        <p:txBody>
          <a:bodyPr/>
          <a:lstStyle/>
          <a:p>
            <a:pPr eaLnBrk="1" hangingPunct="1"/>
            <a:r>
              <a:rPr lang="en-US" dirty="0" smtClean="0"/>
              <a:t>Incremental Model</a:t>
            </a:r>
            <a:br>
              <a:rPr lang="en-US" dirty="0" smtClean="0"/>
            </a:br>
            <a:r>
              <a:rPr lang="en-US" sz="3200" dirty="0" smtClean="0">
                <a:solidFill>
                  <a:srgbClr val="666699"/>
                </a:solidFill>
              </a:rPr>
              <a:t>(One of the Most </a:t>
            </a:r>
            <a:r>
              <a:rPr lang="en-US" dirty="0">
                <a:solidFill>
                  <a:srgbClr val="666699"/>
                </a:solidFill>
              </a:rPr>
              <a:t>M</a:t>
            </a:r>
            <a:r>
              <a:rPr lang="en-US" sz="3200" dirty="0" smtClean="0">
                <a:solidFill>
                  <a:srgbClr val="666699"/>
                </a:solidFill>
              </a:rPr>
              <a:t>isused </a:t>
            </a:r>
            <a:r>
              <a:rPr lang="en-US" dirty="0">
                <a:solidFill>
                  <a:srgbClr val="666699"/>
                </a:solidFill>
              </a:rPr>
              <a:t>D</a:t>
            </a:r>
            <a:r>
              <a:rPr lang="en-US" sz="3200" dirty="0" smtClean="0">
                <a:solidFill>
                  <a:srgbClr val="666699"/>
                </a:solidFill>
              </a:rPr>
              <a:t>efinitions)</a:t>
            </a:r>
            <a:r>
              <a:rPr lang="en-US" dirty="0" smtClean="0">
                <a:solidFill>
                  <a:srgbClr val="666699"/>
                </a:solidFill>
              </a:rPr>
              <a:t> </a:t>
            </a:r>
          </a:p>
        </p:txBody>
      </p:sp>
      <p:sp>
        <p:nvSpPr>
          <p:cNvPr id="27654" name="Rectangle 3"/>
          <p:cNvSpPr>
            <a:spLocks noGrp="1" noChangeArrowheads="1"/>
          </p:cNvSpPr>
          <p:nvPr>
            <p:ph idx="1"/>
          </p:nvPr>
        </p:nvSpPr>
        <p:spPr/>
        <p:txBody>
          <a:bodyPr/>
          <a:lstStyle/>
          <a:p>
            <a:pPr eaLnBrk="1" hangingPunct="1">
              <a:spcBef>
                <a:spcPct val="10000"/>
              </a:spcBef>
            </a:pPr>
            <a:r>
              <a:rPr lang="en-US" dirty="0" smtClean="0"/>
              <a:t>The incremental model prescribes </a:t>
            </a:r>
            <a:r>
              <a:rPr lang="en-US" i="1" dirty="0" smtClean="0"/>
              <a:t>developing </a:t>
            </a:r>
            <a:r>
              <a:rPr lang="en-US" dirty="0" smtClean="0"/>
              <a:t>and</a:t>
            </a:r>
            <a:r>
              <a:rPr lang="en-US" i="1" dirty="0" smtClean="0"/>
              <a:t> delivering</a:t>
            </a:r>
            <a:r>
              <a:rPr lang="en-US" dirty="0" smtClean="0"/>
              <a:t> the product in </a:t>
            </a:r>
            <a:r>
              <a:rPr lang="en-US" i="1" dirty="0" smtClean="0"/>
              <a:t>planned</a:t>
            </a:r>
            <a:r>
              <a:rPr lang="en-US" dirty="0" smtClean="0"/>
              <a:t> increments.</a:t>
            </a:r>
          </a:p>
          <a:p>
            <a:pPr lvl="1" eaLnBrk="1" hangingPunct="1">
              <a:spcBef>
                <a:spcPct val="10000"/>
              </a:spcBef>
            </a:pPr>
            <a:r>
              <a:rPr lang="en-US" dirty="0" smtClean="0"/>
              <a:t>The product is </a:t>
            </a:r>
            <a:r>
              <a:rPr lang="en-US" i="1" u="sng" dirty="0" smtClean="0">
                <a:solidFill>
                  <a:srgbClr val="FF0000"/>
                </a:solidFill>
              </a:rPr>
              <a:t>designed</a:t>
            </a:r>
            <a:r>
              <a:rPr lang="en-US" dirty="0" smtClean="0"/>
              <a:t> to be </a:t>
            </a:r>
            <a:r>
              <a:rPr lang="en-US" i="1" u="sng" dirty="0" smtClean="0">
                <a:solidFill>
                  <a:srgbClr val="FF0000"/>
                </a:solidFill>
              </a:rPr>
              <a:t>delivered</a:t>
            </a:r>
            <a:r>
              <a:rPr lang="en-US" dirty="0" smtClean="0"/>
              <a:t> in </a:t>
            </a:r>
            <a:r>
              <a:rPr lang="en-US" i="1" dirty="0" smtClean="0"/>
              <a:t>increments</a:t>
            </a:r>
            <a:r>
              <a:rPr lang="en-US" dirty="0" smtClean="0"/>
              <a:t>.</a:t>
            </a:r>
          </a:p>
          <a:p>
            <a:pPr lvl="1" eaLnBrk="1" hangingPunct="1">
              <a:spcBef>
                <a:spcPct val="10000"/>
              </a:spcBef>
            </a:pPr>
            <a:r>
              <a:rPr lang="en-US" dirty="0" smtClean="0"/>
              <a:t>Each increments provides (in theory) more functionality than the previous increment.</a:t>
            </a:r>
          </a:p>
          <a:p>
            <a:pPr eaLnBrk="1" hangingPunct="1">
              <a:spcBef>
                <a:spcPct val="10000"/>
              </a:spcBef>
            </a:pPr>
            <a:r>
              <a:rPr lang="en-US" dirty="0" smtClean="0"/>
              <a:t>Reality: Projects called “incremental” really do increments in Waterfall phases….</a:t>
            </a:r>
          </a:p>
        </p:txBody>
      </p:sp>
    </p:spTree>
    <p:extLst>
      <p:ext uri="{BB962C8B-B14F-4D97-AF65-F5344CB8AC3E}">
        <p14:creationId xmlns:p14="http://schemas.microsoft.com/office/powerpoint/2010/main" val="3594077284"/>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dirty="0" smtClean="0"/>
              <a:t>However, the incremental model is used…</a:t>
            </a:r>
          </a:p>
        </p:txBody>
      </p:sp>
      <p:sp>
        <p:nvSpPr>
          <p:cNvPr id="28675" name="Content Placeholder 2"/>
          <p:cNvSpPr>
            <a:spLocks noGrp="1"/>
          </p:cNvSpPr>
          <p:nvPr>
            <p:ph idx="1"/>
          </p:nvPr>
        </p:nvSpPr>
        <p:spPr/>
        <p:txBody>
          <a:bodyPr/>
          <a:lstStyle/>
          <a:p>
            <a:pPr eaLnBrk="1" hangingPunct="1"/>
            <a:r>
              <a:rPr lang="en-US" dirty="0" smtClean="0"/>
              <a:t>On almost all developments… (or the term “incremental” is used)</a:t>
            </a:r>
          </a:p>
          <a:p>
            <a:pPr eaLnBrk="1" hangingPunct="1"/>
            <a:r>
              <a:rPr lang="en-US" dirty="0" smtClean="0"/>
              <a:t>On anything done in pieces</a:t>
            </a:r>
          </a:p>
          <a:p>
            <a:pPr lvl="1" eaLnBrk="1" hangingPunct="1"/>
            <a:r>
              <a:rPr lang="en-US" dirty="0" smtClean="0"/>
              <a:t>Agile – are these planned in advance?</a:t>
            </a:r>
          </a:p>
          <a:p>
            <a:pPr lvl="1" eaLnBrk="1" hangingPunct="1"/>
            <a:r>
              <a:rPr lang="en-US" dirty="0" smtClean="0"/>
              <a:t>No knowing the next step until you do an increment</a:t>
            </a:r>
          </a:p>
          <a:p>
            <a:pPr eaLnBrk="1" hangingPunct="1"/>
            <a:r>
              <a:rPr lang="en-US" dirty="0" smtClean="0"/>
              <a:t>Be very careful to define what you mean when you say “incremental.”</a:t>
            </a:r>
          </a:p>
          <a:p>
            <a:pPr eaLnBrk="1" hangingPunct="1"/>
            <a:r>
              <a:rPr lang="en-US" dirty="0" smtClean="0"/>
              <a:t>It is “iterative” but so are most….</a:t>
            </a:r>
          </a:p>
        </p:txBody>
      </p:sp>
    </p:spTree>
    <p:extLst>
      <p:ext uri="{BB962C8B-B14F-4D97-AF65-F5344CB8AC3E}">
        <p14:creationId xmlns:p14="http://schemas.microsoft.com/office/powerpoint/2010/main" val="4043512324"/>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Incremental Model</a:t>
            </a:r>
            <a:br>
              <a:rPr lang="en-US" dirty="0"/>
            </a:br>
            <a:r>
              <a:rPr lang="en-US" dirty="0" smtClean="0"/>
              <a:t>(What Blocks Are Missing</a:t>
            </a:r>
            <a:r>
              <a:rPr lang="en-US" dirty="0"/>
              <a:t>?)</a:t>
            </a:r>
            <a:r>
              <a:rPr lang="en-US" dirty="0">
                <a:solidFill>
                  <a:srgbClr val="0000E0"/>
                </a:solidFill>
                <a:latin typeface="Tahoma" charset="0"/>
              </a:rPr>
              <a:t/>
            </a:r>
            <a:br>
              <a:rPr lang="en-US" dirty="0">
                <a:solidFill>
                  <a:srgbClr val="0000E0"/>
                </a:solidFill>
                <a:latin typeface="Tahoma" charset="0"/>
              </a:rPr>
            </a:br>
            <a:endParaRPr lang="en-US" dirty="0"/>
          </a:p>
        </p:txBody>
      </p:sp>
      <p:sp>
        <p:nvSpPr>
          <p:cNvPr id="29701" name="Rectangle 2"/>
          <p:cNvSpPr>
            <a:spLocks noChangeArrowheads="1"/>
          </p:cNvSpPr>
          <p:nvPr/>
        </p:nvSpPr>
        <p:spPr bwMode="auto">
          <a:xfrm>
            <a:off x="228600" y="2209800"/>
            <a:ext cx="1066800" cy="533400"/>
          </a:xfrm>
          <a:prstGeom prst="rect">
            <a:avLst/>
          </a:prstGeom>
          <a:solidFill>
            <a:schemeClr val="accent1"/>
          </a:solidFill>
          <a:ln w="9525">
            <a:solidFill>
              <a:schemeClr val="tx1"/>
            </a:solidFill>
            <a:miter lim="800000"/>
            <a:headEnd/>
            <a:tailEnd/>
          </a:ln>
        </p:spPr>
        <p:txBody>
          <a:bodyPr wrap="none" anchor="ctr"/>
          <a:lstStyle/>
          <a:p>
            <a:endParaRPr lang="en-US" dirty="0"/>
          </a:p>
        </p:txBody>
      </p:sp>
      <p:sp>
        <p:nvSpPr>
          <p:cNvPr id="29702" name="Rectangle 3"/>
          <p:cNvSpPr>
            <a:spLocks noChangeArrowheads="1"/>
          </p:cNvSpPr>
          <p:nvPr/>
        </p:nvSpPr>
        <p:spPr bwMode="auto">
          <a:xfrm>
            <a:off x="1752600" y="22098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Design</a:t>
            </a:r>
          </a:p>
        </p:txBody>
      </p:sp>
      <p:sp>
        <p:nvSpPr>
          <p:cNvPr id="29703" name="Rectangle 4"/>
          <p:cNvSpPr>
            <a:spLocks noChangeArrowheads="1"/>
          </p:cNvSpPr>
          <p:nvPr/>
        </p:nvSpPr>
        <p:spPr bwMode="auto">
          <a:xfrm>
            <a:off x="3276600" y="22098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Code</a:t>
            </a:r>
          </a:p>
        </p:txBody>
      </p:sp>
      <p:sp>
        <p:nvSpPr>
          <p:cNvPr id="29704" name="Rectangle 5"/>
          <p:cNvSpPr>
            <a:spLocks noChangeArrowheads="1"/>
          </p:cNvSpPr>
          <p:nvPr/>
        </p:nvSpPr>
        <p:spPr bwMode="auto">
          <a:xfrm>
            <a:off x="4724400" y="22098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Test</a:t>
            </a:r>
          </a:p>
        </p:txBody>
      </p:sp>
      <p:sp>
        <p:nvSpPr>
          <p:cNvPr id="29705" name="Line 6"/>
          <p:cNvSpPr>
            <a:spLocks noChangeShapeType="1"/>
          </p:cNvSpPr>
          <p:nvPr/>
        </p:nvSpPr>
        <p:spPr bwMode="auto">
          <a:xfrm>
            <a:off x="1295400" y="2438400"/>
            <a:ext cx="4572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06" name="Line 7"/>
          <p:cNvSpPr>
            <a:spLocks noChangeShapeType="1"/>
          </p:cNvSpPr>
          <p:nvPr/>
        </p:nvSpPr>
        <p:spPr bwMode="auto">
          <a:xfrm>
            <a:off x="2819400" y="2438400"/>
            <a:ext cx="4572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07" name="Line 8"/>
          <p:cNvSpPr>
            <a:spLocks noChangeShapeType="1"/>
          </p:cNvSpPr>
          <p:nvPr/>
        </p:nvSpPr>
        <p:spPr bwMode="auto">
          <a:xfrm>
            <a:off x="4343400" y="2438400"/>
            <a:ext cx="3810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08" name="Text Box 9"/>
          <p:cNvSpPr txBox="1">
            <a:spLocks noChangeArrowheads="1"/>
          </p:cNvSpPr>
          <p:nvPr/>
        </p:nvSpPr>
        <p:spPr bwMode="auto">
          <a:xfrm>
            <a:off x="228600" y="2286000"/>
            <a:ext cx="990600" cy="366713"/>
          </a:xfrm>
          <a:prstGeom prst="rect">
            <a:avLst/>
          </a:prstGeom>
          <a:noFill/>
          <a:ln w="9525">
            <a:noFill/>
            <a:miter lim="800000"/>
            <a:headEnd/>
            <a:tailEnd/>
          </a:ln>
        </p:spPr>
        <p:txBody>
          <a:bodyPr>
            <a:spAutoFit/>
          </a:bodyPr>
          <a:lstStyle/>
          <a:p>
            <a:pPr algn="l" eaLnBrk="1" hangingPunct="1">
              <a:spcBef>
                <a:spcPct val="50000"/>
              </a:spcBef>
            </a:pPr>
            <a:r>
              <a:rPr lang="en-US" dirty="0">
                <a:latin typeface="Tahoma" charset="0"/>
              </a:rPr>
              <a:t>Analysis</a:t>
            </a:r>
          </a:p>
        </p:txBody>
      </p:sp>
      <p:sp>
        <p:nvSpPr>
          <p:cNvPr id="29709" name="Rectangle 10"/>
          <p:cNvSpPr>
            <a:spLocks noChangeArrowheads="1"/>
          </p:cNvSpPr>
          <p:nvPr/>
        </p:nvSpPr>
        <p:spPr bwMode="auto">
          <a:xfrm>
            <a:off x="2209800" y="3352800"/>
            <a:ext cx="1066800" cy="533400"/>
          </a:xfrm>
          <a:prstGeom prst="rect">
            <a:avLst/>
          </a:prstGeom>
          <a:solidFill>
            <a:schemeClr val="accent1"/>
          </a:solidFill>
          <a:ln w="9525">
            <a:solidFill>
              <a:schemeClr val="tx1"/>
            </a:solidFill>
            <a:miter lim="800000"/>
            <a:headEnd/>
            <a:tailEnd/>
          </a:ln>
        </p:spPr>
        <p:txBody>
          <a:bodyPr wrap="none" anchor="ctr"/>
          <a:lstStyle/>
          <a:p>
            <a:endParaRPr lang="en-US" dirty="0"/>
          </a:p>
        </p:txBody>
      </p:sp>
      <p:sp>
        <p:nvSpPr>
          <p:cNvPr id="29710" name="Rectangle 11"/>
          <p:cNvSpPr>
            <a:spLocks noChangeArrowheads="1"/>
          </p:cNvSpPr>
          <p:nvPr/>
        </p:nvSpPr>
        <p:spPr bwMode="auto">
          <a:xfrm>
            <a:off x="3733800" y="33528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Design</a:t>
            </a:r>
          </a:p>
        </p:txBody>
      </p:sp>
      <p:sp>
        <p:nvSpPr>
          <p:cNvPr id="29711" name="Rectangle 12"/>
          <p:cNvSpPr>
            <a:spLocks noChangeArrowheads="1"/>
          </p:cNvSpPr>
          <p:nvPr/>
        </p:nvSpPr>
        <p:spPr bwMode="auto">
          <a:xfrm>
            <a:off x="5257800" y="33528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Code</a:t>
            </a:r>
          </a:p>
        </p:txBody>
      </p:sp>
      <p:sp>
        <p:nvSpPr>
          <p:cNvPr id="29712" name="Rectangle 13"/>
          <p:cNvSpPr>
            <a:spLocks noChangeArrowheads="1"/>
          </p:cNvSpPr>
          <p:nvPr/>
        </p:nvSpPr>
        <p:spPr bwMode="auto">
          <a:xfrm>
            <a:off x="6705600" y="33528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Test</a:t>
            </a:r>
          </a:p>
        </p:txBody>
      </p:sp>
      <p:sp>
        <p:nvSpPr>
          <p:cNvPr id="29713" name="Line 14"/>
          <p:cNvSpPr>
            <a:spLocks noChangeShapeType="1"/>
          </p:cNvSpPr>
          <p:nvPr/>
        </p:nvSpPr>
        <p:spPr bwMode="auto">
          <a:xfrm>
            <a:off x="3276600" y="3581400"/>
            <a:ext cx="4572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14" name="Line 15"/>
          <p:cNvSpPr>
            <a:spLocks noChangeShapeType="1"/>
          </p:cNvSpPr>
          <p:nvPr/>
        </p:nvSpPr>
        <p:spPr bwMode="auto">
          <a:xfrm>
            <a:off x="4800600" y="3581400"/>
            <a:ext cx="4572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15" name="Line 16"/>
          <p:cNvSpPr>
            <a:spLocks noChangeShapeType="1"/>
          </p:cNvSpPr>
          <p:nvPr/>
        </p:nvSpPr>
        <p:spPr bwMode="auto">
          <a:xfrm>
            <a:off x="6324600" y="3581400"/>
            <a:ext cx="3810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16" name="Text Box 17"/>
          <p:cNvSpPr txBox="1">
            <a:spLocks noChangeArrowheads="1"/>
          </p:cNvSpPr>
          <p:nvPr/>
        </p:nvSpPr>
        <p:spPr bwMode="auto">
          <a:xfrm>
            <a:off x="2209800" y="3429000"/>
            <a:ext cx="990600" cy="366713"/>
          </a:xfrm>
          <a:prstGeom prst="rect">
            <a:avLst/>
          </a:prstGeom>
          <a:noFill/>
          <a:ln w="9525">
            <a:noFill/>
            <a:miter lim="800000"/>
            <a:headEnd/>
            <a:tailEnd/>
          </a:ln>
        </p:spPr>
        <p:txBody>
          <a:bodyPr>
            <a:spAutoFit/>
          </a:bodyPr>
          <a:lstStyle/>
          <a:p>
            <a:pPr algn="l" eaLnBrk="1" hangingPunct="1">
              <a:spcBef>
                <a:spcPct val="50000"/>
              </a:spcBef>
            </a:pPr>
            <a:r>
              <a:rPr lang="en-US" dirty="0">
                <a:latin typeface="Tahoma" charset="0"/>
              </a:rPr>
              <a:t>Analysis</a:t>
            </a:r>
          </a:p>
        </p:txBody>
      </p:sp>
      <p:sp>
        <p:nvSpPr>
          <p:cNvPr id="29717" name="Rectangle 18"/>
          <p:cNvSpPr>
            <a:spLocks noChangeArrowheads="1"/>
          </p:cNvSpPr>
          <p:nvPr/>
        </p:nvSpPr>
        <p:spPr bwMode="auto">
          <a:xfrm>
            <a:off x="3429000" y="4648200"/>
            <a:ext cx="1066800" cy="533400"/>
          </a:xfrm>
          <a:prstGeom prst="rect">
            <a:avLst/>
          </a:prstGeom>
          <a:solidFill>
            <a:schemeClr val="accent1"/>
          </a:solidFill>
          <a:ln w="9525">
            <a:solidFill>
              <a:schemeClr val="tx1"/>
            </a:solidFill>
            <a:miter lim="800000"/>
            <a:headEnd/>
            <a:tailEnd/>
          </a:ln>
        </p:spPr>
        <p:txBody>
          <a:bodyPr wrap="none" anchor="ctr"/>
          <a:lstStyle/>
          <a:p>
            <a:endParaRPr lang="en-US" dirty="0"/>
          </a:p>
        </p:txBody>
      </p:sp>
      <p:sp>
        <p:nvSpPr>
          <p:cNvPr id="29718" name="Rectangle 19"/>
          <p:cNvSpPr>
            <a:spLocks noChangeArrowheads="1"/>
          </p:cNvSpPr>
          <p:nvPr/>
        </p:nvSpPr>
        <p:spPr bwMode="auto">
          <a:xfrm>
            <a:off x="4953000" y="46482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Design</a:t>
            </a:r>
          </a:p>
        </p:txBody>
      </p:sp>
      <p:sp>
        <p:nvSpPr>
          <p:cNvPr id="29719" name="Rectangle 20"/>
          <p:cNvSpPr>
            <a:spLocks noChangeArrowheads="1"/>
          </p:cNvSpPr>
          <p:nvPr/>
        </p:nvSpPr>
        <p:spPr bwMode="auto">
          <a:xfrm>
            <a:off x="6477000" y="46482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Code</a:t>
            </a:r>
          </a:p>
        </p:txBody>
      </p:sp>
      <p:sp>
        <p:nvSpPr>
          <p:cNvPr id="29720" name="Rectangle 21"/>
          <p:cNvSpPr>
            <a:spLocks noChangeArrowheads="1"/>
          </p:cNvSpPr>
          <p:nvPr/>
        </p:nvSpPr>
        <p:spPr bwMode="auto">
          <a:xfrm>
            <a:off x="7924800" y="4648200"/>
            <a:ext cx="1066800" cy="533400"/>
          </a:xfrm>
          <a:prstGeom prst="rect">
            <a:avLst/>
          </a:prstGeom>
          <a:solidFill>
            <a:schemeClr val="accent1"/>
          </a:solidFill>
          <a:ln w="9525">
            <a:solidFill>
              <a:schemeClr val="tx1"/>
            </a:solidFill>
            <a:miter lim="800000"/>
            <a:headEnd/>
            <a:tailEnd/>
          </a:ln>
        </p:spPr>
        <p:txBody>
          <a:bodyPr wrap="none" anchor="ctr"/>
          <a:lstStyle/>
          <a:p>
            <a:pPr eaLnBrk="1" hangingPunct="1"/>
            <a:r>
              <a:rPr lang="en-US" dirty="0">
                <a:latin typeface="Tahoma" charset="0"/>
              </a:rPr>
              <a:t>Test</a:t>
            </a:r>
          </a:p>
        </p:txBody>
      </p:sp>
      <p:sp>
        <p:nvSpPr>
          <p:cNvPr id="29721" name="Line 22"/>
          <p:cNvSpPr>
            <a:spLocks noChangeShapeType="1"/>
          </p:cNvSpPr>
          <p:nvPr/>
        </p:nvSpPr>
        <p:spPr bwMode="auto">
          <a:xfrm>
            <a:off x="4495800" y="4876800"/>
            <a:ext cx="4572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22" name="Line 23"/>
          <p:cNvSpPr>
            <a:spLocks noChangeShapeType="1"/>
          </p:cNvSpPr>
          <p:nvPr/>
        </p:nvSpPr>
        <p:spPr bwMode="auto">
          <a:xfrm>
            <a:off x="6019800" y="4876800"/>
            <a:ext cx="4572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23" name="Line 24"/>
          <p:cNvSpPr>
            <a:spLocks noChangeShapeType="1"/>
          </p:cNvSpPr>
          <p:nvPr/>
        </p:nvSpPr>
        <p:spPr bwMode="auto">
          <a:xfrm>
            <a:off x="7543800" y="4876800"/>
            <a:ext cx="3810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24" name="Text Box 25"/>
          <p:cNvSpPr txBox="1">
            <a:spLocks noChangeArrowheads="1"/>
          </p:cNvSpPr>
          <p:nvPr/>
        </p:nvSpPr>
        <p:spPr bwMode="auto">
          <a:xfrm>
            <a:off x="3429000" y="4724400"/>
            <a:ext cx="990600" cy="366713"/>
          </a:xfrm>
          <a:prstGeom prst="rect">
            <a:avLst/>
          </a:prstGeom>
          <a:noFill/>
          <a:ln w="9525">
            <a:noFill/>
            <a:miter lim="800000"/>
            <a:headEnd/>
            <a:tailEnd/>
          </a:ln>
        </p:spPr>
        <p:txBody>
          <a:bodyPr>
            <a:spAutoFit/>
          </a:bodyPr>
          <a:lstStyle/>
          <a:p>
            <a:pPr algn="l" eaLnBrk="1" hangingPunct="1">
              <a:spcBef>
                <a:spcPct val="50000"/>
              </a:spcBef>
            </a:pPr>
            <a:r>
              <a:rPr lang="en-US" dirty="0">
                <a:latin typeface="Tahoma" charset="0"/>
              </a:rPr>
              <a:t>Analysis</a:t>
            </a:r>
          </a:p>
        </p:txBody>
      </p:sp>
      <p:sp>
        <p:nvSpPr>
          <p:cNvPr id="29726" name="Line 27"/>
          <p:cNvSpPr>
            <a:spLocks noChangeShapeType="1"/>
          </p:cNvSpPr>
          <p:nvPr/>
        </p:nvSpPr>
        <p:spPr bwMode="auto">
          <a:xfrm flipV="1">
            <a:off x="304800" y="6019800"/>
            <a:ext cx="8610600" cy="0"/>
          </a:xfrm>
          <a:prstGeom prst="line">
            <a:avLst/>
          </a:prstGeom>
          <a:noFill/>
          <a:ln w="9525">
            <a:solidFill>
              <a:schemeClr val="tx1"/>
            </a:solidFill>
            <a:miter lim="800000"/>
            <a:headEnd/>
            <a:tailEnd type="triangle" w="med" len="med"/>
          </a:ln>
        </p:spPr>
        <p:txBody>
          <a:bodyPr wrap="none"/>
          <a:lstStyle/>
          <a:p>
            <a:endParaRPr lang="en-US" dirty="0"/>
          </a:p>
        </p:txBody>
      </p:sp>
      <p:sp>
        <p:nvSpPr>
          <p:cNvPr id="29727" name="Text Box 29"/>
          <p:cNvSpPr txBox="1">
            <a:spLocks noChangeArrowheads="1"/>
          </p:cNvSpPr>
          <p:nvPr/>
        </p:nvSpPr>
        <p:spPr bwMode="auto">
          <a:xfrm>
            <a:off x="990600" y="5486400"/>
            <a:ext cx="6705600" cy="519113"/>
          </a:xfrm>
          <a:prstGeom prst="rect">
            <a:avLst/>
          </a:prstGeom>
          <a:noFill/>
          <a:ln w="9525">
            <a:noFill/>
            <a:miter lim="800000"/>
            <a:headEnd/>
            <a:tailEnd/>
          </a:ln>
        </p:spPr>
        <p:txBody>
          <a:bodyPr>
            <a:spAutoFit/>
          </a:bodyPr>
          <a:lstStyle/>
          <a:p>
            <a:pPr>
              <a:spcBef>
                <a:spcPct val="50000"/>
              </a:spcBef>
            </a:pPr>
            <a:r>
              <a:rPr lang="en-US" sz="2800" b="1" dirty="0">
                <a:solidFill>
                  <a:srgbClr val="FF0000"/>
                </a:solidFill>
              </a:rPr>
              <a:t>These are sequences of what?</a:t>
            </a:r>
          </a:p>
        </p:txBody>
      </p:sp>
      <p:sp>
        <p:nvSpPr>
          <p:cNvPr id="29728" name="TextBox 31"/>
          <p:cNvSpPr txBox="1">
            <a:spLocks noChangeArrowheads="1"/>
          </p:cNvSpPr>
          <p:nvPr/>
        </p:nvSpPr>
        <p:spPr bwMode="auto">
          <a:xfrm rot="2633948">
            <a:off x="228600" y="3657600"/>
            <a:ext cx="2286000" cy="646113"/>
          </a:xfrm>
          <a:prstGeom prst="rect">
            <a:avLst/>
          </a:prstGeom>
          <a:noFill/>
          <a:ln w="9525">
            <a:noFill/>
            <a:miter lim="800000"/>
            <a:headEnd/>
            <a:tailEnd/>
          </a:ln>
        </p:spPr>
        <p:txBody>
          <a:bodyPr>
            <a:spAutoFit/>
          </a:bodyPr>
          <a:lstStyle/>
          <a:p>
            <a:r>
              <a:rPr lang="en-US" dirty="0"/>
              <a:t>Sequential or overlap?</a:t>
            </a:r>
          </a:p>
        </p:txBody>
      </p:sp>
      <p:cxnSp>
        <p:nvCxnSpPr>
          <p:cNvPr id="29729" name="Straight Arrow Connector 33"/>
          <p:cNvCxnSpPr>
            <a:cxnSpLocks noChangeShapeType="1"/>
          </p:cNvCxnSpPr>
          <p:nvPr/>
        </p:nvCxnSpPr>
        <p:spPr bwMode="auto">
          <a:xfrm rot="16200000" flipV="1">
            <a:off x="457200" y="3048000"/>
            <a:ext cx="381000" cy="381000"/>
          </a:xfrm>
          <a:prstGeom prst="straightConnector1">
            <a:avLst/>
          </a:prstGeom>
          <a:noFill/>
          <a:ln w="9525" algn="ctr">
            <a:solidFill>
              <a:schemeClr val="tx1"/>
            </a:solidFill>
            <a:round/>
            <a:headEnd/>
            <a:tailEnd type="arrow" w="med" len="med"/>
          </a:ln>
        </p:spPr>
      </p:cxnSp>
      <p:cxnSp>
        <p:nvCxnSpPr>
          <p:cNvPr id="29730" name="Straight Arrow Connector 35"/>
          <p:cNvCxnSpPr>
            <a:cxnSpLocks noChangeShapeType="1"/>
          </p:cNvCxnSpPr>
          <p:nvPr/>
        </p:nvCxnSpPr>
        <p:spPr bwMode="auto">
          <a:xfrm rot="16200000" flipH="1">
            <a:off x="1905000" y="4495800"/>
            <a:ext cx="533400" cy="533400"/>
          </a:xfrm>
          <a:prstGeom prst="straightConnector1">
            <a:avLst/>
          </a:prstGeom>
          <a:noFill/>
          <a:ln w="9525" algn="ctr">
            <a:solidFill>
              <a:schemeClr val="tx1"/>
            </a:solidFill>
            <a:round/>
            <a:headEnd/>
            <a:tailEnd type="arrow" w="med" len="med"/>
          </a:ln>
        </p:spPr>
      </p:cxnSp>
    </p:spTree>
    <p:extLst>
      <p:ext uri="{BB962C8B-B14F-4D97-AF65-F5344CB8AC3E}">
        <p14:creationId xmlns:p14="http://schemas.microsoft.com/office/powerpoint/2010/main" val="4113822639"/>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2"/>
          <p:cNvSpPr>
            <a:spLocks noGrp="1" noChangeArrowheads="1"/>
          </p:cNvSpPr>
          <p:nvPr>
            <p:ph type="title"/>
          </p:nvPr>
        </p:nvSpPr>
        <p:spPr/>
        <p:txBody>
          <a:bodyPr/>
          <a:lstStyle/>
          <a:p>
            <a:pPr eaLnBrk="1" hangingPunct="1"/>
            <a:r>
              <a:rPr lang="en-US" dirty="0" smtClean="0"/>
              <a:t>Rapid Application Development (RAD)</a:t>
            </a:r>
          </a:p>
        </p:txBody>
      </p:sp>
      <p:sp>
        <p:nvSpPr>
          <p:cNvPr id="30726" name="Rectangle 3"/>
          <p:cNvSpPr>
            <a:spLocks noGrp="1" noChangeArrowheads="1"/>
          </p:cNvSpPr>
          <p:nvPr>
            <p:ph idx="1"/>
          </p:nvPr>
        </p:nvSpPr>
        <p:spPr/>
        <p:txBody>
          <a:bodyPr/>
          <a:lstStyle/>
          <a:p>
            <a:pPr eaLnBrk="1" hangingPunct="1">
              <a:lnSpc>
                <a:spcPct val="90000"/>
              </a:lnSpc>
            </a:pPr>
            <a:r>
              <a:rPr lang="en-US" sz="2800" dirty="0" smtClean="0"/>
              <a:t>Incremental</a:t>
            </a:r>
          </a:p>
          <a:p>
            <a:pPr eaLnBrk="1" hangingPunct="1">
              <a:lnSpc>
                <a:spcPct val="90000"/>
              </a:lnSpc>
            </a:pPr>
            <a:r>
              <a:rPr lang="en-US" sz="2800" u="sng" dirty="0" smtClean="0"/>
              <a:t>60-90 days</a:t>
            </a:r>
            <a:r>
              <a:rPr lang="en-US" sz="2800" dirty="0" smtClean="0"/>
              <a:t> per release</a:t>
            </a:r>
          </a:p>
          <a:p>
            <a:pPr eaLnBrk="1" hangingPunct="1">
              <a:lnSpc>
                <a:spcPct val="90000"/>
              </a:lnSpc>
            </a:pPr>
            <a:r>
              <a:rPr lang="en-US" sz="2800" dirty="0" smtClean="0"/>
              <a:t>Information systems</a:t>
            </a:r>
          </a:p>
          <a:p>
            <a:pPr eaLnBrk="1" hangingPunct="1">
              <a:lnSpc>
                <a:spcPct val="90000"/>
              </a:lnSpc>
            </a:pPr>
            <a:r>
              <a:rPr lang="en-US" sz="2800" dirty="0" smtClean="0"/>
              <a:t>4</a:t>
            </a:r>
            <a:r>
              <a:rPr lang="en-US" sz="2800" baseline="30000" dirty="0" smtClean="0"/>
              <a:t>th</a:t>
            </a:r>
            <a:r>
              <a:rPr lang="en-US" sz="2800" dirty="0" smtClean="0"/>
              <a:t> generation techniques</a:t>
            </a:r>
          </a:p>
        </p:txBody>
      </p:sp>
      <p:sp>
        <p:nvSpPr>
          <p:cNvPr id="30727" name="Rectangle 4"/>
          <p:cNvSpPr>
            <a:spLocks noChangeArrowheads="1"/>
          </p:cNvSpPr>
          <p:nvPr/>
        </p:nvSpPr>
        <p:spPr bwMode="auto">
          <a:xfrm>
            <a:off x="432987" y="3235651"/>
            <a:ext cx="1143000" cy="762000"/>
          </a:xfrm>
          <a:prstGeom prst="rect">
            <a:avLst/>
          </a:prstGeom>
          <a:solidFill>
            <a:schemeClr val="accent1"/>
          </a:solidFill>
          <a:ln w="9525">
            <a:solidFill>
              <a:schemeClr val="tx1"/>
            </a:solidFill>
            <a:miter lim="800000"/>
            <a:headEnd/>
            <a:tailEnd/>
          </a:ln>
        </p:spPr>
        <p:txBody>
          <a:bodyPr wrap="none" anchor="ctr"/>
          <a:lstStyle/>
          <a:p>
            <a:endParaRPr lang="en-US" dirty="0"/>
          </a:p>
        </p:txBody>
      </p:sp>
      <p:sp>
        <p:nvSpPr>
          <p:cNvPr id="30728" name="Rectangle 5"/>
          <p:cNvSpPr>
            <a:spLocks noChangeArrowheads="1"/>
          </p:cNvSpPr>
          <p:nvPr/>
        </p:nvSpPr>
        <p:spPr bwMode="auto">
          <a:xfrm>
            <a:off x="1880787" y="3769051"/>
            <a:ext cx="1143000" cy="762000"/>
          </a:xfrm>
          <a:prstGeom prst="rect">
            <a:avLst/>
          </a:prstGeom>
          <a:solidFill>
            <a:schemeClr val="accent1"/>
          </a:solidFill>
          <a:ln w="9525">
            <a:solidFill>
              <a:schemeClr val="tx1"/>
            </a:solidFill>
            <a:miter lim="800000"/>
            <a:headEnd/>
            <a:tailEnd/>
          </a:ln>
        </p:spPr>
        <p:txBody>
          <a:bodyPr wrap="none" anchor="ctr"/>
          <a:lstStyle/>
          <a:p>
            <a:pPr eaLnBrk="1" hangingPunct="1">
              <a:spcBef>
                <a:spcPct val="50000"/>
              </a:spcBef>
            </a:pPr>
            <a:r>
              <a:rPr lang="en-US" sz="1200" b="1" dirty="0">
                <a:latin typeface="Tahoma" charset="0"/>
              </a:rPr>
              <a:t>Data</a:t>
            </a:r>
          </a:p>
          <a:p>
            <a:pPr eaLnBrk="1" hangingPunct="1">
              <a:spcBef>
                <a:spcPct val="50000"/>
              </a:spcBef>
            </a:pPr>
            <a:r>
              <a:rPr lang="en-US" sz="1200" b="1" dirty="0">
                <a:latin typeface="Tahoma" charset="0"/>
              </a:rPr>
              <a:t>Modeling</a:t>
            </a:r>
          </a:p>
        </p:txBody>
      </p:sp>
      <p:sp>
        <p:nvSpPr>
          <p:cNvPr id="30729" name="Rectangle 6"/>
          <p:cNvSpPr>
            <a:spLocks noChangeArrowheads="1"/>
          </p:cNvSpPr>
          <p:nvPr/>
        </p:nvSpPr>
        <p:spPr bwMode="auto">
          <a:xfrm>
            <a:off x="3252387" y="4302451"/>
            <a:ext cx="1143000" cy="762000"/>
          </a:xfrm>
          <a:prstGeom prst="rect">
            <a:avLst/>
          </a:prstGeom>
          <a:solidFill>
            <a:schemeClr val="accent1"/>
          </a:solidFill>
          <a:ln w="9525">
            <a:solidFill>
              <a:schemeClr val="tx1"/>
            </a:solidFill>
            <a:miter lim="800000"/>
            <a:headEnd/>
            <a:tailEnd/>
          </a:ln>
        </p:spPr>
        <p:txBody>
          <a:bodyPr wrap="none" anchor="ctr"/>
          <a:lstStyle/>
          <a:p>
            <a:pPr eaLnBrk="1" hangingPunct="1">
              <a:spcBef>
                <a:spcPct val="50000"/>
              </a:spcBef>
            </a:pPr>
            <a:r>
              <a:rPr lang="en-US" sz="1200" b="1" dirty="0">
                <a:latin typeface="Tahoma" charset="0"/>
              </a:rPr>
              <a:t>Process</a:t>
            </a:r>
          </a:p>
          <a:p>
            <a:pPr eaLnBrk="1" hangingPunct="1">
              <a:spcBef>
                <a:spcPct val="50000"/>
              </a:spcBef>
            </a:pPr>
            <a:r>
              <a:rPr lang="en-US" sz="1200" b="1" dirty="0">
                <a:latin typeface="Tahoma" charset="0"/>
              </a:rPr>
              <a:t>Modeling</a:t>
            </a:r>
          </a:p>
        </p:txBody>
      </p:sp>
      <p:sp>
        <p:nvSpPr>
          <p:cNvPr id="30730" name="Rectangle 7"/>
          <p:cNvSpPr>
            <a:spLocks noChangeArrowheads="1"/>
          </p:cNvSpPr>
          <p:nvPr/>
        </p:nvSpPr>
        <p:spPr bwMode="auto">
          <a:xfrm>
            <a:off x="4623987" y="4912051"/>
            <a:ext cx="1143000" cy="762000"/>
          </a:xfrm>
          <a:prstGeom prst="rect">
            <a:avLst/>
          </a:prstGeom>
          <a:solidFill>
            <a:schemeClr val="accent1"/>
          </a:solidFill>
          <a:ln w="9525">
            <a:solidFill>
              <a:schemeClr val="tx1"/>
            </a:solidFill>
            <a:miter lim="800000"/>
            <a:headEnd/>
            <a:tailEnd/>
          </a:ln>
        </p:spPr>
        <p:txBody>
          <a:bodyPr wrap="none" anchor="ctr"/>
          <a:lstStyle/>
          <a:p>
            <a:pPr eaLnBrk="1" hangingPunct="1">
              <a:spcBef>
                <a:spcPct val="50000"/>
              </a:spcBef>
            </a:pPr>
            <a:r>
              <a:rPr lang="en-US" sz="1200" b="1" dirty="0">
                <a:latin typeface="Tahoma" charset="0"/>
              </a:rPr>
              <a:t>Application</a:t>
            </a:r>
          </a:p>
          <a:p>
            <a:pPr eaLnBrk="1" hangingPunct="1">
              <a:spcBef>
                <a:spcPct val="50000"/>
              </a:spcBef>
            </a:pPr>
            <a:r>
              <a:rPr lang="en-US" sz="1200" b="1" dirty="0">
                <a:latin typeface="Tahoma" charset="0"/>
              </a:rPr>
              <a:t>Generation</a:t>
            </a:r>
          </a:p>
        </p:txBody>
      </p:sp>
      <p:sp>
        <p:nvSpPr>
          <p:cNvPr id="30731" name="Rectangle 8"/>
          <p:cNvSpPr>
            <a:spLocks noChangeArrowheads="1"/>
          </p:cNvSpPr>
          <p:nvPr/>
        </p:nvSpPr>
        <p:spPr bwMode="auto">
          <a:xfrm>
            <a:off x="6071787" y="5293051"/>
            <a:ext cx="1143000" cy="762000"/>
          </a:xfrm>
          <a:prstGeom prst="rect">
            <a:avLst/>
          </a:prstGeom>
          <a:solidFill>
            <a:schemeClr val="accent1"/>
          </a:solidFill>
          <a:ln w="9525">
            <a:solidFill>
              <a:schemeClr val="tx1"/>
            </a:solidFill>
            <a:miter lim="800000"/>
            <a:headEnd/>
            <a:tailEnd/>
          </a:ln>
        </p:spPr>
        <p:txBody>
          <a:bodyPr wrap="none" anchor="ctr"/>
          <a:lstStyle/>
          <a:p>
            <a:pPr eaLnBrk="1" hangingPunct="1">
              <a:spcBef>
                <a:spcPct val="50000"/>
              </a:spcBef>
            </a:pPr>
            <a:r>
              <a:rPr lang="en-US" sz="1200" b="1" dirty="0">
                <a:latin typeface="Tahoma" charset="0"/>
              </a:rPr>
              <a:t>Testing &amp;</a:t>
            </a:r>
          </a:p>
          <a:p>
            <a:pPr eaLnBrk="1" hangingPunct="1">
              <a:spcBef>
                <a:spcPct val="50000"/>
              </a:spcBef>
            </a:pPr>
            <a:r>
              <a:rPr lang="en-US" sz="1200" b="1" dirty="0">
                <a:latin typeface="Tahoma" charset="0"/>
              </a:rPr>
              <a:t>Turnover</a:t>
            </a:r>
          </a:p>
        </p:txBody>
      </p:sp>
      <p:sp>
        <p:nvSpPr>
          <p:cNvPr id="30732" name="Line 9"/>
          <p:cNvSpPr>
            <a:spLocks noChangeShapeType="1"/>
          </p:cNvSpPr>
          <p:nvPr/>
        </p:nvSpPr>
        <p:spPr bwMode="auto">
          <a:xfrm>
            <a:off x="1575987" y="3388051"/>
            <a:ext cx="304800" cy="762000"/>
          </a:xfrm>
          <a:prstGeom prst="line">
            <a:avLst/>
          </a:prstGeom>
          <a:noFill/>
          <a:ln w="9525">
            <a:solidFill>
              <a:schemeClr val="tx1"/>
            </a:solidFill>
            <a:miter lim="800000"/>
            <a:headEnd/>
            <a:tailEnd type="triangle" w="med" len="med"/>
          </a:ln>
        </p:spPr>
        <p:txBody>
          <a:bodyPr wrap="none"/>
          <a:lstStyle/>
          <a:p>
            <a:endParaRPr lang="en-US" dirty="0"/>
          </a:p>
        </p:txBody>
      </p:sp>
      <p:sp>
        <p:nvSpPr>
          <p:cNvPr id="30733" name="Line 10"/>
          <p:cNvSpPr>
            <a:spLocks noChangeShapeType="1"/>
          </p:cNvSpPr>
          <p:nvPr/>
        </p:nvSpPr>
        <p:spPr bwMode="auto">
          <a:xfrm>
            <a:off x="3023787" y="4150051"/>
            <a:ext cx="228600" cy="533400"/>
          </a:xfrm>
          <a:prstGeom prst="line">
            <a:avLst/>
          </a:prstGeom>
          <a:noFill/>
          <a:ln w="9525">
            <a:solidFill>
              <a:schemeClr val="tx1"/>
            </a:solidFill>
            <a:miter lim="800000"/>
            <a:headEnd/>
            <a:tailEnd type="triangle" w="med" len="med"/>
          </a:ln>
        </p:spPr>
        <p:txBody>
          <a:bodyPr wrap="none"/>
          <a:lstStyle/>
          <a:p>
            <a:endParaRPr lang="en-US" dirty="0"/>
          </a:p>
        </p:txBody>
      </p:sp>
      <p:sp>
        <p:nvSpPr>
          <p:cNvPr id="30734" name="Line 11"/>
          <p:cNvSpPr>
            <a:spLocks noChangeShapeType="1"/>
          </p:cNvSpPr>
          <p:nvPr/>
        </p:nvSpPr>
        <p:spPr bwMode="auto">
          <a:xfrm>
            <a:off x="4395387" y="4607251"/>
            <a:ext cx="228600" cy="685800"/>
          </a:xfrm>
          <a:prstGeom prst="line">
            <a:avLst/>
          </a:prstGeom>
          <a:noFill/>
          <a:ln w="9525">
            <a:solidFill>
              <a:schemeClr val="tx1"/>
            </a:solidFill>
            <a:miter lim="800000"/>
            <a:headEnd/>
            <a:tailEnd type="triangle" w="med" len="med"/>
          </a:ln>
        </p:spPr>
        <p:txBody>
          <a:bodyPr wrap="none"/>
          <a:lstStyle/>
          <a:p>
            <a:endParaRPr lang="en-US" dirty="0"/>
          </a:p>
        </p:txBody>
      </p:sp>
      <p:sp>
        <p:nvSpPr>
          <p:cNvPr id="30735" name="Line 12"/>
          <p:cNvSpPr>
            <a:spLocks noChangeShapeType="1"/>
          </p:cNvSpPr>
          <p:nvPr/>
        </p:nvSpPr>
        <p:spPr bwMode="auto">
          <a:xfrm>
            <a:off x="5766987" y="5293051"/>
            <a:ext cx="304800" cy="381000"/>
          </a:xfrm>
          <a:prstGeom prst="line">
            <a:avLst/>
          </a:prstGeom>
          <a:noFill/>
          <a:ln w="9525">
            <a:solidFill>
              <a:schemeClr val="tx1"/>
            </a:solidFill>
            <a:miter lim="800000"/>
            <a:headEnd/>
            <a:tailEnd type="triangle" w="med" len="med"/>
          </a:ln>
        </p:spPr>
        <p:txBody>
          <a:bodyPr wrap="none"/>
          <a:lstStyle/>
          <a:p>
            <a:endParaRPr lang="en-US" dirty="0"/>
          </a:p>
        </p:txBody>
      </p:sp>
      <p:sp>
        <p:nvSpPr>
          <p:cNvPr id="30736" name="Text Box 13"/>
          <p:cNvSpPr txBox="1">
            <a:spLocks noChangeArrowheads="1"/>
          </p:cNvSpPr>
          <p:nvPr/>
        </p:nvSpPr>
        <p:spPr bwMode="auto">
          <a:xfrm>
            <a:off x="509187" y="3388051"/>
            <a:ext cx="990600" cy="549275"/>
          </a:xfrm>
          <a:prstGeom prst="rect">
            <a:avLst/>
          </a:prstGeom>
          <a:noFill/>
          <a:ln w="9525">
            <a:noFill/>
            <a:miter lim="800000"/>
            <a:headEnd/>
            <a:tailEnd/>
          </a:ln>
        </p:spPr>
        <p:txBody>
          <a:bodyPr>
            <a:spAutoFit/>
          </a:bodyPr>
          <a:lstStyle/>
          <a:p>
            <a:pPr eaLnBrk="1" hangingPunct="1">
              <a:spcBef>
                <a:spcPct val="50000"/>
              </a:spcBef>
            </a:pPr>
            <a:r>
              <a:rPr lang="en-US" sz="1200" b="1" dirty="0">
                <a:latin typeface="Tahoma" charset="0"/>
              </a:rPr>
              <a:t>Business</a:t>
            </a:r>
          </a:p>
          <a:p>
            <a:pPr eaLnBrk="1" hangingPunct="1">
              <a:spcBef>
                <a:spcPct val="50000"/>
              </a:spcBef>
            </a:pPr>
            <a:r>
              <a:rPr lang="en-US" sz="1200" b="1" dirty="0">
                <a:latin typeface="Tahoma" charset="0"/>
              </a:rPr>
              <a:t>Modeling</a:t>
            </a:r>
          </a:p>
        </p:txBody>
      </p:sp>
    </p:spTree>
    <p:extLst>
      <p:ext uri="{BB962C8B-B14F-4D97-AF65-F5344CB8AC3E}">
        <p14:creationId xmlns:p14="http://schemas.microsoft.com/office/powerpoint/2010/main" val="4144193272"/>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p:cNvSpPr>
            <a:spLocks noGrp="1" noChangeArrowheads="1"/>
          </p:cNvSpPr>
          <p:nvPr>
            <p:ph type="title"/>
          </p:nvPr>
        </p:nvSpPr>
        <p:spPr/>
        <p:txBody>
          <a:bodyPr/>
          <a:lstStyle/>
          <a:p>
            <a:pPr eaLnBrk="1" hangingPunct="1"/>
            <a:r>
              <a:rPr lang="en-US" dirty="0" smtClean="0"/>
              <a:t>Spiral Model -1</a:t>
            </a:r>
          </a:p>
        </p:txBody>
      </p:sp>
      <p:sp>
        <p:nvSpPr>
          <p:cNvPr id="31750" name="Rectangle 3"/>
          <p:cNvSpPr>
            <a:spLocks noGrp="1" noChangeArrowheads="1"/>
          </p:cNvSpPr>
          <p:nvPr>
            <p:ph idx="1"/>
          </p:nvPr>
        </p:nvSpPr>
        <p:spPr/>
        <p:txBody>
          <a:bodyPr/>
          <a:lstStyle/>
          <a:p>
            <a:pPr eaLnBrk="1" hangingPunct="1"/>
            <a:r>
              <a:rPr lang="en-US" dirty="0" smtClean="0"/>
              <a:t>The spiral model </a:t>
            </a:r>
          </a:p>
          <a:p>
            <a:pPr lvl="1" eaLnBrk="1" hangingPunct="1"/>
            <a:r>
              <a:rPr lang="en-US" dirty="0" smtClean="0"/>
              <a:t>First defined by Barry Boehm</a:t>
            </a:r>
          </a:p>
          <a:p>
            <a:pPr lvl="1" eaLnBrk="1" hangingPunct="1"/>
            <a:r>
              <a:rPr lang="en-US" dirty="0"/>
              <a:t>C</a:t>
            </a:r>
            <a:r>
              <a:rPr lang="en-US" dirty="0" smtClean="0"/>
              <a:t>ombines elements of</a:t>
            </a:r>
          </a:p>
          <a:p>
            <a:pPr lvl="2" eaLnBrk="1" hangingPunct="1"/>
            <a:r>
              <a:rPr lang="en-US" sz="2400" dirty="0" smtClean="0"/>
              <a:t> Evolutionary, incremental, and prototyping models</a:t>
            </a:r>
          </a:p>
          <a:p>
            <a:pPr lvl="1" eaLnBrk="1" hangingPunct="1"/>
            <a:r>
              <a:rPr lang="en-US" dirty="0" smtClean="0"/>
              <a:t>First model to explain</a:t>
            </a:r>
          </a:p>
          <a:p>
            <a:pPr lvl="2" eaLnBrk="1" hangingPunct="1"/>
            <a:r>
              <a:rPr lang="en-US" sz="2400" dirty="0" smtClean="0"/>
              <a:t>Why iteration matters</a:t>
            </a:r>
          </a:p>
          <a:p>
            <a:pPr lvl="2" eaLnBrk="1" hangingPunct="1"/>
            <a:r>
              <a:rPr lang="en-US" sz="2400" dirty="0" smtClean="0"/>
              <a:t>How iteration could be used effectively</a:t>
            </a:r>
          </a:p>
          <a:p>
            <a:pPr lvl="1" eaLnBrk="1" hangingPunct="1"/>
            <a:r>
              <a:rPr lang="en-US" dirty="0" smtClean="0"/>
              <a:t>The term </a:t>
            </a:r>
            <a:r>
              <a:rPr lang="en-US" i="1" dirty="0" smtClean="0"/>
              <a:t>spiral</a:t>
            </a:r>
            <a:r>
              <a:rPr lang="en-US" dirty="0" smtClean="0"/>
              <a:t> refers to successive iterations outward from a central starting point.</a:t>
            </a:r>
          </a:p>
        </p:txBody>
      </p:sp>
    </p:spTree>
    <p:extLst>
      <p:ext uri="{BB962C8B-B14F-4D97-AF65-F5344CB8AC3E}">
        <p14:creationId xmlns:p14="http://schemas.microsoft.com/office/powerpoint/2010/main" val="3066359271"/>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7" name="Rectangle 18"/>
          <p:cNvSpPr>
            <a:spLocks noGrp="1" noChangeArrowheads="1"/>
          </p:cNvSpPr>
          <p:nvPr>
            <p:ph type="title"/>
          </p:nvPr>
        </p:nvSpPr>
        <p:spPr/>
        <p:txBody>
          <a:bodyPr/>
          <a:lstStyle/>
          <a:p>
            <a:pPr eaLnBrk="1" hangingPunct="1"/>
            <a:r>
              <a:rPr lang="en-US" altLang="en-US" dirty="0" smtClean="0"/>
              <a:t>Spiral Model -2</a:t>
            </a:r>
          </a:p>
        </p:txBody>
      </p:sp>
      <p:grpSp>
        <p:nvGrpSpPr>
          <p:cNvPr id="32773" name="Group 2"/>
          <p:cNvGrpSpPr>
            <a:grpSpLocks/>
          </p:cNvGrpSpPr>
          <p:nvPr/>
        </p:nvGrpSpPr>
        <p:grpSpPr bwMode="auto">
          <a:xfrm>
            <a:off x="2133600" y="1592263"/>
            <a:ext cx="5519738" cy="2419350"/>
            <a:chOff x="2218" y="1290"/>
            <a:chExt cx="1452" cy="651"/>
          </a:xfrm>
        </p:grpSpPr>
        <p:sp>
          <p:nvSpPr>
            <p:cNvPr id="32823" name="Freeform 3"/>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chemeClr val="bg1"/>
            </a:solidFill>
            <a:ln w="12700">
              <a:solidFill>
                <a:schemeClr val="tx1"/>
              </a:solidFill>
              <a:round/>
              <a:headEnd type="none" w="sm" len="sm"/>
              <a:tailEnd type="none" w="sm" len="sm"/>
            </a:ln>
          </p:spPr>
          <p:txBody>
            <a:bodyPr wrap="none" anchor="ctr"/>
            <a:lstStyle/>
            <a:p>
              <a:endParaRPr lang="en-US" dirty="0"/>
            </a:p>
          </p:txBody>
        </p:sp>
        <p:sp>
          <p:nvSpPr>
            <p:cNvPr id="32824" name="Oval 4"/>
            <p:cNvSpPr>
              <a:spLocks noChangeArrowheads="1"/>
            </p:cNvSpPr>
            <p:nvPr/>
          </p:nvSpPr>
          <p:spPr bwMode="auto">
            <a:xfrm>
              <a:off x="2443" y="1290"/>
              <a:ext cx="1227" cy="639"/>
            </a:xfrm>
            <a:prstGeom prst="ellipse">
              <a:avLst/>
            </a:prstGeom>
            <a:solidFill>
              <a:schemeClr val="bg1"/>
            </a:solidFill>
            <a:ln w="12700">
              <a:solidFill>
                <a:schemeClr val="tx1"/>
              </a:solidFill>
              <a:round/>
              <a:headEnd type="none" w="sm" len="sm"/>
              <a:tailEnd type="none" w="sm" len="sm"/>
            </a:ln>
          </p:spPr>
          <p:txBody>
            <a:bodyPr wrap="none" anchor="ctr"/>
            <a:lstStyle/>
            <a:p>
              <a:endParaRPr lang="en-US" dirty="0"/>
            </a:p>
          </p:txBody>
        </p:sp>
        <p:sp>
          <p:nvSpPr>
            <p:cNvPr id="32825" name="Oval 5"/>
            <p:cNvSpPr>
              <a:spLocks noChangeArrowheads="1"/>
            </p:cNvSpPr>
            <p:nvPr/>
          </p:nvSpPr>
          <p:spPr bwMode="auto">
            <a:xfrm rot="1069681">
              <a:off x="2396" y="1737"/>
              <a:ext cx="629" cy="151"/>
            </a:xfrm>
            <a:prstGeom prst="ellipse">
              <a:avLst/>
            </a:prstGeom>
            <a:solidFill>
              <a:schemeClr val="bg1"/>
            </a:solidFill>
            <a:ln w="12700">
              <a:noFill/>
              <a:round/>
              <a:headEnd type="none" w="sm" len="sm"/>
              <a:tailEnd type="none" w="sm" len="sm"/>
            </a:ln>
          </p:spPr>
          <p:txBody>
            <a:bodyPr wrap="none" anchor="ctr"/>
            <a:lstStyle/>
            <a:p>
              <a:endParaRPr lang="en-US" dirty="0"/>
            </a:p>
          </p:txBody>
        </p:sp>
      </p:grpSp>
      <p:grpSp>
        <p:nvGrpSpPr>
          <p:cNvPr id="32774" name="Group 6"/>
          <p:cNvGrpSpPr>
            <a:grpSpLocks/>
          </p:cNvGrpSpPr>
          <p:nvPr/>
        </p:nvGrpSpPr>
        <p:grpSpPr bwMode="auto">
          <a:xfrm>
            <a:off x="2844800" y="1778000"/>
            <a:ext cx="4437063" cy="2012950"/>
            <a:chOff x="2218" y="1290"/>
            <a:chExt cx="1452" cy="651"/>
          </a:xfrm>
        </p:grpSpPr>
        <p:sp>
          <p:nvSpPr>
            <p:cNvPr id="32820" name="Freeform 7"/>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rgbClr val="C0C0C0"/>
            </a:solidFill>
            <a:ln w="12700">
              <a:solidFill>
                <a:schemeClr val="tx1"/>
              </a:solidFill>
              <a:round/>
              <a:headEnd type="none" w="sm" len="sm"/>
              <a:tailEnd type="none" w="sm" len="sm"/>
            </a:ln>
          </p:spPr>
          <p:txBody>
            <a:bodyPr wrap="none" anchor="ctr"/>
            <a:lstStyle/>
            <a:p>
              <a:endParaRPr lang="en-US" dirty="0"/>
            </a:p>
          </p:txBody>
        </p:sp>
        <p:sp>
          <p:nvSpPr>
            <p:cNvPr id="32821" name="Oval 8"/>
            <p:cNvSpPr>
              <a:spLocks noChangeArrowheads="1"/>
            </p:cNvSpPr>
            <p:nvPr/>
          </p:nvSpPr>
          <p:spPr bwMode="auto">
            <a:xfrm>
              <a:off x="2443" y="1290"/>
              <a:ext cx="1227" cy="639"/>
            </a:xfrm>
            <a:prstGeom prst="ellipse">
              <a:avLst/>
            </a:prstGeom>
            <a:solidFill>
              <a:srgbClr val="C0C0C0"/>
            </a:solidFill>
            <a:ln w="12700">
              <a:solidFill>
                <a:schemeClr val="tx1"/>
              </a:solidFill>
              <a:round/>
              <a:headEnd type="none" w="sm" len="sm"/>
              <a:tailEnd type="none" w="sm" len="sm"/>
            </a:ln>
          </p:spPr>
          <p:txBody>
            <a:bodyPr wrap="none" anchor="ctr"/>
            <a:lstStyle/>
            <a:p>
              <a:endParaRPr lang="en-US" dirty="0"/>
            </a:p>
          </p:txBody>
        </p:sp>
        <p:sp>
          <p:nvSpPr>
            <p:cNvPr id="32822" name="Oval 9"/>
            <p:cNvSpPr>
              <a:spLocks noChangeArrowheads="1"/>
            </p:cNvSpPr>
            <p:nvPr/>
          </p:nvSpPr>
          <p:spPr bwMode="auto">
            <a:xfrm rot="1069681">
              <a:off x="2396" y="1737"/>
              <a:ext cx="629" cy="151"/>
            </a:xfrm>
            <a:prstGeom prst="ellipse">
              <a:avLst/>
            </a:prstGeom>
            <a:solidFill>
              <a:srgbClr val="C0C0C0"/>
            </a:solidFill>
            <a:ln w="12700">
              <a:noFill/>
              <a:round/>
              <a:headEnd type="none" w="sm" len="sm"/>
              <a:tailEnd type="none" w="sm" len="sm"/>
            </a:ln>
          </p:spPr>
          <p:txBody>
            <a:bodyPr wrap="none" anchor="ctr"/>
            <a:lstStyle/>
            <a:p>
              <a:endParaRPr lang="en-US" dirty="0"/>
            </a:p>
          </p:txBody>
        </p:sp>
      </p:grpSp>
      <p:grpSp>
        <p:nvGrpSpPr>
          <p:cNvPr id="32775" name="Group 10"/>
          <p:cNvGrpSpPr>
            <a:grpSpLocks/>
          </p:cNvGrpSpPr>
          <p:nvPr/>
        </p:nvGrpSpPr>
        <p:grpSpPr bwMode="auto">
          <a:xfrm>
            <a:off x="3503613" y="2044700"/>
            <a:ext cx="3389312" cy="1524000"/>
            <a:chOff x="2218" y="1290"/>
            <a:chExt cx="1452" cy="651"/>
          </a:xfrm>
        </p:grpSpPr>
        <p:sp>
          <p:nvSpPr>
            <p:cNvPr id="32817" name="Freeform 11"/>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rgbClr val="969696"/>
            </a:solidFill>
            <a:ln w="12700">
              <a:solidFill>
                <a:schemeClr val="tx1"/>
              </a:solidFill>
              <a:round/>
              <a:headEnd type="none" w="sm" len="sm"/>
              <a:tailEnd type="none" w="sm" len="sm"/>
            </a:ln>
          </p:spPr>
          <p:txBody>
            <a:bodyPr wrap="none" anchor="ctr"/>
            <a:lstStyle/>
            <a:p>
              <a:endParaRPr lang="en-US" dirty="0"/>
            </a:p>
          </p:txBody>
        </p:sp>
        <p:sp>
          <p:nvSpPr>
            <p:cNvPr id="32818" name="Oval 12"/>
            <p:cNvSpPr>
              <a:spLocks noChangeArrowheads="1"/>
            </p:cNvSpPr>
            <p:nvPr/>
          </p:nvSpPr>
          <p:spPr bwMode="auto">
            <a:xfrm>
              <a:off x="2443" y="1290"/>
              <a:ext cx="1227" cy="639"/>
            </a:xfrm>
            <a:prstGeom prst="ellipse">
              <a:avLst/>
            </a:prstGeom>
            <a:solidFill>
              <a:srgbClr val="969696"/>
            </a:solidFill>
            <a:ln w="12700">
              <a:solidFill>
                <a:schemeClr val="tx1"/>
              </a:solidFill>
              <a:round/>
              <a:headEnd type="none" w="sm" len="sm"/>
              <a:tailEnd type="none" w="sm" len="sm"/>
            </a:ln>
          </p:spPr>
          <p:txBody>
            <a:bodyPr wrap="none" anchor="ctr"/>
            <a:lstStyle/>
            <a:p>
              <a:endParaRPr lang="en-US" dirty="0"/>
            </a:p>
          </p:txBody>
        </p:sp>
        <p:sp>
          <p:nvSpPr>
            <p:cNvPr id="32819" name="Oval 13"/>
            <p:cNvSpPr>
              <a:spLocks noChangeArrowheads="1"/>
            </p:cNvSpPr>
            <p:nvPr/>
          </p:nvSpPr>
          <p:spPr bwMode="auto">
            <a:xfrm rot="1069681">
              <a:off x="2396" y="1737"/>
              <a:ext cx="629" cy="151"/>
            </a:xfrm>
            <a:prstGeom prst="ellipse">
              <a:avLst/>
            </a:prstGeom>
            <a:solidFill>
              <a:srgbClr val="969696"/>
            </a:solidFill>
            <a:ln w="12700">
              <a:noFill/>
              <a:round/>
              <a:headEnd type="none" w="sm" len="sm"/>
              <a:tailEnd type="none" w="sm" len="sm"/>
            </a:ln>
          </p:spPr>
          <p:txBody>
            <a:bodyPr wrap="none" anchor="ctr"/>
            <a:lstStyle/>
            <a:p>
              <a:endParaRPr lang="en-US" dirty="0"/>
            </a:p>
          </p:txBody>
        </p:sp>
      </p:grpSp>
      <p:grpSp>
        <p:nvGrpSpPr>
          <p:cNvPr id="32776" name="Group 14"/>
          <p:cNvGrpSpPr>
            <a:grpSpLocks/>
          </p:cNvGrpSpPr>
          <p:nvPr/>
        </p:nvGrpSpPr>
        <p:grpSpPr bwMode="auto">
          <a:xfrm>
            <a:off x="4113213" y="2282825"/>
            <a:ext cx="2305050" cy="1033463"/>
            <a:chOff x="2218" y="1290"/>
            <a:chExt cx="1452" cy="651"/>
          </a:xfrm>
        </p:grpSpPr>
        <p:sp>
          <p:nvSpPr>
            <p:cNvPr id="32814" name="Freeform 15"/>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rgbClr val="5F5F5F"/>
            </a:solidFill>
            <a:ln w="12700">
              <a:solidFill>
                <a:schemeClr val="tx1"/>
              </a:solidFill>
              <a:round/>
              <a:headEnd type="none" w="sm" len="sm"/>
              <a:tailEnd type="none" w="sm" len="sm"/>
            </a:ln>
          </p:spPr>
          <p:txBody>
            <a:bodyPr wrap="none" anchor="ctr"/>
            <a:lstStyle/>
            <a:p>
              <a:endParaRPr lang="en-US" dirty="0"/>
            </a:p>
          </p:txBody>
        </p:sp>
        <p:sp>
          <p:nvSpPr>
            <p:cNvPr id="32815" name="Oval 16"/>
            <p:cNvSpPr>
              <a:spLocks noChangeArrowheads="1"/>
            </p:cNvSpPr>
            <p:nvPr/>
          </p:nvSpPr>
          <p:spPr bwMode="auto">
            <a:xfrm>
              <a:off x="2443" y="1290"/>
              <a:ext cx="1227" cy="639"/>
            </a:xfrm>
            <a:prstGeom prst="ellipse">
              <a:avLst/>
            </a:prstGeom>
            <a:solidFill>
              <a:srgbClr val="5F5F5F"/>
            </a:solidFill>
            <a:ln w="12700">
              <a:solidFill>
                <a:schemeClr val="tx1"/>
              </a:solidFill>
              <a:round/>
              <a:headEnd type="none" w="sm" len="sm"/>
              <a:tailEnd type="none" w="sm" len="sm"/>
            </a:ln>
          </p:spPr>
          <p:txBody>
            <a:bodyPr wrap="none" anchor="ctr"/>
            <a:lstStyle/>
            <a:p>
              <a:endParaRPr lang="en-US" dirty="0"/>
            </a:p>
          </p:txBody>
        </p:sp>
        <p:sp>
          <p:nvSpPr>
            <p:cNvPr id="32816" name="Oval 17"/>
            <p:cNvSpPr>
              <a:spLocks noChangeArrowheads="1"/>
            </p:cNvSpPr>
            <p:nvPr/>
          </p:nvSpPr>
          <p:spPr bwMode="auto">
            <a:xfrm rot="1069681">
              <a:off x="2396" y="1737"/>
              <a:ext cx="629" cy="151"/>
            </a:xfrm>
            <a:prstGeom prst="ellipse">
              <a:avLst/>
            </a:prstGeom>
            <a:solidFill>
              <a:srgbClr val="5F5F5F"/>
            </a:solidFill>
            <a:ln w="12700">
              <a:noFill/>
              <a:round/>
              <a:headEnd type="none" w="sm" len="sm"/>
              <a:tailEnd type="none" w="sm" len="sm"/>
            </a:ln>
          </p:spPr>
          <p:txBody>
            <a:bodyPr wrap="none" anchor="ctr"/>
            <a:lstStyle/>
            <a:p>
              <a:endParaRPr lang="en-US" dirty="0"/>
            </a:p>
          </p:txBody>
        </p:sp>
      </p:grpSp>
      <p:sp>
        <p:nvSpPr>
          <p:cNvPr id="32778" name="Line 19"/>
          <p:cNvSpPr>
            <a:spLocks noChangeShapeType="1"/>
          </p:cNvSpPr>
          <p:nvPr/>
        </p:nvSpPr>
        <p:spPr bwMode="auto">
          <a:xfrm flipV="1">
            <a:off x="2082800" y="2335213"/>
            <a:ext cx="5722938" cy="103187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779" name="Line 20"/>
          <p:cNvSpPr>
            <a:spLocks noChangeShapeType="1"/>
          </p:cNvSpPr>
          <p:nvPr/>
        </p:nvSpPr>
        <p:spPr bwMode="auto">
          <a:xfrm>
            <a:off x="2557463" y="2690813"/>
            <a:ext cx="236537" cy="55880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780" name="Line 21"/>
          <p:cNvSpPr>
            <a:spLocks noChangeShapeType="1"/>
          </p:cNvSpPr>
          <p:nvPr/>
        </p:nvSpPr>
        <p:spPr bwMode="auto">
          <a:xfrm flipV="1">
            <a:off x="3200400" y="2978150"/>
            <a:ext cx="304800" cy="68263"/>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781" name="Line 22"/>
          <p:cNvSpPr>
            <a:spLocks noChangeShapeType="1"/>
          </p:cNvSpPr>
          <p:nvPr/>
        </p:nvSpPr>
        <p:spPr bwMode="auto">
          <a:xfrm flipV="1">
            <a:off x="3690938" y="2894013"/>
            <a:ext cx="288925" cy="6667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782" name="Line 23"/>
          <p:cNvSpPr>
            <a:spLocks noChangeShapeType="1"/>
          </p:cNvSpPr>
          <p:nvPr/>
        </p:nvSpPr>
        <p:spPr bwMode="auto">
          <a:xfrm flipV="1">
            <a:off x="4216400" y="2808288"/>
            <a:ext cx="287338" cy="68262"/>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783" name="Rectangle 24"/>
          <p:cNvSpPr>
            <a:spLocks noChangeArrowheads="1"/>
          </p:cNvSpPr>
          <p:nvPr/>
        </p:nvSpPr>
        <p:spPr bwMode="auto">
          <a:xfrm>
            <a:off x="3060700" y="3095625"/>
            <a:ext cx="188913" cy="152400"/>
          </a:xfrm>
          <a:prstGeom prst="rect">
            <a:avLst/>
          </a:prstGeom>
          <a:solidFill>
            <a:schemeClr val="bg1"/>
          </a:solidFill>
          <a:ln w="9525">
            <a:miter lim="800000"/>
            <a:headEnd/>
            <a:tailEnd/>
          </a:ln>
          <a:scene3d>
            <a:camera prst="legacyObliqueTopLeft"/>
            <a:lightRig rig="legacyFlat3" dir="b"/>
          </a:scene3d>
          <a:sp3d extrusionH="201600" prstMaterial="legacyWireframe">
            <a:bevelT w="13500" h="13500" prst="angle"/>
            <a:bevelB w="13500" h="13500" prst="angle"/>
            <a:extrusionClr>
              <a:schemeClr val="bg1"/>
            </a:extrusionClr>
          </a:sp3d>
        </p:spPr>
        <p:txBody>
          <a:bodyPr wrap="none" anchor="ctr">
            <a:flatTx/>
          </a:bodyPr>
          <a:lstStyle/>
          <a:p>
            <a:endParaRPr lang="en-US" dirty="0"/>
          </a:p>
        </p:txBody>
      </p:sp>
      <p:sp>
        <p:nvSpPr>
          <p:cNvPr id="32784" name="Rectangle 25"/>
          <p:cNvSpPr>
            <a:spLocks noChangeArrowheads="1"/>
          </p:cNvSpPr>
          <p:nvPr/>
        </p:nvSpPr>
        <p:spPr bwMode="auto">
          <a:xfrm>
            <a:off x="3568700" y="2995613"/>
            <a:ext cx="188913" cy="152400"/>
          </a:xfrm>
          <a:prstGeom prst="rect">
            <a:avLst/>
          </a:prstGeom>
          <a:solidFill>
            <a:schemeClr val="bg1"/>
          </a:solidFill>
          <a:ln w="9525">
            <a:miter lim="800000"/>
            <a:headEnd/>
            <a:tailEnd/>
          </a:ln>
          <a:scene3d>
            <a:camera prst="legacyObliqueTopLeft"/>
            <a:lightRig rig="legacyFlat3" dir="b"/>
          </a:scene3d>
          <a:sp3d extrusionH="201600" prstMaterial="legacyWireframe">
            <a:bevelT w="13500" h="13500" prst="angle"/>
            <a:bevelB w="13500" h="13500" prst="angle"/>
            <a:extrusionClr>
              <a:schemeClr val="bg1"/>
            </a:extrusionClr>
          </a:sp3d>
        </p:spPr>
        <p:txBody>
          <a:bodyPr wrap="none" anchor="ctr">
            <a:flatTx/>
          </a:bodyPr>
          <a:lstStyle/>
          <a:p>
            <a:endParaRPr lang="en-US" dirty="0"/>
          </a:p>
        </p:txBody>
      </p:sp>
      <p:sp>
        <p:nvSpPr>
          <p:cNvPr id="32785" name="Rectangle 26"/>
          <p:cNvSpPr>
            <a:spLocks noChangeArrowheads="1"/>
          </p:cNvSpPr>
          <p:nvPr/>
        </p:nvSpPr>
        <p:spPr bwMode="auto">
          <a:xfrm>
            <a:off x="4043363" y="2927350"/>
            <a:ext cx="188912" cy="152400"/>
          </a:xfrm>
          <a:prstGeom prst="rect">
            <a:avLst/>
          </a:prstGeom>
          <a:solidFill>
            <a:schemeClr val="bg1"/>
          </a:solidFill>
          <a:ln w="9525">
            <a:miter lim="800000"/>
            <a:headEnd/>
            <a:tailEnd/>
          </a:ln>
          <a:scene3d>
            <a:camera prst="legacyObliqueTopLeft"/>
            <a:lightRig rig="legacyFlat3" dir="b"/>
          </a:scene3d>
          <a:sp3d extrusionH="201600" prstMaterial="legacyWireframe">
            <a:bevelT w="13500" h="13500" prst="angle"/>
            <a:bevelB w="13500" h="13500" prst="angle"/>
            <a:extrusionClr>
              <a:schemeClr val="bg1"/>
            </a:extrusionClr>
          </a:sp3d>
        </p:spPr>
        <p:txBody>
          <a:bodyPr wrap="none" anchor="ctr">
            <a:flatTx/>
          </a:bodyPr>
          <a:lstStyle/>
          <a:p>
            <a:endParaRPr lang="en-US" dirty="0"/>
          </a:p>
        </p:txBody>
      </p:sp>
      <p:sp>
        <p:nvSpPr>
          <p:cNvPr id="32786" name="Rectangle 27"/>
          <p:cNvSpPr>
            <a:spLocks noChangeArrowheads="1"/>
          </p:cNvSpPr>
          <p:nvPr/>
        </p:nvSpPr>
        <p:spPr bwMode="auto">
          <a:xfrm>
            <a:off x="4568825" y="2808288"/>
            <a:ext cx="188913" cy="152400"/>
          </a:xfrm>
          <a:prstGeom prst="rect">
            <a:avLst/>
          </a:prstGeom>
          <a:solidFill>
            <a:schemeClr val="bg1"/>
          </a:solidFill>
          <a:ln w="9525">
            <a:miter lim="800000"/>
            <a:headEnd/>
            <a:tailEnd/>
          </a:ln>
          <a:scene3d>
            <a:camera prst="legacyObliqueTopLeft"/>
            <a:lightRig rig="legacyFlat3" dir="b"/>
          </a:scene3d>
          <a:sp3d extrusionH="201600" prstMaterial="legacyWireframe">
            <a:bevelT w="13500" h="13500" prst="angle"/>
            <a:bevelB w="13500" h="13500" prst="angle"/>
            <a:extrusionClr>
              <a:schemeClr val="bg1"/>
            </a:extrusionClr>
          </a:sp3d>
        </p:spPr>
        <p:txBody>
          <a:bodyPr wrap="none" anchor="ctr">
            <a:flatTx/>
          </a:bodyPr>
          <a:lstStyle/>
          <a:p>
            <a:endParaRPr lang="en-US" dirty="0"/>
          </a:p>
        </p:txBody>
      </p:sp>
      <p:sp>
        <p:nvSpPr>
          <p:cNvPr id="32787" name="Line 28"/>
          <p:cNvSpPr>
            <a:spLocks noChangeShapeType="1"/>
          </p:cNvSpPr>
          <p:nvPr/>
        </p:nvSpPr>
        <p:spPr bwMode="auto">
          <a:xfrm flipV="1">
            <a:off x="4386263" y="2673350"/>
            <a:ext cx="15875" cy="169863"/>
          </a:xfrm>
          <a:prstGeom prst="line">
            <a:avLst/>
          </a:prstGeom>
          <a:noFill/>
          <a:ln w="19050">
            <a:solidFill>
              <a:schemeClr val="tx1"/>
            </a:solidFill>
            <a:round/>
            <a:headEnd type="none" w="sm" len="sm"/>
            <a:tailEnd type="triangle" w="sm" len="med"/>
          </a:ln>
        </p:spPr>
        <p:txBody>
          <a:bodyPr wrap="none" anchor="ctr"/>
          <a:lstStyle/>
          <a:p>
            <a:endParaRPr lang="en-US" dirty="0"/>
          </a:p>
        </p:txBody>
      </p:sp>
      <p:sp>
        <p:nvSpPr>
          <p:cNvPr id="32788" name="Line 29"/>
          <p:cNvSpPr>
            <a:spLocks noChangeShapeType="1"/>
          </p:cNvSpPr>
          <p:nvPr/>
        </p:nvSpPr>
        <p:spPr bwMode="auto">
          <a:xfrm flipH="1" flipV="1">
            <a:off x="3894138" y="2655888"/>
            <a:ext cx="34925" cy="220662"/>
          </a:xfrm>
          <a:prstGeom prst="line">
            <a:avLst/>
          </a:prstGeom>
          <a:noFill/>
          <a:ln w="19050">
            <a:solidFill>
              <a:schemeClr val="tx1"/>
            </a:solidFill>
            <a:round/>
            <a:headEnd type="none" w="sm" len="sm"/>
            <a:tailEnd type="triangle" w="sm" len="med"/>
          </a:ln>
        </p:spPr>
        <p:txBody>
          <a:bodyPr wrap="none" anchor="ctr"/>
          <a:lstStyle/>
          <a:p>
            <a:endParaRPr lang="en-US" dirty="0"/>
          </a:p>
        </p:txBody>
      </p:sp>
      <p:sp>
        <p:nvSpPr>
          <p:cNvPr id="32789" name="Line 30"/>
          <p:cNvSpPr>
            <a:spLocks noChangeShapeType="1"/>
          </p:cNvSpPr>
          <p:nvPr/>
        </p:nvSpPr>
        <p:spPr bwMode="auto">
          <a:xfrm flipH="1" flipV="1">
            <a:off x="3386138" y="2690813"/>
            <a:ext cx="50800" cy="269875"/>
          </a:xfrm>
          <a:prstGeom prst="line">
            <a:avLst/>
          </a:prstGeom>
          <a:noFill/>
          <a:ln w="19050">
            <a:solidFill>
              <a:schemeClr val="tx1"/>
            </a:solidFill>
            <a:round/>
            <a:headEnd type="none" w="sm" len="sm"/>
            <a:tailEnd type="triangle" w="sm" len="med"/>
          </a:ln>
        </p:spPr>
        <p:txBody>
          <a:bodyPr wrap="none" anchor="ctr"/>
          <a:lstStyle/>
          <a:p>
            <a:endParaRPr lang="en-US" dirty="0"/>
          </a:p>
        </p:txBody>
      </p:sp>
      <p:sp>
        <p:nvSpPr>
          <p:cNvPr id="32790" name="Line 31"/>
          <p:cNvSpPr>
            <a:spLocks noChangeShapeType="1"/>
          </p:cNvSpPr>
          <p:nvPr/>
        </p:nvSpPr>
        <p:spPr bwMode="auto">
          <a:xfrm flipH="1" flipV="1">
            <a:off x="2862263" y="2724150"/>
            <a:ext cx="101600" cy="355600"/>
          </a:xfrm>
          <a:prstGeom prst="line">
            <a:avLst/>
          </a:prstGeom>
          <a:noFill/>
          <a:ln w="19050">
            <a:solidFill>
              <a:schemeClr val="tx1"/>
            </a:solidFill>
            <a:round/>
            <a:headEnd type="none" w="sm" len="sm"/>
            <a:tailEnd type="triangle" w="sm" len="med"/>
          </a:ln>
        </p:spPr>
        <p:txBody>
          <a:bodyPr wrap="none" anchor="ctr"/>
          <a:lstStyle/>
          <a:p>
            <a:endParaRPr lang="en-US" dirty="0"/>
          </a:p>
        </p:txBody>
      </p:sp>
      <p:sp>
        <p:nvSpPr>
          <p:cNvPr id="32791" name="Rectangle 32"/>
          <p:cNvSpPr>
            <a:spLocks noChangeArrowheads="1"/>
          </p:cNvSpPr>
          <p:nvPr/>
        </p:nvSpPr>
        <p:spPr bwMode="auto">
          <a:xfrm>
            <a:off x="2032000" y="5586413"/>
            <a:ext cx="625475" cy="287337"/>
          </a:xfrm>
          <a:prstGeom prst="rect">
            <a:avLst/>
          </a:prstGeom>
          <a:solidFill>
            <a:srgbClr val="5F5F5F"/>
          </a:solidFill>
          <a:ln w="12700">
            <a:solidFill>
              <a:schemeClr val="tx1"/>
            </a:solidFill>
            <a:miter lim="800000"/>
            <a:headEnd type="none" w="sm" len="sm"/>
            <a:tailEnd type="none" w="sm" len="sm"/>
          </a:ln>
        </p:spPr>
        <p:txBody>
          <a:bodyPr wrap="none" anchor="ctr"/>
          <a:lstStyle/>
          <a:p>
            <a:endParaRPr lang="en-US" dirty="0"/>
          </a:p>
        </p:txBody>
      </p:sp>
      <p:sp>
        <p:nvSpPr>
          <p:cNvPr id="32792" name="Rectangle 33"/>
          <p:cNvSpPr>
            <a:spLocks noChangeArrowheads="1"/>
          </p:cNvSpPr>
          <p:nvPr/>
        </p:nvSpPr>
        <p:spPr bwMode="auto">
          <a:xfrm>
            <a:off x="2033588" y="5264150"/>
            <a:ext cx="625475" cy="287338"/>
          </a:xfrm>
          <a:prstGeom prst="rect">
            <a:avLst/>
          </a:prstGeom>
          <a:solidFill>
            <a:srgbClr val="969696"/>
          </a:solidFill>
          <a:ln w="12700">
            <a:solidFill>
              <a:schemeClr val="tx1"/>
            </a:solidFill>
            <a:miter lim="800000"/>
            <a:headEnd type="none" w="sm" len="sm"/>
            <a:tailEnd type="none" w="sm" len="sm"/>
          </a:ln>
        </p:spPr>
        <p:txBody>
          <a:bodyPr wrap="none" anchor="ctr"/>
          <a:lstStyle/>
          <a:p>
            <a:endParaRPr lang="en-US" dirty="0"/>
          </a:p>
        </p:txBody>
      </p:sp>
      <p:sp>
        <p:nvSpPr>
          <p:cNvPr id="32793" name="Rectangle 34"/>
          <p:cNvSpPr>
            <a:spLocks noChangeArrowheads="1"/>
          </p:cNvSpPr>
          <p:nvPr/>
        </p:nvSpPr>
        <p:spPr bwMode="auto">
          <a:xfrm>
            <a:off x="2032000" y="4926013"/>
            <a:ext cx="625475" cy="287337"/>
          </a:xfrm>
          <a:prstGeom prst="rect">
            <a:avLst/>
          </a:prstGeom>
          <a:solidFill>
            <a:srgbClr val="C0C0C0"/>
          </a:solidFill>
          <a:ln w="12700">
            <a:solidFill>
              <a:schemeClr val="tx1"/>
            </a:solidFill>
            <a:miter lim="800000"/>
            <a:headEnd type="none" w="sm" len="sm"/>
            <a:tailEnd type="none" w="sm" len="sm"/>
          </a:ln>
        </p:spPr>
        <p:txBody>
          <a:bodyPr wrap="none" anchor="ctr"/>
          <a:lstStyle/>
          <a:p>
            <a:endParaRPr lang="en-US" dirty="0"/>
          </a:p>
        </p:txBody>
      </p:sp>
      <p:sp>
        <p:nvSpPr>
          <p:cNvPr id="32794" name="Rectangle 35"/>
          <p:cNvSpPr>
            <a:spLocks noChangeArrowheads="1"/>
          </p:cNvSpPr>
          <p:nvPr/>
        </p:nvSpPr>
        <p:spPr bwMode="auto">
          <a:xfrm>
            <a:off x="2032000" y="4587875"/>
            <a:ext cx="625475" cy="287338"/>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dirty="0"/>
          </a:p>
        </p:txBody>
      </p:sp>
      <p:sp>
        <p:nvSpPr>
          <p:cNvPr id="32795" name="Text Box 36"/>
          <p:cNvSpPr txBox="1">
            <a:spLocks noChangeArrowheads="1"/>
          </p:cNvSpPr>
          <p:nvPr/>
        </p:nvSpPr>
        <p:spPr bwMode="auto">
          <a:xfrm>
            <a:off x="2651125" y="5630863"/>
            <a:ext cx="2517775" cy="274637"/>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Concept development projects</a:t>
            </a:r>
          </a:p>
        </p:txBody>
      </p:sp>
      <p:sp>
        <p:nvSpPr>
          <p:cNvPr id="32796" name="Text Box 37"/>
          <p:cNvSpPr txBox="1">
            <a:spLocks noChangeArrowheads="1"/>
          </p:cNvSpPr>
          <p:nvPr/>
        </p:nvSpPr>
        <p:spPr bwMode="auto">
          <a:xfrm>
            <a:off x="2668588" y="5299075"/>
            <a:ext cx="2865437" cy="274638"/>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New product development projects</a:t>
            </a:r>
          </a:p>
        </p:txBody>
      </p:sp>
      <p:sp>
        <p:nvSpPr>
          <p:cNvPr id="32797" name="Text Box 38"/>
          <p:cNvSpPr txBox="1">
            <a:spLocks noChangeArrowheads="1"/>
          </p:cNvSpPr>
          <p:nvPr/>
        </p:nvSpPr>
        <p:spPr bwMode="auto">
          <a:xfrm>
            <a:off x="2668588" y="4984750"/>
            <a:ext cx="2525712" cy="274638"/>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Product enhancement projects</a:t>
            </a:r>
          </a:p>
        </p:txBody>
      </p:sp>
      <p:sp>
        <p:nvSpPr>
          <p:cNvPr id="32798" name="Text Box 39"/>
          <p:cNvSpPr txBox="1">
            <a:spLocks noChangeArrowheads="1"/>
          </p:cNvSpPr>
          <p:nvPr/>
        </p:nvSpPr>
        <p:spPr bwMode="auto">
          <a:xfrm>
            <a:off x="2663825" y="4648200"/>
            <a:ext cx="2471738" cy="274638"/>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Product maintenance projects</a:t>
            </a:r>
          </a:p>
        </p:txBody>
      </p:sp>
      <p:sp>
        <p:nvSpPr>
          <p:cNvPr id="32799" name="Text Box 40"/>
          <p:cNvSpPr txBox="1">
            <a:spLocks noChangeArrowheads="1"/>
          </p:cNvSpPr>
          <p:nvPr/>
        </p:nvSpPr>
        <p:spPr bwMode="auto">
          <a:xfrm>
            <a:off x="5264150" y="4138613"/>
            <a:ext cx="2111475" cy="276999"/>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Construction </a:t>
            </a:r>
            <a:r>
              <a:rPr lang="en-US" altLang="en-US" sz="1200" dirty="0" smtClean="0">
                <a:latin typeface="Verdana" pitchFamily="34" charset="0"/>
              </a:rPr>
              <a:t>and </a:t>
            </a:r>
            <a:r>
              <a:rPr lang="en-US" altLang="en-US" sz="1200" dirty="0">
                <a:latin typeface="Verdana" pitchFamily="34" charset="0"/>
              </a:rPr>
              <a:t>release</a:t>
            </a:r>
          </a:p>
        </p:txBody>
      </p:sp>
      <p:sp>
        <p:nvSpPr>
          <p:cNvPr id="32800" name="Text Box 41"/>
          <p:cNvSpPr txBox="1">
            <a:spLocks noChangeArrowheads="1"/>
          </p:cNvSpPr>
          <p:nvPr/>
        </p:nvSpPr>
        <p:spPr bwMode="auto">
          <a:xfrm>
            <a:off x="7346950" y="3089275"/>
            <a:ext cx="1090613" cy="274638"/>
          </a:xfrm>
          <a:prstGeom prst="rect">
            <a:avLst/>
          </a:prstGeom>
          <a:solidFill>
            <a:schemeClr val="bg1"/>
          </a:solidFill>
          <a:ln w="12700">
            <a:noFill/>
            <a:miter lim="800000"/>
            <a:headEnd type="none" w="sm" len="sm"/>
            <a:tailEnd type="none" w="sm" len="sm"/>
          </a:ln>
        </p:spPr>
        <p:txBody>
          <a:bodyPr wrap="none">
            <a:spAutoFit/>
          </a:bodyPr>
          <a:lstStyle/>
          <a:p>
            <a:pPr algn="l"/>
            <a:r>
              <a:rPr lang="en-US" altLang="en-US" sz="1200" dirty="0">
                <a:latin typeface="Verdana" pitchFamily="34" charset="0"/>
              </a:rPr>
              <a:t>Engineering</a:t>
            </a:r>
          </a:p>
        </p:txBody>
      </p:sp>
      <p:sp>
        <p:nvSpPr>
          <p:cNvPr id="32801" name="Text Box 42"/>
          <p:cNvSpPr txBox="1">
            <a:spLocks noChangeArrowheads="1"/>
          </p:cNvSpPr>
          <p:nvPr/>
        </p:nvSpPr>
        <p:spPr bwMode="auto">
          <a:xfrm>
            <a:off x="6465888" y="1497013"/>
            <a:ext cx="1168400" cy="274637"/>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Risk analysis</a:t>
            </a:r>
          </a:p>
        </p:txBody>
      </p:sp>
      <p:sp>
        <p:nvSpPr>
          <p:cNvPr id="32802" name="Text Box 43"/>
          <p:cNvSpPr txBox="1">
            <a:spLocks noChangeArrowheads="1"/>
          </p:cNvSpPr>
          <p:nvPr/>
        </p:nvSpPr>
        <p:spPr bwMode="auto">
          <a:xfrm>
            <a:off x="4416425" y="1311275"/>
            <a:ext cx="836613" cy="274638"/>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Planning</a:t>
            </a:r>
          </a:p>
        </p:txBody>
      </p:sp>
      <p:sp>
        <p:nvSpPr>
          <p:cNvPr id="32803" name="Text Box 44"/>
          <p:cNvSpPr txBox="1">
            <a:spLocks noChangeArrowheads="1"/>
          </p:cNvSpPr>
          <p:nvPr/>
        </p:nvSpPr>
        <p:spPr bwMode="auto">
          <a:xfrm>
            <a:off x="2520950" y="1598613"/>
            <a:ext cx="1347788" cy="457200"/>
          </a:xfrm>
          <a:prstGeom prst="rect">
            <a:avLst/>
          </a:prstGeom>
          <a:solidFill>
            <a:schemeClr val="bg1"/>
          </a:solidFill>
          <a:ln w="12700">
            <a:noFill/>
            <a:miter lim="800000"/>
            <a:headEnd type="none" w="sm" len="sm"/>
            <a:tailEnd type="none" w="sm" len="sm"/>
          </a:ln>
        </p:spPr>
        <p:txBody>
          <a:bodyPr wrap="none">
            <a:spAutoFit/>
          </a:bodyPr>
          <a:lstStyle/>
          <a:p>
            <a:r>
              <a:rPr lang="en-US" altLang="en-US" sz="1200" dirty="0">
                <a:latin typeface="Verdana" pitchFamily="34" charset="0"/>
              </a:rPr>
              <a:t>Customer</a:t>
            </a:r>
          </a:p>
          <a:p>
            <a:r>
              <a:rPr lang="en-US" altLang="en-US" sz="1200" dirty="0">
                <a:latin typeface="Verdana" pitchFamily="34" charset="0"/>
              </a:rPr>
              <a:t>communication</a:t>
            </a:r>
          </a:p>
        </p:txBody>
      </p:sp>
      <p:sp>
        <p:nvSpPr>
          <p:cNvPr id="32804" name="Text Box 45"/>
          <p:cNvSpPr txBox="1">
            <a:spLocks noChangeArrowheads="1"/>
          </p:cNvSpPr>
          <p:nvPr/>
        </p:nvSpPr>
        <p:spPr bwMode="auto">
          <a:xfrm>
            <a:off x="1903413" y="2209800"/>
            <a:ext cx="1173162" cy="457200"/>
          </a:xfrm>
          <a:prstGeom prst="rect">
            <a:avLst/>
          </a:prstGeom>
          <a:noFill/>
          <a:ln w="12700">
            <a:noFill/>
            <a:miter lim="800000"/>
            <a:headEnd type="none" w="sm" len="sm"/>
            <a:tailEnd type="none" w="sm" len="sm"/>
          </a:ln>
        </p:spPr>
        <p:txBody>
          <a:bodyPr wrap="none">
            <a:spAutoFit/>
          </a:bodyPr>
          <a:lstStyle/>
          <a:p>
            <a:r>
              <a:rPr lang="en-US" altLang="en-US" sz="1200" dirty="0">
                <a:latin typeface="Verdana" pitchFamily="34" charset="0"/>
              </a:rPr>
              <a:t>Project entry</a:t>
            </a:r>
            <a:br>
              <a:rPr lang="en-US" altLang="en-US" sz="1200" dirty="0">
                <a:latin typeface="Verdana" pitchFamily="34" charset="0"/>
              </a:rPr>
            </a:br>
            <a:r>
              <a:rPr lang="en-US" altLang="en-US" sz="1200" dirty="0">
                <a:latin typeface="Verdana" pitchFamily="34" charset="0"/>
              </a:rPr>
              <a:t>point axis</a:t>
            </a:r>
          </a:p>
        </p:txBody>
      </p:sp>
      <p:sp>
        <p:nvSpPr>
          <p:cNvPr id="32805" name="Text Box 46"/>
          <p:cNvSpPr txBox="1">
            <a:spLocks noChangeArrowheads="1"/>
          </p:cNvSpPr>
          <p:nvPr/>
        </p:nvSpPr>
        <p:spPr bwMode="auto">
          <a:xfrm>
            <a:off x="2859088" y="3884613"/>
            <a:ext cx="977900" cy="457200"/>
          </a:xfrm>
          <a:prstGeom prst="rect">
            <a:avLst/>
          </a:prstGeom>
          <a:noFill/>
          <a:ln w="12700">
            <a:noFill/>
            <a:miter lim="800000"/>
            <a:headEnd type="none" w="sm" len="sm"/>
            <a:tailEnd type="none" w="sm" len="sm"/>
          </a:ln>
        </p:spPr>
        <p:txBody>
          <a:bodyPr wrap="none">
            <a:spAutoFit/>
          </a:bodyPr>
          <a:lstStyle/>
          <a:p>
            <a:r>
              <a:rPr lang="en-US" altLang="en-US" sz="1200" dirty="0">
                <a:latin typeface="Verdana" pitchFamily="34" charset="0"/>
              </a:rPr>
              <a:t>Customer</a:t>
            </a:r>
          </a:p>
          <a:p>
            <a:r>
              <a:rPr lang="en-US" altLang="en-US" sz="1200" dirty="0">
                <a:latin typeface="Verdana" pitchFamily="34" charset="0"/>
              </a:rPr>
              <a:t>evaluation</a:t>
            </a:r>
          </a:p>
        </p:txBody>
      </p:sp>
      <p:sp>
        <p:nvSpPr>
          <p:cNvPr id="32806" name="Rectangle 47"/>
          <p:cNvSpPr>
            <a:spLocks noChangeArrowheads="1"/>
          </p:cNvSpPr>
          <p:nvPr/>
        </p:nvSpPr>
        <p:spPr bwMode="auto">
          <a:xfrm>
            <a:off x="5232400" y="3433763"/>
            <a:ext cx="490538" cy="125412"/>
          </a:xfrm>
          <a:prstGeom prst="rect">
            <a:avLst/>
          </a:prstGeom>
          <a:solidFill>
            <a:srgbClr val="969696"/>
          </a:solidFill>
          <a:ln w="12700">
            <a:noFill/>
            <a:miter lim="800000"/>
            <a:headEnd type="none" w="sm" len="sm"/>
            <a:tailEnd type="none" w="sm" len="sm"/>
          </a:ln>
        </p:spPr>
        <p:txBody>
          <a:bodyPr wrap="none" anchor="ctr"/>
          <a:lstStyle/>
          <a:p>
            <a:endParaRPr lang="en-US" dirty="0"/>
          </a:p>
        </p:txBody>
      </p:sp>
      <p:sp>
        <p:nvSpPr>
          <p:cNvPr id="32807" name="Rectangle 48"/>
          <p:cNvSpPr>
            <a:spLocks noChangeArrowheads="1"/>
          </p:cNvSpPr>
          <p:nvPr/>
        </p:nvSpPr>
        <p:spPr bwMode="auto">
          <a:xfrm>
            <a:off x="5140325" y="3656013"/>
            <a:ext cx="490538" cy="125412"/>
          </a:xfrm>
          <a:prstGeom prst="rect">
            <a:avLst/>
          </a:prstGeom>
          <a:solidFill>
            <a:srgbClr val="C0C0C0"/>
          </a:solidFill>
          <a:ln w="12700">
            <a:noFill/>
            <a:miter lim="800000"/>
            <a:headEnd type="none" w="sm" len="sm"/>
            <a:tailEnd type="none" w="sm" len="sm"/>
          </a:ln>
        </p:spPr>
        <p:txBody>
          <a:bodyPr wrap="none" anchor="ctr"/>
          <a:lstStyle/>
          <a:p>
            <a:endParaRPr lang="en-US" dirty="0"/>
          </a:p>
        </p:txBody>
      </p:sp>
      <p:sp>
        <p:nvSpPr>
          <p:cNvPr id="32808" name="Rectangle 49"/>
          <p:cNvSpPr>
            <a:spLocks noChangeArrowheads="1"/>
          </p:cNvSpPr>
          <p:nvPr/>
        </p:nvSpPr>
        <p:spPr bwMode="auto">
          <a:xfrm>
            <a:off x="5000625" y="3883025"/>
            <a:ext cx="862013" cy="90488"/>
          </a:xfrm>
          <a:prstGeom prst="rect">
            <a:avLst/>
          </a:prstGeom>
          <a:solidFill>
            <a:schemeClr val="bg1"/>
          </a:solidFill>
          <a:ln w="12700">
            <a:noFill/>
            <a:miter lim="800000"/>
            <a:headEnd type="none" w="sm" len="sm"/>
            <a:tailEnd type="none" w="sm" len="sm"/>
          </a:ln>
        </p:spPr>
        <p:txBody>
          <a:bodyPr wrap="none" anchor="ctr"/>
          <a:lstStyle/>
          <a:p>
            <a:endParaRPr lang="en-US" dirty="0"/>
          </a:p>
        </p:txBody>
      </p:sp>
      <p:sp>
        <p:nvSpPr>
          <p:cNvPr id="32809" name="Line 50"/>
          <p:cNvSpPr>
            <a:spLocks noChangeShapeType="1"/>
          </p:cNvSpPr>
          <p:nvPr/>
        </p:nvSpPr>
        <p:spPr bwMode="auto">
          <a:xfrm>
            <a:off x="3335338" y="1420813"/>
            <a:ext cx="3911600" cy="248920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810" name="Line 51"/>
          <p:cNvSpPr>
            <a:spLocks noChangeShapeType="1"/>
          </p:cNvSpPr>
          <p:nvPr/>
        </p:nvSpPr>
        <p:spPr bwMode="auto">
          <a:xfrm flipH="1">
            <a:off x="4757738" y="1301750"/>
            <a:ext cx="1203325" cy="3319463"/>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2811" name="Text Box 52"/>
          <p:cNvSpPr txBox="1">
            <a:spLocks noChangeArrowheads="1"/>
          </p:cNvSpPr>
          <p:nvPr/>
        </p:nvSpPr>
        <p:spPr bwMode="auto">
          <a:xfrm>
            <a:off x="4232275" y="6130439"/>
            <a:ext cx="4911725" cy="276999"/>
          </a:xfrm>
          <a:prstGeom prst="rect">
            <a:avLst/>
          </a:prstGeom>
          <a:noFill/>
          <a:ln w="9525">
            <a:noFill/>
            <a:miter lim="800000"/>
            <a:headEnd/>
            <a:tailEnd/>
          </a:ln>
        </p:spPr>
        <p:txBody>
          <a:bodyPr wrap="square">
            <a:spAutoFit/>
          </a:bodyPr>
          <a:lstStyle/>
          <a:p>
            <a:pPr algn="l" eaLnBrk="1" hangingPunct="1">
              <a:spcBef>
                <a:spcPct val="50000"/>
              </a:spcBef>
            </a:pPr>
            <a:r>
              <a:rPr lang="en-US" sz="1200" dirty="0">
                <a:latin typeface="Tahoma" charset="0"/>
              </a:rPr>
              <a:t>Roger S. </a:t>
            </a:r>
            <a:r>
              <a:rPr lang="en-US" sz="1200" dirty="0" smtClean="0">
                <a:latin typeface="Tahoma" charset="0"/>
              </a:rPr>
              <a:t>Pressman, </a:t>
            </a:r>
            <a:r>
              <a:rPr lang="en-US" sz="1200" dirty="0">
                <a:latin typeface="Tahoma" charset="0"/>
              </a:rPr>
              <a:t>“Software Engineering, </a:t>
            </a:r>
            <a:r>
              <a:rPr lang="en-US" sz="1200" dirty="0" smtClean="0">
                <a:latin typeface="Tahoma" charset="0"/>
              </a:rPr>
              <a:t>A </a:t>
            </a:r>
            <a:r>
              <a:rPr lang="en-US" sz="1200" dirty="0">
                <a:latin typeface="Tahoma" charset="0"/>
              </a:rPr>
              <a:t>Practitioners Approach”</a:t>
            </a:r>
          </a:p>
        </p:txBody>
      </p:sp>
      <p:cxnSp>
        <p:nvCxnSpPr>
          <p:cNvPr id="32812" name="Straight Arrow Connector 56"/>
          <p:cNvCxnSpPr>
            <a:cxnSpLocks noChangeShapeType="1"/>
            <a:endCxn id="32801" idx="0"/>
          </p:cNvCxnSpPr>
          <p:nvPr/>
        </p:nvCxnSpPr>
        <p:spPr bwMode="auto">
          <a:xfrm rot="5400000">
            <a:off x="7005637" y="1187451"/>
            <a:ext cx="354013" cy="265112"/>
          </a:xfrm>
          <a:prstGeom prst="straightConnector1">
            <a:avLst/>
          </a:prstGeom>
          <a:noFill/>
          <a:ln w="25400" algn="ctr">
            <a:solidFill>
              <a:srgbClr val="FF0000"/>
            </a:solidFill>
            <a:round/>
            <a:headEnd/>
            <a:tailEnd type="arrow" w="med" len="med"/>
          </a:ln>
        </p:spPr>
      </p:cxnSp>
      <p:sp>
        <p:nvSpPr>
          <p:cNvPr id="32813" name="TextBox 57"/>
          <p:cNvSpPr txBox="1">
            <a:spLocks noChangeArrowheads="1"/>
          </p:cNvSpPr>
          <p:nvPr/>
        </p:nvSpPr>
        <p:spPr bwMode="auto">
          <a:xfrm>
            <a:off x="6781800" y="1050925"/>
            <a:ext cx="2514600" cy="369888"/>
          </a:xfrm>
          <a:prstGeom prst="rect">
            <a:avLst/>
          </a:prstGeom>
          <a:noFill/>
          <a:ln w="9525">
            <a:noFill/>
            <a:miter lim="800000"/>
            <a:headEnd/>
            <a:tailEnd/>
          </a:ln>
        </p:spPr>
        <p:txBody>
          <a:bodyPr>
            <a:spAutoFit/>
          </a:bodyPr>
          <a:lstStyle/>
          <a:p>
            <a:r>
              <a:rPr lang="en-US" b="1" dirty="0">
                <a:solidFill>
                  <a:srgbClr val="FF0000"/>
                </a:solidFill>
              </a:rPr>
              <a:t>Note</a:t>
            </a:r>
          </a:p>
        </p:txBody>
      </p:sp>
    </p:spTree>
    <p:extLst>
      <p:ext uri="{BB962C8B-B14F-4D97-AF65-F5344CB8AC3E}">
        <p14:creationId xmlns:p14="http://schemas.microsoft.com/office/powerpoint/2010/main" val="241374364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Topics</a:t>
            </a:r>
            <a:endParaRPr lang="en-US" dirty="0"/>
          </a:p>
        </p:txBody>
      </p:sp>
      <p:sp>
        <p:nvSpPr>
          <p:cNvPr id="3" name="Content Placeholder 2"/>
          <p:cNvSpPr>
            <a:spLocks noGrp="1"/>
          </p:cNvSpPr>
          <p:nvPr>
            <p:ph idx="1"/>
          </p:nvPr>
        </p:nvSpPr>
        <p:spPr/>
        <p:txBody>
          <a:bodyPr/>
          <a:lstStyle/>
          <a:p>
            <a:r>
              <a:rPr lang="en-US" dirty="0" smtClean="0"/>
              <a:t>Security models and methods in the areas of </a:t>
            </a:r>
          </a:p>
          <a:p>
            <a:pPr lvl="1"/>
            <a:r>
              <a:rPr lang="en-US" dirty="0" smtClean="0"/>
              <a:t>lifecycle process models</a:t>
            </a:r>
          </a:p>
          <a:p>
            <a:pPr lvl="1"/>
            <a:r>
              <a:rPr lang="en-US" dirty="0" smtClean="0"/>
              <a:t>risk management</a:t>
            </a:r>
          </a:p>
          <a:p>
            <a:pPr lvl="1"/>
            <a:r>
              <a:rPr lang="en-US" dirty="0" smtClean="0"/>
              <a:t>requirements engineering</a:t>
            </a:r>
          </a:p>
          <a:p>
            <a:pPr lvl="1"/>
            <a:r>
              <a:rPr lang="en-US" dirty="0" smtClean="0"/>
              <a:t>architecture and design</a:t>
            </a:r>
          </a:p>
          <a:p>
            <a:pPr lvl="1"/>
            <a:r>
              <a:rPr lang="en-US" dirty="0" smtClean="0"/>
              <a:t>malware</a:t>
            </a:r>
          </a:p>
          <a:p>
            <a:pPr lvl="1"/>
            <a:r>
              <a:rPr lang="en-US" dirty="0" smtClean="0"/>
              <a:t>strategy for implementing a software security initiative</a:t>
            </a:r>
          </a:p>
          <a:p>
            <a:r>
              <a:rPr lang="en-US" dirty="0" smtClean="0"/>
              <a:t>As time permits, acquisition of newly developed and COTS software will also be discussed. </a:t>
            </a:r>
            <a:endParaRPr lang="en-GB" dirty="0" smtClean="0"/>
          </a:p>
          <a:p>
            <a:endParaRPr lang="en-US" dirty="0"/>
          </a:p>
        </p:txBody>
      </p:sp>
    </p:spTree>
    <p:extLst>
      <p:ext uri="{BB962C8B-B14F-4D97-AF65-F5344CB8AC3E}">
        <p14:creationId xmlns:p14="http://schemas.microsoft.com/office/powerpoint/2010/main" val="3129730541"/>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2"/>
          <p:cNvSpPr>
            <a:spLocks noGrp="1" noChangeArrowheads="1"/>
          </p:cNvSpPr>
          <p:nvPr>
            <p:ph type="title"/>
          </p:nvPr>
        </p:nvSpPr>
        <p:spPr/>
        <p:txBody>
          <a:bodyPr/>
          <a:lstStyle/>
          <a:p>
            <a:pPr eaLnBrk="1" hangingPunct="1"/>
            <a:r>
              <a:rPr lang="en-US" dirty="0" smtClean="0"/>
              <a:t>Spiral Model -3 </a:t>
            </a:r>
          </a:p>
        </p:txBody>
      </p:sp>
      <p:sp>
        <p:nvSpPr>
          <p:cNvPr id="33798" name="Rectangle 3"/>
          <p:cNvSpPr>
            <a:spLocks noGrp="1" noChangeArrowheads="1"/>
          </p:cNvSpPr>
          <p:nvPr>
            <p:ph idx="1"/>
          </p:nvPr>
        </p:nvSpPr>
        <p:spPr/>
        <p:txBody>
          <a:bodyPr/>
          <a:lstStyle/>
          <a:p>
            <a:pPr eaLnBrk="1" hangingPunct="1"/>
            <a:r>
              <a:rPr lang="en-US" dirty="0" smtClean="0"/>
              <a:t>The goal is to</a:t>
            </a:r>
          </a:p>
          <a:p>
            <a:pPr lvl="1" eaLnBrk="1" hangingPunct="1"/>
            <a:r>
              <a:rPr lang="en-US" dirty="0" smtClean="0"/>
              <a:t> identify risk</a:t>
            </a:r>
          </a:p>
          <a:p>
            <a:pPr lvl="1" eaLnBrk="1" hangingPunct="1"/>
            <a:r>
              <a:rPr lang="en-US" dirty="0" smtClean="0"/>
              <a:t> focus on it early</a:t>
            </a:r>
          </a:p>
          <a:p>
            <a:pPr eaLnBrk="1" hangingPunct="1"/>
            <a:r>
              <a:rPr lang="en-US" dirty="0" smtClean="0"/>
              <a:t>In theory, risk is reduced in outer spirals as the product becomes more refined.</a:t>
            </a:r>
          </a:p>
          <a:p>
            <a:pPr eaLnBrk="1" hangingPunct="1"/>
            <a:r>
              <a:rPr lang="en-US" dirty="0" smtClean="0"/>
              <a:t>Each spiral </a:t>
            </a:r>
          </a:p>
          <a:p>
            <a:pPr lvl="1" eaLnBrk="1" hangingPunct="1"/>
            <a:r>
              <a:rPr lang="en-US" dirty="0" smtClean="0"/>
              <a:t>starts with design goals</a:t>
            </a:r>
          </a:p>
          <a:p>
            <a:pPr lvl="1" eaLnBrk="1" hangingPunct="1"/>
            <a:r>
              <a:rPr lang="en-US" dirty="0" smtClean="0"/>
              <a:t>ends with the client reviewing the progress thus far and future direction</a:t>
            </a:r>
          </a:p>
          <a:p>
            <a:pPr lvl="1" eaLnBrk="1" hangingPunct="1"/>
            <a:r>
              <a:rPr lang="en-US" dirty="0" smtClean="0"/>
              <a:t>was originally prescribed to last up to two years</a:t>
            </a:r>
          </a:p>
        </p:txBody>
      </p:sp>
    </p:spTree>
    <p:extLst>
      <p:ext uri="{BB962C8B-B14F-4D97-AF65-F5344CB8AC3E}">
        <p14:creationId xmlns:p14="http://schemas.microsoft.com/office/powerpoint/2010/main" val="3306381314"/>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2" name="Rectangle 27"/>
          <p:cNvSpPr>
            <a:spLocks noGrp="1" noChangeArrowheads="1"/>
          </p:cNvSpPr>
          <p:nvPr>
            <p:ph type="title"/>
          </p:nvPr>
        </p:nvSpPr>
        <p:spPr/>
        <p:txBody>
          <a:bodyPr/>
          <a:lstStyle/>
          <a:p>
            <a:pPr eaLnBrk="1" hangingPunct="1"/>
            <a:r>
              <a:rPr lang="en-US" altLang="en-US" dirty="0" smtClean="0"/>
              <a:t>WINWIN Spiral</a:t>
            </a:r>
          </a:p>
        </p:txBody>
      </p:sp>
      <p:grpSp>
        <p:nvGrpSpPr>
          <p:cNvPr id="34821" name="Group 2"/>
          <p:cNvGrpSpPr>
            <a:grpSpLocks/>
          </p:cNvGrpSpPr>
          <p:nvPr/>
        </p:nvGrpSpPr>
        <p:grpSpPr bwMode="auto">
          <a:xfrm>
            <a:off x="-25351" y="1025525"/>
            <a:ext cx="7704138" cy="4383088"/>
            <a:chOff x="0" y="629"/>
            <a:chExt cx="4853" cy="2761"/>
          </a:xfrm>
        </p:grpSpPr>
        <p:grpSp>
          <p:nvGrpSpPr>
            <p:cNvPr id="34835" name="Group 3"/>
            <p:cNvGrpSpPr>
              <a:grpSpLocks/>
            </p:cNvGrpSpPr>
            <p:nvPr/>
          </p:nvGrpSpPr>
          <p:grpSpPr bwMode="auto">
            <a:xfrm>
              <a:off x="253" y="911"/>
              <a:ext cx="4352" cy="2012"/>
              <a:chOff x="2218" y="1290"/>
              <a:chExt cx="1452" cy="651"/>
            </a:xfrm>
          </p:grpSpPr>
          <p:sp>
            <p:nvSpPr>
              <p:cNvPr id="34856" name="Freeform 4"/>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chemeClr val="bg1"/>
              </a:solidFill>
              <a:ln w="12700">
                <a:solidFill>
                  <a:schemeClr val="tx1"/>
                </a:solidFill>
                <a:round/>
                <a:headEnd type="none" w="sm" len="sm"/>
                <a:tailEnd type="none" w="sm" len="sm"/>
              </a:ln>
            </p:spPr>
            <p:txBody>
              <a:bodyPr wrap="none" anchor="ctr"/>
              <a:lstStyle/>
              <a:p>
                <a:endParaRPr lang="en-US" dirty="0"/>
              </a:p>
            </p:txBody>
          </p:sp>
          <p:sp>
            <p:nvSpPr>
              <p:cNvPr id="34857" name="Oval 5"/>
              <p:cNvSpPr>
                <a:spLocks noChangeArrowheads="1"/>
              </p:cNvSpPr>
              <p:nvPr/>
            </p:nvSpPr>
            <p:spPr bwMode="auto">
              <a:xfrm>
                <a:off x="2443" y="1290"/>
                <a:ext cx="1227" cy="639"/>
              </a:xfrm>
              <a:prstGeom prst="ellipse">
                <a:avLst/>
              </a:prstGeom>
              <a:solidFill>
                <a:schemeClr val="bg1"/>
              </a:solidFill>
              <a:ln w="12700">
                <a:solidFill>
                  <a:schemeClr val="tx1"/>
                </a:solidFill>
                <a:round/>
                <a:headEnd type="none" w="sm" len="sm"/>
                <a:tailEnd type="none" w="sm" len="sm"/>
              </a:ln>
            </p:spPr>
            <p:txBody>
              <a:bodyPr wrap="none" anchor="ctr"/>
              <a:lstStyle/>
              <a:p>
                <a:endParaRPr lang="en-US" dirty="0"/>
              </a:p>
            </p:txBody>
          </p:sp>
          <p:sp>
            <p:nvSpPr>
              <p:cNvPr id="34858" name="Oval 6"/>
              <p:cNvSpPr>
                <a:spLocks noChangeArrowheads="1"/>
              </p:cNvSpPr>
              <p:nvPr/>
            </p:nvSpPr>
            <p:spPr bwMode="auto">
              <a:xfrm rot="1069681">
                <a:off x="2396" y="1737"/>
                <a:ext cx="629" cy="151"/>
              </a:xfrm>
              <a:prstGeom prst="ellipse">
                <a:avLst/>
              </a:prstGeom>
              <a:solidFill>
                <a:schemeClr val="bg1"/>
              </a:solidFill>
              <a:ln w="12700">
                <a:noFill/>
                <a:round/>
                <a:headEnd type="none" w="sm" len="sm"/>
                <a:tailEnd type="none" w="sm" len="sm"/>
              </a:ln>
            </p:spPr>
            <p:txBody>
              <a:bodyPr wrap="none" anchor="ctr"/>
              <a:lstStyle/>
              <a:p>
                <a:endParaRPr lang="en-US" dirty="0"/>
              </a:p>
            </p:txBody>
          </p:sp>
        </p:grpSp>
        <p:grpSp>
          <p:nvGrpSpPr>
            <p:cNvPr id="34836" name="Group 7"/>
            <p:cNvGrpSpPr>
              <a:grpSpLocks/>
            </p:cNvGrpSpPr>
            <p:nvPr/>
          </p:nvGrpSpPr>
          <p:grpSpPr bwMode="auto">
            <a:xfrm>
              <a:off x="814" y="1065"/>
              <a:ext cx="3498" cy="1674"/>
              <a:chOff x="2218" y="1290"/>
              <a:chExt cx="1452" cy="651"/>
            </a:xfrm>
          </p:grpSpPr>
          <p:sp>
            <p:nvSpPr>
              <p:cNvPr id="34853" name="Freeform 8"/>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rgbClr val="C0C0C0"/>
              </a:solidFill>
              <a:ln w="12700">
                <a:solidFill>
                  <a:schemeClr val="tx1"/>
                </a:solidFill>
                <a:round/>
                <a:headEnd type="none" w="sm" len="sm"/>
                <a:tailEnd type="none" w="sm" len="sm"/>
              </a:ln>
            </p:spPr>
            <p:txBody>
              <a:bodyPr wrap="none" anchor="ctr"/>
              <a:lstStyle/>
              <a:p>
                <a:endParaRPr lang="en-US" dirty="0"/>
              </a:p>
            </p:txBody>
          </p:sp>
          <p:sp>
            <p:nvSpPr>
              <p:cNvPr id="34854" name="Oval 9"/>
              <p:cNvSpPr>
                <a:spLocks noChangeArrowheads="1"/>
              </p:cNvSpPr>
              <p:nvPr/>
            </p:nvSpPr>
            <p:spPr bwMode="auto">
              <a:xfrm>
                <a:off x="2443" y="1290"/>
                <a:ext cx="1227" cy="639"/>
              </a:xfrm>
              <a:prstGeom prst="ellipse">
                <a:avLst/>
              </a:prstGeom>
              <a:solidFill>
                <a:srgbClr val="C0C0C0"/>
              </a:solidFill>
              <a:ln w="12700">
                <a:solidFill>
                  <a:schemeClr val="tx1"/>
                </a:solidFill>
                <a:round/>
                <a:headEnd type="none" w="sm" len="sm"/>
                <a:tailEnd type="none" w="sm" len="sm"/>
              </a:ln>
            </p:spPr>
            <p:txBody>
              <a:bodyPr wrap="none" anchor="ctr"/>
              <a:lstStyle/>
              <a:p>
                <a:endParaRPr lang="en-US" dirty="0"/>
              </a:p>
            </p:txBody>
          </p:sp>
          <p:sp>
            <p:nvSpPr>
              <p:cNvPr id="34855" name="Oval 10"/>
              <p:cNvSpPr>
                <a:spLocks noChangeArrowheads="1"/>
              </p:cNvSpPr>
              <p:nvPr/>
            </p:nvSpPr>
            <p:spPr bwMode="auto">
              <a:xfrm rot="1069681">
                <a:off x="2396" y="1737"/>
                <a:ext cx="629" cy="151"/>
              </a:xfrm>
              <a:prstGeom prst="ellipse">
                <a:avLst/>
              </a:prstGeom>
              <a:solidFill>
                <a:srgbClr val="C0C0C0"/>
              </a:solidFill>
              <a:ln w="12700">
                <a:noFill/>
                <a:round/>
                <a:headEnd type="none" w="sm" len="sm"/>
                <a:tailEnd type="none" w="sm" len="sm"/>
              </a:ln>
            </p:spPr>
            <p:txBody>
              <a:bodyPr wrap="none" anchor="ctr"/>
              <a:lstStyle/>
              <a:p>
                <a:endParaRPr lang="en-US" dirty="0"/>
              </a:p>
            </p:txBody>
          </p:sp>
        </p:grpSp>
        <p:grpSp>
          <p:nvGrpSpPr>
            <p:cNvPr id="34837" name="Group 11"/>
            <p:cNvGrpSpPr>
              <a:grpSpLocks/>
            </p:cNvGrpSpPr>
            <p:nvPr/>
          </p:nvGrpSpPr>
          <p:grpSpPr bwMode="auto">
            <a:xfrm>
              <a:off x="1333" y="1287"/>
              <a:ext cx="2672" cy="1268"/>
              <a:chOff x="2218" y="1290"/>
              <a:chExt cx="1452" cy="651"/>
            </a:xfrm>
          </p:grpSpPr>
          <p:sp>
            <p:nvSpPr>
              <p:cNvPr id="34850" name="Freeform 12"/>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rgbClr val="969696"/>
              </a:solidFill>
              <a:ln w="12700">
                <a:solidFill>
                  <a:schemeClr val="tx1"/>
                </a:solidFill>
                <a:round/>
                <a:headEnd type="none" w="sm" len="sm"/>
                <a:tailEnd type="none" w="sm" len="sm"/>
              </a:ln>
            </p:spPr>
            <p:txBody>
              <a:bodyPr wrap="none" anchor="ctr"/>
              <a:lstStyle/>
              <a:p>
                <a:endParaRPr lang="en-US" dirty="0"/>
              </a:p>
            </p:txBody>
          </p:sp>
          <p:sp>
            <p:nvSpPr>
              <p:cNvPr id="34851" name="Oval 13"/>
              <p:cNvSpPr>
                <a:spLocks noChangeArrowheads="1"/>
              </p:cNvSpPr>
              <p:nvPr/>
            </p:nvSpPr>
            <p:spPr bwMode="auto">
              <a:xfrm>
                <a:off x="2443" y="1290"/>
                <a:ext cx="1227" cy="639"/>
              </a:xfrm>
              <a:prstGeom prst="ellipse">
                <a:avLst/>
              </a:prstGeom>
              <a:solidFill>
                <a:srgbClr val="969696"/>
              </a:solidFill>
              <a:ln w="12700">
                <a:solidFill>
                  <a:schemeClr val="tx1"/>
                </a:solidFill>
                <a:round/>
                <a:headEnd type="none" w="sm" len="sm"/>
                <a:tailEnd type="none" w="sm" len="sm"/>
              </a:ln>
            </p:spPr>
            <p:txBody>
              <a:bodyPr wrap="none" anchor="ctr"/>
              <a:lstStyle/>
              <a:p>
                <a:endParaRPr lang="en-US" dirty="0"/>
              </a:p>
            </p:txBody>
          </p:sp>
          <p:sp>
            <p:nvSpPr>
              <p:cNvPr id="34852" name="Oval 14"/>
              <p:cNvSpPr>
                <a:spLocks noChangeArrowheads="1"/>
              </p:cNvSpPr>
              <p:nvPr/>
            </p:nvSpPr>
            <p:spPr bwMode="auto">
              <a:xfrm rot="1069681">
                <a:off x="2396" y="1737"/>
                <a:ext cx="629" cy="151"/>
              </a:xfrm>
              <a:prstGeom prst="ellipse">
                <a:avLst/>
              </a:prstGeom>
              <a:solidFill>
                <a:srgbClr val="969696"/>
              </a:solidFill>
              <a:ln w="12700">
                <a:noFill/>
                <a:round/>
                <a:headEnd type="none" w="sm" len="sm"/>
                <a:tailEnd type="none" w="sm" len="sm"/>
              </a:ln>
            </p:spPr>
            <p:txBody>
              <a:bodyPr wrap="none" anchor="ctr"/>
              <a:lstStyle/>
              <a:p>
                <a:endParaRPr lang="en-US" dirty="0"/>
              </a:p>
            </p:txBody>
          </p:sp>
        </p:grpSp>
        <p:grpSp>
          <p:nvGrpSpPr>
            <p:cNvPr id="34838" name="Group 15"/>
            <p:cNvGrpSpPr>
              <a:grpSpLocks/>
            </p:cNvGrpSpPr>
            <p:nvPr/>
          </p:nvGrpSpPr>
          <p:grpSpPr bwMode="auto">
            <a:xfrm>
              <a:off x="1814" y="1485"/>
              <a:ext cx="1817" cy="860"/>
              <a:chOff x="2218" y="1290"/>
              <a:chExt cx="1452" cy="651"/>
            </a:xfrm>
          </p:grpSpPr>
          <p:sp>
            <p:nvSpPr>
              <p:cNvPr id="34847" name="Freeform 16"/>
              <p:cNvSpPr>
                <a:spLocks/>
              </p:cNvSpPr>
              <p:nvPr/>
            </p:nvSpPr>
            <p:spPr bwMode="auto">
              <a:xfrm>
                <a:off x="2218" y="1675"/>
                <a:ext cx="1078" cy="266"/>
              </a:xfrm>
              <a:custGeom>
                <a:avLst/>
                <a:gdLst>
                  <a:gd name="T0" fmla="*/ 0 w 1056"/>
                  <a:gd name="T1" fmla="*/ 42 h 266"/>
                  <a:gd name="T2" fmla="*/ 139 w 1056"/>
                  <a:gd name="T3" fmla="*/ 21 h 266"/>
                  <a:gd name="T4" fmla="*/ 299 w 1056"/>
                  <a:gd name="T5" fmla="*/ 10 h 266"/>
                  <a:gd name="T6" fmla="*/ 331 w 1056"/>
                  <a:gd name="T7" fmla="*/ 0 h 266"/>
                  <a:gd name="T8" fmla="*/ 1056 w 1056"/>
                  <a:gd name="T9" fmla="*/ 224 h 266"/>
                  <a:gd name="T10" fmla="*/ 939 w 1056"/>
                  <a:gd name="T11" fmla="*/ 256 h 266"/>
                  <a:gd name="T12" fmla="*/ 800 w 1056"/>
                  <a:gd name="T13" fmla="*/ 266 h 266"/>
                  <a:gd name="T14" fmla="*/ 619 w 1056"/>
                  <a:gd name="T15" fmla="*/ 266 h 266"/>
                  <a:gd name="T16" fmla="*/ 416 w 1056"/>
                  <a:gd name="T17" fmla="*/ 245 h 266"/>
                  <a:gd name="T18" fmla="*/ 245 w 1056"/>
                  <a:gd name="T19" fmla="*/ 202 h 266"/>
                  <a:gd name="T20" fmla="*/ 117 w 1056"/>
                  <a:gd name="T21" fmla="*/ 149 h 266"/>
                  <a:gd name="T22" fmla="*/ 0 w 1056"/>
                  <a:gd name="T23" fmla="*/ 42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6"/>
                  <a:gd name="T37" fmla="*/ 0 h 266"/>
                  <a:gd name="T38" fmla="*/ 1056 w 1056"/>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6" h="266">
                    <a:moveTo>
                      <a:pt x="0" y="42"/>
                    </a:moveTo>
                    <a:cubicBezTo>
                      <a:pt x="46" y="35"/>
                      <a:pt x="92" y="25"/>
                      <a:pt x="139" y="21"/>
                    </a:cubicBezTo>
                    <a:cubicBezTo>
                      <a:pt x="192" y="15"/>
                      <a:pt x="245" y="15"/>
                      <a:pt x="299" y="10"/>
                    </a:cubicBezTo>
                    <a:cubicBezTo>
                      <a:pt x="310" y="8"/>
                      <a:pt x="331" y="0"/>
                      <a:pt x="331" y="0"/>
                    </a:cubicBezTo>
                    <a:lnTo>
                      <a:pt x="1056" y="224"/>
                    </a:lnTo>
                    <a:lnTo>
                      <a:pt x="939" y="256"/>
                    </a:lnTo>
                    <a:lnTo>
                      <a:pt x="800" y="266"/>
                    </a:lnTo>
                    <a:lnTo>
                      <a:pt x="619" y="266"/>
                    </a:lnTo>
                    <a:lnTo>
                      <a:pt x="416" y="245"/>
                    </a:lnTo>
                    <a:lnTo>
                      <a:pt x="245" y="202"/>
                    </a:lnTo>
                    <a:lnTo>
                      <a:pt x="117" y="149"/>
                    </a:lnTo>
                    <a:lnTo>
                      <a:pt x="0" y="42"/>
                    </a:lnTo>
                    <a:close/>
                  </a:path>
                </a:pathLst>
              </a:custGeom>
              <a:solidFill>
                <a:srgbClr val="5F5F5F"/>
              </a:solidFill>
              <a:ln w="12700">
                <a:solidFill>
                  <a:schemeClr val="tx1"/>
                </a:solidFill>
                <a:round/>
                <a:headEnd type="none" w="sm" len="sm"/>
                <a:tailEnd type="none" w="sm" len="sm"/>
              </a:ln>
            </p:spPr>
            <p:txBody>
              <a:bodyPr wrap="none" anchor="ctr"/>
              <a:lstStyle/>
              <a:p>
                <a:endParaRPr lang="en-US" dirty="0"/>
              </a:p>
            </p:txBody>
          </p:sp>
          <p:sp>
            <p:nvSpPr>
              <p:cNvPr id="34848" name="Oval 17"/>
              <p:cNvSpPr>
                <a:spLocks noChangeArrowheads="1"/>
              </p:cNvSpPr>
              <p:nvPr/>
            </p:nvSpPr>
            <p:spPr bwMode="auto">
              <a:xfrm>
                <a:off x="2443" y="1290"/>
                <a:ext cx="1227" cy="639"/>
              </a:xfrm>
              <a:prstGeom prst="ellipse">
                <a:avLst/>
              </a:prstGeom>
              <a:solidFill>
                <a:srgbClr val="5F5F5F"/>
              </a:solidFill>
              <a:ln w="12700">
                <a:solidFill>
                  <a:schemeClr val="tx1"/>
                </a:solidFill>
                <a:round/>
                <a:headEnd type="none" w="sm" len="sm"/>
                <a:tailEnd type="none" w="sm" len="sm"/>
              </a:ln>
            </p:spPr>
            <p:txBody>
              <a:bodyPr wrap="none" anchor="ctr"/>
              <a:lstStyle/>
              <a:p>
                <a:endParaRPr lang="en-US" dirty="0"/>
              </a:p>
            </p:txBody>
          </p:sp>
          <p:sp>
            <p:nvSpPr>
              <p:cNvPr id="34849" name="Oval 18"/>
              <p:cNvSpPr>
                <a:spLocks noChangeArrowheads="1"/>
              </p:cNvSpPr>
              <p:nvPr/>
            </p:nvSpPr>
            <p:spPr bwMode="auto">
              <a:xfrm rot="1069681">
                <a:off x="2396" y="1737"/>
                <a:ext cx="629" cy="151"/>
              </a:xfrm>
              <a:prstGeom prst="ellipse">
                <a:avLst/>
              </a:prstGeom>
              <a:solidFill>
                <a:srgbClr val="5F5F5F"/>
              </a:solidFill>
              <a:ln w="12700">
                <a:noFill/>
                <a:round/>
                <a:headEnd type="none" w="sm" len="sm"/>
                <a:tailEnd type="none" w="sm" len="sm"/>
              </a:ln>
            </p:spPr>
            <p:txBody>
              <a:bodyPr wrap="none" anchor="ctr"/>
              <a:lstStyle/>
              <a:p>
                <a:endParaRPr lang="en-US" dirty="0"/>
              </a:p>
            </p:txBody>
          </p:sp>
        </p:grpSp>
        <p:sp>
          <p:nvSpPr>
            <p:cNvPr id="34839" name="Line 19"/>
            <p:cNvSpPr>
              <a:spLocks noChangeShapeType="1"/>
            </p:cNvSpPr>
            <p:nvPr/>
          </p:nvSpPr>
          <p:spPr bwMode="auto">
            <a:xfrm flipV="1">
              <a:off x="0" y="1636"/>
              <a:ext cx="4853" cy="633"/>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4840" name="Rectangle 20"/>
            <p:cNvSpPr>
              <a:spLocks noChangeArrowheads="1"/>
            </p:cNvSpPr>
            <p:nvPr/>
          </p:nvSpPr>
          <p:spPr bwMode="auto">
            <a:xfrm>
              <a:off x="2696" y="2442"/>
              <a:ext cx="387" cy="105"/>
            </a:xfrm>
            <a:prstGeom prst="rect">
              <a:avLst/>
            </a:prstGeom>
            <a:solidFill>
              <a:srgbClr val="969696"/>
            </a:solidFill>
            <a:ln w="12700">
              <a:noFill/>
              <a:miter lim="800000"/>
              <a:headEnd type="none" w="sm" len="sm"/>
              <a:tailEnd type="none" w="sm" len="sm"/>
            </a:ln>
          </p:spPr>
          <p:txBody>
            <a:bodyPr wrap="none" anchor="ctr"/>
            <a:lstStyle/>
            <a:p>
              <a:endParaRPr lang="en-US" dirty="0"/>
            </a:p>
          </p:txBody>
        </p:sp>
        <p:sp>
          <p:nvSpPr>
            <p:cNvPr id="34841" name="Rectangle 21"/>
            <p:cNvSpPr>
              <a:spLocks noChangeArrowheads="1"/>
            </p:cNvSpPr>
            <p:nvPr/>
          </p:nvSpPr>
          <p:spPr bwMode="auto">
            <a:xfrm>
              <a:off x="2624" y="2627"/>
              <a:ext cx="386" cy="105"/>
            </a:xfrm>
            <a:prstGeom prst="rect">
              <a:avLst/>
            </a:prstGeom>
            <a:solidFill>
              <a:srgbClr val="C0C0C0"/>
            </a:solidFill>
            <a:ln w="12700">
              <a:noFill/>
              <a:miter lim="800000"/>
              <a:headEnd type="none" w="sm" len="sm"/>
              <a:tailEnd type="none" w="sm" len="sm"/>
            </a:ln>
          </p:spPr>
          <p:txBody>
            <a:bodyPr wrap="none" anchor="ctr"/>
            <a:lstStyle/>
            <a:p>
              <a:endParaRPr lang="en-US" dirty="0"/>
            </a:p>
          </p:txBody>
        </p:sp>
        <p:sp>
          <p:nvSpPr>
            <p:cNvPr id="34842" name="Rectangle 22"/>
            <p:cNvSpPr>
              <a:spLocks noChangeArrowheads="1"/>
            </p:cNvSpPr>
            <p:nvPr/>
          </p:nvSpPr>
          <p:spPr bwMode="auto">
            <a:xfrm>
              <a:off x="2503" y="2816"/>
              <a:ext cx="658" cy="86"/>
            </a:xfrm>
            <a:prstGeom prst="rect">
              <a:avLst/>
            </a:prstGeom>
            <a:solidFill>
              <a:schemeClr val="bg1"/>
            </a:solidFill>
            <a:ln w="12700">
              <a:noFill/>
              <a:miter lim="800000"/>
              <a:headEnd type="none" w="sm" len="sm"/>
              <a:tailEnd type="none" w="sm" len="sm"/>
            </a:ln>
          </p:spPr>
          <p:txBody>
            <a:bodyPr wrap="none" anchor="ctr"/>
            <a:lstStyle/>
            <a:p>
              <a:endParaRPr lang="en-US" dirty="0"/>
            </a:p>
          </p:txBody>
        </p:sp>
        <p:sp>
          <p:nvSpPr>
            <p:cNvPr id="34843" name="Line 23"/>
            <p:cNvSpPr>
              <a:spLocks noChangeShapeType="1"/>
            </p:cNvSpPr>
            <p:nvPr/>
          </p:nvSpPr>
          <p:spPr bwMode="auto">
            <a:xfrm>
              <a:off x="1105" y="832"/>
              <a:ext cx="3179" cy="2006"/>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4844" name="Line 24"/>
            <p:cNvSpPr>
              <a:spLocks noChangeShapeType="1"/>
            </p:cNvSpPr>
            <p:nvPr/>
          </p:nvSpPr>
          <p:spPr bwMode="auto">
            <a:xfrm flipH="1">
              <a:off x="2293" y="629"/>
              <a:ext cx="949" cy="2761"/>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34845" name="Arc 25"/>
            <p:cNvSpPr>
              <a:spLocks/>
            </p:cNvSpPr>
            <p:nvPr/>
          </p:nvSpPr>
          <p:spPr bwMode="auto">
            <a:xfrm rot="-9649134">
              <a:off x="157" y="1702"/>
              <a:ext cx="301" cy="565"/>
            </a:xfrm>
            <a:custGeom>
              <a:avLst/>
              <a:gdLst>
                <a:gd name="T0" fmla="*/ 0 w 19618"/>
                <a:gd name="T1" fmla="*/ 0 h 21600"/>
                <a:gd name="T2" fmla="*/ 301 w 19618"/>
                <a:gd name="T3" fmla="*/ 329 h 21600"/>
                <a:gd name="T4" fmla="*/ 0 w 19618"/>
                <a:gd name="T5" fmla="*/ 565 h 21600"/>
                <a:gd name="T6" fmla="*/ 0 60000 65536"/>
                <a:gd name="T7" fmla="*/ 0 60000 65536"/>
                <a:gd name="T8" fmla="*/ 0 60000 65536"/>
                <a:gd name="T9" fmla="*/ 0 w 19618"/>
                <a:gd name="T10" fmla="*/ 0 h 21600"/>
                <a:gd name="T11" fmla="*/ 19618 w 19618"/>
                <a:gd name="T12" fmla="*/ 21600 h 21600"/>
              </a:gdLst>
              <a:ahLst/>
              <a:cxnLst>
                <a:cxn ang="T6">
                  <a:pos x="T0" y="T1"/>
                </a:cxn>
                <a:cxn ang="T7">
                  <a:pos x="T2" y="T3"/>
                </a:cxn>
                <a:cxn ang="T8">
                  <a:pos x="T4" y="T5"/>
                </a:cxn>
              </a:cxnLst>
              <a:rect l="T9" t="T10" r="T11" b="T12"/>
              <a:pathLst>
                <a:path w="19618" h="21600" fill="none" extrusionOk="0">
                  <a:moveTo>
                    <a:pt x="-1" y="0"/>
                  </a:moveTo>
                  <a:cubicBezTo>
                    <a:pt x="8430" y="0"/>
                    <a:pt x="16090" y="4904"/>
                    <a:pt x="19618" y="12561"/>
                  </a:cubicBezTo>
                </a:path>
                <a:path w="19618" h="21600" stroke="0" extrusionOk="0">
                  <a:moveTo>
                    <a:pt x="-1" y="0"/>
                  </a:moveTo>
                  <a:cubicBezTo>
                    <a:pt x="8430" y="0"/>
                    <a:pt x="16090" y="4904"/>
                    <a:pt x="19618" y="12561"/>
                  </a:cubicBezTo>
                  <a:lnTo>
                    <a:pt x="0" y="21600"/>
                  </a:lnTo>
                  <a:close/>
                </a:path>
              </a:pathLst>
            </a:custGeom>
            <a:noFill/>
            <a:ln w="12700">
              <a:solidFill>
                <a:schemeClr val="tx1"/>
              </a:solidFill>
              <a:round/>
              <a:headEnd type="none" w="sm" len="sm"/>
              <a:tailEnd type="none" w="sm" len="sm"/>
            </a:ln>
          </p:spPr>
          <p:txBody>
            <a:bodyPr wrap="none" anchor="ctr"/>
            <a:lstStyle/>
            <a:p>
              <a:endParaRPr lang="en-US" dirty="0"/>
            </a:p>
          </p:txBody>
        </p:sp>
        <p:sp>
          <p:nvSpPr>
            <p:cNvPr id="34846" name="Line 26"/>
            <p:cNvSpPr>
              <a:spLocks noChangeShapeType="1"/>
            </p:cNvSpPr>
            <p:nvPr/>
          </p:nvSpPr>
          <p:spPr bwMode="auto">
            <a:xfrm flipH="1">
              <a:off x="3040" y="2869"/>
              <a:ext cx="149" cy="22"/>
            </a:xfrm>
            <a:prstGeom prst="line">
              <a:avLst/>
            </a:prstGeom>
            <a:noFill/>
            <a:ln w="12700">
              <a:solidFill>
                <a:schemeClr val="tx1"/>
              </a:solidFill>
              <a:round/>
              <a:headEnd type="none" w="sm" len="sm"/>
              <a:tailEnd type="none" w="sm" len="sm"/>
            </a:ln>
          </p:spPr>
          <p:txBody>
            <a:bodyPr wrap="none" anchor="ctr"/>
            <a:lstStyle/>
            <a:p>
              <a:endParaRPr lang="en-US" dirty="0"/>
            </a:p>
          </p:txBody>
        </p:sp>
      </p:grpSp>
      <p:sp>
        <p:nvSpPr>
          <p:cNvPr id="34823" name="Line 28"/>
          <p:cNvSpPr>
            <a:spLocks noChangeShapeType="1"/>
          </p:cNvSpPr>
          <p:nvPr/>
        </p:nvSpPr>
        <p:spPr bwMode="auto">
          <a:xfrm flipH="1" flipV="1">
            <a:off x="1820912" y="2990850"/>
            <a:ext cx="33337" cy="371475"/>
          </a:xfrm>
          <a:prstGeom prst="line">
            <a:avLst/>
          </a:prstGeom>
          <a:noFill/>
          <a:ln w="12700">
            <a:solidFill>
              <a:schemeClr val="tx1"/>
            </a:solidFill>
            <a:round/>
            <a:headEnd type="none" w="sm" len="sm"/>
            <a:tailEnd type="triangle" w="med" len="med"/>
          </a:ln>
        </p:spPr>
        <p:txBody>
          <a:bodyPr wrap="none" anchor="ctr"/>
          <a:lstStyle/>
          <a:p>
            <a:endParaRPr lang="en-US" dirty="0"/>
          </a:p>
        </p:txBody>
      </p:sp>
      <p:sp>
        <p:nvSpPr>
          <p:cNvPr id="34824" name="Line 29"/>
          <p:cNvSpPr>
            <a:spLocks noChangeShapeType="1"/>
          </p:cNvSpPr>
          <p:nvPr/>
        </p:nvSpPr>
        <p:spPr bwMode="auto">
          <a:xfrm flipH="1" flipV="1">
            <a:off x="2463849" y="2941638"/>
            <a:ext cx="33338" cy="371475"/>
          </a:xfrm>
          <a:prstGeom prst="line">
            <a:avLst/>
          </a:prstGeom>
          <a:noFill/>
          <a:ln w="12700">
            <a:solidFill>
              <a:schemeClr val="tx1"/>
            </a:solidFill>
            <a:round/>
            <a:headEnd type="none" w="sm" len="sm"/>
            <a:tailEnd type="triangle" w="med" len="med"/>
          </a:ln>
        </p:spPr>
        <p:txBody>
          <a:bodyPr wrap="none" anchor="ctr"/>
          <a:lstStyle/>
          <a:p>
            <a:endParaRPr lang="en-US" dirty="0"/>
          </a:p>
        </p:txBody>
      </p:sp>
      <p:sp>
        <p:nvSpPr>
          <p:cNvPr id="34825" name="Line 30"/>
          <p:cNvSpPr>
            <a:spLocks noChangeShapeType="1"/>
          </p:cNvSpPr>
          <p:nvPr/>
        </p:nvSpPr>
        <p:spPr bwMode="auto">
          <a:xfrm flipH="1" flipV="1">
            <a:off x="906512" y="3109913"/>
            <a:ext cx="33337" cy="371475"/>
          </a:xfrm>
          <a:prstGeom prst="line">
            <a:avLst/>
          </a:prstGeom>
          <a:noFill/>
          <a:ln w="12700">
            <a:solidFill>
              <a:schemeClr val="tx1"/>
            </a:solidFill>
            <a:round/>
            <a:headEnd type="none" w="sm" len="sm"/>
            <a:tailEnd type="triangle" w="med" len="med"/>
          </a:ln>
        </p:spPr>
        <p:txBody>
          <a:bodyPr wrap="none" anchor="ctr"/>
          <a:lstStyle/>
          <a:p>
            <a:endParaRPr lang="en-US" dirty="0"/>
          </a:p>
        </p:txBody>
      </p:sp>
      <p:sp>
        <p:nvSpPr>
          <p:cNvPr id="34826" name="Text Box 31"/>
          <p:cNvSpPr txBox="1">
            <a:spLocks noChangeArrowheads="1"/>
          </p:cNvSpPr>
          <p:nvPr/>
        </p:nvSpPr>
        <p:spPr bwMode="auto">
          <a:xfrm>
            <a:off x="441374" y="1663700"/>
            <a:ext cx="1319213" cy="730250"/>
          </a:xfrm>
          <a:prstGeom prst="rect">
            <a:avLst/>
          </a:prstGeom>
          <a:noFill/>
          <a:ln w="12700">
            <a:noFill/>
            <a:miter lim="800000"/>
            <a:headEnd type="none" w="sm" len="sm"/>
            <a:tailEnd type="none" w="sm" len="sm"/>
          </a:ln>
        </p:spPr>
        <p:txBody>
          <a:bodyPr wrap="none">
            <a:spAutoFit/>
          </a:bodyPr>
          <a:lstStyle/>
          <a:p>
            <a:pPr algn="l"/>
            <a:r>
              <a:rPr lang="en-US" altLang="en-US" sz="1400" dirty="0">
                <a:latin typeface="Verdana" pitchFamily="34" charset="0"/>
              </a:rPr>
              <a:t>1. Identify</a:t>
            </a:r>
          </a:p>
          <a:p>
            <a:pPr algn="l"/>
            <a:r>
              <a:rPr lang="en-US" altLang="en-US" sz="1400" dirty="0">
                <a:latin typeface="Verdana" pitchFamily="34" charset="0"/>
              </a:rPr>
              <a:t>next-level</a:t>
            </a:r>
          </a:p>
          <a:p>
            <a:pPr algn="l"/>
            <a:r>
              <a:rPr lang="en-US" altLang="en-US" sz="1400" dirty="0">
                <a:latin typeface="Verdana" pitchFamily="34" charset="0"/>
              </a:rPr>
              <a:t>stakeholders</a:t>
            </a:r>
            <a:endParaRPr lang="en-US" altLang="en-US" dirty="0">
              <a:latin typeface="Verdana" pitchFamily="34" charset="0"/>
            </a:endParaRPr>
          </a:p>
        </p:txBody>
      </p:sp>
      <p:sp>
        <p:nvSpPr>
          <p:cNvPr id="34827" name="Text Box 32"/>
          <p:cNvSpPr txBox="1">
            <a:spLocks noChangeArrowheads="1"/>
          </p:cNvSpPr>
          <p:nvPr/>
        </p:nvSpPr>
        <p:spPr bwMode="auto">
          <a:xfrm>
            <a:off x="2509887" y="1104900"/>
            <a:ext cx="2359025" cy="517525"/>
          </a:xfrm>
          <a:prstGeom prst="rect">
            <a:avLst/>
          </a:prstGeom>
          <a:solidFill>
            <a:schemeClr val="bg1"/>
          </a:solidFill>
          <a:ln w="12700">
            <a:noFill/>
            <a:miter lim="800000"/>
            <a:headEnd type="none" w="sm" len="sm"/>
            <a:tailEnd type="none" w="sm" len="sm"/>
          </a:ln>
        </p:spPr>
        <p:txBody>
          <a:bodyPr wrap="none">
            <a:spAutoFit/>
          </a:bodyPr>
          <a:lstStyle/>
          <a:p>
            <a:pPr algn="l"/>
            <a:r>
              <a:rPr lang="en-US" altLang="en-US" sz="1400" dirty="0">
                <a:latin typeface="Verdana" pitchFamily="34" charset="0"/>
              </a:rPr>
              <a:t>2. Identify stakeholders’</a:t>
            </a:r>
          </a:p>
          <a:p>
            <a:pPr algn="l"/>
            <a:r>
              <a:rPr lang="en-US" altLang="en-US" sz="1400" dirty="0">
                <a:latin typeface="Verdana" pitchFamily="34" charset="0"/>
              </a:rPr>
              <a:t>win conditions</a:t>
            </a:r>
            <a:endParaRPr lang="en-US" altLang="en-US" dirty="0">
              <a:latin typeface="Verdana" pitchFamily="34" charset="0"/>
            </a:endParaRPr>
          </a:p>
        </p:txBody>
      </p:sp>
      <p:sp>
        <p:nvSpPr>
          <p:cNvPr id="34828" name="Text Box 33"/>
          <p:cNvSpPr txBox="1">
            <a:spLocks noChangeArrowheads="1"/>
          </p:cNvSpPr>
          <p:nvPr/>
        </p:nvSpPr>
        <p:spPr bwMode="auto">
          <a:xfrm>
            <a:off x="5322937" y="1306513"/>
            <a:ext cx="2706687" cy="304800"/>
          </a:xfrm>
          <a:prstGeom prst="rect">
            <a:avLst/>
          </a:prstGeom>
          <a:noFill/>
          <a:ln w="12700">
            <a:noFill/>
            <a:miter lim="800000"/>
            <a:headEnd type="none" w="sm" len="sm"/>
            <a:tailEnd type="none" w="sm" len="sm"/>
          </a:ln>
        </p:spPr>
        <p:txBody>
          <a:bodyPr wrap="none">
            <a:spAutoFit/>
          </a:bodyPr>
          <a:lstStyle/>
          <a:p>
            <a:pPr algn="l"/>
            <a:r>
              <a:rPr lang="en-US" altLang="en-US" sz="1400" dirty="0">
                <a:latin typeface="Verdana" pitchFamily="34" charset="0"/>
              </a:rPr>
              <a:t>3a. Reconcile win conditions</a:t>
            </a:r>
            <a:endParaRPr lang="en-US" altLang="en-US" dirty="0">
              <a:latin typeface="Verdana" pitchFamily="34" charset="0"/>
            </a:endParaRPr>
          </a:p>
        </p:txBody>
      </p:sp>
      <p:sp>
        <p:nvSpPr>
          <p:cNvPr id="34829" name="Text Box 34"/>
          <p:cNvSpPr txBox="1">
            <a:spLocks noChangeArrowheads="1"/>
          </p:cNvSpPr>
          <p:nvPr/>
        </p:nvSpPr>
        <p:spPr bwMode="auto">
          <a:xfrm>
            <a:off x="5876974" y="1697038"/>
            <a:ext cx="3311525" cy="517525"/>
          </a:xfrm>
          <a:prstGeom prst="rect">
            <a:avLst/>
          </a:prstGeom>
          <a:solidFill>
            <a:schemeClr val="bg1"/>
          </a:solidFill>
          <a:ln w="12700">
            <a:noFill/>
            <a:miter lim="800000"/>
            <a:headEnd type="none" w="sm" len="sm"/>
            <a:tailEnd type="none" w="sm" len="sm"/>
          </a:ln>
        </p:spPr>
        <p:txBody>
          <a:bodyPr wrap="none">
            <a:spAutoFit/>
          </a:bodyPr>
          <a:lstStyle/>
          <a:p>
            <a:pPr algn="l"/>
            <a:r>
              <a:rPr lang="en-US" altLang="en-US" sz="1400" dirty="0">
                <a:latin typeface="Verdana" pitchFamily="34" charset="0"/>
              </a:rPr>
              <a:t>3b. Establish next-level objectives,</a:t>
            </a:r>
          </a:p>
          <a:p>
            <a:pPr algn="l"/>
            <a:r>
              <a:rPr lang="en-US" altLang="en-US" sz="1400" dirty="0">
                <a:latin typeface="Verdana" pitchFamily="34" charset="0"/>
              </a:rPr>
              <a:t>constraints and alternatives</a:t>
            </a:r>
            <a:endParaRPr lang="en-US" altLang="en-US" dirty="0">
              <a:latin typeface="Verdana" pitchFamily="34" charset="0"/>
            </a:endParaRPr>
          </a:p>
        </p:txBody>
      </p:sp>
      <p:sp>
        <p:nvSpPr>
          <p:cNvPr id="34830" name="Text Box 35"/>
          <p:cNvSpPr txBox="1">
            <a:spLocks noChangeArrowheads="1"/>
          </p:cNvSpPr>
          <p:nvPr/>
        </p:nvSpPr>
        <p:spPr bwMode="auto">
          <a:xfrm>
            <a:off x="6337349" y="3065463"/>
            <a:ext cx="2368550" cy="730250"/>
          </a:xfrm>
          <a:prstGeom prst="rect">
            <a:avLst/>
          </a:prstGeom>
          <a:solidFill>
            <a:schemeClr val="bg1"/>
          </a:solidFill>
          <a:ln w="12700">
            <a:noFill/>
            <a:miter lim="800000"/>
            <a:headEnd type="none" w="sm" len="sm"/>
            <a:tailEnd type="none" w="sm" len="sm"/>
          </a:ln>
        </p:spPr>
        <p:txBody>
          <a:bodyPr wrap="none">
            <a:spAutoFit/>
          </a:bodyPr>
          <a:lstStyle/>
          <a:p>
            <a:pPr algn="l"/>
            <a:r>
              <a:rPr lang="en-US" altLang="en-US" sz="1400" dirty="0">
                <a:latin typeface="Verdana" pitchFamily="34" charset="0"/>
              </a:rPr>
              <a:t>4. Evaluate process and</a:t>
            </a:r>
            <a:br>
              <a:rPr lang="en-US" altLang="en-US" sz="1400" dirty="0">
                <a:latin typeface="Verdana" pitchFamily="34" charset="0"/>
              </a:rPr>
            </a:br>
            <a:r>
              <a:rPr lang="en-US" altLang="en-US" sz="1400" dirty="0">
                <a:latin typeface="Verdana" pitchFamily="34" charset="0"/>
              </a:rPr>
              <a:t>product alternatives and</a:t>
            </a:r>
            <a:br>
              <a:rPr lang="en-US" altLang="en-US" sz="1400" dirty="0">
                <a:latin typeface="Verdana" pitchFamily="34" charset="0"/>
              </a:rPr>
            </a:br>
            <a:r>
              <a:rPr lang="en-US" altLang="en-US" sz="1400" dirty="0">
                <a:latin typeface="Verdana" pitchFamily="34" charset="0"/>
              </a:rPr>
              <a:t>resolve risks</a:t>
            </a:r>
            <a:endParaRPr lang="en-US" altLang="en-US" dirty="0">
              <a:latin typeface="Verdana" pitchFamily="34" charset="0"/>
            </a:endParaRPr>
          </a:p>
        </p:txBody>
      </p:sp>
      <p:sp>
        <p:nvSpPr>
          <p:cNvPr id="34831" name="Text Box 36"/>
          <p:cNvSpPr txBox="1">
            <a:spLocks noChangeArrowheads="1"/>
          </p:cNvSpPr>
          <p:nvPr/>
        </p:nvSpPr>
        <p:spPr bwMode="auto">
          <a:xfrm>
            <a:off x="4513312" y="4625975"/>
            <a:ext cx="2162175" cy="730250"/>
          </a:xfrm>
          <a:prstGeom prst="rect">
            <a:avLst/>
          </a:prstGeom>
          <a:noFill/>
          <a:ln w="12700">
            <a:noFill/>
            <a:miter lim="800000"/>
            <a:headEnd type="none" w="sm" len="sm"/>
            <a:tailEnd type="none" w="sm" len="sm"/>
          </a:ln>
        </p:spPr>
        <p:txBody>
          <a:bodyPr wrap="none">
            <a:spAutoFit/>
          </a:bodyPr>
          <a:lstStyle/>
          <a:p>
            <a:pPr algn="l"/>
            <a:r>
              <a:rPr lang="en-US" altLang="en-US" sz="1400" dirty="0">
                <a:latin typeface="Verdana" pitchFamily="34" charset="0"/>
              </a:rPr>
              <a:t>5. Define next level of</a:t>
            </a:r>
            <a:br>
              <a:rPr lang="en-US" altLang="en-US" sz="1400" dirty="0">
                <a:latin typeface="Verdana" pitchFamily="34" charset="0"/>
              </a:rPr>
            </a:br>
            <a:r>
              <a:rPr lang="en-US" altLang="en-US" sz="1400" dirty="0">
                <a:latin typeface="Verdana" pitchFamily="34" charset="0"/>
              </a:rPr>
              <a:t>product and process,</a:t>
            </a:r>
            <a:br>
              <a:rPr lang="en-US" altLang="en-US" sz="1400" dirty="0">
                <a:latin typeface="Verdana" pitchFamily="34" charset="0"/>
              </a:rPr>
            </a:br>
            <a:r>
              <a:rPr lang="en-US" altLang="en-US" sz="1400" dirty="0">
                <a:latin typeface="Verdana" pitchFamily="34" charset="0"/>
              </a:rPr>
              <a:t>including partitions</a:t>
            </a:r>
            <a:endParaRPr lang="en-US" altLang="en-US" dirty="0">
              <a:latin typeface="Verdana" pitchFamily="34" charset="0"/>
            </a:endParaRPr>
          </a:p>
        </p:txBody>
      </p:sp>
      <p:sp>
        <p:nvSpPr>
          <p:cNvPr id="34832" name="Text Box 37"/>
          <p:cNvSpPr txBox="1">
            <a:spLocks noChangeArrowheads="1"/>
          </p:cNvSpPr>
          <p:nvPr/>
        </p:nvSpPr>
        <p:spPr bwMode="auto">
          <a:xfrm>
            <a:off x="1208137" y="4608513"/>
            <a:ext cx="2279650" cy="517525"/>
          </a:xfrm>
          <a:prstGeom prst="rect">
            <a:avLst/>
          </a:prstGeom>
          <a:noFill/>
          <a:ln w="12700">
            <a:noFill/>
            <a:miter lim="800000"/>
            <a:headEnd type="none" w="sm" len="sm"/>
            <a:tailEnd type="none" w="sm" len="sm"/>
          </a:ln>
        </p:spPr>
        <p:txBody>
          <a:bodyPr wrap="none">
            <a:spAutoFit/>
          </a:bodyPr>
          <a:lstStyle/>
          <a:p>
            <a:pPr algn="l"/>
            <a:r>
              <a:rPr lang="en-US" altLang="en-US" sz="1400" dirty="0">
                <a:latin typeface="Verdana" pitchFamily="34" charset="0"/>
              </a:rPr>
              <a:t>6. Validate product and</a:t>
            </a:r>
            <a:br>
              <a:rPr lang="en-US" altLang="en-US" sz="1400" dirty="0">
                <a:latin typeface="Verdana" pitchFamily="34" charset="0"/>
              </a:rPr>
            </a:br>
            <a:r>
              <a:rPr lang="en-US" altLang="en-US" sz="1400" dirty="0">
                <a:latin typeface="Verdana" pitchFamily="34" charset="0"/>
              </a:rPr>
              <a:t>process definitions</a:t>
            </a:r>
            <a:endParaRPr lang="en-US" altLang="en-US" dirty="0">
              <a:latin typeface="Verdana" pitchFamily="34" charset="0"/>
            </a:endParaRPr>
          </a:p>
        </p:txBody>
      </p:sp>
      <p:sp>
        <p:nvSpPr>
          <p:cNvPr id="34833" name="Text Box 38"/>
          <p:cNvSpPr txBox="1">
            <a:spLocks noChangeArrowheads="1"/>
          </p:cNvSpPr>
          <p:nvPr/>
        </p:nvSpPr>
        <p:spPr bwMode="auto">
          <a:xfrm>
            <a:off x="449312" y="4238625"/>
            <a:ext cx="2349500" cy="304800"/>
          </a:xfrm>
          <a:prstGeom prst="rect">
            <a:avLst/>
          </a:prstGeom>
          <a:solidFill>
            <a:schemeClr val="bg1"/>
          </a:solidFill>
          <a:ln w="12700">
            <a:noFill/>
            <a:miter lim="800000"/>
            <a:headEnd type="none" w="sm" len="sm"/>
            <a:tailEnd type="none" w="sm" len="sm"/>
          </a:ln>
        </p:spPr>
        <p:txBody>
          <a:bodyPr wrap="none">
            <a:spAutoFit/>
          </a:bodyPr>
          <a:lstStyle/>
          <a:p>
            <a:pPr algn="l"/>
            <a:r>
              <a:rPr lang="en-US" altLang="en-US" sz="1400" dirty="0">
                <a:latin typeface="Verdana" pitchFamily="34" charset="0"/>
              </a:rPr>
              <a:t>7. Review and comment</a:t>
            </a:r>
            <a:endParaRPr lang="en-US" altLang="en-US" dirty="0">
              <a:latin typeface="Verdana" pitchFamily="34" charset="0"/>
            </a:endParaRPr>
          </a:p>
        </p:txBody>
      </p:sp>
      <p:sp>
        <p:nvSpPr>
          <p:cNvPr id="34834" name="Rectangle 39"/>
          <p:cNvSpPr>
            <a:spLocks noChangeArrowheads="1"/>
          </p:cNvSpPr>
          <p:nvPr/>
        </p:nvSpPr>
        <p:spPr bwMode="auto">
          <a:xfrm>
            <a:off x="4283918" y="6019800"/>
            <a:ext cx="4783138" cy="274638"/>
          </a:xfrm>
          <a:prstGeom prst="rect">
            <a:avLst/>
          </a:prstGeom>
          <a:noFill/>
          <a:ln w="9525">
            <a:noFill/>
            <a:miter lim="800000"/>
            <a:headEnd/>
            <a:tailEnd/>
          </a:ln>
        </p:spPr>
        <p:txBody>
          <a:bodyPr wrap="none">
            <a:spAutoFit/>
          </a:bodyPr>
          <a:lstStyle/>
          <a:p>
            <a:pPr algn="l" eaLnBrk="1" hangingPunct="1"/>
            <a:r>
              <a:rPr lang="en-US" sz="1200" dirty="0">
                <a:latin typeface="Tahoma" charset="0"/>
              </a:rPr>
              <a:t>Roger S. </a:t>
            </a:r>
            <a:r>
              <a:rPr lang="en-US" sz="1200" dirty="0" smtClean="0">
                <a:latin typeface="Tahoma" charset="0"/>
              </a:rPr>
              <a:t>Pressman</a:t>
            </a:r>
            <a:r>
              <a:rPr lang="en-US" sz="1200" dirty="0">
                <a:latin typeface="Tahoma" charset="0"/>
              </a:rPr>
              <a:t>,</a:t>
            </a:r>
            <a:r>
              <a:rPr lang="en-US" sz="1200" dirty="0" smtClean="0">
                <a:latin typeface="Tahoma" charset="0"/>
              </a:rPr>
              <a:t> </a:t>
            </a:r>
            <a:r>
              <a:rPr lang="en-US" sz="1200" dirty="0">
                <a:latin typeface="Tahoma" charset="0"/>
              </a:rPr>
              <a:t>Software Engineering, </a:t>
            </a:r>
            <a:r>
              <a:rPr lang="en-US" sz="1200" dirty="0" smtClean="0">
                <a:latin typeface="Tahoma" charset="0"/>
              </a:rPr>
              <a:t>A </a:t>
            </a:r>
            <a:r>
              <a:rPr lang="en-US" sz="1200" dirty="0">
                <a:latin typeface="Tahoma" charset="0"/>
              </a:rPr>
              <a:t>Practitioners Approach</a:t>
            </a:r>
          </a:p>
        </p:txBody>
      </p:sp>
    </p:spTree>
    <p:extLst>
      <p:ext uri="{BB962C8B-B14F-4D97-AF65-F5344CB8AC3E}">
        <p14:creationId xmlns:p14="http://schemas.microsoft.com/office/powerpoint/2010/main" val="2560485442"/>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2"/>
          <p:cNvSpPr>
            <a:spLocks noGrp="1" noChangeArrowheads="1"/>
          </p:cNvSpPr>
          <p:nvPr>
            <p:ph type="title"/>
          </p:nvPr>
        </p:nvSpPr>
        <p:spPr/>
        <p:txBody>
          <a:bodyPr/>
          <a:lstStyle/>
          <a:p>
            <a:pPr eaLnBrk="1" hangingPunct="1"/>
            <a:r>
              <a:rPr lang="en-US" dirty="0" smtClean="0"/>
              <a:t>V Model -1 </a:t>
            </a:r>
          </a:p>
        </p:txBody>
      </p:sp>
      <p:sp>
        <p:nvSpPr>
          <p:cNvPr id="35846" name="Rectangle 3"/>
          <p:cNvSpPr>
            <a:spLocks noGrp="1" noChangeArrowheads="1"/>
          </p:cNvSpPr>
          <p:nvPr>
            <p:ph idx="1"/>
          </p:nvPr>
        </p:nvSpPr>
        <p:spPr/>
        <p:txBody>
          <a:bodyPr/>
          <a:lstStyle/>
          <a:p>
            <a:pPr eaLnBrk="1" hangingPunct="1"/>
            <a:r>
              <a:rPr lang="en-US" dirty="0" smtClean="0"/>
              <a:t>Often used in system engineering environments to represent the system development lifecycle. </a:t>
            </a:r>
          </a:p>
          <a:p>
            <a:pPr lvl="1" eaLnBrk="1" hangingPunct="1"/>
            <a:r>
              <a:rPr lang="en-US" dirty="0" smtClean="0"/>
              <a:t>summarizes the main steps taken to build </a:t>
            </a:r>
            <a:r>
              <a:rPr lang="en-US" i="1" dirty="0" smtClean="0"/>
              <a:t>systems, not specifically software</a:t>
            </a:r>
          </a:p>
          <a:p>
            <a:pPr lvl="1" eaLnBrk="1" hangingPunct="1"/>
            <a:r>
              <a:rPr lang="en-US" dirty="0" smtClean="0"/>
              <a:t>describes appropriate deliverables corresponding with each step in the model</a:t>
            </a:r>
          </a:p>
        </p:txBody>
      </p:sp>
    </p:spTree>
    <p:extLst>
      <p:ext uri="{BB962C8B-B14F-4D97-AF65-F5344CB8AC3E}">
        <p14:creationId xmlns:p14="http://schemas.microsoft.com/office/powerpoint/2010/main" val="2379907041"/>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2"/>
          <p:cNvSpPr>
            <a:spLocks noGrp="1" noChangeArrowheads="1"/>
          </p:cNvSpPr>
          <p:nvPr>
            <p:ph type="title"/>
          </p:nvPr>
        </p:nvSpPr>
        <p:spPr/>
        <p:txBody>
          <a:bodyPr/>
          <a:lstStyle/>
          <a:p>
            <a:pPr eaLnBrk="1" hangingPunct="1"/>
            <a:r>
              <a:rPr lang="en-US" dirty="0" smtClean="0"/>
              <a:t>V Model -2</a:t>
            </a:r>
          </a:p>
        </p:txBody>
      </p:sp>
      <p:sp>
        <p:nvSpPr>
          <p:cNvPr id="36870" name="Rectangle 3"/>
          <p:cNvSpPr>
            <a:spLocks noGrp="1" noChangeArrowheads="1"/>
          </p:cNvSpPr>
          <p:nvPr>
            <p:ph idx="1"/>
          </p:nvPr>
        </p:nvSpPr>
        <p:spPr>
          <a:xfrm>
            <a:off x="304800" y="1295400"/>
            <a:ext cx="8455025" cy="4953000"/>
          </a:xfrm>
        </p:spPr>
        <p:txBody>
          <a:bodyPr/>
          <a:lstStyle/>
          <a:p>
            <a:pPr marL="228600" indent="-228600" eaLnBrk="1" hangingPunct="1">
              <a:tabLst>
                <a:tab pos="228600" algn="l"/>
              </a:tabLst>
            </a:pPr>
            <a:r>
              <a:rPr lang="en-US" sz="2400" dirty="0" smtClean="0"/>
              <a:t>The left side of the V represents the specification stream where the system specifications are defined.</a:t>
            </a:r>
          </a:p>
          <a:p>
            <a:pPr marL="228600" indent="-228600" eaLnBrk="1" hangingPunct="1">
              <a:tabLst>
                <a:tab pos="228600" algn="l"/>
              </a:tabLst>
            </a:pPr>
            <a:r>
              <a:rPr lang="en-US" sz="2400" dirty="0" smtClean="0"/>
              <a:t>The right side of the V represents the testing stream where the system is being tested against the specifications defined on the left side.</a:t>
            </a:r>
          </a:p>
          <a:p>
            <a:pPr marL="228600" indent="-228600" eaLnBrk="1" hangingPunct="1">
              <a:tabLst>
                <a:tab pos="228600" algn="l"/>
              </a:tabLst>
            </a:pPr>
            <a:r>
              <a:rPr lang="en-US" sz="2400" dirty="0" smtClean="0"/>
              <a:t>The bottom of the V—where the streams meet—represents the development stream.</a:t>
            </a:r>
          </a:p>
        </p:txBody>
      </p:sp>
      <p:pic>
        <p:nvPicPr>
          <p:cNvPr id="36871" name="Picture 4" descr="Vmodel"/>
          <p:cNvPicPr>
            <a:picLocks noChangeAspect="1" noChangeArrowheads="1"/>
          </p:cNvPicPr>
          <p:nvPr/>
        </p:nvPicPr>
        <p:blipFill>
          <a:blip r:embed="rId3" cstate="print"/>
          <a:srcRect/>
          <a:stretch>
            <a:fillRect/>
          </a:stretch>
        </p:blipFill>
        <p:spPr bwMode="auto">
          <a:xfrm>
            <a:off x="3733800" y="3886200"/>
            <a:ext cx="4572000" cy="2362200"/>
          </a:xfrm>
          <a:prstGeom prst="rect">
            <a:avLst/>
          </a:prstGeom>
          <a:noFill/>
          <a:ln w="9525">
            <a:noFill/>
            <a:miter lim="800000"/>
            <a:headEnd/>
            <a:tailEnd/>
          </a:ln>
        </p:spPr>
      </p:pic>
    </p:spTree>
    <p:extLst>
      <p:ext uri="{BB962C8B-B14F-4D97-AF65-F5344CB8AC3E}">
        <p14:creationId xmlns:p14="http://schemas.microsoft.com/office/powerpoint/2010/main" val="3826106034"/>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Rectangle 2"/>
          <p:cNvSpPr>
            <a:spLocks noGrp="1" noChangeArrowheads="1"/>
          </p:cNvSpPr>
          <p:nvPr>
            <p:ph type="title"/>
          </p:nvPr>
        </p:nvSpPr>
        <p:spPr/>
        <p:txBody>
          <a:bodyPr/>
          <a:lstStyle/>
          <a:p>
            <a:pPr eaLnBrk="1" hangingPunct="1"/>
            <a:r>
              <a:rPr lang="en-US" dirty="0" smtClean="0"/>
              <a:t>Chaos Model -1 </a:t>
            </a:r>
          </a:p>
        </p:txBody>
      </p:sp>
      <p:sp>
        <p:nvSpPr>
          <p:cNvPr id="37894" name="Rectangle 3"/>
          <p:cNvSpPr>
            <a:spLocks noGrp="1" noChangeArrowheads="1"/>
          </p:cNvSpPr>
          <p:nvPr>
            <p:ph idx="1"/>
          </p:nvPr>
        </p:nvSpPr>
        <p:spPr/>
        <p:txBody>
          <a:bodyPr/>
          <a:lstStyle/>
          <a:p>
            <a:pPr eaLnBrk="1" hangingPunct="1"/>
            <a:r>
              <a:rPr lang="en-US" dirty="0" smtClean="0"/>
              <a:t>Extends the spiral and waterfall model defined by L.B.S. Raccoon. </a:t>
            </a:r>
          </a:p>
          <a:p>
            <a:pPr eaLnBrk="1" hangingPunct="1"/>
            <a:r>
              <a:rPr lang="en-US" dirty="0"/>
              <a:t>E</a:t>
            </a:r>
            <a:r>
              <a:rPr lang="en-US" dirty="0" smtClean="0"/>
              <a:t>spouses the notion that the lifecycle must address all levels of a project, from the larger system to the individual lines of code.</a:t>
            </a:r>
            <a:endParaRPr lang="en-US" dirty="0"/>
          </a:p>
          <a:p>
            <a:pPr eaLnBrk="1" hangingPunct="1"/>
            <a:r>
              <a:rPr lang="en-US" dirty="0" smtClean="0"/>
              <a:t>The whole project, system, modules, functions and each line of code must by defined, implemented, and integrated holistically.</a:t>
            </a:r>
          </a:p>
        </p:txBody>
      </p:sp>
    </p:spTree>
    <p:extLst>
      <p:ext uri="{BB962C8B-B14F-4D97-AF65-F5344CB8AC3E}">
        <p14:creationId xmlns:p14="http://schemas.microsoft.com/office/powerpoint/2010/main" val="4083995013"/>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
          <p:cNvSpPr>
            <a:spLocks noGrp="1" noChangeArrowheads="1"/>
          </p:cNvSpPr>
          <p:nvPr>
            <p:ph type="title"/>
          </p:nvPr>
        </p:nvSpPr>
        <p:spPr/>
        <p:txBody>
          <a:bodyPr/>
          <a:lstStyle/>
          <a:p>
            <a:pPr eaLnBrk="1" hangingPunct="1"/>
            <a:r>
              <a:rPr lang="en-US" dirty="0" smtClean="0"/>
              <a:t>Chaos Model -2</a:t>
            </a:r>
          </a:p>
        </p:txBody>
      </p:sp>
      <p:sp>
        <p:nvSpPr>
          <p:cNvPr id="38918" name="Rectangle 3"/>
          <p:cNvSpPr>
            <a:spLocks noGrp="1" noChangeArrowheads="1"/>
          </p:cNvSpPr>
          <p:nvPr>
            <p:ph idx="1"/>
          </p:nvPr>
        </p:nvSpPr>
        <p:spPr/>
        <p:txBody>
          <a:bodyPr/>
          <a:lstStyle/>
          <a:p>
            <a:pPr eaLnBrk="1" hangingPunct="1"/>
            <a:r>
              <a:rPr lang="en-US" dirty="0" smtClean="0"/>
              <a:t>Chaos Theory underlies the fundamental concepts of the Chaos Model:</a:t>
            </a:r>
          </a:p>
          <a:p>
            <a:pPr lvl="1" eaLnBrk="1" hangingPunct="1"/>
            <a:r>
              <a:rPr lang="en-US" dirty="0" smtClean="0"/>
              <a:t>Software projects are non-linear systems exhibiting random motion (linear systems are rare in nature).</a:t>
            </a:r>
          </a:p>
          <a:p>
            <a:pPr lvl="1" eaLnBrk="1" hangingPunct="1"/>
            <a:r>
              <a:rPr lang="en-US" dirty="0" smtClean="0"/>
              <a:t>Non-linear systems can be more than the sum of their parts. </a:t>
            </a:r>
          </a:p>
          <a:p>
            <a:pPr lvl="2" eaLnBrk="1" hangingPunct="1"/>
            <a:r>
              <a:rPr lang="en-US" dirty="0" smtClean="0"/>
              <a:t>To characterize the behavior of a non-linear system, one needs principles to study the system as a whole and not just its parts in isolation (i.e., it is senseless to study architecture design in isolation).</a:t>
            </a:r>
          </a:p>
        </p:txBody>
      </p:sp>
    </p:spTree>
    <p:extLst>
      <p:ext uri="{BB962C8B-B14F-4D97-AF65-F5344CB8AC3E}">
        <p14:creationId xmlns:p14="http://schemas.microsoft.com/office/powerpoint/2010/main" val="3353506149"/>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2"/>
          <p:cNvSpPr>
            <a:spLocks noGrp="1" noChangeArrowheads="1"/>
          </p:cNvSpPr>
          <p:nvPr>
            <p:ph type="title"/>
          </p:nvPr>
        </p:nvSpPr>
        <p:spPr/>
        <p:txBody>
          <a:bodyPr/>
          <a:lstStyle/>
          <a:p>
            <a:pPr eaLnBrk="1" hangingPunct="1"/>
            <a:r>
              <a:rPr lang="en-US" dirty="0" smtClean="0"/>
              <a:t>Chaos Model -3</a:t>
            </a:r>
          </a:p>
        </p:txBody>
      </p:sp>
      <p:sp>
        <p:nvSpPr>
          <p:cNvPr id="39942" name="Rectangle 3"/>
          <p:cNvSpPr>
            <a:spLocks noGrp="1" noChangeArrowheads="1"/>
          </p:cNvSpPr>
          <p:nvPr>
            <p:ph idx="1"/>
          </p:nvPr>
        </p:nvSpPr>
        <p:spPr/>
        <p:txBody>
          <a:bodyPr/>
          <a:lstStyle/>
          <a:p>
            <a:pPr eaLnBrk="1" hangingPunct="1"/>
            <a:r>
              <a:rPr lang="en-US" i="1" dirty="0" smtClean="0"/>
              <a:t>Chaos strategy</a:t>
            </a:r>
            <a:r>
              <a:rPr lang="en-US" dirty="0" smtClean="0"/>
              <a:t> resembles the way that programmers work toward the end of a project:</a:t>
            </a:r>
          </a:p>
          <a:p>
            <a:pPr lvl="1" eaLnBrk="1" hangingPunct="1">
              <a:spcBef>
                <a:spcPct val="10000"/>
              </a:spcBef>
            </a:pPr>
            <a:r>
              <a:rPr lang="en-US" dirty="0" smtClean="0"/>
              <a:t>when they have a list of bugs to fix and features to create</a:t>
            </a:r>
          </a:p>
          <a:p>
            <a:pPr lvl="1" eaLnBrk="1" hangingPunct="1">
              <a:spcBef>
                <a:spcPct val="10000"/>
              </a:spcBef>
            </a:pPr>
            <a:r>
              <a:rPr lang="en-US" dirty="0" smtClean="0"/>
              <a:t>usually someone prioritizes the remaining tasks</a:t>
            </a:r>
          </a:p>
          <a:p>
            <a:pPr lvl="1" eaLnBrk="1" hangingPunct="1">
              <a:spcBef>
                <a:spcPct val="10000"/>
              </a:spcBef>
            </a:pPr>
            <a:r>
              <a:rPr lang="en-US" dirty="0" smtClean="0"/>
              <a:t>programmers fix bugs one at a time</a:t>
            </a:r>
          </a:p>
          <a:p>
            <a:pPr eaLnBrk="1" hangingPunct="1">
              <a:spcBef>
                <a:spcPct val="10000"/>
              </a:spcBef>
            </a:pPr>
            <a:r>
              <a:rPr lang="en-US" dirty="0" smtClean="0"/>
              <a:t>Chaos strategy states that this is the only valid way to do the work.</a:t>
            </a:r>
          </a:p>
        </p:txBody>
      </p:sp>
    </p:spTree>
    <p:extLst>
      <p:ext uri="{BB962C8B-B14F-4D97-AF65-F5344CB8AC3E}">
        <p14:creationId xmlns:p14="http://schemas.microsoft.com/office/powerpoint/2010/main" val="2965255284"/>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smtClean="0">
                <a:latin typeface="Calibri" panose="020F0502020204030204" pitchFamily="34" charset="0"/>
              </a:rPr>
              <a:t>Others...</a:t>
            </a: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1845121612"/>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Rectangle 2"/>
          <p:cNvSpPr>
            <a:spLocks noGrp="1" noChangeArrowheads="1"/>
          </p:cNvSpPr>
          <p:nvPr>
            <p:ph type="title"/>
          </p:nvPr>
        </p:nvSpPr>
        <p:spPr/>
        <p:txBody>
          <a:bodyPr/>
          <a:lstStyle/>
          <a:p>
            <a:pPr eaLnBrk="1" hangingPunct="1"/>
            <a:r>
              <a:rPr lang="en-US" dirty="0" smtClean="0"/>
              <a:t>Components</a:t>
            </a:r>
          </a:p>
        </p:txBody>
      </p:sp>
      <p:sp>
        <p:nvSpPr>
          <p:cNvPr id="43014" name="Rectangle 3"/>
          <p:cNvSpPr>
            <a:spLocks noGrp="1" noChangeArrowheads="1"/>
          </p:cNvSpPr>
          <p:nvPr>
            <p:ph idx="1"/>
          </p:nvPr>
        </p:nvSpPr>
        <p:spPr/>
        <p:txBody>
          <a:bodyPr/>
          <a:lstStyle/>
          <a:p>
            <a:pPr eaLnBrk="1" hangingPunct="1">
              <a:lnSpc>
                <a:spcPct val="90000"/>
              </a:lnSpc>
            </a:pPr>
            <a:r>
              <a:rPr lang="en-US" dirty="0" smtClean="0"/>
              <a:t>COTS</a:t>
            </a:r>
          </a:p>
          <a:p>
            <a:pPr eaLnBrk="1" hangingPunct="1">
              <a:lnSpc>
                <a:spcPct val="90000"/>
              </a:lnSpc>
            </a:pPr>
            <a:r>
              <a:rPr lang="en-US" dirty="0" smtClean="0"/>
              <a:t>Cycle</a:t>
            </a:r>
          </a:p>
          <a:p>
            <a:pPr lvl="1" eaLnBrk="1" hangingPunct="1">
              <a:lnSpc>
                <a:spcPct val="90000"/>
              </a:lnSpc>
            </a:pPr>
            <a:r>
              <a:rPr lang="en-US" dirty="0" smtClean="0"/>
              <a:t>Identify possible ones</a:t>
            </a:r>
          </a:p>
          <a:p>
            <a:pPr lvl="1" eaLnBrk="1" hangingPunct="1">
              <a:lnSpc>
                <a:spcPct val="90000"/>
              </a:lnSpc>
            </a:pPr>
            <a:r>
              <a:rPr lang="en-US" dirty="0" smtClean="0"/>
              <a:t>Check library</a:t>
            </a:r>
          </a:p>
          <a:p>
            <a:pPr lvl="1" eaLnBrk="1" hangingPunct="1">
              <a:lnSpc>
                <a:spcPct val="90000"/>
              </a:lnSpc>
            </a:pPr>
            <a:r>
              <a:rPr lang="en-US" dirty="0" smtClean="0"/>
              <a:t>Use (if they exist)</a:t>
            </a:r>
          </a:p>
          <a:p>
            <a:pPr lvl="1" eaLnBrk="1" hangingPunct="1">
              <a:lnSpc>
                <a:spcPct val="90000"/>
              </a:lnSpc>
            </a:pPr>
            <a:r>
              <a:rPr lang="en-US" dirty="0" smtClean="0"/>
              <a:t>Build new ones (if they don’t)</a:t>
            </a:r>
          </a:p>
          <a:p>
            <a:pPr lvl="1" eaLnBrk="1" hangingPunct="1">
              <a:lnSpc>
                <a:spcPct val="90000"/>
              </a:lnSpc>
            </a:pPr>
            <a:r>
              <a:rPr lang="en-US" dirty="0" smtClean="0"/>
              <a:t>Put new ones in library</a:t>
            </a:r>
          </a:p>
          <a:p>
            <a:pPr eaLnBrk="1" hangingPunct="1">
              <a:lnSpc>
                <a:spcPct val="90000"/>
              </a:lnSpc>
            </a:pPr>
            <a:r>
              <a:rPr lang="en-US" dirty="0" smtClean="0"/>
              <a:t>Problems with COTS?</a:t>
            </a:r>
          </a:p>
        </p:txBody>
      </p:sp>
      <p:sp>
        <p:nvSpPr>
          <p:cNvPr id="43010" name="Footer Placeholder 3"/>
          <p:cNvSpPr>
            <a:spLocks noGrp="1"/>
          </p:cNvSpPr>
          <p:nvPr>
            <p:ph type="ftr" sz="quarter" idx="4294967295"/>
          </p:nvPr>
        </p:nvSpPr>
        <p:spPr>
          <a:xfrm>
            <a:off x="0" y="6019800"/>
            <a:ext cx="2895600" cy="228600"/>
          </a:xfrm>
          <a:prstGeom prst="rect">
            <a:avLst/>
          </a:prstGeom>
          <a:noFill/>
        </p:spPr>
        <p:txBody>
          <a:bodyPr/>
          <a:lstStyle/>
          <a:p>
            <a:r>
              <a:rPr lang="en-US" dirty="0"/>
              <a:t>©David Root, </a:t>
            </a:r>
            <a:r>
              <a:rPr lang="en-US" dirty="0" smtClean="0"/>
              <a:t>2013, </a:t>
            </a:r>
            <a:r>
              <a:rPr lang="en-US" dirty="0"/>
              <a:t>all rights reserved</a:t>
            </a:r>
          </a:p>
        </p:txBody>
      </p:sp>
      <p:sp>
        <p:nvSpPr>
          <p:cNvPr id="43012" name="Date Placeholder 5"/>
          <p:cNvSpPr>
            <a:spLocks noGrp="1"/>
          </p:cNvSpPr>
          <p:nvPr>
            <p:ph type="dt" sz="quarter" idx="4294967295"/>
          </p:nvPr>
        </p:nvSpPr>
        <p:spPr>
          <a:xfrm>
            <a:off x="0" y="6245225"/>
            <a:ext cx="2438400" cy="476250"/>
          </a:xfrm>
          <a:prstGeom prst="rect">
            <a:avLst/>
          </a:prstGeom>
          <a:noFill/>
        </p:spPr>
        <p:txBody>
          <a:bodyPr/>
          <a:lstStyle/>
          <a:p>
            <a:r>
              <a:rPr lang="en-US" dirty="0"/>
              <a:t>Managing Software Development</a:t>
            </a:r>
          </a:p>
        </p:txBody>
      </p:sp>
    </p:spTree>
    <p:extLst>
      <p:ext uri="{BB962C8B-B14F-4D97-AF65-F5344CB8AC3E}">
        <p14:creationId xmlns:p14="http://schemas.microsoft.com/office/powerpoint/2010/main" val="660379015"/>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SEI Process </a:t>
            </a:r>
            <a:r>
              <a:rPr lang="en-US" dirty="0"/>
              <a:t>M</a:t>
            </a:r>
            <a:r>
              <a:rPr lang="en-US" dirty="0" smtClean="0"/>
              <a:t>odels for COTS</a:t>
            </a:r>
            <a:endParaRPr lang="en-US" dirty="0"/>
          </a:p>
        </p:txBody>
      </p:sp>
      <p:sp>
        <p:nvSpPr>
          <p:cNvPr id="3" name="Content Placeholder 2"/>
          <p:cNvSpPr>
            <a:spLocks noGrp="1"/>
          </p:cNvSpPr>
          <p:nvPr>
            <p:ph idx="1"/>
          </p:nvPr>
        </p:nvSpPr>
        <p:spPr/>
        <p:txBody>
          <a:bodyPr/>
          <a:lstStyle/>
          <a:p>
            <a:r>
              <a:rPr lang="en-US" dirty="0" smtClean="0"/>
              <a:t>PECA</a:t>
            </a:r>
          </a:p>
          <a:p>
            <a:pPr lvl="1"/>
            <a:r>
              <a:rPr lang="en-US" sz="2400" b="1" dirty="0" smtClean="0"/>
              <a:t>P</a:t>
            </a:r>
            <a:r>
              <a:rPr lang="en-US" sz="2400" dirty="0" smtClean="0"/>
              <a:t>lan the evaluation – stakeholders, goals, constraints, timeframe </a:t>
            </a:r>
          </a:p>
          <a:p>
            <a:pPr lvl="1"/>
            <a:r>
              <a:rPr lang="en-US" sz="2400" b="1" dirty="0" smtClean="0"/>
              <a:t>E</a:t>
            </a:r>
            <a:r>
              <a:rPr lang="en-US" sz="2400" dirty="0" smtClean="0"/>
              <a:t>stablish criteria – measurable, not abstract</a:t>
            </a:r>
          </a:p>
          <a:p>
            <a:pPr lvl="1"/>
            <a:r>
              <a:rPr lang="en-US" sz="2400" b="1" dirty="0" smtClean="0"/>
              <a:t>C</a:t>
            </a:r>
            <a:r>
              <a:rPr lang="en-US" sz="2400" dirty="0" smtClean="0"/>
              <a:t>ollect data based on criteria</a:t>
            </a:r>
          </a:p>
          <a:p>
            <a:pPr lvl="1"/>
            <a:r>
              <a:rPr lang="en-US" sz="2400" b="1" dirty="0" smtClean="0"/>
              <a:t>A</a:t>
            </a:r>
            <a:r>
              <a:rPr lang="en-US" sz="2400" dirty="0" smtClean="0"/>
              <a:t>nalyze – careful of first fit compared to best fit</a:t>
            </a:r>
            <a:endParaRPr lang="en-US" dirty="0" smtClean="0"/>
          </a:p>
          <a:p>
            <a:r>
              <a:rPr lang="en-US" dirty="0" smtClean="0"/>
              <a:t>CURE</a:t>
            </a:r>
          </a:p>
          <a:p>
            <a:pPr lvl="1"/>
            <a:r>
              <a:rPr lang="en-US" b="1" dirty="0" smtClean="0"/>
              <a:t>C</a:t>
            </a:r>
            <a:r>
              <a:rPr lang="en-US" dirty="0" smtClean="0"/>
              <a:t>OTS </a:t>
            </a:r>
            <a:r>
              <a:rPr lang="en-US" b="1" dirty="0" smtClean="0"/>
              <a:t>U</a:t>
            </a:r>
            <a:r>
              <a:rPr lang="en-US" dirty="0" smtClean="0"/>
              <a:t>sage </a:t>
            </a:r>
            <a:r>
              <a:rPr lang="en-US" b="1" dirty="0" smtClean="0"/>
              <a:t>R</a:t>
            </a:r>
            <a:r>
              <a:rPr lang="en-US" dirty="0" smtClean="0"/>
              <a:t>isk </a:t>
            </a:r>
            <a:r>
              <a:rPr lang="en-US" b="1" dirty="0" smtClean="0"/>
              <a:t>E</a:t>
            </a:r>
            <a:r>
              <a:rPr lang="en-US" dirty="0" smtClean="0"/>
              <a:t>valuation</a:t>
            </a:r>
            <a:endParaRPr lang="en-US" dirty="0"/>
          </a:p>
        </p:txBody>
      </p:sp>
      <p:sp>
        <p:nvSpPr>
          <p:cNvPr id="4" name="Footer Placeholder 3"/>
          <p:cNvSpPr>
            <a:spLocks noGrp="1"/>
          </p:cNvSpPr>
          <p:nvPr>
            <p:ph type="ftr" sz="quarter" idx="4294967295"/>
          </p:nvPr>
        </p:nvSpPr>
        <p:spPr>
          <a:xfrm>
            <a:off x="0" y="6096000"/>
            <a:ext cx="2895600" cy="228600"/>
          </a:xfrm>
          <a:prstGeom prst="rect">
            <a:avLst/>
          </a:prstGeom>
        </p:spPr>
        <p:txBody>
          <a:bodyPr/>
          <a:lstStyle/>
          <a:p>
            <a:pPr>
              <a:defRPr/>
            </a:pPr>
            <a:r>
              <a:rPr lang="en-US" dirty="0" smtClean="0"/>
              <a:t>©David Root, 2013, all rights reserved</a:t>
            </a:r>
            <a:endParaRPr lang="en-US" dirty="0"/>
          </a:p>
        </p:txBody>
      </p:sp>
      <p:sp>
        <p:nvSpPr>
          <p:cNvPr id="6" name="Date Placeholder 5"/>
          <p:cNvSpPr>
            <a:spLocks noGrp="1"/>
          </p:cNvSpPr>
          <p:nvPr>
            <p:ph type="dt" sz="half" idx="4294967295"/>
          </p:nvPr>
        </p:nvSpPr>
        <p:spPr>
          <a:xfrm>
            <a:off x="0" y="6245225"/>
            <a:ext cx="2438400" cy="476250"/>
          </a:xfrm>
          <a:prstGeom prst="rect">
            <a:avLst/>
          </a:prstGeom>
        </p:spPr>
        <p:txBody>
          <a:bodyPr/>
          <a:lstStyle/>
          <a:p>
            <a:pPr>
              <a:defRPr/>
            </a:pPr>
            <a:r>
              <a:rPr lang="en-US" dirty="0" smtClean="0"/>
              <a:t>Managing Software Development</a:t>
            </a:r>
            <a:endParaRPr lang="en-US" dirty="0"/>
          </a:p>
        </p:txBody>
      </p:sp>
    </p:spTree>
    <p:extLst>
      <p:ext uri="{BB962C8B-B14F-4D97-AF65-F5344CB8AC3E}">
        <p14:creationId xmlns:p14="http://schemas.microsoft.com/office/powerpoint/2010/main" val="134130066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Prerequisites</a:t>
            </a:r>
            <a:endParaRPr lang="en-US" dirty="0"/>
          </a:p>
        </p:txBody>
      </p:sp>
      <p:sp>
        <p:nvSpPr>
          <p:cNvPr id="3" name="Content Placeholder 2"/>
          <p:cNvSpPr>
            <a:spLocks noGrp="1"/>
          </p:cNvSpPr>
          <p:nvPr>
            <p:ph idx="1"/>
          </p:nvPr>
        </p:nvSpPr>
        <p:spPr/>
        <p:txBody>
          <a:bodyPr/>
          <a:lstStyle/>
          <a:p>
            <a:r>
              <a:rPr lang="en-US" dirty="0" smtClean="0"/>
              <a:t>Undergraduate software engineering course</a:t>
            </a:r>
          </a:p>
          <a:p>
            <a:r>
              <a:rPr lang="en-US" dirty="0" smtClean="0"/>
              <a:t>Undergraduate information security course</a:t>
            </a:r>
          </a:p>
          <a:p>
            <a:r>
              <a:rPr lang="en-US" dirty="0" smtClean="0"/>
              <a:t>Equivalent background</a:t>
            </a:r>
          </a:p>
          <a:p>
            <a:endParaRPr lang="en-US" dirty="0" smtClean="0"/>
          </a:p>
          <a:p>
            <a:r>
              <a:rPr lang="en-US" dirty="0" smtClean="0"/>
              <a:t>Note: The course will tend to assume that students have software engineering background, such as knowledge of common lifecycle models</a:t>
            </a:r>
          </a:p>
        </p:txBody>
      </p:sp>
    </p:spTree>
    <p:extLst>
      <p:ext uri="{BB962C8B-B14F-4D97-AF65-F5344CB8AC3E}">
        <p14:creationId xmlns:p14="http://schemas.microsoft.com/office/powerpoint/2010/main" val="1706929392"/>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2"/>
          <p:cNvSpPr>
            <a:spLocks noGrp="1" noChangeArrowheads="1"/>
          </p:cNvSpPr>
          <p:nvPr>
            <p:ph type="title"/>
          </p:nvPr>
        </p:nvSpPr>
        <p:spPr/>
        <p:txBody>
          <a:bodyPr/>
          <a:lstStyle/>
          <a:p>
            <a:pPr eaLnBrk="1" hangingPunct="1"/>
            <a:r>
              <a:rPr lang="en-US" dirty="0" smtClean="0"/>
              <a:t>Concurrent</a:t>
            </a:r>
          </a:p>
        </p:txBody>
      </p:sp>
      <p:sp>
        <p:nvSpPr>
          <p:cNvPr id="44038" name="Rectangle 3"/>
          <p:cNvSpPr>
            <a:spLocks noGrp="1" noChangeArrowheads="1"/>
          </p:cNvSpPr>
          <p:nvPr>
            <p:ph idx="1"/>
          </p:nvPr>
        </p:nvSpPr>
        <p:spPr/>
        <p:txBody>
          <a:bodyPr/>
          <a:lstStyle/>
          <a:p>
            <a:pPr eaLnBrk="1" hangingPunct="1"/>
            <a:r>
              <a:rPr lang="en-US" dirty="0" smtClean="0"/>
              <a:t>Complementary Applications</a:t>
            </a:r>
          </a:p>
          <a:p>
            <a:pPr lvl="1" eaLnBrk="1" hangingPunct="1"/>
            <a:r>
              <a:rPr lang="en-US" dirty="0" smtClean="0"/>
              <a:t>High Interdependence with Modules</a:t>
            </a:r>
          </a:p>
          <a:p>
            <a:pPr eaLnBrk="1" hangingPunct="1"/>
            <a:r>
              <a:rPr lang="en-US" dirty="0" smtClean="0"/>
              <a:t>State Charts</a:t>
            </a:r>
          </a:p>
          <a:p>
            <a:pPr eaLnBrk="1" hangingPunct="1"/>
            <a:r>
              <a:rPr lang="en-US" dirty="0" smtClean="0"/>
              <a:t>Triggers for Transition</a:t>
            </a:r>
          </a:p>
          <a:p>
            <a:pPr eaLnBrk="1" hangingPunct="1"/>
            <a:r>
              <a:rPr lang="en-US" dirty="0" smtClean="0"/>
              <a:t>Examples</a:t>
            </a:r>
          </a:p>
          <a:p>
            <a:pPr lvl="1" eaLnBrk="1" hangingPunct="1"/>
            <a:r>
              <a:rPr lang="en-US" dirty="0" smtClean="0"/>
              <a:t>Client – Server</a:t>
            </a:r>
          </a:p>
          <a:p>
            <a:pPr lvl="1" eaLnBrk="1" hangingPunct="1"/>
            <a:r>
              <a:rPr lang="en-US" dirty="0" smtClean="0"/>
              <a:t>OBUS</a:t>
            </a:r>
          </a:p>
        </p:txBody>
      </p:sp>
      <p:sp>
        <p:nvSpPr>
          <p:cNvPr id="44034" name="Footer Placeholder 3"/>
          <p:cNvSpPr>
            <a:spLocks noGrp="1"/>
          </p:cNvSpPr>
          <p:nvPr>
            <p:ph type="ftr" sz="quarter" idx="4294967295"/>
          </p:nvPr>
        </p:nvSpPr>
        <p:spPr>
          <a:xfrm>
            <a:off x="0" y="6096000"/>
            <a:ext cx="2895600" cy="228600"/>
          </a:xfrm>
          <a:prstGeom prst="rect">
            <a:avLst/>
          </a:prstGeom>
          <a:noFill/>
        </p:spPr>
        <p:txBody>
          <a:bodyPr/>
          <a:lstStyle/>
          <a:p>
            <a:r>
              <a:rPr lang="en-US" dirty="0"/>
              <a:t>©David Root, </a:t>
            </a:r>
            <a:r>
              <a:rPr lang="en-US" dirty="0" smtClean="0"/>
              <a:t>2013, </a:t>
            </a:r>
            <a:r>
              <a:rPr lang="en-US" dirty="0"/>
              <a:t>all rights reserved</a:t>
            </a:r>
          </a:p>
        </p:txBody>
      </p:sp>
      <p:sp>
        <p:nvSpPr>
          <p:cNvPr id="44036" name="Date Placeholder 5"/>
          <p:cNvSpPr>
            <a:spLocks noGrp="1"/>
          </p:cNvSpPr>
          <p:nvPr>
            <p:ph type="dt" sz="quarter" idx="4294967295"/>
          </p:nvPr>
        </p:nvSpPr>
        <p:spPr>
          <a:xfrm>
            <a:off x="0" y="6245225"/>
            <a:ext cx="2438400" cy="476250"/>
          </a:xfrm>
          <a:prstGeom prst="rect">
            <a:avLst/>
          </a:prstGeom>
          <a:noFill/>
        </p:spPr>
        <p:txBody>
          <a:bodyPr/>
          <a:lstStyle/>
          <a:p>
            <a:r>
              <a:rPr lang="en-US" dirty="0"/>
              <a:t>Managing Software Development</a:t>
            </a:r>
          </a:p>
        </p:txBody>
      </p:sp>
    </p:spTree>
    <p:extLst>
      <p:ext uri="{BB962C8B-B14F-4D97-AF65-F5344CB8AC3E}">
        <p14:creationId xmlns:p14="http://schemas.microsoft.com/office/powerpoint/2010/main" val="789757140"/>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89" name="Rectangle 30"/>
          <p:cNvSpPr>
            <a:spLocks noChangeArrowheads="1"/>
          </p:cNvSpPr>
          <p:nvPr/>
        </p:nvSpPr>
        <p:spPr bwMode="auto">
          <a:xfrm>
            <a:off x="4267200" y="6248400"/>
            <a:ext cx="4805996" cy="276999"/>
          </a:xfrm>
          <a:prstGeom prst="rect">
            <a:avLst/>
          </a:prstGeom>
          <a:noFill/>
          <a:ln w="9525">
            <a:noFill/>
            <a:miter lim="800000"/>
            <a:headEnd/>
            <a:tailEnd/>
          </a:ln>
        </p:spPr>
        <p:txBody>
          <a:bodyPr wrap="none">
            <a:spAutoFit/>
          </a:bodyPr>
          <a:lstStyle/>
          <a:p>
            <a:pPr eaLnBrk="1" hangingPunct="1">
              <a:spcBef>
                <a:spcPct val="50000"/>
              </a:spcBef>
            </a:pPr>
            <a:r>
              <a:rPr lang="en-US" sz="1200" dirty="0">
                <a:latin typeface="Tahoma" charset="0"/>
              </a:rPr>
              <a:t>Roger S. </a:t>
            </a:r>
            <a:r>
              <a:rPr lang="en-US" sz="1200" dirty="0" smtClean="0">
                <a:latin typeface="Tahoma" charset="0"/>
              </a:rPr>
              <a:t>Pressman</a:t>
            </a:r>
            <a:r>
              <a:rPr lang="en-US" sz="1200" dirty="0">
                <a:latin typeface="Tahoma" charset="0"/>
              </a:rPr>
              <a:t>,</a:t>
            </a:r>
            <a:r>
              <a:rPr lang="en-US" sz="1200" dirty="0" smtClean="0">
                <a:latin typeface="Tahoma" charset="0"/>
              </a:rPr>
              <a:t> </a:t>
            </a:r>
            <a:r>
              <a:rPr lang="en-US" sz="1200" dirty="0">
                <a:latin typeface="Tahoma" charset="0"/>
              </a:rPr>
              <a:t>Software Engineering, </a:t>
            </a:r>
            <a:r>
              <a:rPr lang="en-US" sz="1200" dirty="0" smtClean="0">
                <a:latin typeface="Tahoma" charset="0"/>
              </a:rPr>
              <a:t>A Practitioner’s </a:t>
            </a:r>
            <a:r>
              <a:rPr lang="en-US" sz="1200" dirty="0">
                <a:latin typeface="Tahoma" charset="0"/>
              </a:rPr>
              <a:t>Approach</a:t>
            </a:r>
          </a:p>
        </p:txBody>
      </p:sp>
      <p:grpSp>
        <p:nvGrpSpPr>
          <p:cNvPr id="2" name="Group 1"/>
          <p:cNvGrpSpPr/>
          <p:nvPr/>
        </p:nvGrpSpPr>
        <p:grpSpPr>
          <a:xfrm>
            <a:off x="1490663" y="1129506"/>
            <a:ext cx="3386137" cy="5029497"/>
            <a:chOff x="1490663" y="525463"/>
            <a:chExt cx="3713162" cy="5537200"/>
          </a:xfrm>
        </p:grpSpPr>
        <p:sp>
          <p:nvSpPr>
            <p:cNvPr id="45061" name="AutoShape 2"/>
            <p:cNvSpPr>
              <a:spLocks noChangeArrowheads="1"/>
            </p:cNvSpPr>
            <p:nvPr/>
          </p:nvSpPr>
          <p:spPr bwMode="auto">
            <a:xfrm>
              <a:off x="1682750" y="1201738"/>
              <a:ext cx="3303588" cy="4198937"/>
            </a:xfrm>
            <a:prstGeom prst="roundRect">
              <a:avLst>
                <a:gd name="adj" fmla="val 3505"/>
              </a:avLst>
            </a:prstGeom>
            <a:solidFill>
              <a:schemeClr val="folHlink"/>
            </a:solidFill>
            <a:ln w="12700">
              <a:solidFill>
                <a:schemeClr val="tx1"/>
              </a:solidFill>
              <a:round/>
              <a:headEnd type="none" w="sm" len="sm"/>
              <a:tailEnd type="none" w="sm" len="sm"/>
            </a:ln>
          </p:spPr>
          <p:txBody>
            <a:bodyPr wrap="none" anchor="ctr"/>
            <a:lstStyle/>
            <a:p>
              <a:endParaRPr lang="en-US" dirty="0"/>
            </a:p>
          </p:txBody>
        </p:sp>
        <p:sp>
          <p:nvSpPr>
            <p:cNvPr id="93188" name="Rectangle 4"/>
            <p:cNvSpPr>
              <a:spLocks noChangeArrowheads="1"/>
            </p:cNvSpPr>
            <p:nvPr/>
          </p:nvSpPr>
          <p:spPr bwMode="auto">
            <a:xfrm>
              <a:off x="3395663" y="525463"/>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89" name="Rectangle 5"/>
            <p:cNvSpPr>
              <a:spLocks noChangeArrowheads="1"/>
            </p:cNvSpPr>
            <p:nvPr/>
          </p:nvSpPr>
          <p:spPr bwMode="auto">
            <a:xfrm>
              <a:off x="2751138" y="1423988"/>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90" name="Rectangle 6"/>
            <p:cNvSpPr>
              <a:spLocks noChangeArrowheads="1"/>
            </p:cNvSpPr>
            <p:nvPr/>
          </p:nvSpPr>
          <p:spPr bwMode="auto">
            <a:xfrm>
              <a:off x="1887538" y="2168525"/>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91" name="Rectangle 7"/>
            <p:cNvSpPr>
              <a:spLocks noChangeArrowheads="1"/>
            </p:cNvSpPr>
            <p:nvPr/>
          </p:nvSpPr>
          <p:spPr bwMode="auto">
            <a:xfrm>
              <a:off x="3802063" y="2846388"/>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92" name="Rectangle 8"/>
            <p:cNvSpPr>
              <a:spLocks noChangeArrowheads="1"/>
            </p:cNvSpPr>
            <p:nvPr/>
          </p:nvSpPr>
          <p:spPr bwMode="auto">
            <a:xfrm>
              <a:off x="2260600" y="3149600"/>
              <a:ext cx="998538"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93" name="Rectangle 9"/>
            <p:cNvSpPr>
              <a:spLocks noChangeArrowheads="1"/>
            </p:cNvSpPr>
            <p:nvPr/>
          </p:nvSpPr>
          <p:spPr bwMode="auto">
            <a:xfrm>
              <a:off x="3395663" y="3640138"/>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94" name="Rectangle 10"/>
            <p:cNvSpPr>
              <a:spLocks noChangeArrowheads="1"/>
            </p:cNvSpPr>
            <p:nvPr/>
          </p:nvSpPr>
          <p:spPr bwMode="auto">
            <a:xfrm>
              <a:off x="2836863" y="4505325"/>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93195" name="Rectangle 11"/>
            <p:cNvSpPr>
              <a:spLocks noChangeArrowheads="1"/>
            </p:cNvSpPr>
            <p:nvPr/>
          </p:nvSpPr>
          <p:spPr bwMode="auto">
            <a:xfrm>
              <a:off x="1770063" y="5538788"/>
              <a:ext cx="998537" cy="523875"/>
            </a:xfrm>
            <a:prstGeom prst="rect">
              <a:avLst/>
            </a:prstGeom>
            <a:solidFill>
              <a:schemeClr val="bg1"/>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defRPr/>
              </a:pPr>
              <a:endParaRPr lang="en-US" dirty="0"/>
            </a:p>
          </p:txBody>
        </p:sp>
        <p:sp>
          <p:nvSpPr>
            <p:cNvPr id="45071" name="Text Box 12"/>
            <p:cNvSpPr txBox="1">
              <a:spLocks noChangeArrowheads="1"/>
            </p:cNvSpPr>
            <p:nvPr/>
          </p:nvSpPr>
          <p:spPr bwMode="auto">
            <a:xfrm>
              <a:off x="1490663" y="901700"/>
              <a:ext cx="1419225" cy="274638"/>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Analysis activity</a:t>
              </a:r>
            </a:p>
          </p:txBody>
        </p:sp>
        <p:sp>
          <p:nvSpPr>
            <p:cNvPr id="45072" name="Text Box 13"/>
            <p:cNvSpPr txBox="1">
              <a:spLocks noChangeArrowheads="1"/>
            </p:cNvSpPr>
            <p:nvPr/>
          </p:nvSpPr>
          <p:spPr bwMode="auto">
            <a:xfrm>
              <a:off x="2844800" y="5575300"/>
              <a:ext cx="2359025" cy="457200"/>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Represents a state of a</a:t>
              </a:r>
              <a:br>
                <a:rPr lang="en-US" altLang="en-US" sz="1200" dirty="0">
                  <a:latin typeface="Verdana" pitchFamily="34" charset="0"/>
                </a:rPr>
              </a:br>
              <a:r>
                <a:rPr lang="en-US" altLang="en-US" sz="1200" dirty="0">
                  <a:latin typeface="Verdana" pitchFamily="34" charset="0"/>
                </a:rPr>
                <a:t>software engineered activity</a:t>
              </a:r>
            </a:p>
          </p:txBody>
        </p:sp>
        <p:sp>
          <p:nvSpPr>
            <p:cNvPr id="45073" name="Text Box 14"/>
            <p:cNvSpPr txBox="1">
              <a:spLocks noChangeArrowheads="1"/>
            </p:cNvSpPr>
            <p:nvPr/>
          </p:nvSpPr>
          <p:spPr bwMode="auto">
            <a:xfrm>
              <a:off x="2767013" y="1452563"/>
              <a:ext cx="1014412" cy="396875"/>
            </a:xfrm>
            <a:prstGeom prst="rect">
              <a:avLst/>
            </a:prstGeom>
            <a:noFill/>
            <a:ln w="12700">
              <a:noFill/>
              <a:miter lim="800000"/>
              <a:headEnd type="none" w="sm" len="sm"/>
              <a:tailEnd type="none" w="sm" len="sm"/>
            </a:ln>
          </p:spPr>
          <p:txBody>
            <a:bodyPr wrap="none">
              <a:spAutoFit/>
            </a:bodyPr>
            <a:lstStyle/>
            <a:p>
              <a:r>
                <a:rPr lang="en-US" altLang="en-US" sz="1000" dirty="0">
                  <a:latin typeface="Verdana" pitchFamily="34" charset="0"/>
                </a:rPr>
                <a:t>Under</a:t>
              </a:r>
            </a:p>
            <a:p>
              <a:r>
                <a:rPr lang="en-US" altLang="en-US" sz="1000" dirty="0">
                  <a:latin typeface="Verdana" pitchFamily="34" charset="0"/>
                </a:rPr>
                <a:t>development</a:t>
              </a:r>
            </a:p>
          </p:txBody>
        </p:sp>
        <p:sp>
          <p:nvSpPr>
            <p:cNvPr id="45074" name="Text Box 15"/>
            <p:cNvSpPr txBox="1">
              <a:spLocks noChangeArrowheads="1"/>
            </p:cNvSpPr>
            <p:nvPr/>
          </p:nvSpPr>
          <p:spPr bwMode="auto">
            <a:xfrm>
              <a:off x="3624263" y="646113"/>
              <a:ext cx="577850" cy="274637"/>
            </a:xfrm>
            <a:prstGeom prst="rect">
              <a:avLst/>
            </a:prstGeom>
            <a:noFill/>
            <a:ln w="12700">
              <a:noFill/>
              <a:miter lim="800000"/>
              <a:headEnd type="none" w="sm" len="sm"/>
              <a:tailEnd type="none" w="sm" len="sm"/>
            </a:ln>
          </p:spPr>
          <p:txBody>
            <a:bodyPr wrap="none">
              <a:spAutoFit/>
            </a:bodyPr>
            <a:lstStyle/>
            <a:p>
              <a:pPr algn="l"/>
              <a:r>
                <a:rPr lang="en-US" altLang="en-US" sz="1200" dirty="0">
                  <a:latin typeface="Verdana" pitchFamily="34" charset="0"/>
                </a:rPr>
                <a:t>None</a:t>
              </a:r>
            </a:p>
          </p:txBody>
        </p:sp>
        <p:sp>
          <p:nvSpPr>
            <p:cNvPr id="45075" name="Text Box 16"/>
            <p:cNvSpPr txBox="1">
              <a:spLocks noChangeArrowheads="1"/>
            </p:cNvSpPr>
            <p:nvPr/>
          </p:nvSpPr>
          <p:spPr bwMode="auto">
            <a:xfrm>
              <a:off x="1995488" y="2230438"/>
              <a:ext cx="731837" cy="396875"/>
            </a:xfrm>
            <a:prstGeom prst="rect">
              <a:avLst/>
            </a:prstGeom>
            <a:noFill/>
            <a:ln w="12700">
              <a:noFill/>
              <a:miter lim="800000"/>
              <a:headEnd type="none" w="sm" len="sm"/>
              <a:tailEnd type="none" w="sm" len="sm"/>
            </a:ln>
          </p:spPr>
          <p:txBody>
            <a:bodyPr wrap="none">
              <a:spAutoFit/>
            </a:bodyPr>
            <a:lstStyle/>
            <a:p>
              <a:r>
                <a:rPr lang="en-US" altLang="en-US" sz="1000" dirty="0">
                  <a:latin typeface="Verdana" pitchFamily="34" charset="0"/>
                </a:rPr>
                <a:t>Awaiting</a:t>
              </a:r>
            </a:p>
            <a:p>
              <a:r>
                <a:rPr lang="en-US" altLang="en-US" sz="1000" dirty="0">
                  <a:latin typeface="Verdana" pitchFamily="34" charset="0"/>
                </a:rPr>
                <a:t>changes</a:t>
              </a:r>
            </a:p>
          </p:txBody>
        </p:sp>
        <p:sp>
          <p:nvSpPr>
            <p:cNvPr id="45076" name="Text Box 17"/>
            <p:cNvSpPr txBox="1">
              <a:spLocks noChangeArrowheads="1"/>
            </p:cNvSpPr>
            <p:nvPr/>
          </p:nvSpPr>
          <p:spPr bwMode="auto">
            <a:xfrm>
              <a:off x="2390775" y="3213100"/>
              <a:ext cx="684213" cy="396875"/>
            </a:xfrm>
            <a:prstGeom prst="rect">
              <a:avLst/>
            </a:prstGeom>
            <a:noFill/>
            <a:ln w="12700">
              <a:noFill/>
              <a:miter lim="800000"/>
              <a:headEnd type="none" w="sm" len="sm"/>
              <a:tailEnd type="none" w="sm" len="sm"/>
            </a:ln>
          </p:spPr>
          <p:txBody>
            <a:bodyPr wrap="none">
              <a:spAutoFit/>
            </a:bodyPr>
            <a:lstStyle/>
            <a:p>
              <a:r>
                <a:rPr lang="en-US" altLang="en-US" sz="1000" dirty="0">
                  <a:latin typeface="Verdana" pitchFamily="34" charset="0"/>
                </a:rPr>
                <a:t>Under</a:t>
              </a:r>
              <a:br>
                <a:rPr lang="en-US" altLang="en-US" sz="1000" dirty="0">
                  <a:latin typeface="Verdana" pitchFamily="34" charset="0"/>
                </a:rPr>
              </a:br>
              <a:r>
                <a:rPr lang="en-US" altLang="en-US" sz="1000" dirty="0">
                  <a:latin typeface="Verdana" pitchFamily="34" charset="0"/>
                </a:rPr>
                <a:t>revision</a:t>
              </a:r>
            </a:p>
          </p:txBody>
        </p:sp>
        <p:sp>
          <p:nvSpPr>
            <p:cNvPr id="45077" name="Text Box 18"/>
            <p:cNvSpPr txBox="1">
              <a:spLocks noChangeArrowheads="1"/>
            </p:cNvSpPr>
            <p:nvPr/>
          </p:nvSpPr>
          <p:spPr bwMode="auto">
            <a:xfrm>
              <a:off x="4003675" y="2908300"/>
              <a:ext cx="603250" cy="396875"/>
            </a:xfrm>
            <a:prstGeom prst="rect">
              <a:avLst/>
            </a:prstGeom>
            <a:noFill/>
            <a:ln w="12700">
              <a:noFill/>
              <a:miter lim="800000"/>
              <a:headEnd type="none" w="sm" len="sm"/>
              <a:tailEnd type="none" w="sm" len="sm"/>
            </a:ln>
          </p:spPr>
          <p:txBody>
            <a:bodyPr wrap="none">
              <a:spAutoFit/>
            </a:bodyPr>
            <a:lstStyle/>
            <a:p>
              <a:r>
                <a:rPr lang="en-US" altLang="en-US" sz="1000" dirty="0">
                  <a:latin typeface="Verdana" pitchFamily="34" charset="0"/>
                </a:rPr>
                <a:t>Under</a:t>
              </a:r>
            </a:p>
            <a:p>
              <a:r>
                <a:rPr lang="en-US" altLang="en-US" sz="1000" dirty="0">
                  <a:latin typeface="Verdana" pitchFamily="34" charset="0"/>
                </a:rPr>
                <a:t>review</a:t>
              </a:r>
            </a:p>
          </p:txBody>
        </p:sp>
        <p:sp>
          <p:nvSpPr>
            <p:cNvPr id="45078" name="Text Box 19"/>
            <p:cNvSpPr txBox="1">
              <a:spLocks noChangeArrowheads="1"/>
            </p:cNvSpPr>
            <p:nvPr/>
          </p:nvSpPr>
          <p:spPr bwMode="auto">
            <a:xfrm>
              <a:off x="3503613" y="3771900"/>
              <a:ext cx="796925" cy="246063"/>
            </a:xfrm>
            <a:prstGeom prst="rect">
              <a:avLst/>
            </a:prstGeom>
            <a:noFill/>
            <a:ln w="12700">
              <a:noFill/>
              <a:miter lim="800000"/>
              <a:headEnd type="none" w="sm" len="sm"/>
              <a:tailEnd type="none" w="sm" len="sm"/>
            </a:ln>
          </p:spPr>
          <p:txBody>
            <a:bodyPr wrap="none">
              <a:spAutoFit/>
            </a:bodyPr>
            <a:lstStyle/>
            <a:p>
              <a:r>
                <a:rPr lang="en-US" altLang="en-US" sz="1000" dirty="0">
                  <a:latin typeface="Verdana" pitchFamily="34" charset="0"/>
                </a:rPr>
                <a:t>Baselined</a:t>
              </a:r>
            </a:p>
          </p:txBody>
        </p:sp>
        <p:sp>
          <p:nvSpPr>
            <p:cNvPr id="45079" name="Text Box 20"/>
            <p:cNvSpPr txBox="1">
              <a:spLocks noChangeArrowheads="1"/>
            </p:cNvSpPr>
            <p:nvPr/>
          </p:nvSpPr>
          <p:spPr bwMode="auto">
            <a:xfrm>
              <a:off x="3067050" y="4652963"/>
              <a:ext cx="517525" cy="246062"/>
            </a:xfrm>
            <a:prstGeom prst="rect">
              <a:avLst/>
            </a:prstGeom>
            <a:noFill/>
            <a:ln w="12700">
              <a:noFill/>
              <a:miter lim="800000"/>
              <a:headEnd type="none" w="sm" len="sm"/>
              <a:tailEnd type="none" w="sm" len="sm"/>
            </a:ln>
          </p:spPr>
          <p:txBody>
            <a:bodyPr wrap="none">
              <a:spAutoFit/>
            </a:bodyPr>
            <a:lstStyle/>
            <a:p>
              <a:r>
                <a:rPr lang="en-US" altLang="en-US" sz="1000" dirty="0">
                  <a:latin typeface="Verdana" pitchFamily="34" charset="0"/>
                </a:rPr>
                <a:t>Done</a:t>
              </a:r>
            </a:p>
          </p:txBody>
        </p:sp>
        <p:sp>
          <p:nvSpPr>
            <p:cNvPr id="45080" name="Line 21"/>
            <p:cNvSpPr>
              <a:spLocks noChangeShapeType="1"/>
            </p:cNvSpPr>
            <p:nvPr/>
          </p:nvSpPr>
          <p:spPr bwMode="auto">
            <a:xfrm flipH="1">
              <a:off x="3344863" y="1033463"/>
              <a:ext cx="490537" cy="338137"/>
            </a:xfrm>
            <a:prstGeom prst="line">
              <a:avLst/>
            </a:prstGeom>
            <a:noFill/>
            <a:ln w="19050">
              <a:solidFill>
                <a:schemeClr val="tx1"/>
              </a:solidFill>
              <a:round/>
              <a:headEnd type="none" w="sm" len="sm"/>
              <a:tailEnd type="triangle" w="med" len="med"/>
            </a:ln>
          </p:spPr>
          <p:txBody>
            <a:bodyPr wrap="none" anchor="ctr"/>
            <a:lstStyle/>
            <a:p>
              <a:endParaRPr lang="en-US" dirty="0"/>
            </a:p>
          </p:txBody>
        </p:sp>
        <p:sp>
          <p:nvSpPr>
            <p:cNvPr id="45081" name="Line 22"/>
            <p:cNvSpPr>
              <a:spLocks noChangeShapeType="1"/>
            </p:cNvSpPr>
            <p:nvPr/>
          </p:nvSpPr>
          <p:spPr bwMode="auto">
            <a:xfrm>
              <a:off x="2430463" y="2692400"/>
              <a:ext cx="304800" cy="423863"/>
            </a:xfrm>
            <a:prstGeom prst="line">
              <a:avLst/>
            </a:prstGeom>
            <a:noFill/>
            <a:ln w="19050">
              <a:solidFill>
                <a:schemeClr val="tx1"/>
              </a:solidFill>
              <a:round/>
              <a:headEnd type="none" w="sm" len="sm"/>
              <a:tailEnd type="triangle" w="med" len="med"/>
            </a:ln>
          </p:spPr>
          <p:txBody>
            <a:bodyPr wrap="none" anchor="ctr"/>
            <a:lstStyle/>
            <a:p>
              <a:endParaRPr lang="en-US" dirty="0"/>
            </a:p>
          </p:txBody>
        </p:sp>
        <p:sp>
          <p:nvSpPr>
            <p:cNvPr id="45082" name="Line 23"/>
            <p:cNvSpPr>
              <a:spLocks noChangeShapeType="1"/>
            </p:cNvSpPr>
            <p:nvPr/>
          </p:nvSpPr>
          <p:spPr bwMode="auto">
            <a:xfrm flipV="1">
              <a:off x="3276600" y="3098800"/>
              <a:ext cx="457200" cy="322263"/>
            </a:xfrm>
            <a:prstGeom prst="line">
              <a:avLst/>
            </a:prstGeom>
            <a:noFill/>
            <a:ln w="19050">
              <a:solidFill>
                <a:schemeClr val="tx1"/>
              </a:solidFill>
              <a:round/>
              <a:headEnd type="none" w="sm" len="sm"/>
              <a:tailEnd type="triangle" w="med" len="med"/>
            </a:ln>
          </p:spPr>
          <p:txBody>
            <a:bodyPr wrap="none" anchor="ctr"/>
            <a:lstStyle/>
            <a:p>
              <a:endParaRPr lang="en-US" dirty="0"/>
            </a:p>
          </p:txBody>
        </p:sp>
        <p:sp>
          <p:nvSpPr>
            <p:cNvPr id="45083" name="Line 24"/>
            <p:cNvSpPr>
              <a:spLocks noChangeShapeType="1"/>
            </p:cNvSpPr>
            <p:nvPr/>
          </p:nvSpPr>
          <p:spPr bwMode="auto">
            <a:xfrm flipH="1">
              <a:off x="4071938" y="3370263"/>
              <a:ext cx="152400" cy="236537"/>
            </a:xfrm>
            <a:prstGeom prst="line">
              <a:avLst/>
            </a:prstGeom>
            <a:noFill/>
            <a:ln w="19050">
              <a:solidFill>
                <a:schemeClr val="tx1"/>
              </a:solidFill>
              <a:round/>
              <a:headEnd type="none" w="sm" len="sm"/>
              <a:tailEnd type="triangle" w="med" len="med"/>
            </a:ln>
          </p:spPr>
          <p:txBody>
            <a:bodyPr wrap="none" anchor="ctr"/>
            <a:lstStyle/>
            <a:p>
              <a:endParaRPr lang="en-US" dirty="0"/>
            </a:p>
          </p:txBody>
        </p:sp>
        <p:sp>
          <p:nvSpPr>
            <p:cNvPr id="45084" name="Line 25"/>
            <p:cNvSpPr>
              <a:spLocks noChangeShapeType="1"/>
            </p:cNvSpPr>
            <p:nvPr/>
          </p:nvSpPr>
          <p:spPr bwMode="auto">
            <a:xfrm flipH="1">
              <a:off x="3344863" y="4165600"/>
              <a:ext cx="236537" cy="322263"/>
            </a:xfrm>
            <a:prstGeom prst="line">
              <a:avLst/>
            </a:prstGeom>
            <a:noFill/>
            <a:ln w="19050">
              <a:solidFill>
                <a:schemeClr val="tx1"/>
              </a:solidFill>
              <a:round/>
              <a:headEnd type="none" w="sm" len="sm"/>
              <a:tailEnd type="triangle" w="med" len="med"/>
            </a:ln>
          </p:spPr>
          <p:txBody>
            <a:bodyPr wrap="none" anchor="ctr"/>
            <a:lstStyle/>
            <a:p>
              <a:endParaRPr lang="en-US" dirty="0"/>
            </a:p>
          </p:txBody>
        </p:sp>
        <p:cxnSp>
          <p:nvCxnSpPr>
            <p:cNvPr id="45085" name="AutoShape 26"/>
            <p:cNvCxnSpPr>
              <a:cxnSpLocks noChangeShapeType="1"/>
              <a:stCxn id="45073" idx="1"/>
              <a:endCxn id="93190" idx="0"/>
            </p:cNvCxnSpPr>
            <p:nvPr/>
          </p:nvCxnSpPr>
          <p:spPr bwMode="auto">
            <a:xfrm rot="10800000" flipV="1">
              <a:off x="2387600" y="1651000"/>
              <a:ext cx="379413" cy="517525"/>
            </a:xfrm>
            <a:prstGeom prst="curvedConnector2">
              <a:avLst/>
            </a:prstGeom>
            <a:noFill/>
            <a:ln w="19050">
              <a:solidFill>
                <a:schemeClr val="tx1"/>
              </a:solidFill>
              <a:round/>
              <a:headEnd type="none" w="sm" len="sm"/>
              <a:tailEnd type="triangle" w="med" len="med"/>
            </a:ln>
          </p:spPr>
        </p:cxnSp>
        <p:cxnSp>
          <p:nvCxnSpPr>
            <p:cNvPr id="45086" name="AutoShape 27"/>
            <p:cNvCxnSpPr>
              <a:cxnSpLocks noChangeShapeType="1"/>
              <a:endCxn id="93194" idx="1"/>
            </p:cNvCxnSpPr>
            <p:nvPr/>
          </p:nvCxnSpPr>
          <p:spPr bwMode="auto">
            <a:xfrm rot="16200000" flipH="1">
              <a:off x="1380331" y="3310732"/>
              <a:ext cx="2092325" cy="820738"/>
            </a:xfrm>
            <a:prstGeom prst="curvedConnector2">
              <a:avLst/>
            </a:prstGeom>
            <a:noFill/>
            <a:ln w="19050">
              <a:solidFill>
                <a:schemeClr val="tx1"/>
              </a:solidFill>
              <a:round/>
              <a:headEnd type="none" w="sm" len="sm"/>
              <a:tailEnd type="triangle" w="med" len="med"/>
            </a:ln>
          </p:spPr>
        </p:cxnSp>
        <p:cxnSp>
          <p:nvCxnSpPr>
            <p:cNvPr id="45087" name="AutoShape 28"/>
            <p:cNvCxnSpPr>
              <a:cxnSpLocks noChangeShapeType="1"/>
              <a:stCxn id="45073" idx="3"/>
            </p:cNvCxnSpPr>
            <p:nvPr/>
          </p:nvCxnSpPr>
          <p:spPr bwMode="auto">
            <a:xfrm>
              <a:off x="3781425" y="1651000"/>
              <a:ext cx="792163" cy="1211263"/>
            </a:xfrm>
            <a:prstGeom prst="curvedConnector2">
              <a:avLst/>
            </a:prstGeom>
            <a:noFill/>
            <a:ln w="19050">
              <a:solidFill>
                <a:schemeClr val="tx1"/>
              </a:solidFill>
              <a:round/>
              <a:headEnd type="none" w="sm" len="sm"/>
              <a:tailEnd type="triangle" w="med" len="med"/>
            </a:ln>
          </p:spPr>
        </p:cxnSp>
        <p:cxnSp>
          <p:nvCxnSpPr>
            <p:cNvPr id="45088" name="AutoShape 29"/>
            <p:cNvCxnSpPr>
              <a:cxnSpLocks noChangeShapeType="1"/>
              <a:endCxn id="93194" idx="3"/>
            </p:cNvCxnSpPr>
            <p:nvPr/>
          </p:nvCxnSpPr>
          <p:spPr bwMode="auto">
            <a:xfrm rot="5400000">
              <a:off x="3538537" y="3675063"/>
              <a:ext cx="1389063" cy="795338"/>
            </a:xfrm>
            <a:prstGeom prst="curvedConnector2">
              <a:avLst/>
            </a:prstGeom>
            <a:noFill/>
            <a:ln w="19050">
              <a:solidFill>
                <a:schemeClr val="tx1"/>
              </a:solidFill>
              <a:round/>
              <a:headEnd type="none" w="sm" len="sm"/>
              <a:tailEnd type="triangle" w="med" len="med"/>
            </a:ln>
          </p:spPr>
        </p:cxnSp>
      </p:grpSp>
      <p:sp>
        <p:nvSpPr>
          <p:cNvPr id="3" name="Title 2"/>
          <p:cNvSpPr>
            <a:spLocks noGrp="1"/>
          </p:cNvSpPr>
          <p:nvPr>
            <p:ph type="title"/>
          </p:nvPr>
        </p:nvSpPr>
        <p:spPr/>
        <p:txBody>
          <a:bodyPr/>
          <a:lstStyle/>
          <a:p>
            <a:r>
              <a:rPr lang="en-US" altLang="en-US" dirty="0"/>
              <a:t>Concurrent </a:t>
            </a:r>
            <a:r>
              <a:rPr lang="en-US" altLang="en-US" dirty="0" smtClean="0"/>
              <a:t>Development Model</a:t>
            </a:r>
            <a:r>
              <a:rPr lang="en-US" altLang="en-US" dirty="0">
                <a:solidFill>
                  <a:schemeClr val="bg2"/>
                </a:solidFill>
                <a:latin typeface="Verdana" pitchFamily="34" charset="0"/>
              </a:rPr>
              <a:t/>
            </a:r>
            <a:br>
              <a:rPr lang="en-US" altLang="en-US" dirty="0">
                <a:solidFill>
                  <a:schemeClr val="bg2"/>
                </a:solidFill>
                <a:latin typeface="Verdana" pitchFamily="34" charset="0"/>
              </a:rPr>
            </a:br>
            <a:endParaRPr lang="en-US" dirty="0"/>
          </a:p>
        </p:txBody>
      </p:sp>
    </p:spTree>
    <p:extLst>
      <p:ext uri="{BB962C8B-B14F-4D97-AF65-F5344CB8AC3E}">
        <p14:creationId xmlns:p14="http://schemas.microsoft.com/office/powerpoint/2010/main" val="2994338094"/>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Rectangle 2"/>
          <p:cNvSpPr>
            <a:spLocks noGrp="1" noChangeArrowheads="1"/>
          </p:cNvSpPr>
          <p:nvPr>
            <p:ph type="title"/>
          </p:nvPr>
        </p:nvSpPr>
        <p:spPr/>
        <p:txBody>
          <a:bodyPr/>
          <a:lstStyle/>
          <a:p>
            <a:pPr eaLnBrk="1" hangingPunct="1"/>
            <a:r>
              <a:rPr lang="en-US" dirty="0" smtClean="0"/>
              <a:t>Are These Different?</a:t>
            </a:r>
          </a:p>
        </p:txBody>
      </p:sp>
      <p:sp>
        <p:nvSpPr>
          <p:cNvPr id="46086" name="Rectangle 3"/>
          <p:cNvSpPr>
            <a:spLocks noGrp="1" noChangeArrowheads="1"/>
          </p:cNvSpPr>
          <p:nvPr>
            <p:ph type="body" idx="1"/>
          </p:nvPr>
        </p:nvSpPr>
        <p:spPr/>
        <p:txBody>
          <a:bodyPr/>
          <a:lstStyle/>
          <a:p>
            <a:pPr eaLnBrk="1" hangingPunct="1"/>
            <a:r>
              <a:rPr lang="en-US" dirty="0" smtClean="0"/>
              <a:t>Different names for traditional?</a:t>
            </a:r>
          </a:p>
          <a:p>
            <a:pPr eaLnBrk="1" hangingPunct="1"/>
            <a:r>
              <a:rPr lang="en-US" dirty="0" smtClean="0"/>
              <a:t>Does it matter?</a:t>
            </a:r>
          </a:p>
          <a:p>
            <a:pPr eaLnBrk="1" hangingPunct="1"/>
            <a:r>
              <a:rPr lang="en-US" dirty="0" smtClean="0"/>
              <a:t>What do you as project managers need to take away from this?</a:t>
            </a:r>
          </a:p>
        </p:txBody>
      </p:sp>
    </p:spTree>
    <p:extLst>
      <p:ext uri="{BB962C8B-B14F-4D97-AF65-F5344CB8AC3E}">
        <p14:creationId xmlns:p14="http://schemas.microsoft.com/office/powerpoint/2010/main" val="2673540694"/>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3"/>
          <p:cNvSpPr>
            <a:spLocks noGrp="1"/>
          </p:cNvSpPr>
          <p:nvPr>
            <p:ph type="ftr" sz="quarter" idx="4294967295"/>
          </p:nvPr>
        </p:nvSpPr>
        <p:spPr>
          <a:xfrm>
            <a:off x="3124200" y="6248400"/>
            <a:ext cx="2895600" cy="457200"/>
          </a:xfrm>
          <a:prstGeom prst="rect">
            <a:avLst/>
          </a:prstGeom>
          <a:noFill/>
        </p:spPr>
        <p:txBody>
          <a:bodyPr/>
          <a:lstStyle/>
          <a:p>
            <a:r>
              <a:rPr lang="en-US" dirty="0"/>
              <a:t>©David Root, </a:t>
            </a:r>
            <a:r>
              <a:rPr lang="en-US" dirty="0" smtClean="0"/>
              <a:t>2013, </a:t>
            </a:r>
            <a:r>
              <a:rPr lang="en-US" dirty="0"/>
              <a:t>all rights reserved</a:t>
            </a:r>
          </a:p>
        </p:txBody>
      </p:sp>
      <p:sp>
        <p:nvSpPr>
          <p:cNvPr id="47108" name="Date Placeholder 5"/>
          <p:cNvSpPr>
            <a:spLocks noGrp="1"/>
          </p:cNvSpPr>
          <p:nvPr>
            <p:ph type="dt" sz="quarter" idx="4294967295"/>
          </p:nvPr>
        </p:nvSpPr>
        <p:spPr>
          <a:xfrm>
            <a:off x="457200" y="6245225"/>
            <a:ext cx="2438400" cy="476250"/>
          </a:xfrm>
          <a:prstGeom prst="rect">
            <a:avLst/>
          </a:prstGeom>
          <a:noFill/>
        </p:spPr>
        <p:txBody>
          <a:bodyPr/>
          <a:lstStyle/>
          <a:p>
            <a:r>
              <a:rPr lang="en-US" dirty="0"/>
              <a:t>Managing Software Development</a:t>
            </a:r>
          </a:p>
        </p:txBody>
      </p:sp>
      <p:sp>
        <p:nvSpPr>
          <p:cNvPr id="47109" name="Rectangle 2"/>
          <p:cNvSpPr>
            <a:spLocks noGrp="1" noChangeArrowheads="1"/>
          </p:cNvSpPr>
          <p:nvPr>
            <p:ph type="title"/>
          </p:nvPr>
        </p:nvSpPr>
        <p:spPr>
          <a:noFill/>
        </p:spPr>
        <p:txBody>
          <a:bodyPr lIns="90488" tIns="44450" rIns="90488" bIns="44450"/>
          <a:lstStyle/>
          <a:p>
            <a:pPr eaLnBrk="1" hangingPunct="1"/>
            <a:r>
              <a:rPr lang="en-US" dirty="0" smtClean="0"/>
              <a:t>Current State of the Art</a:t>
            </a:r>
          </a:p>
        </p:txBody>
      </p:sp>
      <p:sp>
        <p:nvSpPr>
          <p:cNvPr id="47110" name="Rectangle 3"/>
          <p:cNvSpPr>
            <a:spLocks noGrp="1" noChangeArrowheads="1"/>
          </p:cNvSpPr>
          <p:nvPr>
            <p:ph type="body" idx="1"/>
          </p:nvPr>
        </p:nvSpPr>
        <p:spPr>
          <a:noFill/>
        </p:spPr>
        <p:txBody>
          <a:bodyPr lIns="90488" tIns="44450" rIns="90488" bIns="44450"/>
          <a:lstStyle/>
          <a:p>
            <a:pPr eaLnBrk="1" hangingPunct="1"/>
            <a:r>
              <a:rPr lang="en-US" sz="2800" dirty="0" smtClean="0"/>
              <a:t>Iterative, cyclic development (or so stated)</a:t>
            </a:r>
          </a:p>
          <a:p>
            <a:pPr eaLnBrk="1" hangingPunct="1"/>
            <a:r>
              <a:rPr lang="en-US" sz="2800" dirty="0" smtClean="0"/>
              <a:t>Agile Processes?</a:t>
            </a:r>
          </a:p>
          <a:p>
            <a:pPr eaLnBrk="1" hangingPunct="1"/>
            <a:r>
              <a:rPr lang="en-US" sz="2800" dirty="0" smtClean="0"/>
              <a:t>Software is grown rather than birthed whole</a:t>
            </a:r>
          </a:p>
          <a:p>
            <a:pPr eaLnBrk="1" hangingPunct="1"/>
            <a:r>
              <a:rPr lang="en-US" sz="2800" dirty="0" smtClean="0"/>
              <a:t>Short cycles</a:t>
            </a:r>
          </a:p>
          <a:p>
            <a:pPr eaLnBrk="1" hangingPunct="1"/>
            <a:r>
              <a:rPr lang="en-US" sz="2800" dirty="0" smtClean="0"/>
              <a:t>Small teams </a:t>
            </a:r>
          </a:p>
          <a:p>
            <a:pPr eaLnBrk="1" hangingPunct="1"/>
            <a:r>
              <a:rPr lang="en-US" sz="2800" dirty="0" smtClean="0"/>
              <a:t>Component development</a:t>
            </a:r>
          </a:p>
          <a:p>
            <a:pPr eaLnBrk="1" hangingPunct="1"/>
            <a:r>
              <a:rPr lang="en-US" sz="2800" dirty="0" smtClean="0"/>
              <a:t>More integration vs new development?</a:t>
            </a:r>
          </a:p>
        </p:txBody>
      </p:sp>
    </p:spTree>
    <p:extLst>
      <p:ext uri="{BB962C8B-B14F-4D97-AF65-F5344CB8AC3E}">
        <p14:creationId xmlns:p14="http://schemas.microsoft.com/office/powerpoint/2010/main" val="2075102392"/>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Rectangle 2"/>
          <p:cNvSpPr>
            <a:spLocks noGrp="1" noChangeArrowheads="1"/>
          </p:cNvSpPr>
          <p:nvPr>
            <p:ph type="title"/>
          </p:nvPr>
        </p:nvSpPr>
        <p:spPr/>
        <p:txBody>
          <a:bodyPr/>
          <a:lstStyle/>
          <a:p>
            <a:pPr eaLnBrk="1" hangingPunct="1"/>
            <a:r>
              <a:rPr lang="en-US" dirty="0" smtClean="0"/>
              <a:t>When Looking at a New Project</a:t>
            </a:r>
          </a:p>
        </p:txBody>
      </p:sp>
      <p:sp>
        <p:nvSpPr>
          <p:cNvPr id="48134" name="Rectangle 3"/>
          <p:cNvSpPr>
            <a:spLocks noGrp="1" noChangeArrowheads="1"/>
          </p:cNvSpPr>
          <p:nvPr>
            <p:ph idx="1"/>
          </p:nvPr>
        </p:nvSpPr>
        <p:spPr/>
        <p:txBody>
          <a:bodyPr/>
          <a:lstStyle/>
          <a:p>
            <a:pPr algn="ctr" eaLnBrk="1" hangingPunct="1">
              <a:lnSpc>
                <a:spcPct val="90000"/>
              </a:lnSpc>
              <a:buFont typeface="Wingdings" pitchFamily="2" charset="2"/>
              <a:buNone/>
            </a:pPr>
            <a:r>
              <a:rPr lang="en-US" sz="3600" dirty="0" smtClean="0">
                <a:solidFill>
                  <a:srgbClr val="FF0000"/>
                </a:solidFill>
              </a:rPr>
              <a:t>DO NOT make your project fit a SDLC!!!</a:t>
            </a:r>
          </a:p>
          <a:p>
            <a:pPr eaLnBrk="1" hangingPunct="1">
              <a:lnSpc>
                <a:spcPct val="90000"/>
              </a:lnSpc>
              <a:buFont typeface="Wingdings" pitchFamily="2" charset="2"/>
              <a:buNone/>
            </a:pPr>
            <a:endParaRPr lang="en-US" sz="2800" dirty="0" smtClean="0"/>
          </a:p>
          <a:p>
            <a:pPr eaLnBrk="1" hangingPunct="1">
              <a:lnSpc>
                <a:spcPct val="90000"/>
              </a:lnSpc>
            </a:pPr>
            <a:r>
              <a:rPr lang="en-US" sz="2800" dirty="0" smtClean="0"/>
              <a:t>INSTEAD, find the right SDLC and tailor it to your project (if it can be).</a:t>
            </a:r>
          </a:p>
          <a:p>
            <a:pPr eaLnBrk="1" hangingPunct="1">
              <a:lnSpc>
                <a:spcPct val="90000"/>
              </a:lnSpc>
              <a:tabLst>
                <a:tab pos="1430338" algn="l"/>
              </a:tabLst>
            </a:pPr>
            <a:endParaRPr lang="en-US" sz="2800" dirty="0" smtClean="0"/>
          </a:p>
          <a:p>
            <a:pPr eaLnBrk="1" hangingPunct="1">
              <a:lnSpc>
                <a:spcPct val="90000"/>
              </a:lnSpc>
            </a:pPr>
            <a:r>
              <a:rPr lang="en-US" sz="2800" dirty="0" smtClean="0"/>
              <a:t>Your organization may drive this</a:t>
            </a:r>
            <a:r>
              <a:rPr lang="en-US" dirty="0"/>
              <a:t>, but any lifecycle process should be seen as a tool to assist development, not an end in and of itself.</a:t>
            </a:r>
          </a:p>
        </p:txBody>
      </p:sp>
      <p:sp>
        <p:nvSpPr>
          <p:cNvPr id="48130" name="Footer Placeholder 3"/>
          <p:cNvSpPr>
            <a:spLocks noGrp="1"/>
          </p:cNvSpPr>
          <p:nvPr>
            <p:ph type="ftr" sz="quarter" idx="4294967295"/>
          </p:nvPr>
        </p:nvSpPr>
        <p:spPr>
          <a:xfrm>
            <a:off x="0" y="6096000"/>
            <a:ext cx="2895600" cy="152400"/>
          </a:xfrm>
          <a:prstGeom prst="rect">
            <a:avLst/>
          </a:prstGeom>
          <a:noFill/>
        </p:spPr>
        <p:txBody>
          <a:bodyPr/>
          <a:lstStyle/>
          <a:p>
            <a:r>
              <a:rPr lang="en-US" dirty="0"/>
              <a:t>©David Root, </a:t>
            </a:r>
            <a:r>
              <a:rPr lang="en-US" dirty="0" smtClean="0"/>
              <a:t>2013, </a:t>
            </a:r>
            <a:r>
              <a:rPr lang="en-US" dirty="0"/>
              <a:t>all rights reserved</a:t>
            </a:r>
          </a:p>
        </p:txBody>
      </p:sp>
      <p:sp>
        <p:nvSpPr>
          <p:cNvPr id="48132" name="Date Placeholder 5"/>
          <p:cNvSpPr>
            <a:spLocks noGrp="1"/>
          </p:cNvSpPr>
          <p:nvPr>
            <p:ph type="dt" sz="quarter" idx="4294967295"/>
          </p:nvPr>
        </p:nvSpPr>
        <p:spPr>
          <a:xfrm>
            <a:off x="0" y="6245225"/>
            <a:ext cx="2438400" cy="476250"/>
          </a:xfrm>
          <a:prstGeom prst="rect">
            <a:avLst/>
          </a:prstGeom>
          <a:noFill/>
        </p:spPr>
        <p:txBody>
          <a:bodyPr/>
          <a:lstStyle/>
          <a:p>
            <a:r>
              <a:rPr lang="en-US" dirty="0"/>
              <a:t>Managing Software Development</a:t>
            </a:r>
          </a:p>
        </p:txBody>
      </p:sp>
    </p:spTree>
    <p:extLst>
      <p:ext uri="{BB962C8B-B14F-4D97-AF65-F5344CB8AC3E}">
        <p14:creationId xmlns:p14="http://schemas.microsoft.com/office/powerpoint/2010/main" val="1445372605"/>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Rectangle 2"/>
          <p:cNvSpPr>
            <a:spLocks noGrp="1" noChangeArrowheads="1"/>
          </p:cNvSpPr>
          <p:nvPr>
            <p:ph type="title"/>
          </p:nvPr>
        </p:nvSpPr>
        <p:spPr/>
        <p:txBody>
          <a:bodyPr/>
          <a:lstStyle/>
          <a:p>
            <a:pPr eaLnBrk="1" hangingPunct="1"/>
            <a:r>
              <a:rPr lang="en-US" dirty="0" smtClean="0"/>
              <a:t>Summary</a:t>
            </a:r>
          </a:p>
        </p:txBody>
      </p:sp>
      <p:sp>
        <p:nvSpPr>
          <p:cNvPr id="49158" name="Rectangle 3"/>
          <p:cNvSpPr>
            <a:spLocks noGrp="1" noChangeArrowheads="1"/>
          </p:cNvSpPr>
          <p:nvPr>
            <p:ph idx="1"/>
          </p:nvPr>
        </p:nvSpPr>
        <p:spPr/>
        <p:txBody>
          <a:bodyPr/>
          <a:lstStyle/>
          <a:p>
            <a:pPr eaLnBrk="1" hangingPunct="1"/>
            <a:r>
              <a:rPr lang="en-US" dirty="0" smtClean="0"/>
              <a:t>Need to </a:t>
            </a:r>
            <a:r>
              <a:rPr lang="en-US" u="sng" dirty="0" smtClean="0">
                <a:solidFill>
                  <a:srgbClr val="FF0000"/>
                </a:solidFill>
              </a:rPr>
              <a:t>define</a:t>
            </a:r>
            <a:r>
              <a:rPr lang="en-US" dirty="0" smtClean="0"/>
              <a:t> and understand SDLCs</a:t>
            </a:r>
          </a:p>
          <a:p>
            <a:pPr eaLnBrk="1" hangingPunct="1"/>
            <a:r>
              <a:rPr lang="en-US" dirty="0" smtClean="0"/>
              <a:t>Variables/criteria that impact selection</a:t>
            </a:r>
          </a:p>
          <a:p>
            <a:pPr lvl="1" eaLnBrk="1" hangingPunct="1"/>
            <a:r>
              <a:rPr lang="en-US" sz="2800" dirty="0" smtClean="0"/>
              <a:t>Resources, time, scope, and quality</a:t>
            </a:r>
          </a:p>
          <a:p>
            <a:pPr eaLnBrk="1" hangingPunct="1"/>
            <a:r>
              <a:rPr lang="en-US" dirty="0" smtClean="0"/>
              <a:t>Advantages/disadvantages of each</a:t>
            </a:r>
          </a:p>
          <a:p>
            <a:pPr eaLnBrk="1" hangingPunct="1"/>
            <a:r>
              <a:rPr lang="en-US" dirty="0" smtClean="0"/>
              <a:t>Be careful of “easy” paths</a:t>
            </a:r>
          </a:p>
        </p:txBody>
      </p:sp>
      <p:sp>
        <p:nvSpPr>
          <p:cNvPr id="49154" name="Footer Placeholder 3"/>
          <p:cNvSpPr>
            <a:spLocks noGrp="1"/>
          </p:cNvSpPr>
          <p:nvPr>
            <p:ph type="ftr" sz="quarter" idx="4294967295"/>
          </p:nvPr>
        </p:nvSpPr>
        <p:spPr>
          <a:xfrm>
            <a:off x="0" y="6096000"/>
            <a:ext cx="2895600" cy="228600"/>
          </a:xfrm>
          <a:prstGeom prst="rect">
            <a:avLst/>
          </a:prstGeom>
          <a:noFill/>
        </p:spPr>
        <p:txBody>
          <a:bodyPr/>
          <a:lstStyle/>
          <a:p>
            <a:r>
              <a:rPr lang="en-US" dirty="0"/>
              <a:t>©David Root, </a:t>
            </a:r>
            <a:r>
              <a:rPr lang="en-US" dirty="0" smtClean="0"/>
              <a:t>2013, </a:t>
            </a:r>
            <a:r>
              <a:rPr lang="en-US" dirty="0"/>
              <a:t>all rights reserved</a:t>
            </a:r>
          </a:p>
        </p:txBody>
      </p:sp>
      <p:sp>
        <p:nvSpPr>
          <p:cNvPr id="49156" name="Date Placeholder 5"/>
          <p:cNvSpPr>
            <a:spLocks noGrp="1"/>
          </p:cNvSpPr>
          <p:nvPr>
            <p:ph type="dt" sz="quarter" idx="4294967295"/>
          </p:nvPr>
        </p:nvSpPr>
        <p:spPr>
          <a:xfrm>
            <a:off x="0" y="6245225"/>
            <a:ext cx="2438400" cy="476250"/>
          </a:xfrm>
          <a:prstGeom prst="rect">
            <a:avLst/>
          </a:prstGeom>
          <a:noFill/>
        </p:spPr>
        <p:txBody>
          <a:bodyPr/>
          <a:lstStyle/>
          <a:p>
            <a:r>
              <a:rPr lang="en-US" dirty="0"/>
              <a:t>Managing Software Development</a:t>
            </a:r>
          </a:p>
        </p:txBody>
      </p:sp>
    </p:spTree>
    <p:extLst>
      <p:ext uri="{BB962C8B-B14F-4D97-AF65-F5344CB8AC3E}">
        <p14:creationId xmlns:p14="http://schemas.microsoft.com/office/powerpoint/2010/main" val="3968304078"/>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white">
          <a:xfrm>
            <a:off x="3200400" y="2438400"/>
            <a:ext cx="5791200" cy="1930400"/>
          </a:xfrm>
          <a:prstGeom prst="rect">
            <a:avLst/>
          </a:prstGeom>
          <a:noFill/>
          <a:ln w="9525">
            <a:noFill/>
            <a:miter lim="800000"/>
            <a:headEnd/>
            <a:tailEnd/>
          </a:ln>
          <a:effectLst/>
        </p:spPr>
        <p:txBody>
          <a:bodyPr tIns="46154" rIns="92309" bIns="46154" anchor="ctr"/>
          <a:lstStyle/>
          <a:p>
            <a:r>
              <a:rPr lang="en-US" sz="3600" b="1" dirty="0" smtClean="0">
                <a:latin typeface="Calibri" panose="020F0502020204030204" pitchFamily="34" charset="0"/>
              </a:rPr>
              <a:t>Questions?</a:t>
            </a:r>
          </a:p>
        </p:txBody>
      </p:sp>
      <p:sp>
        <p:nvSpPr>
          <p:cNvPr id="5" name="Line 24"/>
          <p:cNvSpPr>
            <a:spLocks noChangeShapeType="1"/>
          </p:cNvSpPr>
          <p:nvPr/>
        </p:nvSpPr>
        <p:spPr bwMode="auto">
          <a:xfrm>
            <a:off x="0" y="977900"/>
            <a:ext cx="9144000" cy="1588"/>
          </a:xfrm>
          <a:prstGeom prst="line">
            <a:avLst/>
          </a:prstGeom>
          <a:noFill/>
          <a:ln w="12700" cap="rnd">
            <a:solidFill>
              <a:schemeClr val="bg2"/>
            </a:solidFill>
            <a:prstDash val="sysDot"/>
            <a:round/>
            <a:headEnd/>
            <a:tailEnd/>
          </a:ln>
          <a:effectLst/>
        </p:spPr>
        <p:txBody>
          <a:bodyPr wrap="none" lIns="0" tIns="0" anchor="ctr"/>
          <a:lstStyle/>
          <a:p>
            <a:endParaRPr lang="en-US" dirty="0"/>
          </a:p>
        </p:txBody>
      </p:sp>
      <p:pic>
        <p:nvPicPr>
          <p:cNvPr id="6" name="Picture 22"/>
          <p:cNvPicPr>
            <a:picLocks noChangeAspect="1" noChangeArrowheads="1"/>
          </p:cNvPicPr>
          <p:nvPr/>
        </p:nvPicPr>
        <p:blipFill>
          <a:blip r:embed="rId3" cstate="print"/>
          <a:srcRect/>
          <a:stretch>
            <a:fillRect/>
          </a:stretch>
        </p:blipFill>
        <p:spPr bwMode="auto">
          <a:xfrm>
            <a:off x="0" y="1003300"/>
            <a:ext cx="2740025" cy="4178300"/>
          </a:xfrm>
          <a:prstGeom prst="rect">
            <a:avLst/>
          </a:prstGeom>
          <a:noFill/>
          <a:ln w="9525">
            <a:noFill/>
            <a:miter lim="800000"/>
            <a:headEnd/>
            <a:tailEnd/>
          </a:ln>
          <a:effectLst/>
        </p:spPr>
      </p:pic>
    </p:spTree>
    <p:extLst>
      <p:ext uri="{BB962C8B-B14F-4D97-AF65-F5344CB8AC3E}">
        <p14:creationId xmlns:p14="http://schemas.microsoft.com/office/powerpoint/2010/main" val="174744096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Educational Activities</a:t>
            </a:r>
            <a:endParaRPr lang="en-US" dirty="0"/>
          </a:p>
        </p:txBody>
      </p:sp>
      <p:sp>
        <p:nvSpPr>
          <p:cNvPr id="3" name="Content Placeholder 2"/>
          <p:cNvSpPr>
            <a:spLocks noGrp="1"/>
          </p:cNvSpPr>
          <p:nvPr>
            <p:ph idx="1"/>
          </p:nvPr>
        </p:nvSpPr>
        <p:spPr/>
        <p:txBody>
          <a:bodyPr/>
          <a:lstStyle/>
          <a:p>
            <a:r>
              <a:rPr lang="en-GB" sz="2400" dirty="0" smtClean="0"/>
              <a:t>Class will be lecture and discussion</a:t>
            </a:r>
          </a:p>
          <a:p>
            <a:r>
              <a:rPr lang="en-GB" sz="2400" dirty="0" smtClean="0"/>
              <a:t>Readings from textbook, papers, reports</a:t>
            </a:r>
          </a:p>
          <a:p>
            <a:r>
              <a:rPr lang="en-GB" sz="2400" dirty="0" smtClean="0"/>
              <a:t>Homework assignments</a:t>
            </a:r>
          </a:p>
          <a:p>
            <a:r>
              <a:rPr lang="en-GB" sz="2400" dirty="0" smtClean="0"/>
              <a:t>Project including selected software development activities:</a:t>
            </a:r>
          </a:p>
          <a:p>
            <a:pPr lvl="1"/>
            <a:r>
              <a:rPr lang="en-GB" sz="2000" dirty="0" smtClean="0"/>
              <a:t>Lifecycle security management plan</a:t>
            </a:r>
          </a:p>
          <a:p>
            <a:pPr lvl="1"/>
            <a:r>
              <a:rPr lang="en-GB" sz="2000" dirty="0" smtClean="0"/>
              <a:t>Selection of process model (Agile, Spiral, etc.) and rationale</a:t>
            </a:r>
          </a:p>
          <a:p>
            <a:pPr lvl="1"/>
            <a:r>
              <a:rPr lang="en-GB" sz="2000" dirty="0" smtClean="0"/>
              <a:t>Security risk analysis</a:t>
            </a:r>
          </a:p>
          <a:p>
            <a:pPr lvl="1"/>
            <a:r>
              <a:rPr lang="en-GB" sz="2000" dirty="0" smtClean="0"/>
              <a:t>Development of misuse cases/attack trees</a:t>
            </a:r>
          </a:p>
          <a:p>
            <a:pPr lvl="1"/>
            <a:r>
              <a:rPr lang="en-GB" sz="2000" dirty="0" smtClean="0"/>
              <a:t>Security requirements elicitation</a:t>
            </a:r>
          </a:p>
          <a:p>
            <a:pPr lvl="1"/>
            <a:r>
              <a:rPr lang="en-GB" sz="2000" dirty="0" smtClean="0"/>
              <a:t>Architectural trade-off analysis/QAW</a:t>
            </a:r>
          </a:p>
          <a:p>
            <a:pPr lvl="1"/>
            <a:r>
              <a:rPr lang="en-GB" sz="2000" dirty="0" smtClean="0"/>
              <a:t>Design of security features (e.g., access control mechanisms)</a:t>
            </a:r>
          </a:p>
          <a:p>
            <a:pPr lvl="1"/>
            <a:r>
              <a:rPr lang="en-GB" sz="2000" dirty="0" smtClean="0"/>
              <a:t>Inspection</a:t>
            </a:r>
          </a:p>
          <a:p>
            <a:endParaRPr lang="en-US" dirty="0"/>
          </a:p>
        </p:txBody>
      </p:sp>
    </p:spTree>
    <p:extLst>
      <p:ext uri="{BB962C8B-B14F-4D97-AF65-F5344CB8AC3E}">
        <p14:creationId xmlns:p14="http://schemas.microsoft.com/office/powerpoint/2010/main" val="62895612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Assurance Management template1">
  <a:themeElements>
    <a:clrScheme name="CERT_SEI_Courseware_Template 15">
      <a:dk1>
        <a:srgbClr val="000000"/>
      </a:dk1>
      <a:lt1>
        <a:srgbClr val="FFFFFF"/>
      </a:lt1>
      <a:dk2>
        <a:srgbClr val="000000"/>
      </a:dk2>
      <a:lt2>
        <a:srgbClr val="666666"/>
      </a:lt2>
      <a:accent1>
        <a:srgbClr val="BBE0E3"/>
      </a:accent1>
      <a:accent2>
        <a:srgbClr val="990000"/>
      </a:accent2>
      <a:accent3>
        <a:srgbClr val="FFFFFF"/>
      </a:accent3>
      <a:accent4>
        <a:srgbClr val="000000"/>
      </a:accent4>
      <a:accent5>
        <a:srgbClr val="DAEDEF"/>
      </a:accent5>
      <a:accent6>
        <a:srgbClr val="8A0000"/>
      </a:accent6>
      <a:hlink>
        <a:srgbClr val="333399"/>
      </a:hlink>
      <a:folHlink>
        <a:srgbClr val="663399"/>
      </a:folHlink>
    </a:clrScheme>
    <a:fontScheme name="CERT_SEI_Courseware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309" tIns="46154" rIns="92309" bIns="46154" numCol="1" anchor="t" anchorCtr="0" compatLnSpc="1">
        <a:prstTxWarp prst="textNoShape">
          <a:avLst/>
        </a:prstTxWarp>
      </a:bodyPr>
      <a:lstStyle>
        <a:defPPr marL="0" marR="0" indent="0" algn="l" defTabSz="914400" rtl="0" eaLnBrk="1" fontAlgn="base" latinLnBrk="0" hangingPunct="1">
          <a:lnSpc>
            <a:spcPct val="100000"/>
          </a:lnSpc>
          <a:spcBef>
            <a:spcPct val="30000"/>
          </a:spcBef>
          <a:spcAft>
            <a:spcPct val="0"/>
          </a:spcAft>
          <a:buClrTx/>
          <a:buSzTx/>
          <a:buFontTx/>
          <a:buNone/>
          <a:tabLst>
            <a:tab pos="292100" algn="l"/>
            <a:tab pos="571500" algn="l"/>
          </a:tabLst>
          <a:defRPr kumimoji="0" lang="en-US" sz="10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309" tIns="46154" rIns="92309" bIns="46154" numCol="1" anchor="t" anchorCtr="0" compatLnSpc="1">
        <a:prstTxWarp prst="textNoShape">
          <a:avLst/>
        </a:prstTxWarp>
      </a:bodyPr>
      <a:lstStyle>
        <a:defPPr marL="0" marR="0" indent="0" algn="l" defTabSz="914400" rtl="0" eaLnBrk="1" fontAlgn="base" latinLnBrk="0" hangingPunct="1">
          <a:lnSpc>
            <a:spcPct val="100000"/>
          </a:lnSpc>
          <a:spcBef>
            <a:spcPct val="30000"/>
          </a:spcBef>
          <a:spcAft>
            <a:spcPct val="0"/>
          </a:spcAft>
          <a:buClrTx/>
          <a:buSzTx/>
          <a:buFontTx/>
          <a:buNone/>
          <a:tabLst>
            <a:tab pos="292100" algn="l"/>
            <a:tab pos="571500" algn="l"/>
          </a:tabLst>
          <a:defRPr kumimoji="0" lang="en-US" sz="10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CERT_SEI_Courseware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ERT_SEI_Courseware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ERT_SEI_Courseware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ERT_SEI_Courseware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ERT_SEI_Courseware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ERT_SEI_Courseware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ERT_SEI_Courseware_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ERT_SEI_Courseware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ERT_SEI_Courseware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ERT_SEI_Courseware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ERT_SEI_Courseware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ERT_SEI_Courseware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ERT_SEI_Courseware_Template 13">
        <a:dk1>
          <a:srgbClr val="000000"/>
        </a:dk1>
        <a:lt1>
          <a:srgbClr val="FFFFFF"/>
        </a:lt1>
        <a:dk2>
          <a:srgbClr val="000000"/>
        </a:dk2>
        <a:lt2>
          <a:srgbClr val="666666"/>
        </a:lt2>
        <a:accent1>
          <a:srgbClr val="BBE0E3"/>
        </a:accent1>
        <a:accent2>
          <a:srgbClr val="333399"/>
        </a:accent2>
        <a:accent3>
          <a:srgbClr val="FFFFFF"/>
        </a:accent3>
        <a:accent4>
          <a:srgbClr val="000000"/>
        </a:accent4>
        <a:accent5>
          <a:srgbClr val="DAEDEF"/>
        </a:accent5>
        <a:accent6>
          <a:srgbClr val="2D2D8A"/>
        </a:accent6>
        <a:hlink>
          <a:srgbClr val="336699"/>
        </a:hlink>
        <a:folHlink>
          <a:srgbClr val="99CC00"/>
        </a:folHlink>
      </a:clrScheme>
      <a:clrMap bg1="lt1" tx1="dk1" bg2="lt2" tx2="dk2" accent1="accent1" accent2="accent2" accent3="accent3" accent4="accent4" accent5="accent5" accent6="accent6" hlink="hlink" folHlink="folHlink"/>
    </a:extraClrScheme>
    <a:extraClrScheme>
      <a:clrScheme name="CERT_SEI_Courseware_Template 14">
        <a:dk1>
          <a:srgbClr val="000000"/>
        </a:dk1>
        <a:lt1>
          <a:srgbClr val="FFFFFF"/>
        </a:lt1>
        <a:dk2>
          <a:srgbClr val="000000"/>
        </a:dk2>
        <a:lt2>
          <a:srgbClr val="666666"/>
        </a:lt2>
        <a:accent1>
          <a:srgbClr val="BBE0E3"/>
        </a:accent1>
        <a:accent2>
          <a:srgbClr val="990000"/>
        </a:accent2>
        <a:accent3>
          <a:srgbClr val="FFFFFF"/>
        </a:accent3>
        <a:accent4>
          <a:srgbClr val="000000"/>
        </a:accent4>
        <a:accent5>
          <a:srgbClr val="DAEDEF"/>
        </a:accent5>
        <a:accent6>
          <a:srgbClr val="8A0000"/>
        </a:accent6>
        <a:hlink>
          <a:srgbClr val="6633CC"/>
        </a:hlink>
        <a:folHlink>
          <a:srgbClr val="333399"/>
        </a:folHlink>
      </a:clrScheme>
      <a:clrMap bg1="lt1" tx1="dk1" bg2="lt2" tx2="dk2" accent1="accent1" accent2="accent2" accent3="accent3" accent4="accent4" accent5="accent5" accent6="accent6" hlink="hlink" folHlink="folHlink"/>
    </a:extraClrScheme>
    <a:extraClrScheme>
      <a:clrScheme name="CERT_SEI_Courseware_Template 15">
        <a:dk1>
          <a:srgbClr val="000000"/>
        </a:dk1>
        <a:lt1>
          <a:srgbClr val="FFFFFF"/>
        </a:lt1>
        <a:dk2>
          <a:srgbClr val="000000"/>
        </a:dk2>
        <a:lt2>
          <a:srgbClr val="666666"/>
        </a:lt2>
        <a:accent1>
          <a:srgbClr val="BBE0E3"/>
        </a:accent1>
        <a:accent2>
          <a:srgbClr val="990000"/>
        </a:accent2>
        <a:accent3>
          <a:srgbClr val="FFFFFF"/>
        </a:accent3>
        <a:accent4>
          <a:srgbClr val="000000"/>
        </a:accent4>
        <a:accent5>
          <a:srgbClr val="DAEDEF"/>
        </a:accent5>
        <a:accent6>
          <a:srgbClr val="8A0000"/>
        </a:accent6>
        <a:hlink>
          <a:srgbClr val="333399"/>
        </a:hlink>
        <a:folHlink>
          <a:srgbClr val="66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32B4FB10258540AE18A97230950FE7" ma:contentTypeVersion="1" ma:contentTypeDescription="Create a new document." ma:contentTypeScope="" ma:versionID="93d5c9943499d13ef82e12f4171cbf98">
  <xsd:schema xmlns:xsd="http://www.w3.org/2001/XMLSchema" xmlns:xs="http://www.w3.org/2001/XMLSchema" xmlns:p="http://schemas.microsoft.com/office/2006/metadata/properties" xmlns:ns2="893ae260-c728-403e-8c1d-be5e00391f89" targetNamespace="http://schemas.microsoft.com/office/2006/metadata/properties" ma:root="true" ma:fieldsID="b0cfc7bbb21cc0e5f6355df537488aee" ns2:_="">
    <xsd:import namespace="893ae260-c728-403e-8c1d-be5e00391f89"/>
    <xsd:element name="properties">
      <xsd:complexType>
        <xsd:sequence>
          <xsd:element name="documentManagement">
            <xsd:complexType>
              <xsd:all>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3ae260-c728-403e-8c1d-be5e00391f89" elementFormDefault="qualified">
    <xsd:import namespace="http://schemas.microsoft.com/office/2006/documentManagement/types"/>
    <xsd:import namespace="http://schemas.microsoft.com/office/infopath/2007/PartnerControls"/>
    <xsd:element name="Status" ma:index="8" nillable="true" ma:displayName="Status" ma:default="Draft" ma:internalName="Status">
      <xsd:simpleType>
        <xsd:restriction base="dms:Choice">
          <xsd:enumeration value="Draft"/>
          <xsd:enumeration value="In Review"/>
          <xsd:enumeration value="Fin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893ae260-c728-403e-8c1d-be5e00391f89">Draft</Status>
  </documentManagement>
</p:properties>
</file>

<file path=customXml/itemProps1.xml><?xml version="1.0" encoding="utf-8"?>
<ds:datastoreItem xmlns:ds="http://schemas.openxmlformats.org/officeDocument/2006/customXml" ds:itemID="{2B3769D6-3E76-4FCA-8CCE-D343A7C4AA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3ae260-c728-403e-8c1d-be5e00391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BEF7DB-6632-4E67-A861-043E29A8408D}">
  <ds:schemaRefs>
    <ds:schemaRef ds:uri="http://schemas.microsoft.com/sharepoint/v3/contenttype/forms"/>
  </ds:schemaRefs>
</ds:datastoreItem>
</file>

<file path=customXml/itemProps3.xml><?xml version="1.0" encoding="utf-8"?>
<ds:datastoreItem xmlns:ds="http://schemas.openxmlformats.org/officeDocument/2006/customXml" ds:itemID="{E411182C-59E3-4A29-BF31-6A6881FC2823}">
  <ds:schemaRefs>
    <ds:schemaRef ds:uri="http://schemas.microsoft.com/office/2006/documentManagement/types"/>
    <ds:schemaRef ds:uri="http://purl.org/dc/terms/"/>
    <ds:schemaRef ds:uri="http://purl.org/dc/dcmitype/"/>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893ae260-c728-403e-8c1d-be5e00391f89"/>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Assured SW Development</Template>
  <TotalTime>4876</TotalTime>
  <Words>8292</Words>
  <Application>Microsoft Office PowerPoint</Application>
  <PresentationFormat>On-screen Show (4:3)</PresentationFormat>
  <Paragraphs>904</Paragraphs>
  <Slides>86</Slides>
  <Notes>86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86</vt:i4>
      </vt:variant>
    </vt:vector>
  </HeadingPairs>
  <TitlesOfParts>
    <vt:vector size="88" baseType="lpstr">
      <vt:lpstr>Assurance Management template1</vt:lpstr>
      <vt:lpstr>Visio</vt:lpstr>
      <vt:lpstr>Assured Software Development 1</vt:lpstr>
      <vt:lpstr>PowerPoint Presentation</vt:lpstr>
      <vt:lpstr>PowerPoint Presentation</vt:lpstr>
      <vt:lpstr>PowerPoint Presentation</vt:lpstr>
      <vt:lpstr>Outline</vt:lpstr>
      <vt:lpstr>Learning Outcomes</vt:lpstr>
      <vt:lpstr>Course Topics</vt:lpstr>
      <vt:lpstr>Prerequisites</vt:lpstr>
      <vt:lpstr>Educational Activities</vt:lpstr>
      <vt:lpstr>Text and Other Sources</vt:lpstr>
      <vt:lpstr>Grading Criteria</vt:lpstr>
      <vt:lpstr>PowerPoint Presentation</vt:lpstr>
      <vt:lpstr>Scenario – Drone Virus Attack</vt:lpstr>
      <vt:lpstr>Drone Scenario – Key Challenges</vt:lpstr>
      <vt:lpstr>Is There Really a COTS Security Problem?</vt:lpstr>
      <vt:lpstr>Discussion</vt:lpstr>
      <vt:lpstr>Current Challenge for Software Assurance</vt:lpstr>
      <vt:lpstr>Operational Mission Reality – Systems of Systems</vt:lpstr>
      <vt:lpstr>Discussion</vt:lpstr>
      <vt:lpstr>Definition: Software Assurance</vt:lpstr>
      <vt:lpstr>PowerPoint Presentation</vt:lpstr>
      <vt:lpstr>Information/IT Security Point of View</vt:lpstr>
      <vt:lpstr>Software Security Point of View - 1</vt:lpstr>
      <vt:lpstr>Software Security Point of View - 2</vt:lpstr>
      <vt:lpstr>Why Software Security? - 1</vt:lpstr>
      <vt:lpstr>Why Software Security? - 2</vt:lpstr>
      <vt:lpstr>So What Is Software Security?</vt:lpstr>
      <vt:lpstr>Security Perspectives</vt:lpstr>
      <vt:lpstr>Software Needs to Be Trusted</vt:lpstr>
      <vt:lpstr>Definition: Software Assurance (recap)</vt:lpstr>
      <vt:lpstr>Addressing the Gaps</vt:lpstr>
      <vt:lpstr>PowerPoint Presentation</vt:lpstr>
      <vt:lpstr>Security Principles -1</vt:lpstr>
      <vt:lpstr>Security Principles - 2</vt:lpstr>
      <vt:lpstr>Security Principles - 3</vt:lpstr>
      <vt:lpstr>Technology Environment in 1974</vt:lpstr>
      <vt:lpstr>Changes Since 1974</vt:lpstr>
      <vt:lpstr>Principles of Software Assurance</vt:lpstr>
      <vt:lpstr>Software Assurance Principles - 1</vt:lpstr>
      <vt:lpstr>Software Assurance Principles - 2</vt:lpstr>
      <vt:lpstr>PowerPoint Presentation</vt:lpstr>
      <vt:lpstr>Topics</vt:lpstr>
      <vt:lpstr>So…</vt:lpstr>
      <vt:lpstr>Why Should We Care…..</vt:lpstr>
      <vt:lpstr>What Is a Software Lifecycle?</vt:lpstr>
      <vt:lpstr>What Is a Lifecycle?</vt:lpstr>
      <vt:lpstr>What Is a Software Lifecycle? </vt:lpstr>
      <vt:lpstr>More on Lifecycles</vt:lpstr>
      <vt:lpstr>So…What Is a Process? </vt:lpstr>
      <vt:lpstr>Process ≠ Lifecycle</vt:lpstr>
      <vt:lpstr>So, What Is Important?</vt:lpstr>
      <vt:lpstr>Sample Lifecycles</vt:lpstr>
      <vt:lpstr>Be Very Careful Here</vt:lpstr>
      <vt:lpstr>Remember This When Looking at SDLCs</vt:lpstr>
      <vt:lpstr>So, When Looking At Projects</vt:lpstr>
      <vt:lpstr>Project Criteria…</vt:lpstr>
      <vt:lpstr>Criteria You Need to Consider</vt:lpstr>
      <vt:lpstr>Ad Hoc “Hobbyist”</vt:lpstr>
      <vt:lpstr>Waterfall Model -1 </vt:lpstr>
      <vt:lpstr>Waterfall Model -2</vt:lpstr>
      <vt:lpstr>Waterfall (Linear) (Classic) Model Intent</vt:lpstr>
      <vt:lpstr>A Common Misuse of the Rapid Prototype Model</vt:lpstr>
      <vt:lpstr>What Are the Problems with the Prototype Lifecycle?</vt:lpstr>
      <vt:lpstr>Incremental Model (One of the Most Misused Definitions) </vt:lpstr>
      <vt:lpstr>However, the incremental model is used…</vt:lpstr>
      <vt:lpstr>Incremental Model (What Blocks Are Missing?) </vt:lpstr>
      <vt:lpstr>Rapid Application Development (RAD)</vt:lpstr>
      <vt:lpstr>Spiral Model -1</vt:lpstr>
      <vt:lpstr>Spiral Model -2</vt:lpstr>
      <vt:lpstr>Spiral Model -3 </vt:lpstr>
      <vt:lpstr>WINWIN Spiral</vt:lpstr>
      <vt:lpstr>V Model -1 </vt:lpstr>
      <vt:lpstr>V Model -2</vt:lpstr>
      <vt:lpstr>Chaos Model -1 </vt:lpstr>
      <vt:lpstr>Chaos Model -2</vt:lpstr>
      <vt:lpstr>Chaos Model -3</vt:lpstr>
      <vt:lpstr>PowerPoint Presentation</vt:lpstr>
      <vt:lpstr>Components</vt:lpstr>
      <vt:lpstr>SEI Process Models for COTS</vt:lpstr>
      <vt:lpstr>Concurrent</vt:lpstr>
      <vt:lpstr>Concurrent Development Model </vt:lpstr>
      <vt:lpstr>Are These Different?</vt:lpstr>
      <vt:lpstr>Current State of the Art</vt:lpstr>
      <vt:lpstr>When Looking at a New Project</vt:lpstr>
      <vt:lpstr>Summary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SQUARE Series  Lecture 1</dc:title>
  <dc:creator>Abhinav</dc:creator>
  <cp:lastModifiedBy>Nancy Mead</cp:lastModifiedBy>
  <cp:revision>299</cp:revision>
  <cp:lastPrinted>2014-03-19T18:31:35Z</cp:lastPrinted>
  <dcterms:created xsi:type="dcterms:W3CDTF">2007-05-18T14:52:48Z</dcterms:created>
  <dcterms:modified xsi:type="dcterms:W3CDTF">2014-03-27T02:59:42Z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0x0101004232B4FB10258540AE18A97230950FE7</vt:lpwstr>
  </property>
</Properties>
</file>