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4"/>
  </p:sldMasterIdLst>
  <p:notesMasterIdLst>
    <p:notesMasterId r:id="rId57"/>
  </p:notesMasterIdLst>
  <p:handoutMasterIdLst>
    <p:handoutMasterId r:id="rId58"/>
  </p:handoutMasterIdLst>
  <p:sldIdLst>
    <p:sldId id="332" r:id="rId5"/>
    <p:sldId id="430" r:id="rId6"/>
    <p:sldId id="274" r:id="rId7"/>
    <p:sldId id="324" r:id="rId8"/>
    <p:sldId id="335" r:id="rId9"/>
    <p:sldId id="336" r:id="rId10"/>
    <p:sldId id="337" r:id="rId11"/>
    <p:sldId id="338" r:id="rId12"/>
    <p:sldId id="339" r:id="rId13"/>
    <p:sldId id="340" r:id="rId14"/>
    <p:sldId id="341" r:id="rId15"/>
    <p:sldId id="342" r:id="rId16"/>
    <p:sldId id="343" r:id="rId17"/>
    <p:sldId id="344" r:id="rId18"/>
    <p:sldId id="390" r:id="rId19"/>
    <p:sldId id="387" r:id="rId20"/>
    <p:sldId id="392" r:id="rId21"/>
    <p:sldId id="393" r:id="rId22"/>
    <p:sldId id="388" r:id="rId23"/>
    <p:sldId id="398" r:id="rId24"/>
    <p:sldId id="401" r:id="rId25"/>
    <p:sldId id="350" r:id="rId26"/>
    <p:sldId id="351" r:id="rId27"/>
    <p:sldId id="352" r:id="rId28"/>
    <p:sldId id="353" r:id="rId29"/>
    <p:sldId id="354" r:id="rId30"/>
    <p:sldId id="355" r:id="rId31"/>
    <p:sldId id="356" r:id="rId32"/>
    <p:sldId id="422" r:id="rId33"/>
    <p:sldId id="423" r:id="rId34"/>
    <p:sldId id="358" r:id="rId35"/>
    <p:sldId id="359" r:id="rId36"/>
    <p:sldId id="360" r:id="rId37"/>
    <p:sldId id="361" r:id="rId38"/>
    <p:sldId id="402" r:id="rId39"/>
    <p:sldId id="363" r:id="rId40"/>
    <p:sldId id="364" r:id="rId41"/>
    <p:sldId id="365" r:id="rId42"/>
    <p:sldId id="366" r:id="rId43"/>
    <p:sldId id="367" r:id="rId44"/>
    <p:sldId id="368" r:id="rId45"/>
    <p:sldId id="371" r:id="rId46"/>
    <p:sldId id="372" r:id="rId47"/>
    <p:sldId id="373" r:id="rId48"/>
    <p:sldId id="374" r:id="rId49"/>
    <p:sldId id="375" r:id="rId50"/>
    <p:sldId id="420" r:id="rId51"/>
    <p:sldId id="384" r:id="rId52"/>
    <p:sldId id="427" r:id="rId53"/>
    <p:sldId id="385" r:id="rId54"/>
    <p:sldId id="429" r:id="rId55"/>
    <p:sldId id="409" r:id="rId56"/>
  </p:sldIdLst>
  <p:sldSz cx="9144000" cy="6858000" type="screen4x3"/>
  <p:notesSz cx="6934200" cy="9220200"/>
  <p:defaultTextStyle>
    <a:defPPr>
      <a:defRPr lang="en-US"/>
    </a:defPPr>
    <a:lvl1pPr algn="l" rtl="0" fontAlgn="base">
      <a:spcBef>
        <a:spcPct val="30000"/>
      </a:spcBef>
      <a:spcAft>
        <a:spcPct val="0"/>
      </a:spcAft>
      <a:defRPr sz="1000" kern="1200">
        <a:solidFill>
          <a:schemeClr val="tx1"/>
        </a:solidFill>
        <a:latin typeface="Arial" charset="0"/>
        <a:ea typeface="ＭＳ Ｐゴシック" pitchFamily="1" charset="-128"/>
        <a:cs typeface="+mn-cs"/>
      </a:defRPr>
    </a:lvl1pPr>
    <a:lvl2pPr marL="457200" algn="l" rtl="0" fontAlgn="base">
      <a:spcBef>
        <a:spcPct val="30000"/>
      </a:spcBef>
      <a:spcAft>
        <a:spcPct val="0"/>
      </a:spcAft>
      <a:defRPr sz="1000" kern="1200">
        <a:solidFill>
          <a:schemeClr val="tx1"/>
        </a:solidFill>
        <a:latin typeface="Arial" charset="0"/>
        <a:ea typeface="ＭＳ Ｐゴシック" pitchFamily="1" charset="-128"/>
        <a:cs typeface="+mn-cs"/>
      </a:defRPr>
    </a:lvl2pPr>
    <a:lvl3pPr marL="914400" algn="l" rtl="0" fontAlgn="base">
      <a:spcBef>
        <a:spcPct val="30000"/>
      </a:spcBef>
      <a:spcAft>
        <a:spcPct val="0"/>
      </a:spcAft>
      <a:defRPr sz="1000" kern="1200">
        <a:solidFill>
          <a:schemeClr val="tx1"/>
        </a:solidFill>
        <a:latin typeface="Arial" charset="0"/>
        <a:ea typeface="ＭＳ Ｐゴシック" pitchFamily="1" charset="-128"/>
        <a:cs typeface="+mn-cs"/>
      </a:defRPr>
    </a:lvl3pPr>
    <a:lvl4pPr marL="1371600" algn="l" rtl="0" fontAlgn="base">
      <a:spcBef>
        <a:spcPct val="30000"/>
      </a:spcBef>
      <a:spcAft>
        <a:spcPct val="0"/>
      </a:spcAft>
      <a:defRPr sz="1000" kern="1200">
        <a:solidFill>
          <a:schemeClr val="tx1"/>
        </a:solidFill>
        <a:latin typeface="Arial" charset="0"/>
        <a:ea typeface="ＭＳ Ｐゴシック" pitchFamily="1" charset="-128"/>
        <a:cs typeface="+mn-cs"/>
      </a:defRPr>
    </a:lvl4pPr>
    <a:lvl5pPr marL="1828800" algn="l" rtl="0" fontAlgn="base">
      <a:spcBef>
        <a:spcPct val="30000"/>
      </a:spcBef>
      <a:spcAft>
        <a:spcPct val="0"/>
      </a:spcAft>
      <a:defRPr sz="1000" kern="1200">
        <a:solidFill>
          <a:schemeClr val="tx1"/>
        </a:solidFill>
        <a:latin typeface="Arial" charset="0"/>
        <a:ea typeface="ＭＳ Ｐゴシック" pitchFamily="1" charset="-128"/>
        <a:cs typeface="+mn-cs"/>
      </a:defRPr>
    </a:lvl5pPr>
    <a:lvl6pPr marL="2286000" algn="l" defTabSz="914400" rtl="0" eaLnBrk="1" latinLnBrk="0" hangingPunct="1">
      <a:defRPr sz="1000" kern="1200">
        <a:solidFill>
          <a:schemeClr val="tx1"/>
        </a:solidFill>
        <a:latin typeface="Arial" charset="0"/>
        <a:ea typeface="ＭＳ Ｐゴシック" pitchFamily="1" charset="-128"/>
        <a:cs typeface="+mn-cs"/>
      </a:defRPr>
    </a:lvl6pPr>
    <a:lvl7pPr marL="2743200" algn="l" defTabSz="914400" rtl="0" eaLnBrk="1" latinLnBrk="0" hangingPunct="1">
      <a:defRPr sz="1000" kern="1200">
        <a:solidFill>
          <a:schemeClr val="tx1"/>
        </a:solidFill>
        <a:latin typeface="Arial" charset="0"/>
        <a:ea typeface="ＭＳ Ｐゴシック" pitchFamily="1" charset="-128"/>
        <a:cs typeface="+mn-cs"/>
      </a:defRPr>
    </a:lvl7pPr>
    <a:lvl8pPr marL="3200400" algn="l" defTabSz="914400" rtl="0" eaLnBrk="1" latinLnBrk="0" hangingPunct="1">
      <a:defRPr sz="1000" kern="1200">
        <a:solidFill>
          <a:schemeClr val="tx1"/>
        </a:solidFill>
        <a:latin typeface="Arial" charset="0"/>
        <a:ea typeface="ＭＳ Ｐゴシック" pitchFamily="1" charset="-128"/>
        <a:cs typeface="+mn-cs"/>
      </a:defRPr>
    </a:lvl8pPr>
    <a:lvl9pPr marL="3657600" algn="l" defTabSz="914400" rtl="0" eaLnBrk="1" latinLnBrk="0" hangingPunct="1">
      <a:defRPr sz="1000" kern="1200">
        <a:solidFill>
          <a:schemeClr val="tx1"/>
        </a:solidFill>
        <a:latin typeface="Arial" charset="0"/>
        <a:ea typeface="ＭＳ Ｐゴシック" pitchFamily="1"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0000"/>
    <a:srgbClr val="333366"/>
    <a:srgbClr val="3C4F82"/>
    <a:srgbClr val="99CC00"/>
    <a:srgbClr val="6699CC"/>
    <a:srgbClr val="6666CC"/>
    <a:srgbClr val="666699"/>
    <a:srgbClr val="EAEAEA"/>
    <a:srgbClr val="999999"/>
    <a:srgbClr val="FF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2" autoAdjust="0"/>
    <p:restoredTop sz="94660" autoAdjust="0"/>
  </p:normalViewPr>
  <p:slideViewPr>
    <p:cSldViewPr>
      <p:cViewPr varScale="1">
        <p:scale>
          <a:sx n="104" d="100"/>
          <a:sy n="104" d="100"/>
        </p:scale>
        <p:origin x="-96" y="-102"/>
      </p:cViewPr>
      <p:guideLst>
        <p:guide orient="horz" pos="2160"/>
        <p:guide pos="2880"/>
      </p:guideLst>
    </p:cSldViewPr>
  </p:slideViewPr>
  <p:notesTextViewPr>
    <p:cViewPr>
      <p:scale>
        <a:sx n="33" d="100"/>
        <a:sy n="33" d="100"/>
      </p:scale>
      <p:origin x="0" y="0"/>
    </p:cViewPr>
  </p:notesTextViewPr>
  <p:sorterViewPr>
    <p:cViewPr>
      <p:scale>
        <a:sx n="100" d="100"/>
        <a:sy n="100" d="100"/>
      </p:scale>
      <p:origin x="0" y="11342"/>
    </p:cViewPr>
  </p:sorterViewPr>
  <p:notesViewPr>
    <p:cSldViewPr>
      <p:cViewPr>
        <p:scale>
          <a:sx n="70" d="100"/>
          <a:sy n="70" d="100"/>
        </p:scale>
        <p:origin x="-2035" y="230"/>
      </p:cViewPr>
      <p:guideLst>
        <p:guide orient="horz" pos="2904"/>
        <p:guide pos="2184"/>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notesMaster" Target="notesMasters/notesMaster1.xml"/><Relationship Id="rId61"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6095" name="Line 15"/>
          <p:cNvSpPr>
            <a:spLocks noChangeShapeType="1"/>
          </p:cNvSpPr>
          <p:nvPr/>
        </p:nvSpPr>
        <p:spPr bwMode="auto">
          <a:xfrm flipH="1">
            <a:off x="228600" y="8686800"/>
            <a:ext cx="6477000" cy="0"/>
          </a:xfrm>
          <a:prstGeom prst="line">
            <a:avLst/>
          </a:prstGeom>
          <a:noFill/>
          <a:ln w="6350">
            <a:solidFill>
              <a:schemeClr val="tx1"/>
            </a:solidFill>
            <a:round/>
            <a:headEnd/>
            <a:tailEnd/>
          </a:ln>
          <a:effectLst/>
        </p:spPr>
        <p:txBody>
          <a:bodyPr wrap="none" anchor="ctr">
            <a:spAutoFit/>
          </a:bodyPr>
          <a:lstStyle/>
          <a:p>
            <a:endParaRPr lang="en-US" dirty="0"/>
          </a:p>
        </p:txBody>
      </p:sp>
      <p:sp>
        <p:nvSpPr>
          <p:cNvPr id="46100" name="Rectangle 20"/>
          <p:cNvSpPr>
            <a:spLocks noChangeArrowheads="1"/>
          </p:cNvSpPr>
          <p:nvPr/>
        </p:nvSpPr>
        <p:spPr bwMode="auto">
          <a:xfrm>
            <a:off x="6462713" y="8777288"/>
            <a:ext cx="333375" cy="225425"/>
          </a:xfrm>
          <a:prstGeom prst="rect">
            <a:avLst/>
          </a:prstGeom>
          <a:noFill/>
          <a:ln w="9525">
            <a:noFill/>
            <a:miter lim="800000"/>
            <a:headEnd/>
            <a:tailEnd/>
          </a:ln>
          <a:effectLst/>
        </p:spPr>
        <p:txBody>
          <a:bodyPr wrap="none" lIns="88226" tIns="44112" rIns="88226" bIns="44112">
            <a:spAutoFit/>
          </a:bodyPr>
          <a:lstStyle/>
          <a:p>
            <a:pPr algn="ctr" defTabSz="901700" eaLnBrk="0" hangingPunct="0">
              <a:lnSpc>
                <a:spcPct val="90000"/>
              </a:lnSpc>
              <a:spcBef>
                <a:spcPct val="0"/>
              </a:spcBef>
            </a:pPr>
            <a:fld id="{5CC1855B-19C6-4128-825F-F41EF34AFCE4}" type="slidenum">
              <a:rPr lang="en-US" b="1"/>
              <a:pPr algn="ctr" defTabSz="901700" eaLnBrk="0" hangingPunct="0">
                <a:lnSpc>
                  <a:spcPct val="90000"/>
                </a:lnSpc>
                <a:spcBef>
                  <a:spcPct val="0"/>
                </a:spcBef>
              </a:pPr>
              <a:t>‹#›</a:t>
            </a:fld>
            <a:endParaRPr lang="en-US" b="1" dirty="0"/>
          </a:p>
        </p:txBody>
      </p:sp>
      <p:pic>
        <p:nvPicPr>
          <p:cNvPr id="46101" name="Picture 21"/>
          <p:cNvPicPr>
            <a:picLocks noChangeAspect="1" noChangeArrowheads="1"/>
          </p:cNvPicPr>
          <p:nvPr/>
        </p:nvPicPr>
        <p:blipFill>
          <a:blip r:embed="rId2" cstate="print"/>
          <a:srcRect/>
          <a:stretch>
            <a:fillRect/>
          </a:stretch>
        </p:blipFill>
        <p:spPr bwMode="auto">
          <a:xfrm>
            <a:off x="190500" y="8724900"/>
            <a:ext cx="3657600" cy="288925"/>
          </a:xfrm>
          <a:prstGeom prst="rect">
            <a:avLst/>
          </a:prstGeom>
          <a:noFill/>
          <a:ln w="9525">
            <a:noFill/>
            <a:miter lim="800000"/>
            <a:headEnd/>
            <a:tailEnd/>
          </a:ln>
          <a:effectLst/>
        </p:spPr>
      </p:pic>
      <p:sp>
        <p:nvSpPr>
          <p:cNvPr id="5" name="Rectangle 8"/>
          <p:cNvSpPr txBox="1">
            <a:spLocks noChangeArrowheads="1"/>
          </p:cNvSpPr>
          <p:nvPr/>
        </p:nvSpPr>
        <p:spPr>
          <a:xfrm>
            <a:off x="4000500" y="8758239"/>
            <a:ext cx="2362200" cy="195262"/>
          </a:xfrm>
          <a:prstGeom prst="rect">
            <a:avLst/>
          </a:prstGeom>
        </p:spPr>
        <p:txBody>
          <a:bodyPr/>
          <a:lstStyle>
            <a:defPPr>
              <a:defRPr lang="en-US"/>
            </a:defPPr>
            <a:lvl1pPr algn="l" rtl="0" fontAlgn="base">
              <a:spcBef>
                <a:spcPct val="30000"/>
              </a:spcBef>
              <a:spcAft>
                <a:spcPct val="0"/>
              </a:spcAft>
              <a:defRPr sz="1000" kern="1200">
                <a:solidFill>
                  <a:schemeClr val="tx1"/>
                </a:solidFill>
                <a:latin typeface="Arial" charset="0"/>
                <a:ea typeface="ＭＳ Ｐゴシック" pitchFamily="1" charset="-128"/>
                <a:cs typeface="+mn-cs"/>
              </a:defRPr>
            </a:lvl1pPr>
            <a:lvl2pPr marL="457200" algn="l" rtl="0" fontAlgn="base">
              <a:spcBef>
                <a:spcPct val="30000"/>
              </a:spcBef>
              <a:spcAft>
                <a:spcPct val="0"/>
              </a:spcAft>
              <a:defRPr sz="1000" kern="1200">
                <a:solidFill>
                  <a:schemeClr val="tx1"/>
                </a:solidFill>
                <a:latin typeface="Arial" charset="0"/>
                <a:ea typeface="ＭＳ Ｐゴシック" pitchFamily="1" charset="-128"/>
                <a:cs typeface="+mn-cs"/>
              </a:defRPr>
            </a:lvl2pPr>
            <a:lvl3pPr marL="914400" algn="l" rtl="0" fontAlgn="base">
              <a:spcBef>
                <a:spcPct val="30000"/>
              </a:spcBef>
              <a:spcAft>
                <a:spcPct val="0"/>
              </a:spcAft>
              <a:defRPr sz="1000" kern="1200">
                <a:solidFill>
                  <a:schemeClr val="tx1"/>
                </a:solidFill>
                <a:latin typeface="Arial" charset="0"/>
                <a:ea typeface="ＭＳ Ｐゴシック" pitchFamily="1" charset="-128"/>
                <a:cs typeface="+mn-cs"/>
              </a:defRPr>
            </a:lvl3pPr>
            <a:lvl4pPr marL="1371600" algn="l" rtl="0" fontAlgn="base">
              <a:spcBef>
                <a:spcPct val="30000"/>
              </a:spcBef>
              <a:spcAft>
                <a:spcPct val="0"/>
              </a:spcAft>
              <a:defRPr sz="1000" kern="1200">
                <a:solidFill>
                  <a:schemeClr val="tx1"/>
                </a:solidFill>
                <a:latin typeface="Arial" charset="0"/>
                <a:ea typeface="ＭＳ Ｐゴシック" pitchFamily="1" charset="-128"/>
                <a:cs typeface="+mn-cs"/>
              </a:defRPr>
            </a:lvl4pPr>
            <a:lvl5pPr marL="1828800" algn="l" rtl="0" fontAlgn="base">
              <a:spcBef>
                <a:spcPct val="30000"/>
              </a:spcBef>
              <a:spcAft>
                <a:spcPct val="0"/>
              </a:spcAft>
              <a:defRPr sz="1000" kern="1200">
                <a:solidFill>
                  <a:schemeClr val="tx1"/>
                </a:solidFill>
                <a:latin typeface="Arial" charset="0"/>
                <a:ea typeface="ＭＳ Ｐゴシック" pitchFamily="1" charset="-128"/>
                <a:cs typeface="+mn-cs"/>
              </a:defRPr>
            </a:lvl5pPr>
            <a:lvl6pPr marL="2286000" algn="l" defTabSz="914400" rtl="0" eaLnBrk="1" latinLnBrk="0" hangingPunct="1">
              <a:defRPr sz="1000" kern="1200">
                <a:solidFill>
                  <a:schemeClr val="tx1"/>
                </a:solidFill>
                <a:latin typeface="Arial" charset="0"/>
                <a:ea typeface="ＭＳ Ｐゴシック" pitchFamily="1" charset="-128"/>
                <a:cs typeface="+mn-cs"/>
              </a:defRPr>
            </a:lvl6pPr>
            <a:lvl7pPr marL="2743200" algn="l" defTabSz="914400" rtl="0" eaLnBrk="1" latinLnBrk="0" hangingPunct="1">
              <a:defRPr sz="1000" kern="1200">
                <a:solidFill>
                  <a:schemeClr val="tx1"/>
                </a:solidFill>
                <a:latin typeface="Arial" charset="0"/>
                <a:ea typeface="ＭＳ Ｐゴシック" pitchFamily="1" charset="-128"/>
                <a:cs typeface="+mn-cs"/>
              </a:defRPr>
            </a:lvl7pPr>
            <a:lvl8pPr marL="3200400" algn="l" defTabSz="914400" rtl="0" eaLnBrk="1" latinLnBrk="0" hangingPunct="1">
              <a:defRPr sz="1000" kern="1200">
                <a:solidFill>
                  <a:schemeClr val="tx1"/>
                </a:solidFill>
                <a:latin typeface="Arial" charset="0"/>
                <a:ea typeface="ＭＳ Ｐゴシック" pitchFamily="1" charset="-128"/>
                <a:cs typeface="+mn-cs"/>
              </a:defRPr>
            </a:lvl8pPr>
            <a:lvl9pPr marL="3657600" algn="l" defTabSz="914400" rtl="0" eaLnBrk="1" latinLnBrk="0" hangingPunct="1">
              <a:defRPr sz="1000" kern="1200">
                <a:solidFill>
                  <a:schemeClr val="tx1"/>
                </a:solidFill>
                <a:latin typeface="Arial" charset="0"/>
                <a:ea typeface="ＭＳ Ｐゴシック" pitchFamily="1" charset="-128"/>
                <a:cs typeface="+mn-cs"/>
              </a:defRPr>
            </a:lvl9pPr>
          </a:lstStyle>
          <a:p>
            <a:r>
              <a:rPr lang="en-US" dirty="0" smtClean="0"/>
              <a:t>© 2014 Carnegie Mellon University</a:t>
            </a:r>
            <a:endParaRPr lang="en-US" dirty="0"/>
          </a:p>
        </p:txBody>
      </p:sp>
      <p:sp>
        <p:nvSpPr>
          <p:cNvPr id="6" name="Date Placeholder 4"/>
          <p:cNvSpPr txBox="1">
            <a:spLocks/>
          </p:cNvSpPr>
          <p:nvPr/>
        </p:nvSpPr>
        <p:spPr>
          <a:xfrm>
            <a:off x="190500" y="190500"/>
            <a:ext cx="3005138" cy="461328"/>
          </a:xfrm>
          <a:prstGeom prst="rect">
            <a:avLst/>
          </a:prstGeom>
        </p:spPr>
        <p:txBody>
          <a:bodyPr/>
          <a:lstStyle>
            <a:defPPr>
              <a:defRPr lang="en-US"/>
            </a:defPPr>
            <a:lvl1pPr algn="l" rtl="0" fontAlgn="base">
              <a:spcBef>
                <a:spcPct val="30000"/>
              </a:spcBef>
              <a:spcAft>
                <a:spcPct val="0"/>
              </a:spcAft>
              <a:defRPr sz="1000" kern="1200">
                <a:solidFill>
                  <a:schemeClr val="tx1"/>
                </a:solidFill>
                <a:latin typeface="Arial" charset="0"/>
                <a:ea typeface="ＭＳ Ｐゴシック" pitchFamily="1" charset="-128"/>
                <a:cs typeface="+mn-cs"/>
              </a:defRPr>
            </a:lvl1pPr>
            <a:lvl2pPr marL="457200" algn="l" rtl="0" fontAlgn="base">
              <a:spcBef>
                <a:spcPct val="30000"/>
              </a:spcBef>
              <a:spcAft>
                <a:spcPct val="0"/>
              </a:spcAft>
              <a:defRPr sz="1000" kern="1200">
                <a:solidFill>
                  <a:schemeClr val="tx1"/>
                </a:solidFill>
                <a:latin typeface="Arial" charset="0"/>
                <a:ea typeface="ＭＳ Ｐゴシック" pitchFamily="1" charset="-128"/>
                <a:cs typeface="+mn-cs"/>
              </a:defRPr>
            </a:lvl2pPr>
            <a:lvl3pPr marL="914400" algn="l" rtl="0" fontAlgn="base">
              <a:spcBef>
                <a:spcPct val="30000"/>
              </a:spcBef>
              <a:spcAft>
                <a:spcPct val="0"/>
              </a:spcAft>
              <a:defRPr sz="1000" kern="1200">
                <a:solidFill>
                  <a:schemeClr val="tx1"/>
                </a:solidFill>
                <a:latin typeface="Arial" charset="0"/>
                <a:ea typeface="ＭＳ Ｐゴシック" pitchFamily="1" charset="-128"/>
                <a:cs typeface="+mn-cs"/>
              </a:defRPr>
            </a:lvl3pPr>
            <a:lvl4pPr marL="1371600" algn="l" rtl="0" fontAlgn="base">
              <a:spcBef>
                <a:spcPct val="30000"/>
              </a:spcBef>
              <a:spcAft>
                <a:spcPct val="0"/>
              </a:spcAft>
              <a:defRPr sz="1000" kern="1200">
                <a:solidFill>
                  <a:schemeClr val="tx1"/>
                </a:solidFill>
                <a:latin typeface="Arial" charset="0"/>
                <a:ea typeface="ＭＳ Ｐゴシック" pitchFamily="1" charset="-128"/>
                <a:cs typeface="+mn-cs"/>
              </a:defRPr>
            </a:lvl4pPr>
            <a:lvl5pPr marL="1828800" algn="l" rtl="0" fontAlgn="base">
              <a:spcBef>
                <a:spcPct val="30000"/>
              </a:spcBef>
              <a:spcAft>
                <a:spcPct val="0"/>
              </a:spcAft>
              <a:defRPr sz="1000" kern="1200">
                <a:solidFill>
                  <a:schemeClr val="tx1"/>
                </a:solidFill>
                <a:latin typeface="Arial" charset="0"/>
                <a:ea typeface="ＭＳ Ｐゴシック" pitchFamily="1" charset="-128"/>
                <a:cs typeface="+mn-cs"/>
              </a:defRPr>
            </a:lvl5pPr>
            <a:lvl6pPr marL="2286000" algn="l" defTabSz="914400" rtl="0" eaLnBrk="1" latinLnBrk="0" hangingPunct="1">
              <a:defRPr sz="1000" kern="1200">
                <a:solidFill>
                  <a:schemeClr val="tx1"/>
                </a:solidFill>
                <a:latin typeface="Arial" charset="0"/>
                <a:ea typeface="ＭＳ Ｐゴシック" pitchFamily="1" charset="-128"/>
                <a:cs typeface="+mn-cs"/>
              </a:defRPr>
            </a:lvl6pPr>
            <a:lvl7pPr marL="2743200" algn="l" defTabSz="914400" rtl="0" eaLnBrk="1" latinLnBrk="0" hangingPunct="1">
              <a:defRPr sz="1000" kern="1200">
                <a:solidFill>
                  <a:schemeClr val="tx1"/>
                </a:solidFill>
                <a:latin typeface="Arial" charset="0"/>
                <a:ea typeface="ＭＳ Ｐゴシック" pitchFamily="1" charset="-128"/>
                <a:cs typeface="+mn-cs"/>
              </a:defRPr>
            </a:lvl7pPr>
            <a:lvl8pPr marL="3200400" algn="l" defTabSz="914400" rtl="0" eaLnBrk="1" latinLnBrk="0" hangingPunct="1">
              <a:defRPr sz="1000" kern="1200">
                <a:solidFill>
                  <a:schemeClr val="tx1"/>
                </a:solidFill>
                <a:latin typeface="Arial" charset="0"/>
                <a:ea typeface="ＭＳ Ｐゴシック" pitchFamily="1" charset="-128"/>
                <a:cs typeface="+mn-cs"/>
              </a:defRPr>
            </a:lvl8pPr>
            <a:lvl9pPr marL="3657600" algn="l" defTabSz="914400" rtl="0" eaLnBrk="1" latinLnBrk="0" hangingPunct="1">
              <a:defRPr sz="1000" kern="1200">
                <a:solidFill>
                  <a:schemeClr val="tx1"/>
                </a:solidFill>
                <a:latin typeface="Arial" charset="0"/>
                <a:ea typeface="ＭＳ Ｐゴシック" pitchFamily="1" charset="-128"/>
                <a:cs typeface="+mn-cs"/>
              </a:defRPr>
            </a:lvl9pPr>
          </a:lstStyle>
          <a:p>
            <a:r>
              <a:rPr lang="en-US" dirty="0" smtClean="0"/>
              <a:t>CERT Program</a:t>
            </a:r>
            <a:endParaRPr lang="en-US" dirty="0"/>
          </a:p>
        </p:txBody>
      </p:sp>
    </p:spTree>
    <p:extLst>
      <p:ext uri="{BB962C8B-B14F-4D97-AF65-F5344CB8AC3E}">
        <p14:creationId xmlns:p14="http://schemas.microsoft.com/office/powerpoint/2010/main" val="302150946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2" name="Rectangle 4"/>
          <p:cNvSpPr>
            <a:spLocks noGrp="1" noRot="1" noChangeAspect="1" noChangeArrowheads="1" noTextEdit="1"/>
          </p:cNvSpPr>
          <p:nvPr>
            <p:ph type="sldImg" idx="2"/>
          </p:nvPr>
        </p:nvSpPr>
        <p:spPr bwMode="auto">
          <a:xfrm>
            <a:off x="1162050" y="692150"/>
            <a:ext cx="4610100" cy="3457575"/>
          </a:xfrm>
          <a:prstGeom prst="rect">
            <a:avLst/>
          </a:prstGeom>
          <a:noFill/>
          <a:ln w="9525">
            <a:solidFill>
              <a:srgbClr val="000000"/>
            </a:solidFill>
            <a:miter lim="800000"/>
            <a:headEnd/>
            <a:tailEnd/>
          </a:ln>
          <a:effectLst/>
        </p:spPr>
      </p:sp>
      <p:sp>
        <p:nvSpPr>
          <p:cNvPr id="7177" name="Rectangle 9"/>
          <p:cNvSpPr>
            <a:spLocks noChangeArrowheads="1"/>
          </p:cNvSpPr>
          <p:nvPr/>
        </p:nvSpPr>
        <p:spPr bwMode="auto">
          <a:xfrm>
            <a:off x="6462713" y="8777288"/>
            <a:ext cx="333375" cy="225425"/>
          </a:xfrm>
          <a:prstGeom prst="rect">
            <a:avLst/>
          </a:prstGeom>
          <a:noFill/>
          <a:ln w="9525">
            <a:noFill/>
            <a:miter lim="800000"/>
            <a:headEnd/>
            <a:tailEnd/>
          </a:ln>
          <a:effectLst/>
        </p:spPr>
        <p:txBody>
          <a:bodyPr wrap="none" lIns="88226" tIns="44112" rIns="88226" bIns="44112">
            <a:spAutoFit/>
          </a:bodyPr>
          <a:lstStyle/>
          <a:p>
            <a:pPr algn="ctr" defTabSz="901700" eaLnBrk="0" hangingPunct="0">
              <a:lnSpc>
                <a:spcPct val="90000"/>
              </a:lnSpc>
              <a:spcBef>
                <a:spcPct val="0"/>
              </a:spcBef>
            </a:pPr>
            <a:fld id="{3C173182-E56E-4B39-B792-53420CCC9B1A}" type="slidenum">
              <a:rPr lang="en-US" b="1"/>
              <a:pPr algn="ctr" defTabSz="901700" eaLnBrk="0" hangingPunct="0">
                <a:lnSpc>
                  <a:spcPct val="90000"/>
                </a:lnSpc>
                <a:spcBef>
                  <a:spcPct val="0"/>
                </a:spcBef>
              </a:pPr>
              <a:t>‹#›</a:t>
            </a:fld>
            <a:endParaRPr lang="en-US" b="1" dirty="0"/>
          </a:p>
        </p:txBody>
      </p:sp>
      <p:sp>
        <p:nvSpPr>
          <p:cNvPr id="7185" name="Line 17"/>
          <p:cNvSpPr>
            <a:spLocks noChangeShapeType="1"/>
          </p:cNvSpPr>
          <p:nvPr/>
        </p:nvSpPr>
        <p:spPr bwMode="auto">
          <a:xfrm flipH="1">
            <a:off x="228600" y="8686800"/>
            <a:ext cx="6477000" cy="0"/>
          </a:xfrm>
          <a:prstGeom prst="line">
            <a:avLst/>
          </a:prstGeom>
          <a:noFill/>
          <a:ln w="6350">
            <a:solidFill>
              <a:schemeClr val="tx1"/>
            </a:solidFill>
            <a:round/>
            <a:headEnd/>
            <a:tailEnd/>
          </a:ln>
          <a:effectLst/>
        </p:spPr>
        <p:txBody>
          <a:bodyPr wrap="none" anchor="ctr">
            <a:spAutoFit/>
          </a:bodyPr>
          <a:lstStyle/>
          <a:p>
            <a:endParaRPr lang="en-US" dirty="0"/>
          </a:p>
        </p:txBody>
      </p:sp>
      <p:pic>
        <p:nvPicPr>
          <p:cNvPr id="7201" name="Picture 33"/>
          <p:cNvPicPr>
            <a:picLocks noChangeAspect="1" noChangeArrowheads="1"/>
          </p:cNvPicPr>
          <p:nvPr/>
        </p:nvPicPr>
        <p:blipFill>
          <a:blip r:embed="rId2"/>
          <a:srcRect/>
          <a:stretch>
            <a:fillRect/>
          </a:stretch>
        </p:blipFill>
        <p:spPr bwMode="auto">
          <a:xfrm>
            <a:off x="190500" y="8724900"/>
            <a:ext cx="3657600" cy="288925"/>
          </a:xfrm>
          <a:prstGeom prst="rect">
            <a:avLst/>
          </a:prstGeom>
          <a:noFill/>
          <a:ln w="9525">
            <a:noFill/>
            <a:miter lim="800000"/>
            <a:headEnd/>
            <a:tailEnd/>
          </a:ln>
          <a:effectLst/>
        </p:spPr>
      </p:pic>
      <p:sp>
        <p:nvSpPr>
          <p:cNvPr id="7203" name="Rectangle 3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9" name="Rectangle 8"/>
          <p:cNvSpPr txBox="1">
            <a:spLocks noChangeArrowheads="1"/>
          </p:cNvSpPr>
          <p:nvPr/>
        </p:nvSpPr>
        <p:spPr>
          <a:xfrm>
            <a:off x="4000500" y="8758239"/>
            <a:ext cx="2362200" cy="195262"/>
          </a:xfrm>
          <a:prstGeom prst="rect">
            <a:avLst/>
          </a:prstGeom>
        </p:spPr>
        <p:txBody>
          <a:bodyPr/>
          <a:lstStyle>
            <a:defPPr>
              <a:defRPr lang="en-US"/>
            </a:defPPr>
            <a:lvl1pPr algn="l" rtl="0" fontAlgn="base">
              <a:spcBef>
                <a:spcPct val="30000"/>
              </a:spcBef>
              <a:spcAft>
                <a:spcPct val="0"/>
              </a:spcAft>
              <a:defRPr sz="1000" kern="1200">
                <a:solidFill>
                  <a:schemeClr val="tx1"/>
                </a:solidFill>
                <a:latin typeface="Arial" charset="0"/>
                <a:ea typeface="ＭＳ Ｐゴシック" pitchFamily="1" charset="-128"/>
                <a:cs typeface="+mn-cs"/>
              </a:defRPr>
            </a:lvl1pPr>
            <a:lvl2pPr marL="457200" algn="l" rtl="0" fontAlgn="base">
              <a:spcBef>
                <a:spcPct val="30000"/>
              </a:spcBef>
              <a:spcAft>
                <a:spcPct val="0"/>
              </a:spcAft>
              <a:defRPr sz="1000" kern="1200">
                <a:solidFill>
                  <a:schemeClr val="tx1"/>
                </a:solidFill>
                <a:latin typeface="Arial" charset="0"/>
                <a:ea typeface="ＭＳ Ｐゴシック" pitchFamily="1" charset="-128"/>
                <a:cs typeface="+mn-cs"/>
              </a:defRPr>
            </a:lvl2pPr>
            <a:lvl3pPr marL="914400" algn="l" rtl="0" fontAlgn="base">
              <a:spcBef>
                <a:spcPct val="30000"/>
              </a:spcBef>
              <a:spcAft>
                <a:spcPct val="0"/>
              </a:spcAft>
              <a:defRPr sz="1000" kern="1200">
                <a:solidFill>
                  <a:schemeClr val="tx1"/>
                </a:solidFill>
                <a:latin typeface="Arial" charset="0"/>
                <a:ea typeface="ＭＳ Ｐゴシック" pitchFamily="1" charset="-128"/>
                <a:cs typeface="+mn-cs"/>
              </a:defRPr>
            </a:lvl3pPr>
            <a:lvl4pPr marL="1371600" algn="l" rtl="0" fontAlgn="base">
              <a:spcBef>
                <a:spcPct val="30000"/>
              </a:spcBef>
              <a:spcAft>
                <a:spcPct val="0"/>
              </a:spcAft>
              <a:defRPr sz="1000" kern="1200">
                <a:solidFill>
                  <a:schemeClr val="tx1"/>
                </a:solidFill>
                <a:latin typeface="Arial" charset="0"/>
                <a:ea typeface="ＭＳ Ｐゴシック" pitchFamily="1" charset="-128"/>
                <a:cs typeface="+mn-cs"/>
              </a:defRPr>
            </a:lvl4pPr>
            <a:lvl5pPr marL="1828800" algn="l" rtl="0" fontAlgn="base">
              <a:spcBef>
                <a:spcPct val="30000"/>
              </a:spcBef>
              <a:spcAft>
                <a:spcPct val="0"/>
              </a:spcAft>
              <a:defRPr sz="1000" kern="1200">
                <a:solidFill>
                  <a:schemeClr val="tx1"/>
                </a:solidFill>
                <a:latin typeface="Arial" charset="0"/>
                <a:ea typeface="ＭＳ Ｐゴシック" pitchFamily="1" charset="-128"/>
                <a:cs typeface="+mn-cs"/>
              </a:defRPr>
            </a:lvl5pPr>
            <a:lvl6pPr marL="2286000" algn="l" defTabSz="914400" rtl="0" eaLnBrk="1" latinLnBrk="0" hangingPunct="1">
              <a:defRPr sz="1000" kern="1200">
                <a:solidFill>
                  <a:schemeClr val="tx1"/>
                </a:solidFill>
                <a:latin typeface="Arial" charset="0"/>
                <a:ea typeface="ＭＳ Ｐゴシック" pitchFamily="1" charset="-128"/>
                <a:cs typeface="+mn-cs"/>
              </a:defRPr>
            </a:lvl6pPr>
            <a:lvl7pPr marL="2743200" algn="l" defTabSz="914400" rtl="0" eaLnBrk="1" latinLnBrk="0" hangingPunct="1">
              <a:defRPr sz="1000" kern="1200">
                <a:solidFill>
                  <a:schemeClr val="tx1"/>
                </a:solidFill>
                <a:latin typeface="Arial" charset="0"/>
                <a:ea typeface="ＭＳ Ｐゴシック" pitchFamily="1" charset="-128"/>
                <a:cs typeface="+mn-cs"/>
              </a:defRPr>
            </a:lvl7pPr>
            <a:lvl8pPr marL="3200400" algn="l" defTabSz="914400" rtl="0" eaLnBrk="1" latinLnBrk="0" hangingPunct="1">
              <a:defRPr sz="1000" kern="1200">
                <a:solidFill>
                  <a:schemeClr val="tx1"/>
                </a:solidFill>
                <a:latin typeface="Arial" charset="0"/>
                <a:ea typeface="ＭＳ Ｐゴシック" pitchFamily="1" charset="-128"/>
                <a:cs typeface="+mn-cs"/>
              </a:defRPr>
            </a:lvl8pPr>
            <a:lvl9pPr marL="3657600" algn="l" defTabSz="914400" rtl="0" eaLnBrk="1" latinLnBrk="0" hangingPunct="1">
              <a:defRPr sz="1000" kern="1200">
                <a:solidFill>
                  <a:schemeClr val="tx1"/>
                </a:solidFill>
                <a:latin typeface="Arial" charset="0"/>
                <a:ea typeface="ＭＳ Ｐゴシック" pitchFamily="1" charset="-128"/>
                <a:cs typeface="+mn-cs"/>
              </a:defRPr>
            </a:lvl9pPr>
          </a:lstStyle>
          <a:p>
            <a:r>
              <a:rPr lang="en-US" dirty="0" smtClean="0"/>
              <a:t>© 2014 Carnegie Mellon University</a:t>
            </a:r>
            <a:endParaRPr lang="en-US" dirty="0"/>
          </a:p>
        </p:txBody>
      </p:sp>
      <p:sp>
        <p:nvSpPr>
          <p:cNvPr id="10" name="Date Placeholder 4"/>
          <p:cNvSpPr txBox="1">
            <a:spLocks/>
          </p:cNvSpPr>
          <p:nvPr/>
        </p:nvSpPr>
        <p:spPr>
          <a:xfrm>
            <a:off x="190500" y="190500"/>
            <a:ext cx="3005138" cy="461328"/>
          </a:xfrm>
          <a:prstGeom prst="rect">
            <a:avLst/>
          </a:prstGeom>
        </p:spPr>
        <p:txBody>
          <a:bodyPr/>
          <a:lstStyle>
            <a:defPPr>
              <a:defRPr lang="en-US"/>
            </a:defPPr>
            <a:lvl1pPr algn="l" rtl="0" fontAlgn="base">
              <a:spcBef>
                <a:spcPct val="30000"/>
              </a:spcBef>
              <a:spcAft>
                <a:spcPct val="0"/>
              </a:spcAft>
              <a:defRPr sz="1000" kern="1200">
                <a:solidFill>
                  <a:schemeClr val="tx1"/>
                </a:solidFill>
                <a:latin typeface="Arial" charset="0"/>
                <a:ea typeface="ＭＳ Ｐゴシック" pitchFamily="1" charset="-128"/>
                <a:cs typeface="+mn-cs"/>
              </a:defRPr>
            </a:lvl1pPr>
            <a:lvl2pPr marL="457200" algn="l" rtl="0" fontAlgn="base">
              <a:spcBef>
                <a:spcPct val="30000"/>
              </a:spcBef>
              <a:spcAft>
                <a:spcPct val="0"/>
              </a:spcAft>
              <a:defRPr sz="1000" kern="1200">
                <a:solidFill>
                  <a:schemeClr val="tx1"/>
                </a:solidFill>
                <a:latin typeface="Arial" charset="0"/>
                <a:ea typeface="ＭＳ Ｐゴシック" pitchFamily="1" charset="-128"/>
                <a:cs typeface="+mn-cs"/>
              </a:defRPr>
            </a:lvl2pPr>
            <a:lvl3pPr marL="914400" algn="l" rtl="0" fontAlgn="base">
              <a:spcBef>
                <a:spcPct val="30000"/>
              </a:spcBef>
              <a:spcAft>
                <a:spcPct val="0"/>
              </a:spcAft>
              <a:defRPr sz="1000" kern="1200">
                <a:solidFill>
                  <a:schemeClr val="tx1"/>
                </a:solidFill>
                <a:latin typeface="Arial" charset="0"/>
                <a:ea typeface="ＭＳ Ｐゴシック" pitchFamily="1" charset="-128"/>
                <a:cs typeface="+mn-cs"/>
              </a:defRPr>
            </a:lvl3pPr>
            <a:lvl4pPr marL="1371600" algn="l" rtl="0" fontAlgn="base">
              <a:spcBef>
                <a:spcPct val="30000"/>
              </a:spcBef>
              <a:spcAft>
                <a:spcPct val="0"/>
              </a:spcAft>
              <a:defRPr sz="1000" kern="1200">
                <a:solidFill>
                  <a:schemeClr val="tx1"/>
                </a:solidFill>
                <a:latin typeface="Arial" charset="0"/>
                <a:ea typeface="ＭＳ Ｐゴシック" pitchFamily="1" charset="-128"/>
                <a:cs typeface="+mn-cs"/>
              </a:defRPr>
            </a:lvl4pPr>
            <a:lvl5pPr marL="1828800" algn="l" rtl="0" fontAlgn="base">
              <a:spcBef>
                <a:spcPct val="30000"/>
              </a:spcBef>
              <a:spcAft>
                <a:spcPct val="0"/>
              </a:spcAft>
              <a:defRPr sz="1000" kern="1200">
                <a:solidFill>
                  <a:schemeClr val="tx1"/>
                </a:solidFill>
                <a:latin typeface="Arial" charset="0"/>
                <a:ea typeface="ＭＳ Ｐゴシック" pitchFamily="1" charset="-128"/>
                <a:cs typeface="+mn-cs"/>
              </a:defRPr>
            </a:lvl5pPr>
            <a:lvl6pPr marL="2286000" algn="l" defTabSz="914400" rtl="0" eaLnBrk="1" latinLnBrk="0" hangingPunct="1">
              <a:defRPr sz="1000" kern="1200">
                <a:solidFill>
                  <a:schemeClr val="tx1"/>
                </a:solidFill>
                <a:latin typeface="Arial" charset="0"/>
                <a:ea typeface="ＭＳ Ｐゴシック" pitchFamily="1" charset="-128"/>
                <a:cs typeface="+mn-cs"/>
              </a:defRPr>
            </a:lvl6pPr>
            <a:lvl7pPr marL="2743200" algn="l" defTabSz="914400" rtl="0" eaLnBrk="1" latinLnBrk="0" hangingPunct="1">
              <a:defRPr sz="1000" kern="1200">
                <a:solidFill>
                  <a:schemeClr val="tx1"/>
                </a:solidFill>
                <a:latin typeface="Arial" charset="0"/>
                <a:ea typeface="ＭＳ Ｐゴシック" pitchFamily="1" charset="-128"/>
                <a:cs typeface="+mn-cs"/>
              </a:defRPr>
            </a:lvl7pPr>
            <a:lvl8pPr marL="3200400" algn="l" defTabSz="914400" rtl="0" eaLnBrk="1" latinLnBrk="0" hangingPunct="1">
              <a:defRPr sz="1000" kern="1200">
                <a:solidFill>
                  <a:schemeClr val="tx1"/>
                </a:solidFill>
                <a:latin typeface="Arial" charset="0"/>
                <a:ea typeface="ＭＳ Ｐゴシック" pitchFamily="1" charset="-128"/>
                <a:cs typeface="+mn-cs"/>
              </a:defRPr>
            </a:lvl8pPr>
            <a:lvl9pPr marL="3657600" algn="l" defTabSz="914400" rtl="0" eaLnBrk="1" latinLnBrk="0" hangingPunct="1">
              <a:defRPr sz="1000" kern="1200">
                <a:solidFill>
                  <a:schemeClr val="tx1"/>
                </a:solidFill>
                <a:latin typeface="Arial" charset="0"/>
                <a:ea typeface="ＭＳ Ｐゴシック" pitchFamily="1" charset="-128"/>
                <a:cs typeface="+mn-cs"/>
              </a:defRPr>
            </a:lvl9pPr>
          </a:lstStyle>
          <a:p>
            <a:r>
              <a:rPr lang="en-US" dirty="0" smtClean="0"/>
              <a:t>CERT Program</a:t>
            </a:r>
            <a:endParaRPr lang="en-US" dirty="0"/>
          </a:p>
        </p:txBody>
      </p:sp>
    </p:spTree>
    <p:extLst>
      <p:ext uri="{BB962C8B-B14F-4D97-AF65-F5344CB8AC3E}">
        <p14:creationId xmlns:p14="http://schemas.microsoft.com/office/powerpoint/2010/main" val="3310936681"/>
      </p:ext>
    </p:extLst>
  </p:cSld>
  <p:clrMap bg1="lt1" tx1="dk1" bg2="lt2" tx2="dk2" accent1="accent1" accent2="accent2" accent3="accent3" accent4="accent4" accent5="accent5" accent6="accent6" hlink="hlink" folHlink="folHlink"/>
  <p:hf hdr="0" dt="0"/>
  <p:notesStyle>
    <a:lvl1pPr algn="l" rtl="0" fontAlgn="base">
      <a:spcBef>
        <a:spcPct val="30000"/>
      </a:spcBef>
      <a:spcAft>
        <a:spcPct val="0"/>
      </a:spcAft>
      <a:defRPr sz="1000" kern="1200">
        <a:solidFill>
          <a:schemeClr val="tx1"/>
        </a:solidFill>
        <a:latin typeface="Arial" charset="0"/>
        <a:ea typeface="ＭＳ Ｐゴシック" pitchFamily="1" charset="-128"/>
        <a:cs typeface="+mn-cs"/>
      </a:defRPr>
    </a:lvl1pPr>
    <a:lvl2pPr marL="406400" indent="-120650" algn="l" rtl="0" fontAlgn="base">
      <a:spcBef>
        <a:spcPct val="30000"/>
      </a:spcBef>
      <a:spcAft>
        <a:spcPct val="0"/>
      </a:spcAft>
      <a:buChar char="•"/>
      <a:defRPr sz="1000" kern="1200">
        <a:solidFill>
          <a:schemeClr val="tx1"/>
        </a:solidFill>
        <a:latin typeface="Arial" charset="0"/>
        <a:ea typeface="ＭＳ Ｐゴシック" pitchFamily="1" charset="-128"/>
        <a:cs typeface="+mn-cs"/>
      </a:defRPr>
    </a:lvl2pPr>
    <a:lvl3pPr marL="741363" indent="-115888" algn="l" rtl="0" fontAlgn="base">
      <a:spcBef>
        <a:spcPct val="30000"/>
      </a:spcBef>
      <a:spcAft>
        <a:spcPct val="0"/>
      </a:spcAft>
      <a:buChar char="–"/>
      <a:defRPr sz="1000" kern="1200">
        <a:solidFill>
          <a:schemeClr val="tx1"/>
        </a:solidFill>
        <a:latin typeface="Arial" charset="0"/>
        <a:ea typeface="ＭＳ Ｐゴシック" pitchFamily="1" charset="-128"/>
        <a:cs typeface="+mn-cs"/>
      </a:defRPr>
    </a:lvl3pPr>
    <a:lvl4pPr marL="1143000" indent="-169863" algn="l" rtl="0" fontAlgn="base">
      <a:spcBef>
        <a:spcPct val="30000"/>
      </a:spcBef>
      <a:spcAft>
        <a:spcPct val="0"/>
      </a:spcAft>
      <a:buSzPct val="90000"/>
      <a:buChar char="o"/>
      <a:defRPr sz="1000" kern="1200">
        <a:solidFill>
          <a:schemeClr val="tx1"/>
        </a:solidFill>
        <a:latin typeface="Arial" charset="0"/>
        <a:ea typeface="ＭＳ Ｐゴシック" pitchFamily="1" charset="-128"/>
        <a:cs typeface="+mn-cs"/>
      </a:defRPr>
    </a:lvl4pPr>
    <a:lvl5pPr marL="1481138" indent="-171450" algn="l" rtl="0" fontAlgn="base">
      <a:spcBef>
        <a:spcPct val="30000"/>
      </a:spcBef>
      <a:spcAft>
        <a:spcPct val="0"/>
      </a:spcAft>
      <a:buChar char="–"/>
      <a:defRPr sz="1000" kern="1200">
        <a:solidFill>
          <a:schemeClr val="tx1"/>
        </a:solidFill>
        <a:latin typeface="Arial" charset="0"/>
        <a:ea typeface="ＭＳ Ｐゴシック" pitchFamily="1"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Image Placeholder 6"/>
          <p:cNvSpPr>
            <a:spLocks noGrp="1" noRot="1" noChangeAspect="1"/>
          </p:cNvSpPr>
          <p:nvPr>
            <p:ph type="sldImg"/>
          </p:nvPr>
        </p:nvSpPr>
        <p:spPr/>
      </p:sp>
      <p:sp>
        <p:nvSpPr>
          <p:cNvPr id="8" name="Notes Placeholder 7"/>
          <p:cNvSpPr>
            <a:spLocks noGrp="1"/>
          </p:cNvSpPr>
          <p:nvPr>
            <p:ph type="body" idx="1"/>
          </p:nvPr>
        </p:nvSpPr>
        <p:spPr/>
        <p:txBody>
          <a:bodyPr>
            <a:normAutofit/>
          </a:bodyPr>
          <a:lstStyle/>
          <a:p>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a:xfrm>
            <a:off x="4000500" y="8758240"/>
            <a:ext cx="2133600" cy="198437"/>
          </a:xfrm>
          <a:prstGeom prst="rect">
            <a:avLst/>
          </a:prstGeom>
        </p:spPr>
        <p:txBody>
          <a:bodyPr/>
          <a:lstStyle/>
          <a:p>
            <a:pPr>
              <a:defRPr/>
            </a:pPr>
            <a:r>
              <a:rPr lang="en-US" dirty="0" smtClean="0"/>
              <a:t>© 2013 Carnegie Mellon University</a:t>
            </a:r>
            <a:endParaRPr lang="en-US" i="1" dirty="0">
              <a:latin typeface="Times New Roman" pitchFamily="18" charset="0"/>
            </a:endParaRPr>
          </a:p>
        </p:txBody>
      </p:sp>
    </p:spTree>
    <p:extLst>
      <p:ext uri="{BB962C8B-B14F-4D97-AF65-F5344CB8AC3E}">
        <p14:creationId xmlns:p14="http://schemas.microsoft.com/office/powerpoint/2010/main" val="25402183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9453997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9453997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a:xfrm>
            <a:off x="4000500" y="8758240"/>
            <a:ext cx="2133600" cy="198437"/>
          </a:xfrm>
          <a:prstGeom prst="rect">
            <a:avLst/>
          </a:prstGeom>
        </p:spPr>
        <p:txBody>
          <a:bodyPr/>
          <a:lstStyle/>
          <a:p>
            <a:pPr>
              <a:defRPr/>
            </a:pPr>
            <a:r>
              <a:rPr lang="en-US" dirty="0" smtClean="0"/>
              <a:t>© 2013 Carnegie Mellon University</a:t>
            </a:r>
            <a:endParaRPr lang="en-US" i="1" dirty="0">
              <a:latin typeface="Times New Roman" pitchFamily="18" charset="0"/>
            </a:endParaRPr>
          </a:p>
        </p:txBody>
      </p:sp>
    </p:spTree>
    <p:extLst>
      <p:ext uri="{BB962C8B-B14F-4D97-AF65-F5344CB8AC3E}">
        <p14:creationId xmlns:p14="http://schemas.microsoft.com/office/powerpoint/2010/main" val="254021834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a:xfrm>
            <a:off x="4000500" y="8758240"/>
            <a:ext cx="2133600" cy="198437"/>
          </a:xfrm>
          <a:prstGeom prst="rect">
            <a:avLst/>
          </a:prstGeom>
        </p:spPr>
        <p:txBody>
          <a:bodyPr/>
          <a:lstStyle/>
          <a:p>
            <a:pPr>
              <a:defRPr/>
            </a:pPr>
            <a:r>
              <a:rPr lang="en-US" dirty="0" smtClean="0"/>
              <a:t>© 2013 Carnegie Mellon University</a:t>
            </a:r>
            <a:endParaRPr lang="en-US" i="1" dirty="0">
              <a:latin typeface="Times New Roman" pitchFamily="18" charset="0"/>
            </a:endParaRPr>
          </a:p>
        </p:txBody>
      </p:sp>
    </p:spTree>
    <p:extLst>
      <p:ext uri="{BB962C8B-B14F-4D97-AF65-F5344CB8AC3E}">
        <p14:creationId xmlns:p14="http://schemas.microsoft.com/office/powerpoint/2010/main" val="85934670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a:xfrm>
            <a:off x="4000500" y="8758240"/>
            <a:ext cx="2133600" cy="198437"/>
          </a:xfrm>
          <a:prstGeom prst="rect">
            <a:avLst/>
          </a:prstGeom>
        </p:spPr>
        <p:txBody>
          <a:bodyPr/>
          <a:lstStyle/>
          <a:p>
            <a:pPr>
              <a:defRPr/>
            </a:pPr>
            <a:r>
              <a:rPr lang="en-US" dirty="0" smtClean="0"/>
              <a:t>© 2013 Carnegie Mellon University</a:t>
            </a:r>
            <a:endParaRPr lang="en-US" i="1" dirty="0">
              <a:latin typeface="Times New Roman" pitchFamily="18" charset="0"/>
            </a:endParaRPr>
          </a:p>
        </p:txBody>
      </p:sp>
    </p:spTree>
    <p:extLst>
      <p:ext uri="{BB962C8B-B14F-4D97-AF65-F5344CB8AC3E}">
        <p14:creationId xmlns:p14="http://schemas.microsoft.com/office/powerpoint/2010/main" val="85934670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a:ln/>
        </p:spPr>
      </p:sp>
      <p:sp>
        <p:nvSpPr>
          <p:cNvPr id="48131" name="Notes Placeholder 2"/>
          <p:cNvSpPr>
            <a:spLocks noGrp="1"/>
          </p:cNvSpPr>
          <p:nvPr>
            <p:ph type="body" idx="1"/>
          </p:nvPr>
        </p:nvSpPr>
        <p:spPr>
          <a:xfrm>
            <a:off x="437023" y="4380895"/>
            <a:ext cx="5912384" cy="4243844"/>
          </a:xfrm>
          <a:noFill/>
        </p:spPr>
        <p:txBody>
          <a:bodyPr/>
          <a:lstStyle/>
          <a:p>
            <a:pPr eaLnBrk="1" hangingPunct="1">
              <a:spcBef>
                <a:spcPct val="0"/>
              </a:spcBef>
            </a:pPr>
            <a:r>
              <a:rPr lang="en-US" altLang="en-US" dirty="0" smtClean="0">
                <a:ea typeface="ＭＳ Ｐゴシック" pitchFamily="48" charset="-128"/>
              </a:rPr>
              <a:t>We are also concerned with how the system functions in its </a:t>
            </a:r>
            <a:r>
              <a:rPr lang="en-US" altLang="en-US" b="1" i="1" dirty="0" smtClean="0">
                <a:ea typeface="ＭＳ Ｐゴシック" pitchFamily="48" charset="-128"/>
              </a:rPr>
              <a:t>actual</a:t>
            </a:r>
            <a:r>
              <a:rPr lang="en-US" altLang="en-US" dirty="0" smtClean="0">
                <a:ea typeface="ＭＳ Ｐゴシック" pitchFamily="48" charset="-128"/>
              </a:rPr>
              <a:t> environment of use, not just the environment that was envisioned by its specifications and requirements. In other words, for systems of systems, it will be difficult to fully understand the complete range of the deployed environment. To cope with this uncertainty, systems of systems must be designed to be </a:t>
            </a:r>
            <a:r>
              <a:rPr lang="en-US" altLang="en-US" b="1" i="1" dirty="0" smtClean="0">
                <a:ea typeface="ＭＳ Ｐゴシック" pitchFamily="48" charset="-128"/>
              </a:rPr>
              <a:t>robust</a:t>
            </a:r>
            <a:r>
              <a:rPr lang="en-US" altLang="en-US" dirty="0" smtClean="0">
                <a:ea typeface="ＭＳ Ｐゴシック" pitchFamily="48" charset="-128"/>
              </a:rPr>
              <a:t>, i.e., to be able to tolerate unexpected usage and environmental conditions, e.g., not crash when usage veers outside a narrow envelope of expected use.</a:t>
            </a:r>
          </a:p>
        </p:txBody>
      </p:sp>
      <p:sp>
        <p:nvSpPr>
          <p:cNvPr id="48132" name="Header Placeholder 3"/>
          <p:cNvSpPr>
            <a:spLocks noGrp="1"/>
          </p:cNvSpPr>
          <p:nvPr>
            <p:ph type="hdr" sz="quarter"/>
          </p:nvPr>
        </p:nvSpPr>
        <p:spPr>
          <a:xfrm>
            <a:off x="572217" y="296155"/>
            <a:ext cx="2703882" cy="46628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654" tIns="45327" rIns="90654" bIns="45327"/>
          <a:lstStyle>
            <a:lvl1pPr defTabSz="945883" eaLnBrk="0" hangingPunct="0">
              <a:spcBef>
                <a:spcPct val="30000"/>
              </a:spcBef>
              <a:defRPr sz="1000">
                <a:solidFill>
                  <a:schemeClr val="tx1"/>
                </a:solidFill>
                <a:latin typeface="Arial" charset="0"/>
                <a:ea typeface="ＭＳ Ｐゴシック" pitchFamily="48" charset="-128"/>
              </a:defRPr>
            </a:lvl1pPr>
            <a:lvl2pPr marL="722396" indent="-276997" defTabSz="945883" eaLnBrk="0" hangingPunct="0">
              <a:spcBef>
                <a:spcPct val="30000"/>
              </a:spcBef>
              <a:defRPr sz="1000">
                <a:solidFill>
                  <a:schemeClr val="tx1"/>
                </a:solidFill>
                <a:latin typeface="Arial" charset="0"/>
                <a:ea typeface="ＭＳ Ｐゴシック" pitchFamily="48" charset="-128"/>
              </a:defRPr>
            </a:lvl2pPr>
            <a:lvl3pPr marL="1112711" indent="-223486" defTabSz="945883" eaLnBrk="0" hangingPunct="0">
              <a:spcBef>
                <a:spcPct val="30000"/>
              </a:spcBef>
              <a:defRPr sz="1000">
                <a:solidFill>
                  <a:schemeClr val="tx1"/>
                </a:solidFill>
                <a:latin typeface="Arial" charset="0"/>
                <a:ea typeface="ＭＳ Ｐゴシック" pitchFamily="48" charset="-128"/>
              </a:defRPr>
            </a:lvl3pPr>
            <a:lvl4pPr marL="1556536" indent="-221913" defTabSz="945883" eaLnBrk="0" hangingPunct="0">
              <a:spcBef>
                <a:spcPct val="30000"/>
              </a:spcBef>
              <a:buChar char="•"/>
              <a:defRPr sz="1000">
                <a:solidFill>
                  <a:schemeClr val="tx1"/>
                </a:solidFill>
                <a:latin typeface="Arial" charset="0"/>
                <a:ea typeface="ＭＳ Ｐゴシック" pitchFamily="48" charset="-128"/>
              </a:defRPr>
            </a:lvl4pPr>
            <a:lvl5pPr marL="2001934" indent="-221913" defTabSz="945883" eaLnBrk="0" hangingPunct="0">
              <a:spcBef>
                <a:spcPct val="30000"/>
              </a:spcBef>
              <a:defRPr sz="1000">
                <a:solidFill>
                  <a:schemeClr val="tx1"/>
                </a:solidFill>
                <a:latin typeface="Arial" charset="0"/>
                <a:ea typeface="ＭＳ Ｐゴシック" pitchFamily="48" charset="-128"/>
              </a:defRPr>
            </a:lvl5pPr>
            <a:lvl6pPr marL="2455202" indent="-221913" defTabSz="945883" eaLnBrk="0" fontAlgn="base" hangingPunct="0">
              <a:spcBef>
                <a:spcPct val="30000"/>
              </a:spcBef>
              <a:spcAft>
                <a:spcPct val="0"/>
              </a:spcAft>
              <a:defRPr sz="1000">
                <a:solidFill>
                  <a:schemeClr val="tx1"/>
                </a:solidFill>
                <a:latin typeface="Arial" charset="0"/>
                <a:ea typeface="ＭＳ Ｐゴシック" pitchFamily="48" charset="-128"/>
              </a:defRPr>
            </a:lvl6pPr>
            <a:lvl7pPr marL="2908470" indent="-221913" defTabSz="945883" eaLnBrk="0" fontAlgn="base" hangingPunct="0">
              <a:spcBef>
                <a:spcPct val="30000"/>
              </a:spcBef>
              <a:spcAft>
                <a:spcPct val="0"/>
              </a:spcAft>
              <a:defRPr sz="1000">
                <a:solidFill>
                  <a:schemeClr val="tx1"/>
                </a:solidFill>
                <a:latin typeface="Arial" charset="0"/>
                <a:ea typeface="ＭＳ Ｐゴシック" pitchFamily="48" charset="-128"/>
              </a:defRPr>
            </a:lvl7pPr>
            <a:lvl8pPr marL="3361738" indent="-221913" defTabSz="945883" eaLnBrk="0" fontAlgn="base" hangingPunct="0">
              <a:spcBef>
                <a:spcPct val="30000"/>
              </a:spcBef>
              <a:spcAft>
                <a:spcPct val="0"/>
              </a:spcAft>
              <a:defRPr sz="1000">
                <a:solidFill>
                  <a:schemeClr val="tx1"/>
                </a:solidFill>
                <a:latin typeface="Arial" charset="0"/>
                <a:ea typeface="ＭＳ Ｐゴシック" pitchFamily="48" charset="-128"/>
              </a:defRPr>
            </a:lvl8pPr>
            <a:lvl9pPr marL="3815006" indent="-221913" defTabSz="945883" eaLnBrk="0" fontAlgn="base" hangingPunct="0">
              <a:spcBef>
                <a:spcPct val="30000"/>
              </a:spcBef>
              <a:spcAft>
                <a:spcPct val="0"/>
              </a:spcAft>
              <a:defRPr sz="1000">
                <a:solidFill>
                  <a:schemeClr val="tx1"/>
                </a:solidFill>
                <a:latin typeface="Arial" charset="0"/>
                <a:ea typeface="ＭＳ Ｐゴシック" pitchFamily="48" charset="-128"/>
              </a:defRPr>
            </a:lvl9pPr>
          </a:lstStyle>
          <a:p>
            <a:pPr eaLnBrk="1" hangingPunct="1">
              <a:spcBef>
                <a:spcPct val="50000"/>
              </a:spcBef>
            </a:pPr>
            <a:r>
              <a:rPr lang="en-US" altLang="en-US" sz="900" dirty="0"/>
              <a:t>Software Assurance Project Update</a:t>
            </a:r>
          </a:p>
        </p:txBody>
      </p:sp>
      <p:sp>
        <p:nvSpPr>
          <p:cNvPr id="48133" name="Date Placeholder 4"/>
          <p:cNvSpPr>
            <a:spLocks noGrp="1"/>
          </p:cNvSpPr>
          <p:nvPr>
            <p:ph type="dt" sz="quarter" idx="1"/>
          </p:nvPr>
        </p:nvSpPr>
        <p:spPr>
          <a:xfrm>
            <a:off x="3733558" y="296155"/>
            <a:ext cx="2703882" cy="466287"/>
          </a:xfrm>
          <a:prstGeom prst="rect">
            <a:avLst/>
          </a:prstGeom>
          <a:noFill/>
        </p:spPr>
        <p:txBody>
          <a:bodyPr lIns="90654" tIns="45327" rIns="90654" bIns="45327"/>
          <a:lstStyle>
            <a:lvl1pPr defTabSz="945883" eaLnBrk="0" hangingPunct="0">
              <a:spcBef>
                <a:spcPct val="30000"/>
              </a:spcBef>
              <a:defRPr sz="1000">
                <a:solidFill>
                  <a:schemeClr val="tx1"/>
                </a:solidFill>
                <a:latin typeface="Arial" charset="0"/>
                <a:ea typeface="ＭＳ Ｐゴシック" pitchFamily="48" charset="-128"/>
              </a:defRPr>
            </a:lvl1pPr>
            <a:lvl2pPr marL="722396" indent="-276997" defTabSz="945883" eaLnBrk="0" hangingPunct="0">
              <a:spcBef>
                <a:spcPct val="30000"/>
              </a:spcBef>
              <a:defRPr sz="1000">
                <a:solidFill>
                  <a:schemeClr val="tx1"/>
                </a:solidFill>
                <a:latin typeface="Arial" charset="0"/>
                <a:ea typeface="ＭＳ Ｐゴシック" pitchFamily="48" charset="-128"/>
              </a:defRPr>
            </a:lvl2pPr>
            <a:lvl3pPr marL="1112711" indent="-223486" defTabSz="945883" eaLnBrk="0" hangingPunct="0">
              <a:spcBef>
                <a:spcPct val="30000"/>
              </a:spcBef>
              <a:defRPr sz="1000">
                <a:solidFill>
                  <a:schemeClr val="tx1"/>
                </a:solidFill>
                <a:latin typeface="Arial" charset="0"/>
                <a:ea typeface="ＭＳ Ｐゴシック" pitchFamily="48" charset="-128"/>
              </a:defRPr>
            </a:lvl3pPr>
            <a:lvl4pPr marL="1556536" indent="-221913" defTabSz="945883" eaLnBrk="0" hangingPunct="0">
              <a:spcBef>
                <a:spcPct val="30000"/>
              </a:spcBef>
              <a:buChar char="•"/>
              <a:defRPr sz="1000">
                <a:solidFill>
                  <a:schemeClr val="tx1"/>
                </a:solidFill>
                <a:latin typeface="Arial" charset="0"/>
                <a:ea typeface="ＭＳ Ｐゴシック" pitchFamily="48" charset="-128"/>
              </a:defRPr>
            </a:lvl4pPr>
            <a:lvl5pPr marL="2001934" indent="-221913" defTabSz="945883" eaLnBrk="0" hangingPunct="0">
              <a:spcBef>
                <a:spcPct val="30000"/>
              </a:spcBef>
              <a:defRPr sz="1000">
                <a:solidFill>
                  <a:schemeClr val="tx1"/>
                </a:solidFill>
                <a:latin typeface="Arial" charset="0"/>
                <a:ea typeface="ＭＳ Ｐゴシック" pitchFamily="48" charset="-128"/>
              </a:defRPr>
            </a:lvl5pPr>
            <a:lvl6pPr marL="2455202" indent="-221913" defTabSz="945883" eaLnBrk="0" fontAlgn="base" hangingPunct="0">
              <a:spcBef>
                <a:spcPct val="30000"/>
              </a:spcBef>
              <a:spcAft>
                <a:spcPct val="0"/>
              </a:spcAft>
              <a:defRPr sz="1000">
                <a:solidFill>
                  <a:schemeClr val="tx1"/>
                </a:solidFill>
                <a:latin typeface="Arial" charset="0"/>
                <a:ea typeface="ＭＳ Ｐゴシック" pitchFamily="48" charset="-128"/>
              </a:defRPr>
            </a:lvl6pPr>
            <a:lvl7pPr marL="2908470" indent="-221913" defTabSz="945883" eaLnBrk="0" fontAlgn="base" hangingPunct="0">
              <a:spcBef>
                <a:spcPct val="30000"/>
              </a:spcBef>
              <a:spcAft>
                <a:spcPct val="0"/>
              </a:spcAft>
              <a:defRPr sz="1000">
                <a:solidFill>
                  <a:schemeClr val="tx1"/>
                </a:solidFill>
                <a:latin typeface="Arial" charset="0"/>
                <a:ea typeface="ＭＳ Ｐゴシック" pitchFamily="48" charset="-128"/>
              </a:defRPr>
            </a:lvl7pPr>
            <a:lvl8pPr marL="3361738" indent="-221913" defTabSz="945883" eaLnBrk="0" fontAlgn="base" hangingPunct="0">
              <a:spcBef>
                <a:spcPct val="30000"/>
              </a:spcBef>
              <a:spcAft>
                <a:spcPct val="0"/>
              </a:spcAft>
              <a:defRPr sz="1000">
                <a:solidFill>
                  <a:schemeClr val="tx1"/>
                </a:solidFill>
                <a:latin typeface="Arial" charset="0"/>
                <a:ea typeface="ＭＳ Ｐゴシック" pitchFamily="48" charset="-128"/>
              </a:defRPr>
            </a:lvl8pPr>
            <a:lvl9pPr marL="3815006" indent="-221913" defTabSz="945883" eaLnBrk="0" fontAlgn="base" hangingPunct="0">
              <a:spcBef>
                <a:spcPct val="30000"/>
              </a:spcBef>
              <a:spcAft>
                <a:spcPct val="0"/>
              </a:spcAft>
              <a:defRPr sz="1000">
                <a:solidFill>
                  <a:schemeClr val="tx1"/>
                </a:solidFill>
                <a:latin typeface="Arial" charset="0"/>
                <a:ea typeface="ＭＳ Ｐゴシック" pitchFamily="48" charset="-128"/>
              </a:defRPr>
            </a:lvl9pPr>
          </a:lstStyle>
          <a:p>
            <a:pPr>
              <a:spcBef>
                <a:spcPct val="0"/>
              </a:spcBef>
            </a:pPr>
            <a:fld id="{7033FBE2-399E-4E8D-A21D-61F93105BD1A}" type="datetime1">
              <a:rPr lang="en-US" altLang="en-US"/>
              <a:pPr>
                <a:spcBef>
                  <a:spcPct val="0"/>
                </a:spcBef>
              </a:pPr>
              <a:t>5/22/2014</a:t>
            </a:fld>
            <a:endParaRPr lang="en-US" alt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9874549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shows the NIST Risk Management Framework, which can help acquirers analyze the consequences of risks and possible mitigations for them. The bottom tier is the operational layer, which contains the computing systems and manages the tactical risks that only affect that level. The risks for computing systems are inherited by the work processes they support in Tier 2.</a:t>
            </a:r>
          </a:p>
          <a:p>
            <a:r>
              <a:rPr lang="en-US" dirty="0"/>
              <a:t>The top tier can address strategic risks by defining policies to govern the implementation and design of the work processes and the associated information system. Tier 1, for example, could establish certification requirements for acquisitions involving critical information systems. </a:t>
            </a:r>
            <a:endParaRPr lang="en-US" dirty="0" smtClean="0"/>
          </a:p>
          <a:p>
            <a:r>
              <a:rPr lang="en-US" dirty="0" smtClean="0"/>
              <a:t>Information assurance as commonly practices increases the protection of data assets associated with Tier 3.  Security assurance covers all three tiers:. </a:t>
            </a:r>
          </a:p>
          <a:p>
            <a:r>
              <a:rPr lang="en-US" dirty="0" smtClean="0"/>
              <a:t>Tier 1: Corporate policies on training, acquisitions, and enforcement of development standards.  </a:t>
            </a:r>
          </a:p>
          <a:p>
            <a:r>
              <a:rPr lang="en-US" dirty="0" smtClean="0"/>
              <a:t>Tier 2: Risk management for work processes.</a:t>
            </a:r>
          </a:p>
          <a:p>
            <a:r>
              <a:rPr lang="en-US" dirty="0" smtClean="0"/>
              <a:t>Tier 3: Work processes risk mitigations incorporated into systems. </a:t>
            </a:r>
            <a:endParaRPr lang="en-US" dirty="0"/>
          </a:p>
        </p:txBody>
      </p:sp>
    </p:spTree>
    <p:extLst>
      <p:ext uri="{BB962C8B-B14F-4D97-AF65-F5344CB8AC3E}">
        <p14:creationId xmlns:p14="http://schemas.microsoft.com/office/powerpoint/2010/main" val="282311736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a:xfrm>
            <a:off x="4000500" y="8758240"/>
            <a:ext cx="2133600" cy="198437"/>
          </a:xfrm>
          <a:prstGeom prst="rect">
            <a:avLst/>
          </a:prstGeom>
        </p:spPr>
        <p:txBody>
          <a:bodyPr/>
          <a:lstStyle/>
          <a:p>
            <a:pPr>
              <a:defRPr/>
            </a:pPr>
            <a:r>
              <a:rPr lang="en-US" dirty="0" smtClean="0"/>
              <a:t>© 2013 Carnegie Mellon University</a:t>
            </a:r>
            <a:endParaRPr lang="en-US" i="1" dirty="0">
              <a:latin typeface="Times New Roman" pitchFamily="18" charset="0"/>
            </a:endParaRPr>
          </a:p>
        </p:txBody>
      </p:sp>
    </p:spTree>
    <p:extLst>
      <p:ext uri="{BB962C8B-B14F-4D97-AF65-F5344CB8AC3E}">
        <p14:creationId xmlns:p14="http://schemas.microsoft.com/office/powerpoint/2010/main" val="25402183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1760909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03445292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784068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7023630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93750620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95718580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80319611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86716083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03439295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77996065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a:xfrm>
            <a:off x="4000500" y="8758240"/>
            <a:ext cx="2133600" cy="198437"/>
          </a:xfrm>
          <a:prstGeom prst="rect">
            <a:avLst/>
          </a:prstGeom>
        </p:spPr>
        <p:txBody>
          <a:bodyPr/>
          <a:lstStyle/>
          <a:p>
            <a:pPr>
              <a:defRPr/>
            </a:pPr>
            <a:r>
              <a:rPr lang="en-US" dirty="0" smtClean="0"/>
              <a:t>© 2013 Carnegie Mellon University</a:t>
            </a:r>
            <a:endParaRPr lang="en-US" i="1" dirty="0">
              <a:latin typeface="Times New Roman" pitchFamily="18" charset="0"/>
            </a:endParaRPr>
          </a:p>
        </p:txBody>
      </p:sp>
    </p:spTree>
    <p:extLst>
      <p:ext uri="{BB962C8B-B14F-4D97-AF65-F5344CB8AC3E}">
        <p14:creationId xmlns:p14="http://schemas.microsoft.com/office/powerpoint/2010/main" val="25402183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Image Placeholder 6"/>
          <p:cNvSpPr>
            <a:spLocks noGrp="1" noRot="1" noChangeAspect="1"/>
          </p:cNvSpPr>
          <p:nvPr>
            <p:ph type="sldImg"/>
          </p:nvPr>
        </p:nvSpPr>
        <p:spPr/>
      </p:sp>
      <p:sp>
        <p:nvSpPr>
          <p:cNvPr id="8" name="Notes Placeholder 7"/>
          <p:cNvSpPr>
            <a:spLocks noGrp="1"/>
          </p:cNvSpPr>
          <p:nvPr>
            <p:ph type="body" idx="1"/>
          </p:nvPr>
        </p:nvSpPr>
        <p:spPr/>
        <p:txBody>
          <a:bodyPr>
            <a:normAutofit/>
          </a:bodyPr>
          <a:lstStyle/>
          <a:p>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51005459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7007381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9585216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1178019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a:xfrm>
            <a:off x="4000500" y="8758240"/>
            <a:ext cx="2133600" cy="198437"/>
          </a:xfrm>
          <a:prstGeom prst="rect">
            <a:avLst/>
          </a:prstGeom>
        </p:spPr>
        <p:txBody>
          <a:bodyPr/>
          <a:lstStyle/>
          <a:p>
            <a:pPr>
              <a:defRPr/>
            </a:pPr>
            <a:r>
              <a:rPr lang="en-US" dirty="0" smtClean="0"/>
              <a:t>© 2013 Carnegie Mellon University</a:t>
            </a:r>
            <a:endParaRPr lang="en-US" i="1" dirty="0">
              <a:latin typeface="Times New Roman" pitchFamily="18" charset="0"/>
            </a:endParaRPr>
          </a:p>
        </p:txBody>
      </p:sp>
    </p:spTree>
    <p:extLst>
      <p:ext uri="{BB962C8B-B14F-4D97-AF65-F5344CB8AC3E}">
        <p14:creationId xmlns:p14="http://schemas.microsoft.com/office/powerpoint/2010/main" val="25402183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1922532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0570938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7990356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79903568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bwMode="gray">
      <p:bgPr>
        <a:solidFill>
          <a:schemeClr val="bg1"/>
        </a:solidFill>
        <a:effectLst/>
      </p:bgPr>
    </p:bg>
    <p:spTree>
      <p:nvGrpSpPr>
        <p:cNvPr id="1" name=""/>
        <p:cNvGrpSpPr/>
        <p:nvPr/>
      </p:nvGrpSpPr>
      <p:grpSpPr>
        <a:xfrm>
          <a:off x="0" y="0"/>
          <a:ext cx="0" cy="0"/>
          <a:chOff x="0" y="0"/>
          <a:chExt cx="0" cy="0"/>
        </a:xfrm>
      </p:grpSpPr>
      <p:pic>
        <p:nvPicPr>
          <p:cNvPr id="3171" name="Picture 99"/>
          <p:cNvPicPr>
            <a:picLocks noChangeAspect="1" noChangeArrowheads="1"/>
          </p:cNvPicPr>
          <p:nvPr/>
        </p:nvPicPr>
        <p:blipFill>
          <a:blip r:embed="rId2" cstate="print"/>
          <a:srcRect l="23288"/>
          <a:stretch>
            <a:fillRect/>
          </a:stretch>
        </p:blipFill>
        <p:spPr bwMode="auto">
          <a:xfrm>
            <a:off x="0" y="0"/>
            <a:ext cx="3200400" cy="6376988"/>
          </a:xfrm>
          <a:prstGeom prst="rect">
            <a:avLst/>
          </a:prstGeom>
          <a:noFill/>
          <a:ln w="6350">
            <a:noFill/>
            <a:miter lim="800000"/>
            <a:headEnd/>
            <a:tailEnd/>
          </a:ln>
          <a:effectLst/>
        </p:spPr>
      </p:pic>
      <p:pic>
        <p:nvPicPr>
          <p:cNvPr id="3172" name="Picture 100"/>
          <p:cNvPicPr>
            <a:picLocks noChangeAspect="1" noChangeArrowheads="1"/>
          </p:cNvPicPr>
          <p:nvPr/>
        </p:nvPicPr>
        <p:blipFill>
          <a:blip r:embed="rId3" cstate="print"/>
          <a:srcRect/>
          <a:stretch>
            <a:fillRect/>
          </a:stretch>
        </p:blipFill>
        <p:spPr bwMode="auto">
          <a:xfrm>
            <a:off x="3181350" y="304800"/>
            <a:ext cx="1600200" cy="1179513"/>
          </a:xfrm>
          <a:prstGeom prst="rect">
            <a:avLst/>
          </a:prstGeom>
          <a:noFill/>
          <a:ln w="9525">
            <a:noFill/>
            <a:miter lim="800000"/>
            <a:headEnd/>
            <a:tailEnd/>
          </a:ln>
          <a:effectLst/>
        </p:spPr>
      </p:pic>
      <p:sp>
        <p:nvSpPr>
          <p:cNvPr id="3151" name="Rectangle 79"/>
          <p:cNvSpPr>
            <a:spLocks noChangeArrowheads="1"/>
          </p:cNvSpPr>
          <p:nvPr/>
        </p:nvSpPr>
        <p:spPr bwMode="auto">
          <a:xfrm>
            <a:off x="0" y="6400800"/>
            <a:ext cx="9144000" cy="457200"/>
          </a:xfrm>
          <a:prstGeom prst="rect">
            <a:avLst/>
          </a:prstGeom>
          <a:solidFill>
            <a:srgbClr val="DDDDDD"/>
          </a:solidFill>
          <a:ln w="9525">
            <a:noFill/>
            <a:miter lim="800000"/>
            <a:headEnd/>
            <a:tailEnd/>
          </a:ln>
          <a:effectLst/>
        </p:spPr>
        <p:txBody>
          <a:bodyPr wrap="none" lIns="92309" tIns="46154" rIns="92309" bIns="46154" anchor="ctr"/>
          <a:lstStyle/>
          <a:p>
            <a:endParaRPr lang="en-US" dirty="0"/>
          </a:p>
        </p:txBody>
      </p:sp>
      <p:sp>
        <p:nvSpPr>
          <p:cNvPr id="3144" name="Rectangle 72"/>
          <p:cNvSpPr>
            <a:spLocks noChangeArrowheads="1"/>
          </p:cNvSpPr>
          <p:nvPr/>
        </p:nvSpPr>
        <p:spPr bwMode="auto">
          <a:xfrm>
            <a:off x="6096000" y="6520820"/>
            <a:ext cx="2895600" cy="261610"/>
          </a:xfrm>
          <a:prstGeom prst="rect">
            <a:avLst/>
          </a:prstGeom>
          <a:noFill/>
          <a:ln w="6350">
            <a:noFill/>
            <a:miter lim="800000"/>
            <a:headEnd/>
            <a:tailEnd/>
          </a:ln>
          <a:effectLst/>
        </p:spPr>
        <p:txBody>
          <a:bodyPr anchor="ctr">
            <a:spAutoFit/>
          </a:bodyPr>
          <a:lstStyle/>
          <a:p>
            <a:pPr marL="177800" indent="-177800" algn="r" eaLnBrk="0" hangingPunct="0">
              <a:lnSpc>
                <a:spcPct val="110000"/>
              </a:lnSpc>
              <a:spcBef>
                <a:spcPct val="0"/>
              </a:spcBef>
            </a:pPr>
            <a:r>
              <a:rPr lang="en-US" b="1" dirty="0"/>
              <a:t>© </a:t>
            </a:r>
            <a:r>
              <a:rPr lang="en-US" b="1" dirty="0" smtClean="0"/>
              <a:t>2014 </a:t>
            </a:r>
            <a:r>
              <a:rPr lang="en-US" b="1" dirty="0"/>
              <a:t>Carnegie Mellon University</a:t>
            </a:r>
          </a:p>
        </p:txBody>
      </p:sp>
      <p:pic>
        <p:nvPicPr>
          <p:cNvPr id="3153" name="Picture 81"/>
          <p:cNvPicPr>
            <a:picLocks noChangeAspect="1" noChangeArrowheads="1"/>
          </p:cNvPicPr>
          <p:nvPr/>
        </p:nvPicPr>
        <p:blipFill>
          <a:blip r:embed="rId4" cstate="print"/>
          <a:srcRect r="1515"/>
          <a:stretch>
            <a:fillRect/>
          </a:stretch>
        </p:blipFill>
        <p:spPr bwMode="auto">
          <a:xfrm>
            <a:off x="76200" y="6459538"/>
            <a:ext cx="4419600" cy="398462"/>
          </a:xfrm>
          <a:prstGeom prst="rect">
            <a:avLst/>
          </a:prstGeom>
          <a:noFill/>
          <a:ln w="9525">
            <a:noFill/>
            <a:miter lim="800000"/>
            <a:headEnd/>
            <a:tailEnd/>
          </a:ln>
          <a:effectLst/>
        </p:spPr>
      </p:pic>
      <p:sp>
        <p:nvSpPr>
          <p:cNvPr id="9" name="Text Box 141"/>
          <p:cNvSpPr txBox="1">
            <a:spLocks noChangeArrowheads="1"/>
          </p:cNvSpPr>
          <p:nvPr userDrawn="1"/>
        </p:nvSpPr>
        <p:spPr bwMode="auto">
          <a:xfrm>
            <a:off x="4257675" y="4191000"/>
            <a:ext cx="3438525" cy="838200"/>
          </a:xfrm>
          <a:prstGeom prst="rect">
            <a:avLst/>
          </a:prstGeom>
          <a:noFill/>
          <a:ln w="38100">
            <a:noFill/>
            <a:miter lim="800000"/>
            <a:headEnd/>
            <a:tailEnd/>
          </a:ln>
          <a:effectLst/>
        </p:spPr>
        <p:txBody>
          <a:bodyPr wrap="square" lIns="92309" tIns="46154" rIns="92309" bIns="46154">
            <a:spAutoFit/>
          </a:bodyPr>
          <a:lstStyle/>
          <a:p>
            <a:pPr algn="l">
              <a:lnSpc>
                <a:spcPct val="70000"/>
              </a:lnSpc>
              <a:spcBef>
                <a:spcPct val="30000"/>
              </a:spcBef>
              <a:tabLst>
                <a:tab pos="292100" algn="l"/>
                <a:tab pos="571500" algn="l"/>
              </a:tabLst>
            </a:pPr>
            <a:r>
              <a:rPr lang="en-US" sz="1800" b="0" dirty="0"/>
              <a:t>Software Engineering Institute</a:t>
            </a:r>
          </a:p>
          <a:p>
            <a:pPr algn="l">
              <a:lnSpc>
                <a:spcPct val="70000"/>
              </a:lnSpc>
              <a:spcBef>
                <a:spcPct val="30000"/>
              </a:spcBef>
              <a:tabLst>
                <a:tab pos="292100" algn="l"/>
                <a:tab pos="571500" algn="l"/>
              </a:tabLst>
            </a:pPr>
            <a:r>
              <a:rPr lang="en-US" sz="1800" b="0" dirty="0"/>
              <a:t>Carnegie Mellon University</a:t>
            </a:r>
          </a:p>
          <a:p>
            <a:pPr algn="l">
              <a:lnSpc>
                <a:spcPct val="70000"/>
              </a:lnSpc>
              <a:spcBef>
                <a:spcPct val="30000"/>
              </a:spcBef>
              <a:tabLst>
                <a:tab pos="292100" algn="l"/>
                <a:tab pos="571500" algn="l"/>
              </a:tabLst>
            </a:pPr>
            <a:r>
              <a:rPr lang="en-US" sz="1800" b="0" dirty="0"/>
              <a:t>Pittsburgh, PA  15213</a:t>
            </a:r>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marL="228600" indent="-457200">
              <a:defRPr sz="2800">
                <a:latin typeface="Calibri" panose="020F0502020204030204" pitchFamily="34" charset="0"/>
              </a:defRPr>
            </a:lvl1pPr>
            <a:lvl2pPr>
              <a:defRPr sz="2400">
                <a:solidFill>
                  <a:srgbClr val="3C4F82"/>
                </a:solidFill>
                <a:latin typeface="Calibri" panose="020F0502020204030204" pitchFamily="34" charset="0"/>
              </a:defRPr>
            </a:lvl2pPr>
            <a:lvl3pPr>
              <a:defRPr sz="2000">
                <a:solidFill>
                  <a:srgbClr val="3C4F82"/>
                </a:solidFill>
                <a:latin typeface="Calibri" panose="020F0502020204030204" pitchFamily="34" charset="0"/>
              </a:defRPr>
            </a:lvl3pPr>
            <a:lvl4pPr>
              <a:defRPr>
                <a:solidFill>
                  <a:srgbClr val="3C4F82"/>
                </a:solidFill>
                <a:latin typeface="Calibri" panose="020F0502020204030204" pitchFamily="34" charset="0"/>
              </a:defRPr>
            </a:lvl4pPr>
            <a:lvl5pPr marL="1097280" indent="-173736">
              <a:lnSpc>
                <a:spcPct val="95000"/>
              </a:lnSpc>
              <a:spcAft>
                <a:spcPts val="700"/>
              </a:spcAft>
              <a:defRPr sz="1600">
                <a:solidFill>
                  <a:srgbClr val="3C4F82"/>
                </a:solidFill>
                <a:latin typeface="Calibri" panose="020F0502020204030204"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60350" y="228600"/>
            <a:ext cx="8474075" cy="714375"/>
          </a:xfrm>
        </p:spPr>
        <p:txBody>
          <a:bodyPr/>
          <a:lstStyle/>
          <a:p>
            <a:r>
              <a:rPr lang="en-US" dirty="0" smtClean="0"/>
              <a:t>Click to edit Master title style</a:t>
            </a:r>
            <a:endParaRPr lang="en-US" dirty="0"/>
          </a:p>
        </p:txBody>
      </p:sp>
      <p:sp>
        <p:nvSpPr>
          <p:cNvPr id="3" name="Text Placeholder 2"/>
          <p:cNvSpPr>
            <a:spLocks noGrp="1"/>
          </p:cNvSpPr>
          <p:nvPr>
            <p:ph type="body" sz="half" idx="1"/>
          </p:nvPr>
        </p:nvSpPr>
        <p:spPr>
          <a:xfrm>
            <a:off x="304800" y="1143000"/>
            <a:ext cx="4151313" cy="4953000"/>
          </a:xfrm>
        </p:spPr>
        <p:txBody>
          <a:bodyPr/>
          <a:lstStyle>
            <a:lvl5pPr marL="1097280" indent="-173736">
              <a:lnSpc>
                <a:spcPct val="95000"/>
              </a:lnSpc>
              <a:spcAft>
                <a:spcPts val="700"/>
              </a:spcAft>
              <a:defRPr sz="1600">
                <a:solidFill>
                  <a:srgbClr val="3C4F82"/>
                </a:solidFill>
                <a:latin typeface="Calibri" panose="020F0502020204030204"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08513" y="1143000"/>
            <a:ext cx="4151312" cy="4953000"/>
          </a:xfrm>
        </p:spPr>
        <p:txBody>
          <a:bodyPr/>
          <a:lstStyle>
            <a:lvl5pPr marL="1097280" indent="-173736">
              <a:lnSpc>
                <a:spcPct val="95000"/>
              </a:lnSpc>
              <a:spcAft>
                <a:spcPts val="700"/>
              </a:spcAft>
              <a:defRPr sz="1600">
                <a:solidFill>
                  <a:srgbClr val="3C4F82"/>
                </a:solidFill>
                <a:latin typeface="Calibri" panose="020F0502020204030204"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2" name="Title 1"/>
          <p:cNvSpPr>
            <a:spLocks noGrp="1"/>
          </p:cNvSpPr>
          <p:nvPr>
            <p:ph type="title"/>
          </p:nvPr>
        </p:nvSpPr>
        <p:spPr>
          <a:xfrm>
            <a:off x="260350" y="228600"/>
            <a:ext cx="8474075" cy="714375"/>
          </a:xfrm>
        </p:spPr>
        <p:txBody>
          <a:bodyPr/>
          <a:lstStyle/>
          <a:p>
            <a:r>
              <a:rPr lang="en-US" dirty="0" smtClean="0"/>
              <a:t>Click to edit Master title style</a:t>
            </a:r>
            <a:endParaRPr lang="en-US" dirty="0"/>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itle">
  <p:cSld name="1_Title Slide">
    <p:bg bwMode="gray">
      <p:bgPr>
        <a:solidFill>
          <a:schemeClr val="bg1"/>
        </a:solidFill>
        <a:effectLst/>
      </p:bgPr>
    </p:bg>
    <p:spTree>
      <p:nvGrpSpPr>
        <p:cNvPr id="1" name=""/>
        <p:cNvGrpSpPr/>
        <p:nvPr/>
      </p:nvGrpSpPr>
      <p:grpSpPr>
        <a:xfrm>
          <a:off x="0" y="0"/>
          <a:ext cx="0" cy="0"/>
          <a:chOff x="0" y="0"/>
          <a:chExt cx="0" cy="0"/>
        </a:xfrm>
      </p:grpSpPr>
      <p:pic>
        <p:nvPicPr>
          <p:cNvPr id="3171" name="Picture 99"/>
          <p:cNvPicPr>
            <a:picLocks noChangeAspect="1" noChangeArrowheads="1"/>
          </p:cNvPicPr>
          <p:nvPr/>
        </p:nvPicPr>
        <p:blipFill>
          <a:blip r:embed="rId2" cstate="print"/>
          <a:srcRect l="23288"/>
          <a:stretch>
            <a:fillRect/>
          </a:stretch>
        </p:blipFill>
        <p:spPr bwMode="auto">
          <a:xfrm>
            <a:off x="0" y="0"/>
            <a:ext cx="3200400" cy="6376988"/>
          </a:xfrm>
          <a:prstGeom prst="rect">
            <a:avLst/>
          </a:prstGeom>
          <a:noFill/>
          <a:ln w="6350">
            <a:noFill/>
            <a:miter lim="800000"/>
            <a:headEnd/>
            <a:tailEnd/>
          </a:ln>
          <a:effectLst/>
        </p:spPr>
      </p:pic>
      <p:pic>
        <p:nvPicPr>
          <p:cNvPr id="3172" name="Picture 100"/>
          <p:cNvPicPr>
            <a:picLocks noChangeAspect="1" noChangeArrowheads="1"/>
          </p:cNvPicPr>
          <p:nvPr/>
        </p:nvPicPr>
        <p:blipFill>
          <a:blip r:embed="rId3" cstate="print"/>
          <a:srcRect/>
          <a:stretch>
            <a:fillRect/>
          </a:stretch>
        </p:blipFill>
        <p:spPr bwMode="auto">
          <a:xfrm>
            <a:off x="3181350" y="304800"/>
            <a:ext cx="1600200" cy="1179513"/>
          </a:xfrm>
          <a:prstGeom prst="rect">
            <a:avLst/>
          </a:prstGeom>
          <a:noFill/>
          <a:ln w="9525">
            <a:noFill/>
            <a:miter lim="800000"/>
            <a:headEnd/>
            <a:tailEnd/>
          </a:ln>
          <a:effectLst/>
        </p:spPr>
      </p:pic>
      <p:sp>
        <p:nvSpPr>
          <p:cNvPr id="3151" name="Rectangle 79"/>
          <p:cNvSpPr>
            <a:spLocks noChangeArrowheads="1"/>
          </p:cNvSpPr>
          <p:nvPr/>
        </p:nvSpPr>
        <p:spPr bwMode="auto">
          <a:xfrm>
            <a:off x="0" y="6400800"/>
            <a:ext cx="9144000" cy="457200"/>
          </a:xfrm>
          <a:prstGeom prst="rect">
            <a:avLst/>
          </a:prstGeom>
          <a:solidFill>
            <a:srgbClr val="DDDDDD"/>
          </a:solidFill>
          <a:ln w="9525">
            <a:noFill/>
            <a:miter lim="800000"/>
            <a:headEnd/>
            <a:tailEnd/>
          </a:ln>
          <a:effectLst/>
        </p:spPr>
        <p:txBody>
          <a:bodyPr wrap="none" lIns="92309" tIns="46154" rIns="92309" bIns="46154" anchor="ctr"/>
          <a:lstStyle/>
          <a:p>
            <a:endParaRPr lang="en-US" dirty="0"/>
          </a:p>
        </p:txBody>
      </p:sp>
      <p:sp>
        <p:nvSpPr>
          <p:cNvPr id="3084" name="Rectangle 12"/>
          <p:cNvSpPr>
            <a:spLocks noGrp="1" noChangeArrowheads="1"/>
          </p:cNvSpPr>
          <p:nvPr>
            <p:ph type="ctrTitle"/>
          </p:nvPr>
        </p:nvSpPr>
        <p:spPr bwMode="white">
          <a:xfrm>
            <a:off x="3200400" y="2209800"/>
            <a:ext cx="5486400" cy="1295400"/>
          </a:xfrm>
        </p:spPr>
        <p:txBody>
          <a:bodyPr lIns="91440" tIns="45720" rIns="91440" bIns="45720" anchor="t"/>
          <a:lstStyle>
            <a:lvl1pPr>
              <a:lnSpc>
                <a:spcPct val="100000"/>
              </a:lnSpc>
              <a:defRPr sz="3600">
                <a:latin typeface="Calibri" panose="020F0502020204030204" pitchFamily="34" charset="0"/>
              </a:defRPr>
            </a:lvl1pPr>
          </a:lstStyle>
          <a:p>
            <a:r>
              <a:rPr lang="en-US" dirty="0" smtClean="0"/>
              <a:t>Click to edit Master title style</a:t>
            </a:r>
            <a:endParaRPr lang="en-US" dirty="0"/>
          </a:p>
        </p:txBody>
      </p:sp>
      <p:sp>
        <p:nvSpPr>
          <p:cNvPr id="3144" name="Rectangle 72"/>
          <p:cNvSpPr>
            <a:spLocks noChangeArrowheads="1"/>
          </p:cNvSpPr>
          <p:nvPr/>
        </p:nvSpPr>
        <p:spPr bwMode="auto">
          <a:xfrm>
            <a:off x="6096000" y="6520820"/>
            <a:ext cx="2895600" cy="261610"/>
          </a:xfrm>
          <a:prstGeom prst="rect">
            <a:avLst/>
          </a:prstGeom>
          <a:noFill/>
          <a:ln w="6350">
            <a:noFill/>
            <a:miter lim="800000"/>
            <a:headEnd/>
            <a:tailEnd/>
          </a:ln>
          <a:effectLst/>
        </p:spPr>
        <p:txBody>
          <a:bodyPr anchor="ctr">
            <a:spAutoFit/>
          </a:bodyPr>
          <a:lstStyle/>
          <a:p>
            <a:pPr marL="177800" indent="-177800" algn="r" eaLnBrk="0" hangingPunct="0">
              <a:lnSpc>
                <a:spcPct val="110000"/>
              </a:lnSpc>
              <a:spcBef>
                <a:spcPct val="0"/>
              </a:spcBef>
            </a:pPr>
            <a:r>
              <a:rPr lang="en-US" b="1" dirty="0"/>
              <a:t>© </a:t>
            </a:r>
            <a:r>
              <a:rPr lang="en-US" b="1" dirty="0" smtClean="0"/>
              <a:t>2014 </a:t>
            </a:r>
            <a:r>
              <a:rPr lang="en-US" b="1" dirty="0"/>
              <a:t>Carnegie Mellon University</a:t>
            </a:r>
          </a:p>
        </p:txBody>
      </p:sp>
      <p:pic>
        <p:nvPicPr>
          <p:cNvPr id="3153" name="Picture 81"/>
          <p:cNvPicPr>
            <a:picLocks noChangeAspect="1" noChangeArrowheads="1"/>
          </p:cNvPicPr>
          <p:nvPr/>
        </p:nvPicPr>
        <p:blipFill>
          <a:blip r:embed="rId4" cstate="print"/>
          <a:srcRect r="1515"/>
          <a:stretch>
            <a:fillRect/>
          </a:stretch>
        </p:blipFill>
        <p:spPr bwMode="auto">
          <a:xfrm>
            <a:off x="76200" y="6459538"/>
            <a:ext cx="4419600" cy="398462"/>
          </a:xfrm>
          <a:prstGeom prst="rect">
            <a:avLst/>
          </a:prstGeom>
          <a:noFill/>
          <a:ln w="9525">
            <a:noFill/>
            <a:miter lim="800000"/>
            <a:headEnd/>
            <a:tailEnd/>
          </a:ln>
          <a:effectLst/>
        </p:spPr>
      </p:pic>
    </p:spTree>
    <p:extLst>
      <p:ext uri="{BB962C8B-B14F-4D97-AF65-F5344CB8AC3E}">
        <p14:creationId xmlns:p14="http://schemas.microsoft.com/office/powerpoint/2010/main" val="446637706"/>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2277081330"/>
      </p:ext>
    </p:extLst>
  </p:cSld>
  <p:clrMapOvr>
    <a:masterClrMapping/>
  </p:clrMapOvr>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ltGray">
      <p:bgPr>
        <a:solidFill>
          <a:schemeClr val="bg1"/>
        </a:solidFill>
        <a:effectLst/>
      </p:bgPr>
    </p:bg>
    <p:spTree>
      <p:nvGrpSpPr>
        <p:cNvPr id="1" name=""/>
        <p:cNvGrpSpPr/>
        <p:nvPr/>
      </p:nvGrpSpPr>
      <p:grpSpPr>
        <a:xfrm>
          <a:off x="0" y="0"/>
          <a:ext cx="0" cy="0"/>
          <a:chOff x="0" y="0"/>
          <a:chExt cx="0" cy="0"/>
        </a:xfrm>
      </p:grpSpPr>
      <p:sp>
        <p:nvSpPr>
          <p:cNvPr id="1109" name="Rectangle 85"/>
          <p:cNvSpPr>
            <a:spLocks noChangeArrowheads="1"/>
          </p:cNvSpPr>
          <p:nvPr/>
        </p:nvSpPr>
        <p:spPr bwMode="auto">
          <a:xfrm>
            <a:off x="0" y="6488113"/>
            <a:ext cx="9144000" cy="369887"/>
          </a:xfrm>
          <a:prstGeom prst="rect">
            <a:avLst/>
          </a:prstGeom>
          <a:solidFill>
            <a:srgbClr val="DDDDDD"/>
          </a:solidFill>
          <a:ln w="9525">
            <a:noFill/>
            <a:miter lim="800000"/>
            <a:headEnd/>
            <a:tailEnd/>
          </a:ln>
          <a:effectLst/>
        </p:spPr>
        <p:txBody>
          <a:bodyPr wrap="none" lIns="92309" tIns="46154" rIns="92309" bIns="46154" anchor="ctr"/>
          <a:lstStyle/>
          <a:p>
            <a:endParaRPr lang="en-US" dirty="0"/>
          </a:p>
        </p:txBody>
      </p:sp>
      <p:sp>
        <p:nvSpPr>
          <p:cNvPr id="1034" name="Rectangle 10"/>
          <p:cNvSpPr>
            <a:spLocks noGrp="1" noChangeArrowheads="1"/>
          </p:cNvSpPr>
          <p:nvPr>
            <p:ph type="title"/>
          </p:nvPr>
        </p:nvSpPr>
        <p:spPr bwMode="auto">
          <a:xfrm>
            <a:off x="260350" y="228600"/>
            <a:ext cx="8474075" cy="71437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US" smtClean="0"/>
              <a:t>Click to edit Master title style</a:t>
            </a:r>
          </a:p>
        </p:txBody>
      </p:sp>
      <p:sp>
        <p:nvSpPr>
          <p:cNvPr id="1107" name="Rectangle 83"/>
          <p:cNvSpPr>
            <a:spLocks noChangeArrowheads="1"/>
          </p:cNvSpPr>
          <p:nvPr/>
        </p:nvSpPr>
        <p:spPr bwMode="auto">
          <a:xfrm>
            <a:off x="8558213" y="6581775"/>
            <a:ext cx="323850" cy="228600"/>
          </a:xfrm>
          <a:prstGeom prst="rect">
            <a:avLst/>
          </a:prstGeom>
          <a:noFill/>
          <a:ln w="6350">
            <a:noFill/>
            <a:miter lim="800000"/>
            <a:headEnd/>
            <a:tailEnd/>
          </a:ln>
          <a:effectLst/>
        </p:spPr>
        <p:txBody>
          <a:bodyPr wrap="none" anchor="ctr">
            <a:spAutoFit/>
          </a:bodyPr>
          <a:lstStyle/>
          <a:p>
            <a:pPr algn="ctr" eaLnBrk="0" hangingPunct="0">
              <a:spcBef>
                <a:spcPct val="0"/>
              </a:spcBef>
            </a:pPr>
            <a:fld id="{0FD7C5BF-16EC-496A-AD82-C63A648F61EB}" type="slidenum">
              <a:rPr lang="en-US" sz="900" b="1"/>
              <a:pPr algn="ctr" eaLnBrk="0" hangingPunct="0">
                <a:spcBef>
                  <a:spcPct val="0"/>
                </a:spcBef>
              </a:pPr>
              <a:t>‹#›</a:t>
            </a:fld>
            <a:endParaRPr lang="en-US" sz="900" b="1" dirty="0"/>
          </a:p>
        </p:txBody>
      </p:sp>
      <p:sp>
        <p:nvSpPr>
          <p:cNvPr id="1108" name="Line 84"/>
          <p:cNvSpPr>
            <a:spLocks noChangeShapeType="1"/>
          </p:cNvSpPr>
          <p:nvPr/>
        </p:nvSpPr>
        <p:spPr bwMode="auto">
          <a:xfrm>
            <a:off x="304800" y="977900"/>
            <a:ext cx="8458200" cy="1588"/>
          </a:xfrm>
          <a:prstGeom prst="line">
            <a:avLst/>
          </a:prstGeom>
          <a:noFill/>
          <a:ln w="12700" cap="rnd">
            <a:solidFill>
              <a:schemeClr val="bg2"/>
            </a:solidFill>
            <a:prstDash val="sysDot"/>
            <a:round/>
            <a:headEnd/>
            <a:tailEnd/>
          </a:ln>
          <a:effectLst/>
        </p:spPr>
        <p:txBody>
          <a:bodyPr wrap="none" lIns="0" tIns="0" anchor="ctr"/>
          <a:lstStyle/>
          <a:p>
            <a:endParaRPr lang="en-US" dirty="0"/>
          </a:p>
        </p:txBody>
      </p:sp>
      <p:pic>
        <p:nvPicPr>
          <p:cNvPr id="1116" name="Picture 92"/>
          <p:cNvPicPr>
            <a:picLocks noChangeAspect="1" noChangeArrowheads="1"/>
          </p:cNvPicPr>
          <p:nvPr/>
        </p:nvPicPr>
        <p:blipFill>
          <a:blip r:embed="rId8" cstate="print"/>
          <a:srcRect t="4584" r="1852"/>
          <a:stretch>
            <a:fillRect/>
          </a:stretch>
        </p:blipFill>
        <p:spPr bwMode="auto">
          <a:xfrm>
            <a:off x="152400" y="6494463"/>
            <a:ext cx="4038600" cy="363537"/>
          </a:xfrm>
          <a:prstGeom prst="rect">
            <a:avLst/>
          </a:prstGeom>
          <a:noFill/>
          <a:ln w="9525">
            <a:noFill/>
            <a:miter lim="800000"/>
            <a:headEnd/>
            <a:tailEnd/>
          </a:ln>
          <a:effectLst/>
        </p:spPr>
      </p:pic>
      <p:sp>
        <p:nvSpPr>
          <p:cNvPr id="1119" name="Rectangle 95"/>
          <p:cNvSpPr>
            <a:spLocks noGrp="1" noChangeArrowheads="1"/>
          </p:cNvSpPr>
          <p:nvPr>
            <p:ph type="body" idx="1"/>
          </p:nvPr>
        </p:nvSpPr>
        <p:spPr bwMode="gray">
          <a:xfrm>
            <a:off x="304800" y="1143000"/>
            <a:ext cx="8455025" cy="495300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61" r:id="rId4"/>
    <p:sldLayoutId id="2147483662" r:id="rId5"/>
    <p:sldLayoutId id="2147483664" r:id="rId6"/>
  </p:sldLayoutIdLst>
  <p:transition/>
  <p:txStyles>
    <p:titleStyle>
      <a:lvl1pPr algn="l" rtl="0" eaLnBrk="1" fontAlgn="base" hangingPunct="1">
        <a:lnSpc>
          <a:spcPct val="80000"/>
        </a:lnSpc>
        <a:spcBef>
          <a:spcPct val="0"/>
        </a:spcBef>
        <a:spcAft>
          <a:spcPct val="0"/>
        </a:spcAft>
        <a:defRPr sz="3200" b="1">
          <a:solidFill>
            <a:schemeClr val="tx1"/>
          </a:solidFill>
          <a:latin typeface="Calibri" panose="020F0502020204030204" pitchFamily="34" charset="0"/>
          <a:ea typeface="+mj-ea"/>
          <a:cs typeface="+mj-cs"/>
        </a:defRPr>
      </a:lvl1pPr>
      <a:lvl2pPr algn="l" rtl="0" eaLnBrk="1" fontAlgn="base" hangingPunct="1">
        <a:lnSpc>
          <a:spcPct val="80000"/>
        </a:lnSpc>
        <a:spcBef>
          <a:spcPct val="0"/>
        </a:spcBef>
        <a:spcAft>
          <a:spcPct val="0"/>
        </a:spcAft>
        <a:defRPr sz="3200" b="1">
          <a:solidFill>
            <a:schemeClr val="tx1"/>
          </a:solidFill>
          <a:latin typeface="Arial" charset="0"/>
        </a:defRPr>
      </a:lvl2pPr>
      <a:lvl3pPr algn="l" rtl="0" eaLnBrk="1" fontAlgn="base" hangingPunct="1">
        <a:lnSpc>
          <a:spcPct val="80000"/>
        </a:lnSpc>
        <a:spcBef>
          <a:spcPct val="0"/>
        </a:spcBef>
        <a:spcAft>
          <a:spcPct val="0"/>
        </a:spcAft>
        <a:defRPr sz="3200" b="1">
          <a:solidFill>
            <a:schemeClr val="tx1"/>
          </a:solidFill>
          <a:latin typeface="Arial" charset="0"/>
        </a:defRPr>
      </a:lvl3pPr>
      <a:lvl4pPr algn="l" rtl="0" eaLnBrk="1" fontAlgn="base" hangingPunct="1">
        <a:lnSpc>
          <a:spcPct val="80000"/>
        </a:lnSpc>
        <a:spcBef>
          <a:spcPct val="0"/>
        </a:spcBef>
        <a:spcAft>
          <a:spcPct val="0"/>
        </a:spcAft>
        <a:defRPr sz="3200" b="1">
          <a:solidFill>
            <a:schemeClr val="tx1"/>
          </a:solidFill>
          <a:latin typeface="Arial" charset="0"/>
        </a:defRPr>
      </a:lvl4pPr>
      <a:lvl5pPr algn="l" rtl="0" eaLnBrk="1" fontAlgn="base" hangingPunct="1">
        <a:lnSpc>
          <a:spcPct val="80000"/>
        </a:lnSpc>
        <a:spcBef>
          <a:spcPct val="0"/>
        </a:spcBef>
        <a:spcAft>
          <a:spcPct val="0"/>
        </a:spcAft>
        <a:defRPr sz="3200" b="1">
          <a:solidFill>
            <a:schemeClr val="tx1"/>
          </a:solidFill>
          <a:latin typeface="Arial" charset="0"/>
        </a:defRPr>
      </a:lvl5pPr>
      <a:lvl6pPr marL="457200" algn="l" rtl="0" eaLnBrk="1" fontAlgn="base" hangingPunct="1">
        <a:lnSpc>
          <a:spcPct val="80000"/>
        </a:lnSpc>
        <a:spcBef>
          <a:spcPct val="0"/>
        </a:spcBef>
        <a:spcAft>
          <a:spcPct val="0"/>
        </a:spcAft>
        <a:defRPr sz="3200" b="1">
          <a:solidFill>
            <a:schemeClr val="tx1"/>
          </a:solidFill>
          <a:latin typeface="Arial" charset="0"/>
        </a:defRPr>
      </a:lvl6pPr>
      <a:lvl7pPr marL="914400" algn="l" rtl="0" eaLnBrk="1" fontAlgn="base" hangingPunct="1">
        <a:lnSpc>
          <a:spcPct val="80000"/>
        </a:lnSpc>
        <a:spcBef>
          <a:spcPct val="0"/>
        </a:spcBef>
        <a:spcAft>
          <a:spcPct val="0"/>
        </a:spcAft>
        <a:defRPr sz="3200" b="1">
          <a:solidFill>
            <a:schemeClr val="tx1"/>
          </a:solidFill>
          <a:latin typeface="Arial" charset="0"/>
        </a:defRPr>
      </a:lvl7pPr>
      <a:lvl8pPr marL="1371600" algn="l" rtl="0" eaLnBrk="1" fontAlgn="base" hangingPunct="1">
        <a:lnSpc>
          <a:spcPct val="80000"/>
        </a:lnSpc>
        <a:spcBef>
          <a:spcPct val="0"/>
        </a:spcBef>
        <a:spcAft>
          <a:spcPct val="0"/>
        </a:spcAft>
        <a:defRPr sz="3200" b="1">
          <a:solidFill>
            <a:schemeClr val="tx1"/>
          </a:solidFill>
          <a:latin typeface="Arial" charset="0"/>
        </a:defRPr>
      </a:lvl8pPr>
      <a:lvl9pPr marL="1828800" algn="l" rtl="0" eaLnBrk="1" fontAlgn="base" hangingPunct="1">
        <a:lnSpc>
          <a:spcPct val="80000"/>
        </a:lnSpc>
        <a:spcBef>
          <a:spcPct val="0"/>
        </a:spcBef>
        <a:spcAft>
          <a:spcPct val="0"/>
        </a:spcAft>
        <a:defRPr sz="3200" b="1">
          <a:solidFill>
            <a:schemeClr val="tx1"/>
          </a:solidFill>
          <a:latin typeface="Arial" charset="0"/>
        </a:defRPr>
      </a:lvl9pPr>
    </p:titleStyle>
    <p:bodyStyle>
      <a:lvl1pPr marL="283464" indent="-173736" algn="l" rtl="0" eaLnBrk="1" fontAlgn="base" hangingPunct="1">
        <a:lnSpc>
          <a:spcPct val="98000"/>
        </a:lnSpc>
        <a:spcBef>
          <a:spcPts val="0"/>
        </a:spcBef>
        <a:spcAft>
          <a:spcPts val="700"/>
        </a:spcAft>
        <a:buSzPct val="70000"/>
        <a:defRPr sz="2800">
          <a:solidFill>
            <a:schemeClr val="tx1"/>
          </a:solidFill>
          <a:latin typeface="Calibri" panose="020F0502020204030204" pitchFamily="34" charset="0"/>
          <a:ea typeface="+mn-ea"/>
          <a:cs typeface="+mn-cs"/>
        </a:defRPr>
      </a:lvl1pPr>
      <a:lvl2pPr marL="457200" indent="-173736" algn="l" rtl="0" eaLnBrk="1" fontAlgn="base" hangingPunct="1">
        <a:lnSpc>
          <a:spcPct val="95000"/>
        </a:lnSpc>
        <a:spcBef>
          <a:spcPts val="0"/>
        </a:spcBef>
        <a:spcAft>
          <a:spcPts val="700"/>
        </a:spcAft>
        <a:buSzPct val="90000"/>
        <a:buFont typeface="Times" pitchFamily="18" charset="0"/>
        <a:buChar char="•"/>
        <a:defRPr sz="2400">
          <a:solidFill>
            <a:srgbClr val="3C4F82"/>
          </a:solidFill>
          <a:latin typeface="Calibri" panose="020F0502020204030204" pitchFamily="34" charset="0"/>
        </a:defRPr>
      </a:lvl2pPr>
      <a:lvl3pPr marL="630936" indent="-173736" algn="l" rtl="0" eaLnBrk="1" fontAlgn="base" hangingPunct="1">
        <a:lnSpc>
          <a:spcPct val="95000"/>
        </a:lnSpc>
        <a:spcBef>
          <a:spcPts val="0"/>
        </a:spcBef>
        <a:spcAft>
          <a:spcPts val="700"/>
        </a:spcAft>
        <a:buSzPct val="70000"/>
        <a:buFont typeface="Times" pitchFamily="18" charset="0"/>
        <a:buChar char="—"/>
        <a:defRPr sz="2000">
          <a:solidFill>
            <a:srgbClr val="3C4F82"/>
          </a:solidFill>
          <a:latin typeface="Calibri" panose="020F0502020204030204" pitchFamily="34" charset="0"/>
        </a:defRPr>
      </a:lvl3pPr>
      <a:lvl4pPr marL="841248" indent="-173736" algn="l" rtl="0" eaLnBrk="1" fontAlgn="base" hangingPunct="1">
        <a:lnSpc>
          <a:spcPct val="95000"/>
        </a:lnSpc>
        <a:spcBef>
          <a:spcPts val="0"/>
        </a:spcBef>
        <a:spcAft>
          <a:spcPts val="700"/>
        </a:spcAft>
        <a:buSzPct val="70000"/>
        <a:buChar char="o"/>
        <a:defRPr>
          <a:solidFill>
            <a:srgbClr val="3C4F82"/>
          </a:solidFill>
          <a:latin typeface="Calibri" panose="020F0502020204030204" pitchFamily="34" charset="0"/>
        </a:defRPr>
      </a:lvl4pPr>
      <a:lvl5pPr marL="22320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5pPr>
      <a:lvl6pPr marL="26892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6pPr>
      <a:lvl7pPr marL="31464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7pPr>
      <a:lvl8pPr marL="36036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8pPr>
      <a:lvl9pPr marL="40608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4.xml"/><Relationship Id="rId1" Type="http://schemas.openxmlformats.org/officeDocument/2006/relationships/slideLayout" Target="../slideLayouts/slideLayout6.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24" name="Rectangle 12"/>
          <p:cNvSpPr>
            <a:spLocks noChangeArrowheads="1"/>
          </p:cNvSpPr>
          <p:nvPr/>
        </p:nvSpPr>
        <p:spPr bwMode="auto">
          <a:xfrm>
            <a:off x="4181475" y="5726113"/>
            <a:ext cx="184150" cy="396875"/>
          </a:xfrm>
          <a:prstGeom prst="rect">
            <a:avLst/>
          </a:prstGeom>
          <a:noFill/>
          <a:ln w="6350">
            <a:noFill/>
            <a:miter lim="800000"/>
            <a:headEnd/>
            <a:tailEnd/>
          </a:ln>
          <a:effectLst/>
        </p:spPr>
        <p:txBody>
          <a:bodyPr wrap="none" anchor="ctr">
            <a:spAutoFit/>
          </a:bodyPr>
          <a:lstStyle/>
          <a:p>
            <a:pPr algn="ctr">
              <a:spcBef>
                <a:spcPct val="50000"/>
              </a:spcBef>
            </a:pPr>
            <a:endParaRPr lang="en-US" sz="2000" dirty="0"/>
          </a:p>
        </p:txBody>
      </p:sp>
      <p:sp>
        <p:nvSpPr>
          <p:cNvPr id="38961" name="Rectangle 49"/>
          <p:cNvSpPr>
            <a:spLocks noGrp="1" noChangeArrowheads="1"/>
          </p:cNvSpPr>
          <p:nvPr>
            <p:ph type="ctrTitle"/>
          </p:nvPr>
        </p:nvSpPr>
        <p:spPr>
          <a:xfrm>
            <a:off x="3352800" y="2971800"/>
            <a:ext cx="5486400" cy="1295400"/>
          </a:xfrm>
        </p:spPr>
        <p:txBody>
          <a:bodyPr/>
          <a:lstStyle/>
          <a:p>
            <a:r>
              <a:rPr lang="en-US" dirty="0" smtClean="0"/>
              <a:t>Assurance Management</a:t>
            </a:r>
            <a:endParaRPr lang="en-US" dirty="0"/>
          </a:p>
        </p:txBody>
      </p:sp>
      <p:sp>
        <p:nvSpPr>
          <p:cNvPr id="4" name="Rectangle 50"/>
          <p:cNvSpPr txBox="1">
            <a:spLocks noChangeArrowheads="1"/>
          </p:cNvSpPr>
          <p:nvPr/>
        </p:nvSpPr>
        <p:spPr>
          <a:xfrm>
            <a:off x="3429000" y="4038600"/>
            <a:ext cx="5486400" cy="457200"/>
          </a:xfrm>
          <a:prstGeom prst="rect">
            <a:avLst/>
          </a:prstGeom>
          <a:ln w="9525"/>
        </p:spPr>
        <p:txBody>
          <a:bodyPr/>
          <a:lstStyle>
            <a:lvl1pPr algn="l" rtl="0" eaLnBrk="1" fontAlgn="base" hangingPunct="1">
              <a:spcBef>
                <a:spcPct val="30000"/>
              </a:spcBef>
              <a:spcAft>
                <a:spcPct val="30000"/>
              </a:spcAft>
              <a:buSzPct val="70000"/>
              <a:defRPr sz="2400">
                <a:solidFill>
                  <a:schemeClr val="tx1"/>
                </a:solidFill>
                <a:latin typeface="+mn-lt"/>
                <a:ea typeface="+mn-ea"/>
                <a:cs typeface="+mn-cs"/>
              </a:defRPr>
            </a:lvl1pPr>
            <a:lvl2pPr marL="741363" indent="-284163" algn="l" rtl="0" eaLnBrk="1" fontAlgn="base" hangingPunct="1">
              <a:spcBef>
                <a:spcPct val="5000"/>
              </a:spcBef>
              <a:spcAft>
                <a:spcPct val="5000"/>
              </a:spcAft>
              <a:buSzPct val="90000"/>
              <a:buFont typeface="Times" pitchFamily="18" charset="0"/>
              <a:buChar char="•"/>
              <a:defRPr sz="2000">
                <a:solidFill>
                  <a:schemeClr val="tx1"/>
                </a:solidFill>
                <a:latin typeface="+mn-lt"/>
              </a:defRPr>
            </a:lvl2pPr>
            <a:lvl3pPr marL="1200150" indent="-285750" algn="l" rtl="0" eaLnBrk="1" fontAlgn="base" hangingPunct="1">
              <a:spcBef>
                <a:spcPct val="10000"/>
              </a:spcBef>
              <a:spcAft>
                <a:spcPct val="10000"/>
              </a:spcAft>
              <a:buSzPct val="70000"/>
              <a:buFont typeface="Times" pitchFamily="18" charset="0"/>
              <a:buChar char="—"/>
              <a:defRPr>
                <a:solidFill>
                  <a:schemeClr val="tx1"/>
                </a:solidFill>
                <a:latin typeface="+mn-lt"/>
              </a:defRPr>
            </a:lvl3pPr>
            <a:lvl4pPr marL="1660525" indent="-284163" algn="l" rtl="0" eaLnBrk="1" fontAlgn="base" hangingPunct="1">
              <a:spcBef>
                <a:spcPct val="5000"/>
              </a:spcBef>
              <a:spcAft>
                <a:spcPct val="0"/>
              </a:spcAft>
              <a:buSzPct val="70000"/>
              <a:buChar char="o"/>
              <a:defRPr>
                <a:solidFill>
                  <a:schemeClr val="tx1"/>
                </a:solidFill>
                <a:latin typeface="+mn-lt"/>
              </a:defRPr>
            </a:lvl4pPr>
            <a:lvl5pPr marL="22320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5pPr>
            <a:lvl6pPr marL="26892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6pPr>
            <a:lvl7pPr marL="31464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7pPr>
            <a:lvl8pPr marL="36036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8pPr>
            <a:lvl9pPr marL="40608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9pPr>
          </a:lstStyle>
          <a:p>
            <a:r>
              <a:rPr lang="en-US" dirty="0" smtClean="0"/>
              <a:t>Course Architect:</a:t>
            </a:r>
            <a:br>
              <a:rPr lang="en-US" dirty="0" smtClean="0"/>
            </a:br>
            <a:r>
              <a:rPr lang="en-US" dirty="0" smtClean="0"/>
              <a:t>Robert Ellison</a:t>
            </a:r>
            <a:endParaRPr lang="en-US" kern="0" dirty="0" smtClean="0"/>
          </a:p>
        </p:txBody>
      </p:sp>
      <p:sp>
        <p:nvSpPr>
          <p:cNvPr id="5" name="TextBox 4"/>
          <p:cNvSpPr txBox="1"/>
          <p:nvPr/>
        </p:nvSpPr>
        <p:spPr>
          <a:xfrm>
            <a:off x="3505200" y="4876800"/>
            <a:ext cx="3962400" cy="246221"/>
          </a:xfrm>
          <a:prstGeom prst="rect">
            <a:avLst/>
          </a:prstGeom>
          <a:noFill/>
        </p:spPr>
        <p:txBody>
          <a:bodyPr wrap="square" rtlCol="0">
            <a:spAutoFit/>
          </a:bodyPr>
          <a:lstStyle/>
          <a:p>
            <a:r>
              <a:rPr lang="en-US" sz="1000" kern="1200" dirty="0" smtClean="0">
                <a:solidFill>
                  <a:schemeClr val="tx1"/>
                </a:solidFill>
                <a:latin typeface="Arial" charset="0"/>
                <a:ea typeface="ＭＳ Ｐゴシック" pitchFamily="1" charset="-128"/>
                <a:cs typeface="+mn-cs"/>
              </a:rPr>
              <a:t>This material was created with support and funding from </a:t>
            </a:r>
            <a:endParaRPr lang="en-US" sz="1400"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21075" y="5142100"/>
            <a:ext cx="1320800" cy="980888"/>
          </a:xfrm>
          <a:prstGeom prst="rect">
            <a:avLst/>
          </a:prstGeom>
        </p:spPr>
      </p:pic>
    </p:spTree>
    <p:extLst>
      <p:ext uri="{BB962C8B-B14F-4D97-AF65-F5344CB8AC3E}">
        <p14:creationId xmlns:p14="http://schemas.microsoft.com/office/powerpoint/2010/main" val="4247756667"/>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Software Assurance </a:t>
            </a:r>
            <a:r>
              <a:rPr lang="en-US" dirty="0"/>
              <a:t>Problem Space</a:t>
            </a:r>
          </a:p>
        </p:txBody>
      </p:sp>
      <p:sp>
        <p:nvSpPr>
          <p:cNvPr id="3" name="Content Placeholder 2"/>
          <p:cNvSpPr>
            <a:spLocks noGrp="1"/>
          </p:cNvSpPr>
          <p:nvPr>
            <p:ph idx="1"/>
          </p:nvPr>
        </p:nvSpPr>
        <p:spPr/>
        <p:txBody>
          <a:bodyPr/>
          <a:lstStyle/>
          <a:p>
            <a:r>
              <a:rPr lang="en-US" dirty="0" smtClean="0"/>
              <a:t>Software </a:t>
            </a:r>
            <a:r>
              <a:rPr lang="en-US" dirty="0"/>
              <a:t>complexity, fragility, and sensitivity continues to increase with</a:t>
            </a:r>
          </a:p>
          <a:p>
            <a:pPr lvl="1"/>
            <a:r>
              <a:rPr lang="en-US" dirty="0"/>
              <a:t>expanded reliance on commercial grade software especially for critical infrastructures and weapons systems</a:t>
            </a:r>
          </a:p>
          <a:p>
            <a:pPr lvl="1"/>
            <a:r>
              <a:rPr lang="en-US" dirty="0"/>
              <a:t>globalization of development, acquisition, and outsourcing</a:t>
            </a:r>
          </a:p>
          <a:p>
            <a:pPr lvl="1"/>
            <a:r>
              <a:rPr lang="en-US" dirty="0"/>
              <a:t>expanded interconnectivity of software, systems, and networks</a:t>
            </a:r>
          </a:p>
          <a:p>
            <a:r>
              <a:rPr lang="en-US" dirty="0" smtClean="0"/>
              <a:t>Assurance of system behavior </a:t>
            </a:r>
            <a:r>
              <a:rPr lang="en-US" dirty="0"/>
              <a:t>must scale from the software components to systems, to complex systems for validation and operational execution</a:t>
            </a:r>
          </a:p>
        </p:txBody>
      </p:sp>
    </p:spTree>
    <p:extLst>
      <p:ext uri="{BB962C8B-B14F-4D97-AF65-F5344CB8AC3E}">
        <p14:creationId xmlns:p14="http://schemas.microsoft.com/office/powerpoint/2010/main" val="1451386770"/>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Changing Nature of System-Level Business-Operational Risks</a:t>
            </a:r>
            <a:endParaRPr lang="en-US" dirty="0">
              <a:solidFill>
                <a:srgbClr val="FF0000"/>
              </a:solidFill>
            </a:endParaRPr>
          </a:p>
        </p:txBody>
      </p:sp>
      <p:sp>
        <p:nvSpPr>
          <p:cNvPr id="3" name="Content Placeholder 2"/>
          <p:cNvSpPr>
            <a:spLocks noGrp="1"/>
          </p:cNvSpPr>
          <p:nvPr>
            <p:ph idx="1"/>
          </p:nvPr>
        </p:nvSpPr>
        <p:spPr/>
        <p:txBody>
          <a:bodyPr/>
          <a:lstStyle/>
          <a:p>
            <a:r>
              <a:rPr lang="en-US" dirty="0"/>
              <a:t>Requirements, development, and testing often concentrate on </a:t>
            </a:r>
            <a:r>
              <a:rPr lang="en-US" dirty="0" smtClean="0"/>
              <a:t>system-level </a:t>
            </a:r>
            <a:r>
              <a:rPr lang="en-US" dirty="0"/>
              <a:t>behavior under favorable operating conditions</a:t>
            </a:r>
            <a:r>
              <a:rPr lang="en-US" dirty="0" smtClean="0"/>
              <a:t>.</a:t>
            </a:r>
          </a:p>
          <a:p>
            <a:r>
              <a:rPr lang="en-US" dirty="0" smtClean="0"/>
              <a:t>Business operational  </a:t>
            </a:r>
            <a:r>
              <a:rPr lang="en-US" dirty="0"/>
              <a:t>risks include </a:t>
            </a:r>
          </a:p>
          <a:p>
            <a:pPr lvl="1"/>
            <a:r>
              <a:rPr lang="en-US" dirty="0"/>
              <a:t>adverse changes in operating conditions</a:t>
            </a:r>
          </a:p>
          <a:p>
            <a:pPr lvl="1"/>
            <a:r>
              <a:rPr lang="en-US" dirty="0"/>
              <a:t>adverse events intentionally created by threat agents – most often enabled by </a:t>
            </a:r>
            <a:r>
              <a:rPr lang="en-US" dirty="0" smtClean="0"/>
              <a:t>inadvertent </a:t>
            </a:r>
            <a:r>
              <a:rPr lang="en-US" dirty="0"/>
              <a:t>vulnerabilities created during development, integration and </a:t>
            </a:r>
            <a:r>
              <a:rPr lang="en-US" dirty="0" smtClean="0"/>
              <a:t>operations. </a:t>
            </a:r>
            <a:endParaRPr lang="en-US" dirty="0"/>
          </a:p>
          <a:p>
            <a:r>
              <a:rPr lang="en-US" dirty="0" smtClean="0"/>
              <a:t>A software system business operational breakdown likely results </a:t>
            </a:r>
            <a:r>
              <a:rPr lang="en-US" dirty="0"/>
              <a:t>from a </a:t>
            </a:r>
            <a:r>
              <a:rPr lang="en-US" i="1" dirty="0"/>
              <a:t>combination</a:t>
            </a:r>
            <a:r>
              <a:rPr lang="en-US" dirty="0"/>
              <a:t> of failures that drive operational execution outside of acceptable </a:t>
            </a:r>
            <a:r>
              <a:rPr lang="en-US" dirty="0" smtClean="0"/>
              <a:t>limits.</a:t>
            </a:r>
            <a:endParaRPr lang="en-US" dirty="0"/>
          </a:p>
        </p:txBody>
      </p:sp>
    </p:spTree>
    <p:extLst>
      <p:ext uri="{BB962C8B-B14F-4D97-AF65-F5344CB8AC3E}">
        <p14:creationId xmlns:p14="http://schemas.microsoft.com/office/powerpoint/2010/main" val="2110918502"/>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Complex Software Systems Failures</a:t>
            </a:r>
            <a:endParaRPr lang="en-US" dirty="0"/>
          </a:p>
        </p:txBody>
      </p:sp>
      <p:sp>
        <p:nvSpPr>
          <p:cNvPr id="3" name="Content Placeholder 2"/>
          <p:cNvSpPr>
            <a:spLocks noGrp="1"/>
          </p:cNvSpPr>
          <p:nvPr>
            <p:ph idx="1"/>
          </p:nvPr>
        </p:nvSpPr>
        <p:spPr/>
        <p:txBody>
          <a:bodyPr/>
          <a:lstStyle/>
          <a:p>
            <a:r>
              <a:rPr lang="en-US" dirty="0" smtClean="0"/>
              <a:t>Physical failures</a:t>
            </a:r>
            <a:endParaRPr lang="en-US" dirty="0"/>
          </a:p>
          <a:p>
            <a:pPr lvl="1"/>
            <a:r>
              <a:rPr lang="en-US" dirty="0" smtClean="0"/>
              <a:t>Hardware failures often have a root cause – a part, assembly weakness, physical design error.</a:t>
            </a:r>
          </a:p>
          <a:p>
            <a:pPr lvl="1"/>
            <a:r>
              <a:rPr lang="en-US" dirty="0" smtClean="0"/>
              <a:t>Can simulate the behavior of physical devices – aircraft</a:t>
            </a:r>
          </a:p>
          <a:p>
            <a:r>
              <a:rPr lang="en-US" dirty="0" smtClean="0"/>
              <a:t>Software system failures</a:t>
            </a:r>
          </a:p>
          <a:p>
            <a:pPr lvl="1"/>
            <a:r>
              <a:rPr lang="en-US" dirty="0" smtClean="0"/>
              <a:t>Safety: Nancy Leveson: MIT</a:t>
            </a:r>
          </a:p>
          <a:p>
            <a:pPr lvl="2"/>
            <a:r>
              <a:rPr lang="en-US" dirty="0"/>
              <a:t>c</a:t>
            </a:r>
            <a:r>
              <a:rPr lang="en-US" dirty="0" smtClean="0"/>
              <a:t>ombination of causes – a search for root cause can be misleading</a:t>
            </a:r>
          </a:p>
          <a:p>
            <a:pPr lvl="2"/>
            <a:r>
              <a:rPr lang="en-US" dirty="0" smtClean="0"/>
              <a:t>dysfunctional system behavior following an unanticipated software error.</a:t>
            </a:r>
          </a:p>
          <a:p>
            <a:pPr lvl="2"/>
            <a:endParaRPr lang="en-US" dirty="0" smtClean="0"/>
          </a:p>
          <a:p>
            <a:pPr lvl="2"/>
            <a:endParaRPr lang="en-US" dirty="0" smtClean="0"/>
          </a:p>
          <a:p>
            <a:pPr lvl="1"/>
            <a:endParaRPr lang="en-US" dirty="0" smtClean="0"/>
          </a:p>
          <a:p>
            <a:endParaRPr lang="en-US" dirty="0" smtClean="0"/>
          </a:p>
          <a:p>
            <a:endParaRPr lang="en-US" dirty="0"/>
          </a:p>
        </p:txBody>
      </p:sp>
    </p:spTree>
    <p:extLst>
      <p:ext uri="{BB962C8B-B14F-4D97-AF65-F5344CB8AC3E}">
        <p14:creationId xmlns:p14="http://schemas.microsoft.com/office/powerpoint/2010/main" val="128198310"/>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Complex Failure:  2003 Power </a:t>
            </a:r>
            <a:r>
              <a:rPr lang="en-US" dirty="0" smtClean="0"/>
              <a:t>Blackout - 1</a:t>
            </a:r>
            <a:endParaRPr lang="en-US" dirty="0"/>
          </a:p>
        </p:txBody>
      </p:sp>
      <p:sp>
        <p:nvSpPr>
          <p:cNvPr id="3" name="Content Placeholder 2"/>
          <p:cNvSpPr>
            <a:spLocks noGrp="1"/>
          </p:cNvSpPr>
          <p:nvPr>
            <p:ph idx="1"/>
          </p:nvPr>
        </p:nvSpPr>
        <p:spPr/>
        <p:txBody>
          <a:bodyPr/>
          <a:lstStyle/>
          <a:p>
            <a:r>
              <a:rPr lang="en-US" dirty="0"/>
              <a:t>In August 50 million electricity consumers in Canada and the northeastern U.S. lost power.  Multiple failures occurred over a four hour period</a:t>
            </a:r>
          </a:p>
          <a:p>
            <a:pPr lvl="1"/>
            <a:r>
              <a:rPr lang="en-US" dirty="0"/>
              <a:t>Three high-voltage lines went out of service due to trees too close to the lines </a:t>
            </a:r>
          </a:p>
          <a:p>
            <a:pPr lvl="1"/>
            <a:r>
              <a:rPr lang="en-US" dirty="0" smtClean="0"/>
              <a:t>An alarm subsystem that  notified power grid operations of problems crashed.  </a:t>
            </a:r>
          </a:p>
          <a:p>
            <a:endParaRPr lang="en-US" dirty="0"/>
          </a:p>
        </p:txBody>
      </p:sp>
    </p:spTree>
    <p:extLst>
      <p:ext uri="{BB962C8B-B14F-4D97-AF65-F5344CB8AC3E}">
        <p14:creationId xmlns:p14="http://schemas.microsoft.com/office/powerpoint/2010/main" val="3361173465"/>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Complex Failure:  2003 Power </a:t>
            </a:r>
            <a:r>
              <a:rPr lang="en-US" dirty="0" smtClean="0"/>
              <a:t>Blackout - 1</a:t>
            </a:r>
            <a:endParaRPr lang="en-US" dirty="0"/>
          </a:p>
        </p:txBody>
      </p:sp>
      <p:sp>
        <p:nvSpPr>
          <p:cNvPr id="3" name="Content Placeholder 2"/>
          <p:cNvSpPr>
            <a:spLocks noGrp="1"/>
          </p:cNvSpPr>
          <p:nvPr>
            <p:ph idx="1"/>
          </p:nvPr>
        </p:nvSpPr>
        <p:spPr/>
        <p:txBody>
          <a:bodyPr/>
          <a:lstStyle/>
          <a:p>
            <a:r>
              <a:rPr lang="en-US" dirty="0" smtClean="0"/>
              <a:t>System failure</a:t>
            </a:r>
          </a:p>
          <a:p>
            <a:pPr lvl="1"/>
            <a:r>
              <a:rPr lang="en-US" dirty="0" smtClean="0"/>
              <a:t>The sensor data on transmission lines and generators was read by multiple processors. </a:t>
            </a:r>
          </a:p>
          <a:p>
            <a:pPr lvl="1"/>
            <a:r>
              <a:rPr lang="en-US" dirty="0" smtClean="0"/>
              <a:t>A failure in managing concurrent access to that shared data stream stalled the alarm processor when data access was blocked (race condition).</a:t>
            </a:r>
          </a:p>
          <a:p>
            <a:pPr lvl="1"/>
            <a:r>
              <a:rPr lang="en-US" dirty="0" smtClean="0"/>
              <a:t>A secondary server designed for hardware failures rolled over to the same stalled state. </a:t>
            </a:r>
          </a:p>
          <a:p>
            <a:r>
              <a:rPr lang="en-US" dirty="0"/>
              <a:t>Reliability </a:t>
            </a:r>
            <a:r>
              <a:rPr lang="en-US" dirty="0" smtClean="0"/>
              <a:t>requirement </a:t>
            </a:r>
          </a:p>
          <a:p>
            <a:pPr lvl="1"/>
            <a:r>
              <a:rPr lang="en-US" dirty="0" smtClean="0"/>
              <a:t>Power </a:t>
            </a:r>
            <a:r>
              <a:rPr lang="en-US" dirty="0"/>
              <a:t>system elements will fail or become unavailable in unpredictable ways. </a:t>
            </a:r>
            <a:endParaRPr lang="en-US" dirty="0" smtClean="0"/>
          </a:p>
          <a:p>
            <a:pPr lvl="1"/>
            <a:r>
              <a:rPr lang="en-US" dirty="0" smtClean="0"/>
              <a:t>Operators </a:t>
            </a:r>
            <a:r>
              <a:rPr lang="en-US" dirty="0"/>
              <a:t>must </a:t>
            </a:r>
            <a:r>
              <a:rPr lang="en-US" dirty="0" smtClean="0"/>
              <a:t>act to </a:t>
            </a:r>
            <a:r>
              <a:rPr lang="en-US" dirty="0"/>
              <a:t>maintain the security of the system they have available</a:t>
            </a:r>
            <a:r>
              <a:rPr lang="en-US" dirty="0" smtClean="0"/>
              <a:t>.</a:t>
            </a:r>
            <a:endParaRPr lang="en-US" dirty="0"/>
          </a:p>
          <a:p>
            <a:pPr lvl="1"/>
            <a:endParaRPr lang="en-US" dirty="0" smtClean="0"/>
          </a:p>
          <a:p>
            <a:endParaRPr lang="en-US" dirty="0"/>
          </a:p>
        </p:txBody>
      </p:sp>
    </p:spTree>
    <p:extLst>
      <p:ext uri="{BB962C8B-B14F-4D97-AF65-F5344CB8AC3E}">
        <p14:creationId xmlns:p14="http://schemas.microsoft.com/office/powerpoint/2010/main" val="3524167837"/>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Power Grid Monitoring</a:t>
            </a:r>
            <a:endParaRPr lang="en-US" dirty="0"/>
          </a:p>
        </p:txBody>
      </p:sp>
      <p:sp>
        <p:nvSpPr>
          <p:cNvPr id="6" name="Oval 5"/>
          <p:cNvSpPr/>
          <p:nvPr/>
        </p:nvSpPr>
        <p:spPr bwMode="auto">
          <a:xfrm>
            <a:off x="2659705" y="1447800"/>
            <a:ext cx="1828800" cy="779026"/>
          </a:xfrm>
          <a:prstGeom prst="ellipse">
            <a:avLst/>
          </a:prstGeom>
          <a:solidFill>
            <a:srgbClr val="00602B"/>
          </a:solidFill>
          <a:ln w="38100"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algn="ctr">
              <a:spcBef>
                <a:spcPts val="300"/>
              </a:spcBef>
            </a:pPr>
            <a:r>
              <a:rPr lang="en-US" sz="1800" dirty="0" smtClean="0">
                <a:solidFill>
                  <a:schemeClr val="bg1"/>
                </a:solidFill>
                <a:latin typeface="Calibri" pitchFamily="34" charset="0"/>
              </a:rPr>
              <a:t>State Estimator</a:t>
            </a:r>
            <a:endParaRPr lang="en-US" sz="2400" dirty="0">
              <a:solidFill>
                <a:schemeClr val="bg1"/>
              </a:solidFill>
              <a:latin typeface="Calibri" pitchFamily="34" charset="0"/>
            </a:endParaRPr>
          </a:p>
        </p:txBody>
      </p:sp>
      <p:sp>
        <p:nvSpPr>
          <p:cNvPr id="7" name="Oval 6"/>
          <p:cNvSpPr/>
          <p:nvPr/>
        </p:nvSpPr>
        <p:spPr bwMode="auto">
          <a:xfrm>
            <a:off x="5791200" y="1447800"/>
            <a:ext cx="2133600" cy="779026"/>
          </a:xfrm>
          <a:prstGeom prst="ellipse">
            <a:avLst/>
          </a:prstGeom>
          <a:solidFill>
            <a:srgbClr val="00602B"/>
          </a:solidFill>
          <a:ln w="38100"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algn="ctr">
              <a:spcBef>
                <a:spcPts val="300"/>
              </a:spcBef>
            </a:pPr>
            <a:r>
              <a:rPr lang="en-US" sz="1800" dirty="0" smtClean="0">
                <a:solidFill>
                  <a:schemeClr val="bg1"/>
                </a:solidFill>
                <a:latin typeface="Calibri" pitchFamily="34" charset="0"/>
              </a:rPr>
              <a:t>Best-fit Power flow model</a:t>
            </a:r>
            <a:endParaRPr lang="en-US" sz="2400" dirty="0">
              <a:solidFill>
                <a:schemeClr val="bg1"/>
              </a:solidFill>
              <a:latin typeface="Calibri" pitchFamily="34" charset="0"/>
            </a:endParaRPr>
          </a:p>
        </p:txBody>
      </p:sp>
      <p:sp>
        <p:nvSpPr>
          <p:cNvPr id="8" name="TextBox 7"/>
          <p:cNvSpPr txBox="1"/>
          <p:nvPr/>
        </p:nvSpPr>
        <p:spPr>
          <a:xfrm>
            <a:off x="442609" y="1514148"/>
            <a:ext cx="914400" cy="646331"/>
          </a:xfrm>
          <a:prstGeom prst="rect">
            <a:avLst/>
          </a:prstGeom>
          <a:noFill/>
        </p:spPr>
        <p:txBody>
          <a:bodyPr wrap="square" rtlCol="0">
            <a:spAutoFit/>
          </a:bodyPr>
          <a:lstStyle/>
          <a:p>
            <a:pPr algn="ctr">
              <a:spcBef>
                <a:spcPts val="300"/>
              </a:spcBef>
            </a:pPr>
            <a:r>
              <a:rPr lang="en-US" sz="1800" dirty="0" smtClean="0">
                <a:solidFill>
                  <a:srgbClr val="00602B"/>
                </a:solidFill>
                <a:latin typeface="Calibri" pitchFamily="34" charset="0"/>
              </a:rPr>
              <a:t>Raw data</a:t>
            </a:r>
            <a:endParaRPr lang="en-US" sz="1800" dirty="0">
              <a:solidFill>
                <a:srgbClr val="00602B"/>
              </a:solidFill>
              <a:latin typeface="Calibri" pitchFamily="34" charset="0"/>
            </a:endParaRPr>
          </a:p>
        </p:txBody>
      </p:sp>
      <p:cxnSp>
        <p:nvCxnSpPr>
          <p:cNvPr id="10" name="Straight Arrow Connector 9"/>
          <p:cNvCxnSpPr>
            <a:stCxn id="8" idx="3"/>
            <a:endCxn id="6" idx="2"/>
          </p:cNvCxnSpPr>
          <p:nvPr/>
        </p:nvCxnSpPr>
        <p:spPr bwMode="auto">
          <a:xfrm flipV="1">
            <a:off x="1357009" y="1837313"/>
            <a:ext cx="1302696" cy="1"/>
          </a:xfrm>
          <a:prstGeom prst="straightConnector1">
            <a:avLst/>
          </a:prstGeom>
          <a:noFill/>
          <a:ln w="25400" cap="flat" cmpd="sng" algn="ctr">
            <a:solidFill>
              <a:schemeClr val="tx1"/>
            </a:solidFill>
            <a:prstDash val="solid"/>
            <a:round/>
            <a:headEnd type="none" w="med" len="med"/>
            <a:tailEnd type="arrow"/>
          </a:ln>
          <a:effectLst/>
        </p:spPr>
      </p:cxnSp>
      <p:cxnSp>
        <p:nvCxnSpPr>
          <p:cNvPr id="12" name="Straight Arrow Connector 11"/>
          <p:cNvCxnSpPr>
            <a:stCxn id="6" idx="6"/>
            <a:endCxn id="7" idx="2"/>
          </p:cNvCxnSpPr>
          <p:nvPr/>
        </p:nvCxnSpPr>
        <p:spPr bwMode="auto">
          <a:xfrm>
            <a:off x="4488505" y="1837313"/>
            <a:ext cx="1302695" cy="0"/>
          </a:xfrm>
          <a:prstGeom prst="straightConnector1">
            <a:avLst/>
          </a:prstGeom>
          <a:noFill/>
          <a:ln w="25400" cap="flat" cmpd="sng" algn="ctr">
            <a:solidFill>
              <a:schemeClr val="tx1"/>
            </a:solidFill>
            <a:prstDash val="solid"/>
            <a:round/>
            <a:headEnd type="none" w="med" len="med"/>
            <a:tailEnd type="arrow"/>
          </a:ln>
          <a:effectLst/>
        </p:spPr>
      </p:cxnSp>
      <p:sp>
        <p:nvSpPr>
          <p:cNvPr id="16" name="TextBox 15"/>
          <p:cNvSpPr txBox="1"/>
          <p:nvPr/>
        </p:nvSpPr>
        <p:spPr>
          <a:xfrm>
            <a:off x="1530485" y="4076715"/>
            <a:ext cx="1219200" cy="646331"/>
          </a:xfrm>
          <a:prstGeom prst="rect">
            <a:avLst/>
          </a:prstGeom>
          <a:noFill/>
        </p:spPr>
        <p:txBody>
          <a:bodyPr wrap="square" rtlCol="0">
            <a:spAutoFit/>
          </a:bodyPr>
          <a:lstStyle/>
          <a:p>
            <a:pPr algn="ctr">
              <a:spcBef>
                <a:spcPts val="300"/>
              </a:spcBef>
            </a:pPr>
            <a:r>
              <a:rPr lang="en-US" sz="1800" b="1" dirty="0" smtClean="0">
                <a:solidFill>
                  <a:srgbClr val="990000"/>
                </a:solidFill>
                <a:latin typeface="Calibri" pitchFamily="34" charset="0"/>
              </a:rPr>
              <a:t>Data for </a:t>
            </a:r>
            <a:r>
              <a:rPr lang="en-US" sz="1800" b="1" dirty="0">
                <a:solidFill>
                  <a:srgbClr val="990000"/>
                </a:solidFill>
                <a:latin typeface="Calibri" pitchFamily="34" charset="0"/>
              </a:rPr>
              <a:t>o</a:t>
            </a:r>
            <a:r>
              <a:rPr lang="en-US" sz="1800" b="1" dirty="0" smtClean="0">
                <a:solidFill>
                  <a:srgbClr val="990000"/>
                </a:solidFill>
                <a:latin typeface="Calibri" pitchFamily="34" charset="0"/>
              </a:rPr>
              <a:t>perator</a:t>
            </a:r>
            <a:endParaRPr lang="en-US" sz="1800" b="1" dirty="0">
              <a:solidFill>
                <a:srgbClr val="990000"/>
              </a:solidFill>
              <a:latin typeface="Calibri" pitchFamily="34" charset="0"/>
            </a:endParaRPr>
          </a:p>
        </p:txBody>
      </p:sp>
      <p:cxnSp>
        <p:nvCxnSpPr>
          <p:cNvPr id="17" name="Straight Arrow Connector 16"/>
          <p:cNvCxnSpPr>
            <a:stCxn id="15" idx="1"/>
            <a:endCxn id="16" idx="3"/>
          </p:cNvCxnSpPr>
          <p:nvPr/>
        </p:nvCxnSpPr>
        <p:spPr bwMode="auto">
          <a:xfrm flipH="1">
            <a:off x="2749685" y="3189194"/>
            <a:ext cx="2438400" cy="1210687"/>
          </a:xfrm>
          <a:prstGeom prst="straightConnector1">
            <a:avLst/>
          </a:prstGeom>
          <a:noFill/>
          <a:ln w="25400" cap="flat" cmpd="sng" algn="ctr">
            <a:solidFill>
              <a:schemeClr val="tx1"/>
            </a:solidFill>
            <a:prstDash val="solid"/>
            <a:round/>
            <a:headEnd type="none" w="med" len="med"/>
            <a:tailEnd type="arrow"/>
          </a:ln>
          <a:effectLst/>
        </p:spPr>
      </p:cxnSp>
      <p:grpSp>
        <p:nvGrpSpPr>
          <p:cNvPr id="24" name="Group 23"/>
          <p:cNvGrpSpPr/>
          <p:nvPr/>
        </p:nvGrpSpPr>
        <p:grpSpPr>
          <a:xfrm>
            <a:off x="5188085" y="2703761"/>
            <a:ext cx="3422515" cy="3392239"/>
            <a:chOff x="5188085" y="2703761"/>
            <a:chExt cx="3422515" cy="3392239"/>
          </a:xfrm>
        </p:grpSpPr>
        <p:sp>
          <p:nvSpPr>
            <p:cNvPr id="15" name="Rectangle 14"/>
            <p:cNvSpPr/>
            <p:nvPr/>
          </p:nvSpPr>
          <p:spPr bwMode="auto">
            <a:xfrm>
              <a:off x="5188085" y="2703761"/>
              <a:ext cx="3422515" cy="970866"/>
            </a:xfrm>
            <a:prstGeom prst="rect">
              <a:avLst/>
            </a:prstGeom>
            <a:noFill/>
            <a:ln w="9525" cap="flat" cmpd="sng" algn="ctr">
              <a:solidFill>
                <a:schemeClr val="tx1"/>
              </a:solidFill>
              <a:prstDash val="solid"/>
              <a:round/>
              <a:headEnd type="none" w="med" len="med"/>
              <a:tailEnd type="none" w="med" len="med"/>
            </a:ln>
            <a:effectLst/>
          </p:spPr>
          <p:txBody>
            <a:bodyPr vert="horz" wrap="square" lIns="92309" tIns="46154" rIns="92309" bIns="46154" numCol="1" rtlCol="0" anchor="t" anchorCtr="0" compatLnSpc="1">
              <a:prstTxWarp prst="textNoShape">
                <a:avLst/>
              </a:prstTxWarp>
            </a:bodyPr>
            <a:lstStyle/>
            <a:p>
              <a:pPr algn="ctr">
                <a:lnSpc>
                  <a:spcPct val="95000"/>
                </a:lnSpc>
                <a:spcBef>
                  <a:spcPts val="0"/>
                </a:spcBef>
                <a:tabLst>
                  <a:tab pos="292100" algn="l"/>
                  <a:tab pos="571500" algn="l"/>
                </a:tabLst>
              </a:pPr>
              <a:r>
                <a:rPr lang="en-US" sz="1600" dirty="0">
                  <a:latin typeface="Calibri" panose="020F0502020204030204" pitchFamily="34" charset="0"/>
                </a:rPr>
                <a:t>Real-time contingency </a:t>
              </a:r>
              <a:r>
                <a:rPr lang="en-US" sz="1600" dirty="0" smtClean="0">
                  <a:latin typeface="Calibri" panose="020F0502020204030204" pitchFamily="34" charset="0"/>
                </a:rPr>
                <a:t> analysis </a:t>
              </a:r>
            </a:p>
            <a:p>
              <a:pPr algn="ctr">
                <a:lnSpc>
                  <a:spcPct val="95000"/>
                </a:lnSpc>
                <a:spcBef>
                  <a:spcPts val="0"/>
                </a:spcBef>
                <a:tabLst>
                  <a:tab pos="292100" algn="l"/>
                  <a:tab pos="571500" algn="l"/>
                </a:tabLst>
              </a:pPr>
              <a:r>
                <a:rPr lang="en-US" sz="1600" dirty="0" smtClean="0">
                  <a:latin typeface="Calibri" panose="020F0502020204030204" pitchFamily="34" charset="0"/>
                </a:rPr>
                <a:t>Simulate </a:t>
              </a:r>
              <a:r>
                <a:rPr lang="en-US" sz="1600" dirty="0">
                  <a:latin typeface="Calibri" panose="020F0502020204030204" pitchFamily="34" charset="0"/>
                </a:rPr>
                <a:t>various conditions and outages to evaluate the reliability of the power system</a:t>
              </a:r>
              <a:endParaRPr kumimoji="0" lang="en-US" sz="1600" b="0" i="0" u="none" strike="noStrike" cap="none" normalizeH="0" baseline="0" dirty="0" smtClean="0">
                <a:ln>
                  <a:noFill/>
                </a:ln>
                <a:solidFill>
                  <a:schemeClr val="tx1"/>
                </a:solidFill>
                <a:effectLst/>
                <a:latin typeface="Calibri" panose="020F0502020204030204" pitchFamily="34" charset="0"/>
              </a:endParaRPr>
            </a:p>
          </p:txBody>
        </p:sp>
        <p:sp>
          <p:nvSpPr>
            <p:cNvPr id="54" name="Rectangle 53"/>
            <p:cNvSpPr/>
            <p:nvPr/>
          </p:nvSpPr>
          <p:spPr bwMode="auto">
            <a:xfrm>
              <a:off x="5188085" y="3810000"/>
              <a:ext cx="3422515" cy="2286000"/>
            </a:xfrm>
            <a:prstGeom prst="rect">
              <a:avLst/>
            </a:prstGeom>
            <a:noFill/>
            <a:ln w="9525" cap="flat" cmpd="sng" algn="ctr">
              <a:solidFill>
                <a:schemeClr val="tx1"/>
              </a:solidFill>
              <a:prstDash val="solid"/>
              <a:round/>
              <a:headEnd type="none" w="med" len="med"/>
              <a:tailEnd type="none" w="med" len="med"/>
            </a:ln>
            <a:effectLst/>
          </p:spPr>
          <p:txBody>
            <a:bodyPr vert="horz" wrap="square" lIns="92309" tIns="46154" rIns="92309" bIns="46154" numCol="1" rtlCol="0" anchor="t" anchorCtr="0" compatLnSpc="1">
              <a:prstTxWarp prst="textNoShape">
                <a:avLst/>
              </a:prstTxWarp>
            </a:bodyPr>
            <a:lstStyle/>
            <a:p>
              <a:pPr marL="91440" indent="-91440" algn="ctr">
                <a:lnSpc>
                  <a:spcPct val="95000"/>
                </a:lnSpc>
                <a:spcBef>
                  <a:spcPts val="600"/>
                </a:spcBef>
                <a:tabLst>
                  <a:tab pos="292100" algn="l"/>
                  <a:tab pos="571500" algn="l"/>
                </a:tabLst>
              </a:pPr>
              <a:r>
                <a:rPr lang="en-US" sz="1600" dirty="0" smtClean="0">
                  <a:latin typeface="Calibri" panose="020F0502020204030204" pitchFamily="34" charset="0"/>
                </a:rPr>
                <a:t>Monitoring system state</a:t>
              </a:r>
            </a:p>
            <a:p>
              <a:pPr marL="91440" indent="-91440">
                <a:lnSpc>
                  <a:spcPct val="95000"/>
                </a:lnSpc>
                <a:spcBef>
                  <a:spcPts val="600"/>
                </a:spcBef>
                <a:tabLst>
                  <a:tab pos="292100" algn="l"/>
                  <a:tab pos="571500" algn="l"/>
                </a:tabLst>
              </a:pPr>
              <a:r>
                <a:rPr lang="en-US" sz="1600" dirty="0" smtClean="0">
                  <a:latin typeface="Calibri" panose="020F0502020204030204" pitchFamily="34" charset="0"/>
                </a:rPr>
                <a:t>Use model to predict system state in ten minutes.</a:t>
              </a:r>
            </a:p>
            <a:p>
              <a:pPr marL="91440" indent="-91440">
                <a:lnSpc>
                  <a:spcPct val="95000"/>
                </a:lnSpc>
                <a:spcBef>
                  <a:spcPts val="600"/>
                </a:spcBef>
                <a:tabLst>
                  <a:tab pos="292100" algn="l"/>
                  <a:tab pos="571500" algn="l"/>
                </a:tabLst>
              </a:pPr>
              <a:r>
                <a:rPr kumimoji="0" lang="en-US" sz="1600" b="0" i="0" u="none" strike="noStrike" cap="none" normalizeH="0" baseline="0" dirty="0" smtClean="0">
                  <a:ln>
                    <a:noFill/>
                  </a:ln>
                  <a:solidFill>
                    <a:schemeClr val="tx1"/>
                  </a:solidFill>
                  <a:effectLst/>
                  <a:latin typeface="Calibri" panose="020F0502020204030204" pitchFamily="34" charset="0"/>
                </a:rPr>
                <a:t>In ten minutes compare predicted with</a:t>
              </a:r>
              <a:r>
                <a:rPr kumimoji="0" lang="en-US" sz="1600" b="0" i="0" u="none" strike="noStrike" cap="none" normalizeH="0" dirty="0" smtClean="0">
                  <a:ln>
                    <a:noFill/>
                  </a:ln>
                  <a:solidFill>
                    <a:schemeClr val="tx1"/>
                  </a:solidFill>
                  <a:effectLst/>
                  <a:latin typeface="Calibri" panose="020F0502020204030204" pitchFamily="34" charset="0"/>
                </a:rPr>
                <a:t> actual state.</a:t>
              </a:r>
            </a:p>
            <a:p>
              <a:pPr marL="91440" indent="-91440">
                <a:lnSpc>
                  <a:spcPct val="95000"/>
                </a:lnSpc>
                <a:spcBef>
                  <a:spcPts val="600"/>
                </a:spcBef>
                <a:tabLst>
                  <a:tab pos="292100" algn="l"/>
                  <a:tab pos="571500" algn="l"/>
                </a:tabLst>
              </a:pPr>
              <a:r>
                <a:rPr lang="en-US" sz="1600" dirty="0" smtClean="0">
                  <a:latin typeface="Calibri" panose="020F0502020204030204" pitchFamily="34" charset="0"/>
                </a:rPr>
                <a:t>Significant differences implies</a:t>
              </a:r>
            </a:p>
            <a:p>
              <a:pPr marL="182880" indent="-91440">
                <a:lnSpc>
                  <a:spcPct val="95000"/>
                </a:lnSpc>
                <a:spcBef>
                  <a:spcPts val="0"/>
                </a:spcBef>
                <a:buFont typeface="Arial" panose="020B0604020202020204" pitchFamily="34" charset="0"/>
                <a:buChar char="•"/>
                <a:tabLst>
                  <a:tab pos="292100" algn="l"/>
                  <a:tab pos="571500" algn="l"/>
                </a:tabLst>
              </a:pPr>
              <a:r>
                <a:rPr lang="en-US" sz="1600" dirty="0">
                  <a:latin typeface="Calibri" panose="020F0502020204030204" pitchFamily="34" charset="0"/>
                </a:rPr>
                <a:t>m</a:t>
              </a:r>
              <a:r>
                <a:rPr kumimoji="0" lang="en-US" sz="1600" b="0" i="0" u="none" strike="noStrike" cap="none" normalizeH="0" dirty="0" smtClean="0">
                  <a:ln>
                    <a:noFill/>
                  </a:ln>
                  <a:solidFill>
                    <a:schemeClr val="tx1"/>
                  </a:solidFill>
                  <a:effectLst/>
                  <a:latin typeface="Calibri" panose="020F0502020204030204" pitchFamily="34" charset="0"/>
                </a:rPr>
                <a:t>odel created from </a:t>
              </a:r>
              <a:r>
                <a:rPr lang="en-US" sz="1600" dirty="0" smtClean="0">
                  <a:latin typeface="Calibri" panose="020F0502020204030204" pitchFamily="34" charset="0"/>
                </a:rPr>
                <a:t>invalid</a:t>
              </a:r>
              <a:r>
                <a:rPr kumimoji="0" lang="en-US" sz="1600" b="0" i="0" u="none" strike="noStrike" cap="none" normalizeH="0" dirty="0" smtClean="0">
                  <a:ln>
                    <a:noFill/>
                  </a:ln>
                  <a:solidFill>
                    <a:schemeClr val="tx1"/>
                  </a:solidFill>
                  <a:effectLst/>
                  <a:latin typeface="Calibri" panose="020F0502020204030204" pitchFamily="34" charset="0"/>
                </a:rPr>
                <a:t> data</a:t>
              </a:r>
            </a:p>
            <a:p>
              <a:pPr marL="182880" indent="-91440">
                <a:lnSpc>
                  <a:spcPct val="95000"/>
                </a:lnSpc>
                <a:spcBef>
                  <a:spcPts val="0"/>
                </a:spcBef>
                <a:buFont typeface="Arial" panose="020B0604020202020204" pitchFamily="34" charset="0"/>
                <a:buChar char="•"/>
                <a:tabLst>
                  <a:tab pos="292100" algn="l"/>
                  <a:tab pos="571500" algn="l"/>
                </a:tabLst>
              </a:pPr>
              <a:r>
                <a:rPr lang="en-US" sz="1600" dirty="0">
                  <a:latin typeface="Calibri" panose="020F0502020204030204" pitchFamily="34" charset="0"/>
                </a:rPr>
                <a:t>p</a:t>
              </a:r>
              <a:r>
                <a:rPr lang="en-US" sz="1600" dirty="0" smtClean="0">
                  <a:latin typeface="Calibri" panose="020F0502020204030204" pitchFamily="34" charset="0"/>
                </a:rPr>
                <a:t>ower grid maybe in unsafe state </a:t>
              </a:r>
              <a:endParaRPr kumimoji="0" lang="en-US" sz="1600" b="0" i="0" u="none" strike="noStrike" cap="none" normalizeH="0" dirty="0" smtClean="0">
                <a:ln>
                  <a:noFill/>
                </a:ln>
                <a:solidFill>
                  <a:schemeClr val="tx1"/>
                </a:solidFill>
                <a:effectLst/>
                <a:latin typeface="Calibri" panose="020F0502020204030204" pitchFamily="34" charset="0"/>
              </a:endParaRPr>
            </a:p>
            <a:p>
              <a:pPr marL="91440" indent="-91440">
                <a:lnSpc>
                  <a:spcPct val="95000"/>
                </a:lnSpc>
                <a:spcBef>
                  <a:spcPts val="0"/>
                </a:spcBef>
                <a:tabLst>
                  <a:tab pos="292100" algn="l"/>
                  <a:tab pos="571500" algn="l"/>
                </a:tabLst>
              </a:pPr>
              <a:endParaRPr kumimoji="0" lang="en-US" sz="1200" b="0" i="0" u="none" strike="noStrike" cap="none" normalizeH="0" baseline="0" dirty="0" smtClean="0">
                <a:ln>
                  <a:noFill/>
                </a:ln>
                <a:solidFill>
                  <a:schemeClr val="tx1"/>
                </a:solidFill>
                <a:effectLst/>
              </a:endParaRPr>
            </a:p>
          </p:txBody>
        </p:sp>
      </p:grpSp>
      <p:sp>
        <p:nvSpPr>
          <p:cNvPr id="13" name="Rectangle 12"/>
          <p:cNvSpPr/>
          <p:nvPr/>
        </p:nvSpPr>
        <p:spPr bwMode="auto">
          <a:xfrm>
            <a:off x="5813492" y="2286000"/>
            <a:ext cx="2019300" cy="304800"/>
          </a:xfrm>
          <a:prstGeom prst="rect">
            <a:avLst/>
          </a:prstGeom>
          <a:noFill/>
          <a:ln w="9525" cap="flat" cmpd="sng" algn="ctr">
            <a:noFill/>
            <a:prstDash val="solid"/>
            <a:round/>
            <a:headEnd type="none" w="med" len="med"/>
            <a:tailEnd type="none" w="med" len="med"/>
          </a:ln>
          <a:effectLst/>
        </p:spPr>
        <p:txBody>
          <a:bodyPr vert="horz" wrap="square" lIns="92309" tIns="46154" rIns="92309" bIns="46154" numCol="1" rtlCol="0" anchor="t" anchorCtr="0" compatLnSpc="1">
            <a:prstTxWarp prst="textNoShape">
              <a:avLst/>
            </a:prstTxWarp>
          </a:bodyPr>
          <a:lstStyle/>
          <a:p>
            <a:pPr algn="ctr">
              <a:lnSpc>
                <a:spcPct val="95000"/>
              </a:lnSpc>
              <a:spcBef>
                <a:spcPts val="0"/>
              </a:spcBef>
              <a:tabLst>
                <a:tab pos="292100" algn="l"/>
                <a:tab pos="571500" algn="l"/>
              </a:tabLst>
            </a:pPr>
            <a:r>
              <a:rPr lang="en-US" sz="1600" b="1" dirty="0" smtClean="0">
                <a:solidFill>
                  <a:srgbClr val="990000"/>
                </a:solidFill>
                <a:latin typeface="Calibri" panose="020F0502020204030204" pitchFamily="34" charset="0"/>
              </a:rPr>
              <a:t>Used</a:t>
            </a:r>
            <a:r>
              <a:rPr lang="en-US" sz="1600" b="1" dirty="0" smtClean="0">
                <a:latin typeface="Calibri" panose="020F0502020204030204" pitchFamily="34" charset="0"/>
              </a:rPr>
              <a:t> </a:t>
            </a:r>
            <a:r>
              <a:rPr lang="en-US" sz="1600" b="1" dirty="0" smtClean="0">
                <a:solidFill>
                  <a:srgbClr val="990000"/>
                </a:solidFill>
                <a:latin typeface="Calibri" panose="020F0502020204030204" pitchFamily="34" charset="0"/>
              </a:rPr>
              <a:t>for </a:t>
            </a:r>
            <a:endParaRPr kumimoji="0" lang="en-US" sz="1200" b="1" i="0" u="none" strike="noStrike" cap="none" normalizeH="0" baseline="0" dirty="0" smtClean="0">
              <a:ln>
                <a:noFill/>
              </a:ln>
              <a:solidFill>
                <a:srgbClr val="990000"/>
              </a:solidFill>
              <a:effectLst/>
            </a:endParaRPr>
          </a:p>
        </p:txBody>
      </p:sp>
      <p:cxnSp>
        <p:nvCxnSpPr>
          <p:cNvPr id="20" name="Straight Arrow Connector 19"/>
          <p:cNvCxnSpPr>
            <a:stCxn id="54" idx="1"/>
            <a:endCxn id="16" idx="3"/>
          </p:cNvCxnSpPr>
          <p:nvPr/>
        </p:nvCxnSpPr>
        <p:spPr bwMode="auto">
          <a:xfrm flipH="1" flipV="1">
            <a:off x="2749685" y="4399881"/>
            <a:ext cx="2438400" cy="553119"/>
          </a:xfrm>
          <a:prstGeom prst="straightConnector1">
            <a:avLst/>
          </a:prstGeom>
          <a:noFill/>
          <a:ln w="25400" cap="flat" cmpd="sng" algn="ctr">
            <a:solidFill>
              <a:schemeClr val="tx1"/>
            </a:solidFill>
            <a:prstDash val="solid"/>
            <a:round/>
            <a:headEnd type="none" w="med" len="med"/>
            <a:tailEnd type="arrow"/>
          </a:ln>
          <a:effectLst/>
        </p:spPr>
      </p:cxnSp>
    </p:spTree>
    <p:extLst>
      <p:ext uri="{BB962C8B-B14F-4D97-AF65-F5344CB8AC3E}">
        <p14:creationId xmlns:p14="http://schemas.microsoft.com/office/powerpoint/2010/main" val="2458962577"/>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Sequence of Events</a:t>
            </a:r>
            <a:endParaRPr lang="en-US" dirty="0"/>
          </a:p>
        </p:txBody>
      </p:sp>
      <p:sp>
        <p:nvSpPr>
          <p:cNvPr id="3" name="Content Placeholder 2"/>
          <p:cNvSpPr>
            <a:spLocks noGrp="1"/>
          </p:cNvSpPr>
          <p:nvPr>
            <p:ph idx="1"/>
          </p:nvPr>
        </p:nvSpPr>
        <p:spPr>
          <a:xfrm>
            <a:off x="304800" y="1219200"/>
            <a:ext cx="8455025" cy="4953000"/>
          </a:xfrm>
        </p:spPr>
        <p:txBody>
          <a:bodyPr/>
          <a:lstStyle/>
          <a:p>
            <a:r>
              <a:rPr lang="en-US" dirty="0"/>
              <a:t>At 14:14, the software subsystem that provided audible and visual indications when </a:t>
            </a:r>
            <a:r>
              <a:rPr lang="en-US" dirty="0" smtClean="0"/>
              <a:t>status of a </a:t>
            </a:r>
            <a:r>
              <a:rPr lang="en-US" dirty="0"/>
              <a:t>significant piece of equipment </a:t>
            </a:r>
            <a:r>
              <a:rPr lang="en-US" dirty="0" smtClean="0"/>
              <a:t>became problematic </a:t>
            </a:r>
            <a:r>
              <a:rPr lang="en-US" dirty="0"/>
              <a:t>status failed. </a:t>
            </a:r>
            <a:endParaRPr lang="en-US" dirty="0" smtClean="0"/>
          </a:p>
          <a:p>
            <a:r>
              <a:rPr lang="en-US" dirty="0" smtClean="0"/>
              <a:t>The </a:t>
            </a:r>
            <a:r>
              <a:rPr lang="en-US" dirty="0"/>
              <a:t>data required to manage the utility’s power grid continued to be updated on a power grid operator’s control </a:t>
            </a:r>
            <a:r>
              <a:rPr lang="en-US" dirty="0" smtClean="0"/>
              <a:t>computer.</a:t>
            </a:r>
          </a:p>
          <a:p>
            <a:r>
              <a:rPr lang="en-US" dirty="0" smtClean="0"/>
              <a:t>No alarms were posted after 14:14, but operators interpreted that as no changes in conditions.</a:t>
            </a:r>
          </a:p>
          <a:p>
            <a:r>
              <a:rPr lang="en-US" dirty="0" smtClean="0"/>
              <a:t>Operators did not observe or respond to the loss of several transmission lines around 15:00. </a:t>
            </a:r>
          </a:p>
          <a:p>
            <a:r>
              <a:rPr lang="en-US" dirty="0" smtClean="0"/>
              <a:t>Cascade of failures began around 16:00.</a:t>
            </a:r>
          </a:p>
        </p:txBody>
      </p:sp>
    </p:spTree>
    <p:extLst>
      <p:ext uri="{BB962C8B-B14F-4D97-AF65-F5344CB8AC3E}">
        <p14:creationId xmlns:p14="http://schemas.microsoft.com/office/powerpoint/2010/main" val="2859919919"/>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Event-based Failure Analysis For Complex Systems.</a:t>
            </a:r>
            <a:br>
              <a:rPr lang="en-US" dirty="0" smtClean="0"/>
            </a:br>
            <a:r>
              <a:rPr lang="en-US" dirty="0"/>
              <a:t/>
            </a:r>
            <a:br>
              <a:rPr lang="en-US" dirty="0"/>
            </a:br>
            <a:r>
              <a:rPr lang="en-US" dirty="0" smtClean="0"/>
              <a:t/>
            </a:r>
            <a:br>
              <a:rPr lang="en-US" dirty="0" smtClean="0"/>
            </a:br>
            <a:r>
              <a:rPr lang="en-US" dirty="0"/>
              <a:t/>
            </a:r>
            <a:br>
              <a:rPr lang="en-US" dirty="0"/>
            </a:br>
            <a:r>
              <a:rPr lang="en-US" dirty="0" smtClean="0"/>
              <a:t/>
            </a:r>
            <a:br>
              <a:rPr lang="en-US" dirty="0" smtClean="0"/>
            </a:br>
            <a:r>
              <a:rPr lang="en-US" dirty="0"/>
              <a:t/>
            </a:r>
            <a:br>
              <a:rPr lang="en-US" dirty="0"/>
            </a:br>
            <a:r>
              <a:rPr lang="en-US" dirty="0" smtClean="0"/>
              <a:t/>
            </a:r>
            <a:br>
              <a:rPr lang="en-US" dirty="0" smtClean="0"/>
            </a:br>
            <a:r>
              <a:rPr lang="en-US" dirty="0"/>
              <a:t/>
            </a:r>
            <a:br>
              <a:rPr lang="en-US" dirty="0"/>
            </a:br>
            <a:r>
              <a:rPr lang="en-US" dirty="0" smtClean="0"/>
              <a:t/>
            </a:r>
            <a:br>
              <a:rPr lang="en-US" dirty="0" smtClean="0"/>
            </a:br>
            <a:r>
              <a:rPr lang="en-US" dirty="0"/>
              <a:t/>
            </a:r>
            <a:br>
              <a:rPr lang="en-US" dirty="0"/>
            </a:br>
            <a:r>
              <a:rPr lang="en-US" dirty="0" smtClean="0"/>
              <a:t/>
            </a:r>
            <a:br>
              <a:rPr lang="en-US" dirty="0" smtClean="0"/>
            </a:br>
            <a:r>
              <a:rPr lang="en-US" dirty="0"/>
              <a:t/>
            </a:r>
            <a:br>
              <a:rPr lang="en-US" dirty="0"/>
            </a:br>
            <a:r>
              <a:rPr lang="en-US" dirty="0" smtClean="0"/>
              <a:t/>
            </a:r>
            <a:br>
              <a:rPr lang="en-US" dirty="0" smtClean="0"/>
            </a:br>
            <a:endParaRPr lang="en-US" dirty="0"/>
          </a:p>
        </p:txBody>
      </p:sp>
      <p:sp>
        <p:nvSpPr>
          <p:cNvPr id="3" name="Content Placeholder 2"/>
          <p:cNvSpPr>
            <a:spLocks noGrp="1"/>
          </p:cNvSpPr>
          <p:nvPr>
            <p:ph idx="1"/>
          </p:nvPr>
        </p:nvSpPr>
        <p:spPr/>
        <p:txBody>
          <a:bodyPr/>
          <a:lstStyle/>
          <a:p>
            <a:r>
              <a:rPr lang="en-US" dirty="0" smtClean="0"/>
              <a:t>In 1984, methyl </a:t>
            </a:r>
            <a:r>
              <a:rPr lang="en-US" dirty="0"/>
              <a:t>isocyanate (MIC) </a:t>
            </a:r>
            <a:r>
              <a:rPr lang="en-US" dirty="0" smtClean="0"/>
              <a:t>was released from Union </a:t>
            </a:r>
            <a:r>
              <a:rPr lang="en-US" dirty="0"/>
              <a:t>Carbide chemical plant in Bhopal, </a:t>
            </a:r>
            <a:r>
              <a:rPr lang="en-US" dirty="0" smtClean="0"/>
              <a:t>India.  </a:t>
            </a:r>
          </a:p>
          <a:p>
            <a:r>
              <a:rPr lang="en-US" dirty="0" smtClean="0"/>
              <a:t>Hazard: MIC and water produce large amounts of heat.</a:t>
            </a:r>
          </a:p>
          <a:p>
            <a:pPr lvl="1"/>
            <a:r>
              <a:rPr lang="en-US" dirty="0"/>
              <a:t>A</a:t>
            </a:r>
            <a:r>
              <a:rPr lang="en-US" dirty="0" smtClean="0"/>
              <a:t> </a:t>
            </a:r>
            <a:r>
              <a:rPr lang="en-US" dirty="0"/>
              <a:t>relatively new worker </a:t>
            </a:r>
            <a:r>
              <a:rPr lang="en-US" dirty="0" smtClean="0"/>
              <a:t>washed </a:t>
            </a:r>
            <a:r>
              <a:rPr lang="en-US" dirty="0"/>
              <a:t>out some pipes and </a:t>
            </a:r>
            <a:r>
              <a:rPr lang="en-US" dirty="0" smtClean="0"/>
              <a:t>filters.</a:t>
            </a:r>
          </a:p>
          <a:p>
            <a:pPr lvl="1"/>
            <a:r>
              <a:rPr lang="en-US" dirty="0" smtClean="0"/>
              <a:t>Worker closed values that isolate MIC </a:t>
            </a:r>
            <a:r>
              <a:rPr lang="en-US" dirty="0"/>
              <a:t>tanks from the pipes and filters </a:t>
            </a:r>
            <a:r>
              <a:rPr lang="en-US" dirty="0" smtClean="0"/>
              <a:t>being washed, but did not insert a </a:t>
            </a:r>
            <a:r>
              <a:rPr lang="en-US" dirty="0"/>
              <a:t>required safety disk </a:t>
            </a:r>
            <a:r>
              <a:rPr lang="en-US" dirty="0" smtClean="0"/>
              <a:t>that provides additional protection if values leaked.</a:t>
            </a:r>
          </a:p>
          <a:p>
            <a:pPr lvl="1"/>
            <a:r>
              <a:rPr lang="en-US" dirty="0" smtClean="0"/>
              <a:t>The </a:t>
            </a:r>
            <a:r>
              <a:rPr lang="en-US" dirty="0"/>
              <a:t>values </a:t>
            </a:r>
            <a:r>
              <a:rPr lang="en-US" dirty="0" smtClean="0"/>
              <a:t>leaked which caused 2,000 fatalities </a:t>
            </a:r>
            <a:r>
              <a:rPr lang="en-US" dirty="0"/>
              <a:t>and 10,000 permanent injuries. </a:t>
            </a:r>
            <a:endParaRPr lang="en-US" dirty="0" smtClean="0"/>
          </a:p>
          <a:p>
            <a:r>
              <a:rPr lang="en-US" dirty="0" smtClean="0"/>
              <a:t>The </a:t>
            </a:r>
            <a:r>
              <a:rPr lang="en-US" dirty="0"/>
              <a:t>analysis identified the root cause as an operator error.  </a:t>
            </a:r>
          </a:p>
        </p:txBody>
      </p:sp>
    </p:spTree>
    <p:extLst>
      <p:ext uri="{BB962C8B-B14F-4D97-AF65-F5344CB8AC3E}">
        <p14:creationId xmlns:p14="http://schemas.microsoft.com/office/powerpoint/2010/main" val="1009938311"/>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 Root Cause: Charles Perrow</a:t>
            </a:r>
            <a:endParaRPr lang="en-US" dirty="0"/>
          </a:p>
        </p:txBody>
      </p:sp>
      <p:sp>
        <p:nvSpPr>
          <p:cNvPr id="3" name="Content Placeholder 2"/>
          <p:cNvSpPr>
            <a:spLocks noGrp="1"/>
          </p:cNvSpPr>
          <p:nvPr>
            <p:ph idx="1"/>
          </p:nvPr>
        </p:nvSpPr>
        <p:spPr/>
        <p:txBody>
          <a:bodyPr/>
          <a:lstStyle/>
          <a:p>
            <a:r>
              <a:rPr lang="en-US" dirty="0" smtClean="0"/>
              <a:t>An accident </a:t>
            </a:r>
            <a:r>
              <a:rPr lang="en-US" dirty="0"/>
              <a:t>was just waiting to happen </a:t>
            </a:r>
            <a:r>
              <a:rPr lang="en-US" dirty="0" smtClean="0"/>
              <a:t>given </a:t>
            </a:r>
            <a:r>
              <a:rPr lang="en-US" dirty="0"/>
              <a:t>the design and operating conditions of the </a:t>
            </a:r>
            <a:r>
              <a:rPr lang="en-US" dirty="0" smtClean="0"/>
              <a:t>plant</a:t>
            </a:r>
            <a:r>
              <a:rPr lang="en-US" sz="2700" baseline="30000" dirty="0" smtClean="0"/>
              <a:t>1</a:t>
            </a:r>
            <a:r>
              <a:rPr lang="en-US" dirty="0" smtClean="0"/>
              <a:t>.</a:t>
            </a:r>
          </a:p>
          <a:p>
            <a:pPr lvl="1"/>
            <a:r>
              <a:rPr lang="en-US" dirty="0" smtClean="0"/>
              <a:t>However the water </a:t>
            </a:r>
            <a:r>
              <a:rPr lang="en-US" dirty="0"/>
              <a:t>got in, it would not have caused the severe explosion </a:t>
            </a:r>
            <a:endParaRPr lang="en-US" dirty="0" smtClean="0"/>
          </a:p>
          <a:p>
            <a:pPr lvl="2"/>
            <a:r>
              <a:rPr lang="en-US" dirty="0" smtClean="0"/>
              <a:t>had </a:t>
            </a:r>
            <a:r>
              <a:rPr lang="en-US" dirty="0"/>
              <a:t>the refrigeration unit not been disconnected and drained of </a:t>
            </a:r>
            <a:r>
              <a:rPr lang="en-US" dirty="0" smtClean="0"/>
              <a:t>Freon</a:t>
            </a:r>
          </a:p>
          <a:p>
            <a:pPr lvl="2"/>
            <a:r>
              <a:rPr lang="en-US" dirty="0" smtClean="0"/>
              <a:t>or </a:t>
            </a:r>
            <a:r>
              <a:rPr lang="en-US" dirty="0"/>
              <a:t>had various steps been taken at the first smell of MIC instead of being put off until </a:t>
            </a:r>
            <a:r>
              <a:rPr lang="en-US" dirty="0" smtClean="0"/>
              <a:t>after the </a:t>
            </a:r>
            <a:r>
              <a:rPr lang="en-US" dirty="0"/>
              <a:t>tea break, </a:t>
            </a:r>
            <a:endParaRPr lang="en-US" dirty="0" smtClean="0"/>
          </a:p>
          <a:p>
            <a:pPr lvl="2"/>
            <a:r>
              <a:rPr lang="en-US" dirty="0" smtClean="0"/>
              <a:t>or </a:t>
            </a:r>
            <a:r>
              <a:rPr lang="en-US" dirty="0"/>
              <a:t>had the scrubber been in service, </a:t>
            </a:r>
            <a:r>
              <a:rPr lang="en-US" dirty="0" smtClean="0"/>
              <a:t>or </a:t>
            </a:r>
            <a:r>
              <a:rPr lang="en-US" dirty="0"/>
              <a:t>had the water sprays been designed to go high enough to douse the emissions</a:t>
            </a:r>
            <a:r>
              <a:rPr lang="en-US" dirty="0" smtClean="0"/>
              <a:t>, </a:t>
            </a:r>
          </a:p>
          <a:p>
            <a:pPr lvl="2"/>
            <a:r>
              <a:rPr lang="en-US" dirty="0" smtClean="0"/>
              <a:t>or </a:t>
            </a:r>
            <a:r>
              <a:rPr lang="en-US" dirty="0"/>
              <a:t>had the flare tower been </a:t>
            </a:r>
            <a:r>
              <a:rPr lang="en-US" dirty="0" smtClean="0"/>
              <a:t>working </a:t>
            </a:r>
            <a:r>
              <a:rPr lang="en-US" dirty="0"/>
              <a:t>and been of sufficient capacity to handle a large excursion</a:t>
            </a:r>
            <a:r>
              <a:rPr lang="en-US" dirty="0" smtClean="0"/>
              <a:t>.</a:t>
            </a:r>
          </a:p>
          <a:p>
            <a:r>
              <a:rPr lang="en-US" sz="1200" dirty="0" smtClean="0"/>
              <a:t>1. The </a:t>
            </a:r>
            <a:r>
              <a:rPr lang="en-US" sz="1200" dirty="0"/>
              <a:t>Habit of Courting Disaster, Charles Perrow, The Nation (October] 346-356</a:t>
            </a:r>
            <a:r>
              <a:rPr lang="en-US" dirty="0"/>
              <a:t>.</a:t>
            </a:r>
          </a:p>
          <a:p>
            <a:pPr lvl="2"/>
            <a:endParaRPr lang="en-US" dirty="0"/>
          </a:p>
          <a:p>
            <a:endParaRPr lang="en-US" dirty="0"/>
          </a:p>
        </p:txBody>
      </p:sp>
    </p:spTree>
    <p:extLst>
      <p:ext uri="{BB962C8B-B14F-4D97-AF65-F5344CB8AC3E}">
        <p14:creationId xmlns:p14="http://schemas.microsoft.com/office/powerpoint/2010/main" val="1880662029"/>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Root Cause Analysis</a:t>
            </a:r>
            <a:endParaRPr lang="en-US" dirty="0"/>
          </a:p>
        </p:txBody>
      </p:sp>
      <p:sp>
        <p:nvSpPr>
          <p:cNvPr id="3" name="Content Placeholder 2"/>
          <p:cNvSpPr>
            <a:spLocks noGrp="1"/>
          </p:cNvSpPr>
          <p:nvPr>
            <p:ph idx="1"/>
          </p:nvPr>
        </p:nvSpPr>
        <p:spPr/>
        <p:txBody>
          <a:bodyPr/>
          <a:lstStyle/>
          <a:p>
            <a:r>
              <a:rPr lang="en-US" dirty="0" smtClean="0"/>
              <a:t>An analysis based on the sequence of events might have concluded that the root cause was any one of the following:</a:t>
            </a:r>
          </a:p>
          <a:p>
            <a:pPr lvl="1"/>
            <a:r>
              <a:rPr lang="en-US" dirty="0" smtClean="0"/>
              <a:t>Energy Management Software: race condition</a:t>
            </a:r>
            <a:endParaRPr lang="en-US" dirty="0"/>
          </a:p>
          <a:p>
            <a:pPr lvl="1"/>
            <a:r>
              <a:rPr lang="en-US" dirty="0" smtClean="0"/>
              <a:t>Power grid operators:  Normally there are scores of alerts in a two hour period on a hot summer’s day. The lack of any alerts should have been questioned.</a:t>
            </a:r>
          </a:p>
          <a:p>
            <a:pPr lvl="1"/>
            <a:r>
              <a:rPr lang="en-US" dirty="0"/>
              <a:t>Real-time contingency </a:t>
            </a:r>
            <a:r>
              <a:rPr lang="en-US" dirty="0" smtClean="0"/>
              <a:t>analysis: Problems with automatic operators led operators to run  it manually when they thought necessary. It was run on that day.</a:t>
            </a:r>
          </a:p>
          <a:p>
            <a:pPr lvl="1"/>
            <a:r>
              <a:rPr lang="en-US" dirty="0" smtClean="0"/>
              <a:t>Computer support staff: The support staff did not tell the power grid operators that the alarm server was down. </a:t>
            </a:r>
          </a:p>
        </p:txBody>
      </p:sp>
    </p:spTree>
    <p:extLst>
      <p:ext uri="{BB962C8B-B14F-4D97-AF65-F5344CB8AC3E}">
        <p14:creationId xmlns:p14="http://schemas.microsoft.com/office/powerpoint/2010/main" val="1415195642"/>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143000"/>
            <a:ext cx="8458200" cy="5257800"/>
          </a:xfrm>
        </p:spPr>
        <p:txBody>
          <a:bodyPr/>
          <a:lstStyle/>
          <a:p>
            <a:pPr marL="0" lvl="0" indent="1588">
              <a:spcAft>
                <a:spcPts val="300"/>
              </a:spcAft>
            </a:pPr>
            <a:r>
              <a:rPr lang="en-US" sz="1100" dirty="0" smtClean="0"/>
              <a:t>Copyright </a:t>
            </a:r>
            <a:r>
              <a:rPr lang="en-US" sz="1100" dirty="0"/>
              <a:t>2014 Carnegie Mellon University</a:t>
            </a:r>
            <a:br>
              <a:rPr lang="en-US" sz="1100" dirty="0"/>
            </a:br>
            <a:r>
              <a:rPr lang="en-US" sz="1100" dirty="0"/>
              <a:t/>
            </a:r>
            <a:br>
              <a:rPr lang="en-US" sz="1100" dirty="0"/>
            </a:br>
            <a:r>
              <a:rPr lang="en-US" sz="1100" dirty="0"/>
              <a:t>This material has been approved for public release and unlimited distribution except as restricted below.</a:t>
            </a:r>
            <a:br>
              <a:rPr lang="en-US" sz="1100" dirty="0"/>
            </a:br>
            <a:r>
              <a:rPr lang="en-US" sz="1100" dirty="0"/>
              <a:t/>
            </a:r>
            <a:br>
              <a:rPr lang="en-US" sz="1100" dirty="0"/>
            </a:br>
            <a:r>
              <a:rPr lang="en-US" sz="1100" dirty="0"/>
              <a:t>This material is based upon work funded and supported by Department of Homeland Security under Contract No. FA8721-05-C-0003 with Carnegie Mellon University for the operation of the Software Engineering Institute, a federally funded research and development center sponsored by the United States Department of Defense.</a:t>
            </a:r>
            <a:br>
              <a:rPr lang="en-US" sz="1100" dirty="0"/>
            </a:br>
            <a:r>
              <a:rPr lang="en-US" sz="1100" dirty="0"/>
              <a:t/>
            </a:r>
            <a:br>
              <a:rPr lang="en-US" sz="1100" dirty="0"/>
            </a:br>
            <a:r>
              <a:rPr lang="en-US" sz="1100" dirty="0"/>
              <a:t>References herein to any specific commercial product, process, or service by trade name, trade mark, manufacturer, or otherwise, does not necessarily constitute or imply its endorsement, recommendation, or favoring by Carnegie Mellon University or its Software Engineering Institute.</a:t>
            </a:r>
            <a:br>
              <a:rPr lang="en-US" sz="1100" dirty="0"/>
            </a:br>
            <a:r>
              <a:rPr lang="en-US" sz="1100" dirty="0"/>
              <a:t/>
            </a:r>
            <a:br>
              <a:rPr lang="en-US" sz="1100" dirty="0"/>
            </a:br>
            <a:r>
              <a:rPr lang="en-US" sz="1100" dirty="0"/>
              <a:t>NO WARRANTY. THIS CARNEGIE MELLON UNIVERSITY AND SOFTWARE ENGINEERING INSTITUTE MATERIAL IS FURNISHED ON AN “AS-IS” BASIS. CARNEGIE MELLON UNIVERSITY MAKES NO WARRANTIES OF ANY KIND, EITHER EXPRESSED OR IMPLIED, AS TO ANY MATTER INCLUDING, BUT NOT LIMITED TO, WARRANTY OF FITNESS FOR PURPOSE OR MERCHANTABILITY, EXCLUSIVITY, OR RESULTS OBTAINED FROM USE OF THE MATERIAL. CARNEGIE MELLON UNIVERSITY DOES NOT MAKE ANY WARRANTY OF ANY KIND WITH RESPECT TO FREEDOM FROM PATENT, TRADEMARK, OR COPYRIGHT INFRINGEMENT.</a:t>
            </a:r>
            <a:br>
              <a:rPr lang="en-US" sz="1100" dirty="0"/>
            </a:br>
            <a:r>
              <a:rPr lang="en-US" sz="1100" dirty="0"/>
              <a:t/>
            </a:r>
            <a:br>
              <a:rPr lang="en-US" sz="1100" dirty="0"/>
            </a:br>
            <a:r>
              <a:rPr lang="en-US" sz="1100" dirty="0"/>
              <a:t>This material is distributed by the Software Engineering Institute (SEI) only to course attendees for their own individual study. Except for the U.S. government purposes described below, this material SHALL NOT be reproduced or used in any other manner without requesting formal permission from the Software Engineering Institute at permission@sei.cmu.edu.</a:t>
            </a:r>
            <a:br>
              <a:rPr lang="en-US" sz="1100" dirty="0"/>
            </a:br>
            <a:r>
              <a:rPr lang="en-US" sz="1100" dirty="0"/>
              <a:t/>
            </a:r>
            <a:br>
              <a:rPr lang="en-US" sz="1100" dirty="0"/>
            </a:br>
            <a:r>
              <a:rPr lang="en-US" sz="1100" dirty="0"/>
              <a:t>The U.S. Government's rights to use, modify, reproduce, release, perform, display, or disclose this material are restricted by the Rights in Technical Data-Noncommercial Items clauses (DFAR 252-227.7013 and DFAR 252-227.7013 Alternate I) contained in the above identified contract. Any reproduction of this material or portions thereof marked with this legend must also reproduce the disclaimers contained on this slide.</a:t>
            </a:r>
            <a:br>
              <a:rPr lang="en-US" sz="1100" dirty="0"/>
            </a:br>
            <a:r>
              <a:rPr lang="en-US" sz="1100" dirty="0"/>
              <a:t/>
            </a:r>
            <a:br>
              <a:rPr lang="en-US" sz="1100" dirty="0"/>
            </a:br>
            <a:r>
              <a:rPr lang="en-US" sz="1100" dirty="0"/>
              <a:t>Although the rights granted by contract do not require course attendance to use this material for U.S. Government purposes, the SEI recommends attendance to ensure proper understanding.</a:t>
            </a:r>
            <a:br>
              <a:rPr lang="en-US" sz="1100" dirty="0"/>
            </a:br>
            <a:r>
              <a:rPr lang="en-US" sz="1100" dirty="0"/>
              <a:t/>
            </a:r>
            <a:br>
              <a:rPr lang="en-US" sz="1100" dirty="0"/>
            </a:br>
            <a:r>
              <a:rPr lang="en-US" sz="1100" dirty="0"/>
              <a:t>CERT</a:t>
            </a:r>
            <a:r>
              <a:rPr lang="en-US" sz="1100" baseline="30000" dirty="0"/>
              <a:t>®</a:t>
            </a:r>
            <a:r>
              <a:rPr lang="en-US" sz="1100" dirty="0"/>
              <a:t> is a registered mark of Carnegie Mellon University.</a:t>
            </a:r>
            <a:br>
              <a:rPr lang="en-US" sz="1100" dirty="0"/>
            </a:br>
            <a:r>
              <a:rPr lang="en-US" sz="1100" dirty="0"/>
              <a:t/>
            </a:r>
            <a:br>
              <a:rPr lang="en-US" sz="1100" dirty="0"/>
            </a:br>
            <a:r>
              <a:rPr lang="en-US" sz="1100" dirty="0"/>
              <a:t>DM-0001287</a:t>
            </a:r>
            <a:br>
              <a:rPr lang="en-US" sz="1100" dirty="0"/>
            </a:br>
            <a:endParaRPr lang="en-US" sz="1100" dirty="0" smtClean="0">
              <a:ea typeface="ＭＳ Ｐゴシック" pitchFamily="-107" charset="-128"/>
            </a:endParaRPr>
          </a:p>
          <a:p>
            <a:pPr marL="3175" lvl="0" indent="-3175" eaLnBrk="0" hangingPunct="0">
              <a:spcBef>
                <a:spcPts val="0"/>
              </a:spcBef>
              <a:spcAft>
                <a:spcPts val="0"/>
              </a:spcAft>
              <a:buClr>
                <a:srgbClr val="B0B1B3"/>
              </a:buClr>
              <a:buSzTx/>
              <a:defRPr/>
            </a:pPr>
            <a:endParaRPr lang="en-US" sz="1350" dirty="0" smtClean="0">
              <a:ea typeface="ＭＳ Ｐゴシック" pitchFamily="-107" charset="-128"/>
            </a:endParaRPr>
          </a:p>
        </p:txBody>
      </p:sp>
    </p:spTree>
    <p:extLst>
      <p:ext uri="{BB962C8B-B14F-4D97-AF65-F5344CB8AC3E}">
        <p14:creationId xmlns:p14="http://schemas.microsoft.com/office/powerpoint/2010/main" val="32306962"/>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Technical Analysis for Blackout</a:t>
            </a:r>
          </a:p>
        </p:txBody>
      </p:sp>
      <p:sp>
        <p:nvSpPr>
          <p:cNvPr id="3" name="Content Placeholder 2"/>
          <p:cNvSpPr>
            <a:spLocks noGrp="1"/>
          </p:cNvSpPr>
          <p:nvPr>
            <p:ph idx="1"/>
          </p:nvPr>
        </p:nvSpPr>
        <p:spPr/>
        <p:txBody>
          <a:bodyPr/>
          <a:lstStyle/>
          <a:p>
            <a:r>
              <a:rPr lang="en-US" dirty="0" smtClean="0"/>
              <a:t>But like the Bhopal failure, blackout was just waiting to happen given the design and operating conditions at the utility.</a:t>
            </a:r>
          </a:p>
          <a:p>
            <a:r>
              <a:rPr lang="en-US" dirty="0" smtClean="0"/>
              <a:t>The blackout was caused by of a combination of conditions, and eliminating any one of those conditions would have prevented the blackout.</a:t>
            </a:r>
          </a:p>
        </p:txBody>
      </p:sp>
    </p:spTree>
    <p:extLst>
      <p:ext uri="{BB962C8B-B14F-4D97-AF65-F5344CB8AC3E}">
        <p14:creationId xmlns:p14="http://schemas.microsoft.com/office/powerpoint/2010/main" val="168168873"/>
      </p:ext>
    </p:extLst>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Combination of Causes</a:t>
            </a:r>
            <a:endParaRPr lang="en-US" dirty="0"/>
          </a:p>
        </p:txBody>
      </p:sp>
      <p:sp>
        <p:nvSpPr>
          <p:cNvPr id="3" name="Content Placeholder 2"/>
          <p:cNvSpPr>
            <a:spLocks noGrp="1"/>
          </p:cNvSpPr>
          <p:nvPr>
            <p:ph idx="1"/>
          </p:nvPr>
        </p:nvSpPr>
        <p:spPr/>
        <p:txBody>
          <a:bodyPr/>
          <a:lstStyle/>
          <a:p>
            <a:r>
              <a:rPr lang="en-US" dirty="0" smtClean="0"/>
              <a:t>There did not exist an automatic  notification of the computer support staff and the power grid operators in the event an alarm server failure. </a:t>
            </a:r>
          </a:p>
          <a:p>
            <a:r>
              <a:rPr lang="en-US" dirty="0" smtClean="0"/>
              <a:t>The power grid operators did not periodically check the output from the state estimator and real-time </a:t>
            </a:r>
            <a:r>
              <a:rPr lang="en-US" dirty="0"/>
              <a:t>contingency  </a:t>
            </a:r>
            <a:r>
              <a:rPr lang="en-US" dirty="0" smtClean="0"/>
              <a:t>analysis.</a:t>
            </a:r>
          </a:p>
          <a:p>
            <a:r>
              <a:rPr lang="en-US" dirty="0" smtClean="0"/>
              <a:t>The utility did not use a visual map to display grid status data by physical location which might have helped operators recognize a significant change.</a:t>
            </a:r>
          </a:p>
          <a:p>
            <a:r>
              <a:rPr lang="en-US" dirty="0" smtClean="0"/>
              <a:t>The state estimator failed at an independent power grid monitoring organization .</a:t>
            </a:r>
            <a:endParaRPr lang="en-US" dirty="0"/>
          </a:p>
          <a:p>
            <a:pPr lvl="2"/>
            <a:endParaRPr lang="en-US" dirty="0" smtClean="0"/>
          </a:p>
          <a:p>
            <a:endParaRPr lang="en-US" dirty="0"/>
          </a:p>
          <a:p>
            <a:endParaRPr lang="en-US" dirty="0"/>
          </a:p>
        </p:txBody>
      </p:sp>
    </p:spTree>
    <p:extLst>
      <p:ext uri="{BB962C8B-B14F-4D97-AF65-F5344CB8AC3E}">
        <p14:creationId xmlns:p14="http://schemas.microsoft.com/office/powerpoint/2010/main" val="3700315870"/>
      </p:ext>
    </p:extLst>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Topics</a:t>
            </a:r>
            <a:endParaRPr lang="en-US" dirty="0"/>
          </a:p>
        </p:txBody>
      </p:sp>
      <p:sp>
        <p:nvSpPr>
          <p:cNvPr id="3" name="Content Placeholder 2"/>
          <p:cNvSpPr>
            <a:spLocks noGrp="1"/>
          </p:cNvSpPr>
          <p:nvPr>
            <p:ph idx="1"/>
          </p:nvPr>
        </p:nvSpPr>
        <p:spPr>
          <a:xfrm>
            <a:off x="304800" y="1143000"/>
            <a:ext cx="8458200" cy="5102352"/>
          </a:xfrm>
        </p:spPr>
        <p:txBody>
          <a:bodyPr/>
          <a:lstStyle/>
          <a:p>
            <a:pPr marL="454025" indent="-228600"/>
            <a:r>
              <a:rPr lang="en-US" dirty="0" smtClean="0"/>
              <a:t>Complex system operational failures</a:t>
            </a:r>
          </a:p>
          <a:p>
            <a:pPr marL="454025" indent="-228600"/>
            <a:r>
              <a:rPr lang="en-US" dirty="0" smtClean="0"/>
              <a:t>Source: system development lifecycles</a:t>
            </a:r>
          </a:p>
          <a:p>
            <a:pPr marL="454025" indent="-228600"/>
            <a:r>
              <a:rPr lang="en-US" dirty="0" smtClean="0"/>
              <a:t>Role of security assurance</a:t>
            </a:r>
          </a:p>
          <a:p>
            <a:pPr marL="454025" indent="-228600"/>
            <a:r>
              <a:rPr lang="en-US" dirty="0"/>
              <a:t>Assurance </a:t>
            </a:r>
            <a:r>
              <a:rPr lang="en-US" dirty="0" smtClean="0"/>
              <a:t>management</a:t>
            </a:r>
          </a:p>
          <a:p>
            <a:pPr marL="454025" indent="-228600"/>
            <a:r>
              <a:rPr lang="en-US" dirty="0"/>
              <a:t>Evidence to support confidence that desired assurance level has been satisfied.</a:t>
            </a:r>
          </a:p>
          <a:p>
            <a:pPr marL="454025" indent="-228600"/>
            <a:r>
              <a:rPr lang="en-US" dirty="0"/>
              <a:t>What’s next</a:t>
            </a:r>
          </a:p>
          <a:p>
            <a:endParaRPr lang="en-US" dirty="0" smtClean="0"/>
          </a:p>
          <a:p>
            <a:endParaRPr lang="en-US" dirty="0"/>
          </a:p>
        </p:txBody>
      </p:sp>
      <p:sp>
        <p:nvSpPr>
          <p:cNvPr id="4" name="AutoShape 4"/>
          <p:cNvSpPr>
            <a:spLocks noChangeArrowheads="1"/>
          </p:cNvSpPr>
          <p:nvPr/>
        </p:nvSpPr>
        <p:spPr bwMode="auto">
          <a:xfrm rot="5400000">
            <a:off x="25400" y="1695450"/>
            <a:ext cx="412750" cy="311150"/>
          </a:xfrm>
          <a:prstGeom prst="triangle">
            <a:avLst>
              <a:gd name="adj" fmla="val 50000"/>
            </a:avLst>
          </a:prstGeom>
          <a:solidFill>
            <a:srgbClr val="5CA1FB"/>
          </a:solidFill>
          <a:ln w="38100">
            <a:noFill/>
            <a:miter lim="800000"/>
            <a:headEnd/>
            <a:tailEnd/>
          </a:ln>
          <a:effectLst/>
        </p:spPr>
        <p:txBody>
          <a:bodyPr wrap="none" lIns="92309" tIns="46154" rIns="92309" bIns="46154" anchor="ctr"/>
          <a:lstStyle/>
          <a:p>
            <a:endParaRPr lang="en-US" dirty="0"/>
          </a:p>
        </p:txBody>
      </p:sp>
    </p:spTree>
    <p:extLst>
      <p:ext uri="{BB962C8B-B14F-4D97-AF65-F5344CB8AC3E}">
        <p14:creationId xmlns:p14="http://schemas.microsoft.com/office/powerpoint/2010/main" val="572411069"/>
      </p:ext>
    </p:extLst>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Software Engineering Paradox</a:t>
            </a:r>
            <a:endParaRPr lang="en-US" dirty="0"/>
          </a:p>
        </p:txBody>
      </p:sp>
      <p:sp>
        <p:nvSpPr>
          <p:cNvPr id="3" name="Content Placeholder 2"/>
          <p:cNvSpPr>
            <a:spLocks noGrp="1"/>
          </p:cNvSpPr>
          <p:nvPr>
            <p:ph idx="1"/>
          </p:nvPr>
        </p:nvSpPr>
        <p:spPr/>
        <p:txBody>
          <a:bodyPr/>
          <a:lstStyle/>
          <a:p>
            <a:r>
              <a:rPr lang="en-US" dirty="0" smtClean="0"/>
              <a:t>Ross Anderson: Progress in security </a:t>
            </a:r>
            <a:r>
              <a:rPr lang="en-US" dirty="0"/>
              <a:t>e</a:t>
            </a:r>
            <a:r>
              <a:rPr lang="en-US" dirty="0" smtClean="0"/>
              <a:t>ngineering</a:t>
            </a:r>
          </a:p>
          <a:p>
            <a:pPr lvl="1"/>
            <a:r>
              <a:rPr lang="en-US" dirty="0" smtClean="0"/>
              <a:t>Software engineering</a:t>
            </a:r>
          </a:p>
          <a:p>
            <a:pPr lvl="2"/>
            <a:r>
              <a:rPr lang="en-US" dirty="0"/>
              <a:t>O</a:t>
            </a:r>
            <a:r>
              <a:rPr lang="en-US" dirty="0" smtClean="0"/>
              <a:t>ver </a:t>
            </a:r>
            <a:r>
              <a:rPr lang="en-US" dirty="0"/>
              <a:t>the last 30 years, developers </a:t>
            </a:r>
            <a:r>
              <a:rPr lang="en-US" dirty="0" smtClean="0"/>
              <a:t>provided </a:t>
            </a:r>
            <a:r>
              <a:rPr lang="en-US" dirty="0"/>
              <a:t>with improved tools and methods for developing systems, </a:t>
            </a:r>
            <a:endParaRPr lang="en-US" dirty="0" smtClean="0"/>
          </a:p>
          <a:p>
            <a:pPr lvl="2"/>
            <a:r>
              <a:rPr lang="en-US" dirty="0" smtClean="0"/>
              <a:t>Percentage </a:t>
            </a:r>
            <a:r>
              <a:rPr lang="en-US" dirty="0"/>
              <a:t>of development failures has stayed around 30%. </a:t>
            </a:r>
            <a:endParaRPr lang="en-US" dirty="0" smtClean="0"/>
          </a:p>
          <a:p>
            <a:pPr lvl="2"/>
            <a:r>
              <a:rPr lang="en-US" dirty="0" smtClean="0"/>
              <a:t>Better </a:t>
            </a:r>
            <a:r>
              <a:rPr lang="en-US" dirty="0"/>
              <a:t>tools encouraged the development of larger and more complex systems </a:t>
            </a:r>
            <a:r>
              <a:rPr lang="en-US" dirty="0" smtClean="0"/>
              <a:t>which also </a:t>
            </a:r>
            <a:r>
              <a:rPr lang="en-US" dirty="0"/>
              <a:t>created more dramatic failures. </a:t>
            </a:r>
          </a:p>
          <a:p>
            <a:pPr lvl="1"/>
            <a:r>
              <a:rPr lang="en-US" dirty="0" smtClean="0"/>
              <a:t>Security engineering </a:t>
            </a:r>
          </a:p>
          <a:p>
            <a:pPr lvl="2"/>
            <a:r>
              <a:rPr lang="en-US" dirty="0" smtClean="0"/>
              <a:t>Techniques such as threat </a:t>
            </a:r>
            <a:r>
              <a:rPr lang="en-US" dirty="0"/>
              <a:t>modeling can remove known </a:t>
            </a:r>
            <a:r>
              <a:rPr lang="en-US" dirty="0" smtClean="0"/>
              <a:t>weaknesses</a:t>
            </a:r>
          </a:p>
          <a:p>
            <a:pPr lvl="2"/>
            <a:r>
              <a:rPr lang="en-US" dirty="0" smtClean="0"/>
              <a:t>The capability to build more complex system also creates </a:t>
            </a:r>
            <a:r>
              <a:rPr lang="en-US" dirty="0"/>
              <a:t>new vulnerabilities, </a:t>
            </a:r>
            <a:r>
              <a:rPr lang="en-US" dirty="0" smtClean="0"/>
              <a:t>increases </a:t>
            </a:r>
            <a:r>
              <a:rPr lang="en-US" dirty="0"/>
              <a:t>the possibility that known weaknesses could be missed, and </a:t>
            </a:r>
            <a:r>
              <a:rPr lang="en-US" dirty="0" smtClean="0"/>
              <a:t>likely forces </a:t>
            </a:r>
            <a:r>
              <a:rPr lang="en-US" dirty="0"/>
              <a:t>system stakeholders to accept higher security </a:t>
            </a:r>
            <a:r>
              <a:rPr lang="en-US" dirty="0" smtClean="0"/>
              <a:t>risks</a:t>
            </a:r>
            <a:r>
              <a:rPr lang="en-US" dirty="0"/>
              <a:t> </a:t>
            </a:r>
            <a:r>
              <a:rPr lang="en-US" dirty="0" smtClean="0"/>
              <a:t>in order to support desired functionality.</a:t>
            </a:r>
            <a:endParaRPr lang="en-US" dirty="0"/>
          </a:p>
          <a:p>
            <a:endParaRPr lang="en-US" dirty="0"/>
          </a:p>
        </p:txBody>
      </p:sp>
    </p:spTree>
    <p:extLst>
      <p:ext uri="{BB962C8B-B14F-4D97-AF65-F5344CB8AC3E}">
        <p14:creationId xmlns:p14="http://schemas.microsoft.com/office/powerpoint/2010/main" val="2911649229"/>
      </p:ext>
    </p:extLst>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Management and Software System Failures-1</a:t>
            </a:r>
            <a:endParaRPr lang="en-US" dirty="0"/>
          </a:p>
        </p:txBody>
      </p:sp>
      <p:sp>
        <p:nvSpPr>
          <p:cNvPr id="3" name="Content Placeholder 2"/>
          <p:cNvSpPr>
            <a:spLocks noGrp="1"/>
          </p:cNvSpPr>
          <p:nvPr>
            <p:ph idx="1"/>
          </p:nvPr>
        </p:nvSpPr>
        <p:spPr/>
        <p:txBody>
          <a:bodyPr/>
          <a:lstStyle/>
          <a:p>
            <a:r>
              <a:rPr lang="en-US" dirty="0" smtClean="0"/>
              <a:t>Management failures: SEI 1997: </a:t>
            </a:r>
          </a:p>
          <a:p>
            <a:pPr lvl="1"/>
            <a:r>
              <a:rPr lang="en-US" dirty="0"/>
              <a:t>p</a:t>
            </a:r>
            <a:r>
              <a:rPr lang="en-US" dirty="0" smtClean="0"/>
              <a:t>oor </a:t>
            </a:r>
            <a:r>
              <a:rPr lang="en-US" dirty="0"/>
              <a:t>project </a:t>
            </a:r>
            <a:r>
              <a:rPr lang="en-US" dirty="0" smtClean="0"/>
              <a:t>planning</a:t>
            </a:r>
          </a:p>
          <a:p>
            <a:pPr lvl="1"/>
            <a:r>
              <a:rPr lang="en-US" dirty="0" smtClean="0"/>
              <a:t>inadequate </a:t>
            </a:r>
            <a:r>
              <a:rPr lang="en-US" dirty="0"/>
              <a:t>documentation of project </a:t>
            </a:r>
            <a:r>
              <a:rPr lang="en-US" dirty="0" smtClean="0"/>
              <a:t>requirements</a:t>
            </a:r>
          </a:p>
          <a:p>
            <a:pPr lvl="1"/>
            <a:r>
              <a:rPr lang="en-US" dirty="0" smtClean="0"/>
              <a:t>insufficient </a:t>
            </a:r>
            <a:r>
              <a:rPr lang="en-US" dirty="0"/>
              <a:t>understanding of the </a:t>
            </a:r>
            <a:r>
              <a:rPr lang="en-US" dirty="0" smtClean="0"/>
              <a:t>business</a:t>
            </a:r>
          </a:p>
          <a:p>
            <a:pPr lvl="1"/>
            <a:r>
              <a:rPr lang="en-US" dirty="0" smtClean="0"/>
              <a:t>lack </a:t>
            </a:r>
            <a:r>
              <a:rPr lang="en-US" dirty="0"/>
              <a:t>of support and involvement from senior </a:t>
            </a:r>
            <a:r>
              <a:rPr lang="en-US" dirty="0" smtClean="0"/>
              <a:t>management</a:t>
            </a:r>
          </a:p>
          <a:p>
            <a:pPr lvl="1"/>
            <a:r>
              <a:rPr lang="en-US" dirty="0" smtClean="0"/>
              <a:t>no </a:t>
            </a:r>
            <a:r>
              <a:rPr lang="en-US" dirty="0"/>
              <a:t>written quality plan or no effective implementation of the </a:t>
            </a:r>
            <a:r>
              <a:rPr lang="en-US" dirty="0" smtClean="0"/>
              <a:t>plan.</a:t>
            </a:r>
          </a:p>
          <a:p>
            <a:endParaRPr lang="en-US" dirty="0"/>
          </a:p>
        </p:txBody>
      </p:sp>
    </p:spTree>
    <p:extLst>
      <p:ext uri="{BB962C8B-B14F-4D97-AF65-F5344CB8AC3E}">
        <p14:creationId xmlns:p14="http://schemas.microsoft.com/office/powerpoint/2010/main" val="2484957799"/>
      </p:ext>
    </p:extLst>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Management and Software System </a:t>
            </a:r>
            <a:r>
              <a:rPr lang="en-US" dirty="0" smtClean="0"/>
              <a:t>Failures-2</a:t>
            </a:r>
            <a:endParaRPr lang="en-US" dirty="0"/>
          </a:p>
        </p:txBody>
      </p:sp>
      <p:sp>
        <p:nvSpPr>
          <p:cNvPr id="3" name="Content Placeholder 2"/>
          <p:cNvSpPr>
            <a:spLocks noGrp="1"/>
          </p:cNvSpPr>
          <p:nvPr>
            <p:ph idx="1"/>
          </p:nvPr>
        </p:nvSpPr>
        <p:spPr/>
        <p:txBody>
          <a:bodyPr/>
          <a:lstStyle/>
          <a:p>
            <a:r>
              <a:rPr lang="en-US" dirty="0" smtClean="0"/>
              <a:t>Management failures: KPMG 1997 </a:t>
            </a:r>
          </a:p>
          <a:p>
            <a:pPr lvl="1"/>
            <a:r>
              <a:rPr lang="en-US" dirty="0" smtClean="0"/>
              <a:t>project </a:t>
            </a:r>
            <a:r>
              <a:rPr lang="en-US" dirty="0"/>
              <a:t>objectives not fully specified (51</a:t>
            </a:r>
            <a:r>
              <a:rPr lang="en-US" dirty="0" smtClean="0"/>
              <a:t>%)</a:t>
            </a:r>
          </a:p>
          <a:p>
            <a:pPr lvl="1"/>
            <a:r>
              <a:rPr lang="en-US" dirty="0" smtClean="0"/>
              <a:t>bad </a:t>
            </a:r>
            <a:r>
              <a:rPr lang="en-US" dirty="0"/>
              <a:t>planning and estimating (48</a:t>
            </a:r>
            <a:r>
              <a:rPr lang="en-US" dirty="0" smtClean="0"/>
              <a:t>%)</a:t>
            </a:r>
          </a:p>
          <a:p>
            <a:pPr lvl="1"/>
            <a:r>
              <a:rPr lang="en-US" dirty="0" smtClean="0"/>
              <a:t>technology </a:t>
            </a:r>
            <a:r>
              <a:rPr lang="en-US" dirty="0"/>
              <a:t>that is new to the organization (45</a:t>
            </a:r>
            <a:r>
              <a:rPr lang="en-US" dirty="0" smtClean="0"/>
              <a:t>%)</a:t>
            </a:r>
          </a:p>
          <a:p>
            <a:pPr lvl="1"/>
            <a:r>
              <a:rPr lang="en-US" dirty="0" smtClean="0"/>
              <a:t>inadequate</a:t>
            </a:r>
            <a:r>
              <a:rPr lang="en-US" dirty="0"/>
              <a:t>, or no project management methodology (42</a:t>
            </a:r>
            <a:r>
              <a:rPr lang="en-US" dirty="0" smtClean="0"/>
              <a:t>%)</a:t>
            </a:r>
          </a:p>
          <a:p>
            <a:pPr lvl="1"/>
            <a:r>
              <a:rPr lang="en-US" dirty="0" smtClean="0"/>
              <a:t>and insufficient </a:t>
            </a:r>
            <a:r>
              <a:rPr lang="en-US" dirty="0"/>
              <a:t>experienced staff on the team (42%)</a:t>
            </a:r>
          </a:p>
          <a:p>
            <a:endParaRPr lang="en-US" dirty="0"/>
          </a:p>
        </p:txBody>
      </p:sp>
    </p:spTree>
    <p:extLst>
      <p:ext uri="{BB962C8B-B14F-4D97-AF65-F5344CB8AC3E}">
        <p14:creationId xmlns:p14="http://schemas.microsoft.com/office/powerpoint/2010/main" val="4274355580"/>
      </p:ext>
    </p:extLst>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Security Management Failures</a:t>
            </a:r>
            <a:endParaRPr lang="en-US" dirty="0"/>
          </a:p>
        </p:txBody>
      </p:sp>
      <p:sp>
        <p:nvSpPr>
          <p:cNvPr id="3" name="Content Placeholder 2"/>
          <p:cNvSpPr>
            <a:spLocks noGrp="1"/>
          </p:cNvSpPr>
          <p:nvPr>
            <p:ph idx="1"/>
          </p:nvPr>
        </p:nvSpPr>
        <p:spPr/>
        <p:txBody>
          <a:bodyPr/>
          <a:lstStyle/>
          <a:p>
            <a:r>
              <a:rPr lang="en-US" dirty="0" smtClean="0"/>
              <a:t>Forrester </a:t>
            </a:r>
            <a:r>
              <a:rPr lang="en-US" dirty="0"/>
              <a:t>Research </a:t>
            </a:r>
            <a:r>
              <a:rPr lang="en-US" dirty="0" smtClean="0"/>
              <a:t>2011 </a:t>
            </a:r>
            <a:r>
              <a:rPr lang="en-US" dirty="0"/>
              <a:t>Survey r</a:t>
            </a:r>
            <a:r>
              <a:rPr lang="en-US" dirty="0" smtClean="0"/>
              <a:t>esults – security is not a management priority</a:t>
            </a:r>
          </a:p>
          <a:p>
            <a:pPr lvl="1"/>
            <a:r>
              <a:rPr lang="en-US" dirty="0" smtClean="0"/>
              <a:t>Nearly 50% of respondents said they do not do anything to verify third-party code security.</a:t>
            </a:r>
          </a:p>
          <a:p>
            <a:pPr lvl="1"/>
            <a:r>
              <a:rPr lang="en-US" dirty="0" smtClean="0"/>
              <a:t>30% do not do static analysis or manual code checking</a:t>
            </a:r>
          </a:p>
          <a:p>
            <a:pPr lvl="1"/>
            <a:r>
              <a:rPr lang="en-US" dirty="0" smtClean="0"/>
              <a:t>46% use a home-grown security development methodology</a:t>
            </a:r>
          </a:p>
          <a:p>
            <a:pPr lvl="1"/>
            <a:r>
              <a:rPr lang="en-US" dirty="0" smtClean="0"/>
              <a:t>Over </a:t>
            </a:r>
            <a:r>
              <a:rPr lang="en-US" dirty="0"/>
              <a:t>70% </a:t>
            </a:r>
            <a:r>
              <a:rPr lang="en-US" dirty="0" smtClean="0"/>
              <a:t>do </a:t>
            </a:r>
            <a:r>
              <a:rPr lang="en-US" dirty="0"/>
              <a:t>not use security metrics to </a:t>
            </a:r>
            <a:r>
              <a:rPr lang="en-US" dirty="0" smtClean="0"/>
              <a:t>evaluate developers</a:t>
            </a:r>
          </a:p>
          <a:p>
            <a:pPr lvl="1"/>
            <a:r>
              <a:rPr lang="en-US" dirty="0" smtClean="0"/>
              <a:t>57</a:t>
            </a:r>
            <a:r>
              <a:rPr lang="en-US" dirty="0"/>
              <a:t>% do not believe in communicating security requirements downstream to guide testing and QA effort</a:t>
            </a:r>
          </a:p>
          <a:p>
            <a:pPr lvl="1"/>
            <a:r>
              <a:rPr lang="en-US" dirty="0"/>
              <a:t>29% do not practice secure </a:t>
            </a:r>
            <a:r>
              <a:rPr lang="en-US" dirty="0" smtClean="0"/>
              <a:t>design</a:t>
            </a:r>
            <a:endParaRPr lang="en-US" dirty="0"/>
          </a:p>
          <a:p>
            <a:pPr marL="287337" lvl="1" indent="0">
              <a:buNone/>
            </a:pPr>
            <a:endParaRPr lang="en-US" dirty="0" smtClean="0"/>
          </a:p>
        </p:txBody>
      </p:sp>
    </p:spTree>
    <p:extLst>
      <p:ext uri="{BB962C8B-B14F-4D97-AF65-F5344CB8AC3E}">
        <p14:creationId xmlns:p14="http://schemas.microsoft.com/office/powerpoint/2010/main" val="2920429774"/>
      </p:ext>
    </p:extLst>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Security Management Failures</a:t>
            </a:r>
            <a:endParaRPr lang="en-US" dirty="0"/>
          </a:p>
        </p:txBody>
      </p:sp>
      <p:sp>
        <p:nvSpPr>
          <p:cNvPr id="3" name="Content Placeholder 2"/>
          <p:cNvSpPr>
            <a:spLocks noGrp="1"/>
          </p:cNvSpPr>
          <p:nvPr>
            <p:ph idx="1"/>
          </p:nvPr>
        </p:nvSpPr>
        <p:spPr/>
        <p:txBody>
          <a:bodyPr/>
          <a:lstStyle/>
          <a:p>
            <a:r>
              <a:rPr lang="en-US" dirty="0" smtClean="0"/>
              <a:t>The </a:t>
            </a:r>
            <a:r>
              <a:rPr lang="en-US" dirty="0"/>
              <a:t>good news: Those following a coordinated prescriptive approach did </a:t>
            </a:r>
            <a:r>
              <a:rPr lang="en-US" dirty="0" smtClean="0"/>
              <a:t>see a return on investment – business justification.</a:t>
            </a:r>
            <a:endParaRPr lang="en-US" dirty="0"/>
          </a:p>
          <a:p>
            <a:pPr lvl="1"/>
            <a:endParaRPr lang="en-US" dirty="0"/>
          </a:p>
          <a:p>
            <a:pPr marL="287337" lvl="1" indent="0">
              <a:buNone/>
            </a:pPr>
            <a:endParaRPr lang="en-US" dirty="0" smtClean="0"/>
          </a:p>
        </p:txBody>
      </p:sp>
    </p:spTree>
    <p:extLst>
      <p:ext uri="{BB962C8B-B14F-4D97-AF65-F5344CB8AC3E}">
        <p14:creationId xmlns:p14="http://schemas.microsoft.com/office/powerpoint/2010/main" val="303024824"/>
      </p:ext>
    </p:extLst>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Topics</a:t>
            </a:r>
            <a:endParaRPr lang="en-US" dirty="0"/>
          </a:p>
        </p:txBody>
      </p:sp>
      <p:sp>
        <p:nvSpPr>
          <p:cNvPr id="3" name="Content Placeholder 2"/>
          <p:cNvSpPr>
            <a:spLocks noGrp="1"/>
          </p:cNvSpPr>
          <p:nvPr>
            <p:ph idx="1"/>
          </p:nvPr>
        </p:nvSpPr>
        <p:spPr>
          <a:xfrm>
            <a:off x="304800" y="1143000"/>
            <a:ext cx="8458200" cy="5102352"/>
          </a:xfrm>
        </p:spPr>
        <p:txBody>
          <a:bodyPr/>
          <a:lstStyle/>
          <a:p>
            <a:pPr marL="454025" indent="-228600"/>
            <a:r>
              <a:rPr lang="en-US" dirty="0" smtClean="0"/>
              <a:t>Complex system operational failures</a:t>
            </a:r>
          </a:p>
          <a:p>
            <a:pPr marL="454025" indent="-228600"/>
            <a:r>
              <a:rPr lang="en-US" dirty="0" smtClean="0"/>
              <a:t>Source: system development lifecycles </a:t>
            </a:r>
          </a:p>
          <a:p>
            <a:pPr marL="454025" indent="-228600"/>
            <a:r>
              <a:rPr lang="en-US" dirty="0" smtClean="0"/>
              <a:t>Role of security assurance</a:t>
            </a:r>
          </a:p>
          <a:p>
            <a:pPr marL="454025" indent="-228600"/>
            <a:r>
              <a:rPr lang="en-US" dirty="0"/>
              <a:t>Assurance </a:t>
            </a:r>
            <a:r>
              <a:rPr lang="en-US" dirty="0" smtClean="0"/>
              <a:t>management</a:t>
            </a:r>
          </a:p>
          <a:p>
            <a:pPr marL="454025" indent="-228600"/>
            <a:r>
              <a:rPr lang="en-US" dirty="0"/>
              <a:t>Evidence to support confidence that desired assurance level has been satisfied.</a:t>
            </a:r>
          </a:p>
          <a:p>
            <a:pPr marL="454025" indent="-228600"/>
            <a:r>
              <a:rPr lang="en-US" dirty="0"/>
              <a:t>What’s next</a:t>
            </a:r>
          </a:p>
          <a:p>
            <a:endParaRPr lang="en-US" dirty="0" smtClean="0"/>
          </a:p>
          <a:p>
            <a:endParaRPr lang="en-US" dirty="0"/>
          </a:p>
        </p:txBody>
      </p:sp>
      <p:sp>
        <p:nvSpPr>
          <p:cNvPr id="4" name="AutoShape 4"/>
          <p:cNvSpPr>
            <a:spLocks noChangeArrowheads="1"/>
          </p:cNvSpPr>
          <p:nvPr/>
        </p:nvSpPr>
        <p:spPr bwMode="auto">
          <a:xfrm rot="5400000">
            <a:off x="25400" y="2228850"/>
            <a:ext cx="412750" cy="311150"/>
          </a:xfrm>
          <a:prstGeom prst="triangle">
            <a:avLst>
              <a:gd name="adj" fmla="val 50000"/>
            </a:avLst>
          </a:prstGeom>
          <a:solidFill>
            <a:srgbClr val="5CA1FB"/>
          </a:solidFill>
          <a:ln w="38100">
            <a:noFill/>
            <a:miter lim="800000"/>
            <a:headEnd/>
            <a:tailEnd/>
          </a:ln>
          <a:effectLst/>
        </p:spPr>
        <p:txBody>
          <a:bodyPr wrap="none" lIns="92309" tIns="46154" rIns="92309" bIns="46154" anchor="ctr"/>
          <a:lstStyle/>
          <a:p>
            <a:endParaRPr lang="en-US" dirty="0"/>
          </a:p>
        </p:txBody>
      </p:sp>
    </p:spTree>
    <p:extLst>
      <p:ext uri="{BB962C8B-B14F-4D97-AF65-F5344CB8AC3E}">
        <p14:creationId xmlns:p14="http://schemas.microsoft.com/office/powerpoint/2010/main" val="2152291430"/>
      </p:ext>
    </p:extLst>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Software Assurance</a:t>
            </a:r>
            <a:endParaRPr lang="en-US" baseline="30000" dirty="0"/>
          </a:p>
        </p:txBody>
      </p:sp>
      <p:sp>
        <p:nvSpPr>
          <p:cNvPr id="3" name="Content Placeholder 2"/>
          <p:cNvSpPr>
            <a:spLocks noGrp="1"/>
          </p:cNvSpPr>
          <p:nvPr>
            <p:ph idx="1"/>
          </p:nvPr>
        </p:nvSpPr>
        <p:spPr/>
        <p:txBody>
          <a:bodyPr/>
          <a:lstStyle/>
          <a:p>
            <a:r>
              <a:rPr lang="en-US" dirty="0" smtClean="0"/>
              <a:t>Some definitions of security assurance  definition have included the phrase “free </a:t>
            </a:r>
            <a:r>
              <a:rPr lang="en-US" dirty="0"/>
              <a:t>from accidental or intentional </a:t>
            </a:r>
            <a:r>
              <a:rPr lang="en-US" dirty="0" smtClean="0"/>
              <a:t>vulnerabilities.” </a:t>
            </a:r>
          </a:p>
          <a:p>
            <a:r>
              <a:rPr lang="en-US" dirty="0" smtClean="0"/>
              <a:t>But software assurance techniques can be applied to other system attributes such as reliability, and safety. </a:t>
            </a:r>
          </a:p>
          <a:p>
            <a:r>
              <a:rPr lang="en-US" dirty="0" smtClean="0"/>
              <a:t>We use an attribute-independent definition.</a:t>
            </a:r>
          </a:p>
          <a:p>
            <a:pPr lvl="1"/>
            <a:r>
              <a:rPr lang="en-US" b="1" dirty="0" smtClean="0"/>
              <a:t>Software Assurance: </a:t>
            </a:r>
            <a:r>
              <a:rPr lang="en-US" dirty="0" smtClean="0"/>
              <a:t>Application of technologies and processes to achieve a required level of </a:t>
            </a:r>
            <a:r>
              <a:rPr lang="en-US" b="1" i="1" dirty="0" smtClean="0"/>
              <a:t>confidence</a:t>
            </a:r>
            <a:r>
              <a:rPr lang="en-US" dirty="0" smtClean="0"/>
              <a:t> that software systems and services function in the intended manner.</a:t>
            </a:r>
          </a:p>
          <a:p>
            <a:endParaRPr lang="en-US" dirty="0"/>
          </a:p>
        </p:txBody>
      </p:sp>
    </p:spTree>
    <p:extLst>
      <p:ext uri="{BB962C8B-B14F-4D97-AF65-F5344CB8AC3E}">
        <p14:creationId xmlns:p14="http://schemas.microsoft.com/office/powerpoint/2010/main" val="4009450646"/>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24" name="Rectangle 12"/>
          <p:cNvSpPr>
            <a:spLocks noChangeArrowheads="1"/>
          </p:cNvSpPr>
          <p:nvPr/>
        </p:nvSpPr>
        <p:spPr bwMode="auto">
          <a:xfrm>
            <a:off x="4181475" y="5726113"/>
            <a:ext cx="184150" cy="396875"/>
          </a:xfrm>
          <a:prstGeom prst="rect">
            <a:avLst/>
          </a:prstGeom>
          <a:noFill/>
          <a:ln w="6350">
            <a:noFill/>
            <a:miter lim="800000"/>
            <a:headEnd/>
            <a:tailEnd/>
          </a:ln>
          <a:effectLst/>
        </p:spPr>
        <p:txBody>
          <a:bodyPr wrap="none" anchor="ctr">
            <a:spAutoFit/>
          </a:bodyPr>
          <a:lstStyle/>
          <a:p>
            <a:pPr algn="ctr">
              <a:spcBef>
                <a:spcPct val="50000"/>
              </a:spcBef>
            </a:pPr>
            <a:endParaRPr lang="en-US" sz="2000" dirty="0"/>
          </a:p>
        </p:txBody>
      </p:sp>
      <p:sp>
        <p:nvSpPr>
          <p:cNvPr id="4" name="Rectangle 128"/>
          <p:cNvSpPr txBox="1">
            <a:spLocks noChangeArrowheads="1"/>
          </p:cNvSpPr>
          <p:nvPr/>
        </p:nvSpPr>
        <p:spPr bwMode="auto">
          <a:xfrm>
            <a:off x="4257674" y="5153025"/>
            <a:ext cx="4200525" cy="561975"/>
          </a:xfrm>
          <a:prstGeom prst="rect">
            <a:avLst/>
          </a:prstGeom>
        </p:spPr>
        <p:txBody>
          <a:bodyPr lIns="91440" tIns="45720" rIns="91440" bIns="45720" anchor="ctr"/>
          <a:lstStyle>
            <a:lvl1pPr algn="l" rtl="0" eaLnBrk="1" fontAlgn="base" hangingPunct="1">
              <a:spcBef>
                <a:spcPct val="30000"/>
              </a:spcBef>
              <a:spcAft>
                <a:spcPct val="0"/>
              </a:spcAft>
              <a:buSzPct val="70000"/>
              <a:defRPr sz="1700">
                <a:solidFill>
                  <a:schemeClr val="tx1"/>
                </a:solidFill>
                <a:latin typeface="+mn-lt"/>
                <a:ea typeface="+mn-ea"/>
                <a:cs typeface="+mn-cs"/>
              </a:defRPr>
            </a:lvl1pPr>
            <a:lvl2pPr marL="741363" indent="-284163" algn="l" rtl="0" eaLnBrk="1" fontAlgn="base" hangingPunct="1">
              <a:spcBef>
                <a:spcPct val="5000"/>
              </a:spcBef>
              <a:spcAft>
                <a:spcPct val="5000"/>
              </a:spcAft>
              <a:buSzPct val="90000"/>
              <a:buFont typeface="Times" pitchFamily="18" charset="0"/>
              <a:buChar char="•"/>
              <a:defRPr sz="2000">
                <a:solidFill>
                  <a:schemeClr val="tx1"/>
                </a:solidFill>
                <a:latin typeface="+mn-lt"/>
              </a:defRPr>
            </a:lvl2pPr>
            <a:lvl3pPr marL="1200150" indent="-285750" algn="l" rtl="0" eaLnBrk="1" fontAlgn="base" hangingPunct="1">
              <a:spcBef>
                <a:spcPct val="10000"/>
              </a:spcBef>
              <a:spcAft>
                <a:spcPct val="10000"/>
              </a:spcAft>
              <a:buSzPct val="70000"/>
              <a:buFont typeface="Times" pitchFamily="18" charset="0"/>
              <a:buChar char="—"/>
              <a:defRPr>
                <a:solidFill>
                  <a:schemeClr val="tx1"/>
                </a:solidFill>
                <a:latin typeface="+mn-lt"/>
              </a:defRPr>
            </a:lvl3pPr>
            <a:lvl4pPr marL="1660525" indent="-284163" algn="l" rtl="0" eaLnBrk="1" fontAlgn="base" hangingPunct="1">
              <a:spcBef>
                <a:spcPct val="5000"/>
              </a:spcBef>
              <a:spcAft>
                <a:spcPct val="0"/>
              </a:spcAft>
              <a:buSzPct val="70000"/>
              <a:buChar char="o"/>
              <a:defRPr>
                <a:solidFill>
                  <a:schemeClr val="tx1"/>
                </a:solidFill>
                <a:latin typeface="+mn-lt"/>
              </a:defRPr>
            </a:lvl4pPr>
            <a:lvl5pPr marL="22320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5pPr>
            <a:lvl6pPr marL="26892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6pPr>
            <a:lvl7pPr marL="31464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7pPr>
            <a:lvl8pPr marL="36036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8pPr>
            <a:lvl9pPr marL="40608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9pPr>
          </a:lstStyle>
          <a:p>
            <a:r>
              <a:rPr lang="en-US" kern="0" dirty="0" smtClean="0"/>
              <a:t>Robert Ellison</a:t>
            </a:r>
            <a:r>
              <a:rPr lang="en-US" kern="0" smtClean="0"/>
              <a:t/>
            </a:r>
            <a:br>
              <a:rPr lang="en-US" kern="0" smtClean="0"/>
            </a:br>
            <a:r>
              <a:rPr lang="en-US" kern="0" smtClean="0"/>
              <a:t>May 2014</a:t>
            </a:r>
            <a:endParaRPr lang="en-US" kern="0" dirty="0"/>
          </a:p>
        </p:txBody>
      </p:sp>
      <p:sp>
        <p:nvSpPr>
          <p:cNvPr id="5" name="Rectangle 12"/>
          <p:cNvSpPr txBox="1">
            <a:spLocks noChangeArrowheads="1"/>
          </p:cNvSpPr>
          <p:nvPr/>
        </p:nvSpPr>
        <p:spPr bwMode="white">
          <a:xfrm>
            <a:off x="4257673" y="2438400"/>
            <a:ext cx="4352925" cy="762000"/>
          </a:xfrm>
          <a:prstGeom prst="rect">
            <a:avLst/>
          </a:prstGeom>
          <a:noFill/>
          <a:ln w="9525">
            <a:noFill/>
            <a:miter lim="800000"/>
            <a:headEnd/>
            <a:tailEnd/>
          </a:ln>
          <a:effectLst/>
        </p:spPr>
        <p:txBody>
          <a:bodyPr vert="horz" wrap="square" lIns="91428" tIns="45714" rIns="91428" bIns="45714" numCol="1" anchor="t" anchorCtr="0" compatLnSpc="1">
            <a:prstTxWarp prst="textNoShape">
              <a:avLst/>
            </a:prstTxWarp>
          </a:bodyPr>
          <a:lstStyle>
            <a:lvl1pPr>
              <a:lnSpc>
                <a:spcPct val="100000"/>
              </a:lnSpc>
              <a:defRPr sz="2200"/>
            </a:lvl1pPr>
          </a:lstStyle>
          <a:p>
            <a:pPr lvl="0">
              <a:spcBef>
                <a:spcPct val="0"/>
              </a:spcBef>
              <a:defRPr/>
            </a:pPr>
            <a:r>
              <a:rPr lang="en-US" sz="2800" b="1" dirty="0" smtClean="0"/>
              <a:t>Assurance Management</a:t>
            </a:r>
          </a:p>
          <a:p>
            <a:pPr lvl="0">
              <a:spcBef>
                <a:spcPct val="0"/>
              </a:spcBef>
              <a:defRPr/>
            </a:pPr>
            <a:r>
              <a:rPr kumimoji="0" lang="en-US" sz="2800" b="1" i="0" u="none" strike="noStrike" kern="0" cap="none" spc="0" normalizeH="0" baseline="0" noProof="0" dirty="0" smtClean="0">
                <a:ln>
                  <a:noFill/>
                </a:ln>
                <a:solidFill>
                  <a:schemeClr val="tx1"/>
                </a:solidFill>
                <a:effectLst/>
                <a:uLnTx/>
                <a:uFillTx/>
                <a:latin typeface="+mj-lt"/>
                <a:ea typeface="+mj-ea"/>
                <a:cs typeface="+mj-cs"/>
              </a:rPr>
              <a:t>Module 1</a:t>
            </a:r>
            <a:endParaRPr kumimoji="0" lang="en-US" sz="2800" b="1" i="0" u="none" strike="noStrike" kern="0" cap="none" spc="0" normalizeH="0" baseline="0" noProof="0" dirty="0">
              <a:ln>
                <a:noFill/>
              </a:ln>
              <a:solidFill>
                <a:schemeClr val="tx1"/>
              </a:solidFill>
              <a:effectLst/>
              <a:uLnTx/>
              <a:uFillTx/>
              <a:latin typeface="+mj-lt"/>
              <a:ea typeface="+mj-ea"/>
              <a:cs typeface="+mj-cs"/>
            </a:endParaRPr>
          </a:p>
        </p:txBody>
      </p:sp>
      <p:sp>
        <p:nvSpPr>
          <p:cNvPr id="2" name="TextBox 1"/>
          <p:cNvSpPr txBox="1"/>
          <p:nvPr/>
        </p:nvSpPr>
        <p:spPr>
          <a:xfrm>
            <a:off x="4257673" y="3505200"/>
            <a:ext cx="1512850" cy="400110"/>
          </a:xfrm>
          <a:prstGeom prst="rect">
            <a:avLst/>
          </a:prstGeom>
          <a:noFill/>
        </p:spPr>
        <p:txBody>
          <a:bodyPr wrap="none" rtlCol="0">
            <a:spAutoFit/>
          </a:bodyPr>
          <a:lstStyle/>
          <a:p>
            <a:r>
              <a:rPr lang="en-US" sz="2000" b="1" dirty="0" smtClean="0">
                <a:latin typeface="Calibri" panose="020F0502020204030204" pitchFamily="34" charset="0"/>
              </a:rPr>
              <a:t>Introduction</a:t>
            </a:r>
            <a:endParaRPr lang="en-US" sz="2000" b="1" dirty="0">
              <a:latin typeface="Calibri" panose="020F0502020204030204" pitchFamily="34" charset="0"/>
            </a:endParaRPr>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Security Assurance</a:t>
            </a:r>
            <a:endParaRPr lang="en-US" baseline="30000" dirty="0"/>
          </a:p>
        </p:txBody>
      </p:sp>
      <p:sp>
        <p:nvSpPr>
          <p:cNvPr id="3" name="Content Placeholder 2"/>
          <p:cNvSpPr>
            <a:spLocks noGrp="1"/>
          </p:cNvSpPr>
          <p:nvPr>
            <p:ph idx="1"/>
          </p:nvPr>
        </p:nvSpPr>
        <p:spPr/>
        <p:txBody>
          <a:bodyPr/>
          <a:lstStyle/>
          <a:p>
            <a:r>
              <a:rPr lang="en-US" b="1" dirty="0" smtClean="0"/>
              <a:t>Security </a:t>
            </a:r>
            <a:r>
              <a:rPr lang="en-US" b="1" dirty="0"/>
              <a:t>Assurance: </a:t>
            </a:r>
            <a:r>
              <a:rPr lang="en-US" dirty="0"/>
              <a:t>Application of technologies and processes </a:t>
            </a:r>
            <a:endParaRPr lang="en-US" dirty="0" smtClean="0"/>
          </a:p>
          <a:p>
            <a:pPr lvl="1"/>
            <a:r>
              <a:rPr lang="en-US" dirty="0" smtClean="0"/>
              <a:t>to </a:t>
            </a:r>
            <a:r>
              <a:rPr lang="en-US" dirty="0"/>
              <a:t>achieve a required level of </a:t>
            </a:r>
            <a:r>
              <a:rPr lang="en-US" b="1" i="1" dirty="0"/>
              <a:t>confidence</a:t>
            </a:r>
            <a:r>
              <a:rPr lang="en-US" dirty="0"/>
              <a:t> that software systems and services function in the intended </a:t>
            </a:r>
            <a:r>
              <a:rPr lang="en-US" dirty="0" smtClean="0"/>
              <a:t>manner </a:t>
            </a:r>
          </a:p>
          <a:p>
            <a:pPr lvl="1"/>
            <a:r>
              <a:rPr lang="en-US" dirty="0"/>
              <a:t>t</a:t>
            </a:r>
            <a:r>
              <a:rPr lang="en-US" dirty="0" smtClean="0"/>
              <a:t>o provide security capabilities appropriate to the threat environment</a:t>
            </a:r>
          </a:p>
          <a:p>
            <a:pPr lvl="1"/>
            <a:r>
              <a:rPr lang="en-US" dirty="0"/>
              <a:t>t</a:t>
            </a:r>
            <a:r>
              <a:rPr lang="en-US" dirty="0" smtClean="0"/>
              <a:t>o recover from intrusions and failures.</a:t>
            </a:r>
          </a:p>
          <a:p>
            <a:r>
              <a:rPr lang="en-US" dirty="0" smtClean="0"/>
              <a:t> </a:t>
            </a:r>
            <a:endParaRPr lang="en-US" dirty="0"/>
          </a:p>
        </p:txBody>
      </p:sp>
    </p:spTree>
    <p:extLst>
      <p:ext uri="{BB962C8B-B14F-4D97-AF65-F5344CB8AC3E}">
        <p14:creationId xmlns:p14="http://schemas.microsoft.com/office/powerpoint/2010/main" val="4009494188"/>
      </p:ext>
    </p:ext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pPr eaLnBrk="1" hangingPunct="1"/>
            <a:r>
              <a:rPr lang="en-US" altLang="en-US" dirty="0" smtClean="0"/>
              <a:t>Security Assurance and Business Context</a:t>
            </a:r>
            <a:endParaRPr lang="en-US" altLang="en-US" sz="2400" baseline="30000" dirty="0" smtClean="0"/>
          </a:p>
        </p:txBody>
      </p:sp>
      <p:sp>
        <p:nvSpPr>
          <p:cNvPr id="13315" name="Rectangle 5"/>
          <p:cNvSpPr>
            <a:spLocks noGrp="1" noChangeArrowheads="1"/>
          </p:cNvSpPr>
          <p:nvPr>
            <p:ph idx="1"/>
          </p:nvPr>
        </p:nvSpPr>
        <p:spPr/>
        <p:txBody>
          <a:bodyPr/>
          <a:lstStyle/>
          <a:p>
            <a:r>
              <a:rPr lang="en-US" altLang="en-US" dirty="0" smtClean="0"/>
              <a:t>Environment of use</a:t>
            </a:r>
          </a:p>
          <a:p>
            <a:pPr lvl="1"/>
            <a:r>
              <a:rPr lang="en-US" altLang="en-US" dirty="0"/>
              <a:t>Actual environment of use (not just the expected environment of use)</a:t>
            </a:r>
          </a:p>
          <a:p>
            <a:pPr lvl="1"/>
            <a:r>
              <a:rPr lang="en-US" altLang="en-US" dirty="0"/>
              <a:t>Means evaluating robustness against unexpected use, threats, and changes in the </a:t>
            </a:r>
            <a:r>
              <a:rPr lang="en-US" altLang="en-US" dirty="0" smtClean="0"/>
              <a:t>environment</a:t>
            </a:r>
          </a:p>
          <a:p>
            <a:r>
              <a:rPr lang="en-US" altLang="en-US" dirty="0" smtClean="0"/>
              <a:t>Functions </a:t>
            </a:r>
            <a:r>
              <a:rPr lang="en-US" altLang="en-US" dirty="0"/>
              <a:t>as </a:t>
            </a:r>
            <a:r>
              <a:rPr lang="en-US" altLang="en-US" dirty="0" smtClean="0"/>
              <a:t>intended</a:t>
            </a:r>
            <a:endParaRPr lang="en-US" altLang="en-US" dirty="0"/>
          </a:p>
          <a:p>
            <a:pPr lvl="1"/>
            <a:r>
              <a:rPr lang="en-US" altLang="en-US" dirty="0"/>
              <a:t>Involves user </a:t>
            </a:r>
            <a:r>
              <a:rPr lang="en-US" altLang="en-US" dirty="0" smtClean="0"/>
              <a:t>expectations </a:t>
            </a:r>
            <a:r>
              <a:rPr lang="en-US" altLang="en-US" dirty="0"/>
              <a:t>which change over time</a:t>
            </a:r>
          </a:p>
          <a:p>
            <a:pPr lvl="1"/>
            <a:r>
              <a:rPr lang="en-US" altLang="en-US" dirty="0"/>
              <a:t>Measures of confidence and </a:t>
            </a:r>
            <a:r>
              <a:rPr lang="en-US" altLang="en-US" dirty="0" smtClean="0"/>
              <a:t>the desired levels </a:t>
            </a:r>
            <a:r>
              <a:rPr lang="en-US" altLang="en-US" dirty="0"/>
              <a:t>of confidence </a:t>
            </a:r>
            <a:r>
              <a:rPr lang="en-US" altLang="en-US" dirty="0" smtClean="0"/>
              <a:t>can change over time.</a:t>
            </a:r>
            <a:endParaRPr lang="en-US" altLang="en-US" dirty="0"/>
          </a:p>
          <a:p>
            <a:pPr lvl="1"/>
            <a:endParaRPr lang="en-US" altLang="en-US" dirty="0" smtClean="0"/>
          </a:p>
        </p:txBody>
      </p:sp>
    </p:spTree>
    <p:extLst>
      <p:ext uri="{BB962C8B-B14F-4D97-AF65-F5344CB8AC3E}">
        <p14:creationId xmlns:p14="http://schemas.microsoft.com/office/powerpoint/2010/main" val="2349235622"/>
      </p:ext>
    </p:extLst>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Concept: Justifiable Confidence-1</a:t>
            </a:r>
            <a:endParaRPr lang="en-US" dirty="0"/>
          </a:p>
        </p:txBody>
      </p:sp>
      <p:sp>
        <p:nvSpPr>
          <p:cNvPr id="3" name="Content Placeholder 2"/>
          <p:cNvSpPr>
            <a:spLocks noGrp="1"/>
          </p:cNvSpPr>
          <p:nvPr>
            <p:ph idx="1"/>
          </p:nvPr>
        </p:nvSpPr>
        <p:spPr/>
        <p:txBody>
          <a:bodyPr/>
          <a:lstStyle/>
          <a:p>
            <a:r>
              <a:rPr lang="en-US" dirty="0" smtClean="0"/>
              <a:t>Establish an acceptable </a:t>
            </a:r>
            <a:r>
              <a:rPr lang="en-US" dirty="0"/>
              <a:t>level of </a:t>
            </a:r>
            <a:r>
              <a:rPr lang="en-US" dirty="0" smtClean="0"/>
              <a:t>risk: a </a:t>
            </a:r>
            <a:r>
              <a:rPr lang="en-US" dirty="0"/>
              <a:t>business requirement based on an </a:t>
            </a:r>
            <a:r>
              <a:rPr lang="en-US" dirty="0" smtClean="0"/>
              <a:t>organization’s </a:t>
            </a:r>
            <a:r>
              <a:rPr lang="en-US" dirty="0"/>
              <a:t>specific </a:t>
            </a:r>
            <a:r>
              <a:rPr lang="en-US" dirty="0" smtClean="0"/>
              <a:t>context</a:t>
            </a:r>
          </a:p>
          <a:p>
            <a:pPr lvl="1"/>
            <a:r>
              <a:rPr lang="en-US" dirty="0" smtClean="0"/>
              <a:t>business continuity: what is an acceptable down time.</a:t>
            </a:r>
          </a:p>
          <a:p>
            <a:pPr lvl="1"/>
            <a:r>
              <a:rPr lang="en-US" dirty="0" smtClean="0"/>
              <a:t>loss of proprietary information – trade secrets</a:t>
            </a:r>
          </a:p>
          <a:p>
            <a:pPr lvl="1"/>
            <a:r>
              <a:rPr lang="en-US" dirty="0"/>
              <a:t>l</a:t>
            </a:r>
            <a:r>
              <a:rPr lang="en-US" dirty="0" smtClean="0"/>
              <a:t>oss of customer data </a:t>
            </a:r>
          </a:p>
          <a:p>
            <a:pPr lvl="1"/>
            <a:r>
              <a:rPr lang="en-US" dirty="0" smtClean="0"/>
              <a:t>cost benefit: banks accept a small level of credit card fraud as too stringent requirements reduces usage and hence the fees the bank receives for processing credit card transactions.</a:t>
            </a:r>
          </a:p>
          <a:p>
            <a:pPr lvl="3"/>
            <a:endParaRPr lang="en-US" dirty="0" smtClean="0"/>
          </a:p>
          <a:p>
            <a:pPr lvl="2"/>
            <a:endParaRPr lang="en-US" dirty="0"/>
          </a:p>
          <a:p>
            <a:pPr lvl="2"/>
            <a:endParaRPr lang="en-US" dirty="0" smtClean="0"/>
          </a:p>
        </p:txBody>
      </p:sp>
    </p:spTree>
    <p:extLst>
      <p:ext uri="{BB962C8B-B14F-4D97-AF65-F5344CB8AC3E}">
        <p14:creationId xmlns:p14="http://schemas.microsoft.com/office/powerpoint/2010/main" val="2306994798"/>
      </p:ext>
    </p:extLst>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Key Concept: Justifiable </a:t>
            </a:r>
            <a:r>
              <a:rPr lang="en-US" dirty="0" smtClean="0"/>
              <a:t>Confidence-2</a:t>
            </a:r>
            <a:endParaRPr lang="en-US" dirty="0"/>
          </a:p>
        </p:txBody>
      </p:sp>
      <p:sp>
        <p:nvSpPr>
          <p:cNvPr id="3" name="Content Placeholder 2"/>
          <p:cNvSpPr>
            <a:spLocks noGrp="1"/>
          </p:cNvSpPr>
          <p:nvPr>
            <p:ph idx="1"/>
          </p:nvPr>
        </p:nvSpPr>
        <p:spPr/>
        <p:txBody>
          <a:bodyPr/>
          <a:lstStyle/>
          <a:p>
            <a:r>
              <a:rPr lang="en-US" dirty="0" smtClean="0"/>
              <a:t>Sufficient evidence exists that the acceptable level of trust has been met. </a:t>
            </a:r>
          </a:p>
          <a:p>
            <a:pPr lvl="1"/>
            <a:r>
              <a:rPr lang="en-US" dirty="0"/>
              <a:t>assurance </a:t>
            </a:r>
            <a:r>
              <a:rPr lang="en-US" dirty="0" smtClean="0"/>
              <a:t>criteria created that must be satisfied at various points </a:t>
            </a:r>
            <a:r>
              <a:rPr lang="en-US" dirty="0"/>
              <a:t>in the development lifecycle. </a:t>
            </a:r>
            <a:endParaRPr lang="en-US" dirty="0" smtClean="0"/>
          </a:p>
          <a:p>
            <a:pPr lvl="2"/>
            <a:r>
              <a:rPr lang="en-US" dirty="0"/>
              <a:t>i</a:t>
            </a:r>
            <a:r>
              <a:rPr lang="en-US" dirty="0" smtClean="0"/>
              <a:t>mplementation: static code analysis</a:t>
            </a:r>
          </a:p>
          <a:p>
            <a:pPr lvl="2"/>
            <a:r>
              <a:rPr lang="en-US" dirty="0"/>
              <a:t>d</a:t>
            </a:r>
            <a:r>
              <a:rPr lang="en-US" dirty="0" smtClean="0"/>
              <a:t>esign: formal review or design inspections.</a:t>
            </a:r>
          </a:p>
          <a:p>
            <a:pPr lvl="2"/>
            <a:r>
              <a:rPr lang="en-US" dirty="0"/>
              <a:t>t</a:t>
            </a:r>
            <a:r>
              <a:rPr lang="en-US" dirty="0" smtClean="0"/>
              <a:t>esting: stress testing for possible faults identified during design review</a:t>
            </a:r>
          </a:p>
        </p:txBody>
      </p:sp>
    </p:spTree>
    <p:extLst>
      <p:ext uri="{BB962C8B-B14F-4D97-AF65-F5344CB8AC3E}">
        <p14:creationId xmlns:p14="http://schemas.microsoft.com/office/powerpoint/2010/main" val="138497198"/>
      </p:ext>
    </p:extLst>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Assurance: A Change in Perspective for </a:t>
            </a:r>
            <a:r>
              <a:rPr lang="en-US" dirty="0" smtClean="0"/>
              <a:t>Security-1</a:t>
            </a:r>
            <a:endParaRPr lang="en-US" dirty="0"/>
          </a:p>
        </p:txBody>
      </p:sp>
      <p:pic>
        <p:nvPicPr>
          <p:cNvPr id="3" name="Picture 15" descr="http://homesecuritystore.com/blog/wp-content/uploads/2010/06/moa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0814" y="3008956"/>
            <a:ext cx="1715373" cy="128653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7787640" y="2926527"/>
            <a:ext cx="1127760" cy="1323439"/>
          </a:xfrm>
          <a:prstGeom prst="rect">
            <a:avLst/>
          </a:prstGeom>
          <a:noFill/>
        </p:spPr>
        <p:txBody>
          <a:bodyPr wrap="square" rtlCol="0">
            <a:spAutoFit/>
          </a:bodyPr>
          <a:lstStyle/>
          <a:p>
            <a:pPr algn="ctr">
              <a:spcBef>
                <a:spcPts val="300"/>
              </a:spcBef>
            </a:pPr>
            <a:r>
              <a:rPr lang="en-US" sz="2000" b="1" dirty="0" smtClean="0">
                <a:solidFill>
                  <a:srgbClr val="3C4F82"/>
                </a:solidFill>
                <a:latin typeface="Calibri" pitchFamily="34" charset="0"/>
              </a:rPr>
              <a:t>Encrypt data and network traffic </a:t>
            </a:r>
          </a:p>
        </p:txBody>
      </p:sp>
      <p:sp>
        <p:nvSpPr>
          <p:cNvPr id="5" name="TextBox 4"/>
          <p:cNvSpPr txBox="1"/>
          <p:nvPr/>
        </p:nvSpPr>
        <p:spPr>
          <a:xfrm>
            <a:off x="3048000" y="2926527"/>
            <a:ext cx="1374881" cy="1323439"/>
          </a:xfrm>
          <a:prstGeom prst="rect">
            <a:avLst/>
          </a:prstGeom>
          <a:noFill/>
        </p:spPr>
        <p:txBody>
          <a:bodyPr wrap="square" rtlCol="0">
            <a:spAutoFit/>
          </a:bodyPr>
          <a:lstStyle/>
          <a:p>
            <a:pPr algn="ctr">
              <a:spcBef>
                <a:spcPts val="300"/>
              </a:spcBef>
            </a:pPr>
            <a:r>
              <a:rPr lang="en-US" sz="2000" b="1" dirty="0" smtClean="0">
                <a:solidFill>
                  <a:srgbClr val="3C4F82"/>
                </a:solidFill>
                <a:latin typeface="Calibri" pitchFamily="34" charset="0"/>
              </a:rPr>
              <a:t>Use external security controls</a:t>
            </a:r>
          </a:p>
        </p:txBody>
      </p:sp>
      <p:sp>
        <p:nvSpPr>
          <p:cNvPr id="6" name="TextBox 5"/>
          <p:cNvSpPr txBox="1"/>
          <p:nvPr/>
        </p:nvSpPr>
        <p:spPr>
          <a:xfrm>
            <a:off x="5486400" y="2057400"/>
            <a:ext cx="1219200" cy="400110"/>
          </a:xfrm>
          <a:prstGeom prst="rect">
            <a:avLst/>
          </a:prstGeom>
          <a:noFill/>
        </p:spPr>
        <p:txBody>
          <a:bodyPr wrap="square" rtlCol="0">
            <a:spAutoFit/>
          </a:bodyPr>
          <a:lstStyle/>
          <a:p>
            <a:pPr algn="ctr">
              <a:spcBef>
                <a:spcPts val="300"/>
              </a:spcBef>
            </a:pPr>
            <a:r>
              <a:rPr lang="en-US" sz="2000" b="1" dirty="0">
                <a:solidFill>
                  <a:srgbClr val="3C4F82"/>
                </a:solidFill>
                <a:latin typeface="Calibri" panose="020F0502020204030204" pitchFamily="34" charset="0"/>
              </a:rPr>
              <a:t>F</a:t>
            </a:r>
            <a:r>
              <a:rPr lang="en-US" sz="2000" b="1" dirty="0" smtClean="0">
                <a:solidFill>
                  <a:srgbClr val="3C4F82"/>
                </a:solidFill>
                <a:latin typeface="Calibri" panose="020F0502020204030204" pitchFamily="34" charset="0"/>
              </a:rPr>
              <a:t>irewall </a:t>
            </a:r>
            <a:endParaRPr lang="en-US" sz="1400" b="1" dirty="0" smtClean="0">
              <a:solidFill>
                <a:srgbClr val="3C4F82"/>
              </a:solidFill>
              <a:latin typeface="Calibri" panose="020F0502020204030204" pitchFamily="34" charset="0"/>
            </a:endParaRPr>
          </a:p>
        </p:txBody>
      </p:sp>
      <p:grpSp>
        <p:nvGrpSpPr>
          <p:cNvPr id="8" name="Group 7"/>
          <p:cNvGrpSpPr/>
          <p:nvPr/>
        </p:nvGrpSpPr>
        <p:grpSpPr>
          <a:xfrm>
            <a:off x="4621001" y="2689086"/>
            <a:ext cx="3048000" cy="1798320"/>
            <a:chOff x="4800600" y="1219200"/>
            <a:chExt cx="3048000" cy="1798320"/>
          </a:xfrm>
        </p:grpSpPr>
        <p:sp>
          <p:nvSpPr>
            <p:cNvPr id="9" name="Oval 8"/>
            <p:cNvSpPr/>
            <p:nvPr/>
          </p:nvSpPr>
          <p:spPr bwMode="auto">
            <a:xfrm>
              <a:off x="5257800" y="1323975"/>
              <a:ext cx="2148840" cy="1168539"/>
            </a:xfrm>
            <a:prstGeom prst="ellipse">
              <a:avLst/>
            </a:prstGeom>
            <a:solidFill>
              <a:srgbClr val="990000"/>
            </a:solidFill>
            <a:ln w="38100"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algn="ctr">
                <a:spcBef>
                  <a:spcPts val="300"/>
                </a:spcBef>
              </a:pPr>
              <a:r>
                <a:rPr lang="en-US" sz="1800" dirty="0" smtClean="0">
                  <a:solidFill>
                    <a:schemeClr val="bg1"/>
                  </a:solidFill>
                  <a:latin typeface="Calibri" pitchFamily="34" charset="0"/>
                </a:rPr>
                <a:t>Software likely has Vulnerabilities</a:t>
              </a:r>
              <a:endParaRPr lang="en-US" sz="2400" dirty="0">
                <a:solidFill>
                  <a:schemeClr val="bg1"/>
                </a:solidFill>
                <a:latin typeface="Calibri" pitchFamily="34" charset="0"/>
              </a:endParaRPr>
            </a:p>
          </p:txBody>
        </p:sp>
        <p:sp>
          <p:nvSpPr>
            <p:cNvPr id="10" name="Oval 9"/>
            <p:cNvSpPr/>
            <p:nvPr/>
          </p:nvSpPr>
          <p:spPr bwMode="auto">
            <a:xfrm>
              <a:off x="4800600" y="1219200"/>
              <a:ext cx="3048000" cy="1798320"/>
            </a:xfrm>
            <a:prstGeom prst="ellipse">
              <a:avLst/>
            </a:prstGeom>
            <a:noFill/>
            <a:ln w="190500" cap="flat" cmpd="tri" algn="ctr">
              <a:solidFill>
                <a:srgbClr val="3C4F82"/>
              </a:solidFill>
              <a:prstDash val="solid"/>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algn="ctr">
                <a:spcBef>
                  <a:spcPts val="300"/>
                </a:spcBef>
              </a:pPr>
              <a:endParaRPr lang="en-US" dirty="0">
                <a:solidFill>
                  <a:schemeClr val="bg1"/>
                </a:solidFill>
              </a:endParaRPr>
            </a:p>
          </p:txBody>
        </p:sp>
        <p:sp>
          <p:nvSpPr>
            <p:cNvPr id="11" name="TextBox 10"/>
            <p:cNvSpPr txBox="1"/>
            <p:nvPr/>
          </p:nvSpPr>
          <p:spPr>
            <a:xfrm>
              <a:off x="5410200" y="2458760"/>
              <a:ext cx="1005840" cy="338554"/>
            </a:xfrm>
            <a:prstGeom prst="rect">
              <a:avLst/>
            </a:prstGeom>
            <a:noFill/>
          </p:spPr>
          <p:txBody>
            <a:bodyPr wrap="square" rtlCol="0">
              <a:spAutoFit/>
            </a:bodyPr>
            <a:lstStyle/>
            <a:p>
              <a:pPr>
                <a:spcBef>
                  <a:spcPts val="300"/>
                </a:spcBef>
              </a:pPr>
              <a:r>
                <a:rPr lang="en-US" sz="1600" dirty="0" smtClean="0">
                  <a:solidFill>
                    <a:srgbClr val="7D0100"/>
                  </a:solidFill>
                </a:rPr>
                <a:t>Data</a:t>
              </a:r>
              <a:endParaRPr lang="en-US" sz="1400" dirty="0" smtClean="0">
                <a:solidFill>
                  <a:srgbClr val="7D0100"/>
                </a:solidFill>
              </a:endParaRPr>
            </a:p>
          </p:txBody>
        </p:sp>
        <p:sp>
          <p:nvSpPr>
            <p:cNvPr id="12" name="TextBox 11"/>
            <p:cNvSpPr txBox="1"/>
            <p:nvPr/>
          </p:nvSpPr>
          <p:spPr>
            <a:xfrm>
              <a:off x="6400800" y="2458760"/>
              <a:ext cx="1005840" cy="338554"/>
            </a:xfrm>
            <a:prstGeom prst="rect">
              <a:avLst/>
            </a:prstGeom>
            <a:noFill/>
          </p:spPr>
          <p:txBody>
            <a:bodyPr wrap="square" rtlCol="0">
              <a:spAutoFit/>
            </a:bodyPr>
            <a:lstStyle/>
            <a:p>
              <a:pPr>
                <a:spcBef>
                  <a:spcPts val="300"/>
                </a:spcBef>
              </a:pPr>
              <a:r>
                <a:rPr lang="en-US" sz="1600" dirty="0" smtClean="0">
                  <a:solidFill>
                    <a:srgbClr val="7D0100"/>
                  </a:solidFill>
                </a:rPr>
                <a:t>Data</a:t>
              </a:r>
              <a:endParaRPr lang="en-US" sz="1400" dirty="0" smtClean="0">
                <a:solidFill>
                  <a:srgbClr val="7D0100"/>
                </a:solidFill>
              </a:endParaRPr>
            </a:p>
          </p:txBody>
        </p:sp>
      </p:grpSp>
      <p:sp>
        <p:nvSpPr>
          <p:cNvPr id="15" name="TextBox 14"/>
          <p:cNvSpPr txBox="1"/>
          <p:nvPr/>
        </p:nvSpPr>
        <p:spPr>
          <a:xfrm>
            <a:off x="838200" y="4857690"/>
            <a:ext cx="7467600" cy="461665"/>
          </a:xfrm>
          <a:prstGeom prst="rect">
            <a:avLst/>
          </a:prstGeom>
          <a:noFill/>
        </p:spPr>
        <p:txBody>
          <a:bodyPr wrap="square" rtlCol="0">
            <a:spAutoFit/>
          </a:bodyPr>
          <a:lstStyle/>
          <a:p>
            <a:pPr algn="ctr">
              <a:spcBef>
                <a:spcPts val="300"/>
              </a:spcBef>
            </a:pPr>
            <a:r>
              <a:rPr lang="en-US" sz="2400" b="1" dirty="0" smtClean="0">
                <a:solidFill>
                  <a:srgbClr val="00602B"/>
                </a:solidFill>
                <a:latin typeface="Calibri" pitchFamily="34" charset="0"/>
              </a:rPr>
              <a:t>Protect data at rest and in transient. </a:t>
            </a:r>
            <a:endParaRPr lang="en-US" sz="2400" b="1" dirty="0">
              <a:solidFill>
                <a:srgbClr val="00602B"/>
              </a:solidFill>
              <a:latin typeface="Calibri" pitchFamily="34" charset="0"/>
            </a:endParaRPr>
          </a:p>
        </p:txBody>
      </p:sp>
      <p:grpSp>
        <p:nvGrpSpPr>
          <p:cNvPr id="13" name="Group 12"/>
          <p:cNvGrpSpPr/>
          <p:nvPr/>
        </p:nvGrpSpPr>
        <p:grpSpPr>
          <a:xfrm>
            <a:off x="1143000" y="1464158"/>
            <a:ext cx="6858000" cy="440842"/>
            <a:chOff x="1143000" y="797468"/>
            <a:chExt cx="6858000" cy="440842"/>
          </a:xfrm>
        </p:grpSpPr>
        <p:sp>
          <p:nvSpPr>
            <p:cNvPr id="21" name="TextBox 20"/>
            <p:cNvSpPr txBox="1"/>
            <p:nvPr/>
          </p:nvSpPr>
          <p:spPr>
            <a:xfrm>
              <a:off x="1143000" y="838200"/>
              <a:ext cx="6858000" cy="400110"/>
            </a:xfrm>
            <a:prstGeom prst="rect">
              <a:avLst/>
            </a:prstGeom>
            <a:noFill/>
          </p:spPr>
          <p:txBody>
            <a:bodyPr wrap="square" rtlCol="0">
              <a:spAutoFit/>
            </a:bodyPr>
            <a:lstStyle/>
            <a:p>
              <a:pPr algn="l">
                <a:spcBef>
                  <a:spcPts val="300"/>
                </a:spcBef>
              </a:pPr>
              <a:r>
                <a:rPr lang="en-US" sz="2000" b="1" dirty="0" smtClean="0">
                  <a:solidFill>
                    <a:srgbClr val="3C4F82"/>
                  </a:solidFill>
                  <a:latin typeface="Calibri" pitchFamily="34" charset="0"/>
                </a:rPr>
                <a:t>From                                                               to   security assurance</a:t>
              </a:r>
              <a:endParaRPr lang="en-US" sz="2000" b="1" dirty="0">
                <a:solidFill>
                  <a:srgbClr val="3C4F82"/>
                </a:solidFill>
                <a:latin typeface="Calibri" pitchFamily="34" charset="0"/>
              </a:endParaRPr>
            </a:p>
          </p:txBody>
        </p:sp>
        <p:sp>
          <p:nvSpPr>
            <p:cNvPr id="22" name="Oval 21"/>
            <p:cNvSpPr/>
            <p:nvPr/>
          </p:nvSpPr>
          <p:spPr bwMode="auto">
            <a:xfrm>
              <a:off x="1874520" y="797468"/>
              <a:ext cx="3383280" cy="432792"/>
            </a:xfrm>
            <a:prstGeom prst="ellipse">
              <a:avLst/>
            </a:prstGeom>
            <a:noFill/>
            <a:ln w="38100" cap="flat" cmpd="sng" algn="ctr">
              <a:solidFill>
                <a:srgbClr val="3C4F82"/>
              </a:solidFill>
              <a:prstDash val="solid"/>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algn="ctr">
                <a:spcBef>
                  <a:spcPts val="300"/>
                </a:spcBef>
              </a:pPr>
              <a:r>
                <a:rPr lang="en-US" sz="2000" b="1" dirty="0" smtClean="0">
                  <a:solidFill>
                    <a:srgbClr val="3C4F82"/>
                  </a:solidFill>
                  <a:latin typeface="Calibri" panose="020F0502020204030204" pitchFamily="34" charset="0"/>
                </a:rPr>
                <a:t>information</a:t>
              </a:r>
              <a:r>
                <a:rPr lang="en-US" sz="2000" b="1" dirty="0" smtClean="0">
                  <a:solidFill>
                    <a:srgbClr val="595959"/>
                  </a:solidFill>
                  <a:latin typeface="Calibri" panose="020F0502020204030204" pitchFamily="34" charset="0"/>
                </a:rPr>
                <a:t> assurance</a:t>
              </a:r>
              <a:endParaRPr lang="en-US" sz="2000" b="1" dirty="0">
                <a:solidFill>
                  <a:srgbClr val="595959"/>
                </a:solidFill>
                <a:latin typeface="Calibri" panose="020F0502020204030204" pitchFamily="34" charset="0"/>
              </a:endParaRPr>
            </a:p>
          </p:txBody>
        </p:sp>
      </p:grpSp>
      <p:sp>
        <p:nvSpPr>
          <p:cNvPr id="23" name="TextBox 22"/>
          <p:cNvSpPr txBox="1"/>
          <p:nvPr/>
        </p:nvSpPr>
        <p:spPr>
          <a:xfrm>
            <a:off x="228600" y="2438400"/>
            <a:ext cx="2639801" cy="400110"/>
          </a:xfrm>
          <a:prstGeom prst="rect">
            <a:avLst/>
          </a:prstGeom>
          <a:noFill/>
        </p:spPr>
        <p:txBody>
          <a:bodyPr wrap="square" rtlCol="0">
            <a:spAutoFit/>
          </a:bodyPr>
          <a:lstStyle/>
          <a:p>
            <a:pPr algn="ctr">
              <a:spcBef>
                <a:spcPts val="300"/>
              </a:spcBef>
            </a:pPr>
            <a:r>
              <a:rPr lang="en-US" sz="2000" b="1" dirty="0">
                <a:solidFill>
                  <a:srgbClr val="00602B"/>
                </a:solidFill>
                <a:latin typeface="Calibri" pitchFamily="34" charset="0"/>
              </a:rPr>
              <a:t>Information </a:t>
            </a:r>
            <a:r>
              <a:rPr lang="en-US" sz="2000" b="1" dirty="0" smtClean="0">
                <a:solidFill>
                  <a:srgbClr val="00602B"/>
                </a:solidFill>
                <a:latin typeface="Calibri" pitchFamily="34" charset="0"/>
              </a:rPr>
              <a:t>assurance </a:t>
            </a:r>
            <a:endParaRPr lang="en-US" sz="2000" b="1" dirty="0">
              <a:solidFill>
                <a:srgbClr val="00602B"/>
              </a:solidFill>
              <a:latin typeface="Calibri" pitchFamily="34" charset="0"/>
            </a:endParaRPr>
          </a:p>
        </p:txBody>
      </p:sp>
    </p:spTree>
    <p:extLst>
      <p:ext uri="{BB962C8B-B14F-4D97-AF65-F5344CB8AC3E}">
        <p14:creationId xmlns:p14="http://schemas.microsoft.com/office/powerpoint/2010/main" val="305669525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p:txBody>
          <a:bodyPr/>
          <a:lstStyle/>
          <a:p>
            <a:r>
              <a:rPr lang="en-US" dirty="0"/>
              <a:t>Assurance: A Change in Perspective for </a:t>
            </a:r>
            <a:r>
              <a:rPr lang="en-US" dirty="0" smtClean="0"/>
              <a:t>Security</a:t>
            </a:r>
            <a:endParaRPr lang="en-US" dirty="0"/>
          </a:p>
        </p:txBody>
      </p:sp>
      <p:sp>
        <p:nvSpPr>
          <p:cNvPr id="17" name="TextBox 16"/>
          <p:cNvSpPr txBox="1"/>
          <p:nvPr/>
        </p:nvSpPr>
        <p:spPr>
          <a:xfrm>
            <a:off x="818696" y="2011740"/>
            <a:ext cx="3296103" cy="1200329"/>
          </a:xfrm>
          <a:prstGeom prst="rect">
            <a:avLst/>
          </a:prstGeom>
          <a:noFill/>
        </p:spPr>
        <p:txBody>
          <a:bodyPr wrap="square" rtlCol="0">
            <a:spAutoFit/>
          </a:bodyPr>
          <a:lstStyle/>
          <a:p>
            <a:pPr>
              <a:spcBef>
                <a:spcPts val="300"/>
              </a:spcBef>
            </a:pPr>
            <a:r>
              <a:rPr lang="en-US" sz="2400" b="1" dirty="0" smtClean="0">
                <a:solidFill>
                  <a:srgbClr val="00602B"/>
                </a:solidFill>
                <a:latin typeface="Calibri" pitchFamily="34" charset="0"/>
              </a:rPr>
              <a:t>Business operational risks rather than just data risks.</a:t>
            </a:r>
            <a:endParaRPr lang="en-US" sz="2400" b="1" dirty="0">
              <a:solidFill>
                <a:srgbClr val="00602B"/>
              </a:solidFill>
              <a:latin typeface="Calibri" pitchFamily="34" charset="0"/>
            </a:endParaRPr>
          </a:p>
        </p:txBody>
      </p:sp>
      <p:sp>
        <p:nvSpPr>
          <p:cNvPr id="21" name="Oval 20"/>
          <p:cNvSpPr/>
          <p:nvPr/>
        </p:nvSpPr>
        <p:spPr bwMode="auto">
          <a:xfrm>
            <a:off x="5886903" y="1949559"/>
            <a:ext cx="1828800" cy="779026"/>
          </a:xfrm>
          <a:prstGeom prst="ellipse">
            <a:avLst/>
          </a:prstGeom>
          <a:solidFill>
            <a:srgbClr val="00602B"/>
          </a:solidFill>
          <a:ln w="38100"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algn="ctr">
              <a:spcBef>
                <a:spcPts val="300"/>
              </a:spcBef>
            </a:pPr>
            <a:r>
              <a:rPr lang="en-US" sz="1800" dirty="0" smtClean="0">
                <a:solidFill>
                  <a:schemeClr val="bg1"/>
                </a:solidFill>
                <a:latin typeface="Calibri" pitchFamily="34" charset="0"/>
              </a:rPr>
              <a:t>Build security into system</a:t>
            </a:r>
            <a:endParaRPr lang="en-US" sz="2400" dirty="0">
              <a:solidFill>
                <a:schemeClr val="bg1"/>
              </a:solidFill>
              <a:latin typeface="Calibri" pitchFamily="34" charset="0"/>
            </a:endParaRPr>
          </a:p>
        </p:txBody>
      </p:sp>
      <p:sp>
        <p:nvSpPr>
          <p:cNvPr id="22" name="Oval 21"/>
          <p:cNvSpPr/>
          <p:nvPr/>
        </p:nvSpPr>
        <p:spPr bwMode="auto">
          <a:xfrm>
            <a:off x="5277303" y="1797159"/>
            <a:ext cx="3048000" cy="1752600"/>
          </a:xfrm>
          <a:prstGeom prst="ellipse">
            <a:avLst/>
          </a:prstGeom>
          <a:noFill/>
          <a:ln w="73025" cap="flat" cmpd="sng" algn="ctr">
            <a:solidFill>
              <a:srgbClr val="3C4F82"/>
            </a:solidFill>
            <a:prstDash val="dash"/>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algn="ctr">
              <a:spcBef>
                <a:spcPts val="300"/>
              </a:spcBef>
            </a:pPr>
            <a:endParaRPr lang="en-US" dirty="0">
              <a:solidFill>
                <a:schemeClr val="bg1"/>
              </a:solidFill>
            </a:endParaRPr>
          </a:p>
        </p:txBody>
      </p:sp>
      <p:sp>
        <p:nvSpPr>
          <p:cNvPr id="29" name="TextBox 28"/>
          <p:cNvSpPr txBox="1"/>
          <p:nvPr/>
        </p:nvSpPr>
        <p:spPr>
          <a:xfrm>
            <a:off x="5925003" y="2718762"/>
            <a:ext cx="1752600" cy="830997"/>
          </a:xfrm>
          <a:prstGeom prst="rect">
            <a:avLst/>
          </a:prstGeom>
          <a:noFill/>
        </p:spPr>
        <p:txBody>
          <a:bodyPr wrap="square" rtlCol="0">
            <a:spAutoFit/>
          </a:bodyPr>
          <a:lstStyle/>
          <a:p>
            <a:pPr>
              <a:spcBef>
                <a:spcPts val="300"/>
              </a:spcBef>
            </a:pPr>
            <a:r>
              <a:rPr lang="en-US" sz="1600" dirty="0" smtClean="0">
                <a:solidFill>
                  <a:srgbClr val="C00000"/>
                </a:solidFill>
              </a:rPr>
              <a:t>Work processes and information flows </a:t>
            </a:r>
            <a:endParaRPr lang="en-US" sz="1400" dirty="0" smtClean="0">
              <a:solidFill>
                <a:srgbClr val="C00000"/>
              </a:solidFill>
            </a:endParaRPr>
          </a:p>
        </p:txBody>
      </p:sp>
      <p:sp>
        <p:nvSpPr>
          <p:cNvPr id="2" name="TextBox 1"/>
          <p:cNvSpPr txBox="1"/>
          <p:nvPr/>
        </p:nvSpPr>
        <p:spPr>
          <a:xfrm>
            <a:off x="301752" y="3648456"/>
            <a:ext cx="8658696" cy="1200329"/>
          </a:xfrm>
          <a:prstGeom prst="rect">
            <a:avLst/>
          </a:prstGeom>
          <a:noFill/>
        </p:spPr>
        <p:txBody>
          <a:bodyPr wrap="square" rtlCol="0">
            <a:spAutoFit/>
          </a:bodyPr>
          <a:lstStyle/>
          <a:p>
            <a:pPr marL="274320" indent="-182880" algn="l">
              <a:spcBef>
                <a:spcPts val="300"/>
              </a:spcBef>
            </a:pPr>
            <a:r>
              <a:rPr lang="en-US" sz="2400" b="0" dirty="0">
                <a:latin typeface="Calibri" pitchFamily="34" charset="0"/>
              </a:rPr>
              <a:t>Business operational success requires  acceptable software behavior over a spectrum of operational conditions including attacker created </a:t>
            </a:r>
            <a:r>
              <a:rPr lang="en-US" sz="2400" b="0" dirty="0" smtClean="0">
                <a:latin typeface="Calibri" pitchFamily="34" charset="0"/>
              </a:rPr>
              <a:t>events.</a:t>
            </a:r>
            <a:endParaRPr lang="en-US" sz="2400" b="0" dirty="0">
              <a:latin typeface="Calibri" pitchFamily="34" charset="0"/>
            </a:endParaRPr>
          </a:p>
        </p:txBody>
      </p:sp>
      <p:sp>
        <p:nvSpPr>
          <p:cNvPr id="15" name="TextBox 14"/>
          <p:cNvSpPr txBox="1"/>
          <p:nvPr/>
        </p:nvSpPr>
        <p:spPr>
          <a:xfrm>
            <a:off x="301752" y="4793796"/>
            <a:ext cx="8658696" cy="830997"/>
          </a:xfrm>
          <a:prstGeom prst="rect">
            <a:avLst/>
          </a:prstGeom>
          <a:noFill/>
        </p:spPr>
        <p:txBody>
          <a:bodyPr wrap="square" rtlCol="0">
            <a:spAutoFit/>
          </a:bodyPr>
          <a:lstStyle/>
          <a:p>
            <a:pPr marL="274320" indent="-182880" algn="l">
              <a:spcBef>
                <a:spcPts val="300"/>
              </a:spcBef>
            </a:pPr>
            <a:r>
              <a:rPr lang="en-US" sz="2400" b="0" dirty="0" smtClean="0">
                <a:latin typeface="Calibri" pitchFamily="34" charset="0"/>
              </a:rPr>
              <a:t>Resilience </a:t>
            </a:r>
            <a:r>
              <a:rPr lang="en-US" sz="2400" b="0" dirty="0">
                <a:latin typeface="Calibri" pitchFamily="34" charset="0"/>
              </a:rPr>
              <a:t>built into system: The effect of adverse conditions are considered </a:t>
            </a:r>
            <a:r>
              <a:rPr lang="en-US" sz="2400" b="0" dirty="0" smtClean="0">
                <a:latin typeface="Calibri" pitchFamily="34" charset="0"/>
              </a:rPr>
              <a:t>throughout </a:t>
            </a:r>
            <a:r>
              <a:rPr lang="en-US" sz="2400" b="0" dirty="0">
                <a:latin typeface="Calibri" pitchFamily="34" charset="0"/>
              </a:rPr>
              <a:t>the  system development lifecycle. </a:t>
            </a:r>
          </a:p>
        </p:txBody>
      </p:sp>
      <p:sp>
        <p:nvSpPr>
          <p:cNvPr id="16" name="TextBox 15"/>
          <p:cNvSpPr txBox="1"/>
          <p:nvPr/>
        </p:nvSpPr>
        <p:spPr>
          <a:xfrm>
            <a:off x="301752" y="5569803"/>
            <a:ext cx="8658696" cy="830997"/>
          </a:xfrm>
          <a:prstGeom prst="rect">
            <a:avLst/>
          </a:prstGeom>
          <a:noFill/>
        </p:spPr>
        <p:txBody>
          <a:bodyPr wrap="square" rtlCol="0">
            <a:spAutoFit/>
          </a:bodyPr>
          <a:lstStyle/>
          <a:p>
            <a:pPr marL="274320" indent="-182880" algn="l">
              <a:spcBef>
                <a:spcPts val="300"/>
              </a:spcBef>
            </a:pPr>
            <a:r>
              <a:rPr lang="en-US" sz="2400" b="0" dirty="0" smtClean="0">
                <a:latin typeface="Calibri" pitchFamily="34" charset="0"/>
              </a:rPr>
              <a:t>Security </a:t>
            </a:r>
            <a:r>
              <a:rPr lang="en-US" sz="2400" b="0" dirty="0">
                <a:latin typeface="Calibri" pitchFamily="34" charset="0"/>
              </a:rPr>
              <a:t>built into the system: Exploitable software weaknesses are considered through out the development lifecycle</a:t>
            </a:r>
            <a:r>
              <a:rPr lang="en-US" sz="2400" b="0" dirty="0" smtClean="0">
                <a:latin typeface="Calibri" pitchFamily="34" charset="0"/>
              </a:rPr>
              <a:t>.</a:t>
            </a:r>
            <a:endParaRPr lang="en-US" dirty="0" smtClean="0">
              <a:solidFill>
                <a:srgbClr val="3C4F82"/>
              </a:solidFill>
              <a:latin typeface="Calibri" pitchFamily="34" charset="0"/>
            </a:endParaRPr>
          </a:p>
        </p:txBody>
      </p:sp>
      <p:grpSp>
        <p:nvGrpSpPr>
          <p:cNvPr id="18" name="Group 17"/>
          <p:cNvGrpSpPr/>
          <p:nvPr/>
        </p:nvGrpSpPr>
        <p:grpSpPr>
          <a:xfrm>
            <a:off x="883920" y="1254668"/>
            <a:ext cx="7040880" cy="432792"/>
            <a:chOff x="990600" y="797468"/>
            <a:chExt cx="7040880" cy="432792"/>
          </a:xfrm>
        </p:grpSpPr>
        <p:sp>
          <p:nvSpPr>
            <p:cNvPr id="19" name="TextBox 18"/>
            <p:cNvSpPr txBox="1"/>
            <p:nvPr/>
          </p:nvSpPr>
          <p:spPr>
            <a:xfrm>
              <a:off x="990600" y="813807"/>
              <a:ext cx="6858000" cy="400110"/>
            </a:xfrm>
            <a:prstGeom prst="rect">
              <a:avLst/>
            </a:prstGeom>
            <a:noFill/>
          </p:spPr>
          <p:txBody>
            <a:bodyPr wrap="square" rtlCol="0">
              <a:spAutoFit/>
            </a:bodyPr>
            <a:lstStyle/>
            <a:p>
              <a:pPr algn="l">
                <a:spcBef>
                  <a:spcPts val="300"/>
                </a:spcBef>
              </a:pPr>
              <a:r>
                <a:rPr lang="en-US" sz="2000" b="1" dirty="0" smtClean="0">
                  <a:solidFill>
                    <a:srgbClr val="3C4F82"/>
                  </a:solidFill>
                  <a:latin typeface="Calibri" pitchFamily="34" charset="0"/>
                </a:rPr>
                <a:t>From  information assurance to</a:t>
              </a:r>
              <a:endParaRPr lang="en-US" sz="2000" b="1" dirty="0">
                <a:solidFill>
                  <a:srgbClr val="3C4F82"/>
                </a:solidFill>
                <a:latin typeface="Calibri" pitchFamily="34" charset="0"/>
              </a:endParaRPr>
            </a:p>
          </p:txBody>
        </p:sp>
        <p:sp>
          <p:nvSpPr>
            <p:cNvPr id="20" name="Oval 19"/>
            <p:cNvSpPr/>
            <p:nvPr/>
          </p:nvSpPr>
          <p:spPr bwMode="auto">
            <a:xfrm>
              <a:off x="4648200" y="797468"/>
              <a:ext cx="3383280" cy="432792"/>
            </a:xfrm>
            <a:prstGeom prst="ellipse">
              <a:avLst/>
            </a:prstGeom>
            <a:noFill/>
            <a:ln w="38100" cap="flat" cmpd="sng" algn="ctr">
              <a:solidFill>
                <a:srgbClr val="3C4F82"/>
              </a:solidFill>
              <a:prstDash val="solid"/>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algn="ctr">
                <a:spcBef>
                  <a:spcPts val="300"/>
                </a:spcBef>
              </a:pPr>
              <a:r>
                <a:rPr lang="en-US" sz="2000" b="1" dirty="0" smtClean="0">
                  <a:solidFill>
                    <a:srgbClr val="595959"/>
                  </a:solidFill>
                  <a:latin typeface="Calibri" panose="020F0502020204030204" pitchFamily="34" charset="0"/>
                </a:rPr>
                <a:t>security assurance</a:t>
              </a:r>
              <a:endParaRPr lang="en-US" sz="2000" b="1" dirty="0">
                <a:solidFill>
                  <a:srgbClr val="595959"/>
                </a:solidFill>
                <a:latin typeface="Calibri" panose="020F0502020204030204" pitchFamily="34" charset="0"/>
              </a:endParaRPr>
            </a:p>
          </p:txBody>
        </p:sp>
      </p:grpSp>
    </p:spTree>
    <p:extLst>
      <p:ext uri="{BB962C8B-B14F-4D97-AF65-F5344CB8AC3E}">
        <p14:creationId xmlns:p14="http://schemas.microsoft.com/office/powerpoint/2010/main" val="1648095260"/>
      </p:ext>
    </p:extLst>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Scope for Information and Security </a:t>
            </a:r>
            <a:r>
              <a:rPr lang="en-US" dirty="0"/>
              <a:t>A</a:t>
            </a:r>
            <a:r>
              <a:rPr lang="en-US" dirty="0" smtClean="0"/>
              <a:t>ssurance</a:t>
            </a:r>
            <a:endParaRPr lang="en-US" dirty="0"/>
          </a:p>
        </p:txBody>
      </p:sp>
      <p:grpSp>
        <p:nvGrpSpPr>
          <p:cNvPr id="22" name="Group 21"/>
          <p:cNvGrpSpPr/>
          <p:nvPr/>
        </p:nvGrpSpPr>
        <p:grpSpPr>
          <a:xfrm>
            <a:off x="609600" y="1112222"/>
            <a:ext cx="7772400" cy="5288578"/>
            <a:chOff x="685800" y="1143000"/>
            <a:chExt cx="7772400" cy="5288578"/>
          </a:xfrm>
        </p:grpSpPr>
        <p:sp>
          <p:nvSpPr>
            <p:cNvPr id="3" name="Isosceles Triangle 2"/>
            <p:cNvSpPr/>
            <p:nvPr/>
          </p:nvSpPr>
          <p:spPr bwMode="auto">
            <a:xfrm>
              <a:off x="685800" y="1524000"/>
              <a:ext cx="7772400" cy="4419600"/>
            </a:xfrm>
            <a:prstGeom prst="triangle">
              <a:avLst/>
            </a:prstGeom>
            <a:solidFill>
              <a:schemeClr val="bg1">
                <a:lumMod val="95000"/>
              </a:schemeClr>
            </a:solidFill>
            <a:ln w="38100" cap="flat" cmpd="sng" algn="ctr">
              <a:solidFill>
                <a:srgbClr val="3C4F82"/>
              </a:solidFill>
              <a:prstDash val="solid"/>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algn="ctr">
                <a:spcBef>
                  <a:spcPts val="300"/>
                </a:spcBef>
              </a:pPr>
              <a:endParaRPr lang="en-US" dirty="0">
                <a:solidFill>
                  <a:schemeClr val="bg1"/>
                </a:solidFill>
              </a:endParaRPr>
            </a:p>
          </p:txBody>
        </p:sp>
        <p:cxnSp>
          <p:nvCxnSpPr>
            <p:cNvPr id="10" name="Straight Connector 9"/>
            <p:cNvCxnSpPr/>
            <p:nvPr/>
          </p:nvCxnSpPr>
          <p:spPr bwMode="auto">
            <a:xfrm>
              <a:off x="1798320" y="4724400"/>
              <a:ext cx="5577840" cy="0"/>
            </a:xfrm>
            <a:prstGeom prst="line">
              <a:avLst/>
            </a:prstGeom>
            <a:solidFill>
              <a:srgbClr val="5CA1FB"/>
            </a:solidFill>
            <a:ln w="25400" cap="flat" cmpd="sng" algn="ctr">
              <a:solidFill>
                <a:schemeClr val="tx1"/>
              </a:solidFill>
              <a:prstDash val="solid"/>
              <a:round/>
              <a:headEnd type="none" w="med" len="med"/>
              <a:tailEnd type="none"/>
            </a:ln>
            <a:effectLst/>
          </p:spPr>
        </p:cxnSp>
        <p:grpSp>
          <p:nvGrpSpPr>
            <p:cNvPr id="8" name="Group 7"/>
            <p:cNvGrpSpPr/>
            <p:nvPr/>
          </p:nvGrpSpPr>
          <p:grpSpPr>
            <a:xfrm>
              <a:off x="3291840" y="2286000"/>
              <a:ext cx="2590800" cy="1070074"/>
              <a:chOff x="3276600" y="2365474"/>
              <a:chExt cx="2590800" cy="1070074"/>
            </a:xfrm>
          </p:grpSpPr>
          <p:sp>
            <p:nvSpPr>
              <p:cNvPr id="12" name="TextBox 11"/>
              <p:cNvSpPr txBox="1"/>
              <p:nvPr/>
            </p:nvSpPr>
            <p:spPr>
              <a:xfrm>
                <a:off x="4000500" y="2365474"/>
                <a:ext cx="1143000" cy="461665"/>
              </a:xfrm>
              <a:prstGeom prst="rect">
                <a:avLst/>
              </a:prstGeom>
              <a:noFill/>
            </p:spPr>
            <p:txBody>
              <a:bodyPr wrap="square" rtlCol="0">
                <a:spAutoFit/>
              </a:bodyPr>
              <a:lstStyle/>
              <a:p>
                <a:pPr algn="ctr">
                  <a:spcBef>
                    <a:spcPts val="300"/>
                  </a:spcBef>
                </a:pPr>
                <a:r>
                  <a:rPr lang="en-US" sz="2400" dirty="0" smtClean="0">
                    <a:solidFill>
                      <a:srgbClr val="0000FF"/>
                    </a:solidFill>
                    <a:latin typeface="Calibri" pitchFamily="34" charset="0"/>
                  </a:rPr>
                  <a:t>TIER 1</a:t>
                </a:r>
              </a:p>
            </p:txBody>
          </p:sp>
          <p:sp>
            <p:nvSpPr>
              <p:cNvPr id="17" name="TextBox 16"/>
              <p:cNvSpPr txBox="1"/>
              <p:nvPr/>
            </p:nvSpPr>
            <p:spPr>
              <a:xfrm>
                <a:off x="3276600" y="3096994"/>
                <a:ext cx="2590800" cy="338554"/>
              </a:xfrm>
              <a:prstGeom prst="rect">
                <a:avLst/>
              </a:prstGeom>
              <a:noFill/>
            </p:spPr>
            <p:txBody>
              <a:bodyPr wrap="square" rtlCol="0">
                <a:spAutoFit/>
              </a:bodyPr>
              <a:lstStyle/>
              <a:p>
                <a:pPr algn="ctr">
                  <a:spcBef>
                    <a:spcPts val="300"/>
                  </a:spcBef>
                </a:pPr>
                <a:r>
                  <a:rPr lang="en-US" sz="1600" dirty="0">
                    <a:solidFill>
                      <a:srgbClr val="990000"/>
                    </a:solidFill>
                    <a:latin typeface="Calibri" pitchFamily="34" charset="0"/>
                  </a:rPr>
                  <a:t>(</a:t>
                </a:r>
                <a:r>
                  <a:rPr lang="en-US" sz="1600" dirty="0" smtClean="0">
                    <a:solidFill>
                      <a:srgbClr val="990000"/>
                    </a:solidFill>
                    <a:latin typeface="Calibri" pitchFamily="34" charset="0"/>
                  </a:rPr>
                  <a:t>Governance)</a:t>
                </a:r>
                <a:endParaRPr lang="en-US" sz="2400" dirty="0" smtClean="0">
                  <a:solidFill>
                    <a:srgbClr val="990000"/>
                  </a:solidFill>
                  <a:latin typeface="Calibri" pitchFamily="34" charset="0"/>
                </a:endParaRPr>
              </a:p>
            </p:txBody>
          </p:sp>
          <p:sp>
            <p:nvSpPr>
              <p:cNvPr id="18" name="TextBox 17"/>
              <p:cNvSpPr txBox="1"/>
              <p:nvPr/>
            </p:nvSpPr>
            <p:spPr>
              <a:xfrm>
                <a:off x="3429000" y="2777401"/>
                <a:ext cx="2286000" cy="369332"/>
              </a:xfrm>
              <a:prstGeom prst="rect">
                <a:avLst/>
              </a:prstGeom>
              <a:noFill/>
            </p:spPr>
            <p:txBody>
              <a:bodyPr wrap="square" rtlCol="0">
                <a:spAutoFit/>
              </a:bodyPr>
              <a:lstStyle/>
              <a:p>
                <a:pPr algn="ctr">
                  <a:spcBef>
                    <a:spcPts val="300"/>
                  </a:spcBef>
                </a:pPr>
                <a:r>
                  <a:rPr lang="en-US" sz="1800" dirty="0" smtClean="0">
                    <a:solidFill>
                      <a:srgbClr val="00602B"/>
                    </a:solidFill>
                    <a:latin typeface="Calibri" pitchFamily="34" charset="0"/>
                  </a:rPr>
                  <a:t>ORGANIZATIONAL</a:t>
                </a:r>
                <a:endParaRPr lang="en-US" sz="2800" dirty="0" smtClean="0">
                  <a:solidFill>
                    <a:srgbClr val="00602B"/>
                  </a:solidFill>
                  <a:latin typeface="Calibri" pitchFamily="34" charset="0"/>
                </a:endParaRPr>
              </a:p>
            </p:txBody>
          </p:sp>
        </p:grpSp>
        <p:grpSp>
          <p:nvGrpSpPr>
            <p:cNvPr id="7" name="Group 6"/>
            <p:cNvGrpSpPr/>
            <p:nvPr/>
          </p:nvGrpSpPr>
          <p:grpSpPr>
            <a:xfrm>
              <a:off x="2453640" y="3588017"/>
              <a:ext cx="4267200" cy="1070074"/>
              <a:chOff x="2438400" y="3566160"/>
              <a:chExt cx="4267200" cy="1070074"/>
            </a:xfrm>
          </p:grpSpPr>
          <p:sp>
            <p:nvSpPr>
              <p:cNvPr id="13" name="TextBox 12"/>
              <p:cNvSpPr txBox="1"/>
              <p:nvPr/>
            </p:nvSpPr>
            <p:spPr>
              <a:xfrm>
                <a:off x="4000500" y="3566160"/>
                <a:ext cx="1143000" cy="461665"/>
              </a:xfrm>
              <a:prstGeom prst="rect">
                <a:avLst/>
              </a:prstGeom>
              <a:noFill/>
            </p:spPr>
            <p:txBody>
              <a:bodyPr wrap="square" rtlCol="0">
                <a:spAutoFit/>
              </a:bodyPr>
              <a:lstStyle/>
              <a:p>
                <a:pPr algn="ctr">
                  <a:spcBef>
                    <a:spcPts val="300"/>
                  </a:spcBef>
                </a:pPr>
                <a:r>
                  <a:rPr lang="en-US" sz="2400" dirty="0" smtClean="0">
                    <a:solidFill>
                      <a:srgbClr val="0000FF"/>
                    </a:solidFill>
                    <a:latin typeface="Calibri" pitchFamily="34" charset="0"/>
                  </a:rPr>
                  <a:t>TIER 2</a:t>
                </a:r>
              </a:p>
            </p:txBody>
          </p:sp>
          <p:sp>
            <p:nvSpPr>
              <p:cNvPr id="16" name="TextBox 15"/>
              <p:cNvSpPr txBox="1"/>
              <p:nvPr/>
            </p:nvSpPr>
            <p:spPr>
              <a:xfrm>
                <a:off x="2628900" y="3975836"/>
                <a:ext cx="3886200" cy="369332"/>
              </a:xfrm>
              <a:prstGeom prst="rect">
                <a:avLst/>
              </a:prstGeom>
              <a:noFill/>
            </p:spPr>
            <p:txBody>
              <a:bodyPr wrap="square" rtlCol="0">
                <a:spAutoFit/>
              </a:bodyPr>
              <a:lstStyle/>
              <a:p>
                <a:pPr algn="ctr">
                  <a:spcBef>
                    <a:spcPts val="300"/>
                  </a:spcBef>
                </a:pPr>
                <a:r>
                  <a:rPr lang="en-US" sz="1800" dirty="0" smtClean="0">
                    <a:solidFill>
                      <a:srgbClr val="00602B"/>
                    </a:solidFill>
                    <a:latin typeface="Calibri" pitchFamily="34" charset="0"/>
                  </a:rPr>
                  <a:t>MISSION / BUSINESS PROCESS</a:t>
                </a:r>
                <a:endParaRPr lang="en-US" sz="2800" dirty="0" smtClean="0">
                  <a:solidFill>
                    <a:srgbClr val="00602B"/>
                  </a:solidFill>
                  <a:latin typeface="Calibri" pitchFamily="34" charset="0"/>
                </a:endParaRPr>
              </a:p>
            </p:txBody>
          </p:sp>
          <p:sp>
            <p:nvSpPr>
              <p:cNvPr id="19" name="TextBox 18"/>
              <p:cNvSpPr txBox="1"/>
              <p:nvPr/>
            </p:nvSpPr>
            <p:spPr>
              <a:xfrm>
                <a:off x="2438400" y="4297680"/>
                <a:ext cx="4267200" cy="338554"/>
              </a:xfrm>
              <a:prstGeom prst="rect">
                <a:avLst/>
              </a:prstGeom>
              <a:noFill/>
            </p:spPr>
            <p:txBody>
              <a:bodyPr wrap="square" rtlCol="0">
                <a:spAutoFit/>
              </a:bodyPr>
              <a:lstStyle/>
              <a:p>
                <a:pPr algn="ctr">
                  <a:spcBef>
                    <a:spcPts val="300"/>
                  </a:spcBef>
                </a:pPr>
                <a:r>
                  <a:rPr lang="en-US" sz="1600" dirty="0" smtClean="0">
                    <a:solidFill>
                      <a:srgbClr val="990000"/>
                    </a:solidFill>
                    <a:latin typeface="Calibri" pitchFamily="34" charset="0"/>
                  </a:rPr>
                  <a:t>(information and Information Flows)</a:t>
                </a:r>
                <a:endParaRPr lang="en-US" sz="2400" dirty="0" smtClean="0">
                  <a:solidFill>
                    <a:srgbClr val="990000"/>
                  </a:solidFill>
                  <a:latin typeface="Calibri" pitchFamily="34" charset="0"/>
                </a:endParaRPr>
              </a:p>
            </p:txBody>
          </p:sp>
        </p:grpSp>
        <p:grpSp>
          <p:nvGrpSpPr>
            <p:cNvPr id="9" name="Group 8"/>
            <p:cNvGrpSpPr/>
            <p:nvPr/>
          </p:nvGrpSpPr>
          <p:grpSpPr>
            <a:xfrm>
              <a:off x="2453640" y="4799742"/>
              <a:ext cx="4267200" cy="1068517"/>
              <a:chOff x="2438400" y="4754880"/>
              <a:chExt cx="4267200" cy="1068517"/>
            </a:xfrm>
          </p:grpSpPr>
          <p:sp>
            <p:nvSpPr>
              <p:cNvPr id="14" name="TextBox 13"/>
              <p:cNvSpPr txBox="1"/>
              <p:nvPr/>
            </p:nvSpPr>
            <p:spPr>
              <a:xfrm>
                <a:off x="4000500" y="4754880"/>
                <a:ext cx="1143000" cy="459540"/>
              </a:xfrm>
              <a:prstGeom prst="rect">
                <a:avLst/>
              </a:prstGeom>
              <a:noFill/>
            </p:spPr>
            <p:txBody>
              <a:bodyPr wrap="square" rtlCol="0">
                <a:spAutoFit/>
              </a:bodyPr>
              <a:lstStyle/>
              <a:p>
                <a:pPr algn="ctr">
                  <a:spcBef>
                    <a:spcPts val="300"/>
                  </a:spcBef>
                </a:pPr>
                <a:r>
                  <a:rPr lang="en-US" sz="2400" dirty="0" smtClean="0">
                    <a:solidFill>
                      <a:srgbClr val="0000FF"/>
                    </a:solidFill>
                    <a:latin typeface="Calibri" pitchFamily="34" charset="0"/>
                  </a:rPr>
                  <a:t>TIER 3</a:t>
                </a:r>
              </a:p>
            </p:txBody>
          </p:sp>
          <p:sp>
            <p:nvSpPr>
              <p:cNvPr id="15" name="TextBox 14"/>
              <p:cNvSpPr txBox="1"/>
              <p:nvPr/>
            </p:nvSpPr>
            <p:spPr>
              <a:xfrm>
                <a:off x="3069465" y="5166594"/>
                <a:ext cx="3005070" cy="367633"/>
              </a:xfrm>
              <a:prstGeom prst="rect">
                <a:avLst/>
              </a:prstGeom>
              <a:noFill/>
            </p:spPr>
            <p:txBody>
              <a:bodyPr wrap="square" rtlCol="0">
                <a:spAutoFit/>
              </a:bodyPr>
              <a:lstStyle/>
              <a:p>
                <a:pPr algn="ctr">
                  <a:spcBef>
                    <a:spcPts val="300"/>
                  </a:spcBef>
                </a:pPr>
                <a:r>
                  <a:rPr lang="en-US" sz="1800" dirty="0" smtClean="0">
                    <a:solidFill>
                      <a:srgbClr val="00602B"/>
                    </a:solidFill>
                    <a:latin typeface="Calibri" pitchFamily="34" charset="0"/>
                  </a:rPr>
                  <a:t>INFORMATION SYSTEM</a:t>
                </a:r>
                <a:endParaRPr lang="en-US" sz="2800" dirty="0" smtClean="0">
                  <a:solidFill>
                    <a:srgbClr val="00602B"/>
                  </a:solidFill>
                  <a:latin typeface="Calibri" pitchFamily="34" charset="0"/>
                </a:endParaRPr>
              </a:p>
            </p:txBody>
          </p:sp>
          <p:sp>
            <p:nvSpPr>
              <p:cNvPr id="20" name="TextBox 19"/>
              <p:cNvSpPr txBox="1"/>
              <p:nvPr/>
            </p:nvSpPr>
            <p:spPr>
              <a:xfrm>
                <a:off x="2438400" y="5486400"/>
                <a:ext cx="4267200" cy="336997"/>
              </a:xfrm>
              <a:prstGeom prst="rect">
                <a:avLst/>
              </a:prstGeom>
              <a:noFill/>
            </p:spPr>
            <p:txBody>
              <a:bodyPr wrap="square" rtlCol="0">
                <a:spAutoFit/>
              </a:bodyPr>
              <a:lstStyle/>
              <a:p>
                <a:pPr algn="ctr">
                  <a:spcBef>
                    <a:spcPts val="300"/>
                  </a:spcBef>
                </a:pPr>
                <a:r>
                  <a:rPr lang="en-US" sz="1600" dirty="0" smtClean="0">
                    <a:solidFill>
                      <a:srgbClr val="990000"/>
                    </a:solidFill>
                    <a:latin typeface="Calibri" pitchFamily="34" charset="0"/>
                  </a:rPr>
                  <a:t>(Environment of Operation)</a:t>
                </a:r>
                <a:endParaRPr lang="en-US" sz="2400" dirty="0" smtClean="0">
                  <a:solidFill>
                    <a:srgbClr val="990000"/>
                  </a:solidFill>
                  <a:latin typeface="Calibri" pitchFamily="34" charset="0"/>
                </a:endParaRPr>
              </a:p>
            </p:txBody>
          </p:sp>
        </p:grpSp>
        <p:sp>
          <p:nvSpPr>
            <p:cNvPr id="21" name="TextBox 20"/>
            <p:cNvSpPr txBox="1"/>
            <p:nvPr/>
          </p:nvSpPr>
          <p:spPr>
            <a:xfrm>
              <a:off x="3128708" y="1143000"/>
              <a:ext cx="2917065" cy="400110"/>
            </a:xfrm>
            <a:prstGeom prst="rect">
              <a:avLst/>
            </a:prstGeom>
            <a:noFill/>
          </p:spPr>
          <p:txBody>
            <a:bodyPr wrap="square" rtlCol="0">
              <a:spAutoFit/>
            </a:bodyPr>
            <a:lstStyle/>
            <a:p>
              <a:pPr algn="ctr">
                <a:spcBef>
                  <a:spcPts val="300"/>
                </a:spcBef>
              </a:pPr>
              <a:r>
                <a:rPr lang="en-US" sz="2000" dirty="0" smtClean="0">
                  <a:latin typeface="Calibri" pitchFamily="34" charset="0"/>
                </a:rPr>
                <a:t>STRATEGIC  RISKS</a:t>
              </a:r>
            </a:p>
          </p:txBody>
        </p:sp>
        <p:sp>
          <p:nvSpPr>
            <p:cNvPr id="30" name="TextBox 29"/>
            <p:cNvSpPr txBox="1"/>
            <p:nvPr/>
          </p:nvSpPr>
          <p:spPr>
            <a:xfrm>
              <a:off x="3196590" y="6031468"/>
              <a:ext cx="2781300" cy="400110"/>
            </a:xfrm>
            <a:prstGeom prst="rect">
              <a:avLst/>
            </a:prstGeom>
            <a:noFill/>
          </p:spPr>
          <p:txBody>
            <a:bodyPr wrap="square" rtlCol="0">
              <a:spAutoFit/>
            </a:bodyPr>
            <a:lstStyle/>
            <a:p>
              <a:pPr algn="ctr">
                <a:spcBef>
                  <a:spcPts val="300"/>
                </a:spcBef>
              </a:pPr>
              <a:r>
                <a:rPr lang="en-US" sz="2000" dirty="0" smtClean="0">
                  <a:latin typeface="Calibri" pitchFamily="34" charset="0"/>
                </a:rPr>
                <a:t>TACTICAL  RISKS</a:t>
              </a:r>
            </a:p>
          </p:txBody>
        </p:sp>
        <p:cxnSp>
          <p:nvCxnSpPr>
            <p:cNvPr id="23" name="Straight Connector 22"/>
            <p:cNvCxnSpPr/>
            <p:nvPr/>
          </p:nvCxnSpPr>
          <p:spPr bwMode="auto">
            <a:xfrm>
              <a:off x="2849880" y="3505200"/>
              <a:ext cx="3474720" cy="0"/>
            </a:xfrm>
            <a:prstGeom prst="line">
              <a:avLst/>
            </a:prstGeom>
            <a:solidFill>
              <a:srgbClr val="5CA1FB"/>
            </a:solidFill>
            <a:ln w="25400" cap="flat" cmpd="sng" algn="ctr">
              <a:solidFill>
                <a:schemeClr val="tx1"/>
              </a:solidFill>
              <a:prstDash val="solid"/>
              <a:round/>
              <a:headEnd type="none" w="med" len="med"/>
              <a:tailEnd type="none"/>
            </a:ln>
            <a:effectLst/>
          </p:spPr>
        </p:cxnSp>
      </p:grpSp>
      <p:sp>
        <p:nvSpPr>
          <p:cNvPr id="28" name="Rounded Rectangle 27"/>
          <p:cNvSpPr/>
          <p:nvPr/>
        </p:nvSpPr>
        <p:spPr bwMode="auto">
          <a:xfrm>
            <a:off x="5932170" y="5026700"/>
            <a:ext cx="1459230" cy="612934"/>
          </a:xfrm>
          <a:prstGeom prst="roundRect">
            <a:avLst/>
          </a:prstGeom>
          <a:solidFill>
            <a:srgbClr val="00602B"/>
          </a:solidFill>
          <a:ln w="38100" cap="flat" cmpd="sng" algn="ctr">
            <a:solidFill>
              <a:srgbClr val="3C4F82"/>
            </a:solidFill>
            <a:prstDash val="solid"/>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algn="ctr">
              <a:spcBef>
                <a:spcPts val="300"/>
              </a:spcBef>
            </a:pPr>
            <a:r>
              <a:rPr lang="en-US" sz="1800" dirty="0" smtClean="0">
                <a:solidFill>
                  <a:schemeClr val="bg1"/>
                </a:solidFill>
                <a:latin typeface="Calibri" pitchFamily="34" charset="0"/>
              </a:rPr>
              <a:t>Information Assurance</a:t>
            </a:r>
          </a:p>
        </p:txBody>
      </p:sp>
      <p:sp>
        <p:nvSpPr>
          <p:cNvPr id="24" name="Rounded Rectangle 23"/>
          <p:cNvSpPr/>
          <p:nvPr/>
        </p:nvSpPr>
        <p:spPr bwMode="auto">
          <a:xfrm>
            <a:off x="533400" y="2590800"/>
            <a:ext cx="1459230" cy="612934"/>
          </a:xfrm>
          <a:prstGeom prst="roundRect">
            <a:avLst/>
          </a:prstGeom>
          <a:solidFill>
            <a:srgbClr val="00602B"/>
          </a:solidFill>
          <a:ln w="38100" cap="flat" cmpd="sng" algn="ctr">
            <a:solidFill>
              <a:srgbClr val="3C4F82"/>
            </a:solidFill>
            <a:prstDash val="solid"/>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algn="ctr">
              <a:spcBef>
                <a:spcPts val="300"/>
              </a:spcBef>
            </a:pPr>
            <a:r>
              <a:rPr lang="en-US" sz="1800" dirty="0">
                <a:solidFill>
                  <a:schemeClr val="bg1"/>
                </a:solidFill>
                <a:latin typeface="Calibri" pitchFamily="34" charset="0"/>
              </a:rPr>
              <a:t>S</a:t>
            </a:r>
            <a:r>
              <a:rPr lang="en-US" sz="1800" dirty="0" smtClean="0">
                <a:solidFill>
                  <a:schemeClr val="bg1"/>
                </a:solidFill>
                <a:latin typeface="Calibri" pitchFamily="34" charset="0"/>
              </a:rPr>
              <a:t>ecurity </a:t>
            </a:r>
            <a:r>
              <a:rPr lang="en-US" sz="1800" dirty="0">
                <a:solidFill>
                  <a:schemeClr val="bg1"/>
                </a:solidFill>
                <a:latin typeface="Calibri" pitchFamily="34" charset="0"/>
              </a:rPr>
              <a:t>A</a:t>
            </a:r>
            <a:r>
              <a:rPr lang="en-US" sz="1800" dirty="0" smtClean="0">
                <a:solidFill>
                  <a:schemeClr val="bg1"/>
                </a:solidFill>
                <a:latin typeface="Calibri" pitchFamily="34" charset="0"/>
              </a:rPr>
              <a:t>ssurance</a:t>
            </a:r>
          </a:p>
        </p:txBody>
      </p:sp>
      <p:sp>
        <p:nvSpPr>
          <p:cNvPr id="25" name="Arc 24"/>
          <p:cNvSpPr/>
          <p:nvPr/>
        </p:nvSpPr>
        <p:spPr bwMode="auto">
          <a:xfrm rot="-2940000" flipH="1">
            <a:off x="404050" y="3229508"/>
            <a:ext cx="4161891" cy="1105011"/>
          </a:xfrm>
          <a:prstGeom prst="arc">
            <a:avLst>
              <a:gd name="adj1" fmla="val 10902619"/>
              <a:gd name="adj2" fmla="val 0"/>
            </a:avLst>
          </a:prstGeom>
          <a:noFill/>
          <a:ln w="25400" cap="flat" cmpd="sng" algn="ctr">
            <a:solidFill>
              <a:srgbClr val="002060"/>
            </a:solidFill>
            <a:prstDash val="solid"/>
            <a:round/>
            <a:headEnd type="triangle" w="lg" len="lg"/>
            <a:tailEnd type="triangle" w="lg" len="lg"/>
          </a:ln>
          <a:effectLst/>
        </p:spPr>
        <p:txBody>
          <a:bodyPr rtlCol="0" anchor="ctr"/>
          <a:lstStyle/>
          <a:p>
            <a:pPr algn="ctr"/>
            <a:endParaRPr lang="en-US" dirty="0"/>
          </a:p>
        </p:txBody>
      </p:sp>
      <p:sp>
        <p:nvSpPr>
          <p:cNvPr id="26" name="TextBox 25"/>
          <p:cNvSpPr txBox="1"/>
          <p:nvPr/>
        </p:nvSpPr>
        <p:spPr>
          <a:xfrm>
            <a:off x="5562600" y="1371600"/>
            <a:ext cx="3612365" cy="1200329"/>
          </a:xfrm>
          <a:prstGeom prst="rect">
            <a:avLst/>
          </a:prstGeom>
          <a:noFill/>
        </p:spPr>
        <p:txBody>
          <a:bodyPr wrap="square" rtlCol="0">
            <a:spAutoFit/>
          </a:bodyPr>
          <a:lstStyle/>
          <a:p>
            <a:pPr algn="ctr">
              <a:spcBef>
                <a:spcPts val="300"/>
              </a:spcBef>
            </a:pPr>
            <a:r>
              <a:rPr lang="en-US" sz="2400" b="1" dirty="0" smtClean="0">
                <a:solidFill>
                  <a:srgbClr val="333366"/>
                </a:solidFill>
                <a:latin typeface="Calibri" pitchFamily="34" charset="0"/>
              </a:rPr>
              <a:t>National Institute of Standards: Risk Management Framework</a:t>
            </a:r>
          </a:p>
        </p:txBody>
      </p:sp>
    </p:spTree>
    <p:extLst>
      <p:ext uri="{BB962C8B-B14F-4D97-AF65-F5344CB8AC3E}">
        <p14:creationId xmlns:p14="http://schemas.microsoft.com/office/powerpoint/2010/main" val="423906037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Topics</a:t>
            </a:r>
            <a:endParaRPr lang="en-US" dirty="0"/>
          </a:p>
        </p:txBody>
      </p:sp>
      <p:sp>
        <p:nvSpPr>
          <p:cNvPr id="3" name="Content Placeholder 2"/>
          <p:cNvSpPr>
            <a:spLocks noGrp="1"/>
          </p:cNvSpPr>
          <p:nvPr>
            <p:ph idx="1"/>
          </p:nvPr>
        </p:nvSpPr>
        <p:spPr>
          <a:xfrm>
            <a:off x="304800" y="1143000"/>
            <a:ext cx="8458200" cy="5102352"/>
          </a:xfrm>
        </p:spPr>
        <p:txBody>
          <a:bodyPr/>
          <a:lstStyle/>
          <a:p>
            <a:pPr marL="454025" indent="-228600"/>
            <a:r>
              <a:rPr lang="en-US" dirty="0" smtClean="0"/>
              <a:t>Complex system operational failures</a:t>
            </a:r>
          </a:p>
          <a:p>
            <a:pPr marL="454025" indent="-228600"/>
            <a:r>
              <a:rPr lang="en-US" dirty="0" smtClean="0"/>
              <a:t>Source: system development lifecycles </a:t>
            </a:r>
          </a:p>
          <a:p>
            <a:pPr marL="454025" indent="-228600"/>
            <a:r>
              <a:rPr lang="en-US" dirty="0" smtClean="0"/>
              <a:t>Role of security assurance</a:t>
            </a:r>
          </a:p>
          <a:p>
            <a:pPr marL="454025" indent="-228600"/>
            <a:r>
              <a:rPr lang="en-US" dirty="0"/>
              <a:t>Assurance </a:t>
            </a:r>
            <a:r>
              <a:rPr lang="en-US" dirty="0" smtClean="0"/>
              <a:t>management</a:t>
            </a:r>
          </a:p>
          <a:p>
            <a:pPr marL="454025" indent="-228600"/>
            <a:r>
              <a:rPr lang="en-US" dirty="0" smtClean="0"/>
              <a:t>Demonstrating Assurance</a:t>
            </a:r>
          </a:p>
          <a:p>
            <a:pPr marL="454025" indent="-228600"/>
            <a:r>
              <a:rPr lang="en-US" dirty="0" smtClean="0"/>
              <a:t>What’s </a:t>
            </a:r>
            <a:r>
              <a:rPr lang="en-US" dirty="0"/>
              <a:t>next</a:t>
            </a:r>
          </a:p>
          <a:p>
            <a:endParaRPr lang="en-US" dirty="0" smtClean="0"/>
          </a:p>
          <a:p>
            <a:endParaRPr lang="en-US" dirty="0"/>
          </a:p>
        </p:txBody>
      </p:sp>
      <p:sp>
        <p:nvSpPr>
          <p:cNvPr id="4" name="AutoShape 4"/>
          <p:cNvSpPr>
            <a:spLocks noChangeArrowheads="1"/>
          </p:cNvSpPr>
          <p:nvPr/>
        </p:nvSpPr>
        <p:spPr bwMode="auto">
          <a:xfrm rot="5400000">
            <a:off x="25400" y="2717800"/>
            <a:ext cx="412750" cy="311150"/>
          </a:xfrm>
          <a:prstGeom prst="triangle">
            <a:avLst>
              <a:gd name="adj" fmla="val 50000"/>
            </a:avLst>
          </a:prstGeom>
          <a:solidFill>
            <a:srgbClr val="5CA1FB"/>
          </a:solidFill>
          <a:ln w="38100">
            <a:noFill/>
            <a:miter lim="800000"/>
            <a:headEnd/>
            <a:tailEnd/>
          </a:ln>
          <a:effectLst/>
        </p:spPr>
        <p:txBody>
          <a:bodyPr wrap="none" lIns="92309" tIns="46154" rIns="92309" bIns="46154" anchor="ctr"/>
          <a:lstStyle/>
          <a:p>
            <a:endParaRPr lang="en-US" dirty="0"/>
          </a:p>
        </p:txBody>
      </p:sp>
    </p:spTree>
    <p:extLst>
      <p:ext uri="{BB962C8B-B14F-4D97-AF65-F5344CB8AC3E}">
        <p14:creationId xmlns:p14="http://schemas.microsoft.com/office/powerpoint/2010/main" val="967733945"/>
      </p:ext>
    </p:extLst>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Management Context</a:t>
            </a:r>
            <a:endParaRPr lang="en-US" dirty="0"/>
          </a:p>
        </p:txBody>
      </p:sp>
      <p:sp>
        <p:nvSpPr>
          <p:cNvPr id="3" name="Content Placeholder 2"/>
          <p:cNvSpPr>
            <a:spLocks noGrp="1"/>
          </p:cNvSpPr>
          <p:nvPr>
            <p:ph idx="1"/>
          </p:nvPr>
        </p:nvSpPr>
        <p:spPr/>
        <p:txBody>
          <a:bodyPr/>
          <a:lstStyle/>
          <a:p>
            <a:r>
              <a:rPr lang="en-US" dirty="0" smtClean="0"/>
              <a:t>Management perspective</a:t>
            </a:r>
          </a:p>
          <a:p>
            <a:pPr lvl="1"/>
            <a:r>
              <a:rPr lang="en-US" dirty="0"/>
              <a:t>a</a:t>
            </a:r>
            <a:r>
              <a:rPr lang="en-US" dirty="0" smtClean="0"/>
              <a:t>s developer</a:t>
            </a:r>
          </a:p>
          <a:p>
            <a:pPr lvl="1"/>
            <a:r>
              <a:rPr lang="en-US" dirty="0" smtClean="0"/>
              <a:t>as acquirer</a:t>
            </a:r>
          </a:p>
          <a:p>
            <a:pPr lvl="1"/>
            <a:r>
              <a:rPr lang="en-US" dirty="0"/>
              <a:t>a</a:t>
            </a:r>
            <a:r>
              <a:rPr lang="en-US" dirty="0" smtClean="0"/>
              <a:t>s supplier</a:t>
            </a:r>
          </a:p>
          <a:p>
            <a:r>
              <a:rPr lang="en-US" dirty="0" smtClean="0"/>
              <a:t>A manager may have to take multiple perspectives</a:t>
            </a:r>
            <a:endParaRPr lang="en-US" dirty="0"/>
          </a:p>
          <a:p>
            <a:pPr lvl="1"/>
            <a:r>
              <a:rPr lang="en-US" dirty="0" smtClean="0"/>
              <a:t>A development organization is a supplier: externally or within an organization</a:t>
            </a:r>
          </a:p>
          <a:p>
            <a:pPr lvl="1"/>
            <a:r>
              <a:rPr lang="en-US" dirty="0" smtClean="0"/>
              <a:t>A developer, particularly for systems , is also an acquirer: COTS software and use of subcontractors</a:t>
            </a:r>
          </a:p>
          <a:p>
            <a:pPr lvl="1"/>
            <a:endParaRPr lang="en-US" dirty="0"/>
          </a:p>
        </p:txBody>
      </p:sp>
    </p:spTree>
    <p:extLst>
      <p:ext uri="{BB962C8B-B14F-4D97-AF65-F5344CB8AC3E}">
        <p14:creationId xmlns:p14="http://schemas.microsoft.com/office/powerpoint/2010/main" val="3884495554"/>
      </p:ext>
    </p:extLst>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Assurance </a:t>
            </a:r>
            <a:r>
              <a:rPr lang="en-US" dirty="0"/>
              <a:t>Management </a:t>
            </a:r>
            <a:r>
              <a:rPr lang="en-US" dirty="0" smtClean="0"/>
              <a:t>Responsibilities: Developer -1</a:t>
            </a:r>
            <a:endParaRPr lang="en-US" dirty="0"/>
          </a:p>
        </p:txBody>
      </p:sp>
      <p:sp>
        <p:nvSpPr>
          <p:cNvPr id="3" name="Content Placeholder 2"/>
          <p:cNvSpPr>
            <a:spLocks noGrp="1"/>
          </p:cNvSpPr>
          <p:nvPr>
            <p:ph idx="1"/>
          </p:nvPr>
        </p:nvSpPr>
        <p:spPr/>
        <p:txBody>
          <a:bodyPr/>
          <a:lstStyle/>
          <a:p>
            <a:r>
              <a:rPr lang="en-US" dirty="0"/>
              <a:t>Balance the cost of implementing and maintaining application </a:t>
            </a:r>
            <a:r>
              <a:rPr lang="en-US" dirty="0" smtClean="0"/>
              <a:t>assurance against </a:t>
            </a:r>
            <a:r>
              <a:rPr lang="en-US" dirty="0"/>
              <a:t>the risks and value it represents for the </a:t>
            </a:r>
            <a:r>
              <a:rPr lang="en-US" dirty="0" smtClean="0"/>
              <a:t>organization</a:t>
            </a:r>
            <a:r>
              <a:rPr lang="en-US" baseline="30000" dirty="0" smtClean="0"/>
              <a:t>1</a:t>
            </a:r>
          </a:p>
          <a:p>
            <a:pPr lvl="1"/>
            <a:r>
              <a:rPr lang="en-US" dirty="0"/>
              <a:t>Establish the acceptable level of risk according to the organization’s specific context.</a:t>
            </a:r>
          </a:p>
          <a:p>
            <a:pPr lvl="2"/>
            <a:r>
              <a:rPr lang="en-US" dirty="0"/>
              <a:t>What is an acceptable recovery time in event of a failure?</a:t>
            </a:r>
          </a:p>
          <a:p>
            <a:pPr lvl="2"/>
            <a:r>
              <a:rPr lang="en-US" dirty="0" smtClean="0"/>
              <a:t>What level of security is sufficient? </a:t>
            </a:r>
          </a:p>
          <a:p>
            <a:pPr lvl="1"/>
            <a:r>
              <a:rPr lang="en-US" dirty="0" smtClean="0"/>
              <a:t>Ensure </a:t>
            </a:r>
            <a:r>
              <a:rPr lang="en-US" dirty="0"/>
              <a:t>compliance with standards, laws and regulations according to an application’s regulatory </a:t>
            </a:r>
            <a:r>
              <a:rPr lang="en-US" dirty="0" smtClean="0"/>
              <a:t>context</a:t>
            </a:r>
          </a:p>
        </p:txBody>
      </p:sp>
      <p:sp>
        <p:nvSpPr>
          <p:cNvPr id="4" name="TextBox 3"/>
          <p:cNvSpPr txBox="1"/>
          <p:nvPr/>
        </p:nvSpPr>
        <p:spPr>
          <a:xfrm>
            <a:off x="301752" y="5867400"/>
            <a:ext cx="3810000" cy="276999"/>
          </a:xfrm>
          <a:prstGeom prst="rect">
            <a:avLst/>
          </a:prstGeom>
          <a:noFill/>
        </p:spPr>
        <p:txBody>
          <a:bodyPr wrap="square" rtlCol="0">
            <a:spAutoFit/>
          </a:bodyPr>
          <a:lstStyle/>
          <a:p>
            <a:r>
              <a:rPr lang="en-US" sz="1200" dirty="0" smtClean="0">
                <a:solidFill>
                  <a:srgbClr val="3C4F82"/>
                </a:solidFill>
                <a:latin typeface="Calibri" panose="020F0502020204030204" pitchFamily="34" charset="0"/>
              </a:rPr>
              <a:t>1</a:t>
            </a:r>
            <a:r>
              <a:rPr lang="en-US" sz="1200" dirty="0">
                <a:solidFill>
                  <a:srgbClr val="3C4F82"/>
                </a:solidFill>
                <a:latin typeface="Calibri" panose="020F0502020204030204" pitchFamily="34" charset="0"/>
              </a:rPr>
              <a:t>. ISO 27034 Application </a:t>
            </a:r>
            <a:r>
              <a:rPr lang="en-US" sz="1200" dirty="0" smtClean="0">
                <a:solidFill>
                  <a:srgbClr val="3C4F82"/>
                </a:solidFill>
                <a:latin typeface="Calibri" panose="020F0502020204030204" pitchFamily="34" charset="0"/>
              </a:rPr>
              <a:t>Security]</a:t>
            </a:r>
            <a:endParaRPr lang="en-US" sz="1200" dirty="0">
              <a:solidFill>
                <a:srgbClr val="3C4F82"/>
              </a:solidFill>
              <a:latin typeface="Calibri" panose="020F0502020204030204" pitchFamily="34" charset="0"/>
            </a:endParaRPr>
          </a:p>
        </p:txBody>
      </p:sp>
    </p:spTree>
    <p:extLst>
      <p:ext uri="{BB962C8B-B14F-4D97-AF65-F5344CB8AC3E}">
        <p14:creationId xmlns:p14="http://schemas.microsoft.com/office/powerpoint/2010/main" val="2065163113"/>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5"/>
          <p:cNvSpPr txBox="1">
            <a:spLocks noChangeArrowheads="1"/>
          </p:cNvSpPr>
          <p:nvPr/>
        </p:nvSpPr>
        <p:spPr bwMode="white">
          <a:xfrm>
            <a:off x="3200400" y="2438400"/>
            <a:ext cx="5791200" cy="1930400"/>
          </a:xfrm>
          <a:prstGeom prst="rect">
            <a:avLst/>
          </a:prstGeom>
          <a:noFill/>
          <a:ln w="9525">
            <a:noFill/>
            <a:miter lim="800000"/>
            <a:headEnd/>
            <a:tailEnd/>
          </a:ln>
          <a:effectLst/>
        </p:spPr>
        <p:txBody>
          <a:bodyPr tIns="46154" rIns="92309" bIns="46154" anchor="ctr"/>
          <a:lstStyle/>
          <a:p>
            <a:r>
              <a:rPr lang="en-US" sz="3600" b="1" dirty="0" smtClean="0">
                <a:latin typeface="Calibri" panose="020F0502020204030204" pitchFamily="34" charset="0"/>
              </a:rPr>
              <a:t>Introduction</a:t>
            </a:r>
          </a:p>
        </p:txBody>
      </p:sp>
      <p:sp>
        <p:nvSpPr>
          <p:cNvPr id="5" name="Line 24"/>
          <p:cNvSpPr>
            <a:spLocks noChangeShapeType="1"/>
          </p:cNvSpPr>
          <p:nvPr/>
        </p:nvSpPr>
        <p:spPr bwMode="auto">
          <a:xfrm>
            <a:off x="0" y="977900"/>
            <a:ext cx="9144000" cy="1588"/>
          </a:xfrm>
          <a:prstGeom prst="line">
            <a:avLst/>
          </a:prstGeom>
          <a:noFill/>
          <a:ln w="12700" cap="rnd">
            <a:solidFill>
              <a:schemeClr val="bg2"/>
            </a:solidFill>
            <a:prstDash val="sysDot"/>
            <a:round/>
            <a:headEnd/>
            <a:tailEnd/>
          </a:ln>
          <a:effectLst/>
        </p:spPr>
        <p:txBody>
          <a:bodyPr wrap="none" lIns="0" tIns="0" anchor="ctr"/>
          <a:lstStyle/>
          <a:p>
            <a:endParaRPr lang="en-US" dirty="0"/>
          </a:p>
        </p:txBody>
      </p:sp>
      <p:pic>
        <p:nvPicPr>
          <p:cNvPr id="6" name="Picture 22"/>
          <p:cNvPicPr>
            <a:picLocks noChangeAspect="1" noChangeArrowheads="1"/>
          </p:cNvPicPr>
          <p:nvPr/>
        </p:nvPicPr>
        <p:blipFill>
          <a:blip r:embed="rId3" cstate="print"/>
          <a:srcRect/>
          <a:stretch>
            <a:fillRect/>
          </a:stretch>
        </p:blipFill>
        <p:spPr bwMode="auto">
          <a:xfrm>
            <a:off x="0" y="1003300"/>
            <a:ext cx="2740025" cy="4178300"/>
          </a:xfrm>
          <a:prstGeom prst="rect">
            <a:avLst/>
          </a:prstGeom>
          <a:noFill/>
          <a:ln w="9525">
            <a:noFill/>
            <a:miter lim="800000"/>
            <a:headEnd/>
            <a:tailEnd/>
          </a:ln>
          <a:effectLst/>
        </p:spPr>
      </p:pic>
    </p:spTree>
    <p:extLst>
      <p:ext uri="{BB962C8B-B14F-4D97-AF65-F5344CB8AC3E}">
        <p14:creationId xmlns:p14="http://schemas.microsoft.com/office/powerpoint/2010/main" val="3762817597"/>
      </p:ext>
    </p:extLst>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Assurance Management </a:t>
            </a:r>
            <a:r>
              <a:rPr lang="en-US" dirty="0" smtClean="0"/>
              <a:t>Responsibilities: Developer -2</a:t>
            </a:r>
            <a:endParaRPr lang="en-US" dirty="0"/>
          </a:p>
        </p:txBody>
      </p:sp>
      <p:sp>
        <p:nvSpPr>
          <p:cNvPr id="3" name="Content Placeholder 2"/>
          <p:cNvSpPr>
            <a:spLocks noGrp="1"/>
          </p:cNvSpPr>
          <p:nvPr>
            <p:ph idx="1"/>
          </p:nvPr>
        </p:nvSpPr>
        <p:spPr/>
        <p:txBody>
          <a:bodyPr/>
          <a:lstStyle/>
          <a:p>
            <a:r>
              <a:rPr lang="en-US" dirty="0"/>
              <a:t>Review and act on analysis on whether an application has attained and maintained its acceptable level of risk and </a:t>
            </a:r>
            <a:r>
              <a:rPr lang="en-US" dirty="0" smtClean="0"/>
              <a:t>on actions to take if </a:t>
            </a:r>
            <a:r>
              <a:rPr lang="en-US" dirty="0"/>
              <a:t>it has </a:t>
            </a:r>
            <a:r>
              <a:rPr lang="en-US" dirty="0" smtClean="0"/>
              <a:t>not</a:t>
            </a:r>
          </a:p>
          <a:p>
            <a:r>
              <a:rPr lang="en-US" dirty="0" smtClean="0"/>
              <a:t>Oversee </a:t>
            </a:r>
            <a:r>
              <a:rPr lang="en-US" dirty="0"/>
              <a:t>the implementation of a secure application</a:t>
            </a:r>
            <a:r>
              <a:rPr lang="en-US" dirty="0" smtClean="0"/>
              <a:t>.</a:t>
            </a:r>
          </a:p>
          <a:p>
            <a:pPr lvl="1"/>
            <a:r>
              <a:rPr lang="en-US" dirty="0"/>
              <a:t>Determine which security controls and corresponding verification measurements should be implemented and tested</a:t>
            </a:r>
            <a:r>
              <a:rPr lang="en-US" dirty="0" smtClean="0"/>
              <a:t>.</a:t>
            </a:r>
            <a:endParaRPr lang="en-US" dirty="0"/>
          </a:p>
          <a:p>
            <a:pPr lvl="1"/>
            <a:r>
              <a:rPr lang="en-US" dirty="0"/>
              <a:t>Minimize application security verification costs</a:t>
            </a:r>
            <a:r>
              <a:rPr lang="en-US" dirty="0" smtClean="0"/>
              <a:t>.</a:t>
            </a:r>
            <a:endParaRPr lang="en-US" dirty="0"/>
          </a:p>
          <a:p>
            <a:pPr lvl="1"/>
            <a:r>
              <a:rPr lang="en-US" dirty="0"/>
              <a:t>Document security policies and procedures for an application</a:t>
            </a:r>
            <a:r>
              <a:rPr lang="en-US" dirty="0" smtClean="0"/>
              <a:t>.</a:t>
            </a:r>
            <a:endParaRPr lang="en-US" dirty="0"/>
          </a:p>
          <a:p>
            <a:pPr lvl="1"/>
            <a:r>
              <a:rPr lang="en-US" dirty="0"/>
              <a:t>Provide security awareness, </a:t>
            </a:r>
            <a:r>
              <a:rPr lang="en-US" dirty="0" smtClean="0"/>
              <a:t>training, </a:t>
            </a:r>
            <a:r>
              <a:rPr lang="en-US" dirty="0"/>
              <a:t>and oversight to all </a:t>
            </a:r>
            <a:r>
              <a:rPr lang="en-US" dirty="0" smtClean="0"/>
              <a:t> participants.</a:t>
            </a:r>
            <a:endParaRPr lang="en-US" dirty="0"/>
          </a:p>
          <a:p>
            <a:endParaRPr lang="en-US" dirty="0" smtClean="0"/>
          </a:p>
          <a:p>
            <a:endParaRPr lang="en-US" dirty="0" smtClean="0"/>
          </a:p>
          <a:p>
            <a:endParaRPr lang="en-US" dirty="0" smtClean="0"/>
          </a:p>
        </p:txBody>
      </p:sp>
    </p:spTree>
    <p:extLst>
      <p:ext uri="{BB962C8B-B14F-4D97-AF65-F5344CB8AC3E}">
        <p14:creationId xmlns:p14="http://schemas.microsoft.com/office/powerpoint/2010/main" val="3320985718"/>
      </p:ext>
    </p:extLst>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Acquisition </a:t>
            </a:r>
            <a:r>
              <a:rPr lang="en-US" dirty="0"/>
              <a:t>Problem </a:t>
            </a:r>
            <a:r>
              <a:rPr lang="en-US" dirty="0" smtClean="0"/>
              <a:t>Space: Multiple and Conflicting Sources for Requirements</a:t>
            </a:r>
            <a:endParaRPr lang="en-US" dirty="0"/>
          </a:p>
        </p:txBody>
      </p:sp>
      <p:sp>
        <p:nvSpPr>
          <p:cNvPr id="3" name="Content Placeholder 2"/>
          <p:cNvSpPr>
            <a:spLocks noGrp="1"/>
          </p:cNvSpPr>
          <p:nvPr>
            <p:ph idx="1"/>
          </p:nvPr>
        </p:nvSpPr>
        <p:spPr/>
        <p:txBody>
          <a:bodyPr/>
          <a:lstStyle/>
          <a:p>
            <a:r>
              <a:rPr lang="en-US" dirty="0"/>
              <a:t>S</a:t>
            </a:r>
            <a:r>
              <a:rPr lang="en-US" dirty="0" smtClean="0"/>
              <a:t>ecurity assurance </a:t>
            </a:r>
            <a:r>
              <a:rPr lang="en-US" dirty="0"/>
              <a:t>is becoming an essential component in acquisition strategies</a:t>
            </a:r>
            <a:endParaRPr lang="en-US" sz="3600" dirty="0"/>
          </a:p>
          <a:p>
            <a:endParaRPr lang="en-US" dirty="0"/>
          </a:p>
        </p:txBody>
      </p:sp>
      <p:sp>
        <p:nvSpPr>
          <p:cNvPr id="12" name="Rectangle 20"/>
          <p:cNvSpPr>
            <a:spLocks noChangeArrowheads="1"/>
          </p:cNvSpPr>
          <p:nvPr/>
        </p:nvSpPr>
        <p:spPr bwMode="auto">
          <a:xfrm>
            <a:off x="3602538" y="3395880"/>
            <a:ext cx="0" cy="422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lnSpc>
                <a:spcPct val="95000"/>
              </a:lnSpc>
              <a:spcBef>
                <a:spcPts val="900"/>
              </a:spcBef>
              <a:buSzPct val="70000"/>
              <a:defRPr sz="2000">
                <a:solidFill>
                  <a:schemeClr val="tx1"/>
                </a:solidFill>
                <a:latin typeface="Arial" charset="0"/>
              </a:defRPr>
            </a:lvl1pPr>
            <a:lvl2pPr marL="742950" indent="-285750" eaLnBrk="0" hangingPunct="0">
              <a:lnSpc>
                <a:spcPct val="95000"/>
              </a:lnSpc>
              <a:spcBef>
                <a:spcPts val="600"/>
              </a:spcBef>
              <a:buFont typeface="Times" pitchFamily="18" charset="0"/>
              <a:buChar char="•"/>
              <a:defRPr>
                <a:solidFill>
                  <a:srgbClr val="3C4F82"/>
                </a:solidFill>
                <a:latin typeface="Arial" charset="0"/>
              </a:defRPr>
            </a:lvl2pPr>
            <a:lvl3pPr marL="1143000" indent="-228600" eaLnBrk="0" hangingPunct="0">
              <a:lnSpc>
                <a:spcPct val="95000"/>
              </a:lnSpc>
              <a:spcBef>
                <a:spcPts val="300"/>
              </a:spcBef>
              <a:buFont typeface="Times" pitchFamily="18" charset="0"/>
              <a:buChar char="–"/>
              <a:defRPr>
                <a:solidFill>
                  <a:srgbClr val="3C4F82"/>
                </a:solidFill>
                <a:latin typeface="Arial" charset="0"/>
              </a:defRPr>
            </a:lvl3pPr>
            <a:lvl4pPr marL="1600200" indent="-228600" eaLnBrk="0" hangingPunct="0">
              <a:lnSpc>
                <a:spcPct val="95000"/>
              </a:lnSpc>
              <a:spcAft>
                <a:spcPct val="25000"/>
              </a:spcAft>
              <a:buChar char="•"/>
              <a:defRPr>
                <a:solidFill>
                  <a:srgbClr val="727272"/>
                </a:solidFill>
                <a:latin typeface="Arial" charset="0"/>
              </a:defRPr>
            </a:lvl4pPr>
            <a:lvl5pPr marL="2057400" indent="-228600" eaLnBrk="0" hangingPunct="0">
              <a:lnSpc>
                <a:spcPct val="95000"/>
              </a:lnSpc>
              <a:spcAft>
                <a:spcPct val="25000"/>
              </a:spcAft>
              <a:buFont typeface="Times" pitchFamily="18" charset="0"/>
              <a:buChar char="–"/>
              <a:defRPr>
                <a:solidFill>
                  <a:srgbClr val="727272"/>
                </a:solidFill>
                <a:latin typeface="Arial" charset="0"/>
              </a:defRPr>
            </a:lvl5pPr>
            <a:lvl6pPr marL="2514600" indent="-228600" eaLnBrk="0" fontAlgn="base" hangingPunct="0">
              <a:lnSpc>
                <a:spcPct val="95000"/>
              </a:lnSpc>
              <a:spcBef>
                <a:spcPct val="0"/>
              </a:spcBef>
              <a:spcAft>
                <a:spcPct val="25000"/>
              </a:spcAft>
              <a:buFont typeface="Times" pitchFamily="18" charset="0"/>
              <a:buChar char="–"/>
              <a:defRPr>
                <a:solidFill>
                  <a:srgbClr val="727272"/>
                </a:solidFill>
                <a:latin typeface="Arial" charset="0"/>
              </a:defRPr>
            </a:lvl6pPr>
            <a:lvl7pPr marL="2971800" indent="-228600" eaLnBrk="0" fontAlgn="base" hangingPunct="0">
              <a:lnSpc>
                <a:spcPct val="95000"/>
              </a:lnSpc>
              <a:spcBef>
                <a:spcPct val="0"/>
              </a:spcBef>
              <a:spcAft>
                <a:spcPct val="25000"/>
              </a:spcAft>
              <a:buFont typeface="Times" pitchFamily="18" charset="0"/>
              <a:buChar char="–"/>
              <a:defRPr>
                <a:solidFill>
                  <a:srgbClr val="727272"/>
                </a:solidFill>
                <a:latin typeface="Arial" charset="0"/>
              </a:defRPr>
            </a:lvl7pPr>
            <a:lvl8pPr marL="3429000" indent="-228600" eaLnBrk="0" fontAlgn="base" hangingPunct="0">
              <a:lnSpc>
                <a:spcPct val="95000"/>
              </a:lnSpc>
              <a:spcBef>
                <a:spcPct val="0"/>
              </a:spcBef>
              <a:spcAft>
                <a:spcPct val="25000"/>
              </a:spcAft>
              <a:buFont typeface="Times" pitchFamily="18" charset="0"/>
              <a:buChar char="–"/>
              <a:defRPr>
                <a:solidFill>
                  <a:srgbClr val="727272"/>
                </a:solidFill>
                <a:latin typeface="Arial" charset="0"/>
              </a:defRPr>
            </a:lvl8pPr>
            <a:lvl9pPr marL="3886200" indent="-228600" eaLnBrk="0" fontAlgn="base" hangingPunct="0">
              <a:lnSpc>
                <a:spcPct val="95000"/>
              </a:lnSpc>
              <a:spcBef>
                <a:spcPct val="0"/>
              </a:spcBef>
              <a:spcAft>
                <a:spcPct val="25000"/>
              </a:spcAft>
              <a:buFont typeface="Times" pitchFamily="18" charset="0"/>
              <a:buChar char="–"/>
              <a:defRPr>
                <a:solidFill>
                  <a:srgbClr val="727272"/>
                </a:solidFill>
                <a:latin typeface="Arial" charset="0"/>
              </a:defRPr>
            </a:lvl9pPr>
          </a:lstStyle>
          <a:p>
            <a:pPr eaLnBrk="1" hangingPunct="1">
              <a:lnSpc>
                <a:spcPct val="100000"/>
              </a:lnSpc>
              <a:spcBef>
                <a:spcPct val="0"/>
              </a:spcBef>
              <a:buSzTx/>
            </a:pPr>
            <a:endParaRPr lang="en-US" altLang="en-US" sz="1800" b="0" dirty="0">
              <a:latin typeface="Calibri" pitchFamily="34" charset="0"/>
            </a:endParaRPr>
          </a:p>
        </p:txBody>
      </p:sp>
      <p:sp>
        <p:nvSpPr>
          <p:cNvPr id="41" name="Rounded Rectangle 40"/>
          <p:cNvSpPr/>
          <p:nvPr/>
        </p:nvSpPr>
        <p:spPr bwMode="auto">
          <a:xfrm>
            <a:off x="3268980" y="4296013"/>
            <a:ext cx="3017520" cy="612934"/>
          </a:xfrm>
          <a:prstGeom prst="roundRect">
            <a:avLst/>
          </a:prstGeom>
          <a:solidFill>
            <a:srgbClr val="BBE0E3"/>
          </a:solidFill>
          <a:ln w="38100" cap="flat" cmpd="sng" algn="ctr">
            <a:solidFill>
              <a:srgbClr val="3C4F82"/>
            </a:solidFill>
            <a:prstDash val="solid"/>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algn="ctr" eaLnBrk="1" hangingPunct="1">
              <a:lnSpc>
                <a:spcPct val="100000"/>
              </a:lnSpc>
              <a:spcBef>
                <a:spcPct val="0"/>
              </a:spcBef>
              <a:buSzTx/>
            </a:pPr>
            <a:r>
              <a:rPr lang="en-US" altLang="en-US" sz="1800" b="0" dirty="0" smtClean="0">
                <a:solidFill>
                  <a:srgbClr val="000000"/>
                </a:solidFill>
                <a:latin typeface="Calibri" pitchFamily="34" charset="0"/>
              </a:rPr>
              <a:t>Focus on integration goals: End-to-End</a:t>
            </a:r>
            <a:endParaRPr lang="en-US" altLang="en-US" sz="1800" b="0" dirty="0">
              <a:latin typeface="Calibri" pitchFamily="34" charset="0"/>
            </a:endParaRPr>
          </a:p>
        </p:txBody>
      </p:sp>
      <p:sp>
        <p:nvSpPr>
          <p:cNvPr id="42" name="Rounded Rectangle 41"/>
          <p:cNvSpPr/>
          <p:nvPr/>
        </p:nvSpPr>
        <p:spPr bwMode="auto">
          <a:xfrm>
            <a:off x="3223260" y="3229213"/>
            <a:ext cx="3108960" cy="612934"/>
          </a:xfrm>
          <a:prstGeom prst="roundRect">
            <a:avLst/>
          </a:prstGeom>
          <a:solidFill>
            <a:srgbClr val="BBE0E3"/>
          </a:solidFill>
          <a:ln w="38100" cap="flat" cmpd="sng" algn="ctr">
            <a:solidFill>
              <a:srgbClr val="3C4F82"/>
            </a:solidFill>
            <a:prstDash val="solid"/>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algn="ctr" eaLnBrk="1" hangingPunct="1">
              <a:lnSpc>
                <a:spcPct val="100000"/>
              </a:lnSpc>
              <a:spcBef>
                <a:spcPct val="0"/>
              </a:spcBef>
              <a:buSzTx/>
            </a:pPr>
            <a:r>
              <a:rPr lang="en-US" altLang="en-US" sz="1800" b="0" dirty="0">
                <a:solidFill>
                  <a:srgbClr val="000000"/>
                </a:solidFill>
                <a:latin typeface="Calibri" pitchFamily="34" charset="0"/>
              </a:rPr>
              <a:t>Complex systems integration &amp; interoperation</a:t>
            </a:r>
            <a:endParaRPr lang="en-US" altLang="en-US" sz="1800" b="0" dirty="0">
              <a:latin typeface="Calibri" pitchFamily="34" charset="0"/>
            </a:endParaRPr>
          </a:p>
        </p:txBody>
      </p:sp>
      <p:sp>
        <p:nvSpPr>
          <p:cNvPr id="50" name="Rounded Rectangle 49"/>
          <p:cNvSpPr/>
          <p:nvPr/>
        </p:nvSpPr>
        <p:spPr bwMode="auto">
          <a:xfrm>
            <a:off x="2811780" y="5383768"/>
            <a:ext cx="3931920" cy="612934"/>
          </a:xfrm>
          <a:prstGeom prst="roundRect">
            <a:avLst/>
          </a:prstGeom>
          <a:solidFill>
            <a:srgbClr val="F0DCD0"/>
          </a:solidFill>
          <a:ln w="38100" cap="flat" cmpd="sng" algn="ctr">
            <a:solidFill>
              <a:srgbClr val="3C4F82"/>
            </a:solidFill>
            <a:prstDash val="solid"/>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algn="ctr" eaLnBrk="1" hangingPunct="1">
              <a:lnSpc>
                <a:spcPct val="100000"/>
              </a:lnSpc>
              <a:spcBef>
                <a:spcPct val="0"/>
              </a:spcBef>
              <a:buSzTx/>
            </a:pPr>
            <a:r>
              <a:rPr lang="en-US" altLang="en-US" sz="1800" b="0" dirty="0" smtClean="0">
                <a:solidFill>
                  <a:srgbClr val="000000"/>
                </a:solidFill>
                <a:latin typeface="Calibri" pitchFamily="34" charset="0"/>
              </a:rPr>
              <a:t>Increasing uncertainty &amp; complexity</a:t>
            </a:r>
          </a:p>
          <a:p>
            <a:pPr algn="ctr" eaLnBrk="1" hangingPunct="1">
              <a:lnSpc>
                <a:spcPct val="100000"/>
              </a:lnSpc>
              <a:spcBef>
                <a:spcPct val="0"/>
              </a:spcBef>
              <a:buSzTx/>
            </a:pPr>
            <a:r>
              <a:rPr lang="en-US" altLang="en-US" sz="1800" b="0" dirty="0" smtClean="0">
                <a:solidFill>
                  <a:srgbClr val="000000"/>
                </a:solidFill>
                <a:latin typeface="Calibri" pitchFamily="34" charset="0"/>
              </a:rPr>
              <a:t>Wider spectrum of failures</a:t>
            </a:r>
            <a:endParaRPr lang="en-US" altLang="en-US" sz="1800" b="0" dirty="0">
              <a:solidFill>
                <a:srgbClr val="000000"/>
              </a:solidFill>
              <a:latin typeface="Calibri" pitchFamily="34" charset="0"/>
            </a:endParaRPr>
          </a:p>
        </p:txBody>
      </p:sp>
      <p:grpSp>
        <p:nvGrpSpPr>
          <p:cNvPr id="70" name="Group 69"/>
          <p:cNvGrpSpPr/>
          <p:nvPr/>
        </p:nvGrpSpPr>
        <p:grpSpPr>
          <a:xfrm>
            <a:off x="1889760" y="2209800"/>
            <a:ext cx="5775960" cy="612934"/>
            <a:chOff x="1889760" y="2209800"/>
            <a:chExt cx="5775960" cy="612934"/>
          </a:xfrm>
        </p:grpSpPr>
        <p:sp>
          <p:nvSpPr>
            <p:cNvPr id="48" name="Rounded Rectangle 47"/>
            <p:cNvSpPr/>
            <p:nvPr/>
          </p:nvSpPr>
          <p:spPr bwMode="auto">
            <a:xfrm>
              <a:off x="1889760" y="2209800"/>
              <a:ext cx="2560320" cy="612934"/>
            </a:xfrm>
            <a:prstGeom prst="roundRect">
              <a:avLst/>
            </a:prstGeom>
            <a:solidFill>
              <a:srgbClr val="F0DCD0"/>
            </a:solidFill>
            <a:ln w="38100" cap="flat" cmpd="sng" algn="ctr">
              <a:solidFill>
                <a:srgbClr val="3C4F82"/>
              </a:solidFill>
              <a:prstDash val="solid"/>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algn="ctr" eaLnBrk="1" hangingPunct="1">
                <a:lnSpc>
                  <a:spcPct val="100000"/>
                </a:lnSpc>
                <a:spcBef>
                  <a:spcPct val="0"/>
                </a:spcBef>
                <a:buSzTx/>
              </a:pPr>
              <a:r>
                <a:rPr lang="en-US" altLang="en-US" sz="1800" b="0" dirty="0">
                  <a:solidFill>
                    <a:srgbClr val="000000"/>
                  </a:solidFill>
                  <a:latin typeface="Calibri" pitchFamily="34" charset="0"/>
                </a:rPr>
                <a:t>Large and diverse set of </a:t>
              </a:r>
              <a:r>
                <a:rPr lang="en-US" altLang="en-US" sz="1800" b="0" dirty="0" smtClean="0">
                  <a:solidFill>
                    <a:srgbClr val="000000"/>
                  </a:solidFill>
                  <a:latin typeface="Calibri" pitchFamily="34" charset="0"/>
                </a:rPr>
                <a:t>stakeholders</a:t>
              </a:r>
              <a:endParaRPr lang="en-US" altLang="en-US" sz="1800" b="0" dirty="0">
                <a:solidFill>
                  <a:srgbClr val="000000"/>
                </a:solidFill>
                <a:latin typeface="Calibri" pitchFamily="34" charset="0"/>
              </a:endParaRPr>
            </a:p>
          </p:txBody>
        </p:sp>
        <p:sp>
          <p:nvSpPr>
            <p:cNvPr id="51" name="Rounded Rectangle 50"/>
            <p:cNvSpPr/>
            <p:nvPr/>
          </p:nvSpPr>
          <p:spPr bwMode="auto">
            <a:xfrm>
              <a:off x="5105400" y="2209800"/>
              <a:ext cx="2560320" cy="612934"/>
            </a:xfrm>
            <a:prstGeom prst="roundRect">
              <a:avLst/>
            </a:prstGeom>
            <a:solidFill>
              <a:srgbClr val="F0DCD0"/>
            </a:solidFill>
            <a:ln w="38100" cap="flat" cmpd="sng" algn="ctr">
              <a:solidFill>
                <a:srgbClr val="3C4F82"/>
              </a:solidFill>
              <a:prstDash val="solid"/>
              <a:round/>
              <a:headEnd type="none" w="med" len="med"/>
              <a:tailEnd type="none" w="med" len="med"/>
            </a:ln>
            <a:effectLst/>
          </p:spPr>
          <p:txBody>
            <a:bodyPr vert="horz" wrap="square" lIns="0" tIns="0" rIns="0" bIns="0" numCol="1" rtlCol="0" anchor="ctr" anchorCtr="0" compatLnSpc="1">
              <a:prstTxWarp prst="textNoShape">
                <a:avLst/>
              </a:prstTxWarp>
              <a:spAutoFit/>
            </a:bodyPr>
            <a:lstStyle/>
            <a:p>
              <a:pPr algn="ctr" eaLnBrk="1" hangingPunct="1">
                <a:lnSpc>
                  <a:spcPct val="100000"/>
                </a:lnSpc>
                <a:spcBef>
                  <a:spcPct val="0"/>
                </a:spcBef>
                <a:buSzTx/>
              </a:pPr>
              <a:r>
                <a:rPr lang="en-US" altLang="en-US" sz="1800" b="0" dirty="0" smtClean="0">
                  <a:solidFill>
                    <a:srgbClr val="000000"/>
                  </a:solidFill>
                  <a:latin typeface="Calibri" pitchFamily="34" charset="0"/>
                </a:rPr>
                <a:t>Many sources </a:t>
              </a:r>
              <a:r>
                <a:rPr lang="en-US" altLang="en-US" sz="1800" b="0" dirty="0">
                  <a:solidFill>
                    <a:srgbClr val="000000"/>
                  </a:solidFill>
                  <a:latin typeface="Calibri" pitchFamily="34" charset="0"/>
                </a:rPr>
                <a:t>of </a:t>
              </a:r>
              <a:r>
                <a:rPr lang="en-US" altLang="en-US" sz="1800" b="0" dirty="0" smtClean="0">
                  <a:solidFill>
                    <a:srgbClr val="000000"/>
                  </a:solidFill>
                  <a:latin typeface="Calibri" pitchFamily="34" charset="0"/>
                </a:rPr>
                <a:t>unanticipated  changes</a:t>
              </a:r>
              <a:endParaRPr lang="en-US" altLang="en-US" sz="1800" b="0" dirty="0">
                <a:solidFill>
                  <a:srgbClr val="000000"/>
                </a:solidFill>
                <a:latin typeface="Calibri" pitchFamily="34" charset="0"/>
              </a:endParaRPr>
            </a:p>
          </p:txBody>
        </p:sp>
      </p:grpSp>
      <p:cxnSp>
        <p:nvCxnSpPr>
          <p:cNvPr id="67" name="Straight Arrow Connector 66"/>
          <p:cNvCxnSpPr>
            <a:stCxn id="42" idx="2"/>
            <a:endCxn id="41" idx="0"/>
          </p:cNvCxnSpPr>
          <p:nvPr/>
        </p:nvCxnSpPr>
        <p:spPr bwMode="auto">
          <a:xfrm>
            <a:off x="4777740" y="3842147"/>
            <a:ext cx="0" cy="453866"/>
          </a:xfrm>
          <a:prstGeom prst="straightConnector1">
            <a:avLst/>
          </a:prstGeom>
          <a:solidFill>
            <a:srgbClr val="5CA1FB"/>
          </a:solidFill>
          <a:ln w="25400" cap="flat" cmpd="sng" algn="ctr">
            <a:solidFill>
              <a:schemeClr val="tx1"/>
            </a:solidFill>
            <a:prstDash val="solid"/>
            <a:round/>
            <a:headEnd type="none" w="med" len="med"/>
            <a:tailEnd type="arrow"/>
          </a:ln>
          <a:effectLst/>
        </p:spPr>
      </p:cxnSp>
      <p:cxnSp>
        <p:nvCxnSpPr>
          <p:cNvPr id="69" name="Straight Arrow Connector 68"/>
          <p:cNvCxnSpPr>
            <a:stCxn id="41" idx="2"/>
            <a:endCxn id="50" idx="0"/>
          </p:cNvCxnSpPr>
          <p:nvPr/>
        </p:nvCxnSpPr>
        <p:spPr bwMode="auto">
          <a:xfrm>
            <a:off x="4777740" y="4908947"/>
            <a:ext cx="0" cy="474821"/>
          </a:xfrm>
          <a:prstGeom prst="straightConnector1">
            <a:avLst/>
          </a:prstGeom>
          <a:solidFill>
            <a:srgbClr val="5CA1FB"/>
          </a:solidFill>
          <a:ln w="25400" cap="flat" cmpd="sng" algn="ctr">
            <a:solidFill>
              <a:schemeClr val="tx1"/>
            </a:solidFill>
            <a:prstDash val="solid"/>
            <a:round/>
            <a:headEnd type="none" w="med" len="med"/>
            <a:tailEnd type="arrow"/>
          </a:ln>
          <a:effectLst/>
        </p:spPr>
      </p:cxnSp>
      <p:cxnSp>
        <p:nvCxnSpPr>
          <p:cNvPr id="71" name="Straight Arrow Connector 70"/>
          <p:cNvCxnSpPr/>
          <p:nvPr/>
        </p:nvCxnSpPr>
        <p:spPr bwMode="auto">
          <a:xfrm rot="-180000" flipH="1">
            <a:off x="4777740" y="2514600"/>
            <a:ext cx="22860" cy="609600"/>
          </a:xfrm>
          <a:prstGeom prst="straightConnector1">
            <a:avLst/>
          </a:prstGeom>
          <a:solidFill>
            <a:srgbClr val="5CA1FB"/>
          </a:solidFill>
          <a:ln w="25400" cap="flat" cmpd="sng" algn="ctr">
            <a:solidFill>
              <a:schemeClr val="tx1"/>
            </a:solidFill>
            <a:prstDash val="solid"/>
            <a:round/>
            <a:headEnd type="none" w="med" len="med"/>
            <a:tailEnd type="arrow"/>
          </a:ln>
          <a:effectLst/>
        </p:spPr>
      </p:cxnSp>
      <p:cxnSp>
        <p:nvCxnSpPr>
          <p:cNvPr id="73" name="Straight Connector 72"/>
          <p:cNvCxnSpPr>
            <a:stCxn id="48" idx="3"/>
            <a:endCxn id="51" idx="1"/>
          </p:cNvCxnSpPr>
          <p:nvPr/>
        </p:nvCxnSpPr>
        <p:spPr bwMode="auto">
          <a:xfrm>
            <a:off x="4450080" y="2516267"/>
            <a:ext cx="655320" cy="0"/>
          </a:xfrm>
          <a:prstGeom prst="line">
            <a:avLst/>
          </a:prstGeom>
          <a:solidFill>
            <a:srgbClr val="5CA1FB"/>
          </a:solidFill>
          <a:ln w="25400" cap="flat" cmpd="sng" algn="ctr">
            <a:solidFill>
              <a:schemeClr val="tx1"/>
            </a:solidFill>
            <a:prstDash val="solid"/>
            <a:round/>
            <a:headEnd type="none" w="med" len="med"/>
            <a:tailEnd type="none"/>
          </a:ln>
          <a:effectLst/>
        </p:spPr>
      </p:cxnSp>
    </p:spTree>
    <p:extLst>
      <p:ext uri="{BB962C8B-B14F-4D97-AF65-F5344CB8AC3E}">
        <p14:creationId xmlns:p14="http://schemas.microsoft.com/office/powerpoint/2010/main" val="1600317182"/>
      </p:ext>
    </p:extLst>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link 2.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80229" y="1729006"/>
            <a:ext cx="256528" cy="905219"/>
          </a:xfrm>
          <a:prstGeom prst="rect">
            <a:avLst/>
          </a:prstGeom>
        </p:spPr>
      </p:pic>
      <p:pic>
        <p:nvPicPr>
          <p:cNvPr id="5" name="Picture 4" descr="link 1.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4214252" y="2939982"/>
            <a:ext cx="253015" cy="2422547"/>
          </a:xfrm>
          <a:prstGeom prst="rect">
            <a:avLst/>
          </a:prstGeom>
        </p:spPr>
      </p:pic>
      <p:pic>
        <p:nvPicPr>
          <p:cNvPr id="4" name="Picture 3" descr="broke chain rite.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276101" y="2657294"/>
            <a:ext cx="2061834" cy="1858519"/>
          </a:xfrm>
          <a:prstGeom prst="rect">
            <a:avLst/>
          </a:prstGeom>
        </p:spPr>
      </p:pic>
      <p:pic>
        <p:nvPicPr>
          <p:cNvPr id="3" name="Picture 2" descr="broke chain left.pn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528736" y="2632334"/>
            <a:ext cx="1967759" cy="1773720"/>
          </a:xfrm>
          <a:prstGeom prst="rect">
            <a:avLst/>
          </a:prstGeom>
        </p:spPr>
      </p:pic>
      <p:sp>
        <p:nvSpPr>
          <p:cNvPr id="76" name="TextBox 75"/>
          <p:cNvSpPr txBox="1"/>
          <p:nvPr/>
        </p:nvSpPr>
        <p:spPr>
          <a:xfrm>
            <a:off x="839522" y="1472448"/>
            <a:ext cx="1469548" cy="369332"/>
          </a:xfrm>
          <a:prstGeom prst="rect">
            <a:avLst/>
          </a:prstGeom>
          <a:solidFill>
            <a:schemeClr val="bg1">
              <a:lumMod val="85000"/>
            </a:schemeClr>
          </a:solidFill>
        </p:spPr>
        <p:txBody>
          <a:bodyPr wrap="square" lIns="91440" tIns="45720" rIns="91440" bIns="45720" rtlCol="0" anchor="ctr" anchorCtr="0">
            <a:spAutoFit/>
          </a:bodyPr>
          <a:lstStyle/>
          <a:p>
            <a:pPr algn="ctr"/>
            <a:r>
              <a:rPr lang="en-US" sz="1800" b="0" dirty="0" smtClean="0">
                <a:solidFill>
                  <a:srgbClr val="0000FF"/>
                </a:solidFill>
              </a:rPr>
              <a:t>Supplier</a:t>
            </a:r>
          </a:p>
        </p:txBody>
      </p:sp>
      <p:sp>
        <p:nvSpPr>
          <p:cNvPr id="58" name="TextBox 57"/>
          <p:cNvSpPr txBox="1"/>
          <p:nvPr/>
        </p:nvSpPr>
        <p:spPr>
          <a:xfrm>
            <a:off x="751336" y="2619494"/>
            <a:ext cx="1645920" cy="369332"/>
          </a:xfrm>
          <a:prstGeom prst="rect">
            <a:avLst/>
          </a:prstGeom>
          <a:solidFill>
            <a:schemeClr val="bg1">
              <a:lumMod val="85000"/>
            </a:schemeClr>
          </a:solidFill>
        </p:spPr>
        <p:txBody>
          <a:bodyPr wrap="square" lIns="91440" tIns="45720" rIns="91440" bIns="45720" rtlCol="0" anchor="ctr" anchorCtr="0">
            <a:spAutoFit/>
          </a:bodyPr>
          <a:lstStyle/>
          <a:p>
            <a:pPr algn="ctr"/>
            <a:r>
              <a:rPr lang="en-US" sz="1800" b="0" dirty="0" smtClean="0">
                <a:solidFill>
                  <a:srgbClr val="0000FF"/>
                </a:solidFill>
              </a:rPr>
              <a:t>Subcontractor</a:t>
            </a:r>
          </a:p>
        </p:txBody>
      </p:sp>
      <p:sp>
        <p:nvSpPr>
          <p:cNvPr id="24" name="TextBox 23"/>
          <p:cNvSpPr txBox="1"/>
          <p:nvPr/>
        </p:nvSpPr>
        <p:spPr>
          <a:xfrm>
            <a:off x="3505200" y="3709204"/>
            <a:ext cx="1617709" cy="923330"/>
          </a:xfrm>
          <a:prstGeom prst="rect">
            <a:avLst/>
          </a:prstGeom>
          <a:solidFill>
            <a:schemeClr val="bg1">
              <a:lumMod val="85000"/>
            </a:schemeClr>
          </a:solidFill>
        </p:spPr>
        <p:txBody>
          <a:bodyPr wrap="square" lIns="91440" tIns="45720" rIns="91440" bIns="45720" rtlCol="0" anchor="ctr" anchorCtr="0">
            <a:spAutoFit/>
          </a:bodyPr>
          <a:lstStyle/>
          <a:p>
            <a:pPr marL="91440" indent="-173736">
              <a:spcBef>
                <a:spcPts val="0"/>
              </a:spcBef>
              <a:spcAft>
                <a:spcPts val="600"/>
              </a:spcAft>
            </a:pPr>
            <a:r>
              <a:rPr lang="en-US" sz="1800" b="0" dirty="0" smtClean="0">
                <a:solidFill>
                  <a:srgbClr val="0000FF"/>
                </a:solidFill>
              </a:rPr>
              <a:t>System developer or integrator</a:t>
            </a:r>
          </a:p>
        </p:txBody>
      </p:sp>
      <p:sp>
        <p:nvSpPr>
          <p:cNvPr id="2" name="Title 1"/>
          <p:cNvSpPr>
            <a:spLocks noGrp="1"/>
          </p:cNvSpPr>
          <p:nvPr>
            <p:ph type="title"/>
          </p:nvPr>
        </p:nvSpPr>
        <p:spPr/>
        <p:txBody>
          <a:bodyPr/>
          <a:lstStyle/>
          <a:p>
            <a:r>
              <a:rPr lang="en-US" dirty="0"/>
              <a:t>Acquisition </a:t>
            </a:r>
            <a:r>
              <a:rPr lang="en-US" dirty="0" smtClean="0"/>
              <a:t>Risks: Complex Software Supply Chains</a:t>
            </a:r>
            <a:endParaRPr lang="en-US" dirty="0"/>
          </a:p>
        </p:txBody>
      </p:sp>
      <p:cxnSp>
        <p:nvCxnSpPr>
          <p:cNvPr id="11" name="Straight Connector 10"/>
          <p:cNvCxnSpPr>
            <a:stCxn id="40" idx="2"/>
            <a:endCxn id="24" idx="0"/>
          </p:cNvCxnSpPr>
          <p:nvPr/>
        </p:nvCxnSpPr>
        <p:spPr bwMode="auto">
          <a:xfrm>
            <a:off x="4304203" y="2973146"/>
            <a:ext cx="9852" cy="736058"/>
          </a:xfrm>
          <a:prstGeom prst="line">
            <a:avLst/>
          </a:prstGeom>
          <a:solidFill>
            <a:srgbClr val="5CA1FB"/>
          </a:solidFill>
          <a:ln w="25400" cap="flat" cmpd="sng" algn="ctr">
            <a:solidFill>
              <a:schemeClr val="tx1"/>
            </a:solidFill>
            <a:prstDash val="solid"/>
            <a:round/>
            <a:headEnd type="none" w="med" len="med"/>
            <a:tailEnd type="triangle" w="lg" len="lg"/>
          </a:ln>
          <a:effectLst/>
        </p:spPr>
      </p:cxnSp>
      <p:cxnSp>
        <p:nvCxnSpPr>
          <p:cNvPr id="19" name="Straight Connector 18"/>
          <p:cNvCxnSpPr>
            <a:stCxn id="24" idx="2"/>
          </p:cNvCxnSpPr>
          <p:nvPr/>
        </p:nvCxnSpPr>
        <p:spPr bwMode="auto">
          <a:xfrm flipH="1">
            <a:off x="4310431" y="4632534"/>
            <a:ext cx="3624" cy="703829"/>
          </a:xfrm>
          <a:prstGeom prst="line">
            <a:avLst/>
          </a:prstGeom>
          <a:solidFill>
            <a:srgbClr val="5CA1FB"/>
          </a:solidFill>
          <a:ln w="25400" cap="flat" cmpd="sng" algn="ctr">
            <a:solidFill>
              <a:schemeClr val="tx1"/>
            </a:solidFill>
            <a:prstDash val="solid"/>
            <a:round/>
            <a:headEnd type="none" w="med" len="med"/>
            <a:tailEnd type="triangle" w="lg" len="lg"/>
          </a:ln>
          <a:effectLst/>
        </p:spPr>
      </p:cxnSp>
      <p:cxnSp>
        <p:nvCxnSpPr>
          <p:cNvPr id="21" name="Straight Connector 20"/>
          <p:cNvCxnSpPr>
            <a:stCxn id="76" idx="2"/>
          </p:cNvCxnSpPr>
          <p:nvPr/>
        </p:nvCxnSpPr>
        <p:spPr bwMode="auto">
          <a:xfrm>
            <a:off x="1574296" y="1841780"/>
            <a:ext cx="7840" cy="808299"/>
          </a:xfrm>
          <a:prstGeom prst="line">
            <a:avLst/>
          </a:prstGeom>
          <a:solidFill>
            <a:srgbClr val="5CA1FB"/>
          </a:solidFill>
          <a:ln w="25400" cap="flat" cmpd="sng" algn="ctr">
            <a:solidFill>
              <a:schemeClr val="tx1"/>
            </a:solidFill>
            <a:prstDash val="solid"/>
            <a:round/>
            <a:headEnd type="none" w="med" len="med"/>
            <a:tailEnd type="triangle" w="lg" len="lg"/>
          </a:ln>
          <a:effectLst/>
        </p:spPr>
      </p:cxnSp>
      <p:sp>
        <p:nvSpPr>
          <p:cNvPr id="40" name="TextBox 39"/>
          <p:cNvSpPr txBox="1"/>
          <p:nvPr/>
        </p:nvSpPr>
        <p:spPr>
          <a:xfrm>
            <a:off x="3161203" y="2603814"/>
            <a:ext cx="2286000" cy="369332"/>
          </a:xfrm>
          <a:prstGeom prst="rect">
            <a:avLst/>
          </a:prstGeom>
          <a:solidFill>
            <a:schemeClr val="bg1">
              <a:lumMod val="85000"/>
            </a:schemeClr>
          </a:solidFill>
        </p:spPr>
        <p:txBody>
          <a:bodyPr wrap="square" lIns="91440" tIns="45720" rIns="91440" bIns="45720" rtlCol="0" anchor="ctr" anchorCtr="0">
            <a:spAutoFit/>
          </a:bodyPr>
          <a:lstStyle/>
          <a:p>
            <a:pPr algn="ctr"/>
            <a:r>
              <a:rPr lang="en-US" sz="1800" b="0" dirty="0" smtClean="0">
                <a:solidFill>
                  <a:srgbClr val="0000FF"/>
                </a:solidFill>
              </a:rPr>
              <a:t>Commercial product</a:t>
            </a:r>
          </a:p>
        </p:txBody>
      </p:sp>
      <p:sp>
        <p:nvSpPr>
          <p:cNvPr id="73" name="TextBox 72"/>
          <p:cNvSpPr txBox="1"/>
          <p:nvPr/>
        </p:nvSpPr>
        <p:spPr>
          <a:xfrm>
            <a:off x="3161203" y="1103116"/>
            <a:ext cx="5068397" cy="1200329"/>
          </a:xfrm>
          <a:prstGeom prst="rect">
            <a:avLst/>
          </a:prstGeom>
          <a:noFill/>
        </p:spPr>
        <p:txBody>
          <a:bodyPr wrap="square" rtlCol="0">
            <a:spAutoFit/>
          </a:bodyPr>
          <a:lstStyle/>
          <a:p>
            <a:pPr marL="182880" indent="-91440" algn="l"/>
            <a:r>
              <a:rPr lang="en-US" sz="1800" dirty="0" smtClean="0">
                <a:solidFill>
                  <a:srgbClr val="990000"/>
                </a:solidFill>
              </a:rPr>
              <a:t>MITRE ‘Common Weaknesses Enumeration lists over  900 known software weaknesses that have enabled attacks. These could arise at any point in a supply chain.</a:t>
            </a:r>
          </a:p>
        </p:txBody>
      </p:sp>
      <p:sp>
        <p:nvSpPr>
          <p:cNvPr id="53" name="TextBox 52"/>
          <p:cNvSpPr txBox="1"/>
          <p:nvPr/>
        </p:nvSpPr>
        <p:spPr>
          <a:xfrm>
            <a:off x="3563891" y="5361548"/>
            <a:ext cx="1508760" cy="369332"/>
          </a:xfrm>
          <a:prstGeom prst="rect">
            <a:avLst/>
          </a:prstGeom>
          <a:solidFill>
            <a:schemeClr val="bg1">
              <a:lumMod val="85000"/>
            </a:schemeClr>
          </a:solidFill>
        </p:spPr>
        <p:txBody>
          <a:bodyPr wrap="square" lIns="91440" tIns="45720" rIns="91440" bIns="45720" rtlCol="0" anchor="ctr" anchorCtr="0">
            <a:spAutoFit/>
          </a:bodyPr>
          <a:lstStyle/>
          <a:p>
            <a:pPr algn="ctr"/>
            <a:r>
              <a:rPr lang="en-US" sz="1800" b="0" dirty="0" smtClean="0">
                <a:solidFill>
                  <a:srgbClr val="0000FF"/>
                </a:solidFill>
              </a:rPr>
              <a:t>Acquirer</a:t>
            </a:r>
            <a:endParaRPr lang="en-US" sz="1400" b="0" dirty="0" smtClean="0">
              <a:solidFill>
                <a:srgbClr val="0000FF"/>
              </a:solidFill>
            </a:endParaRPr>
          </a:p>
        </p:txBody>
      </p:sp>
      <p:sp>
        <p:nvSpPr>
          <p:cNvPr id="30" name="TextBox 29"/>
          <p:cNvSpPr txBox="1"/>
          <p:nvPr/>
        </p:nvSpPr>
        <p:spPr>
          <a:xfrm>
            <a:off x="6310947" y="2619494"/>
            <a:ext cx="1645920" cy="369332"/>
          </a:xfrm>
          <a:prstGeom prst="rect">
            <a:avLst/>
          </a:prstGeom>
          <a:solidFill>
            <a:schemeClr val="bg1">
              <a:lumMod val="85000"/>
            </a:schemeClr>
          </a:solidFill>
        </p:spPr>
        <p:txBody>
          <a:bodyPr wrap="square" lIns="91440" tIns="45720" rIns="91440" bIns="45720" rtlCol="0" anchor="ctr" anchorCtr="0">
            <a:spAutoFit/>
          </a:bodyPr>
          <a:lstStyle/>
          <a:p>
            <a:pPr algn="ctr"/>
            <a:r>
              <a:rPr lang="en-US" sz="1800" b="0" dirty="0" smtClean="0">
                <a:solidFill>
                  <a:srgbClr val="0000FF"/>
                </a:solidFill>
              </a:rPr>
              <a:t>Subcontractor</a:t>
            </a:r>
          </a:p>
        </p:txBody>
      </p:sp>
      <p:cxnSp>
        <p:nvCxnSpPr>
          <p:cNvPr id="17" name="Elbow Connector 16"/>
          <p:cNvCxnSpPr>
            <a:stCxn id="58" idx="2"/>
            <a:endCxn id="24" idx="1"/>
          </p:cNvCxnSpPr>
          <p:nvPr/>
        </p:nvCxnSpPr>
        <p:spPr bwMode="auto">
          <a:xfrm rot="16200000" flipH="1">
            <a:off x="1948727" y="2614395"/>
            <a:ext cx="1182043" cy="1930904"/>
          </a:xfrm>
          <a:prstGeom prst="bentConnector2">
            <a:avLst/>
          </a:prstGeom>
          <a:solidFill>
            <a:srgbClr val="5CA1FB"/>
          </a:solidFill>
          <a:ln w="25400" cap="flat" cmpd="sng" algn="ctr">
            <a:solidFill>
              <a:schemeClr val="tx1"/>
            </a:solidFill>
            <a:prstDash val="solid"/>
            <a:round/>
            <a:headEnd type="none" w="med" len="med"/>
            <a:tailEnd type="arrow"/>
          </a:ln>
          <a:effectLst/>
        </p:spPr>
      </p:cxnSp>
      <p:cxnSp>
        <p:nvCxnSpPr>
          <p:cNvPr id="20" name="Elbow Connector 19"/>
          <p:cNvCxnSpPr>
            <a:stCxn id="30" idx="2"/>
            <a:endCxn id="24" idx="3"/>
          </p:cNvCxnSpPr>
          <p:nvPr/>
        </p:nvCxnSpPr>
        <p:spPr bwMode="auto">
          <a:xfrm rot="5400000">
            <a:off x="5537387" y="2574348"/>
            <a:ext cx="1182043" cy="2010998"/>
          </a:xfrm>
          <a:prstGeom prst="bentConnector2">
            <a:avLst/>
          </a:prstGeom>
          <a:solidFill>
            <a:srgbClr val="5CA1FB"/>
          </a:solidFill>
          <a:ln w="25400" cap="flat" cmpd="sng" algn="ctr">
            <a:solidFill>
              <a:schemeClr val="tx1"/>
            </a:solidFill>
            <a:prstDash val="solid"/>
            <a:round/>
            <a:headEnd type="none" w="med" len="med"/>
            <a:tailEnd type="arrow"/>
          </a:ln>
          <a:effectLst/>
        </p:spPr>
      </p:cxnSp>
      <p:sp>
        <p:nvSpPr>
          <p:cNvPr id="7" name="Rectangle 6"/>
          <p:cNvSpPr/>
          <p:nvPr/>
        </p:nvSpPr>
        <p:spPr>
          <a:xfrm>
            <a:off x="217614" y="4762364"/>
            <a:ext cx="3135186" cy="1200329"/>
          </a:xfrm>
          <a:prstGeom prst="rect">
            <a:avLst/>
          </a:prstGeom>
        </p:spPr>
        <p:txBody>
          <a:bodyPr wrap="square">
            <a:spAutoFit/>
          </a:bodyPr>
          <a:lstStyle/>
          <a:p>
            <a:pPr marL="182880" indent="-91440" algn="l"/>
            <a:r>
              <a:rPr lang="en-US" sz="1800" dirty="0" smtClean="0">
                <a:solidFill>
                  <a:srgbClr val="990000"/>
                </a:solidFill>
              </a:rPr>
              <a:t>Can we meet the desired level of assurance with multiple suppliers and integrators?</a:t>
            </a:r>
            <a:endParaRPr lang="en-US" sz="1800" dirty="0">
              <a:solidFill>
                <a:srgbClr val="990000"/>
              </a:solidFill>
            </a:endParaRPr>
          </a:p>
        </p:txBody>
      </p:sp>
    </p:spTree>
    <p:extLst>
      <p:ext uri="{BB962C8B-B14F-4D97-AF65-F5344CB8AC3E}">
        <p14:creationId xmlns:p14="http://schemas.microsoft.com/office/powerpoint/2010/main" val="250617969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Management Responsibilities for Acquisitions -1</a:t>
            </a:r>
            <a:endParaRPr lang="en-US" dirty="0"/>
          </a:p>
        </p:txBody>
      </p:sp>
      <p:sp>
        <p:nvSpPr>
          <p:cNvPr id="3" name="Content Placeholder 2"/>
          <p:cNvSpPr>
            <a:spLocks noGrp="1"/>
          </p:cNvSpPr>
          <p:nvPr>
            <p:ph idx="1"/>
          </p:nvPr>
        </p:nvSpPr>
        <p:spPr/>
        <p:txBody>
          <a:bodyPr/>
          <a:lstStyle/>
          <a:p>
            <a:r>
              <a:rPr lang="en-US" dirty="0" smtClean="0"/>
              <a:t>Requirements </a:t>
            </a:r>
          </a:p>
          <a:p>
            <a:pPr lvl="1"/>
            <a:r>
              <a:rPr lang="en-US" dirty="0" smtClean="0"/>
              <a:t>Prepare </a:t>
            </a:r>
            <a:r>
              <a:rPr lang="en-US" dirty="0"/>
              <a:t>requests for proposals that include </a:t>
            </a:r>
            <a:r>
              <a:rPr lang="en-US" dirty="0" smtClean="0"/>
              <a:t>requirements for evidence that justifies a supplier’s software claims. </a:t>
            </a:r>
          </a:p>
          <a:p>
            <a:pPr lvl="2"/>
            <a:r>
              <a:rPr lang="en-US" dirty="0" smtClean="0"/>
              <a:t>For example, software is designed work as required under specified “normal” operating conditions.  </a:t>
            </a:r>
          </a:p>
          <a:p>
            <a:pPr lvl="3"/>
            <a:r>
              <a:rPr lang="en-US" dirty="0" smtClean="0"/>
              <a:t>What is meant by “normal”? </a:t>
            </a:r>
          </a:p>
          <a:p>
            <a:pPr lvl="3"/>
            <a:r>
              <a:rPr lang="en-US" dirty="0" smtClean="0"/>
              <a:t>How are abnormal conditions managed?</a:t>
            </a:r>
          </a:p>
          <a:p>
            <a:endParaRPr lang="en-US" dirty="0" smtClean="0"/>
          </a:p>
          <a:p>
            <a:endParaRPr lang="en-US" dirty="0"/>
          </a:p>
          <a:p>
            <a:endParaRPr lang="en-US" dirty="0"/>
          </a:p>
          <a:p>
            <a:endParaRPr lang="en-US" dirty="0"/>
          </a:p>
        </p:txBody>
      </p:sp>
    </p:spTree>
    <p:extLst>
      <p:ext uri="{BB962C8B-B14F-4D97-AF65-F5344CB8AC3E}">
        <p14:creationId xmlns:p14="http://schemas.microsoft.com/office/powerpoint/2010/main" val="922328495"/>
      </p:ext>
    </p:extLst>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Management Responsibilities for Acquisitions -2</a:t>
            </a:r>
            <a:endParaRPr lang="en-US" dirty="0"/>
          </a:p>
        </p:txBody>
      </p:sp>
      <p:sp>
        <p:nvSpPr>
          <p:cNvPr id="3" name="Content Placeholder 2"/>
          <p:cNvSpPr>
            <a:spLocks noGrp="1"/>
          </p:cNvSpPr>
          <p:nvPr>
            <p:ph idx="1"/>
          </p:nvPr>
        </p:nvSpPr>
        <p:spPr/>
        <p:txBody>
          <a:bodyPr/>
          <a:lstStyle/>
          <a:p>
            <a:r>
              <a:rPr lang="en-US" dirty="0" smtClean="0"/>
              <a:t>Evaluations</a:t>
            </a:r>
          </a:p>
          <a:p>
            <a:pPr lvl="1"/>
            <a:r>
              <a:rPr lang="en-US" dirty="0" smtClean="0"/>
              <a:t>Has the supplier sufficiently integrated security assurance and in particular, security into its system development lifecycle?</a:t>
            </a:r>
          </a:p>
          <a:p>
            <a:pPr lvl="1"/>
            <a:r>
              <a:rPr lang="en-US" dirty="0" smtClean="0"/>
              <a:t>Are a supplier’s software system development capabilities consistent with what is currently considered good commercial practice?</a:t>
            </a:r>
          </a:p>
          <a:p>
            <a:pPr lvl="1"/>
            <a:r>
              <a:rPr lang="en-US" dirty="0" smtClean="0"/>
              <a:t>Are the operational assumptions that guided the design of a commercial product appropriate for proposed usage?</a:t>
            </a:r>
          </a:p>
          <a:p>
            <a:pPr lvl="1"/>
            <a:r>
              <a:rPr lang="en-US" dirty="0" smtClean="0"/>
              <a:t>Are there operational software  risks the acquirer will have to mitigate?</a:t>
            </a:r>
          </a:p>
          <a:p>
            <a:endParaRPr lang="en-US" dirty="0" smtClean="0"/>
          </a:p>
          <a:p>
            <a:endParaRPr lang="en-US" dirty="0"/>
          </a:p>
          <a:p>
            <a:endParaRPr lang="en-US" dirty="0"/>
          </a:p>
          <a:p>
            <a:endParaRPr lang="en-US" dirty="0"/>
          </a:p>
        </p:txBody>
      </p:sp>
    </p:spTree>
    <p:extLst>
      <p:ext uri="{BB962C8B-B14F-4D97-AF65-F5344CB8AC3E}">
        <p14:creationId xmlns:p14="http://schemas.microsoft.com/office/powerpoint/2010/main" val="2061177572"/>
      </p:ext>
    </p:extLst>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Management Responsibilities for Suppliers</a:t>
            </a:r>
            <a:endParaRPr lang="en-US" dirty="0"/>
          </a:p>
        </p:txBody>
      </p:sp>
      <p:sp>
        <p:nvSpPr>
          <p:cNvPr id="3" name="Content Placeholder 2"/>
          <p:cNvSpPr>
            <a:spLocks noGrp="1"/>
          </p:cNvSpPr>
          <p:nvPr>
            <p:ph idx="1"/>
          </p:nvPr>
        </p:nvSpPr>
        <p:spPr/>
        <p:txBody>
          <a:bodyPr/>
          <a:lstStyle/>
          <a:p>
            <a:r>
              <a:rPr lang="en-US" dirty="0" smtClean="0"/>
              <a:t>Many development organizations are suppliers.</a:t>
            </a:r>
          </a:p>
          <a:p>
            <a:pPr lvl="1"/>
            <a:r>
              <a:rPr lang="en-US" dirty="0" smtClean="0"/>
              <a:t> Identify possible accreditations  </a:t>
            </a:r>
            <a:r>
              <a:rPr lang="en-US" dirty="0"/>
              <a:t>a</a:t>
            </a:r>
            <a:r>
              <a:rPr lang="en-US" dirty="0" smtClean="0"/>
              <a:t>nd standards that developed software may have to meet. Establish policies and practices to meet such requirements.</a:t>
            </a:r>
          </a:p>
          <a:p>
            <a:pPr lvl="1"/>
            <a:r>
              <a:rPr lang="en-US" dirty="0" smtClean="0"/>
              <a:t>Establish procedures and build capabilities for managing and correcting defects.</a:t>
            </a:r>
          </a:p>
          <a:p>
            <a:pPr lvl="1"/>
            <a:r>
              <a:rPr lang="en-US" dirty="0" smtClean="0"/>
              <a:t>Monitor any assurance issues that arise with acquired software and with the suppliers for such software.</a:t>
            </a:r>
          </a:p>
          <a:p>
            <a:pPr lvl="1"/>
            <a:r>
              <a:rPr lang="en-US" dirty="0" smtClean="0"/>
              <a:t>Monitor and improve system development practices based on changing usage, security threats, and  industry experience.</a:t>
            </a:r>
          </a:p>
          <a:p>
            <a:endParaRPr lang="en-US" dirty="0" smtClean="0"/>
          </a:p>
          <a:p>
            <a:endParaRPr lang="en-US" dirty="0" smtClean="0"/>
          </a:p>
          <a:p>
            <a:endParaRPr lang="en-US" dirty="0" smtClean="0"/>
          </a:p>
          <a:p>
            <a:pPr lvl="1"/>
            <a:endParaRPr lang="en-US" dirty="0"/>
          </a:p>
        </p:txBody>
      </p:sp>
    </p:spTree>
    <p:extLst>
      <p:ext uri="{BB962C8B-B14F-4D97-AF65-F5344CB8AC3E}">
        <p14:creationId xmlns:p14="http://schemas.microsoft.com/office/powerpoint/2010/main" val="411451438"/>
      </p:ext>
    </p:extLst>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Management Trade-offs</a:t>
            </a:r>
            <a:endParaRPr lang="en-US" dirty="0"/>
          </a:p>
        </p:txBody>
      </p:sp>
      <p:sp>
        <p:nvSpPr>
          <p:cNvPr id="3" name="Content Placeholder 2"/>
          <p:cNvSpPr>
            <a:spLocks noGrp="1"/>
          </p:cNvSpPr>
          <p:nvPr>
            <p:ph idx="1"/>
          </p:nvPr>
        </p:nvSpPr>
        <p:spPr/>
        <p:txBody>
          <a:bodyPr/>
          <a:lstStyle/>
          <a:p>
            <a:r>
              <a:rPr lang="en-US" dirty="0" smtClean="0"/>
              <a:t>For all perspectives </a:t>
            </a:r>
          </a:p>
          <a:p>
            <a:pPr lvl="1"/>
            <a:r>
              <a:rPr lang="en-US" dirty="0"/>
              <a:t>f</a:t>
            </a:r>
            <a:r>
              <a:rPr lang="en-US" dirty="0" smtClean="0"/>
              <a:t>eatures</a:t>
            </a:r>
          </a:p>
          <a:p>
            <a:pPr lvl="1"/>
            <a:r>
              <a:rPr lang="en-US" dirty="0"/>
              <a:t>c</a:t>
            </a:r>
            <a:r>
              <a:rPr lang="en-US" dirty="0" smtClean="0"/>
              <a:t>ost</a:t>
            </a:r>
          </a:p>
          <a:p>
            <a:pPr lvl="1"/>
            <a:r>
              <a:rPr lang="en-US" dirty="0"/>
              <a:t>d</a:t>
            </a:r>
            <a:r>
              <a:rPr lang="en-US" dirty="0" smtClean="0"/>
              <a:t>evelopment time </a:t>
            </a:r>
          </a:p>
          <a:p>
            <a:pPr lvl="1"/>
            <a:r>
              <a:rPr lang="en-US" dirty="0"/>
              <a:t>b</a:t>
            </a:r>
            <a:r>
              <a:rPr lang="en-US" dirty="0" smtClean="0"/>
              <a:t>usiness benefits</a:t>
            </a:r>
          </a:p>
          <a:p>
            <a:r>
              <a:rPr lang="en-US" dirty="0" smtClean="0"/>
              <a:t>Example: </a:t>
            </a:r>
          </a:p>
          <a:p>
            <a:pPr lvl="1"/>
            <a:r>
              <a:rPr lang="en-US" dirty="0" smtClean="0"/>
              <a:t>A </a:t>
            </a:r>
            <a:r>
              <a:rPr lang="en-US" dirty="0"/>
              <a:t>product that </a:t>
            </a:r>
            <a:r>
              <a:rPr lang="en-US" dirty="0" smtClean="0"/>
              <a:t>can be customized by an acquirer to meet specific operational requirements expands the market for its developer – extensibility.</a:t>
            </a:r>
          </a:p>
          <a:p>
            <a:pPr lvl="1"/>
            <a:r>
              <a:rPr lang="en-US" dirty="0" smtClean="0"/>
              <a:t>But extensibility can significantly increase security risks.</a:t>
            </a:r>
          </a:p>
          <a:p>
            <a:endParaRPr lang="en-US" dirty="0" smtClean="0"/>
          </a:p>
          <a:p>
            <a:endParaRPr lang="en-US" dirty="0"/>
          </a:p>
        </p:txBody>
      </p:sp>
    </p:spTree>
    <p:extLst>
      <p:ext uri="{BB962C8B-B14F-4D97-AF65-F5344CB8AC3E}">
        <p14:creationId xmlns:p14="http://schemas.microsoft.com/office/powerpoint/2010/main" val="4114543197"/>
      </p:ext>
    </p:extLst>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Topics</a:t>
            </a:r>
            <a:endParaRPr lang="en-US" dirty="0"/>
          </a:p>
        </p:txBody>
      </p:sp>
      <p:sp>
        <p:nvSpPr>
          <p:cNvPr id="3" name="Content Placeholder 2"/>
          <p:cNvSpPr>
            <a:spLocks noGrp="1"/>
          </p:cNvSpPr>
          <p:nvPr>
            <p:ph idx="1"/>
          </p:nvPr>
        </p:nvSpPr>
        <p:spPr>
          <a:xfrm>
            <a:off x="304800" y="1143000"/>
            <a:ext cx="8458200" cy="5102352"/>
          </a:xfrm>
        </p:spPr>
        <p:txBody>
          <a:bodyPr/>
          <a:lstStyle/>
          <a:p>
            <a:pPr marL="454025" indent="-228600"/>
            <a:r>
              <a:rPr lang="en-US" dirty="0" smtClean="0"/>
              <a:t>Complex system operational failures</a:t>
            </a:r>
          </a:p>
          <a:p>
            <a:pPr marL="454025" indent="-228600"/>
            <a:r>
              <a:rPr lang="en-US" dirty="0" smtClean="0"/>
              <a:t>Source: system development lifecycles </a:t>
            </a:r>
          </a:p>
          <a:p>
            <a:pPr marL="454025" indent="-228600"/>
            <a:r>
              <a:rPr lang="en-US" dirty="0" smtClean="0"/>
              <a:t>Role of security assurance</a:t>
            </a:r>
          </a:p>
          <a:p>
            <a:pPr marL="454025" indent="-228600"/>
            <a:r>
              <a:rPr lang="en-US" dirty="0"/>
              <a:t>Assurance </a:t>
            </a:r>
            <a:r>
              <a:rPr lang="en-US" dirty="0" smtClean="0"/>
              <a:t>management</a:t>
            </a:r>
          </a:p>
          <a:p>
            <a:pPr marL="454025" indent="-228600"/>
            <a:r>
              <a:rPr lang="en-US" dirty="0" smtClean="0"/>
              <a:t>Demonstrating Assurance</a:t>
            </a:r>
          </a:p>
          <a:p>
            <a:pPr marL="454025" indent="-228600"/>
            <a:endParaRPr lang="en-US" dirty="0"/>
          </a:p>
          <a:p>
            <a:endParaRPr lang="en-US" dirty="0" smtClean="0"/>
          </a:p>
          <a:p>
            <a:endParaRPr lang="en-US" dirty="0"/>
          </a:p>
        </p:txBody>
      </p:sp>
      <p:sp>
        <p:nvSpPr>
          <p:cNvPr id="4" name="AutoShape 4"/>
          <p:cNvSpPr>
            <a:spLocks noChangeArrowheads="1"/>
          </p:cNvSpPr>
          <p:nvPr/>
        </p:nvSpPr>
        <p:spPr bwMode="auto">
          <a:xfrm rot="5400000">
            <a:off x="25400" y="3219450"/>
            <a:ext cx="412750" cy="311150"/>
          </a:xfrm>
          <a:prstGeom prst="triangle">
            <a:avLst>
              <a:gd name="adj" fmla="val 50000"/>
            </a:avLst>
          </a:prstGeom>
          <a:solidFill>
            <a:srgbClr val="5CA1FB"/>
          </a:solidFill>
          <a:ln w="38100">
            <a:noFill/>
            <a:miter lim="800000"/>
            <a:headEnd/>
            <a:tailEnd/>
          </a:ln>
          <a:effectLst/>
        </p:spPr>
        <p:txBody>
          <a:bodyPr wrap="none" lIns="92309" tIns="46154" rIns="92309" bIns="46154" anchor="ctr"/>
          <a:lstStyle/>
          <a:p>
            <a:endParaRPr lang="en-US" dirty="0"/>
          </a:p>
        </p:txBody>
      </p:sp>
    </p:spTree>
    <p:extLst>
      <p:ext uri="{BB962C8B-B14F-4D97-AF65-F5344CB8AC3E}">
        <p14:creationId xmlns:p14="http://schemas.microsoft.com/office/powerpoint/2010/main" val="2766982994"/>
      </p:ext>
    </p:extLst>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Software Assurance</a:t>
            </a:r>
            <a:endParaRPr lang="en-US" dirty="0"/>
          </a:p>
        </p:txBody>
      </p:sp>
      <p:sp>
        <p:nvSpPr>
          <p:cNvPr id="3" name="Content Placeholder 2"/>
          <p:cNvSpPr>
            <a:spLocks noGrp="1"/>
          </p:cNvSpPr>
          <p:nvPr>
            <p:ph idx="1"/>
          </p:nvPr>
        </p:nvSpPr>
        <p:spPr/>
        <p:txBody>
          <a:bodyPr/>
          <a:lstStyle/>
          <a:p>
            <a:r>
              <a:rPr lang="en-US" dirty="0" smtClean="0"/>
              <a:t>Software </a:t>
            </a:r>
            <a:r>
              <a:rPr lang="en-US" dirty="0"/>
              <a:t>assurance is defined in terms of expected behavior, but the objective for security, reliability, and </a:t>
            </a:r>
            <a:r>
              <a:rPr lang="en-US" dirty="0" smtClean="0"/>
              <a:t>safety assurance is </a:t>
            </a:r>
            <a:r>
              <a:rPr lang="en-US" dirty="0"/>
              <a:t>that </a:t>
            </a:r>
            <a:r>
              <a:rPr lang="en-US" dirty="0" smtClean="0"/>
              <a:t>specific adverse events do </a:t>
            </a:r>
            <a:r>
              <a:rPr lang="en-US" dirty="0"/>
              <a:t>not occur. </a:t>
            </a:r>
            <a:endParaRPr lang="en-US" dirty="0" smtClean="0"/>
          </a:p>
          <a:p>
            <a:r>
              <a:rPr lang="en-US" dirty="0" smtClean="0"/>
              <a:t>Safety assurance, for example, applied to a physical device involves</a:t>
            </a:r>
          </a:p>
          <a:p>
            <a:pPr lvl="1"/>
            <a:r>
              <a:rPr lang="en-US" dirty="0" smtClean="0"/>
              <a:t>identifying conditions that could lead to the injury of personnel – risk analysis</a:t>
            </a:r>
          </a:p>
          <a:p>
            <a:pPr lvl="1"/>
            <a:r>
              <a:rPr lang="en-US" dirty="0" smtClean="0"/>
              <a:t>analyzing how engineering  and manufacturing decisions could reduce the risk to an acceptable level – required level of confidence is based on engineering choices</a:t>
            </a:r>
          </a:p>
        </p:txBody>
      </p:sp>
    </p:spTree>
    <p:extLst>
      <p:ext uri="{BB962C8B-B14F-4D97-AF65-F5344CB8AC3E}">
        <p14:creationId xmlns:p14="http://schemas.microsoft.com/office/powerpoint/2010/main" val="2413389580"/>
      </p:ext>
    </p:extLst>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Two Facets of Software Assurance-1</a:t>
            </a:r>
            <a:endParaRPr lang="en-US" dirty="0"/>
          </a:p>
        </p:txBody>
      </p:sp>
      <p:sp>
        <p:nvSpPr>
          <p:cNvPr id="3" name="Content Placeholder 2"/>
          <p:cNvSpPr>
            <a:spLocks noGrp="1"/>
          </p:cNvSpPr>
          <p:nvPr>
            <p:ph idx="1"/>
          </p:nvPr>
        </p:nvSpPr>
        <p:spPr>
          <a:xfrm>
            <a:off x="304800" y="1143000"/>
            <a:ext cx="8455025" cy="2895600"/>
          </a:xfrm>
        </p:spPr>
        <p:txBody>
          <a:bodyPr/>
          <a:lstStyle/>
          <a:p>
            <a:r>
              <a:rPr lang="en-US" dirty="0" smtClean="0"/>
              <a:t>Software </a:t>
            </a:r>
            <a:r>
              <a:rPr lang="en-US" dirty="0"/>
              <a:t>Assurance: Application of technologies and processes to achieve a required level of confidence that software systems and services </a:t>
            </a:r>
            <a:r>
              <a:rPr lang="en-US" dirty="0">
                <a:solidFill>
                  <a:srgbClr val="990000"/>
                </a:solidFill>
              </a:rPr>
              <a:t>function in the intended manner</a:t>
            </a:r>
            <a:r>
              <a:rPr lang="en-US" dirty="0" smtClean="0"/>
              <a:t>.</a:t>
            </a:r>
          </a:p>
          <a:p>
            <a:r>
              <a:rPr lang="en-US" dirty="0"/>
              <a:t>The course starts with sections on risk analysis to identify potential adverse outcomes and consequences. </a:t>
            </a:r>
            <a:endParaRPr lang="en-US" dirty="0" smtClean="0"/>
          </a:p>
          <a:p>
            <a:endParaRPr lang="en-US" dirty="0"/>
          </a:p>
          <a:p>
            <a:endParaRPr lang="en-US" dirty="0"/>
          </a:p>
          <a:p>
            <a:endParaRPr lang="en-US" dirty="0"/>
          </a:p>
          <a:p>
            <a:endParaRPr lang="en-US" dirty="0"/>
          </a:p>
        </p:txBody>
      </p:sp>
      <p:sp>
        <p:nvSpPr>
          <p:cNvPr id="14" name="Content Placeholder 2"/>
          <p:cNvSpPr txBox="1">
            <a:spLocks/>
          </p:cNvSpPr>
          <p:nvPr/>
        </p:nvSpPr>
        <p:spPr bwMode="gray">
          <a:xfrm>
            <a:off x="2590799" y="4467896"/>
            <a:ext cx="4876800" cy="100584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marL="228600" indent="-457200" algn="l" rtl="0" eaLnBrk="1" fontAlgn="base" hangingPunct="1">
              <a:lnSpc>
                <a:spcPct val="98000"/>
              </a:lnSpc>
              <a:spcBef>
                <a:spcPts val="0"/>
              </a:spcBef>
              <a:spcAft>
                <a:spcPts val="700"/>
              </a:spcAft>
              <a:buSzPct val="70000"/>
              <a:defRPr sz="2800">
                <a:solidFill>
                  <a:schemeClr val="tx1"/>
                </a:solidFill>
                <a:latin typeface="Calibri" panose="020F0502020204030204" pitchFamily="34" charset="0"/>
                <a:ea typeface="+mn-ea"/>
                <a:cs typeface="+mn-cs"/>
              </a:defRPr>
            </a:lvl1pPr>
            <a:lvl2pPr marL="457200" indent="-173736" algn="l" rtl="0" eaLnBrk="1" fontAlgn="base" hangingPunct="1">
              <a:lnSpc>
                <a:spcPct val="95000"/>
              </a:lnSpc>
              <a:spcBef>
                <a:spcPts val="0"/>
              </a:spcBef>
              <a:spcAft>
                <a:spcPts val="700"/>
              </a:spcAft>
              <a:buSzPct val="90000"/>
              <a:buFont typeface="Times" pitchFamily="18" charset="0"/>
              <a:buChar char="•"/>
              <a:defRPr sz="2400">
                <a:solidFill>
                  <a:srgbClr val="3C4F82"/>
                </a:solidFill>
                <a:latin typeface="Calibri" panose="020F0502020204030204" pitchFamily="34" charset="0"/>
              </a:defRPr>
            </a:lvl2pPr>
            <a:lvl3pPr marL="630936" indent="-173736" algn="l" rtl="0" eaLnBrk="1" fontAlgn="base" hangingPunct="1">
              <a:lnSpc>
                <a:spcPct val="95000"/>
              </a:lnSpc>
              <a:spcBef>
                <a:spcPts val="0"/>
              </a:spcBef>
              <a:spcAft>
                <a:spcPts val="700"/>
              </a:spcAft>
              <a:buSzPct val="70000"/>
              <a:buFont typeface="Times" pitchFamily="18" charset="0"/>
              <a:buChar char="—"/>
              <a:defRPr sz="2000">
                <a:solidFill>
                  <a:srgbClr val="3C4F82"/>
                </a:solidFill>
                <a:latin typeface="Calibri" panose="020F0502020204030204" pitchFamily="34" charset="0"/>
              </a:defRPr>
            </a:lvl3pPr>
            <a:lvl4pPr marL="841248" indent="-173736" algn="l" rtl="0" eaLnBrk="1" fontAlgn="base" hangingPunct="1">
              <a:lnSpc>
                <a:spcPct val="95000"/>
              </a:lnSpc>
              <a:spcBef>
                <a:spcPts val="0"/>
              </a:spcBef>
              <a:spcAft>
                <a:spcPts val="700"/>
              </a:spcAft>
              <a:buSzPct val="70000"/>
              <a:buChar char="o"/>
              <a:defRPr>
                <a:solidFill>
                  <a:srgbClr val="3C4F82"/>
                </a:solidFill>
                <a:latin typeface="Calibri" panose="020F0502020204030204" pitchFamily="34" charset="0"/>
              </a:defRPr>
            </a:lvl4pPr>
            <a:lvl5pPr marL="1097280" indent="-173736" algn="l" rtl="0" eaLnBrk="1" fontAlgn="base" hangingPunct="1">
              <a:lnSpc>
                <a:spcPct val="95000"/>
              </a:lnSpc>
              <a:spcBef>
                <a:spcPct val="0"/>
              </a:spcBef>
              <a:spcAft>
                <a:spcPts val="700"/>
              </a:spcAft>
              <a:buSzPct val="70000"/>
              <a:buFont typeface="Times" pitchFamily="18" charset="0"/>
              <a:buChar char="–"/>
              <a:defRPr sz="1600">
                <a:solidFill>
                  <a:srgbClr val="3C4F82"/>
                </a:solidFill>
                <a:latin typeface="Calibri" panose="020F0502020204030204" pitchFamily="34" charset="0"/>
              </a:defRPr>
            </a:lvl5pPr>
            <a:lvl6pPr marL="26892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6pPr>
            <a:lvl7pPr marL="31464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7pPr>
            <a:lvl8pPr marL="36036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8pPr>
            <a:lvl9pPr marL="40608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9pPr>
          </a:lstStyle>
          <a:p>
            <a:endParaRPr lang="en-US" kern="0" dirty="0"/>
          </a:p>
        </p:txBody>
      </p:sp>
    </p:spTree>
    <p:extLst>
      <p:ext uri="{BB962C8B-B14F-4D97-AF65-F5344CB8AC3E}">
        <p14:creationId xmlns:p14="http://schemas.microsoft.com/office/powerpoint/2010/main" val="2352622651"/>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Course Assumptions</a:t>
            </a:r>
          </a:p>
        </p:txBody>
      </p:sp>
      <p:sp>
        <p:nvSpPr>
          <p:cNvPr id="3" name="Content Placeholder 2"/>
          <p:cNvSpPr>
            <a:spLocks noGrp="1"/>
          </p:cNvSpPr>
          <p:nvPr>
            <p:ph idx="1"/>
          </p:nvPr>
        </p:nvSpPr>
        <p:spPr/>
        <p:txBody>
          <a:bodyPr/>
          <a:lstStyle/>
          <a:p>
            <a:r>
              <a:rPr lang="en-US" dirty="0"/>
              <a:t>Completion of the Assured Software Development 1 (ASD1), Assured Software Development 2 (ASD2), and Assured Software Development 3 (ASD3), and Assurance Assessment (AA) </a:t>
            </a:r>
            <a:r>
              <a:rPr lang="en-US" dirty="0" smtClean="0"/>
              <a:t>courses.</a:t>
            </a:r>
          </a:p>
          <a:p>
            <a:r>
              <a:rPr lang="en-US" dirty="0" smtClean="0"/>
              <a:t>It </a:t>
            </a:r>
            <a:r>
              <a:rPr lang="en-US" dirty="0"/>
              <a:t>is assumed that all students have sufficient knowledge and/or experience to allow them to understand the unique management requirements  of the software process</a:t>
            </a:r>
          </a:p>
        </p:txBody>
      </p:sp>
    </p:spTree>
    <p:extLst>
      <p:ext uri="{BB962C8B-B14F-4D97-AF65-F5344CB8AC3E}">
        <p14:creationId xmlns:p14="http://schemas.microsoft.com/office/powerpoint/2010/main" val="1724535071"/>
      </p:ext>
    </p:extLst>
  </p:cSld>
  <p:clrMapOvr>
    <a:masterClrMapping/>
  </p:clrMapOvr>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Determining Security Assurance</a:t>
            </a:r>
            <a:endParaRPr lang="en-US" dirty="0"/>
          </a:p>
        </p:txBody>
      </p:sp>
      <p:sp>
        <p:nvSpPr>
          <p:cNvPr id="3" name="Content Placeholder 2"/>
          <p:cNvSpPr>
            <a:spLocks noGrp="1"/>
          </p:cNvSpPr>
          <p:nvPr>
            <p:ph idx="1"/>
          </p:nvPr>
        </p:nvSpPr>
        <p:spPr/>
        <p:txBody>
          <a:bodyPr/>
          <a:lstStyle/>
          <a:p>
            <a:r>
              <a:rPr lang="en-US" dirty="0" smtClean="0"/>
              <a:t>What do we mean by “confidence” in phase “confidence that a system behaves as expected?” </a:t>
            </a:r>
          </a:p>
          <a:p>
            <a:r>
              <a:rPr lang="en-US" dirty="0" smtClean="0"/>
              <a:t>How do we specify security assurance requirements for a system?</a:t>
            </a:r>
          </a:p>
          <a:p>
            <a:r>
              <a:rPr lang="en-US" dirty="0" smtClean="0"/>
              <a:t>How can we demonstrate that the desired level of confidence has been satisfied?</a:t>
            </a:r>
          </a:p>
          <a:p>
            <a:r>
              <a:rPr lang="en-US" dirty="0" smtClean="0"/>
              <a:t>Testing alone has not provided sufficient confidence for software security and safety.  </a:t>
            </a:r>
          </a:p>
          <a:p>
            <a:pPr lvl="2"/>
            <a:endParaRPr lang="en-US" i="1" dirty="0"/>
          </a:p>
        </p:txBody>
      </p:sp>
    </p:spTree>
    <p:extLst>
      <p:ext uri="{BB962C8B-B14F-4D97-AF65-F5344CB8AC3E}">
        <p14:creationId xmlns:p14="http://schemas.microsoft.com/office/powerpoint/2010/main" val="477687693"/>
      </p:ext>
    </p:extLst>
  </p:cSld>
  <p:clrMapOvr>
    <a:masterClrMapping/>
  </p:clrMapOv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Two Facets of Software Assurance-2</a:t>
            </a:r>
            <a:endParaRPr lang="en-US" dirty="0"/>
          </a:p>
        </p:txBody>
      </p:sp>
      <p:sp>
        <p:nvSpPr>
          <p:cNvPr id="3" name="Content Placeholder 2"/>
          <p:cNvSpPr>
            <a:spLocks noGrp="1"/>
          </p:cNvSpPr>
          <p:nvPr>
            <p:ph idx="1"/>
          </p:nvPr>
        </p:nvSpPr>
        <p:spPr>
          <a:xfrm>
            <a:off x="304800" y="1143000"/>
            <a:ext cx="8455025" cy="3942223"/>
          </a:xfrm>
        </p:spPr>
        <p:txBody>
          <a:bodyPr/>
          <a:lstStyle/>
          <a:p>
            <a:r>
              <a:rPr lang="en-US" dirty="0" smtClean="0"/>
              <a:t>Software </a:t>
            </a:r>
            <a:r>
              <a:rPr lang="en-US" dirty="0"/>
              <a:t>Assurance: Application of technologies and processes to </a:t>
            </a:r>
            <a:r>
              <a:rPr lang="en-US" dirty="0">
                <a:solidFill>
                  <a:srgbClr val="990000"/>
                </a:solidFill>
              </a:rPr>
              <a:t>achieve a required level of confidence </a:t>
            </a:r>
            <a:r>
              <a:rPr lang="en-US" dirty="0"/>
              <a:t>that software systems and services function in the intended manner</a:t>
            </a:r>
            <a:r>
              <a:rPr lang="en-US" dirty="0" smtClean="0"/>
              <a:t>.</a:t>
            </a:r>
          </a:p>
          <a:p>
            <a:r>
              <a:rPr lang="en-US" dirty="0" smtClean="0"/>
              <a:t>The course provides an extensive </a:t>
            </a:r>
            <a:r>
              <a:rPr lang="en-US" smtClean="0"/>
              <a:t>introduction to assurance cases.</a:t>
            </a:r>
            <a:endParaRPr lang="en-US" dirty="0"/>
          </a:p>
          <a:p>
            <a:endParaRPr lang="en-US" dirty="0"/>
          </a:p>
        </p:txBody>
      </p:sp>
      <p:sp>
        <p:nvSpPr>
          <p:cNvPr id="7" name="Content Placeholder 2"/>
          <p:cNvSpPr txBox="1">
            <a:spLocks/>
          </p:cNvSpPr>
          <p:nvPr/>
        </p:nvSpPr>
        <p:spPr bwMode="gray">
          <a:xfrm>
            <a:off x="2362200" y="1219200"/>
            <a:ext cx="4495800" cy="82296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marL="228600" indent="-457200" algn="l" rtl="0" eaLnBrk="1" fontAlgn="base" hangingPunct="1">
              <a:lnSpc>
                <a:spcPct val="98000"/>
              </a:lnSpc>
              <a:spcBef>
                <a:spcPts val="0"/>
              </a:spcBef>
              <a:spcAft>
                <a:spcPts val="700"/>
              </a:spcAft>
              <a:buSzPct val="70000"/>
              <a:defRPr sz="2800">
                <a:solidFill>
                  <a:schemeClr val="tx1"/>
                </a:solidFill>
                <a:latin typeface="Calibri" panose="020F0502020204030204" pitchFamily="34" charset="0"/>
                <a:ea typeface="+mn-ea"/>
                <a:cs typeface="+mn-cs"/>
              </a:defRPr>
            </a:lvl1pPr>
            <a:lvl2pPr marL="457200" indent="-173736" algn="l" rtl="0" eaLnBrk="1" fontAlgn="base" hangingPunct="1">
              <a:lnSpc>
                <a:spcPct val="95000"/>
              </a:lnSpc>
              <a:spcBef>
                <a:spcPts val="0"/>
              </a:spcBef>
              <a:spcAft>
                <a:spcPts val="700"/>
              </a:spcAft>
              <a:buSzPct val="90000"/>
              <a:buFont typeface="Times" pitchFamily="18" charset="0"/>
              <a:buChar char="•"/>
              <a:defRPr sz="2400">
                <a:solidFill>
                  <a:srgbClr val="3C4F82"/>
                </a:solidFill>
                <a:latin typeface="Calibri" panose="020F0502020204030204" pitchFamily="34" charset="0"/>
              </a:defRPr>
            </a:lvl2pPr>
            <a:lvl3pPr marL="630936" indent="-173736" algn="l" rtl="0" eaLnBrk="1" fontAlgn="base" hangingPunct="1">
              <a:lnSpc>
                <a:spcPct val="95000"/>
              </a:lnSpc>
              <a:spcBef>
                <a:spcPts val="0"/>
              </a:spcBef>
              <a:spcAft>
                <a:spcPts val="700"/>
              </a:spcAft>
              <a:buSzPct val="70000"/>
              <a:buFont typeface="Times" pitchFamily="18" charset="0"/>
              <a:buChar char="—"/>
              <a:defRPr sz="2000">
                <a:solidFill>
                  <a:srgbClr val="3C4F82"/>
                </a:solidFill>
                <a:latin typeface="Calibri" panose="020F0502020204030204" pitchFamily="34" charset="0"/>
              </a:defRPr>
            </a:lvl3pPr>
            <a:lvl4pPr marL="841248" indent="-173736" algn="l" rtl="0" eaLnBrk="1" fontAlgn="base" hangingPunct="1">
              <a:lnSpc>
                <a:spcPct val="95000"/>
              </a:lnSpc>
              <a:spcBef>
                <a:spcPts val="0"/>
              </a:spcBef>
              <a:spcAft>
                <a:spcPts val="700"/>
              </a:spcAft>
              <a:buSzPct val="70000"/>
              <a:buChar char="o"/>
              <a:defRPr>
                <a:solidFill>
                  <a:srgbClr val="3C4F82"/>
                </a:solidFill>
                <a:latin typeface="Calibri" panose="020F0502020204030204" pitchFamily="34" charset="0"/>
              </a:defRPr>
            </a:lvl4pPr>
            <a:lvl5pPr marL="1097280" indent="-173736" algn="l" rtl="0" eaLnBrk="1" fontAlgn="base" hangingPunct="1">
              <a:lnSpc>
                <a:spcPct val="95000"/>
              </a:lnSpc>
              <a:spcBef>
                <a:spcPct val="0"/>
              </a:spcBef>
              <a:spcAft>
                <a:spcPts val="700"/>
              </a:spcAft>
              <a:buSzPct val="70000"/>
              <a:buFont typeface="Times" pitchFamily="18" charset="0"/>
              <a:buChar char="–"/>
              <a:defRPr sz="1600">
                <a:solidFill>
                  <a:srgbClr val="3C4F82"/>
                </a:solidFill>
                <a:latin typeface="Calibri" panose="020F0502020204030204" pitchFamily="34" charset="0"/>
              </a:defRPr>
            </a:lvl5pPr>
            <a:lvl6pPr marL="26892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6pPr>
            <a:lvl7pPr marL="31464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7pPr>
            <a:lvl8pPr marL="36036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8pPr>
            <a:lvl9pPr marL="40608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9pPr>
          </a:lstStyle>
          <a:p>
            <a:pPr marL="0" indent="0" algn="ctr"/>
            <a:r>
              <a:rPr lang="en-US" sz="2400" kern="0" dirty="0" smtClean="0">
                <a:solidFill>
                  <a:srgbClr val="333366"/>
                </a:solidFill>
              </a:rPr>
              <a:t>. </a:t>
            </a:r>
            <a:endParaRPr lang="en-US" kern="0" dirty="0"/>
          </a:p>
        </p:txBody>
      </p:sp>
    </p:spTree>
    <p:extLst>
      <p:ext uri="{BB962C8B-B14F-4D97-AF65-F5344CB8AC3E}">
        <p14:creationId xmlns:p14="http://schemas.microsoft.com/office/powerpoint/2010/main" val="1598982925"/>
      </p:ext>
    </p:extLst>
  </p:cSld>
  <p:clrMapOvr>
    <a:masterClrMapping/>
  </p:clrMapOv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Assurance Case Standard</a:t>
            </a:r>
            <a:endParaRPr lang="en-US" dirty="0"/>
          </a:p>
        </p:txBody>
      </p:sp>
      <p:sp>
        <p:nvSpPr>
          <p:cNvPr id="3" name="Content Placeholder 2"/>
          <p:cNvSpPr>
            <a:spLocks noGrp="1"/>
          </p:cNvSpPr>
          <p:nvPr>
            <p:ph idx="1"/>
          </p:nvPr>
        </p:nvSpPr>
        <p:spPr/>
        <p:txBody>
          <a:bodyPr/>
          <a:lstStyle/>
          <a:p>
            <a:r>
              <a:rPr lang="en-US" dirty="0" smtClean="0"/>
              <a:t>ISO 15026 Part </a:t>
            </a:r>
            <a:r>
              <a:rPr lang="en-US" dirty="0"/>
              <a:t>2: Assurance </a:t>
            </a:r>
            <a:r>
              <a:rPr lang="en-US" dirty="0" smtClean="0"/>
              <a:t>case – Document the justification that the required level of assurance has been met. </a:t>
            </a:r>
          </a:p>
          <a:p>
            <a:pPr lvl="1"/>
            <a:r>
              <a:rPr lang="en-US" dirty="0"/>
              <a:t>An assurance case includes a top-level claim for a property of a system or product </a:t>
            </a:r>
            <a:r>
              <a:rPr lang="en-US" dirty="0" smtClean="0"/>
              <a:t>, a systematic </a:t>
            </a:r>
            <a:r>
              <a:rPr lang="en-US" dirty="0"/>
              <a:t>argumentation regarding this claim, and the evidence and explicit assumptions that underlie this argumentation.</a:t>
            </a:r>
            <a:endParaRPr lang="en-US" dirty="0" smtClean="0"/>
          </a:p>
          <a:p>
            <a:pPr lvl="1"/>
            <a:r>
              <a:rPr lang="en-US" dirty="0" smtClean="0"/>
              <a:t>Example: Evidence in addition to testing</a:t>
            </a:r>
          </a:p>
          <a:p>
            <a:pPr lvl="2"/>
            <a:r>
              <a:rPr lang="en-US" dirty="0" smtClean="0"/>
              <a:t>Claim: A software product does not have a SQL-Injection vulnerability.</a:t>
            </a:r>
          </a:p>
          <a:p>
            <a:pPr lvl="2"/>
            <a:r>
              <a:rPr lang="en-US" dirty="0" smtClean="0"/>
              <a:t>Evidence: </a:t>
            </a:r>
          </a:p>
          <a:p>
            <a:pPr lvl="3"/>
            <a:r>
              <a:rPr lang="en-US" dirty="0" smtClean="0"/>
              <a:t>Use of proven libraries</a:t>
            </a:r>
          </a:p>
          <a:p>
            <a:pPr lvl="3"/>
            <a:r>
              <a:rPr lang="en-US" dirty="0" smtClean="0"/>
              <a:t>Output is encoded so as to reject SQL constructs</a:t>
            </a:r>
          </a:p>
          <a:p>
            <a:pPr lvl="2"/>
            <a:r>
              <a:rPr lang="en-US" dirty="0" smtClean="0"/>
              <a:t>Assumption: All input is verified by the identified and verified components.</a:t>
            </a:r>
          </a:p>
        </p:txBody>
      </p:sp>
    </p:spTree>
    <p:extLst>
      <p:ext uri="{BB962C8B-B14F-4D97-AF65-F5344CB8AC3E}">
        <p14:creationId xmlns:p14="http://schemas.microsoft.com/office/powerpoint/2010/main" val="782303603"/>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You Should </a:t>
            </a:r>
            <a:r>
              <a:rPr lang="en-US" dirty="0"/>
              <a:t>B</a:t>
            </a:r>
            <a:r>
              <a:rPr lang="en-US" dirty="0" smtClean="0"/>
              <a:t>e Able to Do at Completion</a:t>
            </a:r>
            <a:endParaRPr lang="en-US" dirty="0"/>
          </a:p>
        </p:txBody>
      </p:sp>
      <p:sp>
        <p:nvSpPr>
          <p:cNvPr id="3" name="Content Placeholder 2"/>
          <p:cNvSpPr>
            <a:spLocks noGrp="1"/>
          </p:cNvSpPr>
          <p:nvPr>
            <p:ph idx="1"/>
          </p:nvPr>
        </p:nvSpPr>
        <p:spPr/>
        <p:txBody>
          <a:bodyPr/>
          <a:lstStyle/>
          <a:p>
            <a:pPr marL="566928" indent="-457200">
              <a:buFont typeface="+mj-lt"/>
              <a:buAutoNum type="arabicPeriod"/>
            </a:pPr>
            <a:r>
              <a:rPr lang="en-US" dirty="0"/>
              <a:t>B</a:t>
            </a:r>
            <a:r>
              <a:rPr lang="en-US" dirty="0" smtClean="0"/>
              <a:t>e </a:t>
            </a:r>
            <a:r>
              <a:rPr lang="en-US" dirty="0"/>
              <a:t>able to apply assurance management methods based on the context: an acquisition, outsourced development, or in-house development</a:t>
            </a:r>
          </a:p>
          <a:p>
            <a:pPr marL="566928" indent="-457200">
              <a:buFont typeface="+mj-lt"/>
              <a:buAutoNum type="arabicPeriod"/>
            </a:pPr>
            <a:r>
              <a:rPr lang="en-US" dirty="0"/>
              <a:t>U</a:t>
            </a:r>
            <a:r>
              <a:rPr lang="en-US" dirty="0" smtClean="0"/>
              <a:t>nderstand </a:t>
            </a:r>
            <a:r>
              <a:rPr lang="en-US" dirty="0"/>
              <a:t>basic risk management concepts</a:t>
            </a:r>
          </a:p>
          <a:p>
            <a:pPr marL="566928" indent="-457200">
              <a:buFont typeface="+mj-lt"/>
              <a:buAutoNum type="arabicPeriod"/>
            </a:pPr>
            <a:r>
              <a:rPr lang="en-US" dirty="0"/>
              <a:t>I</a:t>
            </a:r>
            <a:r>
              <a:rPr lang="en-US" dirty="0" smtClean="0"/>
              <a:t>dentify </a:t>
            </a:r>
            <a:r>
              <a:rPr lang="en-US" dirty="0"/>
              <a:t>risks arising from vulnerabilities and threats</a:t>
            </a:r>
          </a:p>
          <a:p>
            <a:pPr marL="566928" indent="-457200">
              <a:buFont typeface="+mj-lt"/>
              <a:buAutoNum type="arabicPeriod"/>
            </a:pPr>
            <a:r>
              <a:rPr lang="en-US" dirty="0"/>
              <a:t>I</a:t>
            </a:r>
            <a:r>
              <a:rPr lang="en-US" dirty="0" smtClean="0"/>
              <a:t>dentify</a:t>
            </a:r>
            <a:r>
              <a:rPr lang="en-US" dirty="0"/>
              <a:t>, analyze, plan for, mitigate, and monitor assurance risks</a:t>
            </a:r>
          </a:p>
          <a:p>
            <a:pPr marL="566928" indent="-457200">
              <a:buFont typeface="+mj-lt"/>
              <a:buAutoNum type="arabicPeriod"/>
            </a:pPr>
            <a:r>
              <a:rPr lang="en-US" dirty="0"/>
              <a:t>D</a:t>
            </a:r>
            <a:r>
              <a:rPr lang="en-US" dirty="0" smtClean="0"/>
              <a:t>etermine </a:t>
            </a:r>
            <a:r>
              <a:rPr lang="en-US" dirty="0"/>
              <a:t>assurance processes and practices that mitigate </a:t>
            </a:r>
            <a:r>
              <a:rPr lang="en-US" dirty="0" smtClean="0"/>
              <a:t>risks</a:t>
            </a:r>
            <a:endParaRPr lang="en-US" dirty="0"/>
          </a:p>
          <a:p>
            <a:pPr marL="109728" indent="0"/>
            <a:endParaRPr lang="en-US" dirty="0"/>
          </a:p>
        </p:txBody>
      </p:sp>
    </p:spTree>
    <p:extLst>
      <p:ext uri="{BB962C8B-B14F-4D97-AF65-F5344CB8AC3E}">
        <p14:creationId xmlns:p14="http://schemas.microsoft.com/office/powerpoint/2010/main" val="4109715347"/>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You Should </a:t>
            </a:r>
            <a:r>
              <a:rPr lang="en-US" dirty="0"/>
              <a:t>B</a:t>
            </a:r>
            <a:r>
              <a:rPr lang="en-US" dirty="0" smtClean="0"/>
              <a:t>e Able to Do at Completion</a:t>
            </a:r>
            <a:endParaRPr lang="en-US" dirty="0"/>
          </a:p>
        </p:txBody>
      </p:sp>
      <p:sp>
        <p:nvSpPr>
          <p:cNvPr id="3" name="Content Placeholder 2"/>
          <p:cNvSpPr>
            <a:spLocks noGrp="1"/>
          </p:cNvSpPr>
          <p:nvPr>
            <p:ph idx="1"/>
          </p:nvPr>
        </p:nvSpPr>
        <p:spPr/>
        <p:txBody>
          <a:bodyPr/>
          <a:lstStyle/>
          <a:p>
            <a:pPr marL="566928" indent="-457200">
              <a:buFont typeface="+mj-lt"/>
              <a:buAutoNum type="arabicPeriod" startAt="6"/>
            </a:pPr>
            <a:r>
              <a:rPr lang="en-US" dirty="0" smtClean="0"/>
              <a:t>Be </a:t>
            </a:r>
            <a:r>
              <a:rPr lang="en-US" dirty="0"/>
              <a:t>able to factor in compliance requirements (laws, regulations, standards, and policies) for assurance</a:t>
            </a:r>
          </a:p>
          <a:p>
            <a:pPr marL="566928" indent="-457200">
              <a:buFont typeface="+mj-lt"/>
              <a:buAutoNum type="arabicPeriod" startAt="6"/>
            </a:pPr>
            <a:r>
              <a:rPr lang="en-US" dirty="0"/>
              <a:t>B</a:t>
            </a:r>
            <a:r>
              <a:rPr lang="en-US" dirty="0" smtClean="0"/>
              <a:t>e </a:t>
            </a:r>
            <a:r>
              <a:rPr lang="en-US" dirty="0"/>
              <a:t>able to add assurance considerations and practices as part of normal project management activities</a:t>
            </a:r>
          </a:p>
          <a:p>
            <a:pPr marL="566928" indent="-457200">
              <a:buFont typeface="+mj-lt"/>
              <a:buAutoNum type="arabicPeriod" startAt="6"/>
            </a:pPr>
            <a:r>
              <a:rPr lang="en-US" dirty="0"/>
              <a:t>I</a:t>
            </a:r>
            <a:r>
              <a:rPr lang="en-US" dirty="0" smtClean="0"/>
              <a:t>dentify</a:t>
            </a:r>
            <a:r>
              <a:rPr lang="en-US" dirty="0"/>
              <a:t>, analyze, and select assurance practices that are relevant for a specific software development or acquisition project</a:t>
            </a:r>
          </a:p>
          <a:p>
            <a:pPr marL="566928" indent="-457200">
              <a:buFont typeface="+mj-lt"/>
              <a:buAutoNum type="arabicPeriod" startAt="6"/>
            </a:pPr>
            <a:r>
              <a:rPr lang="en-US" dirty="0"/>
              <a:t>M</a:t>
            </a:r>
            <a:r>
              <a:rPr lang="en-US" dirty="0" smtClean="0"/>
              <a:t>ake </a:t>
            </a:r>
            <a:r>
              <a:rPr lang="en-US" dirty="0"/>
              <a:t>a business case for assurance</a:t>
            </a:r>
          </a:p>
        </p:txBody>
      </p:sp>
    </p:spTree>
    <p:extLst>
      <p:ext uri="{BB962C8B-B14F-4D97-AF65-F5344CB8AC3E}">
        <p14:creationId xmlns:p14="http://schemas.microsoft.com/office/powerpoint/2010/main" val="2737154365"/>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Topics</a:t>
            </a:r>
            <a:endParaRPr lang="en-US" dirty="0"/>
          </a:p>
        </p:txBody>
      </p:sp>
      <p:sp>
        <p:nvSpPr>
          <p:cNvPr id="3" name="Content Placeholder 2"/>
          <p:cNvSpPr>
            <a:spLocks noGrp="1"/>
          </p:cNvSpPr>
          <p:nvPr>
            <p:ph idx="1"/>
          </p:nvPr>
        </p:nvSpPr>
        <p:spPr>
          <a:xfrm>
            <a:off x="304800" y="1143000"/>
            <a:ext cx="8458200" cy="5102352"/>
          </a:xfrm>
        </p:spPr>
        <p:txBody>
          <a:bodyPr/>
          <a:lstStyle/>
          <a:p>
            <a:pPr indent="3175"/>
            <a:r>
              <a:rPr lang="en-US" dirty="0" smtClean="0"/>
              <a:t>Complex system operational failures</a:t>
            </a:r>
          </a:p>
          <a:p>
            <a:pPr indent="3175"/>
            <a:r>
              <a:rPr lang="en-US" dirty="0" smtClean="0"/>
              <a:t>Source: system development lifecycles </a:t>
            </a:r>
          </a:p>
          <a:p>
            <a:pPr indent="3175"/>
            <a:r>
              <a:rPr lang="en-US" dirty="0" smtClean="0"/>
              <a:t>Role of security assurance</a:t>
            </a:r>
          </a:p>
          <a:p>
            <a:pPr indent="3175"/>
            <a:r>
              <a:rPr lang="en-US" dirty="0"/>
              <a:t>Assurance </a:t>
            </a:r>
            <a:r>
              <a:rPr lang="en-US" dirty="0" smtClean="0"/>
              <a:t>management</a:t>
            </a:r>
          </a:p>
          <a:p>
            <a:pPr marL="457200" indent="-225425"/>
            <a:r>
              <a:rPr lang="en-US" dirty="0"/>
              <a:t>Evidence to support confidence that desired assurance level has been satisfied.</a:t>
            </a:r>
          </a:p>
          <a:p>
            <a:pPr indent="3175"/>
            <a:r>
              <a:rPr lang="en-US" dirty="0"/>
              <a:t>What’s next</a:t>
            </a:r>
          </a:p>
          <a:p>
            <a:endParaRPr lang="en-US" dirty="0" smtClean="0"/>
          </a:p>
          <a:p>
            <a:endParaRPr lang="en-US" dirty="0"/>
          </a:p>
        </p:txBody>
      </p:sp>
      <p:sp>
        <p:nvSpPr>
          <p:cNvPr id="4" name="AutoShape 4"/>
          <p:cNvSpPr>
            <a:spLocks noChangeArrowheads="1"/>
          </p:cNvSpPr>
          <p:nvPr/>
        </p:nvSpPr>
        <p:spPr bwMode="auto">
          <a:xfrm rot="5400000">
            <a:off x="25400" y="1193800"/>
            <a:ext cx="412750" cy="311150"/>
          </a:xfrm>
          <a:prstGeom prst="triangle">
            <a:avLst>
              <a:gd name="adj" fmla="val 50000"/>
            </a:avLst>
          </a:prstGeom>
          <a:solidFill>
            <a:srgbClr val="5CA1FB"/>
          </a:solidFill>
          <a:ln w="38100">
            <a:noFill/>
            <a:miter lim="800000"/>
            <a:headEnd/>
            <a:tailEnd/>
          </a:ln>
          <a:effectLst/>
        </p:spPr>
        <p:txBody>
          <a:bodyPr wrap="none" lIns="92309" tIns="46154" rIns="92309" bIns="46154" anchor="ctr"/>
          <a:lstStyle/>
          <a:p>
            <a:endParaRPr lang="en-US" dirty="0"/>
          </a:p>
        </p:txBody>
      </p:sp>
    </p:spTree>
    <p:extLst>
      <p:ext uri="{BB962C8B-B14F-4D97-AF65-F5344CB8AC3E}">
        <p14:creationId xmlns:p14="http://schemas.microsoft.com/office/powerpoint/2010/main" val="3469541718"/>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Software </a:t>
            </a:r>
            <a:r>
              <a:rPr lang="en-US" dirty="0"/>
              <a:t>A</a:t>
            </a:r>
            <a:r>
              <a:rPr lang="en-US" dirty="0" smtClean="0"/>
              <a:t>ssurance </a:t>
            </a:r>
            <a:r>
              <a:rPr lang="en-US" dirty="0"/>
              <a:t>Problem Space</a:t>
            </a:r>
          </a:p>
        </p:txBody>
      </p:sp>
      <p:sp>
        <p:nvSpPr>
          <p:cNvPr id="3" name="Content Placeholder 2"/>
          <p:cNvSpPr>
            <a:spLocks noGrp="1"/>
          </p:cNvSpPr>
          <p:nvPr>
            <p:ph idx="1"/>
          </p:nvPr>
        </p:nvSpPr>
        <p:spPr/>
        <p:txBody>
          <a:bodyPr/>
          <a:lstStyle/>
          <a:p>
            <a:r>
              <a:rPr lang="en-US" dirty="0" smtClean="0"/>
              <a:t>It </a:t>
            </a:r>
            <a:r>
              <a:rPr lang="en-US" dirty="0"/>
              <a:t>is becoming increasingly difficult to have confidence that software-intensive systems will</a:t>
            </a:r>
          </a:p>
          <a:p>
            <a:pPr lvl="1"/>
            <a:r>
              <a:rPr lang="en-US" dirty="0"/>
              <a:t>function as intended</a:t>
            </a:r>
          </a:p>
          <a:p>
            <a:pPr lvl="1"/>
            <a:r>
              <a:rPr lang="en-US" dirty="0"/>
              <a:t>possess acceptable dependability, </a:t>
            </a:r>
            <a:br>
              <a:rPr lang="en-US" dirty="0"/>
            </a:br>
            <a:r>
              <a:rPr lang="en-US" dirty="0"/>
              <a:t>security, and safety (and other quality) </a:t>
            </a:r>
            <a:r>
              <a:rPr lang="en-US" dirty="0" smtClean="0"/>
              <a:t>attributes</a:t>
            </a:r>
            <a:endParaRPr lang="en-US" dirty="0"/>
          </a:p>
        </p:txBody>
      </p:sp>
    </p:spTree>
    <p:extLst>
      <p:ext uri="{BB962C8B-B14F-4D97-AF65-F5344CB8AC3E}">
        <p14:creationId xmlns:p14="http://schemas.microsoft.com/office/powerpoint/2010/main" val="1551776380"/>
      </p:ext>
    </p:extLst>
  </p:cSld>
  <p:clrMapOvr>
    <a:masterClrMapping/>
  </p:clrMapOvr>
  <p:transition/>
</p:sld>
</file>

<file path=ppt/theme/theme1.xml><?xml version="1.0" encoding="utf-8"?>
<a:theme xmlns:a="http://schemas.openxmlformats.org/drawingml/2006/main" name="CERTtemplate_courseware2013">
  <a:themeElements>
    <a:clrScheme name="CERT_SEI_Courseware_Template 15">
      <a:dk1>
        <a:srgbClr val="000000"/>
      </a:dk1>
      <a:lt1>
        <a:srgbClr val="FFFFFF"/>
      </a:lt1>
      <a:dk2>
        <a:srgbClr val="000000"/>
      </a:dk2>
      <a:lt2>
        <a:srgbClr val="666666"/>
      </a:lt2>
      <a:accent1>
        <a:srgbClr val="BBE0E3"/>
      </a:accent1>
      <a:accent2>
        <a:srgbClr val="990000"/>
      </a:accent2>
      <a:accent3>
        <a:srgbClr val="FFFFFF"/>
      </a:accent3>
      <a:accent4>
        <a:srgbClr val="000000"/>
      </a:accent4>
      <a:accent5>
        <a:srgbClr val="DAEDEF"/>
      </a:accent5>
      <a:accent6>
        <a:srgbClr val="8A0000"/>
      </a:accent6>
      <a:hlink>
        <a:srgbClr val="333399"/>
      </a:hlink>
      <a:folHlink>
        <a:srgbClr val="663399"/>
      </a:folHlink>
    </a:clrScheme>
    <a:fontScheme name="CERT_SEI_Courseware_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cap="flat" cmpd="sng" algn="ctr">
          <a:solidFill>
            <a:srgbClr val="333366"/>
          </a:solidFill>
          <a:prstDash val="solid"/>
          <a:round/>
          <a:headEnd type="none" w="med" len="med"/>
          <a:tailEnd type="none" w="med" len="med"/>
        </a:ln>
        <a:effectLst/>
      </a:spPr>
      <a:bodyPr vert="horz" wrap="square" lIns="92309" tIns="46154" rIns="92309" bIns="46154" numCol="1" rtlCol="0" anchor="t" anchorCtr="0" compatLnSpc="1">
        <a:prstTxWarp prst="textNoShape">
          <a:avLst/>
        </a:prstTxWarp>
      </a:bodyPr>
      <a:lstStyle>
        <a:defPPr marL="0" marR="0" indent="0" algn="l" defTabSz="914400" rtl="0" eaLnBrk="1" fontAlgn="base" latinLnBrk="0" hangingPunct="1">
          <a:lnSpc>
            <a:spcPct val="100000"/>
          </a:lnSpc>
          <a:spcBef>
            <a:spcPct val="30000"/>
          </a:spcBef>
          <a:spcAft>
            <a:spcPct val="0"/>
          </a:spcAft>
          <a:buClrTx/>
          <a:buSzTx/>
          <a:buFontTx/>
          <a:buNone/>
          <a:tabLst>
            <a:tab pos="292100" algn="l"/>
            <a:tab pos="571500" algn="l"/>
          </a:tabLst>
          <a:defRPr kumimoji="0" sz="1000" b="0" i="0" u="none" strike="noStrike" cap="none" normalizeH="0" baseline="0" smtClean="0">
            <a:ln>
              <a:noFill/>
            </a:ln>
            <a:solidFill>
              <a:schemeClr val="tx1"/>
            </a:solidFill>
            <a:effectLst/>
            <a:latin typeface="Arial" charset="0"/>
            <a:ea typeface="ＭＳ Ｐゴシック" pitchFamily="1" charset="-128"/>
          </a:defRPr>
        </a:defPPr>
      </a:lstStyle>
    </a:spDef>
    <a:lnDef>
      <a:spPr bwMode="auto">
        <a:noFill/>
        <a:ln w="25400" cap="flat" cmpd="sng" algn="ctr">
          <a:solidFill>
            <a:schemeClr val="tx1"/>
          </a:solidFill>
          <a:prstDash val="solid"/>
          <a:round/>
          <a:headEnd type="none" w="med" len="med"/>
          <a:tailEnd type="arrow"/>
        </a:ln>
        <a:effectLst/>
      </a:spPr>
      <a:bodyPr/>
      <a:lstStyle/>
    </a:lnDef>
    <a:txDef>
      <a:spPr>
        <a:noFill/>
      </a:spPr>
      <a:bodyPr wrap="square" rtlCol="0">
        <a:spAutoFit/>
      </a:bodyPr>
      <a:lstStyle>
        <a:defPPr algn="ctr">
          <a:spcBef>
            <a:spcPts val="300"/>
          </a:spcBef>
          <a:defRPr sz="1800" dirty="0">
            <a:solidFill>
              <a:srgbClr val="00602B"/>
            </a:solidFill>
            <a:latin typeface="Calibri" pitchFamily="34" charset="0"/>
          </a:defRPr>
        </a:defPPr>
      </a:lstStyle>
    </a:txDef>
  </a:objectDefaults>
  <a:extraClrSchemeLst>
    <a:extraClrScheme>
      <a:clrScheme name="CERT_SEI_Courseware_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ERT_SEI_Courseware_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ERT_SEI_Courseware_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ERT_SEI_Courseware_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ERT_SEI_Courseware_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ERT_SEI_Courseware_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ERT_SEI_Courseware_Templat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ERT_SEI_Courseware_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ERT_SEI_Courseware_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ERT_SEI_Courseware_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ERT_SEI_Courseware_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ERT_SEI_Courseware_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CERT_SEI_Courseware_Template 13">
        <a:dk1>
          <a:srgbClr val="000000"/>
        </a:dk1>
        <a:lt1>
          <a:srgbClr val="FFFFFF"/>
        </a:lt1>
        <a:dk2>
          <a:srgbClr val="000000"/>
        </a:dk2>
        <a:lt2>
          <a:srgbClr val="666666"/>
        </a:lt2>
        <a:accent1>
          <a:srgbClr val="BBE0E3"/>
        </a:accent1>
        <a:accent2>
          <a:srgbClr val="333399"/>
        </a:accent2>
        <a:accent3>
          <a:srgbClr val="FFFFFF"/>
        </a:accent3>
        <a:accent4>
          <a:srgbClr val="000000"/>
        </a:accent4>
        <a:accent5>
          <a:srgbClr val="DAEDEF"/>
        </a:accent5>
        <a:accent6>
          <a:srgbClr val="2D2D8A"/>
        </a:accent6>
        <a:hlink>
          <a:srgbClr val="336699"/>
        </a:hlink>
        <a:folHlink>
          <a:srgbClr val="99CC00"/>
        </a:folHlink>
      </a:clrScheme>
      <a:clrMap bg1="lt1" tx1="dk1" bg2="lt2" tx2="dk2" accent1="accent1" accent2="accent2" accent3="accent3" accent4="accent4" accent5="accent5" accent6="accent6" hlink="hlink" folHlink="folHlink"/>
    </a:extraClrScheme>
    <a:extraClrScheme>
      <a:clrScheme name="CERT_SEI_Courseware_Template 14">
        <a:dk1>
          <a:srgbClr val="000000"/>
        </a:dk1>
        <a:lt1>
          <a:srgbClr val="FFFFFF"/>
        </a:lt1>
        <a:dk2>
          <a:srgbClr val="000000"/>
        </a:dk2>
        <a:lt2>
          <a:srgbClr val="666666"/>
        </a:lt2>
        <a:accent1>
          <a:srgbClr val="BBE0E3"/>
        </a:accent1>
        <a:accent2>
          <a:srgbClr val="990000"/>
        </a:accent2>
        <a:accent3>
          <a:srgbClr val="FFFFFF"/>
        </a:accent3>
        <a:accent4>
          <a:srgbClr val="000000"/>
        </a:accent4>
        <a:accent5>
          <a:srgbClr val="DAEDEF"/>
        </a:accent5>
        <a:accent6>
          <a:srgbClr val="8A0000"/>
        </a:accent6>
        <a:hlink>
          <a:srgbClr val="6633CC"/>
        </a:hlink>
        <a:folHlink>
          <a:srgbClr val="333399"/>
        </a:folHlink>
      </a:clrScheme>
      <a:clrMap bg1="lt1" tx1="dk1" bg2="lt2" tx2="dk2" accent1="accent1" accent2="accent2" accent3="accent3" accent4="accent4" accent5="accent5" accent6="accent6" hlink="hlink" folHlink="folHlink"/>
    </a:extraClrScheme>
    <a:extraClrScheme>
      <a:clrScheme name="CERT_SEI_Courseware_Template 15">
        <a:dk1>
          <a:srgbClr val="000000"/>
        </a:dk1>
        <a:lt1>
          <a:srgbClr val="FFFFFF"/>
        </a:lt1>
        <a:dk2>
          <a:srgbClr val="000000"/>
        </a:dk2>
        <a:lt2>
          <a:srgbClr val="666666"/>
        </a:lt2>
        <a:accent1>
          <a:srgbClr val="BBE0E3"/>
        </a:accent1>
        <a:accent2>
          <a:srgbClr val="990000"/>
        </a:accent2>
        <a:accent3>
          <a:srgbClr val="FFFFFF"/>
        </a:accent3>
        <a:accent4>
          <a:srgbClr val="000000"/>
        </a:accent4>
        <a:accent5>
          <a:srgbClr val="DAEDEF"/>
        </a:accent5>
        <a:accent6>
          <a:srgbClr val="8A0000"/>
        </a:accent6>
        <a:hlink>
          <a:srgbClr val="333399"/>
        </a:hlink>
        <a:folHlink>
          <a:srgbClr val="66339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232B4FB10258540AE18A97230950FE7" ma:contentTypeVersion="1" ma:contentTypeDescription="Create a new document." ma:contentTypeScope="" ma:versionID="93d5c9943499d13ef82e12f4171cbf98">
  <xsd:schema xmlns:xsd="http://www.w3.org/2001/XMLSchema" xmlns:xs="http://www.w3.org/2001/XMLSchema" xmlns:p="http://schemas.microsoft.com/office/2006/metadata/properties" xmlns:ns2="893ae260-c728-403e-8c1d-be5e00391f89" targetNamespace="http://schemas.microsoft.com/office/2006/metadata/properties" ma:root="true" ma:fieldsID="b0cfc7bbb21cc0e5f6355df537488aee" ns2:_="">
    <xsd:import namespace="893ae260-c728-403e-8c1d-be5e00391f89"/>
    <xsd:element name="properties">
      <xsd:complexType>
        <xsd:sequence>
          <xsd:element name="documentManagement">
            <xsd:complexType>
              <xsd:all>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93ae260-c728-403e-8c1d-be5e00391f89" elementFormDefault="qualified">
    <xsd:import namespace="http://schemas.microsoft.com/office/2006/documentManagement/types"/>
    <xsd:import namespace="http://schemas.microsoft.com/office/infopath/2007/PartnerControls"/>
    <xsd:element name="Status" ma:index="8" nillable="true" ma:displayName="Status" ma:default="Draft" ma:internalName="Status">
      <xsd:simpleType>
        <xsd:restriction base="dms:Choice">
          <xsd:enumeration value="Draft"/>
          <xsd:enumeration value="In Review"/>
          <xsd:enumeration value="Final"/>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documentManagement>
    <Status xmlns="893ae260-c728-403e-8c1d-be5e00391f89">Draft</Statu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561E4BF-5760-401C-B965-4DEBCD749D76}"/>
</file>

<file path=customXml/itemProps2.xml><?xml version="1.0" encoding="utf-8"?>
<ds:datastoreItem xmlns:ds="http://schemas.openxmlformats.org/officeDocument/2006/customXml" ds:itemID="{7B02027C-7F4C-46DC-944A-56ABB7602FD3}"/>
</file>

<file path=customXml/itemProps3.xml><?xml version="1.0" encoding="utf-8"?>
<ds:datastoreItem xmlns:ds="http://schemas.openxmlformats.org/officeDocument/2006/customXml" ds:itemID="{121C5F52-A748-4121-B47C-32118B6AAB93}"/>
</file>

<file path=docProps/app.xml><?xml version="1.0" encoding="utf-8"?>
<Properties xmlns="http://schemas.openxmlformats.org/officeDocument/2006/extended-properties" xmlns:vt="http://schemas.openxmlformats.org/officeDocument/2006/docPropsVTypes">
  <Template>Assurance Management template1</Template>
  <TotalTime>1486</TotalTime>
  <Words>3352</Words>
  <Application>Microsoft Office PowerPoint</Application>
  <PresentationFormat>On-screen Show (4:3)</PresentationFormat>
  <Paragraphs>363</Paragraphs>
  <Slides>52</Slides>
  <Notes>32</Notes>
  <HiddenSlides>0</HiddenSlides>
  <MMClips>0</MMClips>
  <ScaleCrop>false</ScaleCrop>
  <HeadingPairs>
    <vt:vector size="4" baseType="variant">
      <vt:variant>
        <vt:lpstr>Theme</vt:lpstr>
      </vt:variant>
      <vt:variant>
        <vt:i4>1</vt:i4>
      </vt:variant>
      <vt:variant>
        <vt:lpstr>Slide Titles</vt:lpstr>
      </vt:variant>
      <vt:variant>
        <vt:i4>52</vt:i4>
      </vt:variant>
    </vt:vector>
  </HeadingPairs>
  <TitlesOfParts>
    <vt:vector size="53" baseType="lpstr">
      <vt:lpstr>CERTtemplate_courseware2013</vt:lpstr>
      <vt:lpstr>Assurance Management</vt:lpstr>
      <vt:lpstr>PowerPoint Presentation</vt:lpstr>
      <vt:lpstr>PowerPoint Presentation</vt:lpstr>
      <vt:lpstr>PowerPoint Presentation</vt:lpstr>
      <vt:lpstr>Course Assumptions</vt:lpstr>
      <vt:lpstr>What You Should Be Able to Do at Completion</vt:lpstr>
      <vt:lpstr>What You Should Be Able to Do at Completion</vt:lpstr>
      <vt:lpstr>Topics</vt:lpstr>
      <vt:lpstr>Software Assurance Problem Space</vt:lpstr>
      <vt:lpstr>Software Assurance Problem Space</vt:lpstr>
      <vt:lpstr>Changing Nature of System-Level Business-Operational Risks</vt:lpstr>
      <vt:lpstr>Complex Software Systems Failures</vt:lpstr>
      <vt:lpstr>Complex Failure:  2003 Power Blackout - 1</vt:lpstr>
      <vt:lpstr>Complex Failure:  2003 Power Blackout - 1</vt:lpstr>
      <vt:lpstr>Power Grid Monitoring</vt:lpstr>
      <vt:lpstr>Sequence of Events</vt:lpstr>
      <vt:lpstr>Event-based Failure Analysis For Complex Systems.             </vt:lpstr>
      <vt:lpstr>No Root Cause: Charles Perrow</vt:lpstr>
      <vt:lpstr>Root Cause Analysis</vt:lpstr>
      <vt:lpstr>Technical Analysis for Blackout</vt:lpstr>
      <vt:lpstr>A Combination of Causes</vt:lpstr>
      <vt:lpstr>Topics</vt:lpstr>
      <vt:lpstr>Software Engineering Paradox</vt:lpstr>
      <vt:lpstr>Management and Software System Failures-1</vt:lpstr>
      <vt:lpstr>Management and Software System Failures-2</vt:lpstr>
      <vt:lpstr>Security Management Failures</vt:lpstr>
      <vt:lpstr>Security Management Failures</vt:lpstr>
      <vt:lpstr>Topics</vt:lpstr>
      <vt:lpstr>Software Assurance</vt:lpstr>
      <vt:lpstr>Security Assurance</vt:lpstr>
      <vt:lpstr>Security Assurance and Business Context</vt:lpstr>
      <vt:lpstr>Key Concept: Justifiable Confidence-1</vt:lpstr>
      <vt:lpstr>Key Concept: Justifiable Confidence-2</vt:lpstr>
      <vt:lpstr>Assurance: A Change in Perspective for Security-1</vt:lpstr>
      <vt:lpstr>Assurance: A Change in Perspective for Security</vt:lpstr>
      <vt:lpstr>Scope for Information and Security Assurance</vt:lpstr>
      <vt:lpstr>Topics</vt:lpstr>
      <vt:lpstr>Management Context</vt:lpstr>
      <vt:lpstr>Assurance Management Responsibilities: Developer -1</vt:lpstr>
      <vt:lpstr>Assurance Management Responsibilities: Developer -2</vt:lpstr>
      <vt:lpstr>Acquisition Problem Space: Multiple and Conflicting Sources for Requirements</vt:lpstr>
      <vt:lpstr>Acquisition Risks: Complex Software Supply Chains</vt:lpstr>
      <vt:lpstr>Management Responsibilities for Acquisitions -1</vt:lpstr>
      <vt:lpstr>Management Responsibilities for Acquisitions -2</vt:lpstr>
      <vt:lpstr>Management Responsibilities for Suppliers</vt:lpstr>
      <vt:lpstr>Management Trade-offs</vt:lpstr>
      <vt:lpstr>Topics</vt:lpstr>
      <vt:lpstr>Software Assurance</vt:lpstr>
      <vt:lpstr>Two Facets of Software Assurance-1</vt:lpstr>
      <vt:lpstr>Determining Security Assurance</vt:lpstr>
      <vt:lpstr>Two Facets of Software Assurance-2</vt:lpstr>
      <vt:lpstr>Assurance Case Standard</vt:lpstr>
    </vt:vector>
  </TitlesOfParts>
  <Company>Software Engineering Institute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Sandy Shrum</dc:creator>
  <cp:lastModifiedBy>Bob Ellison</cp:lastModifiedBy>
  <cp:revision>140</cp:revision>
  <cp:lastPrinted>2006-09-07T20:48:53Z</cp:lastPrinted>
  <dcterms:created xsi:type="dcterms:W3CDTF">2013-03-25T14:35:42Z</dcterms:created>
  <dcterms:modified xsi:type="dcterms:W3CDTF">2014-05-22T14:43:00Z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0x0101004232B4FB10258540AE18A97230950FE7</vt:lpwstr>
  </property>
</Properties>
</file>