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69"/>
  </p:notesMasterIdLst>
  <p:handoutMasterIdLst>
    <p:handoutMasterId r:id="rId70"/>
  </p:handoutMasterIdLst>
  <p:sldIdLst>
    <p:sldId id="332" r:id="rId5"/>
    <p:sldId id="720" r:id="rId6"/>
    <p:sldId id="274" r:id="rId7"/>
    <p:sldId id="324" r:id="rId8"/>
    <p:sldId id="714" r:id="rId9"/>
    <p:sldId id="682" r:id="rId10"/>
    <p:sldId id="684" r:id="rId11"/>
    <p:sldId id="693" r:id="rId12"/>
    <p:sldId id="683" r:id="rId13"/>
    <p:sldId id="678" r:id="rId14"/>
    <p:sldId id="679" r:id="rId15"/>
    <p:sldId id="687" r:id="rId16"/>
    <p:sldId id="707" r:id="rId17"/>
    <p:sldId id="705" r:id="rId18"/>
    <p:sldId id="706" r:id="rId19"/>
    <p:sldId id="479" r:id="rId20"/>
    <p:sldId id="574" r:id="rId21"/>
    <p:sldId id="573" r:id="rId22"/>
    <p:sldId id="571" r:id="rId23"/>
    <p:sldId id="689" r:id="rId24"/>
    <p:sldId id="713" r:id="rId25"/>
    <p:sldId id="590" r:id="rId26"/>
    <p:sldId id="692" r:id="rId27"/>
    <p:sldId id="591" r:id="rId28"/>
    <p:sldId id="593" r:id="rId29"/>
    <p:sldId id="712" r:id="rId30"/>
    <p:sldId id="602" r:id="rId31"/>
    <p:sldId id="694" r:id="rId32"/>
    <p:sldId id="610" r:id="rId33"/>
    <p:sldId id="688" r:id="rId34"/>
    <p:sldId id="554" r:id="rId35"/>
    <p:sldId id="611" r:id="rId36"/>
    <p:sldId id="432" r:id="rId37"/>
    <p:sldId id="700" r:id="rId38"/>
    <p:sldId id="699" r:id="rId39"/>
    <p:sldId id="438" r:id="rId40"/>
    <p:sldId id="435" r:id="rId41"/>
    <p:sldId id="719" r:id="rId42"/>
    <p:sldId id="415" r:id="rId43"/>
    <p:sldId id="701" r:id="rId44"/>
    <p:sldId id="437" r:id="rId45"/>
    <p:sldId id="440" r:id="rId46"/>
    <p:sldId id="566" r:id="rId47"/>
    <p:sldId id="442" r:id="rId48"/>
    <p:sldId id="450" r:id="rId49"/>
    <p:sldId id="615" r:id="rId50"/>
    <p:sldId id="617" r:id="rId51"/>
    <p:sldId id="616" r:id="rId52"/>
    <p:sldId id="447" r:id="rId53"/>
    <p:sldId id="618" r:id="rId54"/>
    <p:sldId id="445" r:id="rId55"/>
    <p:sldId id="446" r:id="rId56"/>
    <p:sldId id="507" r:id="rId57"/>
    <p:sldId id="517" r:id="rId58"/>
    <p:sldId id="711" r:id="rId59"/>
    <p:sldId id="489" r:id="rId60"/>
    <p:sldId id="514" r:id="rId61"/>
    <p:sldId id="515" r:id="rId62"/>
    <p:sldId id="638" r:id="rId63"/>
    <p:sldId id="537" r:id="rId64"/>
    <p:sldId id="718" r:id="rId65"/>
    <p:sldId id="716" r:id="rId66"/>
    <p:sldId id="577" r:id="rId67"/>
    <p:sldId id="703" r:id="rId68"/>
  </p:sldIdLst>
  <p:sldSz cx="9144000" cy="6858000" type="screen4x3"/>
  <p:notesSz cx="6934200" cy="9220200"/>
  <p:defaultTex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3C4F82"/>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95" autoAdjust="0"/>
    <p:restoredTop sz="86364" autoAdjust="0"/>
  </p:normalViewPr>
  <p:slideViewPr>
    <p:cSldViewPr>
      <p:cViewPr varScale="1">
        <p:scale>
          <a:sx n="82" d="100"/>
          <a:sy n="82" d="100"/>
        </p:scale>
        <p:origin x="-252" y="-78"/>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70" d="100"/>
          <a:sy n="70" d="100"/>
        </p:scale>
        <p:origin x="-2189" y="-48"/>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 Type="http://schemas.openxmlformats.org/officeDocument/2006/relationships/slide" Target="slides/slide3.xml"/><Relationship Id="rId71"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a:p>
        </p:txBody>
      </p:sp>
      <p:sp>
        <p:nvSpPr>
          <p:cNvPr id="46100" name="Rectangle 20"/>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5CC1855B-19C6-4128-825F-F41EF34AFCE4}" type="slidenum">
              <a:rPr lang="en-US" b="1"/>
              <a:pPr algn="ctr" defTabSz="901700" eaLnBrk="0" hangingPunct="0">
                <a:lnSpc>
                  <a:spcPct val="90000"/>
                </a:lnSpc>
                <a:spcBef>
                  <a:spcPct val="0"/>
                </a:spcBef>
              </a:pPr>
              <a:t>‹#›</a:t>
            </a:fld>
            <a:endParaRPr lang="en-US" b="1"/>
          </a:p>
        </p:txBody>
      </p:sp>
      <p:pic>
        <p:nvPicPr>
          <p:cNvPr id="46101" name="Picture 21"/>
          <p:cNvPicPr>
            <a:picLocks noChangeAspect="1" noChangeArrowheads="1"/>
          </p:cNvPicPr>
          <p:nvPr/>
        </p:nvPicPr>
        <p:blipFill>
          <a:blip r:embed="rId2" cstate="print"/>
          <a:srcRect/>
          <a:stretch>
            <a:fillRect/>
          </a:stretch>
        </p:blipFill>
        <p:spPr bwMode="auto">
          <a:xfrm>
            <a:off x="190500" y="8724900"/>
            <a:ext cx="3657600" cy="288925"/>
          </a:xfrm>
          <a:prstGeom prst="rect">
            <a:avLst/>
          </a:prstGeom>
          <a:noFill/>
          <a:ln w="9525">
            <a:noFill/>
            <a:miter lim="800000"/>
            <a:headEnd/>
            <a:tailEnd/>
          </a:ln>
          <a:effectLst/>
        </p:spPr>
      </p:pic>
      <p:sp>
        <p:nvSpPr>
          <p:cNvPr id="5"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
        <p:nvSpPr>
          <p:cNvPr id="6"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smtClean="0"/>
              <a:t>CERT Program</a:t>
            </a:r>
            <a:endParaRPr lang="en-US" dirty="0"/>
          </a:p>
        </p:txBody>
      </p:sp>
    </p:spTree>
    <p:extLst>
      <p:ext uri="{BB962C8B-B14F-4D97-AF65-F5344CB8AC3E}">
        <p14:creationId xmlns:p14="http://schemas.microsoft.com/office/powerpoint/2010/main" val="30215094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2"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a:effectLst/>
        </p:spPr>
      </p:sp>
      <p:sp>
        <p:nvSpPr>
          <p:cNvPr id="7177" name="Rectangle 9"/>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3C173182-E56E-4B39-B792-53420CCC9B1A}" type="slidenum">
              <a:rPr lang="en-US" b="1"/>
              <a:pPr algn="ctr" defTabSz="901700" eaLnBrk="0" hangingPunct="0">
                <a:lnSpc>
                  <a:spcPct val="90000"/>
                </a:lnSpc>
                <a:spcBef>
                  <a:spcPct val="0"/>
                </a:spcBef>
              </a:pPr>
              <a:t>‹#›</a:t>
            </a:fld>
            <a:endParaRPr lang="en-US" b="1" dirty="0"/>
          </a:p>
        </p:txBody>
      </p:sp>
      <p:sp>
        <p:nvSpPr>
          <p:cNvPr id="7185" name="Line 17"/>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a:p>
        </p:txBody>
      </p:sp>
      <p:pic>
        <p:nvPicPr>
          <p:cNvPr id="7201" name="Picture 33"/>
          <p:cNvPicPr>
            <a:picLocks noChangeAspect="1" noChangeArrowheads="1"/>
          </p:cNvPicPr>
          <p:nvPr/>
        </p:nvPicPr>
        <p:blipFill>
          <a:blip r:embed="rId2"/>
          <a:srcRect/>
          <a:stretch>
            <a:fillRect/>
          </a:stretch>
        </p:blipFill>
        <p:spPr bwMode="auto">
          <a:xfrm>
            <a:off x="190500" y="8724900"/>
            <a:ext cx="3657600" cy="288925"/>
          </a:xfrm>
          <a:prstGeom prst="rect">
            <a:avLst/>
          </a:prstGeom>
          <a:noFill/>
          <a:ln w="9525">
            <a:noFill/>
            <a:miter lim="800000"/>
            <a:headEnd/>
            <a:tailEnd/>
          </a:ln>
          <a:effectLst/>
        </p:spPr>
      </p:pic>
      <p:sp>
        <p:nvSpPr>
          <p:cNvPr id="7203" name="Rectangle 3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
        <p:nvSpPr>
          <p:cNvPr id="10"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smtClean="0"/>
              <a:t>CERT Program</a:t>
            </a:r>
            <a:endParaRPr lang="en-US" dirty="0"/>
          </a:p>
        </p:txBody>
      </p:sp>
    </p:spTree>
    <p:extLst>
      <p:ext uri="{BB962C8B-B14F-4D97-AF65-F5344CB8AC3E}">
        <p14:creationId xmlns:p14="http://schemas.microsoft.com/office/powerpoint/2010/main" val="3310936681"/>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06400" indent="-1206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2pPr>
    <a:lvl3pPr marL="741363" indent="-115888"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3pPr>
    <a:lvl4pPr marL="1143000" indent="-169863" algn="l" rtl="0" fontAlgn="base">
      <a:spcBef>
        <a:spcPct val="30000"/>
      </a:spcBef>
      <a:spcAft>
        <a:spcPct val="0"/>
      </a:spcAft>
      <a:buSzPct val="90000"/>
      <a:buChar char="o"/>
      <a:defRPr sz="1000" kern="1200">
        <a:solidFill>
          <a:schemeClr val="tx1"/>
        </a:solidFill>
        <a:latin typeface="Arial" charset="0"/>
        <a:ea typeface="ＭＳ Ｐゴシック" pitchFamily="1" charset="-128"/>
        <a:cs typeface="+mn-cs"/>
      </a:defRPr>
    </a:lvl4pPr>
    <a:lvl5pPr marL="1481138" indent="-1714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geer.tinho.net/measuringsecurity.tutorial.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owasp.org/index.php/Attack_Surface_Analysis_Cheat_Sheet"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s://www.owasp.org/index.php/Threat_Risk_Modeling" TargetMode="Externa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724836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22244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Risk &amp; Insurance Management Society: http://www.rims.org/MGTemplate.cfm?</a:t>
            </a:r>
          </a:p>
          <a:p>
            <a:r>
              <a:rPr lang="en-US" dirty="0" smtClean="0"/>
              <a:t>Section=</a:t>
            </a:r>
            <a:r>
              <a:rPr lang="en-US" dirty="0" err="1" smtClean="0"/>
              <a:t>Glossary&amp;template</a:t>
            </a:r>
            <a:r>
              <a:rPr lang="en-US" dirty="0" smtClean="0"/>
              <a:t>=Magazine/</a:t>
            </a:r>
            <a:r>
              <a:rPr lang="en-US" dirty="0" err="1" smtClean="0"/>
              <a:t>GlossaryDisplay.cfm&amp;GlossaryID</a:t>
            </a:r>
            <a:r>
              <a:rPr lang="en-US" dirty="0" smtClean="0"/>
              <a:t>=1545</a:t>
            </a:r>
          </a:p>
          <a:p>
            <a:endParaRPr lang="en-US" dirty="0" smtClean="0"/>
          </a:p>
          <a:p>
            <a:r>
              <a:rPr lang="en-US" dirty="0" smtClean="0"/>
              <a:t>From Dan Geer’s </a:t>
            </a:r>
            <a:r>
              <a:rPr lang="en-US" dirty="0"/>
              <a:t>Measurement tutorial </a:t>
            </a:r>
            <a:r>
              <a:rPr lang="en-US" dirty="0">
                <a:hlinkClick r:id="rId3"/>
              </a:rPr>
              <a:t>http://</a:t>
            </a:r>
            <a:r>
              <a:rPr lang="en-US" dirty="0" smtClean="0">
                <a:hlinkClick r:id="rId3"/>
              </a:rPr>
              <a:t>geer.tinho.net/measuringsecurity.tutorial.pdf</a:t>
            </a:r>
            <a:endParaRPr lang="en-US" dirty="0" smtClean="0"/>
          </a:p>
          <a:p>
            <a:endParaRPr lang="en-US" dirty="0"/>
          </a:p>
        </p:txBody>
      </p:sp>
    </p:spTree>
    <p:extLst>
      <p:ext uri="{BB962C8B-B14F-4D97-AF65-F5344CB8AC3E}">
        <p14:creationId xmlns:p14="http://schemas.microsoft.com/office/powerpoint/2010/main" val="141188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Risk &amp; Insurance Management Society: http://www.rims.org/MGTemplate.cfm?</a:t>
            </a:r>
          </a:p>
          <a:p>
            <a:r>
              <a:rPr lang="en-US" dirty="0"/>
              <a:t>Section=</a:t>
            </a:r>
            <a:r>
              <a:rPr lang="en-US" dirty="0" err="1"/>
              <a:t>Glossary&amp;template</a:t>
            </a:r>
            <a:r>
              <a:rPr lang="en-US" dirty="0"/>
              <a:t>=Magazine/</a:t>
            </a:r>
            <a:r>
              <a:rPr lang="en-US" dirty="0" err="1"/>
              <a:t>GlossaryDisplay.cfm&amp;GlossaryID</a:t>
            </a:r>
            <a:r>
              <a:rPr lang="en-US" dirty="0"/>
              <a:t>=1547</a:t>
            </a:r>
          </a:p>
        </p:txBody>
      </p:sp>
    </p:spTree>
    <p:extLst>
      <p:ext uri="{BB962C8B-B14F-4D97-AF65-F5344CB8AC3E}">
        <p14:creationId xmlns:p14="http://schemas.microsoft.com/office/powerpoint/2010/main" val="30300575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http://www.riskglossary.com/link/risk_aversion.htm</a:t>
            </a:r>
          </a:p>
          <a:p>
            <a:r>
              <a:rPr lang="en-US" dirty="0"/>
              <a:t>(first mentioned in Markowitz H : “Portfolio Selection,” Journal of Finance, v7 p77-91,</a:t>
            </a:r>
          </a:p>
          <a:p>
            <a:r>
              <a:rPr lang="en-US" dirty="0"/>
              <a:t>1952</a:t>
            </a:r>
            <a:r>
              <a:rPr lang="en-US" dirty="0" smtClean="0"/>
              <a:t>.)</a:t>
            </a:r>
          </a:p>
          <a:p>
            <a:r>
              <a:rPr lang="en-US" dirty="0"/>
              <a:t>From Dan Geer’s Measurement tutorial http://geer.tinho.net/measuringsecurity.tutorial.pdf</a:t>
            </a:r>
          </a:p>
          <a:p>
            <a:endParaRPr lang="en-US" dirty="0"/>
          </a:p>
        </p:txBody>
      </p:sp>
    </p:spTree>
    <p:extLst>
      <p:ext uri="{BB962C8B-B14F-4D97-AF65-F5344CB8AC3E}">
        <p14:creationId xmlns:p14="http://schemas.microsoft.com/office/powerpoint/2010/main" val="2199643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42748378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2114557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483109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4411259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85992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379509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12956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087014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013068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8850724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22693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30882117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4220204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Threat modeling refers to the threat analysis that is done during design in Microsoft’s Secure Development Lifecycle. Its objective is to identify how a design could be compromised before the code is written. The details for how to do that vary among developers, but it is a common objective among organizations that incorporate security into their full development lifecycle.</a:t>
            </a:r>
          </a:p>
          <a:p>
            <a:r>
              <a:rPr lang="en-US" dirty="0"/>
              <a:t>Identifying weaknesses early with threat modeling can result in better security than improving development reviews or security testing. Such reviews and tests only attempt to identify such weaknesses after they have been created. </a:t>
            </a:r>
          </a:p>
          <a:p>
            <a:r>
              <a:rPr lang="en-US" dirty="0"/>
              <a:t>An acquirer does not have to do threat modeling. So what are the benefits for having a general understanding of it? Say you ask a contractor about delays in task completion and the response from the contractor is a query such as “Do you really need to do this?” For security, this response could mean that the security risks associated with a functional requirement cannot be fully mitigated or that the implementation of the required mitigation will increase costs or delay delivery. </a:t>
            </a:r>
          </a:p>
          <a:p>
            <a:r>
              <a:rPr lang="en-US" dirty="0"/>
              <a:t>If your response is “no,” that requirement can be removed, but a response of “yes,” may require you to accept the security risks in order to have the desired system feature. Or it might force you to make changes in the schedule, costs, or other requirements so the design can be revised to reduce the security risk to an acceptable level. An acquirer, who recognizes early in the acquisition lifecycle that the requirements could lead to problems with the security analysis, can tailor the source selection criteria to identify suppliers with the security capabilities needed to manage the anticipated complexity. That complexity also requires an acquisition to have a source for security expertise to monitor and evaluate the security aspects of system development.</a:t>
            </a:r>
          </a:p>
          <a:p>
            <a:endParaRPr lang="en-US" dirty="0"/>
          </a:p>
        </p:txBody>
      </p:sp>
    </p:spTree>
    <p:extLst>
      <p:ext uri="{BB962C8B-B14F-4D97-AF65-F5344CB8AC3E}">
        <p14:creationId xmlns:p14="http://schemas.microsoft.com/office/powerpoint/2010/main" val="2418270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036422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879644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483155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a:pPr>
            <a:endParaRPr lang="en-US" b="1" u="sng" dirty="0"/>
          </a:p>
          <a:p>
            <a:r>
              <a:rPr lang="en-US" dirty="0" smtClean="0"/>
              <a:t>Access </a:t>
            </a:r>
            <a:r>
              <a:rPr lang="en-US" dirty="0"/>
              <a:t>to customer information is managed by the database server. </a:t>
            </a:r>
          </a:p>
          <a:p>
            <a:pPr>
              <a:defRPr/>
            </a:pPr>
            <a:endParaRPr lang="en-US" b="1" u="sng" dirty="0" smtClean="0"/>
          </a:p>
          <a:p>
            <a:pPr>
              <a:defRPr/>
            </a:pPr>
            <a:endParaRPr lang="en-US" b="1" u="sng" dirty="0" smtClean="0"/>
          </a:p>
          <a:p>
            <a:endParaRPr lang="en-US" dirty="0"/>
          </a:p>
        </p:txBody>
      </p:sp>
    </p:spTree>
    <p:extLst>
      <p:ext uri="{BB962C8B-B14F-4D97-AF65-F5344CB8AC3E}">
        <p14:creationId xmlns:p14="http://schemas.microsoft.com/office/powerpoint/2010/main" val="30128363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483155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714646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928763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483155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09710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178019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a:pPr>
            <a:endParaRPr lang="en-US" b="1" u="sng" dirty="0"/>
          </a:p>
          <a:p>
            <a:pPr>
              <a:defRPr/>
            </a:pPr>
            <a:r>
              <a:rPr lang="en-US" b="1" u="sng" dirty="0">
                <a:hlinkClick r:id="rId3"/>
              </a:rPr>
              <a:t>https://</a:t>
            </a:r>
            <a:r>
              <a:rPr lang="en-US" b="1" u="sng" dirty="0" smtClean="0">
                <a:hlinkClick r:id="rId3"/>
              </a:rPr>
              <a:t>www.owasp.org/index.php/Attack_Surface_Analysis_Cheat_Sheet</a:t>
            </a:r>
            <a:endParaRPr lang="en-US" b="1" u="sng" dirty="0" smtClean="0"/>
          </a:p>
          <a:p>
            <a:pPr>
              <a:defRPr/>
            </a:pPr>
            <a:endParaRPr lang="en-US" b="1" u="sng" dirty="0"/>
          </a:p>
          <a:p>
            <a:pPr>
              <a:defRPr/>
            </a:pPr>
            <a:r>
              <a:rPr lang="en-US" b="1" u="sng" dirty="0">
                <a:hlinkClick r:id="rId4"/>
              </a:rPr>
              <a:t>https://</a:t>
            </a:r>
            <a:r>
              <a:rPr lang="en-US" b="1" u="sng" dirty="0" smtClean="0">
                <a:hlinkClick r:id="rId4"/>
              </a:rPr>
              <a:t>www.owasp.org/index.php/Threat_Risk_Modeling</a:t>
            </a:r>
            <a:endParaRPr lang="en-US" b="1" u="sng" dirty="0" smtClean="0"/>
          </a:p>
          <a:p>
            <a:r>
              <a:rPr lang="en-US" dirty="0"/>
              <a:t>That server accepts queries to access or modify data that are written in a special-purpose programming language. Many commercial database products use what is called the Standard Query Language with the acronym SQL. </a:t>
            </a:r>
          </a:p>
          <a:p>
            <a:r>
              <a:rPr lang="en-US" dirty="0"/>
              <a:t>A software application on the web server accepts the user input and uses it to create a SQL command that retrieves the ID, name, and phone number for the record with that ID. </a:t>
            </a:r>
          </a:p>
          <a:p>
            <a:r>
              <a:rPr lang="en-US" dirty="0"/>
              <a:t>Such a query might look like this statement where the user input is inserted at the end. The database server executes that command and returns a table with the desired values.   </a:t>
            </a:r>
          </a:p>
          <a:p>
            <a:r>
              <a:rPr lang="en-US" dirty="0"/>
              <a:t>An attacker will attempt to exploit the connectivity created by this implementation of the use case.   </a:t>
            </a:r>
          </a:p>
          <a:p>
            <a:pPr>
              <a:defRPr/>
            </a:pPr>
            <a:endParaRPr lang="en-US" b="1" u="sng" dirty="0" smtClean="0"/>
          </a:p>
          <a:p>
            <a:pPr>
              <a:defRPr/>
            </a:pPr>
            <a:endParaRPr lang="en-US" b="1" u="sng" dirty="0" smtClean="0"/>
          </a:p>
          <a:p>
            <a:endParaRPr lang="en-US" dirty="0"/>
          </a:p>
        </p:txBody>
      </p:sp>
    </p:spTree>
    <p:extLst>
      <p:ext uri="{BB962C8B-B14F-4D97-AF65-F5344CB8AC3E}">
        <p14:creationId xmlns:p14="http://schemas.microsoft.com/office/powerpoint/2010/main" val="30128363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483155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483155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483155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2218310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7655860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use external security controls to mitigate threats that target network links or data stores. Examples of external controls include user authentication and access control, encrypted network links, and encrypted data stores.</a:t>
            </a:r>
          </a:p>
        </p:txBody>
      </p:sp>
    </p:spTree>
    <p:extLst>
      <p:ext uri="{BB962C8B-B14F-4D97-AF65-F5344CB8AC3E}">
        <p14:creationId xmlns:p14="http://schemas.microsoft.com/office/powerpoint/2010/main" val="32884746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Software can be a threat target. A SQL injection exploits a software weakness to access information and can also be used to modify data. The compromise of the RSA employee is an example of an elevation of privilege enabled by a vulnerability in a browser plug-in Software is a target for all six STRIDE threats, which increases the importance for developing threat resilient software.</a:t>
            </a:r>
          </a:p>
        </p:txBody>
      </p:sp>
    </p:spTree>
    <p:extLst>
      <p:ext uri="{BB962C8B-B14F-4D97-AF65-F5344CB8AC3E}">
        <p14:creationId xmlns:p14="http://schemas.microsoft.com/office/powerpoint/2010/main" val="23152396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128363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55703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6400294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640029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518714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8863696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581894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7834794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3884543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0228432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7007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a:ln/>
        </p:spPr>
      </p:sp>
      <p:sp>
        <p:nvSpPr>
          <p:cNvPr id="195587" name="Notes Placeholder 2"/>
          <p:cNvSpPr>
            <a:spLocks noGrp="1"/>
          </p:cNvSpPr>
          <p:nvPr>
            <p:ph type="body" idx="1"/>
          </p:nvPr>
        </p:nvSpPr>
        <p:spPr>
          <a:noFill/>
          <a:ln/>
        </p:spPr>
        <p:txBody>
          <a:bodyPr/>
          <a:lstStyle/>
          <a:p>
            <a:r>
              <a:rPr lang="en-US" sz="1000" b="1" dirty="0" smtClean="0"/>
              <a:t>Potential Event </a:t>
            </a:r>
            <a:r>
              <a:rPr lang="en-US" sz="1000" dirty="0" smtClean="0"/>
              <a:t>– a future occurrence that may or may not happen</a:t>
            </a:r>
          </a:p>
          <a:p>
            <a:endParaRPr lang="en-US" sz="1000" dirty="0" smtClean="0"/>
          </a:p>
          <a:p>
            <a:r>
              <a:rPr lang="en-US" sz="1000" b="1" dirty="0" smtClean="0"/>
              <a:t>Condition</a:t>
            </a:r>
            <a:r>
              <a:rPr lang="en-US" sz="1000" dirty="0" smtClean="0"/>
              <a:t> – a circumstance with the potential to produce loss; a condition has no effect on performance absent the occurrence of the event</a:t>
            </a:r>
          </a:p>
          <a:p>
            <a:endParaRPr lang="en-US" sz="1000" dirty="0" smtClean="0"/>
          </a:p>
          <a:p>
            <a:r>
              <a:rPr lang="en-US" sz="1000" b="1" dirty="0" smtClean="0"/>
              <a:t>Consequence</a:t>
            </a:r>
            <a:r>
              <a:rPr lang="en-US" sz="1000" dirty="0" smtClean="0"/>
              <a:t> – the loss that will occur when an event is realized</a:t>
            </a:r>
          </a:p>
          <a:p>
            <a:endParaRPr lang="en-US" dirty="0" smtClean="0">
              <a:latin typeface="Arial" pitchFamily="34" charset="0"/>
              <a:ea typeface="ＭＳ Ｐゴシック" charset="-128"/>
            </a:endParaRPr>
          </a:p>
        </p:txBody>
      </p:sp>
      <p:sp>
        <p:nvSpPr>
          <p:cNvPr id="195588" name="Footer Placeholder 3"/>
          <p:cNvSpPr>
            <a:spLocks noGrp="1"/>
          </p:cNvSpPr>
          <p:nvPr>
            <p:ph type="ftr" sz="quarter" idx="4"/>
          </p:nvPr>
        </p:nvSpPr>
        <p:spPr>
          <a:xfrm>
            <a:off x="4000500" y="8758240"/>
            <a:ext cx="2133600" cy="198437"/>
          </a:xfrm>
          <a:prstGeom prst="rect">
            <a:avLst/>
          </a:prstGeom>
          <a:noFill/>
        </p:spPr>
        <p:txBody>
          <a:bodyPr/>
          <a:lstStyle/>
          <a:p>
            <a:r>
              <a:rPr lang="en-US" dirty="0" smtClean="0"/>
              <a:t>© 2009 Carnegie Mellon University</a:t>
            </a:r>
          </a:p>
          <a:p>
            <a:r>
              <a:rPr lang="en-US" dirty="0" smtClean="0"/>
              <a:t>  </a:t>
            </a:r>
          </a:p>
        </p:txBody>
      </p:sp>
      <p:sp>
        <p:nvSpPr>
          <p:cNvPr id="195590" name="Date Placeholder 5"/>
          <p:cNvSpPr>
            <a:spLocks noGrp="1"/>
          </p:cNvSpPr>
          <p:nvPr>
            <p:ph type="dt" sz="quarter" idx="1"/>
          </p:nvPr>
        </p:nvSpPr>
        <p:spPr>
          <a:xfrm>
            <a:off x="3927776" y="1"/>
            <a:ext cx="3004820" cy="461325"/>
          </a:xfrm>
          <a:prstGeom prst="rect">
            <a:avLst/>
          </a:prstGeom>
          <a:noFill/>
        </p:spPr>
        <p:txBody>
          <a:bodyPr/>
          <a:lstStyle/>
          <a:p>
            <a:fld id="{2466F0C2-60D0-4D8D-8980-6A31613688CC}" type="datetime1">
              <a:rPr lang="en-US" smtClean="0">
                <a:latin typeface="Arial" pitchFamily="34" charset="0"/>
                <a:ea typeface="ＭＳ Ｐゴシック" charset="-128"/>
              </a:rPr>
              <a:pPr/>
              <a:t>5/23/2014</a:t>
            </a:fld>
            <a:endParaRPr lang="en-US" dirty="0" smtClean="0">
              <a:latin typeface="Arial" pitchFamily="34" charset="0"/>
              <a:ea typeface="ＭＳ Ｐゴシック" charset="-128"/>
            </a:endParaRPr>
          </a:p>
        </p:txBody>
      </p:sp>
      <p:sp>
        <p:nvSpPr>
          <p:cNvPr id="7" name="Header Placeholder 4"/>
          <p:cNvSpPr>
            <a:spLocks noGrp="1"/>
          </p:cNvSpPr>
          <p:nvPr>
            <p:ph type="hdr" sz="quarter"/>
          </p:nvPr>
        </p:nvSpPr>
        <p:spPr>
          <a:xfrm>
            <a:off x="573091" y="294872"/>
            <a:ext cx="2703512" cy="467669"/>
          </a:xfrm>
          <a:prstGeom prst="rect">
            <a:avLst/>
          </a:prstGeom>
        </p:spPr>
        <p:txBody>
          <a:bodyPr/>
          <a:lstStyle/>
          <a:p>
            <a:pPr>
              <a:defRPr/>
            </a:pPr>
            <a:r>
              <a:rPr lang="en-US" dirty="0" smtClean="0"/>
              <a:t>Risk-Based Measurement and Analysis</a:t>
            </a:r>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700777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70077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887720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84148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2011 Carnegie Mellon University</a:t>
            </a:r>
          </a:p>
          <a:p>
            <a:pPr>
              <a:defRPr/>
            </a:pPr>
            <a:r>
              <a:rPr lang="en-US" smtClean="0"/>
              <a:t>  </a:t>
            </a:r>
            <a:endParaRPr lang="en-US" dirty="0"/>
          </a:p>
        </p:txBody>
      </p:sp>
      <p:sp>
        <p:nvSpPr>
          <p:cNvPr id="5" name="Header Placeholder 4"/>
          <p:cNvSpPr>
            <a:spLocks noGrp="1"/>
          </p:cNvSpPr>
          <p:nvPr>
            <p:ph type="hdr" sz="quarter" idx="11"/>
          </p:nvPr>
        </p:nvSpPr>
        <p:spPr>
          <a:xfrm>
            <a:off x="309564" y="114300"/>
            <a:ext cx="3005137" cy="304800"/>
          </a:xfrm>
          <a:prstGeom prst="rect">
            <a:avLst/>
          </a:prstGeom>
        </p:spPr>
        <p:txBody>
          <a:bodyPr/>
          <a:lstStyle/>
          <a:p>
            <a:pPr>
              <a:defRPr/>
            </a:pPr>
            <a:r>
              <a:rPr lang="en-US" smtClean="0"/>
              <a:t>Risk-Based Measurement and Analysis</a:t>
            </a:r>
            <a:endParaRPr lang="en-US" dirty="0"/>
          </a:p>
        </p:txBody>
      </p:sp>
      <p:sp>
        <p:nvSpPr>
          <p:cNvPr id="6" name="Date Placeholder 5"/>
          <p:cNvSpPr>
            <a:spLocks noGrp="1"/>
          </p:cNvSpPr>
          <p:nvPr>
            <p:ph type="dt" idx="12"/>
          </p:nvPr>
        </p:nvSpPr>
        <p:spPr>
          <a:xfrm>
            <a:off x="3927776" y="1"/>
            <a:ext cx="3004820" cy="461325"/>
          </a:xfrm>
          <a:prstGeom prst="rect">
            <a:avLst/>
          </a:prstGeom>
        </p:spPr>
        <p:txBody>
          <a:bodyPr/>
          <a:lstStyle/>
          <a:p>
            <a:pPr>
              <a:defRPr/>
            </a:pPr>
            <a:fld id="{0C10870B-4538-4B47-B14D-983416DEF369}" type="datetime1">
              <a:rPr lang="en-US" smtClean="0"/>
              <a:pPr>
                <a:defRPr/>
              </a:pPr>
              <a:t>5/23/2014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Threats are used in two ways for security. A threat can refer to the agent that executes an attack or to the consequences of an attack, that is, the attacker's objective. The Microsoft STRIDE threat model identifies six consequences of an attack. This presentation considers the three threats that are most closely associated with software vulnerabilities. We cover data tampering, disclosure of information, and an elevation of privilege. The last one is often the most important one to an adversary. </a:t>
            </a:r>
          </a:p>
        </p:txBody>
      </p:sp>
    </p:spTree>
    <p:extLst>
      <p:ext uri="{BB962C8B-B14F-4D97-AF65-F5344CB8AC3E}">
        <p14:creationId xmlns:p14="http://schemas.microsoft.com/office/powerpoint/2010/main" val="4187964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12268724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dirty="0"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dirty="0"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191078327"/>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a:p>
        </p:txBody>
      </p:sp>
      <p:pic>
        <p:nvPicPr>
          <p:cNvPr id="1116" name="Picture 92"/>
          <p:cNvPicPr>
            <a:picLocks noChangeAspect="1" noChangeArrowheads="1"/>
          </p:cNvPicPr>
          <p:nvPr/>
        </p:nvPicPr>
        <p:blipFill>
          <a:blip r:embed="rId8"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10.e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hyperlink" Target="http://geer.tinho.net/measuringsecurity.tutorial.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4.emf"/><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6.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17.jpeg"/></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17.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17.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6.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5.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8.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50.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52.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18.jpeg"/><Relationship Id="rId2" Type="http://schemas.openxmlformats.org/officeDocument/2006/relationships/notesSlide" Target="../notesSlides/notesSlide51.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3.png"/><Relationship Id="rId4" Type="http://schemas.openxmlformats.org/officeDocument/2006/relationships/image" Target="../media/image20.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embeddings/oleObject1.bin"/></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Assurance Management</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Robert Ellison</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424775666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9" name="Picture 5" descr="C:\Users\ellison\Documents\Working\To Do\CyberAssurance\Education\Lectures\Mission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371600"/>
            <a:ext cx="7772400" cy="26638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Elements of Mission Risk</a:t>
            </a:r>
            <a:endParaRPr lang="en-US" dirty="0"/>
          </a:p>
        </p:txBody>
      </p:sp>
      <p:sp>
        <p:nvSpPr>
          <p:cNvPr id="4" name="Rectangle 3"/>
          <p:cNvSpPr/>
          <p:nvPr/>
        </p:nvSpPr>
        <p:spPr>
          <a:xfrm>
            <a:off x="348343" y="4114800"/>
            <a:ext cx="8650514" cy="2376035"/>
          </a:xfrm>
          <a:prstGeom prst="rect">
            <a:avLst/>
          </a:prstGeom>
        </p:spPr>
        <p:txBody>
          <a:bodyPr wrap="square">
            <a:spAutoFit/>
          </a:bodyPr>
          <a:lstStyle/>
          <a:p>
            <a:pPr marL="182880" indent="-274320" algn="l"/>
            <a:r>
              <a:rPr lang="en-US" sz="2800" b="0" dirty="0" smtClean="0">
                <a:latin typeface="Calibri" panose="020F0502020204030204" pitchFamily="34" charset="0"/>
              </a:rPr>
              <a:t>Mission or risk is the </a:t>
            </a:r>
            <a:r>
              <a:rPr lang="en-US" sz="2800" dirty="0" smtClean="0">
                <a:latin typeface="Calibri" panose="020F0502020204030204" pitchFamily="34" charset="0"/>
              </a:rPr>
              <a:t>likelihood </a:t>
            </a:r>
            <a:r>
              <a:rPr lang="en-US" sz="2800" b="0" dirty="0" smtClean="0">
                <a:latin typeface="Calibri" panose="020F0502020204030204" pitchFamily="34" charset="0"/>
              </a:rPr>
              <a:t>of </a:t>
            </a:r>
            <a:r>
              <a:rPr lang="en-US" sz="2800" b="0" dirty="0">
                <a:latin typeface="Calibri" panose="020F0502020204030204" pitchFamily="34" charset="0"/>
              </a:rPr>
              <a:t>mission failure (i.e., not achieving key objectives). </a:t>
            </a:r>
            <a:endParaRPr lang="en-US" sz="2800" b="0" dirty="0" smtClean="0">
              <a:latin typeface="Calibri" panose="020F0502020204030204" pitchFamily="34" charset="0"/>
            </a:endParaRPr>
          </a:p>
          <a:p>
            <a:pPr marL="182880" indent="-274320" algn="l"/>
            <a:r>
              <a:rPr lang="en-US" sz="2800" b="0" dirty="0" smtClean="0">
                <a:latin typeface="Calibri" panose="020F0502020204030204" pitchFamily="34" charset="0"/>
              </a:rPr>
              <a:t>Mission risk analysis aggregates the effects of multiple conditions and events on a system’s ability to achieve its mission.</a:t>
            </a:r>
            <a:endParaRPr lang="en-US" sz="2800" b="0" dirty="0">
              <a:latin typeface="Calibri" panose="020F0502020204030204" pitchFamily="34" charset="0"/>
            </a:endParaRPr>
          </a:p>
        </p:txBody>
      </p:sp>
      <p:sp>
        <p:nvSpPr>
          <p:cNvPr id="6" name="Oval 5"/>
          <p:cNvSpPr/>
          <p:nvPr/>
        </p:nvSpPr>
        <p:spPr bwMode="auto">
          <a:xfrm>
            <a:off x="1676400" y="3273425"/>
            <a:ext cx="822960" cy="640080"/>
          </a:xfrm>
          <a:prstGeom prst="ellipse">
            <a:avLst/>
          </a:prstGeom>
          <a:noFill/>
          <a:ln w="28575" cap="flat" cmpd="sng" algn="ctr">
            <a:solidFill>
              <a:srgbClr val="C00000"/>
            </a:solidFill>
            <a:prstDash val="sysDot"/>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274320" indent="-182880" algn="ctr">
              <a:spcBef>
                <a:spcPts val="300"/>
              </a:spcBef>
            </a:pPr>
            <a:endParaRPr lang="en-US" sz="2000" dirty="0" smtClean="0">
              <a:solidFill>
                <a:schemeClr val="bg1"/>
              </a:solidFill>
              <a:latin typeface="Calibri" pitchFamily="34" charset="0"/>
            </a:endParaRPr>
          </a:p>
        </p:txBody>
      </p:sp>
      <p:sp>
        <p:nvSpPr>
          <p:cNvPr id="7" name="TextBox 6"/>
          <p:cNvSpPr txBox="1"/>
          <p:nvPr/>
        </p:nvSpPr>
        <p:spPr>
          <a:xfrm>
            <a:off x="609600" y="1597025"/>
            <a:ext cx="1402080" cy="523220"/>
          </a:xfrm>
          <a:prstGeom prst="rect">
            <a:avLst/>
          </a:prstGeom>
          <a:noFill/>
        </p:spPr>
        <p:txBody>
          <a:bodyPr wrap="square" rtlCol="0">
            <a:spAutoFit/>
          </a:bodyPr>
          <a:lstStyle/>
          <a:p>
            <a:pPr algn="ctr"/>
            <a:r>
              <a:rPr lang="en-US" sz="1400" b="1" dirty="0" smtClean="0">
                <a:solidFill>
                  <a:srgbClr val="990000"/>
                </a:solidFill>
              </a:rPr>
              <a:t>Elevation of privilege</a:t>
            </a:r>
          </a:p>
        </p:txBody>
      </p:sp>
      <p:sp>
        <p:nvSpPr>
          <p:cNvPr id="9" name="Oval 8"/>
          <p:cNvSpPr/>
          <p:nvPr/>
        </p:nvSpPr>
        <p:spPr bwMode="auto">
          <a:xfrm>
            <a:off x="4206240" y="2968625"/>
            <a:ext cx="822960" cy="640080"/>
          </a:xfrm>
          <a:prstGeom prst="ellipse">
            <a:avLst/>
          </a:prstGeom>
          <a:noFill/>
          <a:ln w="28575" cap="flat" cmpd="sng" algn="ctr">
            <a:solidFill>
              <a:srgbClr val="C00000"/>
            </a:solidFill>
            <a:prstDash val="sysDot"/>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274320" indent="-182880" algn="ctr">
              <a:spcBef>
                <a:spcPts val="300"/>
              </a:spcBef>
            </a:pPr>
            <a:endParaRPr lang="en-US" sz="2000" dirty="0" smtClean="0">
              <a:solidFill>
                <a:schemeClr val="bg1"/>
              </a:solidFill>
              <a:latin typeface="Calibri" pitchFamily="34" charset="0"/>
            </a:endParaRPr>
          </a:p>
        </p:txBody>
      </p:sp>
      <p:cxnSp>
        <p:nvCxnSpPr>
          <p:cNvPr id="10" name="Straight Arrow Connector 9"/>
          <p:cNvCxnSpPr>
            <a:stCxn id="7" idx="2"/>
            <a:endCxn id="6" idx="0"/>
          </p:cNvCxnSpPr>
          <p:nvPr/>
        </p:nvCxnSpPr>
        <p:spPr bwMode="auto">
          <a:xfrm>
            <a:off x="1310640" y="2120245"/>
            <a:ext cx="777240" cy="1153180"/>
          </a:xfrm>
          <a:prstGeom prst="straightConnector1">
            <a:avLst/>
          </a:prstGeom>
          <a:noFill/>
          <a:ln w="9525" cap="flat" cmpd="sng" algn="ctr">
            <a:solidFill>
              <a:srgbClr val="C00000"/>
            </a:solidFill>
            <a:prstDash val="solid"/>
            <a:round/>
            <a:headEnd type="none" w="med" len="med"/>
            <a:tailEnd type="arrow"/>
          </a:ln>
          <a:effectLst/>
        </p:spPr>
      </p:cxnSp>
      <p:cxnSp>
        <p:nvCxnSpPr>
          <p:cNvPr id="12" name="Straight Arrow Connector 11"/>
          <p:cNvCxnSpPr>
            <a:stCxn id="7" idx="3"/>
            <a:endCxn id="9" idx="1"/>
          </p:cNvCxnSpPr>
          <p:nvPr/>
        </p:nvCxnSpPr>
        <p:spPr bwMode="auto">
          <a:xfrm>
            <a:off x="2011680" y="1858635"/>
            <a:ext cx="2315080" cy="1203728"/>
          </a:xfrm>
          <a:prstGeom prst="straightConnector1">
            <a:avLst/>
          </a:prstGeom>
          <a:noFill/>
          <a:ln w="9525"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41126922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Elements of Event Risk</a:t>
            </a:r>
            <a:endParaRPr lang="en-US" dirty="0"/>
          </a:p>
        </p:txBody>
      </p:sp>
      <p:graphicFrame>
        <p:nvGraphicFramePr>
          <p:cNvPr id="1184770" name="Object 2"/>
          <p:cNvGraphicFramePr>
            <a:graphicFrameLocks noChangeAspect="1"/>
          </p:cNvGraphicFramePr>
          <p:nvPr>
            <p:extLst>
              <p:ext uri="{D42A27DB-BD31-4B8C-83A1-F6EECF244321}">
                <p14:modId xmlns:p14="http://schemas.microsoft.com/office/powerpoint/2010/main" val="1025569346"/>
              </p:ext>
            </p:extLst>
          </p:nvPr>
        </p:nvGraphicFramePr>
        <p:xfrm>
          <a:off x="657678" y="1270662"/>
          <a:ext cx="7717064" cy="3692944"/>
        </p:xfrm>
        <a:graphic>
          <a:graphicData uri="http://schemas.openxmlformats.org/presentationml/2006/ole">
            <mc:AlternateContent xmlns:mc="http://schemas.openxmlformats.org/markup-compatibility/2006">
              <mc:Choice xmlns:v="urn:schemas-microsoft-com:vml" Requires="v">
                <p:oleObj spid="_x0000_s17441" name="Visio" r:id="rId4" imgW="7191662" imgH="3642335" progId="Visio.Drawing.11">
                  <p:embed/>
                </p:oleObj>
              </mc:Choice>
              <mc:Fallback>
                <p:oleObj name="Visio" r:id="rId4" imgW="7191662" imgH="3642335" progId="Visio.Drawing.11">
                  <p:embed/>
                  <p:pic>
                    <p:nvPicPr>
                      <p:cNvPr id="0" name=""/>
                      <p:cNvPicPr>
                        <a:picLocks noChangeAspect="1" noChangeArrowheads="1"/>
                      </p:cNvPicPr>
                      <p:nvPr/>
                    </p:nvPicPr>
                    <p:blipFill>
                      <a:blip r:embed="rId5"/>
                      <a:srcRect/>
                      <a:stretch>
                        <a:fillRect/>
                      </a:stretch>
                    </p:blipFill>
                    <p:spPr bwMode="auto">
                      <a:xfrm>
                        <a:off x="657678" y="1270662"/>
                        <a:ext cx="7717064" cy="3692944"/>
                      </a:xfrm>
                      <a:prstGeom prst="rect">
                        <a:avLst/>
                      </a:prstGeom>
                      <a:noFill/>
                      <a:ln>
                        <a:noFill/>
                      </a:ln>
                      <a:effectLst/>
                      <a:extLst/>
                    </p:spPr>
                  </p:pic>
                </p:oleObj>
              </mc:Fallback>
            </mc:AlternateContent>
          </a:graphicData>
        </a:graphic>
      </p:graphicFrame>
      <p:sp>
        <p:nvSpPr>
          <p:cNvPr id="2" name="Rectangle 1"/>
          <p:cNvSpPr/>
          <p:nvPr/>
        </p:nvSpPr>
        <p:spPr>
          <a:xfrm>
            <a:off x="435429" y="5350655"/>
            <a:ext cx="8389258" cy="954107"/>
          </a:xfrm>
          <a:prstGeom prst="rect">
            <a:avLst/>
          </a:prstGeom>
        </p:spPr>
        <p:txBody>
          <a:bodyPr wrap="square">
            <a:spAutoFit/>
          </a:bodyPr>
          <a:lstStyle/>
          <a:p>
            <a:pPr marL="274320" indent="-182880" algn="l"/>
            <a:r>
              <a:rPr lang="en-US" sz="2800" b="0" dirty="0" smtClean="0">
                <a:latin typeface="Calibri" panose="020F0502020204030204" pitchFamily="34" charset="0"/>
              </a:rPr>
              <a:t>Event risk is the likelihood that </a:t>
            </a:r>
            <a:r>
              <a:rPr lang="en-US" sz="2800" b="0" dirty="0">
                <a:latin typeface="Calibri" panose="020F0502020204030204" pitchFamily="34" charset="0"/>
              </a:rPr>
              <a:t>an event will lead to a negative consequence or </a:t>
            </a:r>
            <a:r>
              <a:rPr lang="en-US" sz="2800" b="0" dirty="0" smtClean="0">
                <a:latin typeface="Calibri" panose="020F0502020204030204" pitchFamily="34" charset="0"/>
              </a:rPr>
              <a:t>loss.</a:t>
            </a:r>
            <a:endParaRPr lang="en-US" sz="2800" b="0" dirty="0">
              <a:latin typeface="Calibri" panose="020F0502020204030204" pitchFamily="34" charset="0"/>
            </a:endParaRPr>
          </a:p>
        </p:txBody>
      </p:sp>
      <p:sp>
        <p:nvSpPr>
          <p:cNvPr id="6" name="TextBox 5"/>
          <p:cNvSpPr txBox="1"/>
          <p:nvPr/>
        </p:nvSpPr>
        <p:spPr>
          <a:xfrm>
            <a:off x="731520" y="3733800"/>
            <a:ext cx="1097280" cy="461665"/>
          </a:xfrm>
          <a:prstGeom prst="rect">
            <a:avLst/>
          </a:prstGeom>
          <a:solidFill>
            <a:schemeClr val="bg1"/>
          </a:solidFill>
        </p:spPr>
        <p:txBody>
          <a:bodyPr wrap="square" rtlCol="0">
            <a:spAutoFit/>
          </a:bodyPr>
          <a:lstStyle/>
          <a:p>
            <a:pPr algn="ctr"/>
            <a:r>
              <a:rPr lang="en-US" sz="1200" b="1" dirty="0" smtClean="0">
                <a:solidFill>
                  <a:srgbClr val="990000"/>
                </a:solidFill>
              </a:rPr>
              <a:t>Elevation of privilege</a:t>
            </a:r>
          </a:p>
        </p:txBody>
      </p:sp>
    </p:spTree>
    <p:extLst>
      <p:ext uri="{BB962C8B-B14F-4D97-AF65-F5344CB8AC3E}">
        <p14:creationId xmlns:p14="http://schemas.microsoft.com/office/powerpoint/2010/main" val="23011882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Management</a:t>
            </a:r>
            <a:endParaRPr lang="en-US" dirty="0"/>
          </a:p>
        </p:txBody>
      </p:sp>
      <p:sp>
        <p:nvSpPr>
          <p:cNvPr id="3" name="Content Placeholder 2"/>
          <p:cNvSpPr>
            <a:spLocks noGrp="1"/>
          </p:cNvSpPr>
          <p:nvPr>
            <p:ph idx="1"/>
          </p:nvPr>
        </p:nvSpPr>
        <p:spPr/>
        <p:txBody>
          <a:bodyPr/>
          <a:lstStyle/>
          <a:p>
            <a:r>
              <a:rPr lang="en-US" dirty="0"/>
              <a:t>The essence of risk management lies </a:t>
            </a:r>
            <a:r>
              <a:rPr lang="en-US" dirty="0" smtClean="0"/>
              <a:t>in maximizing </a:t>
            </a:r>
            <a:r>
              <a:rPr lang="en-US" dirty="0"/>
              <a:t>the areas where we </a:t>
            </a:r>
            <a:r>
              <a:rPr lang="en-US" dirty="0" smtClean="0"/>
              <a:t>have some </a:t>
            </a:r>
            <a:r>
              <a:rPr lang="en-US" dirty="0"/>
              <a:t>control over the outcome, </a:t>
            </a:r>
            <a:r>
              <a:rPr lang="en-US" dirty="0" smtClean="0"/>
              <a:t>while minimizing </a:t>
            </a:r>
            <a:r>
              <a:rPr lang="en-US" dirty="0"/>
              <a:t>the areas where we </a:t>
            </a:r>
            <a:r>
              <a:rPr lang="en-US" dirty="0" smtClean="0"/>
              <a:t>have absolutely </a:t>
            </a:r>
            <a:r>
              <a:rPr lang="en-US" dirty="0"/>
              <a:t>no control over the </a:t>
            </a:r>
            <a:r>
              <a:rPr lang="en-US" dirty="0" smtClean="0"/>
              <a:t>outcomes and </a:t>
            </a:r>
            <a:r>
              <a:rPr lang="en-US" dirty="0"/>
              <a:t>the linkage between effect and </a:t>
            </a:r>
            <a:r>
              <a:rPr lang="en-US" dirty="0" smtClean="0"/>
              <a:t>cause is hidden from us.</a:t>
            </a:r>
            <a:r>
              <a:rPr lang="en-US" baseline="30000" dirty="0" smtClean="0"/>
              <a:t>1</a:t>
            </a:r>
          </a:p>
          <a:p>
            <a:r>
              <a:rPr lang="en-US" dirty="0"/>
              <a:t>Risk management means taking deliberate action </a:t>
            </a:r>
            <a:r>
              <a:rPr lang="en-US" dirty="0" smtClean="0"/>
              <a:t>to improve the future by shifting </a:t>
            </a:r>
            <a:r>
              <a:rPr lang="en-US" dirty="0"/>
              <a:t>the odds in your favor – increasing the odds of good outcomes and reducing the odds of bad </a:t>
            </a:r>
            <a:r>
              <a:rPr lang="en-US" dirty="0" smtClean="0"/>
              <a:t>outcomes.</a:t>
            </a:r>
            <a:r>
              <a:rPr lang="en-US" baseline="30000" dirty="0" smtClean="0"/>
              <a:t>2</a:t>
            </a:r>
            <a:endParaRPr lang="en-US" dirty="0" smtClean="0"/>
          </a:p>
          <a:p>
            <a:endParaRPr lang="en-US" sz="1200" dirty="0" smtClean="0"/>
          </a:p>
          <a:p>
            <a:r>
              <a:rPr lang="en-US" sz="1200" dirty="0" smtClean="0"/>
              <a:t>1 Bernstein </a:t>
            </a:r>
            <a:r>
              <a:rPr lang="en-US" sz="1200" dirty="0"/>
              <a:t>P: _Against the Gods_, John Wiley &amp; Sons, </a:t>
            </a:r>
            <a:r>
              <a:rPr lang="en-US" sz="1200" dirty="0" smtClean="0"/>
              <a:t>1996.</a:t>
            </a:r>
            <a:endParaRPr lang="en-US" sz="1800" dirty="0" smtClean="0"/>
          </a:p>
          <a:p>
            <a:r>
              <a:rPr lang="en-US" sz="1200" dirty="0" smtClean="0"/>
              <a:t>2 Geer </a:t>
            </a:r>
            <a:r>
              <a:rPr lang="en-US" sz="1200" dirty="0"/>
              <a:t>Tutorial: </a:t>
            </a:r>
            <a:r>
              <a:rPr lang="en-US" sz="1200" dirty="0">
                <a:hlinkClick r:id="rId3"/>
              </a:rPr>
              <a:t>http://</a:t>
            </a:r>
            <a:r>
              <a:rPr lang="en-US" sz="1200" dirty="0" smtClean="0">
                <a:hlinkClick r:id="rId3"/>
              </a:rPr>
              <a:t>geer.tinho.net/measuringsecurity.tutorial.pdf</a:t>
            </a:r>
            <a:r>
              <a:rPr lang="en-US" sz="1200" dirty="0" smtClean="0"/>
              <a:t> </a:t>
            </a:r>
          </a:p>
        </p:txBody>
      </p:sp>
    </p:spTree>
    <p:extLst>
      <p:ext uri="{BB962C8B-B14F-4D97-AF65-F5344CB8AC3E}">
        <p14:creationId xmlns:p14="http://schemas.microsoft.com/office/powerpoint/2010/main" val="239339402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Types of Risk: Systematic Risk</a:t>
            </a:r>
            <a:endParaRPr lang="en-US" dirty="0"/>
          </a:p>
        </p:txBody>
      </p:sp>
      <p:sp>
        <p:nvSpPr>
          <p:cNvPr id="3" name="Content Placeholder 2"/>
          <p:cNvSpPr>
            <a:spLocks noGrp="1"/>
          </p:cNvSpPr>
          <p:nvPr>
            <p:ph idx="1"/>
          </p:nvPr>
        </p:nvSpPr>
        <p:spPr>
          <a:xfrm>
            <a:off x="304800" y="1143000"/>
            <a:ext cx="8455025" cy="2133600"/>
          </a:xfrm>
        </p:spPr>
        <p:txBody>
          <a:bodyPr/>
          <a:lstStyle/>
          <a:p>
            <a:r>
              <a:rPr lang="en-US" dirty="0"/>
              <a:t>Chance of loss that is predictable </a:t>
            </a:r>
            <a:r>
              <a:rPr lang="en-US" dirty="0" smtClean="0"/>
              <a:t>under relatively </a:t>
            </a:r>
            <a:r>
              <a:rPr lang="en-US" dirty="0"/>
              <a:t>stable circumstances</a:t>
            </a:r>
          </a:p>
          <a:p>
            <a:pPr lvl="1"/>
            <a:r>
              <a:rPr lang="en-US" dirty="0" smtClean="0"/>
              <a:t>fire</a:t>
            </a:r>
            <a:r>
              <a:rPr lang="en-US" dirty="0"/>
              <a:t>, wind, or flood </a:t>
            </a:r>
            <a:r>
              <a:rPr lang="en-US" dirty="0" smtClean="0"/>
              <a:t>produces losses that</a:t>
            </a:r>
            <a:r>
              <a:rPr lang="en-US" dirty="0"/>
              <a:t>, in the aggregate over time, can </a:t>
            </a:r>
            <a:r>
              <a:rPr lang="en-US" dirty="0" smtClean="0"/>
              <a:t>be accurately </a:t>
            </a:r>
            <a:r>
              <a:rPr lang="en-US" dirty="0"/>
              <a:t>predicted despite </a:t>
            </a:r>
            <a:r>
              <a:rPr lang="en-US" dirty="0" smtClean="0"/>
              <a:t>short-term fluctuations</a:t>
            </a:r>
          </a:p>
          <a:p>
            <a:endParaRPr lang="en-US" dirty="0"/>
          </a:p>
        </p:txBody>
      </p:sp>
      <p:pic>
        <p:nvPicPr>
          <p:cNvPr id="13317" name="Picture 5" descr="C:\Users\ellison\Desktop\Screenshot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3168747"/>
            <a:ext cx="4267200" cy="3216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073839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Types of Risk: Unsystematic Risk </a:t>
            </a:r>
            <a:endParaRPr lang="en-US" dirty="0"/>
          </a:p>
        </p:txBody>
      </p:sp>
      <p:sp>
        <p:nvSpPr>
          <p:cNvPr id="3" name="Content Placeholder 2"/>
          <p:cNvSpPr>
            <a:spLocks noGrp="1"/>
          </p:cNvSpPr>
          <p:nvPr>
            <p:ph idx="1"/>
          </p:nvPr>
        </p:nvSpPr>
        <p:spPr>
          <a:xfrm>
            <a:off x="304800" y="1143000"/>
            <a:ext cx="8455025" cy="1828800"/>
          </a:xfrm>
        </p:spPr>
        <p:txBody>
          <a:bodyPr/>
          <a:lstStyle/>
          <a:p>
            <a:r>
              <a:rPr lang="en-US" dirty="0"/>
              <a:t>Chance of loss that is unpredictable </a:t>
            </a:r>
            <a:r>
              <a:rPr lang="en-US" dirty="0" smtClean="0"/>
              <a:t>in the </a:t>
            </a:r>
            <a:r>
              <a:rPr lang="en-US" dirty="0"/>
              <a:t>aggregate because it results </a:t>
            </a:r>
            <a:r>
              <a:rPr lang="en-US" dirty="0" smtClean="0"/>
              <a:t>from forces </a:t>
            </a:r>
            <a:r>
              <a:rPr lang="en-US" dirty="0"/>
              <a:t>difficult to </a:t>
            </a:r>
            <a:r>
              <a:rPr lang="en-US" dirty="0" smtClean="0"/>
              <a:t>predict (</a:t>
            </a:r>
            <a:r>
              <a:rPr lang="en-US" dirty="0"/>
              <a:t>recession, unemployment, epidemics</a:t>
            </a:r>
            <a:r>
              <a:rPr lang="en-US" dirty="0" smtClean="0"/>
              <a:t>, war-related </a:t>
            </a:r>
            <a:r>
              <a:rPr lang="en-US" dirty="0"/>
              <a:t>events, etc.)</a:t>
            </a:r>
          </a:p>
        </p:txBody>
      </p:sp>
      <p:pic>
        <p:nvPicPr>
          <p:cNvPr id="14338" name="Picture 2" descr="C:\Users\ellison\Desktop\Screenshot_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0078" y="3124200"/>
            <a:ext cx="3518122" cy="265176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ellison\Desktop\Screenshot_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124200"/>
            <a:ext cx="3527477" cy="2651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2788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Management</a:t>
            </a:r>
            <a:endParaRPr lang="en-US" dirty="0"/>
          </a:p>
        </p:txBody>
      </p:sp>
      <p:sp>
        <p:nvSpPr>
          <p:cNvPr id="3" name="Content Placeholder 2"/>
          <p:cNvSpPr>
            <a:spLocks noGrp="1"/>
          </p:cNvSpPr>
          <p:nvPr>
            <p:ph idx="1"/>
          </p:nvPr>
        </p:nvSpPr>
        <p:spPr/>
        <p:txBody>
          <a:bodyPr/>
          <a:lstStyle/>
          <a:p>
            <a:r>
              <a:rPr lang="en-US" dirty="0" smtClean="0"/>
              <a:t>It may be possible to reduce the occurrences and consequences of a systematic risk.</a:t>
            </a:r>
          </a:p>
          <a:p>
            <a:r>
              <a:rPr lang="en-US" dirty="0" smtClean="0"/>
              <a:t>We can only mitigate the consequences of an unsystematic risk</a:t>
            </a:r>
          </a:p>
          <a:p>
            <a:pPr lvl="1"/>
            <a:r>
              <a:rPr lang="en-US" dirty="0"/>
              <a:t>D</a:t>
            </a:r>
            <a:r>
              <a:rPr lang="en-US" dirty="0" smtClean="0"/>
              <a:t>isaster recovery.</a:t>
            </a:r>
          </a:p>
          <a:p>
            <a:pPr lvl="1"/>
            <a:r>
              <a:rPr lang="en-US" dirty="0" smtClean="0"/>
              <a:t>Unsystematic </a:t>
            </a:r>
            <a:r>
              <a:rPr lang="en-US" dirty="0"/>
              <a:t>risks can affect all </a:t>
            </a:r>
            <a:r>
              <a:rPr lang="en-US" dirty="0" smtClean="0"/>
              <a:t>parties, including those with responsibility for recovery.</a:t>
            </a:r>
            <a:endParaRPr lang="en-US" dirty="0"/>
          </a:p>
          <a:p>
            <a:pPr lvl="1"/>
            <a:r>
              <a:rPr lang="en-US" dirty="0" smtClean="0"/>
              <a:t>Reciprocity/mutual </a:t>
            </a:r>
            <a:r>
              <a:rPr lang="en-US" dirty="0"/>
              <a:t>aid </a:t>
            </a:r>
            <a:r>
              <a:rPr lang="en-US" dirty="0" smtClean="0"/>
              <a:t>agreements may fail.</a:t>
            </a:r>
          </a:p>
          <a:p>
            <a:pPr lvl="1"/>
            <a:r>
              <a:rPr lang="en-US" dirty="0"/>
              <a:t>Diminished modes of </a:t>
            </a:r>
            <a:r>
              <a:rPr lang="en-US" dirty="0" smtClean="0"/>
              <a:t>operation can be an option.</a:t>
            </a:r>
            <a:endParaRPr lang="en-US" dirty="0"/>
          </a:p>
          <a:p>
            <a:pPr lvl="1"/>
            <a:endParaRPr lang="en-US" dirty="0"/>
          </a:p>
          <a:p>
            <a:endParaRPr lang="en-US" dirty="0"/>
          </a:p>
        </p:txBody>
      </p:sp>
    </p:spTree>
    <p:extLst>
      <p:ext uri="{BB962C8B-B14F-4D97-AF65-F5344CB8AC3E}">
        <p14:creationId xmlns:p14="http://schemas.microsoft.com/office/powerpoint/2010/main" val="317031913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Management Activities</a:t>
            </a:r>
            <a:endParaRPr lang="en-US" dirty="0"/>
          </a:p>
        </p:txBody>
      </p:sp>
      <p:sp>
        <p:nvSpPr>
          <p:cNvPr id="3" name="Content Placeholder 2"/>
          <p:cNvSpPr>
            <a:spLocks noGrp="1"/>
          </p:cNvSpPr>
          <p:nvPr>
            <p:ph idx="1"/>
          </p:nvPr>
        </p:nvSpPr>
        <p:spPr/>
        <p:txBody>
          <a:bodyPr/>
          <a:lstStyle/>
          <a:p>
            <a:r>
              <a:rPr lang="en-US" b="1" dirty="0" smtClean="0"/>
              <a:t>Assess risk.</a:t>
            </a:r>
            <a:endParaRPr lang="en-US" dirty="0" smtClean="0"/>
          </a:p>
          <a:p>
            <a:pPr lvl="1"/>
            <a:r>
              <a:rPr lang="en-US" dirty="0" smtClean="0"/>
              <a:t>Transform the concerns people have into distinct, tangible risks that are explicitly documented and analyzed.</a:t>
            </a:r>
          </a:p>
          <a:p>
            <a:r>
              <a:rPr lang="en-US" b="1" dirty="0" smtClean="0"/>
              <a:t>Plan for risk control.</a:t>
            </a:r>
            <a:endParaRPr lang="en-US" dirty="0" smtClean="0"/>
          </a:p>
          <a:p>
            <a:pPr lvl="1"/>
            <a:r>
              <a:rPr lang="en-US" dirty="0" smtClean="0"/>
              <a:t>Determine an approach for addressing </a:t>
            </a:r>
            <a:br>
              <a:rPr lang="en-US" dirty="0" smtClean="0"/>
            </a:br>
            <a:r>
              <a:rPr lang="en-US" dirty="0" smtClean="0"/>
              <a:t>each risk; produce a plan for implementing </a:t>
            </a:r>
            <a:br>
              <a:rPr lang="en-US" dirty="0" smtClean="0"/>
            </a:br>
            <a:r>
              <a:rPr lang="en-US" dirty="0" smtClean="0"/>
              <a:t>the approach.</a:t>
            </a:r>
          </a:p>
          <a:p>
            <a:r>
              <a:rPr lang="en-US" b="1" dirty="0" smtClean="0"/>
              <a:t>Control risk.</a:t>
            </a:r>
            <a:endParaRPr lang="en-US" dirty="0" smtClean="0"/>
          </a:p>
          <a:p>
            <a:pPr lvl="1"/>
            <a:r>
              <a:rPr lang="en-US" dirty="0" smtClean="0"/>
              <a:t>Deal with each risk by implementing its </a:t>
            </a:r>
            <a:br>
              <a:rPr lang="en-US" dirty="0" smtClean="0"/>
            </a:br>
            <a:r>
              <a:rPr lang="en-US" dirty="0" smtClean="0"/>
              <a:t>defined control plan and tracking the </a:t>
            </a:r>
            <a:br>
              <a:rPr lang="en-US" dirty="0" smtClean="0"/>
            </a:br>
            <a:r>
              <a:rPr lang="en-US" dirty="0" smtClean="0"/>
              <a:t>plan to completion.</a:t>
            </a:r>
            <a:endParaRPr lang="en-US" dirty="0"/>
          </a:p>
        </p:txBody>
      </p:sp>
      <p:sp>
        <p:nvSpPr>
          <p:cNvPr id="5928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92897" name="Object 1"/>
          <p:cNvGraphicFramePr>
            <a:graphicFrameLocks noChangeAspect="1"/>
          </p:cNvGraphicFramePr>
          <p:nvPr>
            <p:extLst>
              <p:ext uri="{D42A27DB-BD31-4B8C-83A1-F6EECF244321}">
                <p14:modId xmlns:p14="http://schemas.microsoft.com/office/powerpoint/2010/main" val="70823116"/>
              </p:ext>
            </p:extLst>
          </p:nvPr>
        </p:nvGraphicFramePr>
        <p:xfrm>
          <a:off x="5560774" y="2971799"/>
          <a:ext cx="3414262" cy="3150705"/>
        </p:xfrm>
        <a:graphic>
          <a:graphicData uri="http://schemas.openxmlformats.org/presentationml/2006/ole">
            <mc:AlternateContent xmlns:mc="http://schemas.openxmlformats.org/markup-compatibility/2006">
              <mc:Choice xmlns:v="urn:schemas-microsoft-com:vml" Requires="v">
                <p:oleObj spid="_x0000_s11349" name="Visio" r:id="rId4" imgW="4338680" imgH="4004109" progId="Visio.Drawing.11">
                  <p:embed/>
                </p:oleObj>
              </mc:Choice>
              <mc:Fallback>
                <p:oleObj name="Visio" r:id="rId4" imgW="4338680" imgH="4004109" progId="Visio.Drawing.11">
                  <p:embed/>
                  <p:pic>
                    <p:nvPicPr>
                      <p:cNvPr id="0" name=""/>
                      <p:cNvPicPr>
                        <a:picLocks noChangeAspect="1" noChangeArrowheads="1"/>
                      </p:cNvPicPr>
                      <p:nvPr/>
                    </p:nvPicPr>
                    <p:blipFill>
                      <a:blip r:embed="rId5"/>
                      <a:srcRect/>
                      <a:stretch>
                        <a:fillRect/>
                      </a:stretch>
                    </p:blipFill>
                    <p:spPr bwMode="auto">
                      <a:xfrm>
                        <a:off x="5560774" y="2971799"/>
                        <a:ext cx="3414262" cy="3150705"/>
                      </a:xfrm>
                      <a:prstGeom prst="rect">
                        <a:avLst/>
                      </a:prstGeom>
                      <a:noFill/>
                      <a:extLst/>
                    </p:spPr>
                  </p:pic>
                </p:oleObj>
              </mc:Fallback>
            </mc:AlternateContent>
          </a:graphicData>
        </a:graphic>
      </p:graphicFrame>
    </p:spTree>
    <p:extLst>
      <p:ext uri="{BB962C8B-B14F-4D97-AF65-F5344CB8AC3E}">
        <p14:creationId xmlns:p14="http://schemas.microsoft.com/office/powerpoint/2010/main" val="690361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a:t>
            </a:r>
            <a:r>
              <a:rPr lang="en-US" i="1" dirty="0" smtClean="0"/>
              <a:t> Risk Management Approach</a:t>
            </a:r>
            <a:endParaRPr lang="en-US" i="1" dirty="0"/>
          </a:p>
        </p:txBody>
      </p:sp>
      <p:sp>
        <p:nvSpPr>
          <p:cNvPr id="3" name="Content Placeholder 2"/>
          <p:cNvSpPr>
            <a:spLocks noGrp="1"/>
          </p:cNvSpPr>
          <p:nvPr>
            <p:ph idx="1"/>
          </p:nvPr>
        </p:nvSpPr>
        <p:spPr/>
        <p:txBody>
          <a:bodyPr/>
          <a:lstStyle/>
          <a:p>
            <a:pPr lvl="0"/>
            <a:r>
              <a:rPr lang="en-US" dirty="0"/>
              <a:t>What approach will be used to control the risk?</a:t>
            </a:r>
            <a:r>
              <a:rPr lang="en-US" i="1" dirty="0"/>
              <a:t> </a:t>
            </a:r>
            <a:endParaRPr lang="en-US" dirty="0"/>
          </a:p>
          <a:p>
            <a:pPr lvl="1"/>
            <a:r>
              <a:rPr lang="en-US" dirty="0"/>
              <a:t>a</a:t>
            </a:r>
            <a:r>
              <a:rPr lang="en-US" dirty="0" smtClean="0"/>
              <a:t>ccept</a:t>
            </a:r>
            <a:endParaRPr lang="en-US" dirty="0"/>
          </a:p>
          <a:p>
            <a:pPr lvl="1"/>
            <a:r>
              <a:rPr lang="en-US" dirty="0"/>
              <a:t>t</a:t>
            </a:r>
            <a:r>
              <a:rPr lang="en-US" dirty="0" smtClean="0"/>
              <a:t>ransfer</a:t>
            </a:r>
            <a:endParaRPr lang="en-US" dirty="0"/>
          </a:p>
          <a:p>
            <a:pPr lvl="1"/>
            <a:r>
              <a:rPr lang="en-US" dirty="0"/>
              <a:t>a</a:t>
            </a:r>
            <a:r>
              <a:rPr lang="en-US" dirty="0" smtClean="0"/>
              <a:t>void </a:t>
            </a:r>
            <a:endParaRPr lang="en-US" dirty="0"/>
          </a:p>
          <a:p>
            <a:pPr lvl="1"/>
            <a:r>
              <a:rPr lang="en-US" dirty="0"/>
              <a:t>m</a:t>
            </a:r>
            <a:r>
              <a:rPr lang="en-US" dirty="0" smtClean="0"/>
              <a:t>itigate</a:t>
            </a:r>
            <a:endParaRPr lang="en-US" dirty="0"/>
          </a:p>
          <a:p>
            <a:pPr lvl="0"/>
            <a:r>
              <a:rPr lang="en-US" dirty="0" smtClean="0"/>
              <a:t>What </a:t>
            </a:r>
            <a:r>
              <a:rPr lang="en-US" dirty="0"/>
              <a:t>is the rationale for choosing that approach</a:t>
            </a:r>
            <a:r>
              <a:rPr lang="en-US" dirty="0" smtClean="0"/>
              <a:t>?</a:t>
            </a:r>
          </a:p>
          <a:p>
            <a:pPr lvl="0"/>
            <a:endParaRPr lang="en-US" dirty="0"/>
          </a:p>
        </p:txBody>
      </p:sp>
    </p:spTree>
    <p:extLst>
      <p:ext uri="{BB962C8B-B14F-4D97-AF65-F5344CB8AC3E}">
        <p14:creationId xmlns:p14="http://schemas.microsoft.com/office/powerpoint/2010/main" val="289036058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Controlling the Risk-1</a:t>
            </a:r>
            <a:endParaRPr lang="en-US" dirty="0"/>
          </a:p>
        </p:txBody>
      </p:sp>
      <p:sp>
        <p:nvSpPr>
          <p:cNvPr id="3" name="Content Placeholder 2"/>
          <p:cNvSpPr>
            <a:spLocks noGrp="1"/>
          </p:cNvSpPr>
          <p:nvPr>
            <p:ph idx="1"/>
          </p:nvPr>
        </p:nvSpPr>
        <p:spPr/>
        <p:txBody>
          <a:bodyPr/>
          <a:lstStyle/>
          <a:p>
            <a:pPr lvl="0"/>
            <a:r>
              <a:rPr lang="en-US" dirty="0" smtClean="0"/>
              <a:t>Mitigate</a:t>
            </a:r>
          </a:p>
          <a:p>
            <a:pPr lvl="1"/>
            <a:r>
              <a:rPr lang="en-US" dirty="0" smtClean="0"/>
              <a:t>What can be done to mitigate the risk? </a:t>
            </a:r>
          </a:p>
          <a:p>
            <a:pPr lvl="1"/>
            <a:r>
              <a:rPr lang="en-US" dirty="0" smtClean="0"/>
              <a:t>Which actions can be implemented to reduce or contain the risk?</a:t>
            </a:r>
          </a:p>
          <a:p>
            <a:pPr lvl="2"/>
            <a:r>
              <a:rPr lang="en-US" dirty="0"/>
              <a:t>m</a:t>
            </a:r>
            <a:r>
              <a:rPr lang="en-US" dirty="0" smtClean="0"/>
              <a:t>onitor and respond</a:t>
            </a:r>
          </a:p>
          <a:p>
            <a:pPr lvl="3"/>
            <a:r>
              <a:rPr lang="en-US" dirty="0" smtClean="0"/>
              <a:t>What can be done to monitor and respond to the threat?</a:t>
            </a:r>
          </a:p>
          <a:p>
            <a:pPr lvl="2"/>
            <a:r>
              <a:rPr lang="en-US" dirty="0" smtClean="0"/>
              <a:t>protect/resist</a:t>
            </a:r>
          </a:p>
          <a:p>
            <a:pPr lvl="3"/>
            <a:r>
              <a:rPr lang="en-US" dirty="0" smtClean="0"/>
              <a:t>What can be done to protect against or resist the threat? </a:t>
            </a:r>
          </a:p>
          <a:p>
            <a:pPr lvl="2"/>
            <a:r>
              <a:rPr lang="en-US" dirty="0" smtClean="0"/>
              <a:t>recover</a:t>
            </a:r>
          </a:p>
          <a:p>
            <a:pPr lvl="3"/>
            <a:r>
              <a:rPr lang="en-US" dirty="0" smtClean="0"/>
              <a:t>What can be done to recover from the risk when it occurs?</a:t>
            </a:r>
          </a:p>
          <a:p>
            <a:endParaRPr lang="en-US" dirty="0"/>
          </a:p>
        </p:txBody>
      </p:sp>
    </p:spTree>
    <p:extLst>
      <p:ext uri="{BB962C8B-B14F-4D97-AF65-F5344CB8AC3E}">
        <p14:creationId xmlns:p14="http://schemas.microsoft.com/office/powerpoint/2010/main" val="230113236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Controlling the </a:t>
            </a:r>
            <a:r>
              <a:rPr lang="en-US" dirty="0" smtClean="0"/>
              <a:t>Risk-2</a:t>
            </a:r>
            <a:endParaRPr lang="en-US" dirty="0"/>
          </a:p>
        </p:txBody>
      </p:sp>
      <p:sp>
        <p:nvSpPr>
          <p:cNvPr id="8" name="Content Placeholder 7"/>
          <p:cNvSpPr>
            <a:spLocks noGrp="1"/>
          </p:cNvSpPr>
          <p:nvPr>
            <p:ph idx="1"/>
          </p:nvPr>
        </p:nvSpPr>
        <p:spPr/>
        <p:txBody>
          <a:bodyPr/>
          <a:lstStyle/>
          <a:p>
            <a:pPr lvl="0"/>
            <a:r>
              <a:rPr lang="en-US" dirty="0" smtClean="0"/>
              <a:t>Transfer</a:t>
            </a:r>
            <a:endParaRPr lang="en-US" dirty="0"/>
          </a:p>
          <a:p>
            <a:pPr lvl="1"/>
            <a:r>
              <a:rPr lang="en-US" dirty="0"/>
              <a:t>How can the risk be shifted to another party</a:t>
            </a:r>
            <a:r>
              <a:rPr lang="en-US" dirty="0" smtClean="0"/>
              <a:t>?</a:t>
            </a:r>
          </a:p>
          <a:p>
            <a:pPr lvl="2"/>
            <a:r>
              <a:rPr lang="en-US" dirty="0"/>
              <a:t>e</a:t>
            </a:r>
            <a:r>
              <a:rPr lang="en-US" dirty="0" smtClean="0"/>
              <a:t>xternal software: commercial or custom-developed by specialists</a:t>
            </a:r>
            <a:endParaRPr lang="en-US" dirty="0"/>
          </a:p>
          <a:p>
            <a:pPr lvl="1"/>
            <a:r>
              <a:rPr lang="en-US" dirty="0"/>
              <a:t>How will you know that the transfer works? Will you be adversely affected if the other party ignores the transfer?</a:t>
            </a:r>
          </a:p>
          <a:p>
            <a:pPr lvl="0"/>
            <a:r>
              <a:rPr lang="en-US" dirty="0" smtClean="0"/>
              <a:t>Avoid</a:t>
            </a:r>
            <a:endParaRPr lang="en-US" dirty="0"/>
          </a:p>
          <a:p>
            <a:pPr lvl="1"/>
            <a:r>
              <a:rPr lang="en-US" dirty="0"/>
              <a:t>What can be done to avoid the risk? </a:t>
            </a:r>
          </a:p>
          <a:p>
            <a:pPr lvl="1"/>
            <a:r>
              <a:rPr lang="en-US" dirty="0"/>
              <a:t>How can activities be restructured [or requirements altered] to eliminate the possibility of the risk occurring</a:t>
            </a:r>
            <a:r>
              <a:rPr lang="en-US" dirty="0" smtClean="0"/>
              <a:t>?</a:t>
            </a:r>
            <a:endParaRPr lang="en-US" dirty="0"/>
          </a:p>
        </p:txBody>
      </p:sp>
    </p:spTree>
    <p:extLst>
      <p:ext uri="{BB962C8B-B14F-4D97-AF65-F5344CB8AC3E}">
        <p14:creationId xmlns:p14="http://schemas.microsoft.com/office/powerpoint/2010/main" val="58205167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1588">
              <a:spcAft>
                <a:spcPts val="300"/>
              </a:spcAft>
            </a:pPr>
            <a:r>
              <a:rPr lang="en-US" sz="1100" dirty="0" smtClean="0"/>
              <a:t>Copyright </a:t>
            </a:r>
            <a:r>
              <a:rPr lang="en-US" sz="1100" dirty="0"/>
              <a:t>2014 Carnegie Mellon University</a:t>
            </a:r>
            <a:br>
              <a:rPr lang="en-US" sz="1100" dirty="0"/>
            </a:br>
            <a:r>
              <a:rPr lang="en-US" sz="1100" dirty="0"/>
              <a:t/>
            </a:r>
            <a:br>
              <a:rPr lang="en-US" sz="1100" dirty="0"/>
            </a:br>
            <a:r>
              <a:rPr lang="en-US" sz="1100" dirty="0"/>
              <a:t>This material has been approved for public release and unlimited distribution except as restricted below.</a:t>
            </a:r>
            <a:br>
              <a:rPr lang="en-US" sz="1100" dirty="0"/>
            </a:br>
            <a:r>
              <a:rPr lang="en-US" sz="1100" dirty="0"/>
              <a:t/>
            </a:r>
            <a:br>
              <a:rPr lang="en-US" sz="1100" dirty="0"/>
            </a:br>
            <a:r>
              <a:rPr lang="en-US" sz="1100" dirty="0"/>
              <a:t>This material is based upon work funded and supported by Department of Homeland Security under Contract No. FA8721-05-C-0003 with Carnegie Mellon University for the operation of the Software Engineering Institute, a federally funded research and development center sponsored by the United States Department of Defense.</a:t>
            </a:r>
            <a:br>
              <a:rPr lang="en-US" sz="1100" dirty="0"/>
            </a:br>
            <a:r>
              <a:rPr lang="en-US" sz="1100" dirty="0"/>
              <a:t/>
            </a:r>
            <a:br>
              <a:rPr lang="en-US" sz="1100" dirty="0"/>
            </a:br>
            <a:r>
              <a:rPr lang="en-US" sz="1100" dirty="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sz="1100" dirty="0"/>
            </a:br>
            <a:r>
              <a:rPr lang="en-US" sz="1100" dirty="0"/>
              <a:t/>
            </a:r>
            <a:br>
              <a:rPr lang="en-US" sz="1100" dirty="0"/>
            </a:br>
            <a:r>
              <a:rPr lang="en-US" sz="1100" dirty="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br>
            <a:r>
              <a:rPr lang="en-US" sz="1100" dirty="0"/>
              <a:t/>
            </a:r>
            <a:br>
              <a:rPr lang="en-US" sz="1100" dirty="0"/>
            </a:br>
            <a:r>
              <a:rPr lang="en-US" sz="1100" dirty="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br>
            <a:r>
              <a:rPr lang="en-US" sz="1100" dirty="0"/>
              <a:t/>
            </a:r>
            <a:br>
              <a:rPr lang="en-US" sz="1100" dirty="0"/>
            </a:br>
            <a:r>
              <a:rPr lang="en-US" sz="1100" dirty="0"/>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br>
            <a:r>
              <a:rPr lang="en-US" sz="1100" dirty="0"/>
              <a:t/>
            </a:r>
            <a:br>
              <a:rPr lang="en-US" sz="1100" dirty="0"/>
            </a:br>
            <a:r>
              <a:rPr lang="en-US" sz="1100" dirty="0"/>
              <a:t>Although the rights granted by contract do not require course attendance to use this material for U.S. Government purposes, the SEI recommends attendance to ensure proper understanding.</a:t>
            </a:r>
            <a:br>
              <a:rPr lang="en-US" sz="1100" dirty="0"/>
            </a:br>
            <a:r>
              <a:rPr lang="en-US" sz="1100" dirty="0"/>
              <a:t/>
            </a:r>
            <a:br>
              <a:rPr lang="en-US" sz="1100" dirty="0"/>
            </a:br>
            <a:r>
              <a:rPr lang="en-US" sz="1100" dirty="0"/>
              <a:t>CERT</a:t>
            </a:r>
            <a:r>
              <a:rPr lang="en-US" sz="1100" baseline="30000" dirty="0"/>
              <a:t>®</a:t>
            </a:r>
            <a:r>
              <a:rPr lang="en-US" sz="1100" dirty="0"/>
              <a:t> is a registered mark of Carnegie Mellon University.</a:t>
            </a:r>
            <a:br>
              <a:rPr lang="en-US" sz="1100" dirty="0"/>
            </a:br>
            <a:r>
              <a:rPr lang="en-US" sz="1100" dirty="0"/>
              <a:t/>
            </a:r>
            <a:br>
              <a:rPr lang="en-US" sz="1100" dirty="0"/>
            </a:br>
            <a:r>
              <a:rPr lang="en-US" sz="1100" dirty="0"/>
              <a:t>DM-0001287</a:t>
            </a:r>
            <a:br>
              <a:rPr lang="en-US" sz="1100" dirty="0"/>
            </a:br>
            <a:endParaRPr lang="en-US" sz="1100" dirty="0" smtClean="0">
              <a:ea typeface="ＭＳ Ｐゴシック" pitchFamily="-107" charset="-128"/>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3230696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Measurement: Dan Geer</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If you </a:t>
            </a:r>
            <a:r>
              <a:rPr lang="en-US" dirty="0"/>
              <a:t>want </a:t>
            </a:r>
            <a:r>
              <a:rPr lang="en-US" dirty="0" smtClean="0"/>
              <a:t>security, </a:t>
            </a:r>
            <a:r>
              <a:rPr lang="en-US" dirty="0"/>
              <a:t>then you </a:t>
            </a:r>
            <a:r>
              <a:rPr lang="en-US" dirty="0" smtClean="0"/>
              <a:t>must control </a:t>
            </a:r>
            <a:r>
              <a:rPr lang="en-US" dirty="0"/>
              <a:t>the </a:t>
            </a:r>
            <a:r>
              <a:rPr lang="en-US" dirty="0" smtClean="0"/>
              <a:t>future.</a:t>
            </a:r>
          </a:p>
          <a:p>
            <a:r>
              <a:rPr lang="en-US" dirty="0" smtClean="0"/>
              <a:t>If </a:t>
            </a:r>
            <a:r>
              <a:rPr lang="en-US" dirty="0"/>
              <a:t>you want to control the </a:t>
            </a:r>
            <a:r>
              <a:rPr lang="en-US" dirty="0" smtClean="0"/>
              <a:t>future, </a:t>
            </a:r>
            <a:r>
              <a:rPr lang="en-US" dirty="0"/>
              <a:t>then you must be able to </a:t>
            </a:r>
            <a:r>
              <a:rPr lang="en-US" dirty="0" smtClean="0"/>
              <a:t>draw conclusions </a:t>
            </a:r>
            <a:r>
              <a:rPr lang="en-US" dirty="0"/>
              <a:t>from what you </a:t>
            </a:r>
            <a:r>
              <a:rPr lang="en-US" dirty="0" smtClean="0"/>
              <a:t>know.</a:t>
            </a:r>
          </a:p>
          <a:p>
            <a:r>
              <a:rPr lang="en-US" dirty="0" smtClean="0"/>
              <a:t>If </a:t>
            </a:r>
            <a:r>
              <a:rPr lang="en-US" dirty="0"/>
              <a:t>you want to draw </a:t>
            </a:r>
            <a:r>
              <a:rPr lang="en-US" dirty="0" smtClean="0"/>
              <a:t>conclusions, </a:t>
            </a:r>
            <a:r>
              <a:rPr lang="en-US" dirty="0"/>
              <a:t>then the basis for </a:t>
            </a:r>
            <a:r>
              <a:rPr lang="en-US" dirty="0" smtClean="0"/>
              <a:t>those conclusions </a:t>
            </a:r>
            <a:r>
              <a:rPr lang="en-US" dirty="0"/>
              <a:t>must be </a:t>
            </a:r>
            <a:r>
              <a:rPr lang="en-US" dirty="0" smtClean="0"/>
              <a:t>reproducible.</a:t>
            </a:r>
          </a:p>
          <a:p>
            <a:r>
              <a:rPr lang="en-US" dirty="0" smtClean="0"/>
              <a:t>If you </a:t>
            </a:r>
            <a:r>
              <a:rPr lang="en-US" dirty="0"/>
              <a:t>want reproducible </a:t>
            </a:r>
            <a:r>
              <a:rPr lang="en-US" dirty="0" smtClean="0"/>
              <a:t>bases, then you </a:t>
            </a:r>
            <a:r>
              <a:rPr lang="en-US" dirty="0"/>
              <a:t>have to have </a:t>
            </a:r>
            <a:r>
              <a:rPr lang="en-US" dirty="0" smtClean="0"/>
              <a:t>a measurement regime.</a:t>
            </a:r>
          </a:p>
          <a:p>
            <a:r>
              <a:rPr lang="en-US" dirty="0" smtClean="0"/>
              <a:t>The only metrics of interest are those that contribute to risk management. </a:t>
            </a:r>
          </a:p>
          <a:p>
            <a:endParaRPr lang="en-US" dirty="0" smtClean="0"/>
          </a:p>
          <a:p>
            <a:endParaRPr lang="en-US" dirty="0"/>
          </a:p>
        </p:txBody>
      </p:sp>
    </p:spTree>
    <p:extLst>
      <p:ext uri="{BB962C8B-B14F-4D97-AF65-F5344CB8AC3E}">
        <p14:creationId xmlns:p14="http://schemas.microsoft.com/office/powerpoint/2010/main" val="3731043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marL="454025" indent="-228600"/>
            <a:r>
              <a:rPr lang="en-US" dirty="0" smtClean="0"/>
              <a:t>Risk concepts</a:t>
            </a:r>
          </a:p>
          <a:p>
            <a:pPr marL="454025" indent="-228600"/>
            <a:r>
              <a:rPr lang="en-US" dirty="0" smtClean="0"/>
              <a:t>Managing business-related </a:t>
            </a:r>
            <a:r>
              <a:rPr lang="en-US" dirty="0"/>
              <a:t>c</a:t>
            </a:r>
            <a:r>
              <a:rPr lang="en-US" dirty="0" smtClean="0"/>
              <a:t>omputing </a:t>
            </a:r>
            <a:r>
              <a:rPr lang="en-US" dirty="0"/>
              <a:t>r</a:t>
            </a:r>
            <a:r>
              <a:rPr lang="en-US" dirty="0" smtClean="0"/>
              <a:t>isks </a:t>
            </a:r>
          </a:p>
          <a:p>
            <a:pPr marL="454025" indent="-228600"/>
            <a:r>
              <a:rPr lang="en-US" dirty="0" smtClean="0"/>
              <a:t>Risk management during development </a:t>
            </a:r>
          </a:p>
          <a:p>
            <a:pPr marL="454025" indent="-228600"/>
            <a:r>
              <a:rPr lang="en-US" dirty="0" smtClean="0"/>
              <a:t>Observations</a:t>
            </a:r>
          </a:p>
          <a:p>
            <a:endParaRPr lang="en-US" dirty="0"/>
          </a:p>
        </p:txBody>
      </p:sp>
      <p:sp>
        <p:nvSpPr>
          <p:cNvPr id="4" name="AutoShape 4"/>
          <p:cNvSpPr>
            <a:spLocks noChangeArrowheads="1"/>
          </p:cNvSpPr>
          <p:nvPr/>
        </p:nvSpPr>
        <p:spPr bwMode="auto">
          <a:xfrm rot="5400000">
            <a:off x="0" y="172720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227779006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Risks to Threats-1</a:t>
            </a:r>
            <a:endParaRPr lang="en-US" dirty="0"/>
          </a:p>
        </p:txBody>
      </p:sp>
      <p:sp>
        <p:nvSpPr>
          <p:cNvPr id="3" name="Content Placeholder 2"/>
          <p:cNvSpPr>
            <a:spLocks noGrp="1"/>
          </p:cNvSpPr>
          <p:nvPr>
            <p:ph idx="1"/>
          </p:nvPr>
        </p:nvSpPr>
        <p:spPr/>
        <p:txBody>
          <a:bodyPr/>
          <a:lstStyle/>
          <a:p>
            <a:r>
              <a:rPr lang="en-US" dirty="0" smtClean="0"/>
              <a:t>A successful attack depends on a threat-agent compromising  </a:t>
            </a:r>
            <a:r>
              <a:rPr lang="en-US" dirty="0"/>
              <a:t>the implementation of a work </a:t>
            </a:r>
            <a:r>
              <a:rPr lang="en-US" dirty="0" smtClean="0"/>
              <a:t>process.</a:t>
            </a:r>
            <a:endParaRPr lang="en-US" dirty="0"/>
          </a:p>
          <a:p>
            <a:pPr lvl="1"/>
            <a:r>
              <a:rPr lang="en-US" dirty="0" smtClean="0"/>
              <a:t>A work process implementation provides access for work process participants to a collection of data code, interfaces, technologies, services, protocols, and practices.</a:t>
            </a:r>
          </a:p>
          <a:p>
            <a:pPr lvl="1"/>
            <a:r>
              <a:rPr lang="en-US" dirty="0" smtClean="0"/>
              <a:t>Such a collection is called an attack surface as from the attacker’s perspective it is the primary source of vulnerabilities. </a:t>
            </a:r>
          </a:p>
          <a:p>
            <a:pPr lvl="1"/>
            <a:r>
              <a:rPr lang="en-US" dirty="0" smtClean="0"/>
              <a:t>The security risks for a work process are the aggregate of the security risks associated with the members of the attack surface.  </a:t>
            </a:r>
          </a:p>
          <a:p>
            <a:pPr lvl="1"/>
            <a:endParaRPr lang="en-US" dirty="0"/>
          </a:p>
        </p:txBody>
      </p:sp>
    </p:spTree>
    <p:extLst>
      <p:ext uri="{BB962C8B-B14F-4D97-AF65-F5344CB8AC3E}">
        <p14:creationId xmlns:p14="http://schemas.microsoft.com/office/powerpoint/2010/main" val="276949990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Risks to Threats-2</a:t>
            </a:r>
            <a:endParaRPr lang="en-US" dirty="0"/>
          </a:p>
        </p:txBody>
      </p:sp>
      <p:sp>
        <p:nvSpPr>
          <p:cNvPr id="4" name="TextBox 3"/>
          <p:cNvSpPr txBox="1"/>
          <p:nvPr/>
        </p:nvSpPr>
        <p:spPr>
          <a:xfrm>
            <a:off x="762000" y="1375006"/>
            <a:ext cx="990600" cy="646331"/>
          </a:xfrm>
          <a:prstGeom prst="rect">
            <a:avLst/>
          </a:prstGeom>
          <a:noFill/>
        </p:spPr>
        <p:txBody>
          <a:bodyPr wrap="square" rtlCol="0">
            <a:spAutoFit/>
          </a:bodyPr>
          <a:lstStyle/>
          <a:p>
            <a:pPr algn="ctr"/>
            <a:r>
              <a:rPr lang="en-US" sz="1800" dirty="0" smtClean="0">
                <a:solidFill>
                  <a:srgbClr val="C00000"/>
                </a:solidFill>
              </a:rPr>
              <a:t>Threat-agent</a:t>
            </a:r>
            <a:endParaRPr lang="en-US" dirty="0">
              <a:solidFill>
                <a:srgbClr val="C00000"/>
              </a:solidFill>
            </a:endParaRPr>
          </a:p>
        </p:txBody>
      </p:sp>
      <p:sp>
        <p:nvSpPr>
          <p:cNvPr id="5" name="Rounded Rectangle 4"/>
          <p:cNvSpPr/>
          <p:nvPr/>
        </p:nvSpPr>
        <p:spPr bwMode="auto">
          <a:xfrm>
            <a:off x="1600200" y="3543300"/>
            <a:ext cx="4495800" cy="1905000"/>
          </a:xfrm>
          <a:prstGeom prst="roundRect">
            <a:avLst/>
          </a:prstGeom>
          <a:noFill/>
          <a:ln w="15875" cap="flat" cmpd="sng" algn="ctr">
            <a:solidFill>
              <a:schemeClr val="tx1"/>
            </a:solidFill>
            <a:prstDash val="solid"/>
            <a:round/>
            <a:headEnd type="none" w="med" len="med"/>
            <a:tailEnd type="none" w="med" len="med"/>
          </a:ln>
          <a:effectLst/>
        </p:spPr>
        <p:txBody>
          <a:bodyPr rot="0" spcFirstLastPara="0" vertOverflow="overflow" horzOverflow="overflow" vert="horz" wrap="square" lIns="92309" tIns="46154" rIns="92309" bIns="46154"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800" b="0" i="0" u="none" strike="noStrike" cap="none" normalizeH="0" baseline="0" dirty="0" smtClean="0">
              <a:ln>
                <a:noFill/>
              </a:ln>
              <a:solidFill>
                <a:schemeClr val="tx1"/>
              </a:solidFill>
              <a:effectLst/>
              <a:latin typeface="Arial" charset="0"/>
              <a:ea typeface="ＭＳ Ｐゴシック" pitchFamily="1" charset="-128"/>
            </a:endParaRPr>
          </a:p>
        </p:txBody>
      </p:sp>
      <p:sp>
        <p:nvSpPr>
          <p:cNvPr id="6" name="Oval 5"/>
          <p:cNvSpPr/>
          <p:nvPr/>
        </p:nvSpPr>
        <p:spPr bwMode="auto">
          <a:xfrm>
            <a:off x="4800600" y="3810000"/>
            <a:ext cx="990600" cy="838200"/>
          </a:xfrm>
          <a:prstGeom prst="ellipse">
            <a:avLst/>
          </a:prstGeom>
          <a:noFill/>
          <a:ln w="15875" cap="flat" cmpd="sng" algn="ctr">
            <a:solidFill>
              <a:schemeClr val="tx1"/>
            </a:solidFill>
            <a:prstDash val="solid"/>
            <a:round/>
            <a:headEnd type="none" w="med" len="med"/>
            <a:tailEnd type="none" w="med" len="med"/>
          </a:ln>
          <a:effectLst/>
        </p:spPr>
        <p:txBody>
          <a:bodyPr rot="0" spcFirstLastPara="0" vertOverflow="overflow" horzOverflow="overflow" vert="horz" wrap="square" lIns="92309" tIns="46154" rIns="92309" bIns="46154" numCol="1" spcCol="0" rtlCol="0" fromWordArt="0" anchor="ctr" anchorCtr="0" forceAA="0" compatLnSpc="1">
            <a:prstTxWarp prst="textNoShape">
              <a:avLst/>
            </a:prstTxWarp>
            <a:noAutofit/>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r>
              <a:rPr kumimoji="0" lang="en-US" sz="1800" b="1" i="0" u="none" strike="noStrike" cap="none" normalizeH="0" baseline="0" dirty="0" smtClean="0">
                <a:ln>
                  <a:noFill/>
                </a:ln>
                <a:solidFill>
                  <a:srgbClr val="3C4F82"/>
                </a:solidFill>
                <a:effectLst/>
                <a:latin typeface="Arial" charset="0"/>
                <a:ea typeface="ＭＳ Ｐゴシック" pitchFamily="1" charset="-128"/>
              </a:rPr>
              <a:t>Data</a:t>
            </a:r>
            <a:endParaRPr kumimoji="0" lang="en-US" sz="1000" b="1" i="0" u="none" strike="noStrike" cap="none" normalizeH="0" baseline="0" dirty="0" smtClean="0">
              <a:ln>
                <a:noFill/>
              </a:ln>
              <a:solidFill>
                <a:srgbClr val="3C4F82"/>
              </a:solidFill>
              <a:effectLst/>
              <a:latin typeface="Arial" charset="0"/>
              <a:ea typeface="ＭＳ Ｐゴシック" pitchFamily="1" charset="-128"/>
            </a:endParaRPr>
          </a:p>
        </p:txBody>
      </p:sp>
      <p:sp>
        <p:nvSpPr>
          <p:cNvPr id="8" name="TextBox 7"/>
          <p:cNvSpPr txBox="1"/>
          <p:nvPr/>
        </p:nvSpPr>
        <p:spPr>
          <a:xfrm>
            <a:off x="2305050" y="4419600"/>
            <a:ext cx="1752600" cy="646331"/>
          </a:xfrm>
          <a:prstGeom prst="rect">
            <a:avLst/>
          </a:prstGeom>
          <a:noFill/>
        </p:spPr>
        <p:txBody>
          <a:bodyPr wrap="square" rtlCol="0">
            <a:spAutoFit/>
          </a:bodyPr>
          <a:lstStyle/>
          <a:p>
            <a:pPr algn="ctr"/>
            <a:r>
              <a:rPr lang="en-US" sz="1800" dirty="0" smtClean="0">
                <a:solidFill>
                  <a:srgbClr val="C00000"/>
                </a:solidFill>
              </a:rPr>
              <a:t>Enabling vulnerability</a:t>
            </a:r>
          </a:p>
        </p:txBody>
      </p:sp>
      <p:sp>
        <p:nvSpPr>
          <p:cNvPr id="9" name="TextBox 8"/>
          <p:cNvSpPr txBox="1"/>
          <p:nvPr/>
        </p:nvSpPr>
        <p:spPr>
          <a:xfrm>
            <a:off x="3276600" y="2096869"/>
            <a:ext cx="1905000" cy="646331"/>
          </a:xfrm>
          <a:prstGeom prst="rect">
            <a:avLst/>
          </a:prstGeom>
          <a:noFill/>
        </p:spPr>
        <p:txBody>
          <a:bodyPr wrap="square" rtlCol="0">
            <a:spAutoFit/>
          </a:bodyPr>
          <a:lstStyle/>
          <a:p>
            <a:pPr algn="ctr"/>
            <a:r>
              <a:rPr lang="en-US" sz="1800" b="1" dirty="0" smtClean="0">
                <a:solidFill>
                  <a:srgbClr val="3C4F82"/>
                </a:solidFill>
              </a:rPr>
              <a:t>Work process accesses data</a:t>
            </a:r>
          </a:p>
        </p:txBody>
      </p:sp>
      <p:sp>
        <p:nvSpPr>
          <p:cNvPr id="10" name="TextBox 9"/>
          <p:cNvSpPr txBox="1"/>
          <p:nvPr/>
        </p:nvSpPr>
        <p:spPr>
          <a:xfrm>
            <a:off x="2400300" y="4044434"/>
            <a:ext cx="1562100" cy="369332"/>
          </a:xfrm>
          <a:prstGeom prst="rect">
            <a:avLst/>
          </a:prstGeom>
          <a:noFill/>
        </p:spPr>
        <p:txBody>
          <a:bodyPr wrap="square" rtlCol="0">
            <a:spAutoFit/>
          </a:bodyPr>
          <a:lstStyle/>
          <a:p>
            <a:r>
              <a:rPr lang="en-US" sz="1800" b="1" dirty="0" smtClean="0">
                <a:solidFill>
                  <a:srgbClr val="3C4F82"/>
                </a:solidFill>
              </a:rPr>
              <a:t>Application</a:t>
            </a:r>
          </a:p>
        </p:txBody>
      </p:sp>
      <p:sp>
        <p:nvSpPr>
          <p:cNvPr id="11" name="TextBox 10"/>
          <p:cNvSpPr txBox="1"/>
          <p:nvPr/>
        </p:nvSpPr>
        <p:spPr>
          <a:xfrm>
            <a:off x="2800350" y="1371600"/>
            <a:ext cx="762000" cy="369332"/>
          </a:xfrm>
          <a:prstGeom prst="rect">
            <a:avLst/>
          </a:prstGeom>
          <a:noFill/>
        </p:spPr>
        <p:txBody>
          <a:bodyPr wrap="square" rtlCol="0">
            <a:spAutoFit/>
          </a:bodyPr>
          <a:lstStyle/>
          <a:p>
            <a:r>
              <a:rPr lang="en-US" sz="1800" b="1" dirty="0" smtClean="0">
                <a:solidFill>
                  <a:srgbClr val="3C4F82"/>
                </a:solidFill>
              </a:rPr>
              <a:t>User</a:t>
            </a:r>
          </a:p>
        </p:txBody>
      </p:sp>
      <p:cxnSp>
        <p:nvCxnSpPr>
          <p:cNvPr id="14" name="Straight Arrow Connector 13"/>
          <p:cNvCxnSpPr>
            <a:stCxn id="10" idx="3"/>
            <a:endCxn id="6" idx="2"/>
          </p:cNvCxnSpPr>
          <p:nvPr/>
        </p:nvCxnSpPr>
        <p:spPr bwMode="auto">
          <a:xfrm>
            <a:off x="3962400" y="4229100"/>
            <a:ext cx="838200" cy="0"/>
          </a:xfrm>
          <a:prstGeom prst="straightConnector1">
            <a:avLst/>
          </a:prstGeom>
          <a:noFill/>
          <a:ln w="38100" cap="flat" cmpd="sng" algn="ctr">
            <a:solidFill>
              <a:srgbClr val="3C4F82"/>
            </a:solidFill>
            <a:prstDash val="solid"/>
            <a:round/>
            <a:headEnd type="none" w="med" len="med"/>
            <a:tailEnd type="arrow"/>
          </a:ln>
          <a:effectLst/>
        </p:spPr>
      </p:cxnSp>
      <p:cxnSp>
        <p:nvCxnSpPr>
          <p:cNvPr id="21" name="Straight Arrow Connector 20"/>
          <p:cNvCxnSpPr>
            <a:stCxn id="11" idx="2"/>
            <a:endCxn id="22" idx="0"/>
          </p:cNvCxnSpPr>
          <p:nvPr/>
        </p:nvCxnSpPr>
        <p:spPr bwMode="auto">
          <a:xfrm>
            <a:off x="3181350" y="1740932"/>
            <a:ext cx="0" cy="1678924"/>
          </a:xfrm>
          <a:prstGeom prst="straightConnector1">
            <a:avLst/>
          </a:prstGeom>
          <a:noFill/>
          <a:ln w="38100" cap="flat" cmpd="sng" algn="ctr">
            <a:solidFill>
              <a:srgbClr val="3C4F82"/>
            </a:solidFill>
            <a:prstDash val="solid"/>
            <a:round/>
            <a:headEnd type="none" w="med" len="med"/>
            <a:tailEnd type="arrow"/>
          </a:ln>
          <a:effectLst/>
        </p:spPr>
      </p:cxnSp>
      <p:sp>
        <p:nvSpPr>
          <p:cNvPr id="22" name="Oval 21"/>
          <p:cNvSpPr>
            <a:spLocks noChangeAspect="1"/>
          </p:cNvSpPr>
          <p:nvPr/>
        </p:nvSpPr>
        <p:spPr bwMode="auto">
          <a:xfrm>
            <a:off x="3089910" y="3419856"/>
            <a:ext cx="182880" cy="182880"/>
          </a:xfrm>
          <a:prstGeom prst="ellipse">
            <a:avLst/>
          </a:prstGeom>
          <a:solidFill>
            <a:srgbClr val="C00000"/>
          </a:solidFill>
          <a:ln w="15875" cap="flat" cmpd="sng" algn="ctr">
            <a:solidFill>
              <a:schemeClr val="tx1"/>
            </a:solidFill>
            <a:prstDash val="solid"/>
            <a:round/>
            <a:headEnd type="none" w="med" len="med"/>
            <a:tailEnd type="none" w="med" len="med"/>
          </a:ln>
          <a:effectLst/>
        </p:spPr>
        <p:txBody>
          <a:bodyPr rot="0" spcFirstLastPara="0" vertOverflow="overflow" horzOverflow="overflow" vert="horz" wrap="square" lIns="92309" tIns="46154" rIns="92309" bIns="46154"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pPr>
            <a:endParaRPr kumimoji="0" lang="en-US" sz="10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24" name="Straight Arrow Connector 23"/>
          <p:cNvCxnSpPr>
            <a:stCxn id="4" idx="2"/>
            <a:endCxn id="22" idx="1"/>
          </p:cNvCxnSpPr>
          <p:nvPr/>
        </p:nvCxnSpPr>
        <p:spPr bwMode="auto">
          <a:xfrm>
            <a:off x="1257300" y="2021337"/>
            <a:ext cx="1859392" cy="1425301"/>
          </a:xfrm>
          <a:prstGeom prst="straightConnector1">
            <a:avLst/>
          </a:prstGeom>
          <a:noFill/>
          <a:ln w="38100" cap="flat" cmpd="sng" algn="ctr">
            <a:solidFill>
              <a:srgbClr val="C00000"/>
            </a:solidFill>
            <a:prstDash val="solid"/>
            <a:round/>
            <a:headEnd type="none" w="med" len="med"/>
            <a:tailEnd type="arrow"/>
          </a:ln>
          <a:effectLst/>
        </p:spPr>
      </p:cxnSp>
      <p:sp>
        <p:nvSpPr>
          <p:cNvPr id="25" name="TextBox 24"/>
          <p:cNvSpPr txBox="1"/>
          <p:nvPr/>
        </p:nvSpPr>
        <p:spPr>
          <a:xfrm>
            <a:off x="6896100" y="4044434"/>
            <a:ext cx="914400" cy="369332"/>
          </a:xfrm>
          <a:prstGeom prst="rect">
            <a:avLst/>
          </a:prstGeom>
          <a:noFill/>
        </p:spPr>
        <p:txBody>
          <a:bodyPr wrap="square" rtlCol="0">
            <a:spAutoFit/>
          </a:bodyPr>
          <a:lstStyle/>
          <a:p>
            <a:pPr algn="ctr"/>
            <a:r>
              <a:rPr lang="en-US" sz="1800" dirty="0">
                <a:solidFill>
                  <a:srgbClr val="C00000"/>
                </a:solidFill>
              </a:rPr>
              <a:t>T</a:t>
            </a:r>
            <a:r>
              <a:rPr lang="en-US" sz="1800" dirty="0" smtClean="0">
                <a:solidFill>
                  <a:srgbClr val="C00000"/>
                </a:solidFill>
              </a:rPr>
              <a:t>arget</a:t>
            </a:r>
          </a:p>
        </p:txBody>
      </p:sp>
      <p:sp>
        <p:nvSpPr>
          <p:cNvPr id="28" name="TextBox 27"/>
          <p:cNvSpPr txBox="1"/>
          <p:nvPr/>
        </p:nvSpPr>
        <p:spPr>
          <a:xfrm>
            <a:off x="6477000" y="4495800"/>
            <a:ext cx="1752600" cy="923330"/>
          </a:xfrm>
          <a:prstGeom prst="rect">
            <a:avLst/>
          </a:prstGeom>
          <a:noFill/>
        </p:spPr>
        <p:txBody>
          <a:bodyPr wrap="square" rtlCol="0">
            <a:spAutoFit/>
          </a:bodyPr>
          <a:lstStyle/>
          <a:p>
            <a:pPr algn="ctr"/>
            <a:r>
              <a:rPr lang="en-US" sz="1800" dirty="0" smtClean="0">
                <a:solidFill>
                  <a:srgbClr val="C00000"/>
                </a:solidFill>
              </a:rPr>
              <a:t>Business risk: Loss of sensitive data</a:t>
            </a:r>
          </a:p>
        </p:txBody>
      </p:sp>
      <p:cxnSp>
        <p:nvCxnSpPr>
          <p:cNvPr id="29" name="Straight Arrow Connector 28"/>
          <p:cNvCxnSpPr>
            <a:stCxn id="25" idx="1"/>
            <a:endCxn id="6" idx="6"/>
          </p:cNvCxnSpPr>
          <p:nvPr/>
        </p:nvCxnSpPr>
        <p:spPr bwMode="auto">
          <a:xfrm flipH="1">
            <a:off x="5791200" y="4229100"/>
            <a:ext cx="1104900" cy="0"/>
          </a:xfrm>
          <a:prstGeom prst="straightConnector1">
            <a:avLst/>
          </a:prstGeom>
          <a:noFill/>
          <a:ln w="9525" cap="flat" cmpd="sng" algn="ctr">
            <a:solidFill>
              <a:schemeClr val="tx1"/>
            </a:solidFill>
            <a:prstDash val="solid"/>
            <a:round/>
            <a:headEnd type="none" w="med" len="med"/>
            <a:tailEnd type="arrow"/>
          </a:ln>
          <a:effectLst/>
        </p:spPr>
      </p:cxnSp>
      <p:cxnSp>
        <p:nvCxnSpPr>
          <p:cNvPr id="44" name="Straight Arrow Connector 43"/>
          <p:cNvCxnSpPr>
            <a:stCxn id="22" idx="4"/>
            <a:endCxn id="10" idx="0"/>
          </p:cNvCxnSpPr>
          <p:nvPr/>
        </p:nvCxnSpPr>
        <p:spPr bwMode="auto">
          <a:xfrm>
            <a:off x="3181350" y="3602736"/>
            <a:ext cx="0" cy="441698"/>
          </a:xfrm>
          <a:prstGeom prst="straightConnector1">
            <a:avLst/>
          </a:prstGeom>
          <a:noFill/>
          <a:ln w="38100" cap="flat" cmpd="sng" algn="ctr">
            <a:solidFill>
              <a:srgbClr val="3C4F82"/>
            </a:solidFill>
            <a:prstDash val="solid"/>
            <a:round/>
            <a:headEnd type="none" w="med" len="med"/>
            <a:tailEnd type="arrow"/>
          </a:ln>
          <a:effectLst/>
        </p:spPr>
      </p:cxnSp>
      <p:sp>
        <p:nvSpPr>
          <p:cNvPr id="46" name="TextBox 45"/>
          <p:cNvSpPr txBox="1"/>
          <p:nvPr/>
        </p:nvSpPr>
        <p:spPr>
          <a:xfrm>
            <a:off x="-152400" y="3905935"/>
            <a:ext cx="1905000" cy="646331"/>
          </a:xfrm>
          <a:prstGeom prst="rect">
            <a:avLst/>
          </a:prstGeom>
          <a:noFill/>
        </p:spPr>
        <p:txBody>
          <a:bodyPr wrap="square" rtlCol="0">
            <a:spAutoFit/>
          </a:bodyPr>
          <a:lstStyle/>
          <a:p>
            <a:pPr algn="ctr"/>
            <a:r>
              <a:rPr lang="en-US" sz="1800" dirty="0" smtClean="0">
                <a:solidFill>
                  <a:srgbClr val="C00000"/>
                </a:solidFill>
              </a:rPr>
              <a:t>Implements work process</a:t>
            </a:r>
          </a:p>
        </p:txBody>
      </p:sp>
      <p:cxnSp>
        <p:nvCxnSpPr>
          <p:cNvPr id="48" name="Straight Arrow Connector 47"/>
          <p:cNvCxnSpPr>
            <a:stCxn id="46" idx="3"/>
            <a:endCxn id="10" idx="1"/>
          </p:cNvCxnSpPr>
          <p:nvPr/>
        </p:nvCxnSpPr>
        <p:spPr bwMode="auto">
          <a:xfrm flipV="1">
            <a:off x="1752600" y="4229100"/>
            <a:ext cx="647700" cy="1"/>
          </a:xfrm>
          <a:prstGeom prst="straightConnector1">
            <a:avLst/>
          </a:prstGeom>
          <a:noFill/>
          <a:ln w="9525" cap="flat" cmpd="sng" algn="ctr">
            <a:solidFill>
              <a:schemeClr val="tx1"/>
            </a:solidFill>
            <a:prstDash val="solid"/>
            <a:round/>
            <a:headEnd type="none" w="med" len="med"/>
            <a:tailEnd type="arrow"/>
          </a:ln>
          <a:effectLst/>
        </p:spPr>
      </p:cxnSp>
      <p:sp>
        <p:nvSpPr>
          <p:cNvPr id="57" name="TextBox 56"/>
          <p:cNvSpPr txBox="1"/>
          <p:nvPr/>
        </p:nvSpPr>
        <p:spPr>
          <a:xfrm>
            <a:off x="5638800" y="1740932"/>
            <a:ext cx="2895600" cy="729430"/>
          </a:xfrm>
          <a:prstGeom prst="rect">
            <a:avLst/>
          </a:prstGeom>
          <a:noFill/>
        </p:spPr>
        <p:txBody>
          <a:bodyPr wrap="square" rtlCol="0">
            <a:spAutoFit/>
          </a:bodyPr>
          <a:lstStyle/>
          <a:p>
            <a:pPr algn="ctr"/>
            <a:r>
              <a:rPr lang="en-US" sz="1800" u="sng" dirty="0" smtClean="0">
                <a:solidFill>
                  <a:srgbClr val="C00000"/>
                </a:solidFill>
              </a:rPr>
              <a:t>Attack surface </a:t>
            </a:r>
          </a:p>
          <a:p>
            <a:pPr algn="ctr"/>
            <a:r>
              <a:rPr lang="en-US" sz="1800" dirty="0" smtClean="0">
                <a:solidFill>
                  <a:srgbClr val="C00000"/>
                </a:solidFill>
              </a:rPr>
              <a:t>Protocol: html Port: 80</a:t>
            </a:r>
          </a:p>
        </p:txBody>
      </p:sp>
      <p:sp>
        <p:nvSpPr>
          <p:cNvPr id="84" name="TextBox 83"/>
          <p:cNvSpPr txBox="1"/>
          <p:nvPr/>
        </p:nvSpPr>
        <p:spPr>
          <a:xfrm>
            <a:off x="2781300" y="5525869"/>
            <a:ext cx="2247900" cy="923330"/>
          </a:xfrm>
          <a:prstGeom prst="rect">
            <a:avLst/>
          </a:prstGeom>
          <a:noFill/>
        </p:spPr>
        <p:txBody>
          <a:bodyPr wrap="square" rtlCol="0">
            <a:spAutoFit/>
          </a:bodyPr>
          <a:lstStyle/>
          <a:p>
            <a:pPr algn="ctr"/>
            <a:r>
              <a:rPr lang="en-US" sz="1800" dirty="0" smtClean="0">
                <a:solidFill>
                  <a:srgbClr val="C00000"/>
                </a:solidFill>
              </a:rPr>
              <a:t>Mitigate: Identify and manage  enablers</a:t>
            </a:r>
          </a:p>
        </p:txBody>
      </p:sp>
      <p:sp>
        <p:nvSpPr>
          <p:cNvPr id="85" name="TextBox 84"/>
          <p:cNvSpPr txBox="1"/>
          <p:nvPr/>
        </p:nvSpPr>
        <p:spPr>
          <a:xfrm>
            <a:off x="4191000" y="4876800"/>
            <a:ext cx="1104900" cy="369332"/>
          </a:xfrm>
          <a:prstGeom prst="rect">
            <a:avLst/>
          </a:prstGeom>
          <a:noFill/>
        </p:spPr>
        <p:txBody>
          <a:bodyPr wrap="square" rtlCol="0">
            <a:spAutoFit/>
          </a:bodyPr>
          <a:lstStyle/>
          <a:p>
            <a:pPr algn="ctr"/>
            <a:r>
              <a:rPr lang="en-US" sz="1800" b="1" dirty="0" smtClean="0">
                <a:solidFill>
                  <a:srgbClr val="3C4F82"/>
                </a:solidFill>
              </a:rPr>
              <a:t>System</a:t>
            </a:r>
            <a:endParaRPr lang="en-US" b="1" dirty="0">
              <a:solidFill>
                <a:srgbClr val="3C4F82"/>
              </a:solidFill>
            </a:endParaRPr>
          </a:p>
        </p:txBody>
      </p:sp>
      <p:sp>
        <p:nvSpPr>
          <p:cNvPr id="23" name="TextBox 22"/>
          <p:cNvSpPr txBox="1"/>
          <p:nvPr/>
        </p:nvSpPr>
        <p:spPr>
          <a:xfrm>
            <a:off x="5638800" y="2373868"/>
            <a:ext cx="2895600" cy="369332"/>
          </a:xfrm>
          <a:prstGeom prst="rect">
            <a:avLst/>
          </a:prstGeom>
          <a:noFill/>
        </p:spPr>
        <p:txBody>
          <a:bodyPr wrap="square" rtlCol="0">
            <a:spAutoFit/>
          </a:bodyPr>
          <a:lstStyle/>
          <a:p>
            <a:pPr algn="ctr"/>
            <a:r>
              <a:rPr lang="en-US" sz="1800" dirty="0" smtClean="0">
                <a:solidFill>
                  <a:srgbClr val="C00000"/>
                </a:solidFill>
              </a:rPr>
              <a:t>Application software</a:t>
            </a:r>
          </a:p>
        </p:txBody>
      </p:sp>
    </p:spTree>
    <p:extLst>
      <p:ext uri="{BB962C8B-B14F-4D97-AF65-F5344CB8AC3E}">
        <p14:creationId xmlns:p14="http://schemas.microsoft.com/office/powerpoint/2010/main" val="2860772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8" grpId="0"/>
      <p:bldP spid="9" grpId="0"/>
      <p:bldP spid="10" grpId="0"/>
      <p:bldP spid="11" grpId="0"/>
      <p:bldP spid="22" grpId="0" animBg="1"/>
      <p:bldP spid="25" grpId="0"/>
      <p:bldP spid="28" grpId="0"/>
      <p:bldP spid="46" grpId="0"/>
      <p:bldP spid="57" grpId="0"/>
      <p:bldP spid="84" grpId="0"/>
      <p:bldP spid="85"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Business </a:t>
            </a:r>
            <a:r>
              <a:rPr lang="en-US" dirty="0" smtClean="0"/>
              <a:t>Risk Analysis-1</a:t>
            </a:r>
            <a:endParaRPr lang="en-US" dirty="0"/>
          </a:p>
        </p:txBody>
      </p:sp>
      <p:sp>
        <p:nvSpPr>
          <p:cNvPr id="3" name="Content Placeholder 2"/>
          <p:cNvSpPr>
            <a:spLocks noGrp="1"/>
          </p:cNvSpPr>
          <p:nvPr>
            <p:ph idx="1"/>
          </p:nvPr>
        </p:nvSpPr>
        <p:spPr/>
        <p:txBody>
          <a:bodyPr/>
          <a:lstStyle/>
          <a:p>
            <a:r>
              <a:rPr lang="en-US" dirty="0"/>
              <a:t>Assess the business risks associated  with the implementation of a specific </a:t>
            </a:r>
            <a:r>
              <a:rPr lang="en-US" dirty="0" smtClean="0"/>
              <a:t>workflow:</a:t>
            </a:r>
          </a:p>
          <a:p>
            <a:pPr lvl="1"/>
            <a:r>
              <a:rPr lang="en-US" dirty="0"/>
              <a:t>f</a:t>
            </a:r>
            <a:r>
              <a:rPr lang="en-US" dirty="0" smtClean="0"/>
              <a:t>or an existing implementation</a:t>
            </a:r>
          </a:p>
          <a:p>
            <a:pPr lvl="1"/>
            <a:r>
              <a:rPr lang="en-US" dirty="0"/>
              <a:t>a</a:t>
            </a:r>
            <a:r>
              <a:rPr lang="en-US" dirty="0" smtClean="0"/>
              <a:t>s part of a requirement’s elicitation</a:t>
            </a:r>
          </a:p>
          <a:p>
            <a:pPr lvl="1"/>
            <a:r>
              <a:rPr lang="en-US" dirty="0"/>
              <a:t>f</a:t>
            </a:r>
            <a:r>
              <a:rPr lang="en-US" dirty="0" smtClean="0"/>
              <a:t>or alternative designs as part of an implementation</a:t>
            </a:r>
          </a:p>
          <a:p>
            <a:pPr lvl="1"/>
            <a:r>
              <a:rPr lang="en-US" dirty="0" smtClean="0"/>
              <a:t>consequences </a:t>
            </a:r>
            <a:r>
              <a:rPr lang="en-US" dirty="0"/>
              <a:t>of system failure modes on </a:t>
            </a:r>
            <a:r>
              <a:rPr lang="en-US" dirty="0" smtClean="0"/>
              <a:t>business </a:t>
            </a:r>
            <a:r>
              <a:rPr lang="en-US" dirty="0"/>
              <a:t>processes or </a:t>
            </a:r>
            <a:r>
              <a:rPr lang="en-US" dirty="0" smtClean="0"/>
              <a:t>missions</a:t>
            </a:r>
          </a:p>
          <a:p>
            <a:r>
              <a:rPr lang="en-US" dirty="0"/>
              <a:t>Assess the business risks associated with a particular system by analyzing all of the workflows that use that system.</a:t>
            </a:r>
          </a:p>
          <a:p>
            <a:endParaRPr lang="en-US" dirty="0"/>
          </a:p>
          <a:p>
            <a:pPr lvl="1"/>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153850786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Business </a:t>
            </a:r>
            <a:r>
              <a:rPr lang="en-US" dirty="0" smtClean="0"/>
              <a:t>Risk Analysis-2</a:t>
            </a:r>
            <a:endParaRPr lang="en-US" dirty="0"/>
          </a:p>
        </p:txBody>
      </p:sp>
      <p:sp>
        <p:nvSpPr>
          <p:cNvPr id="3" name="Content Placeholder 2"/>
          <p:cNvSpPr>
            <a:spLocks noGrp="1"/>
          </p:cNvSpPr>
          <p:nvPr>
            <p:ph idx="1"/>
          </p:nvPr>
        </p:nvSpPr>
        <p:spPr/>
        <p:txBody>
          <a:bodyPr/>
          <a:lstStyle/>
          <a:p>
            <a:r>
              <a:rPr lang="en-US" dirty="0" smtClean="0"/>
              <a:t>Assess </a:t>
            </a:r>
            <a:r>
              <a:rPr lang="en-US" dirty="0"/>
              <a:t>the business risks for a specific business </a:t>
            </a:r>
            <a:r>
              <a:rPr lang="en-US" dirty="0" smtClean="0"/>
              <a:t>asset, </a:t>
            </a:r>
            <a:r>
              <a:rPr lang="en-US" dirty="0"/>
              <a:t>such as </a:t>
            </a:r>
            <a:r>
              <a:rPr lang="en-US" dirty="0" smtClean="0"/>
              <a:t>collection of proprietary data, by </a:t>
            </a:r>
            <a:r>
              <a:rPr lang="en-US" dirty="0"/>
              <a:t>analyzing all of the workflows that access that data</a:t>
            </a:r>
            <a:r>
              <a:rPr lang="en-US" dirty="0" smtClean="0"/>
              <a:t>.</a:t>
            </a:r>
          </a:p>
          <a:p>
            <a:pPr lvl="1"/>
            <a:r>
              <a:rPr lang="en-US" dirty="0" smtClean="0"/>
              <a:t>The motivation for some attacks is a denial of service, but the more likely target is information.</a:t>
            </a:r>
          </a:p>
          <a:p>
            <a:endParaRPr lang="en-US" dirty="0" smtClean="0"/>
          </a:p>
          <a:p>
            <a:endParaRPr lang="en-US" dirty="0"/>
          </a:p>
        </p:txBody>
      </p:sp>
    </p:spTree>
    <p:extLst>
      <p:ext uri="{BB962C8B-B14F-4D97-AF65-F5344CB8AC3E}">
        <p14:creationId xmlns:p14="http://schemas.microsoft.com/office/powerpoint/2010/main" val="150356301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marL="454025" indent="-228600"/>
            <a:r>
              <a:rPr lang="en-US" dirty="0" smtClean="0"/>
              <a:t>Risk concepts</a:t>
            </a:r>
          </a:p>
          <a:p>
            <a:pPr marL="454025" indent="-228600"/>
            <a:r>
              <a:rPr lang="en-US" dirty="0" smtClean="0"/>
              <a:t>Managing business-related </a:t>
            </a:r>
            <a:r>
              <a:rPr lang="en-US" dirty="0"/>
              <a:t>c</a:t>
            </a:r>
            <a:r>
              <a:rPr lang="en-US" dirty="0" smtClean="0"/>
              <a:t>omputing </a:t>
            </a:r>
            <a:r>
              <a:rPr lang="en-US" dirty="0"/>
              <a:t>r</a:t>
            </a:r>
            <a:r>
              <a:rPr lang="en-US" dirty="0" smtClean="0"/>
              <a:t>isks </a:t>
            </a:r>
          </a:p>
          <a:p>
            <a:pPr marL="454025" indent="-228600"/>
            <a:r>
              <a:rPr lang="en-US" dirty="0" smtClean="0"/>
              <a:t>Risk management during development </a:t>
            </a:r>
          </a:p>
          <a:p>
            <a:pPr marL="454025" indent="-228600"/>
            <a:r>
              <a:rPr lang="en-US" dirty="0" smtClean="0"/>
              <a:t>Observations</a:t>
            </a:r>
          </a:p>
          <a:p>
            <a:endParaRPr lang="en-US" dirty="0"/>
          </a:p>
        </p:txBody>
      </p:sp>
      <p:sp>
        <p:nvSpPr>
          <p:cNvPr id="4" name="AutoShape 4"/>
          <p:cNvSpPr>
            <a:spLocks noChangeArrowheads="1"/>
          </p:cNvSpPr>
          <p:nvPr/>
        </p:nvSpPr>
        <p:spPr bwMode="auto">
          <a:xfrm rot="5400000">
            <a:off x="0" y="218440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9975713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State: High Residual Security Risk</a:t>
            </a:r>
            <a:endParaRPr lang="en-US" dirty="0"/>
          </a:p>
        </p:txBody>
      </p:sp>
      <p:sp>
        <p:nvSpPr>
          <p:cNvPr id="3" name="Content Placeholder 2"/>
          <p:cNvSpPr>
            <a:spLocks noGrp="1"/>
          </p:cNvSpPr>
          <p:nvPr>
            <p:ph idx="1"/>
          </p:nvPr>
        </p:nvSpPr>
        <p:spPr/>
        <p:txBody>
          <a:bodyPr/>
          <a:lstStyle/>
          <a:p>
            <a:r>
              <a:rPr lang="en-US" dirty="0"/>
              <a:t>Software-reliant systems are typically deployed with significant residual security risk</a:t>
            </a:r>
            <a:r>
              <a:rPr lang="en-US" dirty="0" smtClean="0"/>
              <a:t>.</a:t>
            </a:r>
          </a:p>
          <a:p>
            <a:pPr lvl="1"/>
            <a:r>
              <a:rPr lang="en-US" dirty="0" smtClean="0"/>
              <a:t>There are too many unknown vulnerabilities.</a:t>
            </a:r>
            <a:endParaRPr lang="en-US" dirty="0"/>
          </a:p>
          <a:p>
            <a:pPr lvl="1"/>
            <a:r>
              <a:rPr lang="en-US" dirty="0"/>
              <a:t>H</a:t>
            </a:r>
            <a:r>
              <a:rPr lang="en-US" dirty="0" smtClean="0"/>
              <a:t>igh </a:t>
            </a:r>
            <a:r>
              <a:rPr lang="en-US" dirty="0"/>
              <a:t>residual security risk puts operational missions at risk.</a:t>
            </a:r>
          </a:p>
          <a:p>
            <a:r>
              <a:rPr lang="en-US" dirty="0" smtClean="0"/>
              <a:t>Limited security in the acquisition and development of software-reliant systems.</a:t>
            </a:r>
          </a:p>
          <a:p>
            <a:pPr lvl="1"/>
            <a:r>
              <a:rPr lang="en-US" dirty="0" smtClean="0"/>
              <a:t>The focus is on meeting </a:t>
            </a:r>
            <a:r>
              <a:rPr lang="en-US" dirty="0"/>
              <a:t>functional </a:t>
            </a:r>
            <a:r>
              <a:rPr lang="en-US" dirty="0" smtClean="0"/>
              <a:t>requirements.</a:t>
            </a:r>
          </a:p>
          <a:p>
            <a:pPr lvl="1"/>
            <a:r>
              <a:rPr lang="en-US" dirty="0"/>
              <a:t>S</a:t>
            </a:r>
            <a:r>
              <a:rPr lang="en-US" dirty="0" smtClean="0"/>
              <a:t>ecurity is deferred to </a:t>
            </a:r>
            <a:r>
              <a:rPr lang="en-US" dirty="0"/>
              <a:t>later </a:t>
            </a:r>
            <a:r>
              <a:rPr lang="en-US" dirty="0" smtClean="0"/>
              <a:t>lifecycle activities.</a:t>
            </a:r>
          </a:p>
          <a:p>
            <a:r>
              <a:rPr lang="en-US" dirty="0" smtClean="0"/>
              <a:t>Security features</a:t>
            </a:r>
            <a:endParaRPr lang="en-US" dirty="0"/>
          </a:p>
          <a:p>
            <a:pPr lvl="1"/>
            <a:r>
              <a:rPr lang="en-US" dirty="0"/>
              <a:t>t</a:t>
            </a:r>
            <a:r>
              <a:rPr lang="en-US" dirty="0" smtClean="0"/>
              <a:t>ypically not engineered </a:t>
            </a:r>
            <a:r>
              <a:rPr lang="en-US" dirty="0"/>
              <a:t>into a </a:t>
            </a:r>
            <a:r>
              <a:rPr lang="en-US" dirty="0" smtClean="0"/>
              <a:t>system, but added as part </a:t>
            </a:r>
            <a:r>
              <a:rPr lang="en-US" dirty="0"/>
              <a:t>of system </a:t>
            </a:r>
            <a:r>
              <a:rPr lang="en-US" dirty="0" smtClean="0"/>
              <a:t>operation (e.g., firewall)</a:t>
            </a:r>
            <a:endParaRPr lang="en-US" dirty="0"/>
          </a:p>
        </p:txBody>
      </p:sp>
    </p:spTree>
    <p:extLst>
      <p:ext uri="{BB962C8B-B14F-4D97-AF65-F5344CB8AC3E}">
        <p14:creationId xmlns:p14="http://schemas.microsoft.com/office/powerpoint/2010/main" val="87259578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Design Risk Analysis</a:t>
            </a:r>
            <a:endParaRPr lang="en-US" dirty="0"/>
          </a:p>
        </p:txBody>
      </p:sp>
      <p:sp>
        <p:nvSpPr>
          <p:cNvPr id="3" name="Content Placeholder 2"/>
          <p:cNvSpPr>
            <a:spLocks noGrp="1"/>
          </p:cNvSpPr>
          <p:nvPr>
            <p:ph idx="1"/>
          </p:nvPr>
        </p:nvSpPr>
        <p:spPr/>
        <p:txBody>
          <a:bodyPr/>
          <a:lstStyle/>
          <a:p>
            <a:r>
              <a:rPr lang="en-US" dirty="0" smtClean="0"/>
              <a:t>MITRE’s Common Weakness Enumeration catalogs over 900 software weaknesses that can be introduced during design and implementation.</a:t>
            </a:r>
            <a:endParaRPr lang="en-US" dirty="0"/>
          </a:p>
          <a:p>
            <a:r>
              <a:rPr lang="en-US" dirty="0" smtClean="0"/>
              <a:t>The development of secure software should be guided by the security risks raised by proposed usage, the design, and the implementation. </a:t>
            </a:r>
          </a:p>
          <a:p>
            <a:endParaRPr lang="en-US" dirty="0" smtClean="0"/>
          </a:p>
          <a:p>
            <a:endParaRPr lang="en-US" dirty="0"/>
          </a:p>
        </p:txBody>
      </p:sp>
    </p:spTree>
    <p:extLst>
      <p:ext uri="{BB962C8B-B14F-4D97-AF65-F5344CB8AC3E}">
        <p14:creationId xmlns:p14="http://schemas.microsoft.com/office/powerpoint/2010/main" val="314946035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Reduce Residual Security Risk</a:t>
            </a:r>
            <a:endParaRPr lang="en-US" dirty="0"/>
          </a:p>
        </p:txBody>
      </p:sp>
      <p:sp>
        <p:nvSpPr>
          <p:cNvPr id="3" name="Content Placeholder 2"/>
          <p:cNvSpPr>
            <a:spLocks noGrp="1"/>
          </p:cNvSpPr>
          <p:nvPr>
            <p:ph idx="1"/>
          </p:nvPr>
        </p:nvSpPr>
        <p:spPr/>
        <p:txBody>
          <a:bodyPr/>
          <a:lstStyle/>
          <a:p>
            <a:r>
              <a:rPr lang="en-US" dirty="0" smtClean="0"/>
              <a:t>Three main causes of operational </a:t>
            </a:r>
            <a:r>
              <a:rPr lang="en-US" dirty="0"/>
              <a:t>security </a:t>
            </a:r>
            <a:r>
              <a:rPr lang="en-US" dirty="0" smtClean="0"/>
              <a:t>vulnerabilities</a:t>
            </a:r>
          </a:p>
          <a:p>
            <a:pPr marL="740664" lvl="1" indent="-457200">
              <a:buFont typeface="+mj-lt"/>
              <a:buAutoNum type="arabicPeriod"/>
            </a:pPr>
            <a:r>
              <a:rPr lang="en-US" dirty="0"/>
              <a:t>d</a:t>
            </a:r>
            <a:r>
              <a:rPr lang="en-US" dirty="0" smtClean="0"/>
              <a:t>esign problems</a:t>
            </a:r>
          </a:p>
          <a:p>
            <a:pPr marL="740664" lvl="1" indent="-457200">
              <a:buFont typeface="+mj-lt"/>
              <a:buAutoNum type="arabicPeriod"/>
            </a:pPr>
            <a:r>
              <a:rPr lang="en-US" dirty="0"/>
              <a:t>i</a:t>
            </a:r>
            <a:r>
              <a:rPr lang="en-US" dirty="0" smtClean="0"/>
              <a:t>mplementation/coding problems</a:t>
            </a:r>
          </a:p>
          <a:p>
            <a:pPr marL="740664" lvl="1" indent="-457200">
              <a:buFont typeface="+mj-lt"/>
              <a:buAutoNum type="arabicPeriod"/>
            </a:pPr>
            <a:r>
              <a:rPr lang="en-US" dirty="0"/>
              <a:t>s</a:t>
            </a:r>
            <a:r>
              <a:rPr lang="en-US" dirty="0" smtClean="0"/>
              <a:t>ystem </a:t>
            </a:r>
            <a:r>
              <a:rPr lang="en-US" dirty="0"/>
              <a:t>configuration </a:t>
            </a:r>
            <a:r>
              <a:rPr lang="en-US" dirty="0" smtClean="0"/>
              <a:t>problems</a:t>
            </a:r>
          </a:p>
          <a:p>
            <a:r>
              <a:rPr lang="en-US" dirty="0"/>
              <a:t>Design </a:t>
            </a:r>
            <a:r>
              <a:rPr lang="en-US" dirty="0" smtClean="0"/>
              <a:t>vulnerabilities can be very expensive to fix if not found before implementation.</a:t>
            </a:r>
          </a:p>
          <a:p>
            <a:r>
              <a:rPr lang="en-US" dirty="0" smtClean="0"/>
              <a:t>Early </a:t>
            </a:r>
            <a:r>
              <a:rPr lang="en-US" dirty="0"/>
              <a:t>detection and remediation of design vulnerabilities </a:t>
            </a:r>
            <a:r>
              <a:rPr lang="en-US" dirty="0" smtClean="0"/>
              <a:t>will reduce </a:t>
            </a:r>
            <a:r>
              <a:rPr lang="en-US" dirty="0"/>
              <a:t>residual security </a:t>
            </a:r>
            <a:r>
              <a:rPr lang="en-US" dirty="0" smtClean="0"/>
              <a:t>risk during operations.</a:t>
            </a:r>
            <a:endParaRPr lang="en-US" dirty="0"/>
          </a:p>
        </p:txBody>
      </p:sp>
    </p:spTree>
    <p:extLst>
      <p:ext uri="{BB962C8B-B14F-4D97-AF65-F5344CB8AC3E}">
        <p14:creationId xmlns:p14="http://schemas.microsoft.com/office/powerpoint/2010/main" val="368410213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Robert Ellison</a:t>
            </a:r>
            <a:r>
              <a:rPr lang="en-US" kern="0" smtClean="0"/>
              <a:t/>
            </a:r>
            <a:br>
              <a:rPr lang="en-US" kern="0" smtClean="0"/>
            </a:br>
            <a:r>
              <a:rPr lang="en-US" kern="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Assurance Management</a:t>
            </a:r>
          </a:p>
          <a:p>
            <a:pPr lvl="0">
              <a:spcBef>
                <a:spcPct val="0"/>
              </a:spcBef>
              <a:defRPr/>
            </a:pPr>
            <a:r>
              <a:rPr lang="en-US" sz="2800" b="1" kern="0" dirty="0" smtClean="0">
                <a:latin typeface="+mj-lt"/>
                <a:ea typeface="+mj-ea"/>
                <a:cs typeface="+mj-cs"/>
              </a:rPr>
              <a:t>Module</a:t>
            </a:r>
            <a:r>
              <a:rPr kumimoji="0" lang="en-US" sz="2800" b="1" i="0" u="none" strike="noStrike" kern="0" cap="none" spc="0" normalizeH="0" baseline="0" noProof="0" dirty="0" smtClean="0">
                <a:ln>
                  <a:noFill/>
                </a:ln>
                <a:solidFill>
                  <a:schemeClr val="tx1"/>
                </a:solidFill>
                <a:effectLst/>
                <a:uLnTx/>
                <a:uFillTx/>
                <a:latin typeface="+mj-lt"/>
                <a:ea typeface="+mj-ea"/>
                <a:cs typeface="+mj-cs"/>
              </a:rPr>
              <a:t> 2</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67200" y="3505200"/>
            <a:ext cx="2101537" cy="400110"/>
          </a:xfrm>
          <a:prstGeom prst="rect">
            <a:avLst/>
          </a:prstGeom>
          <a:noFill/>
        </p:spPr>
        <p:txBody>
          <a:bodyPr wrap="none" rtlCol="0">
            <a:spAutoFit/>
          </a:bodyPr>
          <a:lstStyle/>
          <a:p>
            <a:r>
              <a:rPr lang="en-US" sz="2000" b="1" dirty="0" smtClean="0">
                <a:latin typeface="Calibri" panose="020F0502020204030204" pitchFamily="34" charset="0"/>
              </a:rPr>
              <a:t>Risk Management</a:t>
            </a:r>
            <a:endParaRPr lang="en-US" sz="2000" b="1" dirty="0">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We Control?</a:t>
            </a:r>
            <a:endParaRPr lang="en-US" dirty="0"/>
          </a:p>
        </p:txBody>
      </p:sp>
      <p:sp>
        <p:nvSpPr>
          <p:cNvPr id="3" name="Content Placeholder 2"/>
          <p:cNvSpPr>
            <a:spLocks noGrp="1"/>
          </p:cNvSpPr>
          <p:nvPr>
            <p:ph idx="1"/>
          </p:nvPr>
        </p:nvSpPr>
        <p:spPr/>
        <p:txBody>
          <a:bodyPr/>
          <a:lstStyle/>
          <a:p>
            <a:r>
              <a:rPr lang="en-US" dirty="0" smtClean="0"/>
              <a:t>“Maximizing </a:t>
            </a:r>
            <a:r>
              <a:rPr lang="en-US" dirty="0"/>
              <a:t>the areas where we have some control over the outcome, while minimizing the areas where we have absolutely </a:t>
            </a:r>
            <a:r>
              <a:rPr lang="en-US" dirty="0" smtClean="0"/>
              <a:t>no control”</a:t>
            </a:r>
          </a:p>
          <a:p>
            <a:r>
              <a:rPr lang="en-US" dirty="0" smtClean="0"/>
              <a:t>We have some control, but often decreasing control over </a:t>
            </a:r>
          </a:p>
          <a:p>
            <a:pPr lvl="1"/>
            <a:r>
              <a:rPr lang="en-US" dirty="0" smtClean="0"/>
              <a:t>system requirements and usage </a:t>
            </a:r>
          </a:p>
          <a:p>
            <a:pPr lvl="1"/>
            <a:r>
              <a:rPr lang="en-US" dirty="0" smtClean="0"/>
              <a:t>acquisitions: commercial products, outsourced development</a:t>
            </a:r>
          </a:p>
          <a:p>
            <a:pPr lvl="1"/>
            <a:r>
              <a:rPr lang="en-US" dirty="0"/>
              <a:t>i</a:t>
            </a:r>
            <a:r>
              <a:rPr lang="en-US" dirty="0" smtClean="0"/>
              <a:t>nternal development</a:t>
            </a:r>
          </a:p>
          <a:p>
            <a:pPr lvl="1"/>
            <a:r>
              <a:rPr lang="en-US" dirty="0"/>
              <a:t>s</a:t>
            </a:r>
            <a:r>
              <a:rPr lang="en-US" dirty="0" smtClean="0"/>
              <a:t>ystem integration</a:t>
            </a:r>
          </a:p>
          <a:p>
            <a:pPr lvl="1"/>
            <a:r>
              <a:rPr lang="en-US" dirty="0" smtClean="0"/>
              <a:t>operations</a:t>
            </a:r>
          </a:p>
          <a:p>
            <a:r>
              <a:rPr lang="en-US" dirty="0" smtClean="0"/>
              <a:t>We do not have control over threat agents unless we are law enforcement.</a:t>
            </a:r>
            <a:endParaRPr lang="en-US" dirty="0"/>
          </a:p>
        </p:txBody>
      </p:sp>
    </p:spTree>
    <p:extLst>
      <p:ext uri="{BB962C8B-B14F-4D97-AF65-F5344CB8AC3E}">
        <p14:creationId xmlns:p14="http://schemas.microsoft.com/office/powerpoint/2010/main" val="225659424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Modeling and Use Cases</a:t>
            </a:r>
            <a:endParaRPr lang="en-US" dirty="0"/>
          </a:p>
        </p:txBody>
      </p:sp>
      <p:sp>
        <p:nvSpPr>
          <p:cNvPr id="3" name="Content Placeholder 2"/>
          <p:cNvSpPr>
            <a:spLocks noGrp="1"/>
          </p:cNvSpPr>
          <p:nvPr>
            <p:ph idx="1"/>
          </p:nvPr>
        </p:nvSpPr>
        <p:spPr/>
        <p:txBody>
          <a:bodyPr/>
          <a:lstStyle/>
          <a:p>
            <a:r>
              <a:rPr lang="en-US" dirty="0" smtClean="0"/>
              <a:t>Threat modeling specifically refers </a:t>
            </a:r>
            <a:r>
              <a:rPr lang="en-US" dirty="0"/>
              <a:t>to the </a:t>
            </a:r>
            <a:r>
              <a:rPr lang="en-US" dirty="0" smtClean="0"/>
              <a:t>risk analysis of the possible threat events that is done </a:t>
            </a:r>
            <a:r>
              <a:rPr lang="en-US" dirty="0"/>
              <a:t>during design in Microsoft’s Security Development Lifecycle. </a:t>
            </a:r>
            <a:endParaRPr lang="en-US" dirty="0" smtClean="0"/>
          </a:p>
          <a:p>
            <a:r>
              <a:rPr lang="en-US" dirty="0" smtClean="0"/>
              <a:t>The first step in threat modeling is to create use cases. </a:t>
            </a:r>
          </a:p>
          <a:p>
            <a:pPr lvl="1"/>
            <a:r>
              <a:rPr lang="en-US" dirty="0" smtClean="0"/>
              <a:t>A </a:t>
            </a:r>
            <a:r>
              <a:rPr lang="en-US" dirty="0"/>
              <a:t>use case is a requirement for an interaction between external actors and a </a:t>
            </a:r>
            <a:r>
              <a:rPr lang="en-US" dirty="0" smtClean="0"/>
              <a:t>system, which can be the basis for the designing the implementation of a work process. </a:t>
            </a:r>
          </a:p>
          <a:p>
            <a:pPr lvl="1"/>
            <a:r>
              <a:rPr lang="en-US" dirty="0" smtClean="0"/>
              <a:t>An </a:t>
            </a:r>
            <a:r>
              <a:rPr lang="en-US" dirty="0"/>
              <a:t>attack can compromise a system only through such external interactions</a:t>
            </a:r>
            <a:r>
              <a:rPr lang="en-US" dirty="0" smtClean="0"/>
              <a:t>.</a:t>
            </a:r>
          </a:p>
          <a:p>
            <a:pPr lvl="1"/>
            <a:r>
              <a:rPr lang="en-US" dirty="0" smtClean="0"/>
              <a:t>Threat modeling represents one way of analyzing the security risks associated with an implementation of a work process. </a:t>
            </a:r>
          </a:p>
          <a:p>
            <a:endParaRPr lang="en-US" dirty="0"/>
          </a:p>
          <a:p>
            <a:endParaRPr lang="en-US" dirty="0" smtClean="0"/>
          </a:p>
          <a:p>
            <a:endParaRPr lang="en-US" sz="2400" dirty="0" smtClean="0"/>
          </a:p>
          <a:p>
            <a:endParaRPr lang="en-US" dirty="0"/>
          </a:p>
        </p:txBody>
      </p:sp>
    </p:spTree>
    <p:extLst>
      <p:ext uri="{BB962C8B-B14F-4D97-AF65-F5344CB8AC3E}">
        <p14:creationId xmlns:p14="http://schemas.microsoft.com/office/powerpoint/2010/main" val="405964237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 Analysis</a:t>
            </a:r>
            <a:endParaRPr lang="en-US" dirty="0"/>
          </a:p>
        </p:txBody>
      </p:sp>
      <p:sp>
        <p:nvSpPr>
          <p:cNvPr id="3" name="Content Placeholder 2"/>
          <p:cNvSpPr>
            <a:spLocks noGrp="1"/>
          </p:cNvSpPr>
          <p:nvPr>
            <p:ph idx="1"/>
          </p:nvPr>
        </p:nvSpPr>
        <p:spPr/>
        <p:txBody>
          <a:bodyPr/>
          <a:lstStyle/>
          <a:p>
            <a:r>
              <a:rPr lang="en-US" dirty="0"/>
              <a:t>A</a:t>
            </a:r>
            <a:r>
              <a:rPr lang="en-US" dirty="0" smtClean="0"/>
              <a:t> risk analysis for a use case implementation considers</a:t>
            </a:r>
          </a:p>
          <a:p>
            <a:pPr lvl="1"/>
            <a:r>
              <a:rPr lang="en-US" dirty="0" smtClean="0"/>
              <a:t>business assets that are accessed</a:t>
            </a:r>
          </a:p>
          <a:p>
            <a:pPr lvl="1"/>
            <a:r>
              <a:rPr lang="en-US" dirty="0"/>
              <a:t>c</a:t>
            </a:r>
            <a:r>
              <a:rPr lang="en-US" dirty="0" smtClean="0"/>
              <a:t>onnectivity to external resources, such as to external data sources, to mobile devices, or for anonymous public access</a:t>
            </a:r>
          </a:p>
          <a:p>
            <a:pPr lvl="1"/>
            <a:r>
              <a:rPr lang="en-US" dirty="0" smtClean="0"/>
              <a:t>software functionality required to implement the use case </a:t>
            </a:r>
          </a:p>
          <a:p>
            <a:pPr lvl="1"/>
            <a:r>
              <a:rPr lang="en-US" dirty="0" smtClean="0"/>
              <a:t>technologies that support each step in the use case, such as web protocols, a relational database query,  or the installation and execution of code during run-time </a:t>
            </a:r>
          </a:p>
          <a:p>
            <a:pPr lvl="1"/>
            <a:r>
              <a:rPr lang="en-US" dirty="0" smtClean="0"/>
              <a:t>likelihood that the design and implementation could enable a malicious event</a:t>
            </a:r>
          </a:p>
        </p:txBody>
      </p:sp>
    </p:spTree>
    <p:extLst>
      <p:ext uri="{BB962C8B-B14F-4D97-AF65-F5344CB8AC3E}">
        <p14:creationId xmlns:p14="http://schemas.microsoft.com/office/powerpoint/2010/main" val="2935459514"/>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Microsoft </a:t>
            </a:r>
            <a:r>
              <a:rPr lang="en-US" dirty="0"/>
              <a:t>STRIDE Threat Model</a:t>
            </a:r>
            <a:br>
              <a:rPr lang="en-US" dirty="0"/>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044791703"/>
              </p:ext>
            </p:extLst>
          </p:nvPr>
        </p:nvGraphicFramePr>
        <p:xfrm>
          <a:off x="457200" y="1143000"/>
          <a:ext cx="8321682" cy="4785360"/>
        </p:xfrm>
        <a:graphic>
          <a:graphicData uri="http://schemas.openxmlformats.org/drawingml/2006/table">
            <a:tbl>
              <a:tblPr firstRow="1" bandRow="1">
                <a:tableStyleId>{6E25E649-3F16-4E02-A733-19D2CDBF48F0}</a:tableStyleId>
              </a:tblPr>
              <a:tblGrid>
                <a:gridCol w="1829442"/>
                <a:gridCol w="6492240"/>
              </a:tblGrid>
              <a:tr h="370840">
                <a:tc>
                  <a:txBody>
                    <a:bodyPr/>
                    <a:lstStyle/>
                    <a:p>
                      <a:pPr algn="ctr"/>
                      <a:r>
                        <a:rPr lang="en-US" sz="2000" dirty="0" smtClean="0">
                          <a:latin typeface="Calibri" pitchFamily="34" charset="0"/>
                        </a:rPr>
                        <a:t>Threat</a:t>
                      </a:r>
                      <a:endParaRPr lang="en-US" sz="20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c>
                  <a:txBody>
                    <a:bodyPr/>
                    <a:lstStyle/>
                    <a:p>
                      <a:pPr algn="ctr"/>
                      <a:r>
                        <a:rPr lang="en-US" sz="2000" dirty="0" smtClean="0">
                          <a:latin typeface="Calibri" pitchFamily="34" charset="0"/>
                        </a:rPr>
                        <a:t>Description</a:t>
                      </a:r>
                      <a:endParaRPr lang="en-US" sz="16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r>
              <a:tr h="731520">
                <a:tc>
                  <a:txBody>
                    <a:bodyPr/>
                    <a:lstStyle/>
                    <a:p>
                      <a:pPr marL="182880" indent="-91440">
                        <a:lnSpc>
                          <a:spcPct val="85000"/>
                        </a:lnSpc>
                      </a:pPr>
                      <a:r>
                        <a:rPr lang="en-US" sz="2000" dirty="0" smtClean="0">
                          <a:latin typeface="Calibri" pitchFamily="34" charset="0"/>
                        </a:rPr>
                        <a:t>Spoofing identity</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Use another user's authentication information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r>
                        <a:rPr lang="en-US" sz="2000" dirty="0" smtClean="0">
                          <a:latin typeface="Calibri" pitchFamily="34" charset="0"/>
                        </a:rPr>
                        <a:t>Repudiation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lnSpc>
                          <a:spcPct val="85000"/>
                        </a:lnSpc>
                      </a:pPr>
                      <a:r>
                        <a:rPr lang="en-US" sz="2000" dirty="0" smtClean="0">
                          <a:latin typeface="Calibri" pitchFamily="34" charset="0"/>
                        </a:rPr>
                        <a:t>Deny performing an action where</a:t>
                      </a:r>
                      <a:r>
                        <a:rPr lang="en-US" sz="2000" baseline="0" dirty="0" smtClean="0">
                          <a:latin typeface="Calibri" pitchFamily="34" charset="0"/>
                        </a:rPr>
                        <a:t> </a:t>
                      </a:r>
                      <a:r>
                        <a:rPr lang="en-US" sz="2000" dirty="0" smtClean="0">
                          <a:latin typeface="Calibri" pitchFamily="34" charset="0"/>
                        </a:rPr>
                        <a:t>other parties have no way to prove otherwise.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lnSpc>
                          <a:spcPct val="85000"/>
                        </a:lnSpc>
                      </a:pP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lnSpc>
                          <a:spcPct val="85000"/>
                        </a:lnSpc>
                      </a:pPr>
                      <a:r>
                        <a:rPr lang="en-US" sz="2000" dirty="0" smtClean="0">
                          <a:latin typeface="Calibri" pitchFamily="34" charset="0"/>
                        </a:rPr>
                        <a:t>Denial of service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Deny service to valid users</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750733762"/>
              </p:ext>
            </p:extLst>
          </p:nvPr>
        </p:nvGraphicFramePr>
        <p:xfrm>
          <a:off x="457200" y="1143000"/>
          <a:ext cx="8321682" cy="4785360"/>
        </p:xfrm>
        <a:graphic>
          <a:graphicData uri="http://schemas.openxmlformats.org/drawingml/2006/table">
            <a:tbl>
              <a:tblPr firstRow="1" bandRow="1">
                <a:tableStyleId>{6E25E649-3F16-4E02-A733-19D2CDBF48F0}</a:tableStyleId>
              </a:tblPr>
              <a:tblGrid>
                <a:gridCol w="1829442"/>
                <a:gridCol w="6492240"/>
              </a:tblGrid>
              <a:tr h="370840">
                <a:tc>
                  <a:txBody>
                    <a:bodyPr/>
                    <a:lstStyle/>
                    <a:p>
                      <a:pPr algn="ctr"/>
                      <a:r>
                        <a:rPr lang="en-US" sz="2000" dirty="0" smtClean="0">
                          <a:latin typeface="Calibri" pitchFamily="34" charset="0"/>
                        </a:rPr>
                        <a:t>Threat</a:t>
                      </a:r>
                      <a:endParaRPr lang="en-US" sz="20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c>
                  <a:txBody>
                    <a:bodyPr/>
                    <a:lstStyle/>
                    <a:p>
                      <a:pPr algn="ctr"/>
                      <a:r>
                        <a:rPr lang="en-US" sz="2000" dirty="0" smtClean="0">
                          <a:latin typeface="Calibri" pitchFamily="34" charset="0"/>
                        </a:rPr>
                        <a:t>Description</a:t>
                      </a:r>
                      <a:endParaRPr lang="en-US" sz="16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r>
              <a:tr h="731520">
                <a:tc>
                  <a:txBody>
                    <a:bodyPr/>
                    <a:lstStyle/>
                    <a:p>
                      <a:pPr marL="182880" indent="-91440">
                        <a:lnSpc>
                          <a:spcPct val="85000"/>
                        </a:lnSpc>
                      </a:pPr>
                      <a:r>
                        <a:rPr lang="en-US" sz="2000" dirty="0" smtClean="0">
                          <a:latin typeface="Calibri" pitchFamily="34" charset="0"/>
                        </a:rPr>
                        <a:t>Spoofing identity</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Use another user's authentication information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r>
                        <a:rPr lang="en-US" sz="2000" dirty="0" smtClean="0">
                          <a:latin typeface="Calibri" pitchFamily="34" charset="0"/>
                        </a:rPr>
                        <a:t>Tampering with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r>
                        <a:rPr lang="en-US" sz="2000" dirty="0" smtClean="0">
                          <a:latin typeface="Calibri" pitchFamily="34" charset="0"/>
                        </a:rPr>
                        <a:t>Maliciously modify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r>
                        <a:rPr lang="en-US" sz="2000" dirty="0" smtClean="0">
                          <a:latin typeface="Calibri" pitchFamily="34" charset="0"/>
                        </a:rPr>
                        <a:t>Repudiation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lnSpc>
                          <a:spcPct val="85000"/>
                        </a:lnSpc>
                      </a:pPr>
                      <a:r>
                        <a:rPr lang="en-US" sz="2000" dirty="0" smtClean="0">
                          <a:latin typeface="Calibri" pitchFamily="34" charset="0"/>
                        </a:rPr>
                        <a:t>Deny performing an action where</a:t>
                      </a:r>
                      <a:r>
                        <a:rPr lang="en-US" sz="2000" baseline="0" dirty="0" smtClean="0">
                          <a:latin typeface="Calibri" pitchFamily="34" charset="0"/>
                        </a:rPr>
                        <a:t> </a:t>
                      </a:r>
                      <a:r>
                        <a:rPr lang="en-US" sz="2000" dirty="0" smtClean="0">
                          <a:latin typeface="Calibri" pitchFamily="34" charset="0"/>
                        </a:rPr>
                        <a:t>other parties have no way to prove otherwise.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lnSpc>
                          <a:spcPct val="85000"/>
                        </a:lnSpc>
                      </a:pPr>
                      <a:r>
                        <a:rPr lang="en-US" sz="2000" dirty="0" smtClean="0">
                          <a:latin typeface="Calibri" pitchFamily="34" charset="0"/>
                        </a:rPr>
                        <a:t>Denial of service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Deny service to valid users</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517800909"/>
              </p:ext>
            </p:extLst>
          </p:nvPr>
        </p:nvGraphicFramePr>
        <p:xfrm>
          <a:off x="457200" y="1143000"/>
          <a:ext cx="8321682" cy="4785360"/>
        </p:xfrm>
        <a:graphic>
          <a:graphicData uri="http://schemas.openxmlformats.org/drawingml/2006/table">
            <a:tbl>
              <a:tblPr firstRow="1" bandRow="1">
                <a:tableStyleId>{6E25E649-3F16-4E02-A733-19D2CDBF48F0}</a:tableStyleId>
              </a:tblPr>
              <a:tblGrid>
                <a:gridCol w="1829442"/>
                <a:gridCol w="6492240"/>
              </a:tblGrid>
              <a:tr h="370840">
                <a:tc>
                  <a:txBody>
                    <a:bodyPr/>
                    <a:lstStyle/>
                    <a:p>
                      <a:pPr algn="ctr"/>
                      <a:r>
                        <a:rPr lang="en-US" sz="2000" dirty="0" smtClean="0">
                          <a:latin typeface="Calibri" pitchFamily="34" charset="0"/>
                        </a:rPr>
                        <a:t>Threat</a:t>
                      </a:r>
                      <a:endParaRPr lang="en-US" sz="20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c>
                  <a:txBody>
                    <a:bodyPr/>
                    <a:lstStyle/>
                    <a:p>
                      <a:pPr algn="ctr"/>
                      <a:r>
                        <a:rPr lang="en-US" sz="2000" dirty="0" smtClean="0">
                          <a:latin typeface="Calibri" pitchFamily="34" charset="0"/>
                        </a:rPr>
                        <a:t>Description</a:t>
                      </a:r>
                      <a:endParaRPr lang="en-US" sz="16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r>
              <a:tr h="731520">
                <a:tc>
                  <a:txBody>
                    <a:bodyPr/>
                    <a:lstStyle/>
                    <a:p>
                      <a:pPr marL="182880" indent="-91440">
                        <a:lnSpc>
                          <a:spcPct val="85000"/>
                        </a:lnSpc>
                      </a:pPr>
                      <a:r>
                        <a:rPr lang="en-US" sz="2000" dirty="0" smtClean="0">
                          <a:latin typeface="Calibri" pitchFamily="34" charset="0"/>
                        </a:rPr>
                        <a:t>Spoofing identity</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Use another user's authentication information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r>
                        <a:rPr lang="en-US" sz="2000" dirty="0" smtClean="0">
                          <a:latin typeface="Calibri" pitchFamily="34" charset="0"/>
                        </a:rPr>
                        <a:t>Tampering with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r>
                        <a:rPr lang="en-US" sz="2000" dirty="0" smtClean="0">
                          <a:latin typeface="Calibri" pitchFamily="34" charset="0"/>
                        </a:rPr>
                        <a:t>Maliciously modify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r>
                        <a:rPr lang="en-US" sz="2000" dirty="0" smtClean="0">
                          <a:latin typeface="Calibri" pitchFamily="34" charset="0"/>
                        </a:rPr>
                        <a:t>Repudiation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lnSpc>
                          <a:spcPct val="85000"/>
                        </a:lnSpc>
                      </a:pPr>
                      <a:r>
                        <a:rPr lang="en-US" sz="2000" dirty="0" smtClean="0">
                          <a:latin typeface="Calibri" pitchFamily="34" charset="0"/>
                        </a:rPr>
                        <a:t>Deny performing an action where</a:t>
                      </a:r>
                      <a:r>
                        <a:rPr lang="en-US" sz="2000" baseline="0" dirty="0" smtClean="0">
                          <a:latin typeface="Calibri" pitchFamily="34" charset="0"/>
                        </a:rPr>
                        <a:t> </a:t>
                      </a:r>
                      <a:r>
                        <a:rPr lang="en-US" sz="2000" dirty="0" smtClean="0">
                          <a:latin typeface="Calibri" pitchFamily="34" charset="0"/>
                        </a:rPr>
                        <a:t>other parties have no way to prove otherwise.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r>
                        <a:rPr lang="en-US" sz="2000" b="0" dirty="0" smtClean="0">
                          <a:solidFill>
                            <a:schemeClr val="tx1"/>
                          </a:solidFill>
                          <a:latin typeface="Calibri" pitchFamily="34" charset="0"/>
                        </a:rPr>
                        <a:t>In</a:t>
                      </a:r>
                      <a:r>
                        <a:rPr lang="en-US" sz="2000" b="0" baseline="0" dirty="0" smtClean="0">
                          <a:solidFill>
                            <a:schemeClr val="tx1"/>
                          </a:solidFill>
                          <a:latin typeface="Calibri" pitchFamily="34" charset="0"/>
                        </a:rPr>
                        <a:t>formation disclosure</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marR="0" indent="-91440" algn="l" defTabSz="914400" rtl="0" eaLnBrk="1" fontAlgn="auto" latinLnBrk="0" hangingPunct="1">
                        <a:lnSpc>
                          <a:spcPct val="85000"/>
                        </a:lnSpc>
                        <a:spcBef>
                          <a:spcPts val="0"/>
                        </a:spcBef>
                        <a:spcAft>
                          <a:spcPts val="0"/>
                        </a:spcAft>
                        <a:buClrTx/>
                        <a:buSzTx/>
                        <a:buFontTx/>
                        <a:buNone/>
                        <a:tabLst/>
                        <a:defRPr/>
                      </a:pPr>
                      <a:r>
                        <a:rPr lang="en-US" sz="2000" dirty="0" smtClean="0">
                          <a:latin typeface="Calibri" pitchFamily="34" charset="0"/>
                        </a:rPr>
                        <a:t>Expose information to individuals who are not supposed to have access to it.</a:t>
                      </a:r>
                      <a:endParaRPr lang="en-US" sz="2000" b="1"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lnSpc>
                          <a:spcPct val="85000"/>
                        </a:lnSpc>
                      </a:pPr>
                      <a:r>
                        <a:rPr lang="en-US" sz="2000" dirty="0" smtClean="0">
                          <a:latin typeface="Calibri" pitchFamily="34" charset="0"/>
                        </a:rPr>
                        <a:t>Denial of service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Deny service to valid users</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lnSpc>
                          <a:spcPct val="85000"/>
                        </a:lnSpc>
                      </a:pP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bl>
          </a:graphicData>
        </a:graphic>
      </p:graphicFrame>
      <p:graphicFrame>
        <p:nvGraphicFramePr>
          <p:cNvPr id="6" name="Table 20"/>
          <p:cNvGraphicFramePr>
            <a:graphicFrameLocks noGrp="1"/>
          </p:cNvGraphicFramePr>
          <p:nvPr>
            <p:extLst>
              <p:ext uri="{D42A27DB-BD31-4B8C-83A1-F6EECF244321}">
                <p14:modId xmlns:p14="http://schemas.microsoft.com/office/powerpoint/2010/main" val="2240629859"/>
              </p:ext>
            </p:extLst>
          </p:nvPr>
        </p:nvGraphicFramePr>
        <p:xfrm>
          <a:off x="457200" y="1143000"/>
          <a:ext cx="8321682" cy="4785360"/>
        </p:xfrm>
        <a:graphic>
          <a:graphicData uri="http://schemas.openxmlformats.org/drawingml/2006/table">
            <a:tbl>
              <a:tblPr firstRow="1" bandRow="1">
                <a:tableStyleId>{6E25E649-3F16-4E02-A733-19D2CDBF48F0}</a:tableStyleId>
              </a:tblPr>
              <a:tblGrid>
                <a:gridCol w="1829442"/>
                <a:gridCol w="6492240"/>
              </a:tblGrid>
              <a:tr h="370840">
                <a:tc>
                  <a:txBody>
                    <a:bodyPr/>
                    <a:lstStyle/>
                    <a:p>
                      <a:pPr algn="ctr"/>
                      <a:r>
                        <a:rPr lang="en-US" sz="2000" dirty="0" smtClean="0">
                          <a:latin typeface="Calibri" pitchFamily="34" charset="0"/>
                        </a:rPr>
                        <a:t>Threat</a:t>
                      </a:r>
                      <a:endParaRPr lang="en-US" sz="20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90000"/>
                    </a:solidFill>
                  </a:tcPr>
                </a:tc>
                <a:tc>
                  <a:txBody>
                    <a:bodyPr/>
                    <a:lstStyle/>
                    <a:p>
                      <a:pPr algn="ctr"/>
                      <a:r>
                        <a:rPr lang="en-US" sz="2000" dirty="0" smtClean="0">
                          <a:latin typeface="Calibri" pitchFamily="34" charset="0"/>
                        </a:rPr>
                        <a:t>Description</a:t>
                      </a:r>
                      <a:endParaRPr lang="en-US" sz="20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90000"/>
                    </a:solidFill>
                  </a:tcPr>
                </a:tc>
              </a:tr>
              <a:tr h="731520">
                <a:tc>
                  <a:txBody>
                    <a:bodyPr/>
                    <a:lstStyle/>
                    <a:p>
                      <a:pPr marL="182880" indent="-91440">
                        <a:lnSpc>
                          <a:spcPct val="85000"/>
                        </a:lnSpc>
                      </a:pPr>
                      <a:r>
                        <a:rPr lang="en-US" sz="2000" dirty="0" smtClean="0">
                          <a:latin typeface="Calibri" pitchFamily="34" charset="0"/>
                        </a:rPr>
                        <a:t>Spoofing identity</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Use another user’s authentication information.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r>
                        <a:rPr lang="en-US" sz="2000" dirty="0" smtClean="0">
                          <a:latin typeface="Calibri" pitchFamily="34" charset="0"/>
                        </a:rPr>
                        <a:t>Tampering with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r>
                        <a:rPr lang="en-US" sz="2000" dirty="0" smtClean="0">
                          <a:latin typeface="Calibri" pitchFamily="34" charset="0"/>
                        </a:rPr>
                        <a:t>Maliciously modify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r>
                        <a:rPr lang="en-US" sz="2000" dirty="0" smtClean="0">
                          <a:latin typeface="Calibri" pitchFamily="34" charset="0"/>
                        </a:rPr>
                        <a:t>Repudiation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lnSpc>
                          <a:spcPct val="85000"/>
                        </a:lnSpc>
                      </a:pPr>
                      <a:r>
                        <a:rPr lang="en-US" sz="2000" dirty="0" smtClean="0">
                          <a:latin typeface="Calibri" pitchFamily="34" charset="0"/>
                        </a:rPr>
                        <a:t>Deny performing an action where</a:t>
                      </a:r>
                      <a:r>
                        <a:rPr lang="en-US" sz="2000" baseline="0" dirty="0" smtClean="0">
                          <a:latin typeface="Calibri" pitchFamily="34" charset="0"/>
                        </a:rPr>
                        <a:t> </a:t>
                      </a:r>
                      <a:r>
                        <a:rPr lang="en-US" sz="2000" dirty="0" smtClean="0">
                          <a:latin typeface="Calibri" pitchFamily="34" charset="0"/>
                        </a:rPr>
                        <a:t>other parties have no way to prove otherwise.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r>
                        <a:rPr lang="en-US" sz="2000" b="0" dirty="0" smtClean="0">
                          <a:solidFill>
                            <a:schemeClr val="tx1"/>
                          </a:solidFill>
                          <a:latin typeface="Calibri" pitchFamily="34" charset="0"/>
                        </a:rPr>
                        <a:t>In</a:t>
                      </a:r>
                      <a:r>
                        <a:rPr lang="en-US" sz="2000" b="0" baseline="0" dirty="0" smtClean="0">
                          <a:solidFill>
                            <a:schemeClr val="tx1"/>
                          </a:solidFill>
                          <a:latin typeface="Calibri" pitchFamily="34" charset="0"/>
                        </a:rPr>
                        <a:t>formation disclosure</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marR="0" indent="-91440" algn="l" defTabSz="914400" rtl="0" eaLnBrk="1" fontAlgn="auto" latinLnBrk="0" hangingPunct="1">
                        <a:lnSpc>
                          <a:spcPct val="85000"/>
                        </a:lnSpc>
                        <a:spcBef>
                          <a:spcPts val="0"/>
                        </a:spcBef>
                        <a:spcAft>
                          <a:spcPts val="0"/>
                        </a:spcAft>
                        <a:buClrTx/>
                        <a:buSzTx/>
                        <a:buFontTx/>
                        <a:buNone/>
                        <a:tabLst/>
                        <a:defRPr/>
                      </a:pPr>
                      <a:r>
                        <a:rPr lang="en-US" sz="2000" dirty="0" smtClean="0">
                          <a:latin typeface="Calibri" pitchFamily="34" charset="0"/>
                        </a:rPr>
                        <a:t>Expose information to individuals who are not supposed to have access to it.</a:t>
                      </a:r>
                      <a:endParaRPr lang="en-US" sz="2000" b="1"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lnSpc>
                          <a:spcPct val="85000"/>
                        </a:lnSpc>
                      </a:pPr>
                      <a:r>
                        <a:rPr lang="en-US" sz="2000" dirty="0" smtClean="0">
                          <a:latin typeface="Calibri" pitchFamily="34" charset="0"/>
                        </a:rPr>
                        <a:t>Denial of service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Deny service to valid users.</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marR="0" indent="-91440" algn="l" defTabSz="914400" rtl="0" eaLnBrk="1" fontAlgn="auto" latinLnBrk="0" hangingPunct="1">
                        <a:lnSpc>
                          <a:spcPct val="85000"/>
                        </a:lnSpc>
                        <a:spcBef>
                          <a:spcPts val="0"/>
                        </a:spcBef>
                        <a:spcAft>
                          <a:spcPts val="0"/>
                        </a:spcAft>
                        <a:buClrTx/>
                        <a:buSzTx/>
                        <a:buFontTx/>
                        <a:buNone/>
                        <a:tabLst/>
                        <a:defRPr/>
                      </a:pPr>
                      <a:r>
                        <a:rPr lang="en-US" sz="2000" dirty="0" smtClean="0">
                          <a:latin typeface="Calibri" pitchFamily="34" charset="0"/>
                        </a:rPr>
                        <a:t>Elevation of privilege</a:t>
                      </a:r>
                      <a:endParaRPr lang="en-US" sz="2000" b="1"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marR="0" indent="-91440" algn="l" defTabSz="914400" rtl="0" eaLnBrk="1" fontAlgn="auto" latinLnBrk="0" hangingPunct="1">
                        <a:lnSpc>
                          <a:spcPct val="85000"/>
                        </a:lnSpc>
                        <a:spcBef>
                          <a:spcPts val="0"/>
                        </a:spcBef>
                        <a:spcAft>
                          <a:spcPts val="0"/>
                        </a:spcAft>
                        <a:buClrTx/>
                        <a:buSzTx/>
                        <a:buFontTx/>
                        <a:buNone/>
                        <a:tabLst/>
                        <a:defRPr/>
                      </a:pPr>
                      <a:r>
                        <a:rPr lang="en-US" sz="2000" dirty="0" smtClean="0">
                          <a:latin typeface="Calibri" pitchFamily="34" charset="0"/>
                        </a:rPr>
                        <a:t>Obtain unauthorized privileges:</a:t>
                      </a:r>
                      <a:r>
                        <a:rPr lang="en-US" sz="2000" baseline="0" dirty="0" smtClean="0">
                          <a:latin typeface="Calibri" pitchFamily="34" charset="0"/>
                        </a:rPr>
                        <a:t> e.g., to log into a computer, access data, or run an application. </a:t>
                      </a:r>
                      <a:endParaRPr lang="en-US" sz="2000" b="1"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bl>
          </a:graphicData>
        </a:graphic>
      </p:graphicFrame>
      <p:sp>
        <p:nvSpPr>
          <p:cNvPr id="7" name="Rectangle 6"/>
          <p:cNvSpPr/>
          <p:nvPr/>
        </p:nvSpPr>
        <p:spPr bwMode="auto">
          <a:xfrm>
            <a:off x="457200" y="226771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8" name="Rectangle 7"/>
          <p:cNvSpPr/>
          <p:nvPr/>
        </p:nvSpPr>
        <p:spPr bwMode="auto">
          <a:xfrm>
            <a:off x="457200" y="373075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9" name="Rectangle 8"/>
          <p:cNvSpPr/>
          <p:nvPr/>
        </p:nvSpPr>
        <p:spPr bwMode="auto">
          <a:xfrm>
            <a:off x="457200" y="519379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11" name="Rectangle 10"/>
          <p:cNvSpPr/>
          <p:nvPr/>
        </p:nvSpPr>
        <p:spPr bwMode="auto">
          <a:xfrm>
            <a:off x="457200" y="519379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12" name="Rectangle 11"/>
          <p:cNvSpPr/>
          <p:nvPr/>
        </p:nvSpPr>
        <p:spPr bwMode="auto">
          <a:xfrm>
            <a:off x="457200" y="373075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13" name="Rectangle 12"/>
          <p:cNvSpPr/>
          <p:nvPr/>
        </p:nvSpPr>
        <p:spPr bwMode="auto">
          <a:xfrm>
            <a:off x="457200" y="226771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Tree>
    <p:extLst>
      <p:ext uri="{BB962C8B-B14F-4D97-AF65-F5344CB8AC3E}">
        <p14:creationId xmlns:p14="http://schemas.microsoft.com/office/powerpoint/2010/main" val="3130677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3"/>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4"/>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5"/>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Modeling</a:t>
            </a:r>
            <a:endParaRPr lang="en-US" dirty="0"/>
          </a:p>
        </p:txBody>
      </p:sp>
      <p:graphicFrame>
        <p:nvGraphicFramePr>
          <p:cNvPr id="5" name="Table 7"/>
          <p:cNvGraphicFramePr>
            <a:graphicFrameLocks noGrp="1"/>
          </p:cNvGraphicFramePr>
          <p:nvPr>
            <p:extLst>
              <p:ext uri="{D42A27DB-BD31-4B8C-83A1-F6EECF244321}">
                <p14:modId xmlns:p14="http://schemas.microsoft.com/office/powerpoint/2010/main" val="4031255257"/>
              </p:ext>
            </p:extLst>
          </p:nvPr>
        </p:nvGraphicFramePr>
        <p:xfrm>
          <a:off x="457200" y="1143000"/>
          <a:ext cx="7848600" cy="4754880"/>
        </p:xfrm>
        <a:graphic>
          <a:graphicData uri="http://schemas.openxmlformats.org/drawingml/2006/table">
            <a:tbl>
              <a:tblPr firstRow="1" bandRow="1">
                <a:tableStyleId>{6E25E649-3F16-4E02-A733-19D2CDBF48F0}</a:tableStyleId>
              </a:tblPr>
              <a:tblGrid>
                <a:gridCol w="7848600"/>
              </a:tblGrid>
              <a:tr h="370840">
                <a:tc>
                  <a:txBody>
                    <a:bodyPr/>
                    <a:lstStyle/>
                    <a:p>
                      <a:pPr algn="ctr"/>
                      <a:r>
                        <a:rPr lang="en-US" sz="2000" dirty="0" smtClean="0"/>
                        <a:t>Development – Threat Modeling</a:t>
                      </a:r>
                      <a:endParaRPr lang="en-US" sz="18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457200">
                <a:tc>
                  <a:txBody>
                    <a:bodyPr/>
                    <a:lstStyle/>
                    <a:p>
                      <a:pPr marL="548640" indent="-457200">
                        <a:buFont typeface="+mj-lt"/>
                        <a:buAutoNum type="arabicPeriod"/>
                      </a:pPr>
                      <a:r>
                        <a:rPr lang="en-US" sz="2000" dirty="0" smtClean="0"/>
                        <a:t>Define use scenarios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457200">
                <a:tc>
                  <a:txBody>
                    <a:bodyPr/>
                    <a:lstStyle/>
                    <a:p>
                      <a:pPr marL="548640" marR="0" indent="-457200" algn="l" defTabSz="914400" rtl="0" eaLnBrk="1" fontAlgn="auto" latinLnBrk="0" hangingPunct="1">
                        <a:lnSpc>
                          <a:spcPct val="100000"/>
                        </a:lnSpc>
                        <a:spcBef>
                          <a:spcPts val="0"/>
                        </a:spcBef>
                        <a:spcAft>
                          <a:spcPts val="0"/>
                        </a:spcAft>
                        <a:buClrTx/>
                        <a:buSzTx/>
                        <a:buFont typeface="+mj-lt"/>
                        <a:buAutoNum type="arabicPeriod" startAt="2"/>
                        <a:tabLst/>
                        <a:defRPr/>
                      </a:pPr>
                      <a:r>
                        <a:rPr lang="en-US" sz="2000" dirty="0" smtClean="0"/>
                        <a:t>Gather a list of external dependencies.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3"/>
                      </a:pPr>
                      <a:r>
                        <a:rPr lang="en-US" sz="2000" dirty="0" smtClean="0"/>
                        <a:t>Define security assumptions.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4"/>
                      </a:pPr>
                      <a:r>
                        <a:rPr lang="en-US" sz="2000" dirty="0" smtClean="0"/>
                        <a:t>Create external security notes.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5"/>
                        <a:tabLst/>
                        <a:defRPr/>
                      </a:pPr>
                      <a:r>
                        <a:rPr lang="en-US" sz="2000" dirty="0" smtClean="0"/>
                        <a:t>Create one or more data flow diagrams (DFS) of</a:t>
                      </a:r>
                      <a:r>
                        <a:rPr lang="en-US" sz="2000" baseline="0" dirty="0" smtClean="0"/>
                        <a:t> the application being modeled.</a:t>
                      </a:r>
                      <a:endParaRPr lang="en-US" sz="2000" b="0" baseline="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6"/>
                        <a:tabLst/>
                        <a:defRPr/>
                      </a:pPr>
                      <a:r>
                        <a:rPr lang="en-US" sz="2000" dirty="0" smtClean="0"/>
                        <a:t>Determine threat types.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7"/>
                        <a:tabLst/>
                        <a:defRPr/>
                      </a:pPr>
                      <a:r>
                        <a:rPr lang="en-US" sz="2000" dirty="0" smtClean="0"/>
                        <a:t>Identify the threats to the system.</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8"/>
                      </a:pPr>
                      <a:r>
                        <a:rPr lang="en-US" sz="2000" dirty="0" smtClean="0"/>
                        <a:t>Determine risk</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9"/>
                      </a:pPr>
                      <a:r>
                        <a:rPr lang="en-US" sz="2000" dirty="0" smtClean="0"/>
                        <a:t>Plan</a:t>
                      </a:r>
                      <a:r>
                        <a:rPr lang="en-US" sz="2000" baseline="0" dirty="0" smtClean="0"/>
                        <a:t> mitigations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AutoShape 4"/>
          <p:cNvSpPr>
            <a:spLocks noChangeArrowheads="1"/>
          </p:cNvSpPr>
          <p:nvPr/>
        </p:nvSpPr>
        <p:spPr bwMode="auto">
          <a:xfrm rot="5400000">
            <a:off x="0" y="157480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57272698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 with Data Store Access</a:t>
            </a:r>
            <a:endParaRPr lang="en-US" dirty="0"/>
          </a:p>
        </p:txBody>
      </p:sp>
      <p:graphicFrame>
        <p:nvGraphicFramePr>
          <p:cNvPr id="40" name="Table 39"/>
          <p:cNvGraphicFramePr>
            <a:graphicFrameLocks noGrp="1"/>
          </p:cNvGraphicFramePr>
          <p:nvPr>
            <p:extLst>
              <p:ext uri="{D42A27DB-BD31-4B8C-83A1-F6EECF244321}">
                <p14:modId xmlns:p14="http://schemas.microsoft.com/office/powerpoint/2010/main" val="2871843263"/>
              </p:ext>
            </p:extLst>
          </p:nvPr>
        </p:nvGraphicFramePr>
        <p:xfrm>
          <a:off x="2903220" y="4941332"/>
          <a:ext cx="3566160" cy="304800"/>
        </p:xfrm>
        <a:graphic>
          <a:graphicData uri="http://schemas.openxmlformats.org/drawingml/2006/table">
            <a:tbl>
              <a:tblPr firstRow="1" bandRow="1">
                <a:tableStyleId>{F5AB1C69-6EDB-4FF4-983F-18BD219EF322}</a:tableStyleId>
              </a:tblPr>
              <a:tblGrid>
                <a:gridCol w="731520"/>
                <a:gridCol w="1371600"/>
                <a:gridCol w="1463040"/>
              </a:tblGrid>
              <a:tr h="228600">
                <a:tc>
                  <a:txBody>
                    <a:bodyPr/>
                    <a:lstStyle/>
                    <a:p>
                      <a:r>
                        <a:rPr lang="en-US" sz="1400" b="1" dirty="0" smtClean="0">
                          <a:solidFill>
                            <a:srgbClr val="3C4F82"/>
                          </a:solidFill>
                        </a:rPr>
                        <a:t>12296</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solidFill>
                            <a:srgbClr val="3C4F82"/>
                          </a:solidFill>
                        </a:rPr>
                        <a:t>Judy</a:t>
                      </a:r>
                      <a:r>
                        <a:rPr lang="en-US" sz="1400" b="1" baseline="0" dirty="0" smtClean="0">
                          <a:solidFill>
                            <a:srgbClr val="3C4F82"/>
                          </a:solidFill>
                        </a:rPr>
                        <a:t> Thomas</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solidFill>
                            <a:srgbClr val="3C4F82"/>
                          </a:solidFill>
                        </a:rPr>
                        <a:t>(503)</a:t>
                      </a:r>
                      <a:r>
                        <a:rPr lang="en-US" sz="1400" b="1" baseline="0" dirty="0" smtClean="0">
                          <a:solidFill>
                            <a:srgbClr val="3C4F82"/>
                          </a:solidFill>
                        </a:rPr>
                        <a:t> 921-7899</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9" name="TextBox 48"/>
          <p:cNvSpPr txBox="1"/>
          <p:nvPr/>
        </p:nvSpPr>
        <p:spPr>
          <a:xfrm>
            <a:off x="4229100" y="3124200"/>
            <a:ext cx="914400" cy="365760"/>
          </a:xfrm>
          <a:prstGeom prst="rect">
            <a:avLst/>
          </a:prstGeom>
          <a:noFill/>
        </p:spPr>
        <p:txBody>
          <a:bodyPr wrap="square" rtlCol="0">
            <a:spAutoFit/>
          </a:bodyPr>
          <a:lstStyle/>
          <a:p>
            <a:pPr marL="182880" indent="-91440" algn="l">
              <a:spcBef>
                <a:spcPts val="300"/>
              </a:spcBef>
            </a:pPr>
            <a:r>
              <a:rPr lang="en-US" sz="1800" dirty="0" smtClean="0">
                <a:solidFill>
                  <a:srgbClr val="C00000"/>
                </a:solidFill>
                <a:latin typeface="Calibri" pitchFamily="34" charset="0"/>
              </a:rPr>
              <a:t>12296</a:t>
            </a:r>
            <a:endParaRPr lang="en-US" sz="1600" dirty="0" smtClean="0">
              <a:solidFill>
                <a:srgbClr val="C00000"/>
              </a:solidFill>
              <a:latin typeface="Calibri" pitchFamily="34" charset="0"/>
            </a:endParaRPr>
          </a:p>
        </p:txBody>
      </p:sp>
      <p:cxnSp>
        <p:nvCxnSpPr>
          <p:cNvPr id="55" name="Straight Arrow Connector 54"/>
          <p:cNvCxnSpPr/>
          <p:nvPr/>
        </p:nvCxnSpPr>
        <p:spPr bwMode="auto">
          <a:xfrm>
            <a:off x="3177540" y="3993178"/>
            <a:ext cx="3017520" cy="0"/>
          </a:xfrm>
          <a:prstGeom prst="straightConnector1">
            <a:avLst/>
          </a:prstGeom>
          <a:solidFill>
            <a:srgbClr val="5CA1FB"/>
          </a:solidFill>
          <a:ln w="31750" cap="flat" cmpd="sng" algn="ctr">
            <a:solidFill>
              <a:srgbClr val="0000FF"/>
            </a:solidFill>
            <a:prstDash val="solid"/>
            <a:round/>
            <a:headEnd type="arrow" w="med" len="med"/>
            <a:tailEnd type="none"/>
          </a:ln>
          <a:effectLst/>
        </p:spPr>
      </p:cxnSp>
      <p:pic>
        <p:nvPicPr>
          <p:cNvPr id="57" name="Picture 3" descr="C:\Users\ellison\AppData\Local\Microsoft\Windows\Temporary Internet Files\Content.IE5\FB562XYI\MC90043524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3367192"/>
            <a:ext cx="457200" cy="755894"/>
          </a:xfrm>
          <a:prstGeom prst="rect">
            <a:avLst/>
          </a:prstGeom>
          <a:noFill/>
          <a:extLst>
            <a:ext uri="{909E8E84-426E-40DD-AFC4-6F175D3DCCD1}">
              <a14:hiddenFill xmlns:a14="http://schemas.microsoft.com/office/drawing/2010/main">
                <a:solidFill>
                  <a:srgbClr val="FFFFFF"/>
                </a:solidFill>
              </a14:hiddenFill>
            </a:ext>
          </a:extLst>
        </p:spPr>
      </p:pic>
      <p:cxnSp>
        <p:nvCxnSpPr>
          <p:cNvPr id="59" name="Straight Arrow Connector 58"/>
          <p:cNvCxnSpPr/>
          <p:nvPr/>
        </p:nvCxnSpPr>
        <p:spPr bwMode="auto">
          <a:xfrm>
            <a:off x="3177540" y="3550622"/>
            <a:ext cx="3017520" cy="0"/>
          </a:xfrm>
          <a:prstGeom prst="straightConnector1">
            <a:avLst/>
          </a:prstGeom>
          <a:solidFill>
            <a:srgbClr val="5CA1FB"/>
          </a:solidFill>
          <a:ln w="31750" cap="flat" cmpd="sng" algn="ctr">
            <a:solidFill>
              <a:srgbClr val="0000FF"/>
            </a:solidFill>
            <a:prstDash val="solid"/>
            <a:round/>
            <a:headEnd type="none" w="med" len="med"/>
            <a:tailEnd type="arrow"/>
          </a:ln>
          <a:effectLst/>
        </p:spPr>
      </p:cxnSp>
      <p:sp>
        <p:nvSpPr>
          <p:cNvPr id="63" name="TextBox 62"/>
          <p:cNvSpPr txBox="1"/>
          <p:nvPr/>
        </p:nvSpPr>
        <p:spPr>
          <a:xfrm>
            <a:off x="4018736" y="4069378"/>
            <a:ext cx="1335128" cy="369332"/>
          </a:xfrm>
          <a:prstGeom prst="rect">
            <a:avLst/>
          </a:prstGeom>
          <a:noFill/>
        </p:spPr>
        <p:txBody>
          <a:bodyPr wrap="square" rtlCol="0">
            <a:spAutoFit/>
          </a:bodyPr>
          <a:lstStyle/>
          <a:p>
            <a:pPr>
              <a:spcBef>
                <a:spcPts val="300"/>
              </a:spcBef>
            </a:pPr>
            <a:r>
              <a:rPr lang="en-US" sz="1800" dirty="0" smtClean="0">
                <a:solidFill>
                  <a:srgbClr val="00602B"/>
                </a:solidFill>
                <a:latin typeface="Calibri" pitchFamily="34" charset="0"/>
              </a:rPr>
              <a:t>Web page</a:t>
            </a:r>
          </a:p>
        </p:txBody>
      </p:sp>
      <p:pic>
        <p:nvPicPr>
          <p:cNvPr id="70" name="Picture 69" descr="web use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1600" y="3413206"/>
            <a:ext cx="851110" cy="663866"/>
          </a:xfrm>
          <a:prstGeom prst="rect">
            <a:avLst/>
          </a:prstGeom>
        </p:spPr>
      </p:pic>
      <p:sp>
        <p:nvSpPr>
          <p:cNvPr id="43" name="TextBox 42"/>
          <p:cNvSpPr txBox="1"/>
          <p:nvPr/>
        </p:nvSpPr>
        <p:spPr>
          <a:xfrm>
            <a:off x="6609536" y="4343400"/>
            <a:ext cx="1620064" cy="369332"/>
          </a:xfrm>
          <a:prstGeom prst="rect">
            <a:avLst/>
          </a:prstGeom>
          <a:noFill/>
        </p:spPr>
        <p:txBody>
          <a:bodyPr wrap="square" rtlCol="0">
            <a:spAutoFit/>
          </a:bodyPr>
          <a:lstStyle/>
          <a:p>
            <a:pPr>
              <a:spcBef>
                <a:spcPts val="300"/>
              </a:spcBef>
            </a:pPr>
            <a:r>
              <a:rPr lang="en-US" sz="1800" dirty="0" smtClean="0">
                <a:solidFill>
                  <a:srgbClr val="00602B"/>
                </a:solidFill>
                <a:latin typeface="Calibri" pitchFamily="34" charset="0"/>
              </a:rPr>
              <a:t>Web server</a:t>
            </a:r>
          </a:p>
        </p:txBody>
      </p:sp>
      <p:sp>
        <p:nvSpPr>
          <p:cNvPr id="47" name="TextBox 46"/>
          <p:cNvSpPr txBox="1"/>
          <p:nvPr/>
        </p:nvSpPr>
        <p:spPr>
          <a:xfrm>
            <a:off x="990600" y="4419600"/>
            <a:ext cx="1524000" cy="369332"/>
          </a:xfrm>
          <a:prstGeom prst="rect">
            <a:avLst/>
          </a:prstGeom>
          <a:noFill/>
        </p:spPr>
        <p:txBody>
          <a:bodyPr wrap="square" rtlCol="0">
            <a:spAutoFit/>
          </a:bodyPr>
          <a:lstStyle/>
          <a:p>
            <a:pPr marL="182880" indent="-91440">
              <a:spcBef>
                <a:spcPts val="300"/>
              </a:spcBef>
            </a:pPr>
            <a:r>
              <a:rPr lang="en-US" sz="1800" dirty="0" smtClean="0">
                <a:solidFill>
                  <a:srgbClr val="00602B"/>
                </a:solidFill>
                <a:latin typeface="Calibri" pitchFamily="34" charset="0"/>
              </a:rPr>
              <a:t>Web client</a:t>
            </a:r>
          </a:p>
        </p:txBody>
      </p:sp>
      <p:sp>
        <p:nvSpPr>
          <p:cNvPr id="35" name="Rounded Rectangle 34"/>
          <p:cNvSpPr/>
          <p:nvPr/>
        </p:nvSpPr>
        <p:spPr bwMode="auto">
          <a:xfrm>
            <a:off x="685800" y="2238523"/>
            <a:ext cx="8001000" cy="599313"/>
          </a:xfrm>
          <a:prstGeom prst="roundRect">
            <a:avLst/>
          </a:prstGeom>
          <a:solidFill>
            <a:schemeClr val="bg1">
              <a:lumMod val="95000"/>
            </a:schemeClr>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lnSpc>
                <a:spcPct val="88000"/>
              </a:lnSpc>
              <a:spcBef>
                <a:spcPts val="300"/>
              </a:spcBef>
            </a:pPr>
            <a:r>
              <a:rPr lang="en-US" sz="2000" b="1" dirty="0">
                <a:solidFill>
                  <a:srgbClr val="3C4F82"/>
                </a:solidFill>
                <a:latin typeface="Calibri" pitchFamily="34" charset="0"/>
              </a:rPr>
              <a:t>Example: User submits a 5-digit </a:t>
            </a:r>
            <a:r>
              <a:rPr lang="en-US" sz="2000" b="1" dirty="0" smtClean="0">
                <a:solidFill>
                  <a:srgbClr val="3C4F82"/>
                </a:solidFill>
                <a:latin typeface="Calibri" pitchFamily="34" charset="0"/>
              </a:rPr>
              <a:t>numeric </a:t>
            </a:r>
            <a:r>
              <a:rPr lang="en-US" sz="2000" b="1" dirty="0">
                <a:solidFill>
                  <a:srgbClr val="3C4F82"/>
                </a:solidFill>
                <a:latin typeface="Calibri" pitchFamily="34" charset="0"/>
              </a:rPr>
              <a:t>ID and is shown a web page with the ID, name, and phone number for the entry with that ID number.</a:t>
            </a:r>
          </a:p>
        </p:txBody>
      </p:sp>
      <p:sp>
        <p:nvSpPr>
          <p:cNvPr id="36" name="Rounded Rectangle 35"/>
          <p:cNvSpPr/>
          <p:nvPr/>
        </p:nvSpPr>
        <p:spPr bwMode="auto">
          <a:xfrm>
            <a:off x="2499360" y="1417863"/>
            <a:ext cx="4373880" cy="599313"/>
          </a:xfrm>
          <a:prstGeom prst="roundRect">
            <a:avLst/>
          </a:prstGeom>
          <a:solidFill>
            <a:schemeClr val="bg1">
              <a:lumMod val="95000"/>
            </a:schemeClr>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lnSpc>
                <a:spcPct val="88000"/>
              </a:lnSpc>
              <a:spcBef>
                <a:spcPts val="300"/>
              </a:spcBef>
            </a:pPr>
            <a:r>
              <a:rPr lang="en-US" sz="2000" b="1" dirty="0">
                <a:solidFill>
                  <a:srgbClr val="3C4F82"/>
                </a:solidFill>
                <a:latin typeface="Calibri" pitchFamily="34" charset="0"/>
              </a:rPr>
              <a:t>A use case </a:t>
            </a:r>
            <a:r>
              <a:rPr lang="en-US" sz="2000" b="1" dirty="0" smtClean="0">
                <a:solidFill>
                  <a:srgbClr val="3C4F82"/>
                </a:solidFill>
                <a:latin typeface="Calibri" pitchFamily="34" charset="0"/>
              </a:rPr>
              <a:t>describes </a:t>
            </a:r>
            <a:r>
              <a:rPr lang="en-US" sz="2000" b="1" dirty="0">
                <a:solidFill>
                  <a:srgbClr val="3C4F82"/>
                </a:solidFill>
                <a:latin typeface="Calibri" pitchFamily="34" charset="0"/>
              </a:rPr>
              <a:t>the </a:t>
            </a:r>
            <a:r>
              <a:rPr lang="en-US" sz="2000" b="1" dirty="0" smtClean="0">
                <a:solidFill>
                  <a:srgbClr val="3C4F82"/>
                </a:solidFill>
                <a:latin typeface="Calibri" pitchFamily="34" charset="0"/>
              </a:rPr>
              <a:t>information exchange  between </a:t>
            </a:r>
            <a:r>
              <a:rPr lang="en-US" sz="2000" b="1" dirty="0">
                <a:solidFill>
                  <a:srgbClr val="3C4F82"/>
                </a:solidFill>
                <a:latin typeface="Calibri" pitchFamily="34" charset="0"/>
              </a:rPr>
              <a:t>a user and a </a:t>
            </a:r>
            <a:r>
              <a:rPr lang="en-US" sz="2000" b="1" dirty="0" smtClean="0">
                <a:solidFill>
                  <a:srgbClr val="3C4F82"/>
                </a:solidFill>
                <a:latin typeface="Calibri" pitchFamily="34" charset="0"/>
              </a:rPr>
              <a:t>system.</a:t>
            </a:r>
            <a:endParaRPr lang="en-US" sz="2000" b="1" dirty="0">
              <a:solidFill>
                <a:srgbClr val="3C4F82"/>
              </a:solidFill>
              <a:latin typeface="Calibri" pitchFamily="34" charset="0"/>
            </a:endParaRPr>
          </a:p>
        </p:txBody>
      </p:sp>
      <p:sp>
        <p:nvSpPr>
          <p:cNvPr id="17" name="Rounded Rectangle 16"/>
          <p:cNvSpPr/>
          <p:nvPr/>
        </p:nvSpPr>
        <p:spPr bwMode="auto">
          <a:xfrm>
            <a:off x="723900" y="5560030"/>
            <a:ext cx="3368040" cy="599313"/>
          </a:xfrm>
          <a:prstGeom prst="roundRect">
            <a:avLst/>
          </a:prstGeom>
          <a:solidFill>
            <a:schemeClr val="bg1">
              <a:lumMod val="95000"/>
            </a:schemeClr>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lnSpc>
                <a:spcPct val="88000"/>
              </a:lnSpc>
              <a:spcBef>
                <a:spcPts val="300"/>
              </a:spcBef>
            </a:pPr>
            <a:r>
              <a:rPr lang="en-US" sz="2000" b="1" dirty="0">
                <a:solidFill>
                  <a:srgbClr val="3C4F82"/>
                </a:solidFill>
                <a:latin typeface="Calibri" pitchFamily="34" charset="0"/>
              </a:rPr>
              <a:t>I</a:t>
            </a:r>
            <a:r>
              <a:rPr lang="en-US" sz="2000" b="1" dirty="0" smtClean="0">
                <a:solidFill>
                  <a:srgbClr val="3C4F82"/>
                </a:solidFill>
                <a:latin typeface="Calibri" pitchFamily="34" charset="0"/>
              </a:rPr>
              <a:t>nformation flows provide system access to adversaries.</a:t>
            </a:r>
            <a:endParaRPr lang="en-US" sz="2000" b="1" dirty="0">
              <a:solidFill>
                <a:srgbClr val="3C4F82"/>
              </a:solidFill>
              <a:latin typeface="Calibri" pitchFamily="34" charset="0"/>
            </a:endParaRPr>
          </a:p>
        </p:txBody>
      </p:sp>
      <p:sp>
        <p:nvSpPr>
          <p:cNvPr id="18" name="Rounded Rectangle 17"/>
          <p:cNvSpPr/>
          <p:nvPr/>
        </p:nvSpPr>
        <p:spPr bwMode="auto">
          <a:xfrm>
            <a:off x="5494020" y="5560029"/>
            <a:ext cx="2926080" cy="599313"/>
          </a:xfrm>
          <a:prstGeom prst="roundRect">
            <a:avLst/>
          </a:prstGeom>
          <a:solidFill>
            <a:srgbClr val="7D0100"/>
          </a:solidFill>
          <a:ln w="38100" cap="flat" cmpd="sng" algn="ctr">
            <a:solidFill>
              <a:srgbClr val="990100"/>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lnSpc>
                <a:spcPct val="88000"/>
              </a:lnSpc>
              <a:spcBef>
                <a:spcPts val="300"/>
              </a:spcBef>
            </a:pPr>
            <a:r>
              <a:rPr lang="en-US" sz="2000" b="1" dirty="0" smtClean="0">
                <a:solidFill>
                  <a:schemeClr val="bg1"/>
                </a:solidFill>
                <a:latin typeface="Calibri" pitchFamily="34" charset="0"/>
              </a:rPr>
              <a:t>Can an information flow be compromised</a:t>
            </a:r>
            <a:r>
              <a:rPr lang="en-US" sz="2000" b="1" dirty="0">
                <a:solidFill>
                  <a:schemeClr val="bg1"/>
                </a:solidFill>
                <a:latin typeface="Calibri" pitchFamily="34" charset="0"/>
              </a:rPr>
              <a:t>?</a:t>
            </a:r>
            <a:r>
              <a:rPr lang="en-US" sz="2000" b="1" dirty="0" smtClean="0">
                <a:solidFill>
                  <a:schemeClr val="bg1"/>
                </a:solidFill>
                <a:latin typeface="Calibri" pitchFamily="34" charset="0"/>
              </a:rPr>
              <a:t> </a:t>
            </a:r>
            <a:endParaRPr lang="en-US" sz="2000" b="1" dirty="0">
              <a:solidFill>
                <a:schemeClr val="bg1"/>
              </a:solidFill>
              <a:latin typeface="Calibri" pitchFamily="34" charset="0"/>
            </a:endParaRPr>
          </a:p>
        </p:txBody>
      </p:sp>
      <p:sp>
        <p:nvSpPr>
          <p:cNvPr id="19" name="TextBox 18"/>
          <p:cNvSpPr txBox="1"/>
          <p:nvPr/>
        </p:nvSpPr>
        <p:spPr>
          <a:xfrm>
            <a:off x="7981136" y="4343400"/>
            <a:ext cx="1162864" cy="369332"/>
          </a:xfrm>
          <a:prstGeom prst="rect">
            <a:avLst/>
          </a:prstGeom>
          <a:noFill/>
        </p:spPr>
        <p:txBody>
          <a:bodyPr wrap="square" rtlCol="0">
            <a:spAutoFit/>
          </a:bodyPr>
          <a:lstStyle/>
          <a:p>
            <a:pPr>
              <a:spcBef>
                <a:spcPts val="300"/>
              </a:spcBef>
            </a:pPr>
            <a:r>
              <a:rPr lang="en-US" sz="1800" dirty="0" smtClean="0">
                <a:solidFill>
                  <a:srgbClr val="00602B"/>
                </a:solidFill>
                <a:latin typeface="Calibri" pitchFamily="34" charset="0"/>
              </a:rPr>
              <a:t>Data store</a:t>
            </a:r>
          </a:p>
        </p:txBody>
      </p:sp>
      <p:cxnSp>
        <p:nvCxnSpPr>
          <p:cNvPr id="4" name="Straight Arrow Connector 3"/>
          <p:cNvCxnSpPr>
            <a:stCxn id="57" idx="3"/>
            <a:endCxn id="57" idx="3"/>
          </p:cNvCxnSpPr>
          <p:nvPr/>
        </p:nvCxnSpPr>
        <p:spPr bwMode="auto">
          <a:xfrm>
            <a:off x="7620000" y="3745139"/>
            <a:ext cx="0" cy="0"/>
          </a:xfrm>
          <a:prstGeom prst="straightConnector1">
            <a:avLst/>
          </a:prstGeom>
          <a:noFill/>
          <a:ln w="9525" cap="flat" cmpd="sng" algn="ctr">
            <a:noFill/>
            <a:prstDash val="solid"/>
            <a:round/>
            <a:headEnd type="none" w="med" len="med"/>
            <a:tailEnd type="arrow"/>
          </a:ln>
          <a:effectLst/>
        </p:spPr>
      </p:cxnSp>
      <p:cxnSp>
        <p:nvCxnSpPr>
          <p:cNvPr id="6" name="Straight Connector 5"/>
          <p:cNvCxnSpPr>
            <a:stCxn id="57" idx="3"/>
          </p:cNvCxnSpPr>
          <p:nvPr/>
        </p:nvCxnSpPr>
        <p:spPr bwMode="auto">
          <a:xfrm>
            <a:off x="7620000" y="3745139"/>
            <a:ext cx="439187" cy="0"/>
          </a:xfrm>
          <a:prstGeom prst="line">
            <a:avLst/>
          </a:prstGeom>
          <a:noFill/>
          <a:ln w="19050" cap="flat" cmpd="sng" algn="ctr">
            <a:solidFill>
              <a:srgbClr val="C00000"/>
            </a:solidFill>
            <a:prstDash val="solid"/>
            <a:round/>
            <a:headEnd type="arrow" w="med" len="med"/>
            <a:tailEnd type="arrow" w="med" len="med"/>
          </a:ln>
          <a:effectLst/>
        </p:spPr>
      </p:cxnSp>
      <p:pic>
        <p:nvPicPr>
          <p:cNvPr id="23" name="Picture 22" descr="data cent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59187" y="3323485"/>
            <a:ext cx="780013" cy="717318"/>
          </a:xfrm>
          <a:prstGeom prst="rect">
            <a:avLst/>
          </a:prstGeom>
        </p:spPr>
      </p:pic>
    </p:spTree>
    <p:extLst>
      <p:ext uri="{BB962C8B-B14F-4D97-AF65-F5344CB8AC3E}">
        <p14:creationId xmlns:p14="http://schemas.microsoft.com/office/powerpoint/2010/main" val="20317857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3" grpId="0"/>
      <p:bldP spid="43" grpId="0"/>
      <p:bldP spid="47" grpId="0"/>
      <p:bldP spid="35" grpId="0" animBg="1"/>
      <p:bldP spid="36" grpId="0" animBg="1"/>
      <p:bldP spid="17" grpId="0" animBg="1"/>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Modeling</a:t>
            </a:r>
            <a:endParaRPr lang="en-US" dirty="0"/>
          </a:p>
        </p:txBody>
      </p:sp>
      <p:graphicFrame>
        <p:nvGraphicFramePr>
          <p:cNvPr id="5" name="Table 7"/>
          <p:cNvGraphicFramePr>
            <a:graphicFrameLocks noGrp="1"/>
          </p:cNvGraphicFramePr>
          <p:nvPr>
            <p:extLst>
              <p:ext uri="{D42A27DB-BD31-4B8C-83A1-F6EECF244321}">
                <p14:modId xmlns:p14="http://schemas.microsoft.com/office/powerpoint/2010/main" val="2722262682"/>
              </p:ext>
            </p:extLst>
          </p:nvPr>
        </p:nvGraphicFramePr>
        <p:xfrm>
          <a:off x="457200" y="1143000"/>
          <a:ext cx="7848600" cy="4754880"/>
        </p:xfrm>
        <a:graphic>
          <a:graphicData uri="http://schemas.openxmlformats.org/drawingml/2006/table">
            <a:tbl>
              <a:tblPr firstRow="1" bandRow="1">
                <a:tableStyleId>{6E25E649-3F16-4E02-A733-19D2CDBF48F0}</a:tableStyleId>
              </a:tblPr>
              <a:tblGrid>
                <a:gridCol w="7848600"/>
              </a:tblGrid>
              <a:tr h="370840">
                <a:tc>
                  <a:txBody>
                    <a:bodyPr/>
                    <a:lstStyle/>
                    <a:p>
                      <a:pPr algn="ctr"/>
                      <a:r>
                        <a:rPr lang="en-US" sz="2000" dirty="0" smtClean="0"/>
                        <a:t>Development – Threat Modeling</a:t>
                      </a:r>
                      <a:endParaRPr lang="en-US" sz="18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457200">
                <a:tc>
                  <a:txBody>
                    <a:bodyPr/>
                    <a:lstStyle/>
                    <a:p>
                      <a:pPr marL="548640" indent="-457200">
                        <a:buFont typeface="+mj-lt"/>
                        <a:buAutoNum type="arabicPeriod"/>
                      </a:pPr>
                      <a:r>
                        <a:rPr lang="en-US" sz="2000" dirty="0" smtClean="0"/>
                        <a:t>Define use scenarios.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457200">
                <a:tc>
                  <a:txBody>
                    <a:bodyPr/>
                    <a:lstStyle/>
                    <a:p>
                      <a:pPr marL="548640" marR="0" indent="-457200" algn="l" defTabSz="914400" rtl="0" eaLnBrk="1" fontAlgn="auto" latinLnBrk="0" hangingPunct="1">
                        <a:lnSpc>
                          <a:spcPct val="100000"/>
                        </a:lnSpc>
                        <a:spcBef>
                          <a:spcPts val="0"/>
                        </a:spcBef>
                        <a:spcAft>
                          <a:spcPts val="0"/>
                        </a:spcAft>
                        <a:buClrTx/>
                        <a:buSzTx/>
                        <a:buFont typeface="+mj-lt"/>
                        <a:buAutoNum type="arabicPeriod" startAt="2"/>
                        <a:tabLst/>
                        <a:defRPr/>
                      </a:pPr>
                      <a:r>
                        <a:rPr lang="en-US" sz="2000" dirty="0" smtClean="0"/>
                        <a:t>Gather a list of external dependencies.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3"/>
                      </a:pPr>
                      <a:r>
                        <a:rPr lang="en-US" sz="2000" dirty="0" smtClean="0"/>
                        <a:t>Define security assumptions.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4"/>
                      </a:pPr>
                      <a:r>
                        <a:rPr lang="en-US" sz="2000" dirty="0" smtClean="0"/>
                        <a:t>Create external security notes.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5"/>
                        <a:tabLst/>
                        <a:defRPr/>
                      </a:pPr>
                      <a:r>
                        <a:rPr lang="en-US" sz="2000" dirty="0" smtClean="0"/>
                        <a:t>Create one or more data flow diagrams (DFS) of</a:t>
                      </a:r>
                      <a:r>
                        <a:rPr lang="en-US" sz="2000" baseline="0" dirty="0" smtClean="0"/>
                        <a:t> the application being modeled.</a:t>
                      </a:r>
                      <a:endParaRPr lang="en-US" sz="2000" b="0" baseline="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6"/>
                        <a:tabLst/>
                        <a:defRPr/>
                      </a:pPr>
                      <a:r>
                        <a:rPr lang="en-US" sz="2000" dirty="0" smtClean="0"/>
                        <a:t>Determine threat types.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7"/>
                        <a:tabLst/>
                        <a:defRPr/>
                      </a:pPr>
                      <a:r>
                        <a:rPr lang="en-US" sz="2000" dirty="0" smtClean="0"/>
                        <a:t>Identify the threats to the system.</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8"/>
                      </a:pPr>
                      <a:r>
                        <a:rPr lang="en-US" sz="2000" dirty="0" smtClean="0"/>
                        <a:t>Determine risk.</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9"/>
                      </a:pPr>
                      <a:r>
                        <a:rPr lang="en-US" sz="2000" dirty="0" smtClean="0"/>
                        <a:t>Plan</a:t>
                      </a:r>
                      <a:r>
                        <a:rPr lang="en-US" sz="2000" baseline="0" dirty="0" smtClean="0"/>
                        <a:t> mitigations.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AutoShape 4"/>
          <p:cNvSpPr>
            <a:spLocks noChangeArrowheads="1"/>
          </p:cNvSpPr>
          <p:nvPr/>
        </p:nvSpPr>
        <p:spPr bwMode="auto">
          <a:xfrm rot="5400000">
            <a:off x="-25854" y="20764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
        <p:nvSpPr>
          <p:cNvPr id="6" name="AutoShape 4"/>
          <p:cNvSpPr>
            <a:spLocks noChangeArrowheads="1"/>
          </p:cNvSpPr>
          <p:nvPr/>
        </p:nvSpPr>
        <p:spPr bwMode="auto">
          <a:xfrm rot="5400000">
            <a:off x="-25854" y="25336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580689705"/>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Dependencies</a:t>
            </a:r>
            <a:endParaRPr lang="en-US" dirty="0"/>
          </a:p>
        </p:txBody>
      </p:sp>
      <p:pic>
        <p:nvPicPr>
          <p:cNvPr id="21" name="Picture 3" descr="C:\Users\ellison\AppData\Local\Microsoft\Windows\Temporary Internet Files\Content.IE5\FB562XYI\MC90043524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8600" y="3500403"/>
            <a:ext cx="457200" cy="75589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data cente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9000" y="3519691"/>
            <a:ext cx="1006762" cy="717318"/>
          </a:xfrm>
          <a:prstGeom prst="rect">
            <a:avLst/>
          </a:prstGeom>
        </p:spPr>
      </p:pic>
      <p:pic>
        <p:nvPicPr>
          <p:cNvPr id="23" name="Picture 22" descr="web us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 y="3546417"/>
            <a:ext cx="851110" cy="663866"/>
          </a:xfrm>
          <a:prstGeom prst="rect">
            <a:avLst/>
          </a:prstGeom>
        </p:spPr>
      </p:pic>
      <p:sp>
        <p:nvSpPr>
          <p:cNvPr id="24" name="TextBox 23"/>
          <p:cNvSpPr txBox="1"/>
          <p:nvPr/>
        </p:nvSpPr>
        <p:spPr>
          <a:xfrm>
            <a:off x="1598480" y="4353860"/>
            <a:ext cx="2648386" cy="579902"/>
          </a:xfrm>
          <a:prstGeom prst="rect">
            <a:avLst/>
          </a:prstGeom>
          <a:solidFill>
            <a:schemeClr val="bg1">
              <a:lumMod val="95000"/>
            </a:schemeClr>
          </a:solidFill>
        </p:spPr>
        <p:txBody>
          <a:bodyPr wrap="square" rtlCol="0" anchor="ctr">
            <a:spAutoFit/>
          </a:bodyPr>
          <a:lstStyle/>
          <a:p>
            <a:pPr algn="ctr">
              <a:lnSpc>
                <a:spcPct val="88000"/>
              </a:lnSpc>
              <a:spcBef>
                <a:spcPts val="300"/>
              </a:spcBef>
            </a:pPr>
            <a:r>
              <a:rPr lang="en-US" sz="1800" b="1" dirty="0" smtClean="0">
                <a:solidFill>
                  <a:srgbClr val="3C4F82"/>
                </a:solidFill>
                <a:latin typeface="Calibri" pitchFamily="34" charset="0"/>
              </a:rPr>
              <a:t>Operating system verification of local users</a:t>
            </a:r>
            <a:endParaRPr lang="en-US" sz="1600" b="1" dirty="0" smtClean="0">
              <a:solidFill>
                <a:srgbClr val="3C4F82"/>
              </a:solidFill>
              <a:latin typeface="Calibri" pitchFamily="34" charset="0"/>
            </a:endParaRPr>
          </a:p>
        </p:txBody>
      </p:sp>
      <p:sp>
        <p:nvSpPr>
          <p:cNvPr id="25" name="TextBox 24"/>
          <p:cNvSpPr txBox="1"/>
          <p:nvPr/>
        </p:nvSpPr>
        <p:spPr>
          <a:xfrm>
            <a:off x="4951280" y="3022166"/>
            <a:ext cx="2001879" cy="548640"/>
          </a:xfrm>
          <a:prstGeom prst="rect">
            <a:avLst/>
          </a:prstGeom>
          <a:solidFill>
            <a:schemeClr val="bg1">
              <a:lumMod val="95000"/>
            </a:schemeClr>
          </a:solidFill>
        </p:spPr>
        <p:txBody>
          <a:bodyPr wrap="square" bIns="0" rtlCol="0" anchor="ctr">
            <a:spAutoFit/>
          </a:bodyPr>
          <a:lstStyle/>
          <a:p>
            <a:pPr algn="ctr">
              <a:lnSpc>
                <a:spcPct val="88000"/>
              </a:lnSpc>
              <a:spcBef>
                <a:spcPts val="300"/>
              </a:spcBef>
            </a:pPr>
            <a:r>
              <a:rPr lang="en-US" sz="1800" b="1" dirty="0" smtClean="0">
                <a:solidFill>
                  <a:srgbClr val="3C4F82"/>
                </a:solidFill>
                <a:latin typeface="Calibri" pitchFamily="34" charset="0"/>
              </a:rPr>
              <a:t>Database integrity and availability</a:t>
            </a:r>
            <a:endParaRPr lang="en-US" sz="1600" b="1" dirty="0" smtClean="0">
              <a:solidFill>
                <a:srgbClr val="3C4F82"/>
              </a:solidFill>
              <a:latin typeface="Calibri" pitchFamily="34" charset="0"/>
            </a:endParaRPr>
          </a:p>
        </p:txBody>
      </p:sp>
      <p:sp>
        <p:nvSpPr>
          <p:cNvPr id="26" name="TextBox 25"/>
          <p:cNvSpPr txBox="1"/>
          <p:nvPr/>
        </p:nvSpPr>
        <p:spPr>
          <a:xfrm>
            <a:off x="2029445" y="3128900"/>
            <a:ext cx="1705141" cy="487569"/>
          </a:xfrm>
          <a:prstGeom prst="rect">
            <a:avLst/>
          </a:prstGeom>
          <a:solidFill>
            <a:schemeClr val="bg1">
              <a:lumMod val="95000"/>
            </a:schemeClr>
          </a:solidFill>
        </p:spPr>
        <p:txBody>
          <a:bodyPr wrap="square" tIns="0" bIns="0" rtlCol="0" anchor="ctr">
            <a:spAutoFit/>
          </a:bodyPr>
          <a:lstStyle/>
          <a:p>
            <a:pPr algn="ctr">
              <a:lnSpc>
                <a:spcPct val="88000"/>
              </a:lnSpc>
              <a:spcBef>
                <a:spcPts val="300"/>
              </a:spcBef>
            </a:pPr>
            <a:r>
              <a:rPr lang="en-US" sz="1800" b="1" dirty="0" smtClean="0">
                <a:solidFill>
                  <a:srgbClr val="3C4F82"/>
                </a:solidFill>
                <a:latin typeface="Calibri" pitchFamily="34" charset="0"/>
              </a:rPr>
              <a:t>External data </a:t>
            </a:r>
            <a:r>
              <a:rPr lang="en-US" sz="1800" b="1" dirty="0">
                <a:solidFill>
                  <a:srgbClr val="3C4F82"/>
                </a:solidFill>
                <a:latin typeface="Calibri" pitchFamily="34" charset="0"/>
              </a:rPr>
              <a:t>s</a:t>
            </a:r>
            <a:r>
              <a:rPr lang="en-US" sz="1800" b="1" dirty="0" smtClean="0">
                <a:solidFill>
                  <a:srgbClr val="3C4F82"/>
                </a:solidFill>
                <a:latin typeface="Calibri" pitchFamily="34" charset="0"/>
              </a:rPr>
              <a:t>ources </a:t>
            </a:r>
            <a:endParaRPr lang="en-US" sz="1600" b="1" dirty="0" smtClean="0">
              <a:solidFill>
                <a:srgbClr val="3C4F82"/>
              </a:solidFill>
              <a:latin typeface="Calibri" pitchFamily="34" charset="0"/>
            </a:endParaRPr>
          </a:p>
        </p:txBody>
      </p:sp>
      <p:cxnSp>
        <p:nvCxnSpPr>
          <p:cNvPr id="27" name="Straight Arrow Connector 26"/>
          <p:cNvCxnSpPr/>
          <p:nvPr/>
        </p:nvCxnSpPr>
        <p:spPr bwMode="auto">
          <a:xfrm>
            <a:off x="1866900" y="3878350"/>
            <a:ext cx="1828800" cy="0"/>
          </a:xfrm>
          <a:prstGeom prst="straightConnector1">
            <a:avLst/>
          </a:prstGeom>
          <a:solidFill>
            <a:srgbClr val="5CA1FB"/>
          </a:solidFill>
          <a:ln w="31750" cap="flat" cmpd="sng" algn="ctr">
            <a:solidFill>
              <a:srgbClr val="0000FF"/>
            </a:solidFill>
            <a:prstDash val="solid"/>
            <a:round/>
            <a:headEnd type="arrow" w="med" len="med"/>
            <a:tailEnd type="arrow"/>
          </a:ln>
          <a:effectLst/>
        </p:spPr>
      </p:cxnSp>
      <p:sp>
        <p:nvSpPr>
          <p:cNvPr id="28" name="TextBox 27"/>
          <p:cNvSpPr txBox="1"/>
          <p:nvPr/>
        </p:nvSpPr>
        <p:spPr>
          <a:xfrm>
            <a:off x="5179880" y="4272936"/>
            <a:ext cx="1524000" cy="579902"/>
          </a:xfrm>
          <a:prstGeom prst="rect">
            <a:avLst/>
          </a:prstGeom>
          <a:solidFill>
            <a:schemeClr val="bg1">
              <a:lumMod val="95000"/>
            </a:schemeClr>
          </a:solidFill>
        </p:spPr>
        <p:txBody>
          <a:bodyPr wrap="square" rtlCol="0">
            <a:spAutoFit/>
          </a:bodyPr>
          <a:lstStyle/>
          <a:p>
            <a:pPr algn="ctr">
              <a:lnSpc>
                <a:spcPct val="88000"/>
              </a:lnSpc>
              <a:spcBef>
                <a:spcPts val="300"/>
              </a:spcBef>
            </a:pPr>
            <a:r>
              <a:rPr lang="en-US" sz="1800" b="1" dirty="0" smtClean="0">
                <a:solidFill>
                  <a:srgbClr val="3C4F82"/>
                </a:solidFill>
                <a:latin typeface="Calibri" pitchFamily="34" charset="0"/>
              </a:rPr>
              <a:t>Infrastructure services</a:t>
            </a:r>
            <a:endParaRPr lang="en-US" sz="1600" b="1" dirty="0" smtClean="0">
              <a:solidFill>
                <a:srgbClr val="3C4F82"/>
              </a:solidFill>
              <a:latin typeface="Calibri" pitchFamily="34" charset="0"/>
            </a:endParaRPr>
          </a:p>
        </p:txBody>
      </p:sp>
      <p:cxnSp>
        <p:nvCxnSpPr>
          <p:cNvPr id="29" name="Straight Arrow Connector 28"/>
          <p:cNvCxnSpPr/>
          <p:nvPr/>
        </p:nvCxnSpPr>
        <p:spPr bwMode="auto">
          <a:xfrm>
            <a:off x="4953000" y="3878350"/>
            <a:ext cx="1828800" cy="0"/>
          </a:xfrm>
          <a:prstGeom prst="straightConnector1">
            <a:avLst/>
          </a:prstGeom>
          <a:solidFill>
            <a:srgbClr val="5CA1FB"/>
          </a:solidFill>
          <a:ln w="31750" cap="flat" cmpd="sng" algn="ctr">
            <a:solidFill>
              <a:srgbClr val="0000FF"/>
            </a:solidFill>
            <a:prstDash val="solid"/>
            <a:round/>
            <a:headEnd type="arrow" w="med" len="med"/>
            <a:tailEnd type="arrow"/>
          </a:ln>
          <a:effectLst/>
        </p:spPr>
      </p:cxnSp>
      <p:grpSp>
        <p:nvGrpSpPr>
          <p:cNvPr id="46" name="Group 45"/>
          <p:cNvGrpSpPr/>
          <p:nvPr/>
        </p:nvGrpSpPr>
        <p:grpSpPr>
          <a:xfrm>
            <a:off x="7006960" y="4434034"/>
            <a:ext cx="1603640" cy="1128566"/>
            <a:chOff x="6854560" y="4724400"/>
            <a:chExt cx="1603640" cy="762000"/>
          </a:xfrm>
        </p:grpSpPr>
        <p:sp>
          <p:nvSpPr>
            <p:cNvPr id="47" name="TextBox 46"/>
            <p:cNvSpPr txBox="1"/>
            <p:nvPr/>
          </p:nvSpPr>
          <p:spPr>
            <a:xfrm>
              <a:off x="6942194" y="5122277"/>
              <a:ext cx="1339039" cy="249370"/>
            </a:xfrm>
            <a:prstGeom prst="rect">
              <a:avLst/>
            </a:prstGeom>
            <a:noFill/>
          </p:spPr>
          <p:txBody>
            <a:bodyPr wrap="square" rtlCol="0">
              <a:spAutoFit/>
            </a:bodyPr>
            <a:lstStyle/>
            <a:p>
              <a:pPr algn="ctr"/>
              <a:r>
                <a:rPr lang="en-US" sz="1800" b="1" dirty="0" smtClean="0">
                  <a:solidFill>
                    <a:srgbClr val="3C4F82"/>
                  </a:solidFill>
                  <a:latin typeface="Calibri" pitchFamily="34" charset="0"/>
                </a:rPr>
                <a:t>Data</a:t>
              </a:r>
              <a:endParaRPr lang="en-US" sz="1600" b="1" dirty="0">
                <a:solidFill>
                  <a:srgbClr val="3C4F82"/>
                </a:solidFill>
                <a:latin typeface="Calibri" pitchFamily="34" charset="0"/>
              </a:endParaRPr>
            </a:p>
          </p:txBody>
        </p:sp>
        <p:cxnSp>
          <p:nvCxnSpPr>
            <p:cNvPr id="48" name="Straight Connector 47"/>
            <p:cNvCxnSpPr/>
            <p:nvPr/>
          </p:nvCxnSpPr>
          <p:spPr bwMode="auto">
            <a:xfrm>
              <a:off x="6854560" y="5105400"/>
              <a:ext cx="1603640" cy="0"/>
            </a:xfrm>
            <a:prstGeom prst="line">
              <a:avLst/>
            </a:prstGeom>
            <a:noFill/>
            <a:ln w="22225" cap="flat" cmpd="sng" algn="ctr">
              <a:solidFill>
                <a:srgbClr val="3C4F82"/>
              </a:solidFill>
              <a:prstDash val="solid"/>
              <a:round/>
              <a:headEnd type="none" w="med" len="med"/>
              <a:tailEnd type="none" w="med" len="med"/>
            </a:ln>
            <a:effectLst/>
          </p:spPr>
        </p:cxnSp>
        <p:cxnSp>
          <p:nvCxnSpPr>
            <p:cNvPr id="49" name="Straight Connector 48"/>
            <p:cNvCxnSpPr/>
            <p:nvPr/>
          </p:nvCxnSpPr>
          <p:spPr bwMode="auto">
            <a:xfrm>
              <a:off x="6854560" y="5486400"/>
              <a:ext cx="1603640" cy="0"/>
            </a:xfrm>
            <a:prstGeom prst="line">
              <a:avLst/>
            </a:prstGeom>
            <a:noFill/>
            <a:ln w="22225" cap="flat" cmpd="sng" algn="ctr">
              <a:solidFill>
                <a:srgbClr val="3C4F82"/>
              </a:solidFill>
              <a:prstDash val="solid"/>
              <a:round/>
              <a:headEnd type="none" w="med" len="med"/>
              <a:tailEnd type="none" w="med" len="med"/>
            </a:ln>
            <a:effectLst/>
          </p:spPr>
        </p:cxnSp>
        <p:cxnSp>
          <p:nvCxnSpPr>
            <p:cNvPr id="50" name="Straight Arrow Connector 49"/>
            <p:cNvCxnSpPr/>
            <p:nvPr/>
          </p:nvCxnSpPr>
          <p:spPr bwMode="auto">
            <a:xfrm>
              <a:off x="7620000" y="4724400"/>
              <a:ext cx="0" cy="342900"/>
            </a:xfrm>
            <a:prstGeom prst="straightConnector1">
              <a:avLst/>
            </a:prstGeom>
            <a:solidFill>
              <a:srgbClr val="5CA1FB"/>
            </a:solidFill>
            <a:ln w="31750" cap="flat" cmpd="sng" algn="ctr">
              <a:solidFill>
                <a:srgbClr val="0000FF"/>
              </a:solidFill>
              <a:prstDash val="solid"/>
              <a:round/>
              <a:headEnd type="arrow" w="med" len="med"/>
              <a:tailEnd type="arrow"/>
            </a:ln>
            <a:effectLst/>
          </p:spPr>
        </p:cxnSp>
      </p:grpSp>
      <p:sp>
        <p:nvSpPr>
          <p:cNvPr id="31" name="Rounded Rectangle 30"/>
          <p:cNvSpPr/>
          <p:nvPr/>
        </p:nvSpPr>
        <p:spPr bwMode="auto">
          <a:xfrm>
            <a:off x="2512880" y="2057401"/>
            <a:ext cx="4040320" cy="599313"/>
          </a:xfrm>
          <a:prstGeom prst="roundRect">
            <a:avLst/>
          </a:prstGeom>
          <a:solidFill>
            <a:srgbClr val="990100"/>
          </a:solidFill>
          <a:ln w="381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lnSpc>
                <a:spcPct val="88000"/>
              </a:lnSpc>
              <a:spcBef>
                <a:spcPts val="300"/>
              </a:spcBef>
            </a:pPr>
            <a:r>
              <a:rPr lang="en-US" sz="2000" b="1" dirty="0">
                <a:solidFill>
                  <a:schemeClr val="bg1"/>
                </a:solidFill>
                <a:latin typeface="Calibri" pitchFamily="34" charset="0"/>
              </a:rPr>
              <a:t>Attackers can compromise a system by compromising a resource.</a:t>
            </a:r>
          </a:p>
        </p:txBody>
      </p:sp>
      <p:sp>
        <p:nvSpPr>
          <p:cNvPr id="19" name="Rounded Rectangle 18"/>
          <p:cNvSpPr/>
          <p:nvPr/>
        </p:nvSpPr>
        <p:spPr bwMode="auto">
          <a:xfrm>
            <a:off x="685799" y="1112044"/>
            <a:ext cx="7747833" cy="681038"/>
          </a:xfrm>
          <a:prstGeom prst="roundRect">
            <a:avLst/>
          </a:prstGeom>
          <a:solidFill>
            <a:srgbClr val="00602B"/>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2000" b="1" dirty="0" smtClean="0">
                <a:solidFill>
                  <a:schemeClr val="bg1"/>
                </a:solidFill>
                <a:latin typeface="Calibri" pitchFamily="34" charset="0"/>
              </a:rPr>
              <a:t>Systems increasingly incorporate commercial tools and exchange information with independently developed systems. </a:t>
            </a:r>
            <a:endParaRPr lang="en-US" sz="2000" b="1" dirty="0">
              <a:solidFill>
                <a:schemeClr val="bg1"/>
              </a:solidFill>
              <a:latin typeface="Calibri" pitchFamily="34" charset="0"/>
            </a:endParaRPr>
          </a:p>
        </p:txBody>
      </p:sp>
    </p:spTree>
    <p:extLst>
      <p:ext uri="{BB962C8B-B14F-4D97-AF65-F5344CB8AC3E}">
        <p14:creationId xmlns:p14="http://schemas.microsoft.com/office/powerpoint/2010/main" val="28559694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8" grpId="0" animBg="1"/>
      <p:bldP spid="3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bwMode="auto">
          <a:xfrm>
            <a:off x="2404872" y="1124712"/>
            <a:ext cx="4343400" cy="1508760"/>
          </a:xfrm>
          <a:prstGeom prst="roundRect">
            <a:avLst/>
          </a:prstGeom>
          <a:solidFill>
            <a:srgbClr val="990000"/>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noAutofit/>
          </a:bodyPr>
          <a:lstStyle/>
          <a:p>
            <a:pPr marL="274320" indent="-182880" algn="l">
              <a:spcBef>
                <a:spcPts val="300"/>
              </a:spcBef>
            </a:pPr>
            <a:r>
              <a:rPr lang="en-US" sz="2000" b="1" dirty="0">
                <a:solidFill>
                  <a:schemeClr val="bg1"/>
                </a:solidFill>
                <a:latin typeface="Calibri" pitchFamily="34" charset="0"/>
              </a:rPr>
              <a:t>Attacks exploit unverified assumptions</a:t>
            </a:r>
          </a:p>
          <a:p>
            <a:pPr marL="274320" indent="-182880" algn="l">
              <a:lnSpc>
                <a:spcPct val="98000"/>
              </a:lnSpc>
              <a:spcBef>
                <a:spcPts val="600"/>
              </a:spcBef>
              <a:buFont typeface="Arial" pitchFamily="34" charset="0"/>
              <a:buChar char="•"/>
            </a:pPr>
            <a:r>
              <a:rPr lang="en-US" sz="2000" b="1" dirty="0">
                <a:solidFill>
                  <a:schemeClr val="bg1"/>
                </a:solidFill>
                <a:latin typeface="Calibri" pitchFamily="34" charset="0"/>
              </a:rPr>
              <a:t>v</a:t>
            </a:r>
            <a:r>
              <a:rPr lang="en-US" sz="2000" b="1" dirty="0" smtClean="0">
                <a:solidFill>
                  <a:schemeClr val="bg1"/>
                </a:solidFill>
                <a:latin typeface="Calibri" pitchFamily="34" charset="0"/>
              </a:rPr>
              <a:t>alidity of input</a:t>
            </a:r>
          </a:p>
        </p:txBody>
      </p:sp>
      <p:sp>
        <p:nvSpPr>
          <p:cNvPr id="2" name="Title 1"/>
          <p:cNvSpPr>
            <a:spLocks noGrp="1"/>
          </p:cNvSpPr>
          <p:nvPr>
            <p:ph type="title"/>
          </p:nvPr>
        </p:nvSpPr>
        <p:spPr/>
        <p:txBody>
          <a:bodyPr/>
          <a:lstStyle/>
          <a:p>
            <a:r>
              <a:rPr lang="en-US" dirty="0" smtClean="0"/>
              <a:t>Development: Security Assumptions</a:t>
            </a:r>
            <a:endParaRPr lang="en-US" dirty="0"/>
          </a:p>
        </p:txBody>
      </p:sp>
      <p:sp>
        <p:nvSpPr>
          <p:cNvPr id="18" name="TextBox 17"/>
          <p:cNvSpPr txBox="1"/>
          <p:nvPr/>
        </p:nvSpPr>
        <p:spPr>
          <a:xfrm>
            <a:off x="3901440" y="4953001"/>
            <a:ext cx="1280160" cy="400110"/>
          </a:xfrm>
          <a:prstGeom prst="rect">
            <a:avLst/>
          </a:prstGeom>
          <a:solidFill>
            <a:schemeClr val="bg1">
              <a:lumMod val="95000"/>
            </a:schemeClr>
          </a:solidFill>
        </p:spPr>
        <p:txBody>
          <a:bodyPr wrap="square" rtlCol="0" anchor="ctr">
            <a:spAutoFit/>
          </a:bodyPr>
          <a:lstStyle/>
          <a:p>
            <a:pPr algn="ctr">
              <a:spcBef>
                <a:spcPts val="300"/>
              </a:spcBef>
            </a:pPr>
            <a:r>
              <a:rPr lang="en-US" sz="2000" b="1" dirty="0" smtClean="0">
                <a:solidFill>
                  <a:srgbClr val="3C4F82"/>
                </a:solidFill>
                <a:latin typeface="Calibri" pitchFamily="34" charset="0"/>
              </a:rPr>
              <a:t>Valid user</a:t>
            </a:r>
            <a:endParaRPr lang="en-US" sz="4400" b="1" dirty="0" smtClean="0">
              <a:solidFill>
                <a:srgbClr val="3C4F82"/>
              </a:solidFill>
              <a:latin typeface="Calibri" pitchFamily="34" charset="0"/>
            </a:endParaRPr>
          </a:p>
        </p:txBody>
      </p:sp>
      <p:sp>
        <p:nvSpPr>
          <p:cNvPr id="19" name="TextBox 18"/>
          <p:cNvSpPr txBox="1"/>
          <p:nvPr/>
        </p:nvSpPr>
        <p:spPr>
          <a:xfrm>
            <a:off x="3352800" y="2910448"/>
            <a:ext cx="1981200" cy="634020"/>
          </a:xfrm>
          <a:prstGeom prst="rect">
            <a:avLst/>
          </a:prstGeom>
          <a:solidFill>
            <a:schemeClr val="bg1">
              <a:lumMod val="95000"/>
            </a:schemeClr>
          </a:solidFill>
        </p:spPr>
        <p:txBody>
          <a:bodyPr wrap="square" rtlCol="0" anchor="ctr">
            <a:spAutoFit/>
          </a:bodyPr>
          <a:lstStyle/>
          <a:p>
            <a:pPr algn="ctr">
              <a:lnSpc>
                <a:spcPct val="88000"/>
              </a:lnSpc>
              <a:spcBef>
                <a:spcPts val="300"/>
              </a:spcBef>
            </a:pPr>
            <a:r>
              <a:rPr lang="en-US" sz="2000" b="1" dirty="0" smtClean="0">
                <a:solidFill>
                  <a:srgbClr val="3C4F82"/>
                </a:solidFill>
                <a:latin typeface="Calibri" pitchFamily="34" charset="0"/>
              </a:rPr>
              <a:t>Do not assume valid input.</a:t>
            </a:r>
            <a:endParaRPr lang="en-US" sz="4000" b="1" dirty="0" smtClean="0">
              <a:solidFill>
                <a:srgbClr val="3C4F82"/>
              </a:solidFill>
              <a:latin typeface="Calibri" pitchFamily="34" charset="0"/>
            </a:endParaRPr>
          </a:p>
        </p:txBody>
      </p:sp>
      <p:sp>
        <p:nvSpPr>
          <p:cNvPr id="21" name="TextBox 20"/>
          <p:cNvSpPr txBox="1"/>
          <p:nvPr/>
        </p:nvSpPr>
        <p:spPr>
          <a:xfrm>
            <a:off x="152400" y="5004781"/>
            <a:ext cx="2011680" cy="634020"/>
          </a:xfrm>
          <a:prstGeom prst="rect">
            <a:avLst/>
          </a:prstGeom>
          <a:solidFill>
            <a:schemeClr val="bg1">
              <a:lumMod val="95000"/>
            </a:schemeClr>
          </a:solidFill>
        </p:spPr>
        <p:txBody>
          <a:bodyPr wrap="square" rtlCol="0" anchor="ctr">
            <a:spAutoFit/>
          </a:bodyPr>
          <a:lstStyle/>
          <a:p>
            <a:pPr algn="ctr">
              <a:lnSpc>
                <a:spcPct val="88000"/>
              </a:lnSpc>
              <a:spcBef>
                <a:spcPts val="300"/>
              </a:spcBef>
            </a:pPr>
            <a:r>
              <a:rPr lang="en-US" sz="2000" b="1" dirty="0" smtClean="0">
                <a:solidFill>
                  <a:srgbClr val="3C4F82"/>
                </a:solidFill>
                <a:latin typeface="Calibri" pitchFamily="34" charset="0"/>
              </a:rPr>
              <a:t>Secure communications</a:t>
            </a:r>
            <a:endParaRPr lang="en-US" sz="4400" b="1" dirty="0" smtClean="0">
              <a:solidFill>
                <a:srgbClr val="3C4F82"/>
              </a:solidFill>
              <a:latin typeface="Calibri" pitchFamily="34" charset="0"/>
            </a:endParaRPr>
          </a:p>
        </p:txBody>
      </p:sp>
      <p:pic>
        <p:nvPicPr>
          <p:cNvPr id="39" name="Picture 3" descr="C:\Users\ellison\AppData\Local\Microsoft\Windows\Temporary Internet Files\Content.IE5\FB562XYI\MC90043524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83380" y="3811922"/>
            <a:ext cx="457200" cy="755894"/>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descr="data cente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4539" y="3831210"/>
            <a:ext cx="1006762" cy="717318"/>
          </a:xfrm>
          <a:prstGeom prst="rect">
            <a:avLst/>
          </a:prstGeom>
        </p:spPr>
      </p:pic>
      <p:pic>
        <p:nvPicPr>
          <p:cNvPr id="43" name="Picture 42" descr="web us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1140" y="3884662"/>
            <a:ext cx="851110" cy="663866"/>
          </a:xfrm>
          <a:prstGeom prst="rect">
            <a:avLst/>
          </a:prstGeom>
        </p:spPr>
      </p:pic>
      <p:cxnSp>
        <p:nvCxnSpPr>
          <p:cNvPr id="45" name="Straight Arrow Connector 44"/>
          <p:cNvCxnSpPr/>
          <p:nvPr/>
        </p:nvCxnSpPr>
        <p:spPr bwMode="auto">
          <a:xfrm>
            <a:off x="5146940" y="4189869"/>
            <a:ext cx="1828800" cy="0"/>
          </a:xfrm>
          <a:prstGeom prst="straightConnector1">
            <a:avLst/>
          </a:prstGeom>
          <a:solidFill>
            <a:srgbClr val="5CA1FB"/>
          </a:solidFill>
          <a:ln w="31750" cap="flat" cmpd="sng" algn="ctr">
            <a:solidFill>
              <a:srgbClr val="0000FF"/>
            </a:solidFill>
            <a:prstDash val="solid"/>
            <a:round/>
            <a:headEnd type="arrow" w="med" len="med"/>
            <a:tailEnd type="arrow"/>
          </a:ln>
          <a:effectLst/>
        </p:spPr>
      </p:cxnSp>
      <p:cxnSp>
        <p:nvCxnSpPr>
          <p:cNvPr id="28" name="Straight Arrow Connector 27"/>
          <p:cNvCxnSpPr/>
          <p:nvPr/>
        </p:nvCxnSpPr>
        <p:spPr bwMode="auto">
          <a:xfrm>
            <a:off x="1946540" y="4189869"/>
            <a:ext cx="2106264" cy="0"/>
          </a:xfrm>
          <a:prstGeom prst="straightConnector1">
            <a:avLst/>
          </a:prstGeom>
          <a:solidFill>
            <a:srgbClr val="5CA1FB"/>
          </a:solidFill>
          <a:ln w="31750" cap="flat" cmpd="sng" algn="ctr">
            <a:solidFill>
              <a:srgbClr val="0000FF"/>
            </a:solidFill>
            <a:prstDash val="solid"/>
            <a:round/>
            <a:headEnd type="arrow" w="med" len="med"/>
            <a:tailEnd type="arrow"/>
          </a:ln>
          <a:effectLst/>
        </p:spPr>
      </p:cxnSp>
      <p:grpSp>
        <p:nvGrpSpPr>
          <p:cNvPr id="29" name="Group 28"/>
          <p:cNvGrpSpPr/>
          <p:nvPr/>
        </p:nvGrpSpPr>
        <p:grpSpPr>
          <a:xfrm>
            <a:off x="6932480" y="4815034"/>
            <a:ext cx="1603640" cy="1128566"/>
            <a:chOff x="6854560" y="4724400"/>
            <a:chExt cx="1603640" cy="762000"/>
          </a:xfrm>
        </p:grpSpPr>
        <p:sp>
          <p:nvSpPr>
            <p:cNvPr id="40" name="TextBox 39"/>
            <p:cNvSpPr txBox="1"/>
            <p:nvPr/>
          </p:nvSpPr>
          <p:spPr>
            <a:xfrm>
              <a:off x="6942194" y="5195327"/>
              <a:ext cx="1339039" cy="249370"/>
            </a:xfrm>
            <a:prstGeom prst="rect">
              <a:avLst/>
            </a:prstGeom>
            <a:noFill/>
          </p:spPr>
          <p:txBody>
            <a:bodyPr wrap="square" rtlCol="0">
              <a:spAutoFit/>
            </a:bodyPr>
            <a:lstStyle/>
            <a:p>
              <a:pPr algn="ctr"/>
              <a:r>
                <a:rPr lang="en-US" sz="1800" b="1" dirty="0" smtClean="0">
                  <a:solidFill>
                    <a:srgbClr val="3C4F82"/>
                  </a:solidFill>
                  <a:latin typeface="Calibri" pitchFamily="34" charset="0"/>
                </a:rPr>
                <a:t>Data</a:t>
              </a:r>
              <a:endParaRPr lang="en-US" sz="1600" b="1" dirty="0">
                <a:solidFill>
                  <a:srgbClr val="3C4F82"/>
                </a:solidFill>
                <a:latin typeface="Calibri" pitchFamily="34" charset="0"/>
              </a:endParaRPr>
            </a:p>
          </p:txBody>
        </p:sp>
        <p:cxnSp>
          <p:nvCxnSpPr>
            <p:cNvPr id="41" name="Straight Connector 40"/>
            <p:cNvCxnSpPr/>
            <p:nvPr/>
          </p:nvCxnSpPr>
          <p:spPr bwMode="auto">
            <a:xfrm>
              <a:off x="6854560" y="5105400"/>
              <a:ext cx="1603640" cy="0"/>
            </a:xfrm>
            <a:prstGeom prst="line">
              <a:avLst/>
            </a:prstGeom>
            <a:noFill/>
            <a:ln w="22225" cap="flat" cmpd="sng" algn="ctr">
              <a:solidFill>
                <a:srgbClr val="3C4F82"/>
              </a:solidFill>
              <a:prstDash val="solid"/>
              <a:round/>
              <a:headEnd type="none" w="med" len="med"/>
              <a:tailEnd type="none" w="med" len="med"/>
            </a:ln>
            <a:effectLst/>
          </p:spPr>
        </p:cxnSp>
        <p:cxnSp>
          <p:nvCxnSpPr>
            <p:cNvPr id="44" name="Straight Connector 43"/>
            <p:cNvCxnSpPr/>
            <p:nvPr/>
          </p:nvCxnSpPr>
          <p:spPr bwMode="auto">
            <a:xfrm>
              <a:off x="6854560" y="5486400"/>
              <a:ext cx="1603640" cy="0"/>
            </a:xfrm>
            <a:prstGeom prst="line">
              <a:avLst/>
            </a:prstGeom>
            <a:noFill/>
            <a:ln w="22225" cap="flat" cmpd="sng" algn="ctr">
              <a:solidFill>
                <a:srgbClr val="3C4F82"/>
              </a:solidFill>
              <a:prstDash val="solid"/>
              <a:round/>
              <a:headEnd type="none" w="med" len="med"/>
              <a:tailEnd type="none" w="med" len="med"/>
            </a:ln>
            <a:effectLst/>
          </p:spPr>
        </p:cxnSp>
        <p:cxnSp>
          <p:nvCxnSpPr>
            <p:cNvPr id="51" name="Straight Arrow Connector 50"/>
            <p:cNvCxnSpPr/>
            <p:nvPr/>
          </p:nvCxnSpPr>
          <p:spPr bwMode="auto">
            <a:xfrm>
              <a:off x="7620000" y="4724400"/>
              <a:ext cx="0" cy="342900"/>
            </a:xfrm>
            <a:prstGeom prst="straightConnector1">
              <a:avLst/>
            </a:prstGeom>
            <a:solidFill>
              <a:srgbClr val="5CA1FB"/>
            </a:solidFill>
            <a:ln w="31750" cap="flat" cmpd="sng" algn="ctr">
              <a:solidFill>
                <a:srgbClr val="0000FF"/>
              </a:solidFill>
              <a:prstDash val="solid"/>
              <a:round/>
              <a:headEnd type="arrow" w="med" len="med"/>
              <a:tailEnd type="arrow"/>
            </a:ln>
            <a:effectLst/>
          </p:spPr>
        </p:cxnSp>
      </p:grpSp>
      <p:sp>
        <p:nvSpPr>
          <p:cNvPr id="3" name="Rounded Rectangle 2"/>
          <p:cNvSpPr/>
          <p:nvPr/>
        </p:nvSpPr>
        <p:spPr bwMode="auto">
          <a:xfrm>
            <a:off x="2286000" y="1124712"/>
            <a:ext cx="4457700" cy="1511903"/>
          </a:xfrm>
          <a:prstGeom prst="roundRect">
            <a:avLst/>
          </a:prstGeom>
          <a:solidFill>
            <a:srgbClr val="990000"/>
          </a:soli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p>
            <a:pPr marL="274320" indent="-182880" algn="l">
              <a:spcBef>
                <a:spcPts val="300"/>
              </a:spcBef>
            </a:pPr>
            <a:r>
              <a:rPr lang="en-US" sz="2000" b="1" dirty="0">
                <a:solidFill>
                  <a:schemeClr val="bg1"/>
                </a:solidFill>
                <a:latin typeface="Calibri" pitchFamily="34" charset="0"/>
              </a:rPr>
              <a:t>Attacks exploit unverified </a:t>
            </a:r>
            <a:r>
              <a:rPr lang="en-US" sz="2000" b="1" dirty="0" smtClean="0">
                <a:solidFill>
                  <a:schemeClr val="bg1"/>
                </a:solidFill>
                <a:latin typeface="Calibri" pitchFamily="34" charset="0"/>
              </a:rPr>
              <a:t>assumptions:</a:t>
            </a:r>
            <a:endParaRPr lang="en-US" sz="2000" b="1" dirty="0">
              <a:solidFill>
                <a:schemeClr val="bg1"/>
              </a:solidFill>
              <a:latin typeface="Calibri" pitchFamily="34" charset="0"/>
            </a:endParaRPr>
          </a:p>
          <a:p>
            <a:pPr marL="274320" indent="-182880" algn="l">
              <a:lnSpc>
                <a:spcPct val="98000"/>
              </a:lnSpc>
              <a:spcBef>
                <a:spcPts val="600"/>
              </a:spcBef>
              <a:buFont typeface="Arial" pitchFamily="34" charset="0"/>
              <a:buChar char="•"/>
            </a:pPr>
            <a:r>
              <a:rPr lang="en-US" sz="2000" b="1" dirty="0">
                <a:solidFill>
                  <a:schemeClr val="bg1"/>
                </a:solidFill>
                <a:latin typeface="Calibri" pitchFamily="34" charset="0"/>
              </a:rPr>
              <a:t>v</a:t>
            </a:r>
            <a:r>
              <a:rPr lang="en-US" sz="2000" b="1" dirty="0" smtClean="0">
                <a:solidFill>
                  <a:schemeClr val="bg1"/>
                </a:solidFill>
                <a:latin typeface="Calibri" pitchFamily="34" charset="0"/>
              </a:rPr>
              <a:t>alidity of </a:t>
            </a:r>
            <a:r>
              <a:rPr lang="en-US" sz="2000" b="1" dirty="0">
                <a:solidFill>
                  <a:schemeClr val="bg1"/>
                </a:solidFill>
                <a:latin typeface="Calibri" pitchFamily="34" charset="0"/>
              </a:rPr>
              <a:t>input</a:t>
            </a:r>
          </a:p>
          <a:p>
            <a:pPr marL="274320" indent="-182880" algn="l">
              <a:lnSpc>
                <a:spcPct val="98000"/>
              </a:lnSpc>
              <a:spcBef>
                <a:spcPts val="600"/>
              </a:spcBef>
              <a:buFont typeface="Arial" pitchFamily="34" charset="0"/>
              <a:buChar char="•"/>
            </a:pPr>
            <a:r>
              <a:rPr lang="en-US" sz="2000" b="1" dirty="0" smtClean="0">
                <a:solidFill>
                  <a:schemeClr val="bg1"/>
                </a:solidFill>
                <a:latin typeface="Calibri" pitchFamily="34" charset="0"/>
              </a:rPr>
              <a:t>no </a:t>
            </a:r>
            <a:r>
              <a:rPr lang="en-US" sz="2000" b="1" dirty="0">
                <a:solidFill>
                  <a:schemeClr val="bg1"/>
                </a:solidFill>
                <a:latin typeface="Calibri" pitchFamily="34" charset="0"/>
              </a:rPr>
              <a:t>attacker  </a:t>
            </a:r>
            <a:r>
              <a:rPr lang="en-US" sz="2000" b="1" dirty="0" smtClean="0">
                <a:solidFill>
                  <a:schemeClr val="bg1"/>
                </a:solidFill>
                <a:latin typeface="Calibri" pitchFamily="34" charset="0"/>
              </a:rPr>
              <a:t>can access internal  network </a:t>
            </a:r>
            <a:endParaRPr lang="en-US" sz="2000" b="1" dirty="0">
              <a:solidFill>
                <a:schemeClr val="bg1"/>
              </a:solidFill>
              <a:latin typeface="Calibri" pitchFamily="34" charset="0"/>
            </a:endParaRPr>
          </a:p>
        </p:txBody>
      </p:sp>
    </p:spTree>
    <p:extLst>
      <p:ext uri="{BB962C8B-B14F-4D97-AF65-F5344CB8AC3E}">
        <p14:creationId xmlns:p14="http://schemas.microsoft.com/office/powerpoint/2010/main" val="4409920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8" grpId="0" animBg="1"/>
      <p:bldP spid="19" grpId="0" animBg="1"/>
      <p:bldP spid="3" grpId="0" animBg="1"/>
      <p:bldP spid="3"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Modeling</a:t>
            </a:r>
            <a:endParaRPr lang="en-US" dirty="0"/>
          </a:p>
        </p:txBody>
      </p:sp>
      <p:graphicFrame>
        <p:nvGraphicFramePr>
          <p:cNvPr id="5" name="Table 7"/>
          <p:cNvGraphicFramePr>
            <a:graphicFrameLocks noGrp="1"/>
          </p:cNvGraphicFramePr>
          <p:nvPr>
            <p:extLst>
              <p:ext uri="{D42A27DB-BD31-4B8C-83A1-F6EECF244321}">
                <p14:modId xmlns:p14="http://schemas.microsoft.com/office/powerpoint/2010/main" val="2917692719"/>
              </p:ext>
            </p:extLst>
          </p:nvPr>
        </p:nvGraphicFramePr>
        <p:xfrm>
          <a:off x="457200" y="1143000"/>
          <a:ext cx="7848600" cy="4754880"/>
        </p:xfrm>
        <a:graphic>
          <a:graphicData uri="http://schemas.openxmlformats.org/drawingml/2006/table">
            <a:tbl>
              <a:tblPr firstRow="1" bandRow="1">
                <a:tableStyleId>{6E25E649-3F16-4E02-A733-19D2CDBF48F0}</a:tableStyleId>
              </a:tblPr>
              <a:tblGrid>
                <a:gridCol w="7848600"/>
              </a:tblGrid>
              <a:tr h="370840">
                <a:tc>
                  <a:txBody>
                    <a:bodyPr/>
                    <a:lstStyle/>
                    <a:p>
                      <a:pPr algn="ctr"/>
                      <a:r>
                        <a:rPr lang="en-US" sz="2000" dirty="0" smtClean="0"/>
                        <a:t>Development – Threat Modeling</a:t>
                      </a:r>
                      <a:endParaRPr lang="en-US" sz="18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457200">
                <a:tc>
                  <a:txBody>
                    <a:bodyPr/>
                    <a:lstStyle/>
                    <a:p>
                      <a:pPr marL="548640" indent="-457200">
                        <a:buFont typeface="+mj-lt"/>
                        <a:buAutoNum type="arabicPeriod"/>
                      </a:pPr>
                      <a:r>
                        <a:rPr lang="en-US" sz="2000" dirty="0" smtClean="0"/>
                        <a:t>Define use scenarios.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457200">
                <a:tc>
                  <a:txBody>
                    <a:bodyPr/>
                    <a:lstStyle/>
                    <a:p>
                      <a:pPr marL="548640" marR="0" indent="-457200" algn="l" defTabSz="914400" rtl="0" eaLnBrk="1" fontAlgn="auto" latinLnBrk="0" hangingPunct="1">
                        <a:lnSpc>
                          <a:spcPct val="100000"/>
                        </a:lnSpc>
                        <a:spcBef>
                          <a:spcPts val="0"/>
                        </a:spcBef>
                        <a:spcAft>
                          <a:spcPts val="0"/>
                        </a:spcAft>
                        <a:buClrTx/>
                        <a:buSzTx/>
                        <a:buFont typeface="+mj-lt"/>
                        <a:buAutoNum type="arabicPeriod" startAt="2"/>
                        <a:tabLst/>
                        <a:defRPr/>
                      </a:pPr>
                      <a:r>
                        <a:rPr lang="en-US" sz="2000" dirty="0" smtClean="0"/>
                        <a:t>Gather a list of external dependencies.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3"/>
                      </a:pPr>
                      <a:r>
                        <a:rPr lang="en-US" sz="2000" dirty="0" smtClean="0"/>
                        <a:t>Define security assumptions.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4"/>
                      </a:pPr>
                      <a:r>
                        <a:rPr lang="en-US" sz="2000" dirty="0" smtClean="0"/>
                        <a:t>Create external security notes.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5"/>
                        <a:tabLst/>
                        <a:defRPr/>
                      </a:pPr>
                      <a:r>
                        <a:rPr lang="en-US" sz="2000" dirty="0" smtClean="0"/>
                        <a:t>Create one or more data flow diagrams (DFS) of</a:t>
                      </a:r>
                      <a:r>
                        <a:rPr lang="en-US" sz="2000" baseline="0" dirty="0" smtClean="0"/>
                        <a:t> the application being modeled.</a:t>
                      </a:r>
                      <a:endParaRPr lang="en-US" sz="2000" b="0" baseline="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6"/>
                        <a:tabLst/>
                        <a:defRPr/>
                      </a:pPr>
                      <a:r>
                        <a:rPr lang="en-US" sz="2000" dirty="0" smtClean="0"/>
                        <a:t>Determine threat types.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7"/>
                        <a:tabLst/>
                        <a:defRPr/>
                      </a:pPr>
                      <a:r>
                        <a:rPr lang="en-US" sz="2000" dirty="0" smtClean="0"/>
                        <a:t>Identify the threats to the system.</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8"/>
                      </a:pPr>
                      <a:r>
                        <a:rPr lang="en-US" sz="2000" dirty="0" smtClean="0"/>
                        <a:t>Determine risk: Enablers.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9"/>
                      </a:pPr>
                      <a:r>
                        <a:rPr lang="en-US" sz="2000" dirty="0" smtClean="0"/>
                        <a:t>Plan</a:t>
                      </a:r>
                      <a:r>
                        <a:rPr lang="en-US" sz="2000" baseline="0" dirty="0" smtClean="0"/>
                        <a:t> mitigations.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AutoShape 4"/>
          <p:cNvSpPr>
            <a:spLocks noChangeArrowheads="1"/>
          </p:cNvSpPr>
          <p:nvPr/>
        </p:nvSpPr>
        <p:spPr bwMode="auto">
          <a:xfrm rot="5400000">
            <a:off x="-25854" y="34480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60892087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Risk </a:t>
            </a:r>
            <a:r>
              <a:rPr lang="en-US" sz="3600" b="1" dirty="0" smtClean="0">
                <a:latin typeface="Calibri" panose="020F0502020204030204" pitchFamily="34" charset="0"/>
              </a:rPr>
              <a:t>Management</a:t>
            </a:r>
            <a:endParaRPr lang="en-US" sz="3600" b="1" dirty="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762817597"/>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Flow Diagrams</a:t>
            </a:r>
            <a:endParaRPr lang="en-US" dirty="0"/>
          </a:p>
        </p:txBody>
      </p:sp>
      <p:sp>
        <p:nvSpPr>
          <p:cNvPr id="3" name="Content Placeholder 2"/>
          <p:cNvSpPr>
            <a:spLocks noGrp="1"/>
          </p:cNvSpPr>
          <p:nvPr>
            <p:ph idx="1"/>
          </p:nvPr>
        </p:nvSpPr>
        <p:spPr/>
        <p:txBody>
          <a:bodyPr/>
          <a:lstStyle/>
          <a:p>
            <a:r>
              <a:rPr lang="en-US" dirty="0" smtClean="0"/>
              <a:t>The analysis of a use case frequently uses data flow diagrams.</a:t>
            </a:r>
          </a:p>
          <a:p>
            <a:r>
              <a:rPr lang="en-US" dirty="0" smtClean="0"/>
              <a:t>Elements</a:t>
            </a:r>
          </a:p>
          <a:p>
            <a:pPr lvl="1"/>
            <a:r>
              <a:rPr lang="en-US" dirty="0"/>
              <a:t>d</a:t>
            </a:r>
            <a:r>
              <a:rPr lang="en-US" dirty="0" smtClean="0"/>
              <a:t>ata stores</a:t>
            </a:r>
          </a:p>
          <a:p>
            <a:pPr lvl="1"/>
            <a:r>
              <a:rPr lang="en-US" dirty="0"/>
              <a:t>i</a:t>
            </a:r>
            <a:r>
              <a:rPr lang="en-US" dirty="0" smtClean="0"/>
              <a:t>nformation flows – networks</a:t>
            </a:r>
          </a:p>
          <a:p>
            <a:pPr lvl="1"/>
            <a:r>
              <a:rPr lang="en-US" dirty="0"/>
              <a:t>s</a:t>
            </a:r>
            <a:r>
              <a:rPr lang="en-US" dirty="0" smtClean="0"/>
              <a:t>oftware processors</a:t>
            </a:r>
          </a:p>
          <a:p>
            <a:pPr lvl="1"/>
            <a:r>
              <a:rPr lang="en-US" dirty="0"/>
              <a:t>i</a:t>
            </a:r>
            <a:r>
              <a:rPr lang="en-US" dirty="0" smtClean="0"/>
              <a:t>nteractors – tend to be end points of a data flow diagram such as users or another system</a:t>
            </a:r>
          </a:p>
          <a:p>
            <a:pPr lvl="1"/>
            <a:r>
              <a:rPr lang="en-US" dirty="0"/>
              <a:t>t</a:t>
            </a:r>
            <a:r>
              <a:rPr lang="en-US" dirty="0" smtClean="0"/>
              <a:t>rust boundary</a:t>
            </a:r>
          </a:p>
          <a:p>
            <a:endParaRPr lang="en-US" dirty="0"/>
          </a:p>
        </p:txBody>
      </p:sp>
    </p:spTree>
    <p:extLst>
      <p:ext uri="{BB962C8B-B14F-4D97-AF65-F5344CB8AC3E}">
        <p14:creationId xmlns:p14="http://schemas.microsoft.com/office/powerpoint/2010/main" val="3709325966"/>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Design an Information Flow</a:t>
            </a:r>
            <a:endParaRPr lang="en-US" dirty="0"/>
          </a:p>
        </p:txBody>
      </p:sp>
      <p:sp>
        <p:nvSpPr>
          <p:cNvPr id="60" name="TextBox 59"/>
          <p:cNvSpPr txBox="1"/>
          <p:nvPr/>
        </p:nvSpPr>
        <p:spPr>
          <a:xfrm>
            <a:off x="7012397" y="1405609"/>
            <a:ext cx="1097280" cy="541687"/>
          </a:xfrm>
          <a:prstGeom prst="rect">
            <a:avLst/>
          </a:prstGeom>
          <a:solidFill>
            <a:srgbClr val="3C4F82"/>
          </a:solidFill>
        </p:spPr>
        <p:txBody>
          <a:bodyPr wrap="square" lIns="0" tIns="0" rIns="0" bIns="0" rtlCol="0" anchor="ctr">
            <a:spAutoFit/>
          </a:bodyPr>
          <a:lstStyle/>
          <a:p>
            <a:pPr algn="ctr">
              <a:lnSpc>
                <a:spcPct val="88000"/>
              </a:lnSpc>
            </a:pPr>
            <a:r>
              <a:rPr lang="en-US" sz="2000" b="1" dirty="0" smtClean="0">
                <a:solidFill>
                  <a:schemeClr val="bg1"/>
                </a:solidFill>
                <a:latin typeface="Calibri" pitchFamily="34" charset="0"/>
              </a:rPr>
              <a:t>Database server</a:t>
            </a:r>
            <a:endParaRPr lang="en-US" sz="2800" b="1" dirty="0">
              <a:solidFill>
                <a:schemeClr val="bg1"/>
              </a:solidFill>
              <a:latin typeface="Calibri" pitchFamily="34" charset="0"/>
            </a:endParaRPr>
          </a:p>
        </p:txBody>
      </p:sp>
      <p:sp>
        <p:nvSpPr>
          <p:cNvPr id="36" name="TextBox 35"/>
          <p:cNvSpPr txBox="1"/>
          <p:nvPr/>
        </p:nvSpPr>
        <p:spPr>
          <a:xfrm>
            <a:off x="6629400" y="2424500"/>
            <a:ext cx="2209800" cy="307777"/>
          </a:xfrm>
          <a:prstGeom prst="rect">
            <a:avLst/>
          </a:prstGeom>
          <a:noFill/>
        </p:spPr>
        <p:txBody>
          <a:bodyPr wrap="square" lIns="0" tIns="0" rIns="0" bIns="0" rtlCol="0">
            <a:spAutoFit/>
          </a:bodyPr>
          <a:lstStyle/>
          <a:p>
            <a:pPr>
              <a:spcBef>
                <a:spcPts val="300"/>
              </a:spcBef>
            </a:pPr>
            <a:r>
              <a:rPr lang="en-US" sz="2000" b="1" dirty="0" smtClean="0">
                <a:solidFill>
                  <a:srgbClr val="00602B"/>
                </a:solidFill>
                <a:latin typeface="Calibri" pitchFamily="34" charset="0"/>
              </a:rPr>
              <a:t>Execute</a:t>
            </a:r>
            <a:r>
              <a:rPr lang="en-US" sz="2000" dirty="0" smtClean="0">
                <a:solidFill>
                  <a:srgbClr val="00602B"/>
                </a:solidFill>
                <a:latin typeface="Calibri" pitchFamily="34" charset="0"/>
              </a:rPr>
              <a:t> </a:t>
            </a:r>
            <a:r>
              <a:rPr lang="en-US" sz="2000" b="1" dirty="0" smtClean="0">
                <a:solidFill>
                  <a:srgbClr val="00602B"/>
                </a:solidFill>
                <a:latin typeface="Calibri" pitchFamily="34" charset="0"/>
              </a:rPr>
              <a:t>instruction</a:t>
            </a:r>
            <a:r>
              <a:rPr lang="en-US" sz="1800" dirty="0" smtClean="0">
                <a:solidFill>
                  <a:srgbClr val="00602B"/>
                </a:solidFill>
                <a:latin typeface="Calibri" pitchFamily="34" charset="0"/>
              </a:rPr>
              <a:t>.</a:t>
            </a:r>
          </a:p>
        </p:txBody>
      </p:sp>
      <p:sp>
        <p:nvSpPr>
          <p:cNvPr id="41" name="TextBox 40"/>
          <p:cNvSpPr txBox="1"/>
          <p:nvPr/>
        </p:nvSpPr>
        <p:spPr>
          <a:xfrm>
            <a:off x="4648290" y="3224784"/>
            <a:ext cx="3733710" cy="553998"/>
          </a:xfrm>
          <a:prstGeom prst="rect">
            <a:avLst/>
          </a:prstGeom>
          <a:noFill/>
        </p:spPr>
        <p:txBody>
          <a:bodyPr wrap="square" lIns="0" tIns="0" rIns="0" bIns="0" rtlCol="0">
            <a:spAutoFit/>
          </a:bodyPr>
          <a:lstStyle/>
          <a:p>
            <a:pPr>
              <a:spcBef>
                <a:spcPts val="300"/>
              </a:spcBef>
            </a:pPr>
            <a:r>
              <a:rPr lang="en-US" sz="1800" dirty="0" smtClean="0">
                <a:solidFill>
                  <a:srgbClr val="3C4F82"/>
                </a:solidFill>
                <a:latin typeface="Calibri" pitchFamily="34" charset="0"/>
              </a:rPr>
              <a:t>Show ID </a:t>
            </a:r>
            <a:r>
              <a:rPr lang="en-US" sz="1800" dirty="0">
                <a:solidFill>
                  <a:srgbClr val="3C4F82"/>
                </a:solidFill>
                <a:latin typeface="Calibri" pitchFamily="34" charset="0"/>
              </a:rPr>
              <a:t>name </a:t>
            </a:r>
            <a:r>
              <a:rPr lang="en-US" sz="1800" dirty="0" smtClean="0">
                <a:solidFill>
                  <a:srgbClr val="3C4F82"/>
                </a:solidFill>
                <a:latin typeface="Calibri" pitchFamily="34" charset="0"/>
              </a:rPr>
              <a:t>phone_number </a:t>
            </a:r>
            <a:r>
              <a:rPr lang="en-US" sz="1800" dirty="0">
                <a:solidFill>
                  <a:srgbClr val="3C4F82"/>
                </a:solidFill>
                <a:latin typeface="Calibri" pitchFamily="34" charset="0"/>
              </a:rPr>
              <a:t>where ID </a:t>
            </a:r>
            <a:r>
              <a:rPr lang="en-US" sz="1800" dirty="0" smtClean="0">
                <a:solidFill>
                  <a:srgbClr val="3C4F82"/>
                </a:solidFill>
                <a:latin typeface="Calibri" pitchFamily="34" charset="0"/>
              </a:rPr>
              <a:t>= _____ </a:t>
            </a:r>
            <a:endParaRPr lang="en-US" sz="2400" dirty="0">
              <a:solidFill>
                <a:srgbClr val="C00000"/>
              </a:solidFill>
              <a:latin typeface="Calibri" pitchFamily="34" charset="0"/>
            </a:endParaRPr>
          </a:p>
        </p:txBody>
      </p:sp>
      <p:sp>
        <p:nvSpPr>
          <p:cNvPr id="49" name="TextBox 48"/>
          <p:cNvSpPr txBox="1"/>
          <p:nvPr/>
        </p:nvSpPr>
        <p:spPr>
          <a:xfrm>
            <a:off x="2190750" y="3429000"/>
            <a:ext cx="1619250" cy="369332"/>
          </a:xfrm>
          <a:prstGeom prst="rect">
            <a:avLst/>
          </a:prstGeom>
          <a:noFill/>
        </p:spPr>
        <p:txBody>
          <a:bodyPr wrap="square" rtlCol="0">
            <a:spAutoFit/>
          </a:bodyPr>
          <a:lstStyle/>
          <a:p>
            <a:pPr marL="182880" indent="-91440" algn="l">
              <a:spcBef>
                <a:spcPts val="300"/>
              </a:spcBef>
            </a:pPr>
            <a:r>
              <a:rPr lang="en-US" sz="1800" dirty="0" smtClean="0">
                <a:solidFill>
                  <a:srgbClr val="990000"/>
                </a:solidFill>
                <a:latin typeface="Calibri" pitchFamily="34" charset="0"/>
              </a:rPr>
              <a:t>12296</a:t>
            </a:r>
            <a:endParaRPr lang="en-US" sz="1600" dirty="0" smtClean="0">
              <a:solidFill>
                <a:srgbClr val="990000"/>
              </a:solidFill>
              <a:latin typeface="Calibri" pitchFamily="34" charset="0"/>
            </a:endParaRPr>
          </a:p>
        </p:txBody>
      </p:sp>
      <p:cxnSp>
        <p:nvCxnSpPr>
          <p:cNvPr id="55" name="Straight Arrow Connector 54"/>
          <p:cNvCxnSpPr/>
          <p:nvPr/>
        </p:nvCxnSpPr>
        <p:spPr bwMode="auto">
          <a:xfrm>
            <a:off x="1981200" y="4614446"/>
            <a:ext cx="1828800" cy="0"/>
          </a:xfrm>
          <a:prstGeom prst="straightConnector1">
            <a:avLst/>
          </a:prstGeom>
          <a:solidFill>
            <a:srgbClr val="5CA1FB"/>
          </a:solidFill>
          <a:ln w="31750" cap="flat" cmpd="sng" algn="ctr">
            <a:solidFill>
              <a:srgbClr val="0000FF"/>
            </a:solidFill>
            <a:prstDash val="solid"/>
            <a:round/>
            <a:headEnd type="arrow" w="med" len="med"/>
            <a:tailEnd type="none"/>
          </a:ln>
          <a:effectLst/>
        </p:spPr>
      </p:cxnSp>
      <p:pic>
        <p:nvPicPr>
          <p:cNvPr id="57" name="Picture 3" descr="C:\Users\ellison\AppData\Local\Microsoft\Windows\Temporary Internet Files\Content.IE5\FB562XYI\MC90043524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9891" y="3988460"/>
            <a:ext cx="457200" cy="755894"/>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57" descr="data center.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0919" y="4007748"/>
            <a:ext cx="1006762" cy="717318"/>
          </a:xfrm>
          <a:prstGeom prst="rect">
            <a:avLst/>
          </a:prstGeom>
        </p:spPr>
      </p:pic>
      <p:cxnSp>
        <p:nvCxnSpPr>
          <p:cNvPr id="59" name="Straight Arrow Connector 58"/>
          <p:cNvCxnSpPr/>
          <p:nvPr/>
        </p:nvCxnSpPr>
        <p:spPr bwMode="auto">
          <a:xfrm>
            <a:off x="1981200" y="4195346"/>
            <a:ext cx="1828800" cy="0"/>
          </a:xfrm>
          <a:prstGeom prst="straightConnector1">
            <a:avLst/>
          </a:prstGeom>
          <a:solidFill>
            <a:srgbClr val="5CA1FB"/>
          </a:solidFill>
          <a:ln w="31750" cap="flat" cmpd="sng" algn="ctr">
            <a:solidFill>
              <a:srgbClr val="0000FF"/>
            </a:solidFill>
            <a:prstDash val="solid"/>
            <a:round/>
            <a:headEnd type="none" w="med" len="med"/>
            <a:tailEnd type="arrow"/>
          </a:ln>
          <a:effectLst/>
        </p:spPr>
      </p:cxnSp>
      <p:cxnSp>
        <p:nvCxnSpPr>
          <p:cNvPr id="61" name="Straight Arrow Connector 60"/>
          <p:cNvCxnSpPr/>
          <p:nvPr/>
        </p:nvCxnSpPr>
        <p:spPr bwMode="auto">
          <a:xfrm>
            <a:off x="4956048" y="4608576"/>
            <a:ext cx="1828800" cy="0"/>
          </a:xfrm>
          <a:prstGeom prst="straightConnector1">
            <a:avLst/>
          </a:prstGeom>
          <a:solidFill>
            <a:srgbClr val="5CA1FB"/>
          </a:solidFill>
          <a:ln w="31750" cap="flat" cmpd="sng" algn="ctr">
            <a:solidFill>
              <a:srgbClr val="0000FF"/>
            </a:solidFill>
            <a:prstDash val="solid"/>
            <a:round/>
            <a:headEnd type="arrow" w="med" len="med"/>
            <a:tailEnd type="none"/>
          </a:ln>
          <a:effectLst/>
        </p:spPr>
      </p:cxnSp>
      <p:cxnSp>
        <p:nvCxnSpPr>
          <p:cNvPr id="62" name="Straight Arrow Connector 61"/>
          <p:cNvCxnSpPr/>
          <p:nvPr/>
        </p:nvCxnSpPr>
        <p:spPr bwMode="auto">
          <a:xfrm>
            <a:off x="4956048" y="4187952"/>
            <a:ext cx="1828800" cy="0"/>
          </a:xfrm>
          <a:prstGeom prst="straightConnector1">
            <a:avLst/>
          </a:prstGeom>
          <a:solidFill>
            <a:srgbClr val="5CA1FB"/>
          </a:solidFill>
          <a:ln w="31750" cap="flat" cmpd="sng" algn="ctr">
            <a:solidFill>
              <a:srgbClr val="0000FF"/>
            </a:solidFill>
            <a:prstDash val="solid"/>
            <a:round/>
            <a:headEnd type="none" w="med" len="med"/>
            <a:tailEnd type="arrow"/>
          </a:ln>
          <a:effectLst/>
        </p:spPr>
      </p:cxnSp>
      <p:grpSp>
        <p:nvGrpSpPr>
          <p:cNvPr id="64" name="Group 63"/>
          <p:cNvGrpSpPr/>
          <p:nvPr/>
        </p:nvGrpSpPr>
        <p:grpSpPr>
          <a:xfrm>
            <a:off x="6932480" y="4744353"/>
            <a:ext cx="1603640" cy="1128566"/>
            <a:chOff x="6854560" y="4724400"/>
            <a:chExt cx="1603640" cy="762000"/>
          </a:xfrm>
        </p:grpSpPr>
        <p:sp>
          <p:nvSpPr>
            <p:cNvPr id="65" name="TextBox 64"/>
            <p:cNvSpPr txBox="1"/>
            <p:nvPr/>
          </p:nvSpPr>
          <p:spPr>
            <a:xfrm>
              <a:off x="6942194" y="5122277"/>
              <a:ext cx="1339039" cy="270152"/>
            </a:xfrm>
            <a:prstGeom prst="rect">
              <a:avLst/>
            </a:prstGeom>
            <a:noFill/>
          </p:spPr>
          <p:txBody>
            <a:bodyPr wrap="square" rtlCol="0">
              <a:spAutoFit/>
            </a:bodyPr>
            <a:lstStyle/>
            <a:p>
              <a:pPr algn="ctr"/>
              <a:r>
                <a:rPr lang="en-US" sz="2000" b="1" dirty="0" smtClean="0">
                  <a:solidFill>
                    <a:srgbClr val="3C4F82"/>
                  </a:solidFill>
                  <a:latin typeface="Calibri" pitchFamily="34" charset="0"/>
                </a:rPr>
                <a:t>Data</a:t>
              </a:r>
              <a:endParaRPr lang="en-US" sz="1600" b="1" dirty="0">
                <a:solidFill>
                  <a:srgbClr val="3C4F82"/>
                </a:solidFill>
                <a:latin typeface="Calibri" pitchFamily="34" charset="0"/>
              </a:endParaRPr>
            </a:p>
          </p:txBody>
        </p:sp>
        <p:cxnSp>
          <p:nvCxnSpPr>
            <p:cNvPr id="66" name="Straight Connector 65"/>
            <p:cNvCxnSpPr/>
            <p:nvPr/>
          </p:nvCxnSpPr>
          <p:spPr bwMode="auto">
            <a:xfrm>
              <a:off x="6854560" y="5105400"/>
              <a:ext cx="1603640" cy="0"/>
            </a:xfrm>
            <a:prstGeom prst="line">
              <a:avLst/>
            </a:prstGeom>
            <a:noFill/>
            <a:ln w="22225" cap="flat" cmpd="sng" algn="ctr">
              <a:solidFill>
                <a:srgbClr val="3C4F82"/>
              </a:solidFill>
              <a:prstDash val="solid"/>
              <a:round/>
              <a:headEnd type="none" w="med" len="med"/>
              <a:tailEnd type="none" w="med" len="med"/>
            </a:ln>
            <a:effectLst/>
          </p:spPr>
        </p:cxnSp>
        <p:cxnSp>
          <p:nvCxnSpPr>
            <p:cNvPr id="67" name="Straight Connector 66"/>
            <p:cNvCxnSpPr/>
            <p:nvPr/>
          </p:nvCxnSpPr>
          <p:spPr bwMode="auto">
            <a:xfrm>
              <a:off x="6854560" y="5486400"/>
              <a:ext cx="1603640" cy="0"/>
            </a:xfrm>
            <a:prstGeom prst="line">
              <a:avLst/>
            </a:prstGeom>
            <a:noFill/>
            <a:ln w="22225" cap="flat" cmpd="sng" algn="ctr">
              <a:solidFill>
                <a:srgbClr val="3C4F82"/>
              </a:solidFill>
              <a:prstDash val="solid"/>
              <a:round/>
              <a:headEnd type="none" w="med" len="med"/>
              <a:tailEnd type="none" w="med" len="med"/>
            </a:ln>
            <a:effectLst/>
          </p:spPr>
        </p:cxnSp>
        <p:cxnSp>
          <p:nvCxnSpPr>
            <p:cNvPr id="68" name="Straight Arrow Connector 67"/>
            <p:cNvCxnSpPr/>
            <p:nvPr/>
          </p:nvCxnSpPr>
          <p:spPr bwMode="auto">
            <a:xfrm>
              <a:off x="7620000" y="4724400"/>
              <a:ext cx="0" cy="342900"/>
            </a:xfrm>
            <a:prstGeom prst="straightConnector1">
              <a:avLst/>
            </a:prstGeom>
            <a:solidFill>
              <a:srgbClr val="5CA1FB"/>
            </a:solidFill>
            <a:ln w="31750" cap="flat" cmpd="sng" algn="ctr">
              <a:solidFill>
                <a:srgbClr val="0000FF"/>
              </a:solidFill>
              <a:prstDash val="solid"/>
              <a:round/>
              <a:headEnd type="arrow" w="med" len="med"/>
              <a:tailEnd type="arrow"/>
            </a:ln>
            <a:effectLst/>
          </p:spPr>
        </p:cxnSp>
      </p:grpSp>
      <p:pic>
        <p:nvPicPr>
          <p:cNvPr id="70" name="Picture 69" descr="web us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0610" y="4034474"/>
            <a:ext cx="851110" cy="663866"/>
          </a:xfrm>
          <a:prstGeom prst="rect">
            <a:avLst/>
          </a:prstGeom>
        </p:spPr>
      </p:pic>
      <p:graphicFrame>
        <p:nvGraphicFramePr>
          <p:cNvPr id="43" name="Table 42"/>
          <p:cNvGraphicFramePr>
            <a:graphicFrameLocks noGrp="1"/>
          </p:cNvGraphicFramePr>
          <p:nvPr>
            <p:extLst>
              <p:ext uri="{D42A27DB-BD31-4B8C-83A1-F6EECF244321}">
                <p14:modId xmlns:p14="http://schemas.microsoft.com/office/powerpoint/2010/main" val="2633774244"/>
              </p:ext>
            </p:extLst>
          </p:nvPr>
        </p:nvGraphicFramePr>
        <p:xfrm>
          <a:off x="2910840" y="5410200"/>
          <a:ext cx="3566160" cy="304800"/>
        </p:xfrm>
        <a:graphic>
          <a:graphicData uri="http://schemas.openxmlformats.org/drawingml/2006/table">
            <a:tbl>
              <a:tblPr firstRow="1" bandRow="1">
                <a:tableStyleId>{F5AB1C69-6EDB-4FF4-983F-18BD219EF322}</a:tableStyleId>
              </a:tblPr>
              <a:tblGrid>
                <a:gridCol w="731520"/>
                <a:gridCol w="1371600"/>
                <a:gridCol w="1463040"/>
              </a:tblGrid>
              <a:tr h="228600">
                <a:tc>
                  <a:txBody>
                    <a:bodyPr/>
                    <a:lstStyle/>
                    <a:p>
                      <a:r>
                        <a:rPr lang="en-US" sz="1400" b="1" dirty="0" smtClean="0">
                          <a:solidFill>
                            <a:srgbClr val="3C4F82"/>
                          </a:solidFill>
                        </a:rPr>
                        <a:t>12296</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solidFill>
                            <a:srgbClr val="3C4F82"/>
                          </a:solidFill>
                        </a:rPr>
                        <a:t>Judy</a:t>
                      </a:r>
                      <a:r>
                        <a:rPr lang="en-US" sz="1400" b="1" baseline="0" dirty="0" smtClean="0">
                          <a:solidFill>
                            <a:srgbClr val="3C4F82"/>
                          </a:solidFill>
                        </a:rPr>
                        <a:t> Thomas</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solidFill>
                            <a:srgbClr val="3C4F82"/>
                          </a:solidFill>
                        </a:rPr>
                        <a:t>(503)</a:t>
                      </a:r>
                      <a:r>
                        <a:rPr lang="en-US" sz="1400" b="1" baseline="0" dirty="0" smtClean="0">
                          <a:solidFill>
                            <a:srgbClr val="3C4F82"/>
                          </a:solidFill>
                        </a:rPr>
                        <a:t> 921-7899</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7" name="TextBox 26"/>
          <p:cNvSpPr txBox="1"/>
          <p:nvPr/>
        </p:nvSpPr>
        <p:spPr>
          <a:xfrm>
            <a:off x="3429000" y="1402133"/>
            <a:ext cx="1371600" cy="548640"/>
          </a:xfrm>
          <a:prstGeom prst="rect">
            <a:avLst/>
          </a:prstGeom>
          <a:solidFill>
            <a:srgbClr val="3C4F82"/>
          </a:solidFill>
        </p:spPr>
        <p:txBody>
          <a:bodyPr wrap="square" lIns="0" tIns="0" rIns="0" bIns="0" rtlCol="0" anchor="ctr">
            <a:spAutoFit/>
          </a:bodyPr>
          <a:lstStyle/>
          <a:p>
            <a:pPr algn="ctr">
              <a:lnSpc>
                <a:spcPct val="88000"/>
              </a:lnSpc>
            </a:pPr>
            <a:r>
              <a:rPr lang="en-US" sz="2000" b="1" dirty="0" smtClean="0">
                <a:solidFill>
                  <a:schemeClr val="bg1"/>
                </a:solidFill>
                <a:latin typeface="Calibri" pitchFamily="34" charset="0"/>
              </a:rPr>
              <a:t>Software application </a:t>
            </a:r>
            <a:endParaRPr lang="en-US" sz="2000" b="1" dirty="0">
              <a:solidFill>
                <a:schemeClr val="bg1"/>
              </a:solidFill>
              <a:latin typeface="Calibri" pitchFamily="34" charset="0"/>
            </a:endParaRPr>
          </a:p>
        </p:txBody>
      </p:sp>
      <p:sp>
        <p:nvSpPr>
          <p:cNvPr id="39" name="TextBox 38"/>
          <p:cNvSpPr txBox="1"/>
          <p:nvPr/>
        </p:nvSpPr>
        <p:spPr>
          <a:xfrm>
            <a:off x="2286000" y="4690646"/>
            <a:ext cx="1335128" cy="369332"/>
          </a:xfrm>
          <a:prstGeom prst="rect">
            <a:avLst/>
          </a:prstGeom>
          <a:noFill/>
        </p:spPr>
        <p:txBody>
          <a:bodyPr wrap="square" rtlCol="0">
            <a:spAutoFit/>
          </a:bodyPr>
          <a:lstStyle/>
          <a:p>
            <a:pPr>
              <a:spcBef>
                <a:spcPts val="300"/>
              </a:spcBef>
            </a:pPr>
            <a:r>
              <a:rPr lang="en-US" sz="1800" dirty="0" smtClean="0">
                <a:solidFill>
                  <a:srgbClr val="00602B"/>
                </a:solidFill>
                <a:latin typeface="Calibri" pitchFamily="34" charset="0"/>
              </a:rPr>
              <a:t>Web page</a:t>
            </a:r>
          </a:p>
        </p:txBody>
      </p:sp>
      <p:sp>
        <p:nvSpPr>
          <p:cNvPr id="40" name="TextBox 39"/>
          <p:cNvSpPr txBox="1"/>
          <p:nvPr/>
        </p:nvSpPr>
        <p:spPr>
          <a:xfrm>
            <a:off x="3713936" y="4964668"/>
            <a:ext cx="1620064" cy="369332"/>
          </a:xfrm>
          <a:prstGeom prst="rect">
            <a:avLst/>
          </a:prstGeom>
          <a:noFill/>
        </p:spPr>
        <p:txBody>
          <a:bodyPr wrap="square" rtlCol="0">
            <a:spAutoFit/>
          </a:bodyPr>
          <a:lstStyle/>
          <a:p>
            <a:pPr>
              <a:spcBef>
                <a:spcPts val="300"/>
              </a:spcBef>
            </a:pPr>
            <a:r>
              <a:rPr lang="en-US" sz="1800" dirty="0" smtClean="0">
                <a:solidFill>
                  <a:srgbClr val="00602B"/>
                </a:solidFill>
                <a:latin typeface="Calibri" pitchFamily="34" charset="0"/>
              </a:rPr>
              <a:t>Web server</a:t>
            </a:r>
          </a:p>
        </p:txBody>
      </p:sp>
      <p:sp>
        <p:nvSpPr>
          <p:cNvPr id="42" name="TextBox 41"/>
          <p:cNvSpPr txBox="1"/>
          <p:nvPr/>
        </p:nvSpPr>
        <p:spPr>
          <a:xfrm>
            <a:off x="514165" y="5040868"/>
            <a:ext cx="1524000" cy="369332"/>
          </a:xfrm>
          <a:prstGeom prst="rect">
            <a:avLst/>
          </a:prstGeom>
          <a:noFill/>
        </p:spPr>
        <p:txBody>
          <a:bodyPr wrap="square" rtlCol="0">
            <a:spAutoFit/>
          </a:bodyPr>
          <a:lstStyle/>
          <a:p>
            <a:pPr marL="182880" indent="-91440">
              <a:spcBef>
                <a:spcPts val="300"/>
              </a:spcBef>
            </a:pPr>
            <a:r>
              <a:rPr lang="en-US" sz="1800" dirty="0" smtClean="0">
                <a:solidFill>
                  <a:srgbClr val="00602B"/>
                </a:solidFill>
                <a:latin typeface="Calibri" pitchFamily="34" charset="0"/>
              </a:rPr>
              <a:t>Web client</a:t>
            </a:r>
          </a:p>
        </p:txBody>
      </p:sp>
      <p:sp>
        <p:nvSpPr>
          <p:cNvPr id="31" name="TextBox 30"/>
          <p:cNvSpPr txBox="1"/>
          <p:nvPr/>
        </p:nvSpPr>
        <p:spPr>
          <a:xfrm>
            <a:off x="5029200" y="3433465"/>
            <a:ext cx="899160" cy="369332"/>
          </a:xfrm>
          <a:prstGeom prst="rect">
            <a:avLst/>
          </a:prstGeom>
          <a:solidFill>
            <a:schemeClr val="bg1"/>
          </a:solidFill>
        </p:spPr>
        <p:txBody>
          <a:bodyPr wrap="square" rtlCol="0">
            <a:spAutoFit/>
          </a:bodyPr>
          <a:lstStyle/>
          <a:p>
            <a:pPr algn="l">
              <a:spcBef>
                <a:spcPts val="300"/>
              </a:spcBef>
            </a:pPr>
            <a:r>
              <a:rPr lang="en-US" sz="1800" dirty="0" smtClean="0">
                <a:solidFill>
                  <a:srgbClr val="3C4F82"/>
                </a:solidFill>
              </a:rPr>
              <a:t> </a:t>
            </a:r>
            <a:r>
              <a:rPr lang="en-US" sz="1800" dirty="0" smtClean="0">
                <a:solidFill>
                  <a:srgbClr val="990000"/>
                </a:solidFill>
                <a:latin typeface="Calibri" pitchFamily="34" charset="0"/>
              </a:rPr>
              <a:t>12296;            </a:t>
            </a:r>
            <a:endParaRPr lang="en-US" sz="2400" dirty="0">
              <a:solidFill>
                <a:srgbClr val="990000"/>
              </a:solidFill>
              <a:latin typeface="Calibri" pitchFamily="34" charset="0"/>
            </a:endParaRPr>
          </a:p>
        </p:txBody>
      </p:sp>
      <p:sp>
        <p:nvSpPr>
          <p:cNvPr id="29" name="TextBox 28"/>
          <p:cNvSpPr txBox="1"/>
          <p:nvPr/>
        </p:nvSpPr>
        <p:spPr>
          <a:xfrm>
            <a:off x="2590800" y="2286000"/>
            <a:ext cx="3505200" cy="904863"/>
          </a:xfrm>
          <a:prstGeom prst="rect">
            <a:avLst/>
          </a:prstGeom>
          <a:noFill/>
        </p:spPr>
        <p:txBody>
          <a:bodyPr wrap="square" rtlCol="0">
            <a:spAutoFit/>
          </a:bodyPr>
          <a:lstStyle/>
          <a:p>
            <a:pPr marL="274320" indent="-182880" algn="ctr">
              <a:lnSpc>
                <a:spcPct val="88000"/>
              </a:lnSpc>
              <a:spcBef>
                <a:spcPts val="300"/>
              </a:spcBef>
            </a:pPr>
            <a:r>
              <a:rPr lang="en-US" sz="2000" b="1" dirty="0" smtClean="0">
                <a:solidFill>
                  <a:srgbClr val="00602B"/>
                </a:solidFill>
                <a:latin typeface="Calibri" pitchFamily="34" charset="0"/>
              </a:rPr>
              <a:t>Create database instruction to retrieve name and phone number for ID (SQL).</a:t>
            </a:r>
          </a:p>
        </p:txBody>
      </p:sp>
      <p:sp>
        <p:nvSpPr>
          <p:cNvPr id="26" name="Rounded Rectangle 25"/>
          <p:cNvSpPr/>
          <p:nvPr/>
        </p:nvSpPr>
        <p:spPr bwMode="auto">
          <a:xfrm>
            <a:off x="228600" y="1143001"/>
            <a:ext cx="2209800" cy="1362075"/>
          </a:xfrm>
          <a:prstGeom prst="roundRect">
            <a:avLst/>
          </a:prstGeom>
          <a:solidFill>
            <a:srgbClr val="990100"/>
          </a:solidFill>
          <a:ln w="381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274320" indent="-182880" algn="ctr">
              <a:spcBef>
                <a:spcPts val="300"/>
              </a:spcBef>
            </a:pPr>
            <a:r>
              <a:rPr lang="en-US" sz="2000" dirty="0" smtClean="0">
                <a:solidFill>
                  <a:schemeClr val="bg1"/>
                </a:solidFill>
                <a:latin typeface="Calibri" pitchFamily="34" charset="0"/>
              </a:rPr>
              <a:t>Attackers </a:t>
            </a:r>
            <a:r>
              <a:rPr lang="en-US" sz="2000" dirty="0">
                <a:solidFill>
                  <a:schemeClr val="bg1"/>
                </a:solidFill>
                <a:latin typeface="Calibri" pitchFamily="34" charset="0"/>
              </a:rPr>
              <a:t>exploit  increased complexity and connectivity</a:t>
            </a:r>
          </a:p>
        </p:txBody>
      </p:sp>
    </p:spTree>
    <p:extLst>
      <p:ext uri="{BB962C8B-B14F-4D97-AF65-F5344CB8AC3E}">
        <p14:creationId xmlns:p14="http://schemas.microsoft.com/office/powerpoint/2010/main" val="27392754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36" grpId="0"/>
      <p:bldP spid="41" grpId="0"/>
      <p:bldP spid="49" grpId="0"/>
      <p:bldP spid="27" grpId="0" animBg="1"/>
      <p:bldP spid="39" grpId="0"/>
      <p:bldP spid="40" grpId="0"/>
      <p:bldP spid="42" grpId="0"/>
      <p:bldP spid="31" grpId="0" animBg="1"/>
      <p:bldP spid="29" grpId="0"/>
      <p:bldP spid="2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Modeling</a:t>
            </a:r>
            <a:endParaRPr lang="en-US" dirty="0"/>
          </a:p>
        </p:txBody>
      </p:sp>
      <p:graphicFrame>
        <p:nvGraphicFramePr>
          <p:cNvPr id="5" name="Table 7"/>
          <p:cNvGraphicFramePr>
            <a:graphicFrameLocks noGrp="1"/>
          </p:cNvGraphicFramePr>
          <p:nvPr>
            <p:extLst>
              <p:ext uri="{D42A27DB-BD31-4B8C-83A1-F6EECF244321}">
                <p14:modId xmlns:p14="http://schemas.microsoft.com/office/powerpoint/2010/main" val="1710563154"/>
              </p:ext>
            </p:extLst>
          </p:nvPr>
        </p:nvGraphicFramePr>
        <p:xfrm>
          <a:off x="457200" y="1143000"/>
          <a:ext cx="7848600" cy="4754880"/>
        </p:xfrm>
        <a:graphic>
          <a:graphicData uri="http://schemas.openxmlformats.org/drawingml/2006/table">
            <a:tbl>
              <a:tblPr firstRow="1" bandRow="1">
                <a:tableStyleId>{6E25E649-3F16-4E02-A733-19D2CDBF48F0}</a:tableStyleId>
              </a:tblPr>
              <a:tblGrid>
                <a:gridCol w="7848600"/>
              </a:tblGrid>
              <a:tr h="370840">
                <a:tc>
                  <a:txBody>
                    <a:bodyPr/>
                    <a:lstStyle/>
                    <a:p>
                      <a:pPr algn="ctr"/>
                      <a:r>
                        <a:rPr lang="en-US" sz="2000" dirty="0" smtClean="0"/>
                        <a:t>Development – Threat Modeling</a:t>
                      </a:r>
                      <a:endParaRPr lang="en-US" sz="18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457200">
                <a:tc>
                  <a:txBody>
                    <a:bodyPr/>
                    <a:lstStyle/>
                    <a:p>
                      <a:pPr marL="548640" indent="-457200">
                        <a:buFont typeface="+mj-lt"/>
                        <a:buAutoNum type="arabicPeriod"/>
                      </a:pPr>
                      <a:r>
                        <a:rPr lang="en-US" sz="2000" dirty="0" smtClean="0"/>
                        <a:t>Define use scenarios.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457200">
                <a:tc>
                  <a:txBody>
                    <a:bodyPr/>
                    <a:lstStyle/>
                    <a:p>
                      <a:pPr marL="548640" marR="0" indent="-457200" algn="l" defTabSz="914400" rtl="0" eaLnBrk="1" fontAlgn="auto" latinLnBrk="0" hangingPunct="1">
                        <a:lnSpc>
                          <a:spcPct val="100000"/>
                        </a:lnSpc>
                        <a:spcBef>
                          <a:spcPts val="0"/>
                        </a:spcBef>
                        <a:spcAft>
                          <a:spcPts val="0"/>
                        </a:spcAft>
                        <a:buClrTx/>
                        <a:buSzTx/>
                        <a:buFont typeface="+mj-lt"/>
                        <a:buAutoNum type="arabicPeriod" startAt="2"/>
                        <a:tabLst/>
                        <a:defRPr/>
                      </a:pPr>
                      <a:r>
                        <a:rPr lang="en-US" sz="2000" dirty="0" smtClean="0"/>
                        <a:t>Gather a list of external dependencies.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3"/>
                      </a:pPr>
                      <a:r>
                        <a:rPr lang="en-US" sz="2000" dirty="0" smtClean="0"/>
                        <a:t>Define security assumptions.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4"/>
                      </a:pPr>
                      <a:r>
                        <a:rPr lang="en-US" sz="2000" dirty="0" smtClean="0"/>
                        <a:t>Create external security notes.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5"/>
                        <a:tabLst/>
                        <a:defRPr/>
                      </a:pPr>
                      <a:r>
                        <a:rPr lang="en-US" sz="2000" dirty="0" smtClean="0"/>
                        <a:t>Create one or more data flow diagrams (DFS) of</a:t>
                      </a:r>
                      <a:r>
                        <a:rPr lang="en-US" sz="2000" baseline="0" dirty="0" smtClean="0"/>
                        <a:t> the application being modeled.</a:t>
                      </a:r>
                      <a:endParaRPr lang="en-US" sz="2000" b="0" baseline="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6"/>
                        <a:tabLst/>
                        <a:defRPr/>
                      </a:pPr>
                      <a:r>
                        <a:rPr lang="en-US" sz="2000" dirty="0" smtClean="0"/>
                        <a:t>Determine threat types:</a:t>
                      </a:r>
                      <a:endParaRPr lang="en-US" sz="2000" b="1" dirty="0" smtClean="0">
                        <a:solidFill>
                          <a:srgbClr val="990000"/>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7"/>
                        <a:tabLst/>
                        <a:defRPr/>
                      </a:pPr>
                      <a:r>
                        <a:rPr lang="en-US" sz="2000" dirty="0" smtClean="0"/>
                        <a:t>Identify the threats to the system.</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8"/>
                      </a:pPr>
                      <a:r>
                        <a:rPr lang="en-US" sz="2000" dirty="0" smtClean="0"/>
                        <a:t>Determine risk: Enablers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9"/>
                      </a:pPr>
                      <a:r>
                        <a:rPr lang="en-US" sz="2000" dirty="0" smtClean="0"/>
                        <a:t>Plan</a:t>
                      </a:r>
                      <a:r>
                        <a:rPr lang="en-US" sz="2000" baseline="0" dirty="0" smtClean="0"/>
                        <a:t> mitigations.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AutoShape 4"/>
          <p:cNvSpPr>
            <a:spLocks noChangeArrowheads="1"/>
          </p:cNvSpPr>
          <p:nvPr/>
        </p:nvSpPr>
        <p:spPr bwMode="auto">
          <a:xfrm rot="5400000">
            <a:off x="-25854" y="41338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79406590"/>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Modeling</a:t>
            </a:r>
            <a:endParaRPr lang="en-US" dirty="0"/>
          </a:p>
        </p:txBody>
      </p:sp>
      <p:graphicFrame>
        <p:nvGraphicFramePr>
          <p:cNvPr id="5" name="Table 7"/>
          <p:cNvGraphicFramePr>
            <a:graphicFrameLocks noGrp="1"/>
          </p:cNvGraphicFramePr>
          <p:nvPr>
            <p:extLst>
              <p:ext uri="{D42A27DB-BD31-4B8C-83A1-F6EECF244321}">
                <p14:modId xmlns:p14="http://schemas.microsoft.com/office/powerpoint/2010/main" val="1326815262"/>
              </p:ext>
            </p:extLst>
          </p:nvPr>
        </p:nvGraphicFramePr>
        <p:xfrm>
          <a:off x="457200" y="1143000"/>
          <a:ext cx="7848600" cy="4754880"/>
        </p:xfrm>
        <a:graphic>
          <a:graphicData uri="http://schemas.openxmlformats.org/drawingml/2006/table">
            <a:tbl>
              <a:tblPr firstRow="1" bandRow="1">
                <a:tableStyleId>{6E25E649-3F16-4E02-A733-19D2CDBF48F0}</a:tableStyleId>
              </a:tblPr>
              <a:tblGrid>
                <a:gridCol w="7848600"/>
              </a:tblGrid>
              <a:tr h="370840">
                <a:tc>
                  <a:txBody>
                    <a:bodyPr/>
                    <a:lstStyle/>
                    <a:p>
                      <a:pPr algn="ctr"/>
                      <a:r>
                        <a:rPr lang="en-US" sz="2000" dirty="0" smtClean="0"/>
                        <a:t>Development – Threat Modeling</a:t>
                      </a:r>
                      <a:endParaRPr lang="en-US" sz="18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457200">
                <a:tc>
                  <a:txBody>
                    <a:bodyPr/>
                    <a:lstStyle/>
                    <a:p>
                      <a:pPr marL="548640" indent="-457200">
                        <a:buFont typeface="+mj-lt"/>
                        <a:buAutoNum type="arabicPeriod"/>
                      </a:pPr>
                      <a:r>
                        <a:rPr lang="en-US" sz="2000" dirty="0" smtClean="0"/>
                        <a:t>Define use scenarios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457200">
                <a:tc>
                  <a:txBody>
                    <a:bodyPr/>
                    <a:lstStyle/>
                    <a:p>
                      <a:pPr marL="548640" marR="0" indent="-457200" algn="l" defTabSz="914400" rtl="0" eaLnBrk="1" fontAlgn="auto" latinLnBrk="0" hangingPunct="1">
                        <a:lnSpc>
                          <a:spcPct val="100000"/>
                        </a:lnSpc>
                        <a:spcBef>
                          <a:spcPts val="0"/>
                        </a:spcBef>
                        <a:spcAft>
                          <a:spcPts val="0"/>
                        </a:spcAft>
                        <a:buClrTx/>
                        <a:buSzTx/>
                        <a:buFont typeface="+mj-lt"/>
                        <a:buAutoNum type="arabicPeriod" startAt="2"/>
                        <a:tabLst/>
                        <a:defRPr/>
                      </a:pPr>
                      <a:r>
                        <a:rPr lang="en-US" sz="2000" dirty="0" smtClean="0"/>
                        <a:t>Gather a list of external dependencies.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3"/>
                      </a:pPr>
                      <a:r>
                        <a:rPr lang="en-US" sz="2000" dirty="0" smtClean="0"/>
                        <a:t>Define security assumptions.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4"/>
                      </a:pPr>
                      <a:r>
                        <a:rPr lang="en-US" sz="2000" dirty="0" smtClean="0"/>
                        <a:t>Create external security notes.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5"/>
                        <a:tabLst/>
                        <a:defRPr/>
                      </a:pPr>
                      <a:r>
                        <a:rPr lang="en-US" sz="2000" dirty="0" smtClean="0"/>
                        <a:t>Create one or more data flow diagrams (DFS) of</a:t>
                      </a:r>
                      <a:r>
                        <a:rPr lang="en-US" sz="2000" baseline="0" dirty="0" smtClean="0"/>
                        <a:t> the application being modeled.</a:t>
                      </a:r>
                      <a:endParaRPr lang="en-US" sz="2000" b="0" baseline="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6"/>
                        <a:tabLst/>
                        <a:defRPr/>
                      </a:pPr>
                      <a:r>
                        <a:rPr lang="en-US" sz="2000" dirty="0" smtClean="0"/>
                        <a:t>Determine threat types:</a:t>
                      </a:r>
                      <a:r>
                        <a:rPr lang="en-US" sz="2000" baseline="0" dirty="0" smtClean="0"/>
                        <a:t> </a:t>
                      </a:r>
                      <a:r>
                        <a:rPr lang="en-US" sz="2000" b="1" baseline="0" dirty="0" smtClean="0">
                          <a:solidFill>
                            <a:srgbClr val="990000"/>
                          </a:solidFill>
                        </a:rPr>
                        <a:t>Use STRIDE threat model.</a:t>
                      </a:r>
                      <a:endParaRPr lang="en-US" sz="2000" b="1" dirty="0" smtClean="0">
                        <a:solidFill>
                          <a:srgbClr val="990000"/>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7"/>
                        <a:tabLst/>
                        <a:defRPr/>
                      </a:pPr>
                      <a:r>
                        <a:rPr lang="en-US" sz="2000" dirty="0" smtClean="0"/>
                        <a:t>Identify the threats to the system.</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8"/>
                      </a:pPr>
                      <a:r>
                        <a:rPr lang="en-US" sz="2000" dirty="0" smtClean="0"/>
                        <a:t>Determine risk: Enablers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9"/>
                      </a:pPr>
                      <a:r>
                        <a:rPr lang="en-US" sz="2000" dirty="0" smtClean="0"/>
                        <a:t>Plan</a:t>
                      </a:r>
                      <a:r>
                        <a:rPr lang="en-US" sz="2000" baseline="0" dirty="0" smtClean="0"/>
                        <a:t> mitigations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AutoShape 4"/>
          <p:cNvSpPr>
            <a:spLocks noChangeArrowheads="1"/>
          </p:cNvSpPr>
          <p:nvPr/>
        </p:nvSpPr>
        <p:spPr bwMode="auto">
          <a:xfrm rot="5400000">
            <a:off x="-25854" y="41338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2872769265"/>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 Modeling</a:t>
            </a:r>
            <a:endParaRPr lang="en-US" dirty="0"/>
          </a:p>
        </p:txBody>
      </p:sp>
      <p:graphicFrame>
        <p:nvGraphicFramePr>
          <p:cNvPr id="5" name="Table 7"/>
          <p:cNvGraphicFramePr>
            <a:graphicFrameLocks noGrp="1"/>
          </p:cNvGraphicFramePr>
          <p:nvPr>
            <p:extLst>
              <p:ext uri="{D42A27DB-BD31-4B8C-83A1-F6EECF244321}">
                <p14:modId xmlns:p14="http://schemas.microsoft.com/office/powerpoint/2010/main" val="3512837116"/>
              </p:ext>
            </p:extLst>
          </p:nvPr>
        </p:nvGraphicFramePr>
        <p:xfrm>
          <a:off x="457200" y="1143000"/>
          <a:ext cx="7848600" cy="4754880"/>
        </p:xfrm>
        <a:graphic>
          <a:graphicData uri="http://schemas.openxmlformats.org/drawingml/2006/table">
            <a:tbl>
              <a:tblPr firstRow="1" bandRow="1">
                <a:tableStyleId>{6E25E649-3F16-4E02-A733-19D2CDBF48F0}</a:tableStyleId>
              </a:tblPr>
              <a:tblGrid>
                <a:gridCol w="7848600"/>
              </a:tblGrid>
              <a:tr h="370840">
                <a:tc>
                  <a:txBody>
                    <a:bodyPr/>
                    <a:lstStyle/>
                    <a:p>
                      <a:pPr algn="ctr"/>
                      <a:r>
                        <a:rPr lang="en-US" sz="2000" dirty="0" smtClean="0"/>
                        <a:t>Development – Threat Modeling</a:t>
                      </a:r>
                      <a:endParaRPr lang="en-US" sz="18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457200">
                <a:tc>
                  <a:txBody>
                    <a:bodyPr/>
                    <a:lstStyle/>
                    <a:p>
                      <a:pPr marL="548640" indent="-457200">
                        <a:buFont typeface="+mj-lt"/>
                        <a:buAutoNum type="arabicPeriod"/>
                      </a:pPr>
                      <a:r>
                        <a:rPr lang="en-US" sz="2000" dirty="0" smtClean="0"/>
                        <a:t>Define use scenarios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457200">
                <a:tc>
                  <a:txBody>
                    <a:bodyPr/>
                    <a:lstStyle/>
                    <a:p>
                      <a:pPr marL="548640" marR="0" indent="-457200" algn="l" defTabSz="914400" rtl="0" eaLnBrk="1" fontAlgn="auto" latinLnBrk="0" hangingPunct="1">
                        <a:lnSpc>
                          <a:spcPct val="100000"/>
                        </a:lnSpc>
                        <a:spcBef>
                          <a:spcPts val="0"/>
                        </a:spcBef>
                        <a:spcAft>
                          <a:spcPts val="0"/>
                        </a:spcAft>
                        <a:buClrTx/>
                        <a:buSzTx/>
                        <a:buFont typeface="+mj-lt"/>
                        <a:buAutoNum type="arabicPeriod" startAt="2"/>
                        <a:tabLst/>
                        <a:defRPr/>
                      </a:pPr>
                      <a:r>
                        <a:rPr lang="en-US" sz="2000" dirty="0" smtClean="0"/>
                        <a:t>Gather a list of external dependencies.</a:t>
                      </a:r>
                      <a:endParaRPr lang="en-US" sz="20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3"/>
                      </a:pPr>
                      <a:r>
                        <a:rPr lang="en-US" sz="2000" dirty="0" smtClean="0"/>
                        <a:t>Define security assumptions.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lnSpc>
                          <a:spcPct val="88000"/>
                        </a:lnSpc>
                        <a:spcAft>
                          <a:spcPts val="600"/>
                        </a:spcAft>
                        <a:buFont typeface="+mj-lt"/>
                        <a:buAutoNum type="arabicPeriod" startAt="4"/>
                      </a:pPr>
                      <a:r>
                        <a:rPr lang="en-US" sz="2000" dirty="0" smtClean="0"/>
                        <a:t>Create external security notes.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5"/>
                        <a:tabLst/>
                        <a:defRPr/>
                      </a:pPr>
                      <a:r>
                        <a:rPr lang="en-US" sz="2000" dirty="0" smtClean="0"/>
                        <a:t>Create one or more data flow diagrams (DFS) of</a:t>
                      </a:r>
                      <a:r>
                        <a:rPr lang="en-US" sz="2000" baseline="0" dirty="0" smtClean="0"/>
                        <a:t> the application being modeled.</a:t>
                      </a:r>
                      <a:endParaRPr lang="en-US" sz="2000" b="0" baseline="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6"/>
                        <a:tabLst/>
                        <a:defRPr/>
                      </a:pPr>
                      <a:r>
                        <a:rPr lang="en-US" sz="2000" dirty="0" smtClean="0"/>
                        <a:t>Determine threat types:</a:t>
                      </a:r>
                      <a:r>
                        <a:rPr lang="en-US" sz="2000" baseline="0" dirty="0" smtClean="0"/>
                        <a:t> Use STRIDE threat model</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marR="0" indent="-457200" algn="l" defTabSz="914400" rtl="0" eaLnBrk="1" fontAlgn="auto" latinLnBrk="0" hangingPunct="1">
                        <a:lnSpc>
                          <a:spcPct val="100000"/>
                        </a:lnSpc>
                        <a:spcBef>
                          <a:spcPts val="0"/>
                        </a:spcBef>
                        <a:spcAft>
                          <a:spcPts val="1200"/>
                        </a:spcAft>
                        <a:buClrTx/>
                        <a:buSzTx/>
                        <a:buFont typeface="+mj-lt"/>
                        <a:buAutoNum type="arabicPeriod" startAt="7"/>
                        <a:tabLst/>
                        <a:defRPr/>
                      </a:pPr>
                      <a:r>
                        <a:rPr lang="en-US" sz="2000" dirty="0" smtClean="0"/>
                        <a:t>Identify the threats to the system.</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8"/>
                      </a:pPr>
                      <a:r>
                        <a:rPr lang="en-US" sz="2000" dirty="0" smtClean="0"/>
                        <a:t>Determine risk: Enablers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57200">
                <a:tc>
                  <a:txBody>
                    <a:bodyPr/>
                    <a:lstStyle/>
                    <a:p>
                      <a:pPr marL="548640" indent="-457200">
                        <a:spcAft>
                          <a:spcPts val="1200"/>
                        </a:spcAft>
                        <a:buFont typeface="+mj-lt"/>
                        <a:buAutoNum type="arabicPeriod" startAt="9"/>
                      </a:pPr>
                      <a:r>
                        <a:rPr lang="en-US" sz="2000" dirty="0" smtClean="0"/>
                        <a:t>Plan</a:t>
                      </a:r>
                      <a:r>
                        <a:rPr lang="en-US" sz="2000" baseline="0" dirty="0" smtClean="0"/>
                        <a:t> mitigations</a:t>
                      </a:r>
                      <a:endParaRPr lang="en-US" sz="2000" b="0"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AutoShape 4"/>
          <p:cNvSpPr>
            <a:spLocks noChangeArrowheads="1"/>
          </p:cNvSpPr>
          <p:nvPr/>
        </p:nvSpPr>
        <p:spPr bwMode="auto">
          <a:xfrm rot="5400000">
            <a:off x="-25854" y="454660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1929058860"/>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Flow Diagram Analysis</a:t>
            </a:r>
            <a:endParaRPr lang="en-US" dirty="0"/>
          </a:p>
        </p:txBody>
      </p:sp>
      <p:sp>
        <p:nvSpPr>
          <p:cNvPr id="3" name="Content Placeholder 2"/>
          <p:cNvSpPr>
            <a:spLocks noGrp="1"/>
          </p:cNvSpPr>
          <p:nvPr>
            <p:ph idx="1"/>
          </p:nvPr>
        </p:nvSpPr>
        <p:spPr/>
        <p:txBody>
          <a:bodyPr/>
          <a:lstStyle/>
          <a:p>
            <a:r>
              <a:rPr lang="en-US" dirty="0" smtClean="0"/>
              <a:t>Analyze data flow diagrams for</a:t>
            </a:r>
          </a:p>
          <a:p>
            <a:pPr lvl="1"/>
            <a:r>
              <a:rPr lang="en-US" dirty="0" smtClean="0"/>
              <a:t>the conditions </a:t>
            </a:r>
            <a:r>
              <a:rPr lang="en-US" dirty="0"/>
              <a:t>or circumstances </a:t>
            </a:r>
            <a:r>
              <a:rPr lang="en-US" dirty="0" smtClean="0"/>
              <a:t>that could enable a STRIDE malicious event </a:t>
            </a:r>
            <a:r>
              <a:rPr lang="en-US" dirty="0"/>
              <a:t>to </a:t>
            </a:r>
            <a:r>
              <a:rPr lang="en-US" dirty="0" smtClean="0"/>
              <a:t>occur. </a:t>
            </a:r>
          </a:p>
          <a:p>
            <a:pPr lvl="2"/>
            <a:r>
              <a:rPr lang="en-US" dirty="0"/>
              <a:t>o</a:t>
            </a:r>
            <a:r>
              <a:rPr lang="en-US" dirty="0" smtClean="0"/>
              <a:t>rganization</a:t>
            </a:r>
            <a:r>
              <a:rPr lang="en-US" dirty="0"/>
              <a:t>, policy, or procedure weaknesses</a:t>
            </a:r>
          </a:p>
          <a:p>
            <a:pPr lvl="2"/>
            <a:r>
              <a:rPr lang="en-US" dirty="0"/>
              <a:t>t</a:t>
            </a:r>
            <a:r>
              <a:rPr lang="en-US" dirty="0" smtClean="0"/>
              <a:t>echnical </a:t>
            </a:r>
            <a:r>
              <a:rPr lang="en-US" dirty="0"/>
              <a:t>weaknesses or vulnerabilities</a:t>
            </a:r>
          </a:p>
          <a:p>
            <a:pPr lvl="2"/>
            <a:r>
              <a:rPr lang="en-US" dirty="0"/>
              <a:t>a</a:t>
            </a:r>
            <a:r>
              <a:rPr lang="en-US" dirty="0" smtClean="0"/>
              <a:t>ctions </a:t>
            </a:r>
            <a:r>
              <a:rPr lang="en-US" dirty="0"/>
              <a:t>of organizations staff (e.g., IT staff, users)</a:t>
            </a:r>
          </a:p>
          <a:p>
            <a:pPr lvl="2"/>
            <a:r>
              <a:rPr lang="en-US" dirty="0"/>
              <a:t>a</a:t>
            </a:r>
            <a:r>
              <a:rPr lang="en-US" dirty="0" smtClean="0"/>
              <a:t>ctions </a:t>
            </a:r>
            <a:r>
              <a:rPr lang="en-US" dirty="0"/>
              <a:t>of collaborators or partners</a:t>
            </a:r>
          </a:p>
          <a:p>
            <a:pPr lvl="2"/>
            <a:r>
              <a:rPr lang="en-US" dirty="0"/>
              <a:t>i</a:t>
            </a:r>
            <a:r>
              <a:rPr lang="en-US" dirty="0" smtClean="0"/>
              <a:t>nterfaces </a:t>
            </a:r>
            <a:r>
              <a:rPr lang="en-US" dirty="0"/>
              <a:t>of systems</a:t>
            </a:r>
          </a:p>
          <a:p>
            <a:pPr lvl="2"/>
            <a:r>
              <a:rPr lang="en-US" dirty="0"/>
              <a:t>d</a:t>
            </a:r>
            <a:r>
              <a:rPr lang="en-US" dirty="0" smtClean="0"/>
              <a:t>ata exchanges among systems</a:t>
            </a:r>
          </a:p>
          <a:p>
            <a:pPr lvl="2"/>
            <a:r>
              <a:rPr lang="en-US" dirty="0"/>
              <a:t>s</a:t>
            </a:r>
            <a:r>
              <a:rPr lang="en-US" dirty="0" smtClean="0"/>
              <a:t>oftware </a:t>
            </a:r>
            <a:r>
              <a:rPr lang="en-US" dirty="0"/>
              <a:t>or system </a:t>
            </a:r>
            <a:r>
              <a:rPr lang="en-US" dirty="0" smtClean="0"/>
              <a:t>design</a:t>
            </a:r>
          </a:p>
          <a:p>
            <a:pPr lvl="2"/>
            <a:r>
              <a:rPr lang="en-US" dirty="0"/>
              <a:t>o</a:t>
            </a:r>
            <a:r>
              <a:rPr lang="en-US" dirty="0" smtClean="0"/>
              <a:t>ther </a:t>
            </a:r>
            <a:endParaRPr lang="en-US" dirty="0"/>
          </a:p>
        </p:txBody>
      </p:sp>
    </p:spTree>
    <p:extLst>
      <p:ext uri="{BB962C8B-B14F-4D97-AF65-F5344CB8AC3E}">
        <p14:creationId xmlns:p14="http://schemas.microsoft.com/office/powerpoint/2010/main" val="1822972225"/>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Table 35"/>
          <p:cNvGraphicFramePr>
            <a:graphicFrameLocks noGrp="1"/>
          </p:cNvGraphicFramePr>
          <p:nvPr>
            <p:extLst>
              <p:ext uri="{D42A27DB-BD31-4B8C-83A1-F6EECF244321}">
                <p14:modId xmlns:p14="http://schemas.microsoft.com/office/powerpoint/2010/main" val="3180958361"/>
              </p:ext>
            </p:extLst>
          </p:nvPr>
        </p:nvGraphicFramePr>
        <p:xfrm>
          <a:off x="1539240" y="1143000"/>
          <a:ext cx="6126480" cy="4480560"/>
        </p:xfrm>
        <a:graphic>
          <a:graphicData uri="http://schemas.openxmlformats.org/drawingml/2006/table">
            <a:tbl>
              <a:tblPr firstRow="1" bandRow="1">
                <a:tableStyleId>{7DF18680-E054-41AD-8BC1-D1AEF772440D}</a:tableStyleId>
              </a:tblPr>
              <a:tblGrid>
                <a:gridCol w="2514600"/>
                <a:gridCol w="1965960"/>
                <a:gridCol w="1645920"/>
              </a:tblGrid>
              <a:tr h="640080">
                <a:tc>
                  <a:txBody>
                    <a:bodyPr/>
                    <a:lstStyle/>
                    <a:p>
                      <a:pPr algn="ctr"/>
                      <a:r>
                        <a:rPr lang="en-US" sz="2000" dirty="0" smtClean="0">
                          <a:latin typeface="Calibri" pitchFamily="34" charset="0"/>
                        </a:rPr>
                        <a:t>Element</a:t>
                      </a:r>
                      <a:endParaRPr lang="en-US" sz="2000" dirty="0">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lnSpc>
                          <a:spcPct val="85000"/>
                        </a:lnSpc>
                      </a:pPr>
                      <a:r>
                        <a:rPr lang="en-US" sz="2000" dirty="0" smtClean="0">
                          <a:latin typeface="Calibri" pitchFamily="34" charset="0"/>
                        </a:rPr>
                        <a:t>Information flows</a:t>
                      </a:r>
                      <a:endParaRPr lang="en-US" sz="2000" dirty="0">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000" dirty="0" smtClean="0">
                          <a:latin typeface="Calibri" pitchFamily="34" charset="0"/>
                        </a:rPr>
                        <a:t>Data stores</a:t>
                      </a:r>
                      <a:endParaRPr lang="en-US" sz="2000" dirty="0">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640080">
                <a:tc>
                  <a:txBody>
                    <a:bodyPr/>
                    <a:lstStyle/>
                    <a:p>
                      <a:pPr marL="274320" indent="-182880" algn="l"/>
                      <a:r>
                        <a:rPr lang="en-US" sz="2000" b="0" dirty="0" smtClean="0">
                          <a:solidFill>
                            <a:schemeClr val="tx1"/>
                          </a:solidFill>
                          <a:latin typeface="Calibri" pitchFamily="34" charset="0"/>
                        </a:rPr>
                        <a:t>Spoofing identify</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000" dirty="0">
                        <a:solidFill>
                          <a:srgbClr val="3333F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0080">
                <a:tc>
                  <a:txBody>
                    <a:bodyPr/>
                    <a:lstStyle/>
                    <a:p>
                      <a:pPr marL="274320" indent="-182880" algn="l">
                        <a:lnSpc>
                          <a:spcPct val="85000"/>
                        </a:lnSpc>
                      </a:pPr>
                      <a:r>
                        <a:rPr lang="en-US" sz="2000" b="0" dirty="0" smtClean="0">
                          <a:solidFill>
                            <a:schemeClr val="tx1"/>
                          </a:solidFill>
                          <a:latin typeface="Calibri" pitchFamily="34" charset="0"/>
                        </a:rPr>
                        <a:t>Tampering with data</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7E7"/>
                    </a:solidFill>
                  </a:tcPr>
                </a:tc>
                <a:tc>
                  <a:txBody>
                    <a:bodyPr/>
                    <a:lstStyle/>
                    <a:p>
                      <a:pPr algn="ctr"/>
                      <a:endParaRPr lang="en-US" sz="2000" dirty="0">
                        <a:solidFill>
                          <a:srgbClr val="3333F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7E7"/>
                    </a:solidFill>
                  </a:tcPr>
                </a:tc>
              </a:tr>
              <a:tr h="640080">
                <a:tc>
                  <a:txBody>
                    <a:bodyPr/>
                    <a:lstStyle/>
                    <a:p>
                      <a:pPr marL="274320" indent="-182880" algn="l"/>
                      <a:r>
                        <a:rPr lang="en-US" sz="2000" b="0" dirty="0" smtClean="0">
                          <a:solidFill>
                            <a:schemeClr val="tx1"/>
                          </a:solidFill>
                          <a:latin typeface="Calibri" pitchFamily="34" charset="0"/>
                        </a:rPr>
                        <a:t>Repudiation</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0080">
                <a:tc>
                  <a:txBody>
                    <a:bodyPr/>
                    <a:lstStyle/>
                    <a:p>
                      <a:pPr marL="274320" indent="-182880" algn="l">
                        <a:lnSpc>
                          <a:spcPct val="85000"/>
                        </a:lnSpc>
                      </a:pPr>
                      <a:r>
                        <a:rPr lang="en-US" sz="2000" b="0" dirty="0" smtClean="0">
                          <a:solidFill>
                            <a:schemeClr val="tx1"/>
                          </a:solidFill>
                          <a:latin typeface="Calibri" pitchFamily="34" charset="0"/>
                        </a:rPr>
                        <a:t>Information disclosure</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7E7"/>
                    </a:solidFill>
                  </a:tcPr>
                </a:tc>
              </a:tr>
              <a:tr h="640080">
                <a:tc>
                  <a:txBody>
                    <a:bodyPr/>
                    <a:lstStyle/>
                    <a:p>
                      <a:pPr marL="274320" indent="-182880" algn="l"/>
                      <a:r>
                        <a:rPr lang="en-US" sz="2000" b="0" dirty="0" smtClean="0">
                          <a:solidFill>
                            <a:schemeClr val="tx1"/>
                          </a:solidFill>
                          <a:latin typeface="Calibri" pitchFamily="34" charset="0"/>
                        </a:rPr>
                        <a:t>Denial of service</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0080">
                <a:tc>
                  <a:txBody>
                    <a:bodyPr/>
                    <a:lstStyle/>
                    <a:p>
                      <a:pPr marL="274320" indent="-182880" algn="l">
                        <a:lnSpc>
                          <a:spcPct val="85000"/>
                        </a:lnSpc>
                      </a:pPr>
                      <a:r>
                        <a:rPr lang="en-US" sz="2000" b="0" dirty="0" smtClean="0">
                          <a:solidFill>
                            <a:schemeClr val="tx1"/>
                          </a:solidFill>
                          <a:latin typeface="Calibri" pitchFamily="34" charset="0"/>
                        </a:rPr>
                        <a:t>Elevation</a:t>
                      </a:r>
                      <a:r>
                        <a:rPr lang="en-US" sz="2000" b="0" baseline="0" dirty="0" smtClean="0">
                          <a:solidFill>
                            <a:schemeClr val="tx1"/>
                          </a:solidFill>
                          <a:latin typeface="Calibri" pitchFamily="34" charset="0"/>
                        </a:rPr>
                        <a:t> of privilege</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7E7"/>
                    </a:solidFill>
                  </a:tcPr>
                </a:tc>
              </a:tr>
            </a:tbl>
          </a:graphicData>
        </a:graphic>
      </p:graphicFrame>
      <p:sp>
        <p:nvSpPr>
          <p:cNvPr id="23" name="Oval 22"/>
          <p:cNvSpPr/>
          <p:nvPr/>
        </p:nvSpPr>
        <p:spPr bwMode="auto">
          <a:xfrm>
            <a:off x="4511040" y="266700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26" name="Oval 25"/>
          <p:cNvSpPr/>
          <p:nvPr/>
        </p:nvSpPr>
        <p:spPr bwMode="auto">
          <a:xfrm>
            <a:off x="6163831" y="266700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28" name="Oval 27"/>
          <p:cNvSpPr/>
          <p:nvPr/>
        </p:nvSpPr>
        <p:spPr bwMode="auto">
          <a:xfrm>
            <a:off x="6163831" y="388620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29" name="Oval 28"/>
          <p:cNvSpPr/>
          <p:nvPr/>
        </p:nvSpPr>
        <p:spPr bwMode="auto">
          <a:xfrm>
            <a:off x="4511040" y="388620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0" name="Oval 29"/>
          <p:cNvSpPr/>
          <p:nvPr/>
        </p:nvSpPr>
        <p:spPr bwMode="auto">
          <a:xfrm>
            <a:off x="6163831" y="457200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4" name="Oval 33"/>
          <p:cNvSpPr/>
          <p:nvPr/>
        </p:nvSpPr>
        <p:spPr bwMode="auto">
          <a:xfrm>
            <a:off x="4511040" y="457200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 name="Title 2"/>
          <p:cNvSpPr>
            <a:spLocks noGrp="1"/>
          </p:cNvSpPr>
          <p:nvPr>
            <p:ph type="title"/>
          </p:nvPr>
        </p:nvSpPr>
        <p:spPr/>
        <p:txBody>
          <a:bodyPr/>
          <a:lstStyle/>
          <a:p>
            <a:r>
              <a:rPr lang="en-US" dirty="0"/>
              <a:t>Threat </a:t>
            </a:r>
            <a:r>
              <a:rPr lang="en-US" dirty="0" smtClean="0"/>
              <a:t>Targets-1</a:t>
            </a:r>
            <a:endParaRPr lang="en-US" dirty="0"/>
          </a:p>
        </p:txBody>
      </p:sp>
      <p:sp>
        <p:nvSpPr>
          <p:cNvPr id="15" name="Rectangle 14"/>
          <p:cNvSpPr/>
          <p:nvPr/>
        </p:nvSpPr>
        <p:spPr bwMode="auto">
          <a:xfrm>
            <a:off x="1524000" y="2392680"/>
            <a:ext cx="6126480" cy="640080"/>
          </a:xfrm>
          <a:prstGeom prst="rect">
            <a:avLst/>
          </a:prstGeom>
          <a:no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16" name="Rectangle 15"/>
          <p:cNvSpPr/>
          <p:nvPr/>
        </p:nvSpPr>
        <p:spPr bwMode="auto">
          <a:xfrm>
            <a:off x="1539240" y="3703320"/>
            <a:ext cx="6126480" cy="640080"/>
          </a:xfrm>
          <a:prstGeom prst="rect">
            <a:avLst/>
          </a:prstGeom>
          <a:no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17" name="Rectangle 16"/>
          <p:cNvSpPr/>
          <p:nvPr/>
        </p:nvSpPr>
        <p:spPr bwMode="auto">
          <a:xfrm>
            <a:off x="1524000" y="4956048"/>
            <a:ext cx="6126480" cy="685800"/>
          </a:xfrm>
          <a:prstGeom prst="rect">
            <a:avLst/>
          </a:prstGeom>
          <a:no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Tree>
    <p:extLst>
      <p:ext uri="{BB962C8B-B14F-4D97-AF65-F5344CB8AC3E}">
        <p14:creationId xmlns:p14="http://schemas.microsoft.com/office/powerpoint/2010/main" val="17713467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8" grpId="0" animBg="1"/>
      <p:bldP spid="29" grpId="0" animBg="1"/>
      <p:bldP spid="30" grpId="0" animBg="1"/>
      <p:bldP spid="3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176" y="228600"/>
            <a:ext cx="8595360" cy="838200"/>
          </a:xfrm>
        </p:spPr>
        <p:txBody>
          <a:bodyPr/>
          <a:lstStyle/>
          <a:p>
            <a:r>
              <a:rPr lang="en-US" dirty="0" smtClean="0"/>
              <a:t>Mitigate Information Flow and Data Store Threats</a:t>
            </a:r>
            <a:endParaRPr lang="en-US" dirty="0"/>
          </a:p>
        </p:txBody>
      </p:sp>
      <p:cxnSp>
        <p:nvCxnSpPr>
          <p:cNvPr id="15" name="Straight Arrow Connector 14"/>
          <p:cNvCxnSpPr/>
          <p:nvPr/>
        </p:nvCxnSpPr>
        <p:spPr bwMode="auto">
          <a:xfrm>
            <a:off x="1821180" y="4157246"/>
            <a:ext cx="1828800" cy="0"/>
          </a:xfrm>
          <a:prstGeom prst="straightConnector1">
            <a:avLst/>
          </a:prstGeom>
          <a:solidFill>
            <a:srgbClr val="5CA1FB"/>
          </a:solidFill>
          <a:ln w="31750" cap="flat" cmpd="sng" algn="ctr">
            <a:solidFill>
              <a:srgbClr val="0000FF"/>
            </a:solidFill>
            <a:prstDash val="solid"/>
            <a:round/>
            <a:headEnd type="arrow" w="med" len="med"/>
            <a:tailEnd type="none"/>
          </a:ln>
          <a:effectLst/>
        </p:spPr>
      </p:cxnSp>
      <p:pic>
        <p:nvPicPr>
          <p:cNvPr id="16" name="Picture 15" descr="web user.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3577274"/>
            <a:ext cx="851110" cy="663866"/>
          </a:xfrm>
          <a:prstGeom prst="rect">
            <a:avLst/>
          </a:prstGeom>
        </p:spPr>
      </p:pic>
      <p:pic>
        <p:nvPicPr>
          <p:cNvPr id="17" name="Picture 3" descr="C:\Users\ellison\AppData\Local\Microsoft\Windows\Temporary Internet Files\Content.IE5\FB562XYI\MC900435242[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83691" y="3531260"/>
            <a:ext cx="457200" cy="75589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data cent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45219" y="3550548"/>
            <a:ext cx="1006762" cy="717318"/>
          </a:xfrm>
          <a:prstGeom prst="rect">
            <a:avLst/>
          </a:prstGeom>
        </p:spPr>
      </p:pic>
      <p:cxnSp>
        <p:nvCxnSpPr>
          <p:cNvPr id="22" name="Straight Arrow Connector 21"/>
          <p:cNvCxnSpPr/>
          <p:nvPr/>
        </p:nvCxnSpPr>
        <p:spPr bwMode="auto">
          <a:xfrm>
            <a:off x="1821180" y="3738146"/>
            <a:ext cx="1828800" cy="0"/>
          </a:xfrm>
          <a:prstGeom prst="straightConnector1">
            <a:avLst/>
          </a:prstGeom>
          <a:solidFill>
            <a:srgbClr val="5CA1FB"/>
          </a:solidFill>
          <a:ln w="31750" cap="flat" cmpd="sng" algn="ctr">
            <a:solidFill>
              <a:srgbClr val="0000FF"/>
            </a:solidFill>
            <a:prstDash val="solid"/>
            <a:round/>
            <a:headEnd type="none" w="med" len="med"/>
            <a:tailEnd type="arrow"/>
          </a:ln>
          <a:effectLst/>
        </p:spPr>
      </p:cxnSp>
      <p:cxnSp>
        <p:nvCxnSpPr>
          <p:cNvPr id="23" name="Straight Arrow Connector 22"/>
          <p:cNvCxnSpPr/>
          <p:nvPr/>
        </p:nvCxnSpPr>
        <p:spPr bwMode="auto">
          <a:xfrm>
            <a:off x="5009336" y="4114800"/>
            <a:ext cx="1828800" cy="0"/>
          </a:xfrm>
          <a:prstGeom prst="straightConnector1">
            <a:avLst/>
          </a:prstGeom>
          <a:solidFill>
            <a:srgbClr val="5CA1FB"/>
          </a:solidFill>
          <a:ln w="31750" cap="flat" cmpd="sng" algn="ctr">
            <a:solidFill>
              <a:srgbClr val="0000FF"/>
            </a:solidFill>
            <a:prstDash val="solid"/>
            <a:round/>
            <a:headEnd type="arrow" w="med" len="med"/>
            <a:tailEnd type="none"/>
          </a:ln>
          <a:effectLst/>
        </p:spPr>
      </p:cxnSp>
      <p:cxnSp>
        <p:nvCxnSpPr>
          <p:cNvPr id="24" name="Straight Arrow Connector 23"/>
          <p:cNvCxnSpPr/>
          <p:nvPr/>
        </p:nvCxnSpPr>
        <p:spPr bwMode="auto">
          <a:xfrm>
            <a:off x="5009336" y="3695700"/>
            <a:ext cx="1828800" cy="0"/>
          </a:xfrm>
          <a:prstGeom prst="straightConnector1">
            <a:avLst/>
          </a:prstGeom>
          <a:solidFill>
            <a:srgbClr val="5CA1FB"/>
          </a:solidFill>
          <a:ln w="31750" cap="flat" cmpd="sng" algn="ctr">
            <a:solidFill>
              <a:srgbClr val="0000FF"/>
            </a:solidFill>
            <a:prstDash val="solid"/>
            <a:round/>
            <a:headEnd type="none" w="med" len="med"/>
            <a:tailEnd type="arrow"/>
          </a:ln>
          <a:effectLst/>
        </p:spPr>
      </p:cxnSp>
      <p:sp>
        <p:nvSpPr>
          <p:cNvPr id="26" name="TextBox 25"/>
          <p:cNvSpPr txBox="1"/>
          <p:nvPr/>
        </p:nvSpPr>
        <p:spPr>
          <a:xfrm>
            <a:off x="1546860" y="5238690"/>
            <a:ext cx="2377440" cy="369332"/>
          </a:xfrm>
          <a:prstGeom prst="rect">
            <a:avLst/>
          </a:prstGeom>
          <a:solidFill>
            <a:srgbClr val="990000"/>
          </a:solidFill>
        </p:spPr>
        <p:txBody>
          <a:bodyPr wrap="square" rtlCol="0">
            <a:spAutoFit/>
          </a:bodyPr>
          <a:lstStyle/>
          <a:p>
            <a:pPr algn="ctr">
              <a:spcBef>
                <a:spcPts val="300"/>
              </a:spcBef>
            </a:pPr>
            <a:r>
              <a:rPr lang="en-US" sz="1800" b="1" dirty="0" smtClean="0">
                <a:solidFill>
                  <a:schemeClr val="bg1"/>
                </a:solidFill>
                <a:latin typeface="Calibri" pitchFamily="34" charset="0"/>
              </a:rPr>
              <a:t>Information disclosure</a:t>
            </a:r>
            <a:endParaRPr lang="en-US" sz="1800" b="1" dirty="0">
              <a:solidFill>
                <a:schemeClr val="bg1"/>
              </a:solidFill>
              <a:latin typeface="Calibri" pitchFamily="34" charset="0"/>
            </a:endParaRPr>
          </a:p>
        </p:txBody>
      </p:sp>
      <p:sp>
        <p:nvSpPr>
          <p:cNvPr id="27" name="TextBox 26"/>
          <p:cNvSpPr txBox="1"/>
          <p:nvPr/>
        </p:nvSpPr>
        <p:spPr>
          <a:xfrm>
            <a:off x="1638300" y="2343090"/>
            <a:ext cx="2194560" cy="369332"/>
          </a:xfrm>
          <a:prstGeom prst="rect">
            <a:avLst/>
          </a:prstGeom>
          <a:solidFill>
            <a:srgbClr val="990000"/>
          </a:solidFill>
        </p:spPr>
        <p:txBody>
          <a:bodyPr wrap="square" rtlCol="0">
            <a:spAutoFit/>
          </a:bodyPr>
          <a:lstStyle/>
          <a:p>
            <a:pPr algn="ctr">
              <a:spcBef>
                <a:spcPts val="300"/>
              </a:spcBef>
            </a:pPr>
            <a:r>
              <a:rPr lang="en-US" sz="1800" b="1" dirty="0" smtClean="0">
                <a:solidFill>
                  <a:schemeClr val="bg1"/>
                </a:solidFill>
                <a:latin typeface="Calibri" pitchFamily="34" charset="0"/>
              </a:rPr>
              <a:t>Tampering with data</a:t>
            </a:r>
            <a:endParaRPr lang="en-US" sz="1600" b="1" dirty="0">
              <a:solidFill>
                <a:schemeClr val="bg1"/>
              </a:solidFill>
              <a:latin typeface="Calibri" pitchFamily="34" charset="0"/>
            </a:endParaRPr>
          </a:p>
        </p:txBody>
      </p:sp>
      <p:sp>
        <p:nvSpPr>
          <p:cNvPr id="43" name="Rounded Rectangle 42"/>
          <p:cNvSpPr/>
          <p:nvPr/>
        </p:nvSpPr>
        <p:spPr bwMode="auto">
          <a:xfrm>
            <a:off x="3246120" y="1447800"/>
            <a:ext cx="2468880" cy="365760"/>
          </a:xfrm>
          <a:prstGeom prst="roundRect">
            <a:avLst/>
          </a:prstGeom>
          <a:solidFill>
            <a:srgbClr val="3C4F82"/>
          </a:solidFill>
          <a:ln w="38100" cap="flat" cmpd="sng" algn="ctr">
            <a:solidFill>
              <a:srgbClr val="3C4F8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spcBef>
                <a:spcPts val="0"/>
              </a:spcBef>
            </a:pPr>
            <a:r>
              <a:rPr lang="en-US" sz="2400" b="1" dirty="0">
                <a:solidFill>
                  <a:schemeClr val="bg1"/>
                </a:solidFill>
                <a:latin typeface="Calibri" pitchFamily="34" charset="0"/>
              </a:rPr>
              <a:t>E</a:t>
            </a:r>
            <a:r>
              <a:rPr lang="en-US" sz="2400" b="1" dirty="0" smtClean="0">
                <a:solidFill>
                  <a:schemeClr val="bg1"/>
                </a:solidFill>
                <a:latin typeface="Calibri" pitchFamily="34" charset="0"/>
              </a:rPr>
              <a:t>xternal controls</a:t>
            </a:r>
          </a:p>
        </p:txBody>
      </p:sp>
      <p:sp>
        <p:nvSpPr>
          <p:cNvPr id="29" name="TextBox 28"/>
          <p:cNvSpPr txBox="1"/>
          <p:nvPr/>
        </p:nvSpPr>
        <p:spPr>
          <a:xfrm>
            <a:off x="1501140" y="4304640"/>
            <a:ext cx="2468880" cy="634020"/>
          </a:xfrm>
          <a:prstGeom prst="rect">
            <a:avLst/>
          </a:prstGeom>
          <a:solidFill>
            <a:schemeClr val="bg1">
              <a:lumMod val="95000"/>
            </a:schemeClr>
          </a:solidFill>
        </p:spPr>
        <p:txBody>
          <a:bodyPr wrap="square" rtlCol="0">
            <a:spAutoFit/>
          </a:bodyPr>
          <a:lstStyle/>
          <a:p>
            <a:pPr algn="ctr">
              <a:lnSpc>
                <a:spcPct val="88000"/>
              </a:lnSpc>
              <a:spcBef>
                <a:spcPts val="300"/>
              </a:spcBef>
            </a:pPr>
            <a:r>
              <a:rPr lang="en-US" sz="2000" b="1" dirty="0" smtClean="0">
                <a:solidFill>
                  <a:srgbClr val="3C4F82"/>
                </a:solidFill>
                <a:latin typeface="Calibri" pitchFamily="34" charset="0"/>
              </a:rPr>
              <a:t>User authentication and access controls</a:t>
            </a:r>
          </a:p>
        </p:txBody>
      </p:sp>
      <p:sp>
        <p:nvSpPr>
          <p:cNvPr id="31" name="TextBox 30"/>
          <p:cNvSpPr txBox="1"/>
          <p:nvPr/>
        </p:nvSpPr>
        <p:spPr>
          <a:xfrm>
            <a:off x="1729740" y="2895600"/>
            <a:ext cx="2011680" cy="634020"/>
          </a:xfrm>
          <a:prstGeom prst="rect">
            <a:avLst/>
          </a:prstGeom>
          <a:solidFill>
            <a:schemeClr val="bg1">
              <a:lumMod val="95000"/>
            </a:schemeClr>
          </a:solidFill>
        </p:spPr>
        <p:txBody>
          <a:bodyPr wrap="square" rtlCol="0">
            <a:spAutoFit/>
          </a:bodyPr>
          <a:lstStyle/>
          <a:p>
            <a:pPr algn="ctr">
              <a:lnSpc>
                <a:spcPct val="88000"/>
              </a:lnSpc>
              <a:spcBef>
                <a:spcPts val="300"/>
              </a:spcBef>
            </a:pPr>
            <a:r>
              <a:rPr lang="en-US" sz="2000" b="1" dirty="0" smtClean="0">
                <a:solidFill>
                  <a:srgbClr val="3C4F82"/>
                </a:solidFill>
                <a:latin typeface="Calibri" pitchFamily="34" charset="0"/>
              </a:rPr>
              <a:t>Secure communications</a:t>
            </a:r>
          </a:p>
        </p:txBody>
      </p:sp>
      <p:sp>
        <p:nvSpPr>
          <p:cNvPr id="40" name="TextBox 39"/>
          <p:cNvSpPr txBox="1"/>
          <p:nvPr/>
        </p:nvSpPr>
        <p:spPr>
          <a:xfrm>
            <a:off x="6781800" y="2590800"/>
            <a:ext cx="1371600" cy="634020"/>
          </a:xfrm>
          <a:prstGeom prst="rect">
            <a:avLst/>
          </a:prstGeom>
          <a:solidFill>
            <a:schemeClr val="bg1">
              <a:lumMod val="95000"/>
            </a:schemeClr>
          </a:solidFill>
        </p:spPr>
        <p:txBody>
          <a:bodyPr wrap="square" rtlCol="0">
            <a:spAutoFit/>
          </a:bodyPr>
          <a:lstStyle/>
          <a:p>
            <a:pPr algn="ctr">
              <a:lnSpc>
                <a:spcPct val="88000"/>
              </a:lnSpc>
              <a:spcBef>
                <a:spcPts val="300"/>
              </a:spcBef>
            </a:pPr>
            <a:r>
              <a:rPr lang="en-US" sz="2000" b="1" dirty="0" smtClean="0">
                <a:solidFill>
                  <a:srgbClr val="3C4F82"/>
                </a:solidFill>
                <a:latin typeface="Calibri" pitchFamily="34" charset="0"/>
              </a:rPr>
              <a:t>Encrypt data stores</a:t>
            </a:r>
          </a:p>
        </p:txBody>
      </p:sp>
    </p:spTree>
    <p:extLst>
      <p:ext uri="{BB962C8B-B14F-4D97-AF65-F5344CB8AC3E}">
        <p14:creationId xmlns:p14="http://schemas.microsoft.com/office/powerpoint/2010/main" val="35450101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4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Table 35"/>
          <p:cNvGraphicFramePr>
            <a:graphicFrameLocks noGrp="1"/>
          </p:cNvGraphicFramePr>
          <p:nvPr>
            <p:extLst>
              <p:ext uri="{D42A27DB-BD31-4B8C-83A1-F6EECF244321}">
                <p14:modId xmlns:p14="http://schemas.microsoft.com/office/powerpoint/2010/main" val="3108270708"/>
              </p:ext>
            </p:extLst>
          </p:nvPr>
        </p:nvGraphicFramePr>
        <p:xfrm>
          <a:off x="609600" y="1143000"/>
          <a:ext cx="7863840" cy="4465320"/>
        </p:xfrm>
        <a:graphic>
          <a:graphicData uri="http://schemas.openxmlformats.org/drawingml/2006/table">
            <a:tbl>
              <a:tblPr firstRow="1" bandRow="1">
                <a:tableStyleId>{7DF18680-E054-41AD-8BC1-D1AEF772440D}</a:tableStyleId>
              </a:tblPr>
              <a:tblGrid>
                <a:gridCol w="2514600"/>
                <a:gridCol w="1965960"/>
                <a:gridCol w="1645920"/>
                <a:gridCol w="1737360"/>
              </a:tblGrid>
              <a:tr h="640080">
                <a:tc>
                  <a:txBody>
                    <a:bodyPr/>
                    <a:lstStyle/>
                    <a:p>
                      <a:pPr algn="ctr"/>
                      <a:r>
                        <a:rPr lang="en-US" sz="2000" dirty="0" smtClean="0">
                          <a:latin typeface="Calibri" pitchFamily="34" charset="0"/>
                        </a:rPr>
                        <a:t>Element</a:t>
                      </a:r>
                      <a:endParaRPr lang="en-US" sz="2000" dirty="0">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solidFill>
                  </a:tcPr>
                </a:tc>
                <a:tc>
                  <a:txBody>
                    <a:bodyPr/>
                    <a:lstStyle/>
                    <a:p>
                      <a:pPr algn="ctr">
                        <a:lnSpc>
                          <a:spcPct val="85000"/>
                        </a:lnSpc>
                      </a:pPr>
                      <a:r>
                        <a:rPr lang="en-US" sz="2000" dirty="0" smtClean="0">
                          <a:latin typeface="Calibri" pitchFamily="34" charset="0"/>
                        </a:rPr>
                        <a:t>Information flows</a:t>
                      </a:r>
                      <a:endParaRPr lang="en-US" sz="2000" dirty="0">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solidFill>
                  </a:tcPr>
                </a:tc>
                <a:tc>
                  <a:txBody>
                    <a:bodyPr/>
                    <a:lstStyle/>
                    <a:p>
                      <a:pPr algn="ctr"/>
                      <a:r>
                        <a:rPr lang="en-US" sz="2000" dirty="0" smtClean="0">
                          <a:latin typeface="Calibri" pitchFamily="34" charset="0"/>
                        </a:rPr>
                        <a:t>Data stores</a:t>
                      </a:r>
                      <a:endParaRPr lang="en-US" sz="2000" dirty="0">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solidFill>
                  </a:tcPr>
                </a:tc>
                <a:tc>
                  <a:txBody>
                    <a:bodyPr/>
                    <a:lstStyle/>
                    <a:p>
                      <a:pPr algn="ctr">
                        <a:lnSpc>
                          <a:spcPct val="85000"/>
                        </a:lnSpc>
                      </a:pPr>
                      <a:r>
                        <a:rPr lang="en-US" sz="2000" dirty="0" smtClean="0">
                          <a:latin typeface="Calibri" pitchFamily="34" charset="0"/>
                        </a:rPr>
                        <a:t>Software</a:t>
                      </a:r>
                      <a:endParaRPr lang="en-US" sz="2000" dirty="0">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solidFill>
                  </a:tcPr>
                </a:tc>
              </a:tr>
              <a:tr h="640080">
                <a:tc>
                  <a:txBody>
                    <a:bodyPr/>
                    <a:lstStyle/>
                    <a:p>
                      <a:pPr marL="274320" indent="-182880" algn="l"/>
                      <a:r>
                        <a:rPr lang="en-US" sz="2000" b="0" dirty="0" smtClean="0">
                          <a:solidFill>
                            <a:schemeClr val="tx1"/>
                          </a:solidFill>
                          <a:latin typeface="Calibri" pitchFamily="34" charset="0"/>
                        </a:rPr>
                        <a:t>Spoofing identify</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endParaRPr lang="en-US" sz="2000" dirty="0">
                        <a:solidFill>
                          <a:srgbClr val="3333F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624840">
                <a:tc>
                  <a:txBody>
                    <a:bodyPr/>
                    <a:lstStyle/>
                    <a:p>
                      <a:pPr marL="274320" indent="-182880" algn="l">
                        <a:lnSpc>
                          <a:spcPct val="85000"/>
                        </a:lnSpc>
                      </a:pPr>
                      <a:r>
                        <a:rPr lang="en-US" sz="2000" b="0" dirty="0" smtClean="0">
                          <a:solidFill>
                            <a:schemeClr val="tx1"/>
                          </a:solidFill>
                          <a:latin typeface="Calibri" pitchFamily="34" charset="0"/>
                        </a:rPr>
                        <a:t>Tampering with data</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7E7E7"/>
                    </a:solidFill>
                  </a:tcPr>
                </a:tc>
                <a:tc>
                  <a:txBody>
                    <a:bodyPr/>
                    <a:lstStyle/>
                    <a:p>
                      <a:pPr algn="ctr"/>
                      <a:endParaRPr lang="en-US" sz="2000" dirty="0">
                        <a:solidFill>
                          <a:srgbClr val="3333F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7E7E7"/>
                    </a:solidFill>
                  </a:tcPr>
                </a:tc>
              </a:tr>
              <a:tr h="640080">
                <a:tc>
                  <a:txBody>
                    <a:bodyPr/>
                    <a:lstStyle/>
                    <a:p>
                      <a:pPr marL="274320" indent="-182880" algn="l"/>
                      <a:r>
                        <a:rPr lang="en-US" sz="2000" b="0" dirty="0" smtClean="0">
                          <a:solidFill>
                            <a:schemeClr val="tx1"/>
                          </a:solidFill>
                          <a:latin typeface="Calibri" pitchFamily="34" charset="0"/>
                        </a:rPr>
                        <a:t>Repudiation</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640080">
                <a:tc>
                  <a:txBody>
                    <a:bodyPr/>
                    <a:lstStyle/>
                    <a:p>
                      <a:pPr marL="274320" indent="-182880" algn="l">
                        <a:lnSpc>
                          <a:spcPct val="85000"/>
                        </a:lnSpc>
                      </a:pPr>
                      <a:r>
                        <a:rPr lang="en-US" sz="2000" b="0" dirty="0" smtClean="0">
                          <a:solidFill>
                            <a:schemeClr val="tx1"/>
                          </a:solidFill>
                          <a:latin typeface="Calibri" pitchFamily="34" charset="0"/>
                        </a:rPr>
                        <a:t>Information disclosure</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7E7E7"/>
                    </a:solidFill>
                  </a:tcPr>
                </a:tc>
                <a:tc>
                  <a:txBody>
                    <a:bodyPr/>
                    <a:lstStyle/>
                    <a:p>
                      <a:pPr algn="ctr"/>
                      <a:endParaRPr lang="en-US" sz="2000" b="1"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7E7E7"/>
                    </a:solidFill>
                  </a:tcPr>
                </a:tc>
              </a:tr>
              <a:tr h="640080">
                <a:tc>
                  <a:txBody>
                    <a:bodyPr/>
                    <a:lstStyle/>
                    <a:p>
                      <a:pPr marL="274320" indent="-182880" algn="l"/>
                      <a:r>
                        <a:rPr lang="en-US" sz="2000" b="0" dirty="0" smtClean="0">
                          <a:solidFill>
                            <a:schemeClr val="tx1"/>
                          </a:solidFill>
                          <a:latin typeface="Calibri" pitchFamily="34" charset="0"/>
                        </a:rPr>
                        <a:t>Denial of service</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640080">
                <a:tc>
                  <a:txBody>
                    <a:bodyPr/>
                    <a:lstStyle/>
                    <a:p>
                      <a:pPr marL="274320" indent="-182880" algn="l">
                        <a:lnSpc>
                          <a:spcPct val="85000"/>
                        </a:lnSpc>
                      </a:pPr>
                      <a:r>
                        <a:rPr lang="en-US" sz="2000" b="0" dirty="0" smtClean="0">
                          <a:solidFill>
                            <a:schemeClr val="tx1"/>
                          </a:solidFill>
                          <a:latin typeface="Calibri" pitchFamily="34" charset="0"/>
                        </a:rPr>
                        <a:t>Elevation</a:t>
                      </a:r>
                      <a:r>
                        <a:rPr lang="en-US" sz="2000" b="0" baseline="0" dirty="0" smtClean="0">
                          <a:solidFill>
                            <a:schemeClr val="tx1"/>
                          </a:solidFill>
                          <a:latin typeface="Calibri" pitchFamily="34" charset="0"/>
                        </a:rPr>
                        <a:t> of privilege</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7E7E7"/>
                    </a:solidFill>
                  </a:tcPr>
                </a:tc>
                <a:tc>
                  <a:txBody>
                    <a:bodyPr/>
                    <a:lstStyle/>
                    <a:p>
                      <a:pPr algn="ctr"/>
                      <a:endParaRPr lang="en-US" sz="2000" dirty="0">
                        <a:solidFill>
                          <a:srgbClr val="99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7E7E7"/>
                    </a:solidFill>
                  </a:tcPr>
                </a:tc>
              </a:tr>
            </a:tbl>
          </a:graphicData>
        </a:graphic>
      </p:graphicFrame>
      <p:sp>
        <p:nvSpPr>
          <p:cNvPr id="99" name="Oval 98"/>
          <p:cNvSpPr/>
          <p:nvPr/>
        </p:nvSpPr>
        <p:spPr bwMode="auto">
          <a:xfrm>
            <a:off x="5234191" y="3977640"/>
            <a:ext cx="1143000" cy="228600"/>
          </a:xfrm>
          <a:prstGeom prst="ellipse">
            <a:avLst/>
          </a:prstGeom>
          <a:pattFill prst="pct60">
            <a:fgClr>
              <a:schemeClr val="bg1"/>
            </a:fgClr>
            <a:bgClr>
              <a:srgbClr val="3C4F82"/>
            </a:bgClr>
          </a:patt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02" name="Oval 101"/>
          <p:cNvSpPr/>
          <p:nvPr/>
        </p:nvSpPr>
        <p:spPr bwMode="auto">
          <a:xfrm>
            <a:off x="5234191" y="2670048"/>
            <a:ext cx="1143000" cy="228600"/>
          </a:xfrm>
          <a:prstGeom prst="ellipse">
            <a:avLst/>
          </a:prstGeom>
          <a:pattFill prst="pct60">
            <a:fgClr>
              <a:schemeClr val="bg1"/>
            </a:fgClr>
            <a:bgClr>
              <a:srgbClr val="3C4F82"/>
            </a:bgClr>
          </a:patt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03" name="Oval 102"/>
          <p:cNvSpPr/>
          <p:nvPr/>
        </p:nvSpPr>
        <p:spPr bwMode="auto">
          <a:xfrm>
            <a:off x="6934200" y="327660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04" name="Oval 103"/>
          <p:cNvSpPr/>
          <p:nvPr/>
        </p:nvSpPr>
        <p:spPr bwMode="auto">
          <a:xfrm>
            <a:off x="6934200" y="397764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1" name="Oval 30"/>
          <p:cNvSpPr/>
          <p:nvPr/>
        </p:nvSpPr>
        <p:spPr bwMode="auto">
          <a:xfrm>
            <a:off x="3581400" y="3977640"/>
            <a:ext cx="1143000" cy="228600"/>
          </a:xfrm>
          <a:prstGeom prst="ellipse">
            <a:avLst/>
          </a:prstGeom>
          <a:pattFill prst="pct60">
            <a:fgClr>
              <a:schemeClr val="bg1"/>
            </a:fgClr>
            <a:bgClr>
              <a:srgbClr val="3C4F82"/>
            </a:bgClr>
          </a:patt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2" name="Oval 31"/>
          <p:cNvSpPr/>
          <p:nvPr/>
        </p:nvSpPr>
        <p:spPr bwMode="auto">
          <a:xfrm>
            <a:off x="6934200" y="457200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3" name="Oval 32"/>
          <p:cNvSpPr/>
          <p:nvPr/>
        </p:nvSpPr>
        <p:spPr bwMode="auto">
          <a:xfrm>
            <a:off x="6934200" y="533400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41" name="Oval 40"/>
          <p:cNvSpPr/>
          <p:nvPr/>
        </p:nvSpPr>
        <p:spPr bwMode="auto">
          <a:xfrm>
            <a:off x="5234191" y="4572000"/>
            <a:ext cx="1143000" cy="228600"/>
          </a:xfrm>
          <a:prstGeom prst="ellipse">
            <a:avLst/>
          </a:prstGeom>
          <a:pattFill prst="pct60">
            <a:fgClr>
              <a:schemeClr val="bg1"/>
            </a:fgClr>
            <a:bgClr>
              <a:srgbClr val="3C4F82"/>
            </a:bgClr>
          </a:patt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42" name="Oval 41"/>
          <p:cNvSpPr/>
          <p:nvPr/>
        </p:nvSpPr>
        <p:spPr bwMode="auto">
          <a:xfrm>
            <a:off x="3605011" y="4572000"/>
            <a:ext cx="1143000" cy="228600"/>
          </a:xfrm>
          <a:prstGeom prst="ellipse">
            <a:avLst/>
          </a:prstGeom>
          <a:pattFill prst="pct60">
            <a:fgClr>
              <a:schemeClr val="bg1"/>
            </a:fgClr>
            <a:bgClr>
              <a:srgbClr val="3C4F82"/>
            </a:bgClr>
          </a:patt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 name="TextBox 2"/>
          <p:cNvSpPr txBox="1"/>
          <p:nvPr/>
        </p:nvSpPr>
        <p:spPr>
          <a:xfrm>
            <a:off x="6781800" y="3657600"/>
            <a:ext cx="1600200" cy="338554"/>
          </a:xfrm>
          <a:prstGeom prst="rect">
            <a:avLst/>
          </a:prstGeom>
          <a:noFill/>
        </p:spPr>
        <p:txBody>
          <a:bodyPr wrap="square" rtlCol="0">
            <a:spAutoFit/>
          </a:bodyPr>
          <a:lstStyle/>
          <a:p>
            <a:pPr marL="182880" indent="-91440" algn="l">
              <a:spcBef>
                <a:spcPts val="300"/>
              </a:spcBef>
            </a:pPr>
            <a:r>
              <a:rPr lang="en-US" sz="1600" dirty="0" smtClean="0">
                <a:solidFill>
                  <a:srgbClr val="990000"/>
                </a:solidFill>
                <a:latin typeface="Calibri" pitchFamily="34" charset="0"/>
              </a:rPr>
              <a:t>SQL Injection</a:t>
            </a:r>
          </a:p>
        </p:txBody>
      </p:sp>
      <p:sp>
        <p:nvSpPr>
          <p:cNvPr id="44" name="TextBox 43"/>
          <p:cNvSpPr txBox="1"/>
          <p:nvPr/>
        </p:nvSpPr>
        <p:spPr>
          <a:xfrm>
            <a:off x="6781800" y="4995446"/>
            <a:ext cx="1600200" cy="338554"/>
          </a:xfrm>
          <a:prstGeom prst="rect">
            <a:avLst/>
          </a:prstGeom>
          <a:noFill/>
        </p:spPr>
        <p:txBody>
          <a:bodyPr wrap="square" rtlCol="0">
            <a:spAutoFit/>
          </a:bodyPr>
          <a:lstStyle/>
          <a:p>
            <a:pPr marL="182880" indent="-91440" algn="l">
              <a:spcBef>
                <a:spcPts val="300"/>
              </a:spcBef>
            </a:pPr>
            <a:r>
              <a:rPr lang="en-US" sz="1600" dirty="0" smtClean="0">
                <a:solidFill>
                  <a:srgbClr val="990000"/>
                </a:solidFill>
                <a:latin typeface="Calibri" pitchFamily="34" charset="0"/>
              </a:rPr>
              <a:t>RSA example</a:t>
            </a:r>
          </a:p>
        </p:txBody>
      </p:sp>
      <p:sp>
        <p:nvSpPr>
          <p:cNvPr id="24" name="Oval 23"/>
          <p:cNvSpPr/>
          <p:nvPr/>
        </p:nvSpPr>
        <p:spPr bwMode="auto">
          <a:xfrm>
            <a:off x="6934200" y="2670048"/>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25" name="Oval 24"/>
          <p:cNvSpPr/>
          <p:nvPr/>
        </p:nvSpPr>
        <p:spPr bwMode="auto">
          <a:xfrm>
            <a:off x="6934200" y="1905000"/>
            <a:ext cx="1143000" cy="228600"/>
          </a:xfrm>
          <a:prstGeom prst="ellipse">
            <a:avLst/>
          </a:prstGeom>
          <a:solidFill>
            <a:srgbClr val="5CA1FB"/>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98" name="Oval 97"/>
          <p:cNvSpPr/>
          <p:nvPr/>
        </p:nvSpPr>
        <p:spPr bwMode="auto">
          <a:xfrm>
            <a:off x="3581400" y="2670048"/>
            <a:ext cx="1143000" cy="228600"/>
          </a:xfrm>
          <a:prstGeom prst="ellipse">
            <a:avLst/>
          </a:prstGeom>
          <a:pattFill prst="pct60">
            <a:fgClr>
              <a:schemeClr val="bg1"/>
            </a:fgClr>
            <a:bgClr>
              <a:srgbClr val="3C4F82"/>
            </a:bgClr>
          </a:patt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27" name="TextBox 26"/>
          <p:cNvSpPr txBox="1"/>
          <p:nvPr/>
        </p:nvSpPr>
        <p:spPr>
          <a:xfrm>
            <a:off x="6781800" y="2328446"/>
            <a:ext cx="1600200" cy="338554"/>
          </a:xfrm>
          <a:prstGeom prst="rect">
            <a:avLst/>
          </a:prstGeom>
          <a:noFill/>
        </p:spPr>
        <p:txBody>
          <a:bodyPr wrap="square" rtlCol="0">
            <a:spAutoFit/>
          </a:bodyPr>
          <a:lstStyle/>
          <a:p>
            <a:pPr marL="182880" indent="-91440" algn="l">
              <a:spcBef>
                <a:spcPts val="300"/>
              </a:spcBef>
            </a:pPr>
            <a:r>
              <a:rPr lang="en-US" sz="1600" dirty="0" smtClean="0">
                <a:solidFill>
                  <a:srgbClr val="990000"/>
                </a:solidFill>
                <a:latin typeface="Calibri" pitchFamily="34" charset="0"/>
              </a:rPr>
              <a:t>SQL Injection</a:t>
            </a:r>
          </a:p>
        </p:txBody>
      </p:sp>
      <p:sp>
        <p:nvSpPr>
          <p:cNvPr id="4" name="Title 3"/>
          <p:cNvSpPr>
            <a:spLocks noGrp="1"/>
          </p:cNvSpPr>
          <p:nvPr>
            <p:ph type="title"/>
          </p:nvPr>
        </p:nvSpPr>
        <p:spPr/>
        <p:txBody>
          <a:bodyPr/>
          <a:lstStyle/>
          <a:p>
            <a:r>
              <a:rPr lang="en-US" dirty="0"/>
              <a:t>Threat </a:t>
            </a:r>
            <a:r>
              <a:rPr lang="en-US" dirty="0" smtClean="0"/>
              <a:t>Targets-2</a:t>
            </a:r>
            <a:endParaRPr lang="en-US" dirty="0"/>
          </a:p>
        </p:txBody>
      </p:sp>
      <p:sp>
        <p:nvSpPr>
          <p:cNvPr id="34" name="Rectangle 33"/>
          <p:cNvSpPr/>
          <p:nvPr/>
        </p:nvSpPr>
        <p:spPr bwMode="auto">
          <a:xfrm>
            <a:off x="594360" y="2392680"/>
            <a:ext cx="7863840" cy="640080"/>
          </a:xfrm>
          <a:prstGeom prst="rect">
            <a:avLst/>
          </a:prstGeom>
          <a:no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37" name="Rectangle 36"/>
          <p:cNvSpPr/>
          <p:nvPr/>
        </p:nvSpPr>
        <p:spPr bwMode="auto">
          <a:xfrm>
            <a:off x="609600" y="3703320"/>
            <a:ext cx="7863840" cy="640080"/>
          </a:xfrm>
          <a:prstGeom prst="rect">
            <a:avLst/>
          </a:prstGeom>
          <a:no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38" name="Rectangle 37"/>
          <p:cNvSpPr/>
          <p:nvPr/>
        </p:nvSpPr>
        <p:spPr bwMode="auto">
          <a:xfrm>
            <a:off x="594360" y="4956048"/>
            <a:ext cx="7863840" cy="640080"/>
          </a:xfrm>
          <a:prstGeom prst="rect">
            <a:avLst/>
          </a:prstGeom>
          <a:no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Tree>
    <p:extLst>
      <p:ext uri="{BB962C8B-B14F-4D97-AF65-F5344CB8AC3E}">
        <p14:creationId xmlns:p14="http://schemas.microsoft.com/office/powerpoint/2010/main" val="37778946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32" grpId="0" animBg="1"/>
      <p:bldP spid="33" grpId="0" animBg="1"/>
      <p:bldP spid="3" grpId="0"/>
      <p:bldP spid="44" grpId="0"/>
      <p:bldP spid="24" grpId="0" animBg="1"/>
      <p:bldP spid="25" grpId="0" animBg="1"/>
      <p:bldP spid="27" grpId="0"/>
      <p:bldP spid="34" grpId="0" animBg="1"/>
      <p:bldP spid="37" grpId="0" animBg="1"/>
      <p:bldP spid="3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4480559" y="3224784"/>
            <a:ext cx="3861714" cy="646331"/>
          </a:xfrm>
          <a:prstGeom prst="rect">
            <a:avLst/>
          </a:prstGeom>
          <a:noFill/>
        </p:spPr>
        <p:txBody>
          <a:bodyPr wrap="square" rtlCol="0">
            <a:spAutoFit/>
          </a:bodyPr>
          <a:lstStyle/>
          <a:p>
            <a:pPr>
              <a:spcBef>
                <a:spcPts val="300"/>
              </a:spcBef>
            </a:pPr>
            <a:r>
              <a:rPr lang="en-US" sz="1800" b="1" dirty="0" smtClean="0">
                <a:solidFill>
                  <a:srgbClr val="3C4F82"/>
                </a:solidFill>
                <a:latin typeface="Calibri" pitchFamily="34" charset="0"/>
              </a:rPr>
              <a:t>Show ID </a:t>
            </a:r>
            <a:r>
              <a:rPr lang="en-US" sz="1800" b="1" dirty="0">
                <a:solidFill>
                  <a:srgbClr val="3C4F82"/>
                </a:solidFill>
                <a:latin typeface="Calibri" pitchFamily="34" charset="0"/>
              </a:rPr>
              <a:t>name </a:t>
            </a:r>
            <a:r>
              <a:rPr lang="en-US" sz="1800" b="1" dirty="0" smtClean="0">
                <a:solidFill>
                  <a:srgbClr val="3C4F82"/>
                </a:solidFill>
                <a:latin typeface="Calibri" pitchFamily="34" charset="0"/>
              </a:rPr>
              <a:t>phone number </a:t>
            </a:r>
            <a:r>
              <a:rPr lang="en-US" sz="1800" b="1" dirty="0">
                <a:solidFill>
                  <a:srgbClr val="3C4F82"/>
                </a:solidFill>
                <a:latin typeface="Calibri" pitchFamily="34" charset="0"/>
              </a:rPr>
              <a:t>where ID </a:t>
            </a:r>
            <a:r>
              <a:rPr lang="en-US" sz="1800" b="1" dirty="0" smtClean="0">
                <a:solidFill>
                  <a:srgbClr val="3C4F82"/>
                </a:solidFill>
                <a:latin typeface="Calibri" pitchFamily="34" charset="0"/>
              </a:rPr>
              <a:t>= _____ </a:t>
            </a:r>
            <a:endParaRPr lang="en-US" sz="2400" b="1" dirty="0">
              <a:solidFill>
                <a:srgbClr val="C00000"/>
              </a:solidFill>
              <a:latin typeface="Calibri" pitchFamily="34" charset="0"/>
            </a:endParaRPr>
          </a:p>
        </p:txBody>
      </p:sp>
      <p:sp>
        <p:nvSpPr>
          <p:cNvPr id="2" name="Title 1"/>
          <p:cNvSpPr>
            <a:spLocks noGrp="1"/>
          </p:cNvSpPr>
          <p:nvPr>
            <p:ph type="title"/>
          </p:nvPr>
        </p:nvSpPr>
        <p:spPr/>
        <p:txBody>
          <a:bodyPr/>
          <a:lstStyle/>
          <a:p>
            <a:r>
              <a:rPr lang="en-US" dirty="0" smtClean="0"/>
              <a:t>Misuse Case: SQL Injection (Event Risk)</a:t>
            </a:r>
            <a:endParaRPr lang="en-US" dirty="0"/>
          </a:p>
        </p:txBody>
      </p:sp>
      <p:sp>
        <p:nvSpPr>
          <p:cNvPr id="28" name="TextBox 27"/>
          <p:cNvSpPr txBox="1"/>
          <p:nvPr/>
        </p:nvSpPr>
        <p:spPr>
          <a:xfrm>
            <a:off x="2190750" y="3500735"/>
            <a:ext cx="1771650" cy="369332"/>
          </a:xfrm>
          <a:prstGeom prst="rect">
            <a:avLst/>
          </a:prstGeom>
          <a:noFill/>
        </p:spPr>
        <p:txBody>
          <a:bodyPr wrap="square" rtlCol="0">
            <a:spAutoFit/>
          </a:bodyPr>
          <a:lstStyle/>
          <a:p>
            <a:pPr marL="182880" indent="-91440" algn="l">
              <a:spcBef>
                <a:spcPts val="300"/>
              </a:spcBef>
            </a:pPr>
            <a:r>
              <a:rPr lang="en-US" sz="1800" b="1" dirty="0" smtClean="0">
                <a:solidFill>
                  <a:srgbClr val="990000"/>
                </a:solidFill>
                <a:latin typeface="Calibri" pitchFamily="34" charset="0"/>
              </a:rPr>
              <a:t>12296or(1=1</a:t>
            </a:r>
            <a:r>
              <a:rPr lang="en-US" sz="1800" dirty="0" smtClean="0">
                <a:solidFill>
                  <a:srgbClr val="990000"/>
                </a:solidFill>
                <a:latin typeface="Calibri" pitchFamily="34" charset="0"/>
              </a:rPr>
              <a:t>)</a:t>
            </a:r>
            <a:endParaRPr lang="en-US" sz="1600" dirty="0" smtClean="0">
              <a:solidFill>
                <a:srgbClr val="990000"/>
              </a:solidFill>
              <a:latin typeface="Calibri" pitchFamily="34" charset="0"/>
            </a:endParaRPr>
          </a:p>
        </p:txBody>
      </p:sp>
      <p:graphicFrame>
        <p:nvGraphicFramePr>
          <p:cNvPr id="29" name="Table 28"/>
          <p:cNvGraphicFramePr>
            <a:graphicFrameLocks noGrp="1"/>
          </p:cNvGraphicFramePr>
          <p:nvPr>
            <p:extLst>
              <p:ext uri="{D42A27DB-BD31-4B8C-83A1-F6EECF244321}">
                <p14:modId xmlns:p14="http://schemas.microsoft.com/office/powerpoint/2010/main" val="1167226236"/>
              </p:ext>
            </p:extLst>
          </p:nvPr>
        </p:nvGraphicFramePr>
        <p:xfrm>
          <a:off x="2514600" y="4724400"/>
          <a:ext cx="3566160" cy="1524000"/>
        </p:xfrm>
        <a:graphic>
          <a:graphicData uri="http://schemas.openxmlformats.org/drawingml/2006/table">
            <a:tbl>
              <a:tblPr firstRow="1" bandRow="1">
                <a:tableStyleId>{F5AB1C69-6EDB-4FF4-983F-18BD219EF322}</a:tableStyleId>
              </a:tblPr>
              <a:tblGrid>
                <a:gridCol w="731520"/>
                <a:gridCol w="1371600"/>
                <a:gridCol w="1463040"/>
              </a:tblGrid>
              <a:tr h="152400">
                <a:tc>
                  <a:txBody>
                    <a:bodyPr/>
                    <a:lstStyle/>
                    <a:p>
                      <a:r>
                        <a:rPr lang="en-US" sz="1400" b="1" dirty="0" smtClean="0">
                          <a:solidFill>
                            <a:srgbClr val="3C4F82"/>
                          </a:solidFill>
                        </a:rPr>
                        <a:t>58931</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solidFill>
                            <a:srgbClr val="3C4F82"/>
                          </a:solidFill>
                        </a:rPr>
                        <a:t>Ben</a:t>
                      </a:r>
                      <a:r>
                        <a:rPr lang="en-US" sz="1400" b="1" dirty="0" smtClean="0">
                          <a:solidFill>
                            <a:schemeClr val="tx1"/>
                          </a:solidFill>
                        </a:rPr>
                        <a:t> </a:t>
                      </a:r>
                      <a:r>
                        <a:rPr lang="en-US" sz="1400" b="1" dirty="0" smtClean="0">
                          <a:solidFill>
                            <a:srgbClr val="3C4F82"/>
                          </a:solidFill>
                        </a:rPr>
                        <a:t>Able</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solidFill>
                            <a:srgbClr val="3C4F82"/>
                          </a:solidFill>
                        </a:rPr>
                        <a:t>(503)</a:t>
                      </a:r>
                      <a:r>
                        <a:rPr lang="en-US" sz="1400" b="1" baseline="0" dirty="0" smtClean="0">
                          <a:solidFill>
                            <a:srgbClr val="3C4F82"/>
                          </a:solidFill>
                        </a:rPr>
                        <a:t> 921-7899</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752">
                <a:tc>
                  <a:txBody>
                    <a:bodyPr/>
                    <a:lstStyle/>
                    <a:p>
                      <a:r>
                        <a:rPr lang="en-US" sz="1400" b="1" dirty="0" smtClean="0">
                          <a:solidFill>
                            <a:srgbClr val="3C4F82"/>
                          </a:solidFill>
                        </a:rPr>
                        <a:t>81404</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solidFill>
                            <a:srgbClr val="3C4F82"/>
                          </a:solidFill>
                        </a:rPr>
                        <a:t>Jane Benson</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solidFill>
                            <a:srgbClr val="3C4F82"/>
                          </a:solidFill>
                        </a:rPr>
                        <a:t>(724)</a:t>
                      </a:r>
                      <a:r>
                        <a:rPr lang="en-US" sz="1400" b="1" baseline="0" dirty="0" smtClean="0">
                          <a:solidFill>
                            <a:srgbClr val="3C4F82"/>
                          </a:solidFill>
                        </a:rPr>
                        <a:t> 850-2846</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752">
                <a:tc>
                  <a:txBody>
                    <a:bodyPr/>
                    <a:lstStyle/>
                    <a:p>
                      <a:pPr algn="l"/>
                      <a:r>
                        <a:rPr lang="en-US" sz="1400" b="1" dirty="0" smtClean="0">
                          <a:solidFill>
                            <a:srgbClr val="3C4F82"/>
                          </a:solidFill>
                        </a:rPr>
                        <a:t>18462</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1" dirty="0" smtClean="0">
                          <a:solidFill>
                            <a:srgbClr val="3C4F82"/>
                          </a:solidFill>
                        </a:rPr>
                        <a:t>R. K. Boone</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solidFill>
                            <a:srgbClr val="3C4F82"/>
                          </a:solidFill>
                        </a:rPr>
                        <a:t>(214)</a:t>
                      </a:r>
                      <a:r>
                        <a:rPr lang="en-US" sz="1400" b="1" baseline="0" dirty="0" smtClean="0">
                          <a:solidFill>
                            <a:srgbClr val="3C4F82"/>
                          </a:solidFill>
                        </a:rPr>
                        <a:t> 764-3991</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b="1" dirty="0" smtClean="0">
                          <a:solidFill>
                            <a:srgbClr val="3C4F82"/>
                          </a:solidFill>
                        </a:rPr>
                        <a:t>,,,,</a:t>
                      </a:r>
                      <a:endParaRPr lang="en-US" sz="14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t>….</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t>…</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200" b="1" dirty="0" smtClean="0">
                          <a:solidFill>
                            <a:srgbClr val="3C4F82"/>
                          </a:solidFill>
                        </a:rPr>
                        <a:t>,,,,</a:t>
                      </a:r>
                      <a:endParaRPr lang="en-US" sz="12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solidFill>
                            <a:srgbClr val="3C4F82"/>
                          </a:solidFill>
                        </a:rPr>
                        <a:t>…..</a:t>
                      </a:r>
                      <a:endParaRPr lang="en-US" sz="1200" b="1" dirty="0">
                        <a:solidFill>
                          <a:srgbClr val="3C4F8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smtClean="0"/>
                        <a:t>…</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4" name="TextBox 53"/>
          <p:cNvSpPr txBox="1"/>
          <p:nvPr/>
        </p:nvSpPr>
        <p:spPr>
          <a:xfrm>
            <a:off x="6660357" y="3853190"/>
            <a:ext cx="1690687" cy="523220"/>
          </a:xfrm>
          <a:prstGeom prst="rect">
            <a:avLst/>
          </a:prstGeom>
          <a:noFill/>
        </p:spPr>
        <p:txBody>
          <a:bodyPr wrap="square" rtlCol="0">
            <a:spAutoFit/>
          </a:bodyPr>
          <a:lstStyle/>
          <a:p>
            <a:pPr algn="ctr"/>
            <a:r>
              <a:rPr lang="en-US" sz="1400" b="1" dirty="0" smtClean="0">
                <a:solidFill>
                  <a:schemeClr val="bg1"/>
                </a:solidFill>
              </a:rPr>
              <a:t>Database Manager</a:t>
            </a:r>
            <a:endParaRPr lang="en-US" sz="1400" b="1" dirty="0">
              <a:solidFill>
                <a:schemeClr val="bg1"/>
              </a:solidFill>
            </a:endParaRPr>
          </a:p>
        </p:txBody>
      </p:sp>
      <p:cxnSp>
        <p:nvCxnSpPr>
          <p:cNvPr id="68" name="Straight Arrow Connector 67"/>
          <p:cNvCxnSpPr/>
          <p:nvPr/>
        </p:nvCxnSpPr>
        <p:spPr bwMode="auto">
          <a:xfrm>
            <a:off x="1981200" y="4614446"/>
            <a:ext cx="1828800" cy="0"/>
          </a:xfrm>
          <a:prstGeom prst="straightConnector1">
            <a:avLst/>
          </a:prstGeom>
          <a:solidFill>
            <a:srgbClr val="5CA1FB"/>
          </a:solidFill>
          <a:ln w="31750" cap="flat" cmpd="sng" algn="ctr">
            <a:solidFill>
              <a:srgbClr val="0000FF"/>
            </a:solidFill>
            <a:prstDash val="solid"/>
            <a:round/>
            <a:headEnd type="arrow" w="med" len="med"/>
            <a:tailEnd type="none"/>
          </a:ln>
          <a:effectLst/>
        </p:spPr>
      </p:cxnSp>
      <p:pic>
        <p:nvPicPr>
          <p:cNvPr id="69" name="Picture 68" descr="web user.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0610" y="4034474"/>
            <a:ext cx="851110" cy="663866"/>
          </a:xfrm>
          <a:prstGeom prst="rect">
            <a:avLst/>
          </a:prstGeom>
        </p:spPr>
      </p:pic>
      <p:pic>
        <p:nvPicPr>
          <p:cNvPr id="70" name="Picture 3" descr="C:\Users\ellison\AppData\Local\Microsoft\Windows\Temporary Internet Files\Content.IE5\FB562XYI\MC900435242[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9891" y="3988460"/>
            <a:ext cx="457200" cy="755894"/>
          </a:xfrm>
          <a:prstGeom prst="rect">
            <a:avLst/>
          </a:prstGeom>
          <a:noFill/>
          <a:extLst>
            <a:ext uri="{909E8E84-426E-40DD-AFC4-6F175D3DCCD1}">
              <a14:hiddenFill xmlns:a14="http://schemas.microsoft.com/office/drawing/2010/main">
                <a:solidFill>
                  <a:srgbClr val="FFFFFF"/>
                </a:solidFill>
              </a14:hiddenFill>
            </a:ext>
          </a:extLst>
        </p:spPr>
      </p:pic>
      <p:cxnSp>
        <p:nvCxnSpPr>
          <p:cNvPr id="72" name="Straight Arrow Connector 71"/>
          <p:cNvCxnSpPr/>
          <p:nvPr/>
        </p:nvCxnSpPr>
        <p:spPr bwMode="auto">
          <a:xfrm>
            <a:off x="1981200" y="4195346"/>
            <a:ext cx="1828800" cy="0"/>
          </a:xfrm>
          <a:prstGeom prst="straightConnector1">
            <a:avLst/>
          </a:prstGeom>
          <a:solidFill>
            <a:srgbClr val="5CA1FB"/>
          </a:solidFill>
          <a:ln w="31750" cap="flat" cmpd="sng" algn="ctr">
            <a:solidFill>
              <a:srgbClr val="0000FF"/>
            </a:solidFill>
            <a:prstDash val="solid"/>
            <a:round/>
            <a:headEnd type="none" w="med" len="med"/>
            <a:tailEnd type="arrow"/>
          </a:ln>
          <a:effectLst/>
        </p:spPr>
      </p:cxnSp>
      <p:cxnSp>
        <p:nvCxnSpPr>
          <p:cNvPr id="73" name="Straight Arrow Connector 72"/>
          <p:cNvCxnSpPr/>
          <p:nvPr/>
        </p:nvCxnSpPr>
        <p:spPr bwMode="auto">
          <a:xfrm>
            <a:off x="5085536" y="4572000"/>
            <a:ext cx="1828800" cy="0"/>
          </a:xfrm>
          <a:prstGeom prst="straightConnector1">
            <a:avLst/>
          </a:prstGeom>
          <a:solidFill>
            <a:srgbClr val="5CA1FB"/>
          </a:solidFill>
          <a:ln w="31750" cap="flat" cmpd="sng" algn="ctr">
            <a:solidFill>
              <a:srgbClr val="0000FF"/>
            </a:solidFill>
            <a:prstDash val="solid"/>
            <a:round/>
            <a:headEnd type="arrow" w="med" len="med"/>
            <a:tailEnd type="none"/>
          </a:ln>
          <a:effectLst/>
        </p:spPr>
      </p:cxnSp>
      <p:cxnSp>
        <p:nvCxnSpPr>
          <p:cNvPr id="74" name="Straight Arrow Connector 73"/>
          <p:cNvCxnSpPr/>
          <p:nvPr/>
        </p:nvCxnSpPr>
        <p:spPr bwMode="auto">
          <a:xfrm>
            <a:off x="5085536" y="4152900"/>
            <a:ext cx="1828800" cy="0"/>
          </a:xfrm>
          <a:prstGeom prst="straightConnector1">
            <a:avLst/>
          </a:prstGeom>
          <a:solidFill>
            <a:srgbClr val="5CA1FB"/>
          </a:solidFill>
          <a:ln w="31750" cap="flat" cmpd="sng" algn="ctr">
            <a:solidFill>
              <a:srgbClr val="0000FF"/>
            </a:solidFill>
            <a:prstDash val="solid"/>
            <a:round/>
            <a:headEnd type="none" w="med" len="med"/>
            <a:tailEnd type="arrow"/>
          </a:ln>
          <a:effectLst/>
        </p:spPr>
      </p:cxnSp>
      <p:sp>
        <p:nvSpPr>
          <p:cNvPr id="32" name="Rounded Rectangle 31"/>
          <p:cNvSpPr/>
          <p:nvPr/>
        </p:nvSpPr>
        <p:spPr bwMode="auto">
          <a:xfrm>
            <a:off x="301752" y="1033703"/>
            <a:ext cx="4628336" cy="681038"/>
          </a:xfrm>
          <a:prstGeom prst="roundRect">
            <a:avLst/>
          </a:prstGeom>
          <a:solidFill>
            <a:srgbClr val="00602B"/>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2000" b="1" dirty="0" smtClean="0">
                <a:solidFill>
                  <a:schemeClr val="bg1"/>
                </a:solidFill>
                <a:latin typeface="Calibri" pitchFamily="34" charset="0"/>
              </a:rPr>
              <a:t>A misuse case describes a way that design for a use case could be compromised.</a:t>
            </a:r>
            <a:endParaRPr lang="en-US" sz="2000" b="1" dirty="0">
              <a:solidFill>
                <a:schemeClr val="bg1"/>
              </a:solidFill>
              <a:latin typeface="Calibri" pitchFamily="34" charset="0"/>
            </a:endParaRPr>
          </a:p>
        </p:txBody>
      </p:sp>
      <p:sp>
        <p:nvSpPr>
          <p:cNvPr id="42" name="TextBox 41"/>
          <p:cNvSpPr txBox="1"/>
          <p:nvPr/>
        </p:nvSpPr>
        <p:spPr>
          <a:xfrm>
            <a:off x="6629400" y="2567970"/>
            <a:ext cx="2209800" cy="707886"/>
          </a:xfrm>
          <a:prstGeom prst="rect">
            <a:avLst/>
          </a:prstGeom>
          <a:noFill/>
        </p:spPr>
        <p:txBody>
          <a:bodyPr wrap="square" rtlCol="0">
            <a:spAutoFit/>
          </a:bodyPr>
          <a:lstStyle/>
          <a:p>
            <a:pPr algn="ctr">
              <a:spcBef>
                <a:spcPts val="300"/>
              </a:spcBef>
            </a:pPr>
            <a:r>
              <a:rPr lang="en-US" sz="2000" b="1" dirty="0" smtClean="0">
                <a:solidFill>
                  <a:srgbClr val="00602B"/>
                </a:solidFill>
                <a:latin typeface="Calibri" pitchFamily="34" charset="0"/>
              </a:rPr>
              <a:t>Execute instruction.</a:t>
            </a:r>
          </a:p>
        </p:txBody>
      </p:sp>
      <p:pic>
        <p:nvPicPr>
          <p:cNvPr id="44" name="Picture 43" descr="data cent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30919" y="4007748"/>
            <a:ext cx="1006762" cy="717318"/>
          </a:xfrm>
          <a:prstGeom prst="rect">
            <a:avLst/>
          </a:prstGeom>
        </p:spPr>
      </p:pic>
      <p:sp>
        <p:nvSpPr>
          <p:cNvPr id="33" name="TextBox 32"/>
          <p:cNvSpPr txBox="1"/>
          <p:nvPr/>
        </p:nvSpPr>
        <p:spPr>
          <a:xfrm>
            <a:off x="4876800" y="3502152"/>
            <a:ext cx="1924864" cy="369332"/>
          </a:xfrm>
          <a:prstGeom prst="rect">
            <a:avLst/>
          </a:prstGeom>
          <a:solidFill>
            <a:schemeClr val="bg1"/>
          </a:solidFill>
        </p:spPr>
        <p:txBody>
          <a:bodyPr wrap="square" rtlCol="0">
            <a:spAutoFit/>
          </a:bodyPr>
          <a:lstStyle/>
          <a:p>
            <a:pPr algn="l">
              <a:spcBef>
                <a:spcPts val="300"/>
              </a:spcBef>
            </a:pPr>
            <a:r>
              <a:rPr lang="en-US" sz="1800" b="1" dirty="0" smtClean="0">
                <a:solidFill>
                  <a:srgbClr val="990000"/>
                </a:solidFill>
                <a:latin typeface="Calibri" pitchFamily="34" charset="0"/>
              </a:rPr>
              <a:t>12296 or (1 = 1);</a:t>
            </a:r>
            <a:endParaRPr lang="en-US" sz="2400" b="1" dirty="0">
              <a:solidFill>
                <a:srgbClr val="990000"/>
              </a:solidFill>
              <a:latin typeface="Calibri" pitchFamily="34" charset="0"/>
            </a:endParaRPr>
          </a:p>
        </p:txBody>
      </p:sp>
      <p:sp>
        <p:nvSpPr>
          <p:cNvPr id="34" name="TextBox 33"/>
          <p:cNvSpPr txBox="1"/>
          <p:nvPr/>
        </p:nvSpPr>
        <p:spPr>
          <a:xfrm>
            <a:off x="7126328" y="2042714"/>
            <a:ext cx="1097280" cy="487569"/>
          </a:xfrm>
          <a:prstGeom prst="rect">
            <a:avLst/>
          </a:prstGeom>
          <a:solidFill>
            <a:srgbClr val="3C4F82"/>
          </a:solidFill>
        </p:spPr>
        <p:txBody>
          <a:bodyPr wrap="square" tIns="0" bIns="0" rtlCol="0" anchor="ctr">
            <a:spAutoFit/>
          </a:bodyPr>
          <a:lstStyle/>
          <a:p>
            <a:pPr algn="ctr">
              <a:lnSpc>
                <a:spcPct val="88000"/>
              </a:lnSpc>
            </a:pPr>
            <a:r>
              <a:rPr lang="en-US" sz="1800" b="1" dirty="0" smtClean="0">
                <a:solidFill>
                  <a:schemeClr val="bg1"/>
                </a:solidFill>
                <a:latin typeface="Calibri" pitchFamily="34" charset="0"/>
              </a:rPr>
              <a:t>Database server</a:t>
            </a:r>
            <a:endParaRPr lang="en-US" sz="2400" b="1" dirty="0">
              <a:solidFill>
                <a:schemeClr val="bg1"/>
              </a:solidFill>
              <a:latin typeface="Calibri" pitchFamily="34" charset="0"/>
            </a:endParaRPr>
          </a:p>
        </p:txBody>
      </p:sp>
      <p:sp>
        <p:nvSpPr>
          <p:cNvPr id="40" name="TextBox 39"/>
          <p:cNvSpPr txBox="1"/>
          <p:nvPr/>
        </p:nvSpPr>
        <p:spPr>
          <a:xfrm>
            <a:off x="2667000" y="2429470"/>
            <a:ext cx="3581399" cy="904863"/>
          </a:xfrm>
          <a:prstGeom prst="rect">
            <a:avLst/>
          </a:prstGeom>
          <a:noFill/>
        </p:spPr>
        <p:txBody>
          <a:bodyPr wrap="square" rtlCol="0">
            <a:spAutoFit/>
          </a:bodyPr>
          <a:lstStyle/>
          <a:p>
            <a:pPr marL="274320" indent="-182880" algn="ctr">
              <a:lnSpc>
                <a:spcPct val="88000"/>
              </a:lnSpc>
              <a:spcBef>
                <a:spcPts val="300"/>
              </a:spcBef>
            </a:pPr>
            <a:r>
              <a:rPr lang="en-US" sz="2000" b="1" dirty="0" smtClean="0">
                <a:solidFill>
                  <a:srgbClr val="00602B"/>
                </a:solidFill>
                <a:latin typeface="Calibri" pitchFamily="34" charset="0"/>
              </a:rPr>
              <a:t>Create database instruction to retrieve name and phone number for ID.</a:t>
            </a:r>
          </a:p>
        </p:txBody>
      </p:sp>
      <p:grpSp>
        <p:nvGrpSpPr>
          <p:cNvPr id="55" name="Group 54"/>
          <p:cNvGrpSpPr/>
          <p:nvPr/>
        </p:nvGrpSpPr>
        <p:grpSpPr>
          <a:xfrm>
            <a:off x="6932480" y="4744353"/>
            <a:ext cx="1603640" cy="1128566"/>
            <a:chOff x="6854560" y="4724400"/>
            <a:chExt cx="1603640" cy="762000"/>
          </a:xfrm>
        </p:grpSpPr>
        <p:sp>
          <p:nvSpPr>
            <p:cNvPr id="56" name="TextBox 55"/>
            <p:cNvSpPr txBox="1"/>
            <p:nvPr/>
          </p:nvSpPr>
          <p:spPr>
            <a:xfrm>
              <a:off x="6942194" y="5122277"/>
              <a:ext cx="1339039" cy="249370"/>
            </a:xfrm>
            <a:prstGeom prst="rect">
              <a:avLst/>
            </a:prstGeom>
            <a:noFill/>
          </p:spPr>
          <p:txBody>
            <a:bodyPr wrap="square" rtlCol="0">
              <a:spAutoFit/>
            </a:bodyPr>
            <a:lstStyle/>
            <a:p>
              <a:pPr algn="ctr"/>
              <a:r>
                <a:rPr lang="en-US" sz="1800" b="1" dirty="0" smtClean="0">
                  <a:solidFill>
                    <a:srgbClr val="3C4F82"/>
                  </a:solidFill>
                  <a:latin typeface="Calibri" pitchFamily="34" charset="0"/>
                </a:rPr>
                <a:t>Data</a:t>
              </a:r>
              <a:endParaRPr lang="en-US" sz="1600" b="1" dirty="0">
                <a:solidFill>
                  <a:srgbClr val="3C4F82"/>
                </a:solidFill>
                <a:latin typeface="Calibri" pitchFamily="34" charset="0"/>
              </a:endParaRPr>
            </a:p>
          </p:txBody>
        </p:sp>
        <p:cxnSp>
          <p:nvCxnSpPr>
            <p:cNvPr id="57" name="Straight Connector 56"/>
            <p:cNvCxnSpPr/>
            <p:nvPr/>
          </p:nvCxnSpPr>
          <p:spPr bwMode="auto">
            <a:xfrm>
              <a:off x="6854560" y="5105400"/>
              <a:ext cx="1603640" cy="0"/>
            </a:xfrm>
            <a:prstGeom prst="line">
              <a:avLst/>
            </a:prstGeom>
            <a:noFill/>
            <a:ln w="22225" cap="flat" cmpd="sng" algn="ctr">
              <a:solidFill>
                <a:srgbClr val="3C4F82"/>
              </a:solidFill>
              <a:prstDash val="solid"/>
              <a:round/>
              <a:headEnd type="none" w="med" len="med"/>
              <a:tailEnd type="none" w="med" len="med"/>
            </a:ln>
            <a:effectLst/>
          </p:spPr>
        </p:cxnSp>
        <p:cxnSp>
          <p:nvCxnSpPr>
            <p:cNvPr id="58" name="Straight Connector 57"/>
            <p:cNvCxnSpPr/>
            <p:nvPr/>
          </p:nvCxnSpPr>
          <p:spPr bwMode="auto">
            <a:xfrm>
              <a:off x="6854560" y="5486400"/>
              <a:ext cx="1603640" cy="0"/>
            </a:xfrm>
            <a:prstGeom prst="line">
              <a:avLst/>
            </a:prstGeom>
            <a:noFill/>
            <a:ln w="22225" cap="flat" cmpd="sng" algn="ctr">
              <a:solidFill>
                <a:srgbClr val="3C4F82"/>
              </a:solidFill>
              <a:prstDash val="solid"/>
              <a:round/>
              <a:headEnd type="none" w="med" len="med"/>
              <a:tailEnd type="none" w="med" len="med"/>
            </a:ln>
            <a:effectLst/>
          </p:spPr>
        </p:cxnSp>
        <p:cxnSp>
          <p:nvCxnSpPr>
            <p:cNvPr id="59" name="Straight Arrow Connector 58"/>
            <p:cNvCxnSpPr/>
            <p:nvPr/>
          </p:nvCxnSpPr>
          <p:spPr bwMode="auto">
            <a:xfrm>
              <a:off x="7620000" y="4724400"/>
              <a:ext cx="0" cy="342900"/>
            </a:xfrm>
            <a:prstGeom prst="straightConnector1">
              <a:avLst/>
            </a:prstGeom>
            <a:solidFill>
              <a:srgbClr val="5CA1FB"/>
            </a:solidFill>
            <a:ln w="31750" cap="flat" cmpd="sng" algn="ctr">
              <a:solidFill>
                <a:srgbClr val="0000FF"/>
              </a:solidFill>
              <a:prstDash val="solid"/>
              <a:round/>
              <a:headEnd type="arrow" w="med" len="med"/>
              <a:tailEnd type="arrow"/>
            </a:ln>
            <a:effectLst/>
          </p:spPr>
        </p:cxnSp>
      </p:grpSp>
      <p:sp>
        <p:nvSpPr>
          <p:cNvPr id="35" name="TextBox 34"/>
          <p:cNvSpPr txBox="1"/>
          <p:nvPr/>
        </p:nvSpPr>
        <p:spPr>
          <a:xfrm>
            <a:off x="3542931" y="1813560"/>
            <a:ext cx="1371600" cy="487569"/>
          </a:xfrm>
          <a:prstGeom prst="rect">
            <a:avLst/>
          </a:prstGeom>
          <a:solidFill>
            <a:srgbClr val="3C4F82"/>
          </a:solidFill>
        </p:spPr>
        <p:txBody>
          <a:bodyPr wrap="square" lIns="0" tIns="0" rIns="0" bIns="0" rtlCol="0">
            <a:spAutoFit/>
          </a:bodyPr>
          <a:lstStyle/>
          <a:p>
            <a:pPr algn="ctr">
              <a:lnSpc>
                <a:spcPct val="88000"/>
              </a:lnSpc>
            </a:pPr>
            <a:r>
              <a:rPr lang="en-US" sz="1800" b="1" dirty="0" smtClean="0">
                <a:solidFill>
                  <a:schemeClr val="bg1"/>
                </a:solidFill>
                <a:latin typeface="Calibri" pitchFamily="34" charset="0"/>
              </a:rPr>
              <a:t>Software application </a:t>
            </a:r>
            <a:endParaRPr lang="en-US" sz="1800" b="1" dirty="0">
              <a:solidFill>
                <a:schemeClr val="bg1"/>
              </a:solidFill>
              <a:latin typeface="Calibri" pitchFamily="34" charset="0"/>
            </a:endParaRPr>
          </a:p>
        </p:txBody>
      </p:sp>
      <p:sp>
        <p:nvSpPr>
          <p:cNvPr id="4" name="Rectangle 3"/>
          <p:cNvSpPr/>
          <p:nvPr/>
        </p:nvSpPr>
        <p:spPr bwMode="auto">
          <a:xfrm>
            <a:off x="2286000" y="3505200"/>
            <a:ext cx="1389888" cy="340519"/>
          </a:xfrm>
          <a:prstGeom prst="rect">
            <a:avLst/>
          </a:prstGeom>
          <a:noFill/>
          <a:ln w="190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36" name="Rounded Rectangle 35"/>
          <p:cNvSpPr/>
          <p:nvPr/>
        </p:nvSpPr>
        <p:spPr bwMode="auto">
          <a:xfrm>
            <a:off x="152400" y="1999060"/>
            <a:ext cx="2667001" cy="1362075"/>
          </a:xfrm>
          <a:prstGeom prst="roundRect">
            <a:avLst/>
          </a:prstGeom>
          <a:solidFill>
            <a:srgbClr val="990100"/>
          </a:solidFill>
          <a:ln w="381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274320" indent="-182880" algn="l">
              <a:spcBef>
                <a:spcPts val="300"/>
              </a:spcBef>
            </a:pPr>
            <a:r>
              <a:rPr lang="en-US" sz="2000" b="1" dirty="0" smtClean="0">
                <a:solidFill>
                  <a:schemeClr val="bg1"/>
                </a:solidFill>
                <a:latin typeface="Calibri" pitchFamily="34" charset="0"/>
              </a:rPr>
              <a:t>Misuse cases can arise from increased </a:t>
            </a:r>
            <a:r>
              <a:rPr lang="en-US" sz="2000" b="1" dirty="0">
                <a:solidFill>
                  <a:schemeClr val="bg1"/>
                </a:solidFill>
                <a:latin typeface="Calibri" pitchFamily="34" charset="0"/>
              </a:rPr>
              <a:t>complexity and </a:t>
            </a:r>
            <a:r>
              <a:rPr lang="en-US" sz="2000" b="1" dirty="0" smtClean="0">
                <a:solidFill>
                  <a:schemeClr val="bg1"/>
                </a:solidFill>
                <a:latin typeface="Calibri" pitchFamily="34" charset="0"/>
              </a:rPr>
              <a:t>connectivity.</a:t>
            </a:r>
            <a:endParaRPr lang="en-US" sz="2000" b="1" dirty="0">
              <a:solidFill>
                <a:schemeClr val="bg1"/>
              </a:solidFill>
              <a:latin typeface="Calibri" pitchFamily="34" charset="0"/>
            </a:endParaRPr>
          </a:p>
        </p:txBody>
      </p:sp>
    </p:spTree>
    <p:extLst>
      <p:ext uri="{BB962C8B-B14F-4D97-AF65-F5344CB8AC3E}">
        <p14:creationId xmlns:p14="http://schemas.microsoft.com/office/powerpoint/2010/main" val="5273875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42" grpId="0"/>
      <p:bldP spid="33" grpId="0" animBg="1"/>
      <p:bldP spid="4"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marL="454025" indent="-228600"/>
            <a:r>
              <a:rPr lang="en-US" dirty="0" smtClean="0"/>
              <a:t>Risk concepts</a:t>
            </a:r>
          </a:p>
          <a:p>
            <a:pPr marL="454025" indent="-228600"/>
            <a:r>
              <a:rPr lang="en-US" dirty="0" smtClean="0"/>
              <a:t>Managing business-related </a:t>
            </a:r>
            <a:r>
              <a:rPr lang="en-US" dirty="0"/>
              <a:t>c</a:t>
            </a:r>
            <a:r>
              <a:rPr lang="en-US" dirty="0" smtClean="0"/>
              <a:t>omputing </a:t>
            </a:r>
            <a:r>
              <a:rPr lang="en-US" dirty="0"/>
              <a:t>r</a:t>
            </a:r>
            <a:r>
              <a:rPr lang="en-US" dirty="0" smtClean="0"/>
              <a:t>isks </a:t>
            </a:r>
          </a:p>
          <a:p>
            <a:pPr marL="454025" indent="-228600"/>
            <a:r>
              <a:rPr lang="en-US" dirty="0" smtClean="0"/>
              <a:t>Risk management during development </a:t>
            </a:r>
          </a:p>
          <a:p>
            <a:pPr marL="454025" indent="-228600"/>
            <a:r>
              <a:rPr lang="en-US" dirty="0" smtClean="0"/>
              <a:t>Observations</a:t>
            </a:r>
          </a:p>
          <a:p>
            <a:endParaRPr lang="en-US" dirty="0"/>
          </a:p>
        </p:txBody>
      </p:sp>
      <p:sp>
        <p:nvSpPr>
          <p:cNvPr id="4" name="AutoShape 4"/>
          <p:cNvSpPr>
            <a:spLocks noChangeArrowheads="1"/>
          </p:cNvSpPr>
          <p:nvPr/>
        </p:nvSpPr>
        <p:spPr bwMode="auto">
          <a:xfrm rot="5400000">
            <a:off x="0" y="119380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4080372273"/>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for SQL Injection</a:t>
            </a:r>
            <a:endParaRPr lang="en-US" dirty="0"/>
          </a:p>
        </p:txBody>
      </p:sp>
      <p:sp>
        <p:nvSpPr>
          <p:cNvPr id="3" name="Content Placeholder 2"/>
          <p:cNvSpPr>
            <a:spLocks noGrp="1"/>
          </p:cNvSpPr>
          <p:nvPr>
            <p:ph idx="1"/>
          </p:nvPr>
        </p:nvSpPr>
        <p:spPr/>
        <p:txBody>
          <a:bodyPr/>
          <a:lstStyle/>
          <a:p>
            <a:r>
              <a:rPr lang="en-US" dirty="0" smtClean="0"/>
              <a:t>From CWE-89</a:t>
            </a:r>
          </a:p>
          <a:p>
            <a:pPr lvl="1"/>
            <a:r>
              <a:rPr lang="en-US" dirty="0" smtClean="0"/>
              <a:t>Use </a:t>
            </a:r>
            <a:r>
              <a:rPr lang="en-US" dirty="0"/>
              <a:t>a vetted library or framework that does not allow this weakness to occur or provides constructs that make this weakness easier to avoid</a:t>
            </a:r>
            <a:r>
              <a:rPr lang="en-US" dirty="0" smtClean="0"/>
              <a:t>. </a:t>
            </a:r>
          </a:p>
          <a:p>
            <a:pPr lvl="1"/>
            <a:r>
              <a:rPr lang="en-US" dirty="0" smtClean="0"/>
              <a:t>Process </a:t>
            </a:r>
            <a:r>
              <a:rPr lang="en-US" dirty="0"/>
              <a:t>SQL queries using prepared statements, parameterized queries, or stored procedures. These features should accept parameters or variables and support strong typing</a:t>
            </a:r>
            <a:r>
              <a:rPr lang="en-US" dirty="0" smtClean="0"/>
              <a:t>.</a:t>
            </a:r>
          </a:p>
          <a:p>
            <a:pPr lvl="2"/>
            <a:r>
              <a:rPr lang="en-US" dirty="0" smtClean="0"/>
              <a:t>In the example, the prepared </a:t>
            </a:r>
            <a:r>
              <a:rPr lang="en-US" dirty="0"/>
              <a:t>statement is </a:t>
            </a:r>
            <a:endParaRPr lang="en-US" dirty="0" smtClean="0"/>
          </a:p>
          <a:p>
            <a:pPr lvl="3"/>
            <a:r>
              <a:rPr lang="en-US" dirty="0" smtClean="0"/>
              <a:t>“Show </a:t>
            </a:r>
            <a:r>
              <a:rPr lang="en-US" dirty="0"/>
              <a:t>ID name phone number where </a:t>
            </a:r>
            <a:r>
              <a:rPr lang="en-US" dirty="0" smtClean="0"/>
              <a:t>ID = </a:t>
            </a:r>
            <a:r>
              <a:rPr lang="en-US" i="1" u="sng" dirty="0" smtClean="0"/>
              <a:t>integer value.</a:t>
            </a:r>
            <a:r>
              <a:rPr lang="en-US" i="1" dirty="0" smtClean="0"/>
              <a:t>” </a:t>
            </a:r>
            <a:r>
              <a:rPr lang="en-US" dirty="0" smtClean="0"/>
              <a:t> </a:t>
            </a:r>
            <a:endParaRPr lang="en-US" dirty="0"/>
          </a:p>
          <a:p>
            <a:pPr lvl="3"/>
            <a:r>
              <a:rPr lang="en-US" dirty="0" smtClean="0"/>
              <a:t>The input routine verifies that the submitted value is an integer. </a:t>
            </a:r>
          </a:p>
          <a:p>
            <a:pPr lvl="1"/>
            <a:endParaRPr lang="en-US" dirty="0"/>
          </a:p>
        </p:txBody>
      </p:sp>
    </p:spTree>
    <p:extLst>
      <p:ext uri="{BB962C8B-B14F-4D97-AF65-F5344CB8AC3E}">
        <p14:creationId xmlns:p14="http://schemas.microsoft.com/office/powerpoint/2010/main" val="1398123955"/>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4915860"/>
            <a:ext cx="1676400" cy="1408740"/>
            <a:chOff x="0" y="4915860"/>
            <a:chExt cx="1676400" cy="1408740"/>
          </a:xfrm>
        </p:grpSpPr>
        <p:pic>
          <p:nvPicPr>
            <p:cNvPr id="3" name="Picture 2" descr="hckr.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915860"/>
              <a:ext cx="1676400" cy="1408740"/>
            </a:xfrm>
            <a:prstGeom prst="rect">
              <a:avLst/>
            </a:prstGeom>
          </p:spPr>
        </p:pic>
        <p:grpSp>
          <p:nvGrpSpPr>
            <p:cNvPr id="32" name="Group 31"/>
            <p:cNvGrpSpPr/>
            <p:nvPr/>
          </p:nvGrpSpPr>
          <p:grpSpPr>
            <a:xfrm>
              <a:off x="430244" y="5257800"/>
              <a:ext cx="848792" cy="609600"/>
              <a:chOff x="1295400" y="2438400"/>
              <a:chExt cx="848792" cy="609600"/>
            </a:xfrm>
          </p:grpSpPr>
          <p:sp>
            <p:nvSpPr>
              <p:cNvPr id="34" name="Oval 33"/>
              <p:cNvSpPr/>
              <p:nvPr/>
            </p:nvSpPr>
            <p:spPr bwMode="auto">
              <a:xfrm>
                <a:off x="1295400" y="2438400"/>
                <a:ext cx="848792" cy="609600"/>
              </a:xfrm>
              <a:prstGeom prst="ellipse">
                <a:avLst/>
              </a:prstGeom>
              <a:solidFill>
                <a:srgbClr val="99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5" name="TextBox 34"/>
              <p:cNvSpPr txBox="1"/>
              <p:nvPr/>
            </p:nvSpPr>
            <p:spPr>
              <a:xfrm>
                <a:off x="1324718" y="2635478"/>
                <a:ext cx="819474" cy="246221"/>
              </a:xfrm>
              <a:prstGeom prst="rect">
                <a:avLst/>
              </a:prstGeom>
              <a:noFill/>
            </p:spPr>
            <p:txBody>
              <a:bodyPr wrap="square" lIns="0" tIns="0" rIns="0" bIns="0" rtlCol="0">
                <a:spAutoFit/>
              </a:bodyPr>
              <a:lstStyle/>
              <a:p>
                <a:pPr algn="ctr">
                  <a:spcBef>
                    <a:spcPts val="300"/>
                  </a:spcBef>
                </a:pPr>
                <a:r>
                  <a:rPr lang="en-US" sz="1600" dirty="0" smtClean="0">
                    <a:solidFill>
                      <a:schemeClr val="bg1"/>
                    </a:solidFill>
                    <a:latin typeface="Calibri" pitchFamily="34" charset="0"/>
                  </a:rPr>
                  <a:t>Attacker</a:t>
                </a:r>
                <a:endParaRPr lang="en-US" sz="1800" dirty="0" smtClean="0">
                  <a:solidFill>
                    <a:schemeClr val="bg1"/>
                  </a:solidFill>
                  <a:latin typeface="Calibri" pitchFamily="34" charset="0"/>
                </a:endParaRPr>
              </a:p>
            </p:txBody>
          </p:sp>
        </p:grpSp>
      </p:grpSp>
      <p:sp>
        <p:nvSpPr>
          <p:cNvPr id="41" name="Rectangle 40"/>
          <p:cNvSpPr/>
          <p:nvPr/>
        </p:nvSpPr>
        <p:spPr bwMode="auto">
          <a:xfrm>
            <a:off x="1524000" y="1828800"/>
            <a:ext cx="7162800" cy="4495800"/>
          </a:xfrm>
          <a:prstGeom prst="rect">
            <a:avLst/>
          </a:prstGeom>
          <a:noFill/>
          <a:ln w="1905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w="9525" cmpd="sng">
                <a:solidFill>
                  <a:srgbClr val="000000"/>
                </a:solidFill>
              </a:ln>
              <a:solidFill>
                <a:schemeClr val="tx1"/>
              </a:solidFill>
              <a:effectLst/>
              <a:latin typeface="Arial" charset="0"/>
              <a:ea typeface="ＭＳ Ｐゴシック" pitchFamily="1" charset="-128"/>
            </a:endParaRPr>
          </a:p>
        </p:txBody>
      </p:sp>
      <p:sp>
        <p:nvSpPr>
          <p:cNvPr id="42" name="Rectangle 41"/>
          <p:cNvSpPr/>
          <p:nvPr/>
        </p:nvSpPr>
        <p:spPr bwMode="auto">
          <a:xfrm>
            <a:off x="1524000" y="1828800"/>
            <a:ext cx="7162800" cy="76200"/>
          </a:xfrm>
          <a:prstGeom prst="rect">
            <a:avLst/>
          </a:prstGeom>
          <a:solidFill>
            <a:schemeClr val="tx1"/>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pic>
        <p:nvPicPr>
          <p:cNvPr id="39" name="Picture 38" descr="pc guy copy copy.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2800" y="4495800"/>
            <a:ext cx="1629220" cy="1219200"/>
          </a:xfrm>
          <a:prstGeom prst="rect">
            <a:avLst/>
          </a:prstGeom>
        </p:spPr>
      </p:pic>
      <p:pic>
        <p:nvPicPr>
          <p:cNvPr id="40" name="Picture 39" descr="pc guy copy copy.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52600" y="1981200"/>
            <a:ext cx="2057400" cy="1539621"/>
          </a:xfrm>
          <a:prstGeom prst="rect">
            <a:avLst/>
          </a:prstGeom>
        </p:spPr>
      </p:pic>
      <p:sp>
        <p:nvSpPr>
          <p:cNvPr id="2" name="Title 1"/>
          <p:cNvSpPr>
            <a:spLocks noGrp="1"/>
          </p:cNvSpPr>
          <p:nvPr>
            <p:ph type="title"/>
          </p:nvPr>
        </p:nvSpPr>
        <p:spPr/>
        <p:txBody>
          <a:bodyPr/>
          <a:lstStyle/>
          <a:p>
            <a:r>
              <a:rPr lang="en-US" dirty="0"/>
              <a:t>Elevation of </a:t>
            </a:r>
            <a:r>
              <a:rPr lang="en-US" dirty="0" smtClean="0"/>
              <a:t>Privilege: Event Risk</a:t>
            </a:r>
            <a:endParaRPr lang="en-US" dirty="0"/>
          </a:p>
        </p:txBody>
      </p:sp>
      <p:sp>
        <p:nvSpPr>
          <p:cNvPr id="24" name="TextBox 23"/>
          <p:cNvSpPr txBox="1"/>
          <p:nvPr/>
        </p:nvSpPr>
        <p:spPr>
          <a:xfrm>
            <a:off x="301752" y="1143000"/>
            <a:ext cx="8458200" cy="738664"/>
          </a:xfrm>
          <a:prstGeom prst="rect">
            <a:avLst/>
          </a:prstGeom>
          <a:solidFill>
            <a:schemeClr val="bg1"/>
          </a:solidFill>
        </p:spPr>
        <p:txBody>
          <a:bodyPr wrap="square" lIns="0" tIns="0" rIns="0" bIns="0" rtlCol="0">
            <a:spAutoFit/>
          </a:bodyPr>
          <a:lstStyle/>
          <a:p>
            <a:pPr marL="274320" indent="-182880" algn="l">
              <a:lnSpc>
                <a:spcPct val="98000"/>
              </a:lnSpc>
              <a:spcBef>
                <a:spcPts val="0"/>
              </a:spcBef>
            </a:pPr>
            <a:r>
              <a:rPr lang="en-US" sz="2400" b="0" dirty="0">
                <a:latin typeface="Calibri" pitchFamily="34" charset="0"/>
              </a:rPr>
              <a:t>Obtain unauthorized </a:t>
            </a:r>
            <a:r>
              <a:rPr lang="en-US" sz="2400" b="0" dirty="0" smtClean="0">
                <a:latin typeface="Calibri" pitchFamily="34" charset="0"/>
              </a:rPr>
              <a:t>privileges, </a:t>
            </a:r>
            <a:r>
              <a:rPr lang="en-US" sz="2400" b="0" dirty="0">
                <a:latin typeface="Calibri" pitchFamily="34" charset="0"/>
              </a:rPr>
              <a:t>e.g., </a:t>
            </a:r>
            <a:r>
              <a:rPr lang="en-US" sz="2400" b="0" dirty="0" smtClean="0">
                <a:latin typeface="Calibri" pitchFamily="34" charset="0"/>
              </a:rPr>
              <a:t>to </a:t>
            </a:r>
            <a:r>
              <a:rPr lang="en-US" sz="2400" b="0" dirty="0">
                <a:latin typeface="Calibri" pitchFamily="34" charset="0"/>
              </a:rPr>
              <a:t>log into a computer, </a:t>
            </a:r>
            <a:r>
              <a:rPr lang="en-US" sz="2400" b="0" dirty="0" smtClean="0">
                <a:latin typeface="Calibri" pitchFamily="34" charset="0"/>
              </a:rPr>
              <a:t>access </a:t>
            </a:r>
            <a:r>
              <a:rPr lang="en-US" sz="2400" b="0" dirty="0">
                <a:latin typeface="Calibri" pitchFamily="34" charset="0"/>
              </a:rPr>
              <a:t>data, or </a:t>
            </a:r>
            <a:r>
              <a:rPr lang="en-US" sz="2400" b="0" dirty="0" smtClean="0">
                <a:latin typeface="Calibri" pitchFamily="34" charset="0"/>
              </a:rPr>
              <a:t>run </a:t>
            </a:r>
            <a:r>
              <a:rPr lang="en-US" sz="2400" b="0" dirty="0">
                <a:latin typeface="Calibri" pitchFamily="34" charset="0"/>
              </a:rPr>
              <a:t>an </a:t>
            </a:r>
            <a:r>
              <a:rPr lang="en-US" sz="2400" b="0" dirty="0" smtClean="0">
                <a:latin typeface="Calibri" pitchFamily="34" charset="0"/>
              </a:rPr>
              <a:t>application.</a:t>
            </a:r>
            <a:endParaRPr lang="en-US" sz="2400" b="0" dirty="0">
              <a:latin typeface="Calibri" pitchFamily="34" charset="0"/>
            </a:endParaRPr>
          </a:p>
        </p:txBody>
      </p:sp>
      <p:sp>
        <p:nvSpPr>
          <p:cNvPr id="56" name="TextBox 55"/>
          <p:cNvSpPr txBox="1"/>
          <p:nvPr/>
        </p:nvSpPr>
        <p:spPr>
          <a:xfrm>
            <a:off x="3962400" y="3581400"/>
            <a:ext cx="1447800" cy="584775"/>
          </a:xfrm>
          <a:prstGeom prst="rect">
            <a:avLst/>
          </a:prstGeom>
          <a:noFill/>
        </p:spPr>
        <p:txBody>
          <a:bodyPr wrap="square" rtlCol="0">
            <a:spAutoFit/>
          </a:bodyPr>
          <a:lstStyle/>
          <a:p>
            <a:pPr algn="ctr">
              <a:spcBef>
                <a:spcPts val="600"/>
              </a:spcBef>
            </a:pPr>
            <a:r>
              <a:rPr lang="en-US" sz="1600" b="1" dirty="0" smtClean="0">
                <a:solidFill>
                  <a:srgbClr val="3C4F82"/>
                </a:solidFill>
                <a:latin typeface="Calibri" pitchFamily="34" charset="0"/>
              </a:rPr>
              <a:t>Business applications</a:t>
            </a:r>
          </a:p>
        </p:txBody>
      </p:sp>
      <p:sp>
        <p:nvSpPr>
          <p:cNvPr id="4" name="Oval 3"/>
          <p:cNvSpPr/>
          <p:nvPr/>
        </p:nvSpPr>
        <p:spPr bwMode="auto">
          <a:xfrm>
            <a:off x="2377440" y="2514600"/>
            <a:ext cx="822960" cy="457200"/>
          </a:xfrm>
          <a:prstGeom prst="ellipse">
            <a:avLst/>
          </a:prstGeom>
          <a:noFill/>
          <a:ln w="38100" cap="flat" cmpd="sng" algn="ctr">
            <a:solidFill>
              <a:srgbClr val="3C4F8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E-Mail</a:t>
            </a:r>
            <a:endParaRPr kumimoji="0" lang="en-US" sz="2000" b="1" i="0" u="none" strike="noStrike" cap="none" normalizeH="0" baseline="0" dirty="0" smtClean="0">
              <a:ln>
                <a:noFill/>
              </a:ln>
              <a:solidFill>
                <a:schemeClr val="tx1"/>
              </a:solidFill>
              <a:effectLst/>
              <a:latin typeface="Calibri" pitchFamily="34" charset="0"/>
            </a:endParaRPr>
          </a:p>
        </p:txBody>
      </p:sp>
      <p:sp>
        <p:nvSpPr>
          <p:cNvPr id="73" name="Oval 72"/>
          <p:cNvSpPr/>
          <p:nvPr/>
        </p:nvSpPr>
        <p:spPr bwMode="auto">
          <a:xfrm>
            <a:off x="2054352" y="3890465"/>
            <a:ext cx="1450848" cy="529135"/>
          </a:xfrm>
          <a:prstGeom prst="ellipse">
            <a:avLst/>
          </a:prstGeom>
          <a:noFill/>
          <a:ln w="38100" cap="flat" cmpd="sng" algn="ctr">
            <a:solidFill>
              <a:srgbClr val="3C4F8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Web browser</a:t>
            </a:r>
          </a:p>
        </p:txBody>
      </p:sp>
      <p:sp>
        <p:nvSpPr>
          <p:cNvPr id="74" name="TextBox 73"/>
          <p:cNvSpPr txBox="1"/>
          <p:nvPr/>
        </p:nvSpPr>
        <p:spPr>
          <a:xfrm>
            <a:off x="168840" y="2766536"/>
            <a:ext cx="1371600" cy="923330"/>
          </a:xfrm>
          <a:prstGeom prst="rect">
            <a:avLst/>
          </a:prstGeom>
          <a:noFill/>
        </p:spPr>
        <p:txBody>
          <a:bodyPr wrap="square" rtlCol="0">
            <a:spAutoFit/>
          </a:bodyPr>
          <a:lstStyle/>
          <a:p>
            <a:pPr algn="ctr">
              <a:spcBef>
                <a:spcPts val="600"/>
              </a:spcBef>
            </a:pPr>
            <a:r>
              <a:rPr lang="en-US" sz="1800" b="1" dirty="0" smtClean="0">
                <a:solidFill>
                  <a:srgbClr val="3C4F82"/>
                </a:solidFill>
                <a:latin typeface="Calibri" pitchFamily="34" charset="0"/>
              </a:rPr>
              <a:t>Data from external sources</a:t>
            </a:r>
          </a:p>
        </p:txBody>
      </p:sp>
      <p:sp>
        <p:nvSpPr>
          <p:cNvPr id="77" name="TextBox 76"/>
          <p:cNvSpPr txBox="1"/>
          <p:nvPr/>
        </p:nvSpPr>
        <p:spPr>
          <a:xfrm>
            <a:off x="281060" y="4191000"/>
            <a:ext cx="1147160" cy="646331"/>
          </a:xfrm>
          <a:prstGeom prst="rect">
            <a:avLst/>
          </a:prstGeom>
          <a:solidFill>
            <a:srgbClr val="970100"/>
          </a:solidFill>
        </p:spPr>
        <p:txBody>
          <a:bodyPr wrap="square" rtlCol="0">
            <a:spAutoFit/>
          </a:bodyPr>
          <a:lstStyle/>
          <a:p>
            <a:pPr algn="ctr">
              <a:spcBef>
                <a:spcPts val="600"/>
              </a:spcBef>
            </a:pPr>
            <a:r>
              <a:rPr lang="en-US" sz="1800" dirty="0" smtClean="0">
                <a:solidFill>
                  <a:schemeClr val="bg1"/>
                </a:solidFill>
                <a:latin typeface="Calibri" pitchFamily="34" charset="0"/>
              </a:rPr>
              <a:t>Malicious web site</a:t>
            </a:r>
          </a:p>
        </p:txBody>
      </p:sp>
      <p:cxnSp>
        <p:nvCxnSpPr>
          <p:cNvPr id="7" name="Straight Arrow Connector 6"/>
          <p:cNvCxnSpPr>
            <a:endCxn id="73" idx="2"/>
          </p:cNvCxnSpPr>
          <p:nvPr/>
        </p:nvCxnSpPr>
        <p:spPr bwMode="auto">
          <a:xfrm>
            <a:off x="1220312" y="4155032"/>
            <a:ext cx="834040" cy="1"/>
          </a:xfrm>
          <a:prstGeom prst="straightConnector1">
            <a:avLst/>
          </a:prstGeom>
          <a:solidFill>
            <a:srgbClr val="5CA1FB"/>
          </a:solidFill>
          <a:ln w="25400" cap="flat" cmpd="sng" algn="ctr">
            <a:solidFill>
              <a:srgbClr val="990000"/>
            </a:solidFill>
            <a:prstDash val="solid"/>
            <a:round/>
            <a:headEnd type="none" w="med" len="med"/>
            <a:tailEnd type="arrow"/>
          </a:ln>
          <a:effectLst/>
        </p:spPr>
      </p:cxnSp>
      <p:sp>
        <p:nvSpPr>
          <p:cNvPr id="30" name="TextBox 29"/>
          <p:cNvSpPr txBox="1"/>
          <p:nvPr/>
        </p:nvSpPr>
        <p:spPr>
          <a:xfrm>
            <a:off x="4238903" y="5974080"/>
            <a:ext cx="1828800" cy="276999"/>
          </a:xfrm>
          <a:prstGeom prst="rect">
            <a:avLst/>
          </a:prstGeom>
          <a:solidFill>
            <a:schemeClr val="bg1">
              <a:lumMod val="95000"/>
            </a:schemeClr>
          </a:solidFill>
        </p:spPr>
        <p:txBody>
          <a:bodyPr wrap="square" tIns="0" bIns="0" rtlCol="0">
            <a:spAutoFit/>
          </a:bodyPr>
          <a:lstStyle/>
          <a:p>
            <a:pPr algn="ctr"/>
            <a:r>
              <a:rPr lang="en-US" sz="1800" b="1" dirty="0" smtClean="0">
                <a:solidFill>
                  <a:srgbClr val="3C4F82"/>
                </a:solidFill>
                <a:latin typeface="Calibri" pitchFamily="34" charset="0"/>
              </a:rPr>
              <a:t>Internal Network</a:t>
            </a:r>
            <a:endParaRPr lang="en-US" sz="2400" b="1" dirty="0">
              <a:solidFill>
                <a:srgbClr val="3C4F82"/>
              </a:solidFill>
              <a:latin typeface="Calibri" pitchFamily="34" charset="0"/>
            </a:endParaRPr>
          </a:p>
        </p:txBody>
      </p:sp>
      <p:pic>
        <p:nvPicPr>
          <p:cNvPr id="43" name="Picture 2" descr="http://www.clker.com/cliparts/7/5/5/9/11949856881991616238apacheconf..svg.hi.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3129" y="3733800"/>
            <a:ext cx="563022" cy="466370"/>
          </a:xfrm>
          <a:prstGeom prst="rect">
            <a:avLst/>
          </a:prstGeom>
          <a:noFill/>
          <a:extLst>
            <a:ext uri="{909E8E84-426E-40DD-AFC4-6F175D3DCCD1}">
              <a14:hiddenFill xmlns:a14="http://schemas.microsoft.com/office/drawing/2010/main">
                <a:solidFill>
                  <a:srgbClr val="FFFFFF"/>
                </a:solidFill>
              </a14:hiddenFill>
            </a:ext>
          </a:extLst>
        </p:spPr>
      </p:pic>
      <p:sp>
        <p:nvSpPr>
          <p:cNvPr id="46" name="TextBox 45"/>
          <p:cNvSpPr txBox="1"/>
          <p:nvPr/>
        </p:nvSpPr>
        <p:spPr>
          <a:xfrm>
            <a:off x="6781800" y="5635823"/>
            <a:ext cx="1828800" cy="338554"/>
          </a:xfrm>
          <a:prstGeom prst="rect">
            <a:avLst/>
          </a:prstGeom>
          <a:noFill/>
        </p:spPr>
        <p:txBody>
          <a:bodyPr wrap="square" rtlCol="0">
            <a:spAutoFit/>
          </a:bodyPr>
          <a:lstStyle/>
          <a:p>
            <a:pPr algn="ctr">
              <a:spcBef>
                <a:spcPts val="600"/>
              </a:spcBef>
            </a:pPr>
            <a:r>
              <a:rPr lang="en-US" sz="1600" b="1" dirty="0" smtClean="0">
                <a:solidFill>
                  <a:srgbClr val="3C4F82"/>
                </a:solidFill>
                <a:latin typeface="Calibri" pitchFamily="34" charset="0"/>
              </a:rPr>
              <a:t>Business System</a:t>
            </a:r>
          </a:p>
        </p:txBody>
      </p:sp>
      <p:grpSp>
        <p:nvGrpSpPr>
          <p:cNvPr id="48" name="Group 47"/>
          <p:cNvGrpSpPr/>
          <p:nvPr/>
        </p:nvGrpSpPr>
        <p:grpSpPr>
          <a:xfrm>
            <a:off x="3653171" y="4953000"/>
            <a:ext cx="1078992" cy="609600"/>
            <a:chOff x="3849851" y="4602480"/>
            <a:chExt cx="1078992" cy="609600"/>
          </a:xfrm>
        </p:grpSpPr>
        <p:sp>
          <p:nvSpPr>
            <p:cNvPr id="49" name="Oval 48"/>
            <p:cNvSpPr/>
            <p:nvPr/>
          </p:nvSpPr>
          <p:spPr bwMode="auto">
            <a:xfrm>
              <a:off x="3849851" y="4602480"/>
              <a:ext cx="1078992" cy="609600"/>
            </a:xfrm>
            <a:prstGeom prst="ellipse">
              <a:avLst/>
            </a:prstGeom>
            <a:solidFill>
              <a:srgbClr val="3C4F82"/>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50" name="TextBox 49"/>
            <p:cNvSpPr txBox="1"/>
            <p:nvPr/>
          </p:nvSpPr>
          <p:spPr>
            <a:xfrm>
              <a:off x="3994269" y="4822642"/>
              <a:ext cx="790156" cy="184666"/>
            </a:xfrm>
            <a:prstGeom prst="rect">
              <a:avLst/>
            </a:prstGeom>
            <a:noFill/>
          </p:spPr>
          <p:txBody>
            <a:bodyPr wrap="square" lIns="0" tIns="0" rIns="0" bIns="0" rtlCol="0">
              <a:spAutoFit/>
            </a:bodyPr>
            <a:lstStyle/>
            <a:p>
              <a:pPr algn="ctr">
                <a:spcBef>
                  <a:spcPts val="300"/>
                </a:spcBef>
              </a:pPr>
              <a:r>
                <a:rPr lang="en-US" sz="1200" dirty="0" smtClean="0">
                  <a:solidFill>
                    <a:schemeClr val="bg1"/>
                  </a:solidFill>
                  <a:latin typeface="Calibri" pitchFamily="34" charset="0"/>
                </a:rPr>
                <a:t>Employee2</a:t>
              </a:r>
              <a:endParaRPr lang="en-US" sz="1600" dirty="0" smtClean="0">
                <a:solidFill>
                  <a:schemeClr val="bg1"/>
                </a:solidFill>
                <a:latin typeface="Calibri" pitchFamily="34" charset="0"/>
              </a:endParaRPr>
            </a:p>
          </p:txBody>
        </p:sp>
      </p:grpSp>
      <p:pic>
        <p:nvPicPr>
          <p:cNvPr id="51" name="Picture 4" descr="C:\Users\ellison\Docs\1346180498627193885Computer System Case.svg.me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05701" y="4766009"/>
            <a:ext cx="380999" cy="542470"/>
          </a:xfrm>
          <a:prstGeom prst="rect">
            <a:avLst/>
          </a:prstGeom>
          <a:noFill/>
          <a:extLst/>
        </p:spPr>
      </p:pic>
      <p:pic>
        <p:nvPicPr>
          <p:cNvPr id="53" name="Picture 4" descr="C:\Users\ellison\Docs\1346180498627193885Computer System Case.svg.me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19901" y="2654845"/>
            <a:ext cx="380999" cy="542470"/>
          </a:xfrm>
          <a:prstGeom prst="rect">
            <a:avLst/>
          </a:prstGeom>
          <a:noFill/>
          <a:extLst/>
        </p:spPr>
      </p:pic>
      <p:sp>
        <p:nvSpPr>
          <p:cNvPr id="54" name="TextBox 53"/>
          <p:cNvSpPr txBox="1"/>
          <p:nvPr/>
        </p:nvSpPr>
        <p:spPr>
          <a:xfrm>
            <a:off x="6096000" y="3581400"/>
            <a:ext cx="1828800" cy="338554"/>
          </a:xfrm>
          <a:prstGeom prst="rect">
            <a:avLst/>
          </a:prstGeom>
          <a:noFill/>
        </p:spPr>
        <p:txBody>
          <a:bodyPr wrap="square" rtlCol="0">
            <a:spAutoFit/>
          </a:bodyPr>
          <a:lstStyle/>
          <a:p>
            <a:pPr algn="ctr">
              <a:spcBef>
                <a:spcPts val="600"/>
              </a:spcBef>
            </a:pPr>
            <a:r>
              <a:rPr lang="en-US" sz="1600" b="1" dirty="0" smtClean="0">
                <a:solidFill>
                  <a:srgbClr val="3C4F82"/>
                </a:solidFill>
                <a:latin typeface="Calibri" pitchFamily="34" charset="0"/>
              </a:rPr>
              <a:t>Business System</a:t>
            </a:r>
          </a:p>
        </p:txBody>
      </p:sp>
      <p:sp>
        <p:nvSpPr>
          <p:cNvPr id="5" name="Rounded Rectangle 4"/>
          <p:cNvSpPr/>
          <p:nvPr/>
        </p:nvSpPr>
        <p:spPr bwMode="auto">
          <a:xfrm>
            <a:off x="4038600" y="2819400"/>
            <a:ext cx="1447800" cy="381000"/>
          </a:xfrm>
          <a:prstGeom prst="roundRect">
            <a:avLst/>
          </a:prstGeom>
          <a:solidFill>
            <a:schemeClr val="bg1">
              <a:lumMod val="95000"/>
            </a:schemeClr>
          </a:solidFill>
          <a:ln w="381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r>
              <a:rPr lang="en-US" sz="1800" dirty="0">
                <a:solidFill>
                  <a:srgbClr val="3C4F82"/>
                </a:solidFill>
                <a:latin typeface="Calibri" pitchFamily="34" charset="0"/>
              </a:rPr>
              <a:t>Employee</a:t>
            </a:r>
            <a:endParaRPr kumimoji="0" lang="en-US" sz="1800" b="1" i="0" u="none" strike="noStrike" cap="none" normalizeH="0" baseline="0" dirty="0" smtClean="0">
              <a:ln>
                <a:noFill/>
              </a:ln>
              <a:solidFill>
                <a:srgbClr val="3C4F82"/>
              </a:solidFill>
              <a:effectLst/>
              <a:latin typeface="Calibri" pitchFamily="34" charset="0"/>
            </a:endParaRPr>
          </a:p>
        </p:txBody>
      </p:sp>
      <p:sp>
        <p:nvSpPr>
          <p:cNvPr id="44" name="Rounded Rectangle 43"/>
          <p:cNvSpPr/>
          <p:nvPr/>
        </p:nvSpPr>
        <p:spPr bwMode="auto">
          <a:xfrm>
            <a:off x="5638800" y="1981200"/>
            <a:ext cx="990600" cy="381000"/>
          </a:xfrm>
          <a:prstGeom prst="roundRect">
            <a:avLst/>
          </a:prstGeom>
          <a:solidFill>
            <a:schemeClr val="bg1">
              <a:lumMod val="95000"/>
            </a:schemeClr>
          </a:solidFill>
          <a:ln w="38100" cap="flat" cmpd="sng" algn="ctr">
            <a:solidFill>
              <a:srgbClr val="990000"/>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r>
              <a:rPr lang="en-US" sz="1800" dirty="0" smtClean="0">
                <a:solidFill>
                  <a:srgbClr val="7D0100"/>
                </a:solidFill>
                <a:latin typeface="Calibri" pitchFamily="34" charset="0"/>
              </a:rPr>
              <a:t>Target</a:t>
            </a:r>
            <a:endParaRPr kumimoji="0" lang="en-US" sz="1600" b="1" i="0" u="none" strike="noStrike" cap="none" normalizeH="0" baseline="0" dirty="0" smtClean="0">
              <a:ln>
                <a:noFill/>
              </a:ln>
              <a:solidFill>
                <a:srgbClr val="7D0100"/>
              </a:solidFill>
              <a:effectLst/>
              <a:latin typeface="Calibri" pitchFamily="34" charset="0"/>
            </a:endParaRPr>
          </a:p>
        </p:txBody>
      </p:sp>
      <p:sp>
        <p:nvSpPr>
          <p:cNvPr id="45" name="Rounded Rectangle 44"/>
          <p:cNvSpPr/>
          <p:nvPr/>
        </p:nvSpPr>
        <p:spPr bwMode="auto">
          <a:xfrm>
            <a:off x="5105400" y="4497705"/>
            <a:ext cx="2187650" cy="817245"/>
          </a:xfrm>
          <a:prstGeom prst="roundRect">
            <a:avLst/>
          </a:prstGeom>
          <a:solidFill>
            <a:schemeClr val="bg1">
              <a:lumMod val="95000"/>
            </a:schemeClr>
          </a:solidFill>
          <a:ln w="38100" cap="flat" cmpd="sng" algn="ctr">
            <a:solidFill>
              <a:srgbClr val="990000"/>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r>
              <a:rPr lang="en-US" sz="1600" dirty="0">
                <a:solidFill>
                  <a:srgbClr val="7D0100"/>
                </a:solidFill>
                <a:latin typeface="Calibri" pitchFamily="34" charset="0"/>
              </a:rPr>
              <a:t>A </a:t>
            </a:r>
            <a:r>
              <a:rPr lang="en-US" sz="1600" dirty="0" smtClean="0">
                <a:solidFill>
                  <a:srgbClr val="7D0100"/>
                </a:solidFill>
                <a:latin typeface="Calibri" pitchFamily="34" charset="0"/>
              </a:rPr>
              <a:t>vulnerability </a:t>
            </a:r>
            <a:r>
              <a:rPr lang="en-US" sz="1600" dirty="0">
                <a:solidFill>
                  <a:srgbClr val="7D0100"/>
                </a:solidFill>
                <a:latin typeface="Calibri" pitchFamily="34" charset="0"/>
              </a:rPr>
              <a:t>enables </a:t>
            </a:r>
            <a:r>
              <a:rPr lang="en-US" sz="1600" dirty="0" smtClean="0">
                <a:solidFill>
                  <a:srgbClr val="7D0100"/>
                </a:solidFill>
                <a:latin typeface="Calibri" pitchFamily="34" charset="0"/>
              </a:rPr>
              <a:t>attacker to </a:t>
            </a:r>
            <a:r>
              <a:rPr lang="en-US" sz="1600" dirty="0">
                <a:solidFill>
                  <a:srgbClr val="7D0100"/>
                </a:solidFill>
                <a:latin typeface="Calibri" pitchFamily="34" charset="0"/>
              </a:rPr>
              <a:t>install programs</a:t>
            </a:r>
            <a:r>
              <a:rPr lang="en-US" sz="1600" dirty="0" smtClean="0">
                <a:solidFill>
                  <a:srgbClr val="7D0100"/>
                </a:solidFill>
                <a:latin typeface="Calibri" pitchFamily="34" charset="0"/>
              </a:rPr>
              <a:t>.</a:t>
            </a:r>
            <a:endParaRPr kumimoji="0" lang="en-US" sz="1600" b="1" i="0" u="none" strike="noStrike" cap="none" normalizeH="0" baseline="0" dirty="0" smtClean="0">
              <a:ln>
                <a:noFill/>
              </a:ln>
              <a:solidFill>
                <a:srgbClr val="7D0100"/>
              </a:solidFill>
              <a:effectLst/>
              <a:latin typeface="Calibri" pitchFamily="34" charset="0"/>
            </a:endParaRPr>
          </a:p>
        </p:txBody>
      </p:sp>
      <p:pic>
        <p:nvPicPr>
          <p:cNvPr id="47" name="Picture 2" descr="C:\Users\ellison\AppData\Local\Microsoft\Windows\Temporary Internet Files\Content.IE5\21R4NZO2\MC900441338[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29959" y="2782041"/>
            <a:ext cx="961041" cy="875559"/>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p:nvGrpSpPr>
        <p:grpSpPr>
          <a:xfrm>
            <a:off x="1600200" y="4915860"/>
            <a:ext cx="1676400" cy="1408740"/>
            <a:chOff x="0" y="4915860"/>
            <a:chExt cx="1676400" cy="1408740"/>
          </a:xfrm>
        </p:grpSpPr>
        <p:pic>
          <p:nvPicPr>
            <p:cNvPr id="36" name="Picture 35" descr="hckr.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915860"/>
              <a:ext cx="1676400" cy="1408740"/>
            </a:xfrm>
            <a:prstGeom prst="rect">
              <a:avLst/>
            </a:prstGeom>
          </p:spPr>
        </p:pic>
        <p:grpSp>
          <p:nvGrpSpPr>
            <p:cNvPr id="37" name="Group 36"/>
            <p:cNvGrpSpPr/>
            <p:nvPr/>
          </p:nvGrpSpPr>
          <p:grpSpPr>
            <a:xfrm>
              <a:off x="381000" y="5257800"/>
              <a:ext cx="848792" cy="609600"/>
              <a:chOff x="1246156" y="2438400"/>
              <a:chExt cx="848792" cy="609600"/>
            </a:xfrm>
          </p:grpSpPr>
          <p:sp>
            <p:nvSpPr>
              <p:cNvPr id="38" name="Oval 37"/>
              <p:cNvSpPr/>
              <p:nvPr/>
            </p:nvSpPr>
            <p:spPr bwMode="auto">
              <a:xfrm>
                <a:off x="1246156" y="2438400"/>
                <a:ext cx="848792" cy="609600"/>
              </a:xfrm>
              <a:prstGeom prst="ellipse">
                <a:avLst/>
              </a:prstGeom>
              <a:solidFill>
                <a:srgbClr val="99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52" name="TextBox 51"/>
              <p:cNvSpPr txBox="1"/>
              <p:nvPr/>
            </p:nvSpPr>
            <p:spPr>
              <a:xfrm>
                <a:off x="1275474" y="2635478"/>
                <a:ext cx="819474" cy="246221"/>
              </a:xfrm>
              <a:prstGeom prst="rect">
                <a:avLst/>
              </a:prstGeom>
              <a:noFill/>
            </p:spPr>
            <p:txBody>
              <a:bodyPr wrap="square" lIns="0" tIns="0" rIns="0" bIns="0" rtlCol="0">
                <a:spAutoFit/>
              </a:bodyPr>
              <a:lstStyle/>
              <a:p>
                <a:pPr algn="ctr">
                  <a:spcBef>
                    <a:spcPts val="300"/>
                  </a:spcBef>
                </a:pPr>
                <a:r>
                  <a:rPr lang="en-US" sz="1600" dirty="0" smtClean="0">
                    <a:solidFill>
                      <a:schemeClr val="bg1"/>
                    </a:solidFill>
                    <a:latin typeface="Calibri" pitchFamily="34" charset="0"/>
                  </a:rPr>
                  <a:t>Attacker</a:t>
                </a:r>
                <a:endParaRPr lang="en-US" sz="1800" dirty="0" smtClean="0">
                  <a:solidFill>
                    <a:schemeClr val="bg1"/>
                  </a:solidFill>
                  <a:latin typeface="Calibri" pitchFamily="34" charset="0"/>
                </a:endParaRPr>
              </a:p>
            </p:txBody>
          </p:sp>
        </p:grpSp>
      </p:grpSp>
    </p:spTree>
    <p:extLst>
      <p:ext uri="{BB962C8B-B14F-4D97-AF65-F5344CB8AC3E}">
        <p14:creationId xmlns:p14="http://schemas.microsoft.com/office/powerpoint/2010/main" val="29887449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6"/>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3" grpId="0" animBg="1"/>
      <p:bldP spid="74" grpId="0"/>
      <p:bldP spid="77" grpId="0" animBg="1"/>
      <p:bldP spid="4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descr="pc guy copy copy.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2800" y="4495800"/>
            <a:ext cx="1629220" cy="1219200"/>
          </a:xfrm>
          <a:prstGeom prst="rect">
            <a:avLst/>
          </a:prstGeom>
        </p:spPr>
      </p:pic>
      <p:pic>
        <p:nvPicPr>
          <p:cNvPr id="63" name="Picture 62" descr="pc guy copy copy.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52600" y="1981200"/>
            <a:ext cx="2057400" cy="1539621"/>
          </a:xfrm>
          <a:prstGeom prst="rect">
            <a:avLst/>
          </a:prstGeom>
        </p:spPr>
      </p:pic>
      <p:sp>
        <p:nvSpPr>
          <p:cNvPr id="55" name="Rectangle 54"/>
          <p:cNvSpPr/>
          <p:nvPr/>
        </p:nvSpPr>
        <p:spPr bwMode="auto">
          <a:xfrm>
            <a:off x="1524000" y="1828800"/>
            <a:ext cx="7162800" cy="4495800"/>
          </a:xfrm>
          <a:prstGeom prst="rect">
            <a:avLst/>
          </a:prstGeom>
          <a:noFill/>
          <a:ln w="1905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w="9525" cmpd="sng">
                <a:solidFill>
                  <a:srgbClr val="000000"/>
                </a:solidFill>
              </a:ln>
              <a:solidFill>
                <a:schemeClr val="tx1"/>
              </a:solidFill>
              <a:effectLst/>
              <a:latin typeface="Arial" charset="0"/>
              <a:ea typeface="ＭＳ Ｐゴシック" pitchFamily="1" charset="-128"/>
            </a:endParaRPr>
          </a:p>
        </p:txBody>
      </p:sp>
      <p:sp>
        <p:nvSpPr>
          <p:cNvPr id="60" name="Rectangle 59"/>
          <p:cNvSpPr/>
          <p:nvPr/>
        </p:nvSpPr>
        <p:spPr bwMode="auto">
          <a:xfrm>
            <a:off x="1524000" y="1828800"/>
            <a:ext cx="7162800" cy="76200"/>
          </a:xfrm>
          <a:prstGeom prst="rect">
            <a:avLst/>
          </a:prstGeom>
          <a:solidFill>
            <a:schemeClr val="tx1"/>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2" name="Title 1"/>
          <p:cNvSpPr>
            <a:spLocks noGrp="1"/>
          </p:cNvSpPr>
          <p:nvPr>
            <p:ph type="title"/>
          </p:nvPr>
        </p:nvSpPr>
        <p:spPr/>
        <p:txBody>
          <a:bodyPr/>
          <a:lstStyle/>
          <a:p>
            <a:r>
              <a:rPr lang="en-US" dirty="0" smtClean="0"/>
              <a:t>Multiple Elevations of Privilege</a:t>
            </a:r>
            <a:endParaRPr lang="en-US" dirty="0"/>
          </a:p>
        </p:txBody>
      </p:sp>
      <p:sp>
        <p:nvSpPr>
          <p:cNvPr id="24" name="TextBox 23"/>
          <p:cNvSpPr txBox="1"/>
          <p:nvPr/>
        </p:nvSpPr>
        <p:spPr>
          <a:xfrm>
            <a:off x="301752" y="1143000"/>
            <a:ext cx="8458200" cy="738664"/>
          </a:xfrm>
          <a:prstGeom prst="rect">
            <a:avLst/>
          </a:prstGeom>
          <a:solidFill>
            <a:schemeClr val="bg1"/>
          </a:solidFill>
        </p:spPr>
        <p:txBody>
          <a:bodyPr wrap="square" lIns="0" tIns="0" rIns="0" bIns="0" rtlCol="0">
            <a:spAutoFit/>
          </a:bodyPr>
          <a:lstStyle/>
          <a:p>
            <a:pPr marL="274320" indent="-182880" algn="l">
              <a:lnSpc>
                <a:spcPct val="98000"/>
              </a:lnSpc>
              <a:spcBef>
                <a:spcPts val="0"/>
              </a:spcBef>
            </a:pPr>
            <a:r>
              <a:rPr lang="en-US" sz="2400" b="0" dirty="0">
                <a:latin typeface="Calibri" pitchFamily="34" charset="0"/>
              </a:rPr>
              <a:t>An attacker has become an insider and can access the data and programs that the employee could. </a:t>
            </a:r>
          </a:p>
        </p:txBody>
      </p:sp>
      <p:pic>
        <p:nvPicPr>
          <p:cNvPr id="52" name="Picture 2" descr="C:\Users\ellison\AppData\Local\Microsoft\Windows\Temporary Internet Files\Content.IE5\21R4NZO2\MC900441338[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29959" y="2782041"/>
            <a:ext cx="961041" cy="875559"/>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p:cNvSpPr txBox="1"/>
          <p:nvPr/>
        </p:nvSpPr>
        <p:spPr>
          <a:xfrm>
            <a:off x="2432213" y="2581450"/>
            <a:ext cx="731520" cy="338554"/>
          </a:xfrm>
          <a:prstGeom prst="rect">
            <a:avLst/>
          </a:prstGeom>
          <a:noFill/>
        </p:spPr>
        <p:txBody>
          <a:bodyPr wrap="square" rtlCol="0">
            <a:spAutoFit/>
          </a:bodyPr>
          <a:lstStyle/>
          <a:p>
            <a:pPr algn="ctr">
              <a:spcBef>
                <a:spcPts val="600"/>
              </a:spcBef>
            </a:pPr>
            <a:r>
              <a:rPr lang="en-US" sz="1600" b="1" dirty="0" smtClean="0">
                <a:solidFill>
                  <a:srgbClr val="3C4F82"/>
                </a:solidFill>
                <a:latin typeface="Calibri" pitchFamily="34" charset="0"/>
              </a:rPr>
              <a:t>Email</a:t>
            </a:r>
            <a:endParaRPr lang="en-US" sz="1200" b="1" dirty="0" smtClean="0">
              <a:solidFill>
                <a:srgbClr val="3C4F82"/>
              </a:solidFill>
              <a:latin typeface="Calibri" pitchFamily="34" charset="0"/>
            </a:endParaRPr>
          </a:p>
        </p:txBody>
      </p:sp>
      <p:pic>
        <p:nvPicPr>
          <p:cNvPr id="59" name="Picture 4" descr="C:\Users\ellison\Docs\1346180498627193885Computer System Case.svg.med.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19901" y="2654845"/>
            <a:ext cx="380999" cy="542470"/>
          </a:xfrm>
          <a:prstGeom prst="rect">
            <a:avLst/>
          </a:prstGeom>
          <a:noFill/>
          <a:extLst/>
        </p:spPr>
      </p:pic>
      <p:sp>
        <p:nvSpPr>
          <p:cNvPr id="72" name="TextBox 71"/>
          <p:cNvSpPr txBox="1"/>
          <p:nvPr/>
        </p:nvSpPr>
        <p:spPr>
          <a:xfrm>
            <a:off x="6096000" y="3581400"/>
            <a:ext cx="1828800" cy="338554"/>
          </a:xfrm>
          <a:prstGeom prst="rect">
            <a:avLst/>
          </a:prstGeom>
          <a:noFill/>
        </p:spPr>
        <p:txBody>
          <a:bodyPr wrap="square" rtlCol="0">
            <a:spAutoFit/>
          </a:bodyPr>
          <a:lstStyle/>
          <a:p>
            <a:pPr algn="ctr">
              <a:spcBef>
                <a:spcPts val="600"/>
              </a:spcBef>
            </a:pPr>
            <a:r>
              <a:rPr lang="en-US" sz="1600" b="1" dirty="0" smtClean="0">
                <a:solidFill>
                  <a:srgbClr val="3C4F82"/>
                </a:solidFill>
                <a:latin typeface="Calibri" pitchFamily="34" charset="0"/>
              </a:rPr>
              <a:t>Business System</a:t>
            </a:r>
          </a:p>
        </p:txBody>
      </p:sp>
      <p:sp>
        <p:nvSpPr>
          <p:cNvPr id="32" name="TextBox 31"/>
          <p:cNvSpPr txBox="1"/>
          <p:nvPr/>
        </p:nvSpPr>
        <p:spPr>
          <a:xfrm>
            <a:off x="3994269" y="4822642"/>
            <a:ext cx="790156" cy="169277"/>
          </a:xfrm>
          <a:prstGeom prst="rect">
            <a:avLst/>
          </a:prstGeom>
          <a:noFill/>
        </p:spPr>
        <p:txBody>
          <a:bodyPr wrap="square" lIns="0" tIns="0" rIns="0" bIns="0" rtlCol="0">
            <a:spAutoFit/>
          </a:bodyPr>
          <a:lstStyle/>
          <a:p>
            <a:pPr>
              <a:spcBef>
                <a:spcPts val="300"/>
              </a:spcBef>
            </a:pPr>
            <a:r>
              <a:rPr lang="en-US" sz="1100" dirty="0" smtClean="0">
                <a:solidFill>
                  <a:schemeClr val="bg1"/>
                </a:solidFill>
              </a:rPr>
              <a:t>Employee2</a:t>
            </a:r>
            <a:endParaRPr lang="en-US" sz="1600" dirty="0" smtClean="0">
              <a:solidFill>
                <a:schemeClr val="bg1"/>
              </a:solidFill>
            </a:endParaRPr>
          </a:p>
        </p:txBody>
      </p:sp>
      <p:pic>
        <p:nvPicPr>
          <p:cNvPr id="48" name="Picture 4" descr="C:\Users\ellison\Docs\1346180498627193885Computer System Case.svg.med.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05701" y="4766009"/>
            <a:ext cx="380999" cy="542470"/>
          </a:xfrm>
          <a:prstGeom prst="rect">
            <a:avLst/>
          </a:prstGeom>
          <a:noFill/>
          <a:extLst/>
        </p:spPr>
      </p:pic>
      <p:sp>
        <p:nvSpPr>
          <p:cNvPr id="53" name="TextBox 52"/>
          <p:cNvSpPr txBox="1"/>
          <p:nvPr/>
        </p:nvSpPr>
        <p:spPr>
          <a:xfrm>
            <a:off x="6781800" y="5635823"/>
            <a:ext cx="1828800" cy="338554"/>
          </a:xfrm>
          <a:prstGeom prst="rect">
            <a:avLst/>
          </a:prstGeom>
          <a:noFill/>
        </p:spPr>
        <p:txBody>
          <a:bodyPr wrap="square" rtlCol="0">
            <a:spAutoFit/>
          </a:bodyPr>
          <a:lstStyle/>
          <a:p>
            <a:pPr algn="ctr">
              <a:spcBef>
                <a:spcPts val="600"/>
              </a:spcBef>
            </a:pPr>
            <a:r>
              <a:rPr lang="en-US" sz="1600" b="1" dirty="0" smtClean="0">
                <a:solidFill>
                  <a:srgbClr val="3C4F82"/>
                </a:solidFill>
                <a:latin typeface="Calibri" pitchFamily="34" charset="0"/>
              </a:rPr>
              <a:t>Business System</a:t>
            </a:r>
          </a:p>
        </p:txBody>
      </p:sp>
      <p:sp>
        <p:nvSpPr>
          <p:cNvPr id="3" name="TextBox 2"/>
          <p:cNvSpPr txBox="1"/>
          <p:nvPr/>
        </p:nvSpPr>
        <p:spPr>
          <a:xfrm>
            <a:off x="7101080" y="2099846"/>
            <a:ext cx="1280920" cy="400110"/>
          </a:xfrm>
          <a:prstGeom prst="rect">
            <a:avLst/>
          </a:prstGeom>
          <a:noFill/>
        </p:spPr>
        <p:txBody>
          <a:bodyPr wrap="square" rtlCol="0">
            <a:spAutoFit/>
          </a:bodyPr>
          <a:lstStyle/>
          <a:p>
            <a:pPr algn="ctr">
              <a:spcBef>
                <a:spcPts val="300"/>
              </a:spcBef>
            </a:pPr>
            <a:r>
              <a:rPr lang="en-US" sz="2000" b="1" dirty="0" smtClean="0">
                <a:solidFill>
                  <a:srgbClr val="990000"/>
                </a:solidFill>
                <a:latin typeface="Calibri" pitchFamily="34" charset="0"/>
              </a:rPr>
              <a:t>Success</a:t>
            </a:r>
          </a:p>
        </p:txBody>
      </p:sp>
      <p:grpSp>
        <p:nvGrpSpPr>
          <p:cNvPr id="38" name="Group 37"/>
          <p:cNvGrpSpPr/>
          <p:nvPr/>
        </p:nvGrpSpPr>
        <p:grpSpPr>
          <a:xfrm>
            <a:off x="3653171" y="4953000"/>
            <a:ext cx="1078992" cy="609600"/>
            <a:chOff x="3849851" y="4602480"/>
            <a:chExt cx="1078992" cy="609600"/>
          </a:xfrm>
        </p:grpSpPr>
        <p:sp>
          <p:nvSpPr>
            <p:cNvPr id="39" name="Oval 38"/>
            <p:cNvSpPr/>
            <p:nvPr/>
          </p:nvSpPr>
          <p:spPr bwMode="auto">
            <a:xfrm>
              <a:off x="3849851" y="4602480"/>
              <a:ext cx="1078992" cy="609600"/>
            </a:xfrm>
            <a:prstGeom prst="ellipse">
              <a:avLst/>
            </a:prstGeom>
            <a:solidFill>
              <a:srgbClr val="3C4F82"/>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40" name="TextBox 39"/>
            <p:cNvSpPr txBox="1"/>
            <p:nvPr/>
          </p:nvSpPr>
          <p:spPr>
            <a:xfrm>
              <a:off x="3994269" y="4822642"/>
              <a:ext cx="790156" cy="184666"/>
            </a:xfrm>
            <a:prstGeom prst="rect">
              <a:avLst/>
            </a:prstGeom>
            <a:noFill/>
          </p:spPr>
          <p:txBody>
            <a:bodyPr wrap="square" lIns="0" tIns="0" rIns="0" bIns="0" rtlCol="0">
              <a:spAutoFit/>
            </a:bodyPr>
            <a:lstStyle/>
            <a:p>
              <a:pPr algn="ctr">
                <a:spcBef>
                  <a:spcPts val="300"/>
                </a:spcBef>
              </a:pPr>
              <a:r>
                <a:rPr lang="en-US" sz="1200" dirty="0" smtClean="0">
                  <a:solidFill>
                    <a:schemeClr val="bg1"/>
                  </a:solidFill>
                  <a:latin typeface="Calibri" pitchFamily="34" charset="0"/>
                </a:rPr>
                <a:t>Employee2</a:t>
              </a:r>
              <a:endParaRPr lang="en-US" sz="1800" dirty="0" smtClean="0">
                <a:solidFill>
                  <a:schemeClr val="bg1"/>
                </a:solidFill>
                <a:latin typeface="Calibri" pitchFamily="34" charset="0"/>
              </a:endParaRPr>
            </a:p>
          </p:txBody>
        </p:sp>
      </p:grpSp>
      <p:sp>
        <p:nvSpPr>
          <p:cNvPr id="4" name="Oval 3"/>
          <p:cNvSpPr/>
          <p:nvPr/>
        </p:nvSpPr>
        <p:spPr bwMode="auto">
          <a:xfrm>
            <a:off x="7146226" y="4514865"/>
            <a:ext cx="1099948" cy="1044758"/>
          </a:xfrm>
          <a:prstGeom prst="ellipse">
            <a:avLst/>
          </a:prstGeom>
          <a:noFill/>
          <a:ln w="38100" cap="flat" cmpd="sng" algn="ctr">
            <a:solidFill>
              <a:srgbClr val="970100"/>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43" name="Oval 42"/>
          <p:cNvSpPr>
            <a:spLocks noChangeAspect="1"/>
          </p:cNvSpPr>
          <p:nvPr/>
        </p:nvSpPr>
        <p:spPr bwMode="auto">
          <a:xfrm>
            <a:off x="3505200" y="4572000"/>
            <a:ext cx="1374934" cy="1371600"/>
          </a:xfrm>
          <a:prstGeom prst="ellipse">
            <a:avLst/>
          </a:prstGeom>
          <a:noFill/>
          <a:ln w="38100" cap="flat" cmpd="sng" algn="ctr">
            <a:solidFill>
              <a:srgbClr val="970100"/>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44" name="Oval 43"/>
          <p:cNvSpPr/>
          <p:nvPr/>
        </p:nvSpPr>
        <p:spPr bwMode="auto">
          <a:xfrm>
            <a:off x="6460426" y="2403701"/>
            <a:ext cx="1099948" cy="1044758"/>
          </a:xfrm>
          <a:prstGeom prst="ellipse">
            <a:avLst/>
          </a:prstGeom>
          <a:noFill/>
          <a:ln w="38100" cap="flat" cmpd="sng" algn="ctr">
            <a:solidFill>
              <a:srgbClr val="970100"/>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7" name="TextBox 36"/>
          <p:cNvSpPr txBox="1"/>
          <p:nvPr/>
        </p:nvSpPr>
        <p:spPr>
          <a:xfrm>
            <a:off x="4238903" y="5974080"/>
            <a:ext cx="1828800" cy="276999"/>
          </a:xfrm>
          <a:prstGeom prst="rect">
            <a:avLst/>
          </a:prstGeom>
          <a:solidFill>
            <a:schemeClr val="bg1">
              <a:lumMod val="95000"/>
            </a:schemeClr>
          </a:solidFill>
        </p:spPr>
        <p:txBody>
          <a:bodyPr wrap="square" tIns="0" bIns="0" rtlCol="0">
            <a:spAutoFit/>
          </a:bodyPr>
          <a:lstStyle/>
          <a:p>
            <a:pPr algn="ctr"/>
            <a:r>
              <a:rPr lang="en-US" sz="1800" b="1" dirty="0" smtClean="0">
                <a:solidFill>
                  <a:srgbClr val="3C4F82"/>
                </a:solidFill>
                <a:latin typeface="Calibri" pitchFamily="34" charset="0"/>
              </a:rPr>
              <a:t>Internal Network</a:t>
            </a:r>
            <a:endParaRPr lang="en-US" sz="2400" b="1" dirty="0">
              <a:solidFill>
                <a:srgbClr val="3C4F82"/>
              </a:solidFill>
              <a:latin typeface="Calibri" pitchFamily="34" charset="0"/>
            </a:endParaRPr>
          </a:p>
        </p:txBody>
      </p:sp>
      <p:sp>
        <p:nvSpPr>
          <p:cNvPr id="50" name="Rounded Rectangle 49"/>
          <p:cNvSpPr/>
          <p:nvPr/>
        </p:nvSpPr>
        <p:spPr bwMode="auto">
          <a:xfrm>
            <a:off x="975360" y="3764280"/>
            <a:ext cx="2834640" cy="640080"/>
          </a:xfrm>
          <a:prstGeom prst="roundRect">
            <a:avLst/>
          </a:prstGeom>
          <a:solidFill>
            <a:schemeClr val="bg1">
              <a:lumMod val="95000"/>
            </a:schemeClr>
          </a:solidFill>
          <a:ln w="25400" cap="flat" cmpd="sng" algn="ctr">
            <a:solidFill>
              <a:srgbClr val="990000"/>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algn="ctr"/>
            <a:r>
              <a:rPr lang="en-US" sz="1800" b="1" dirty="0" smtClean="0">
                <a:solidFill>
                  <a:srgbClr val="990000"/>
                </a:solidFill>
                <a:latin typeface="Calibri" pitchFamily="34" charset="0"/>
              </a:rPr>
              <a:t>Access to user accounts are collected during </a:t>
            </a:r>
            <a:r>
              <a:rPr lang="en-US" sz="1800" b="1" dirty="0">
                <a:solidFill>
                  <a:srgbClr val="990000"/>
                </a:solidFill>
                <a:latin typeface="Calibri" pitchFamily="34" charset="0"/>
              </a:rPr>
              <a:t>an </a:t>
            </a:r>
            <a:r>
              <a:rPr lang="en-US" sz="1800" b="1" dirty="0" smtClean="0">
                <a:solidFill>
                  <a:srgbClr val="990000"/>
                </a:solidFill>
                <a:latin typeface="Calibri" pitchFamily="34" charset="0"/>
              </a:rPr>
              <a:t>attack.</a:t>
            </a:r>
            <a:endParaRPr lang="en-US" sz="1800" b="1" dirty="0">
              <a:solidFill>
                <a:srgbClr val="990000"/>
              </a:solidFill>
              <a:latin typeface="Calibri" pitchFamily="34" charset="0"/>
            </a:endParaRPr>
          </a:p>
        </p:txBody>
      </p:sp>
      <p:sp>
        <p:nvSpPr>
          <p:cNvPr id="36" name="Rounded Rectangle 35"/>
          <p:cNvSpPr/>
          <p:nvPr/>
        </p:nvSpPr>
        <p:spPr bwMode="auto">
          <a:xfrm>
            <a:off x="4038600" y="2819400"/>
            <a:ext cx="1447800" cy="381000"/>
          </a:xfrm>
          <a:prstGeom prst="roundRect">
            <a:avLst/>
          </a:prstGeom>
          <a:solidFill>
            <a:schemeClr val="bg1">
              <a:lumMod val="95000"/>
            </a:schemeClr>
          </a:solidFill>
          <a:ln w="38100" cap="flat" cmpd="sng" algn="ctr">
            <a:solidFill>
              <a:srgbClr val="3C4F8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r>
              <a:rPr lang="en-US" sz="1800" b="1" dirty="0">
                <a:solidFill>
                  <a:srgbClr val="3C4F82"/>
                </a:solidFill>
                <a:latin typeface="Calibri" pitchFamily="34" charset="0"/>
              </a:rPr>
              <a:t>Employee</a:t>
            </a:r>
            <a:endParaRPr kumimoji="0" lang="en-US" sz="1600" b="1" i="0" u="none" strike="noStrike" cap="none" normalizeH="0" baseline="0" dirty="0" smtClean="0">
              <a:ln>
                <a:noFill/>
              </a:ln>
              <a:solidFill>
                <a:srgbClr val="3C4F82"/>
              </a:solidFill>
              <a:effectLst/>
              <a:latin typeface="Calibri" pitchFamily="34" charset="0"/>
            </a:endParaRPr>
          </a:p>
        </p:txBody>
      </p:sp>
      <p:sp>
        <p:nvSpPr>
          <p:cNvPr id="41" name="Rounded Rectangle 40"/>
          <p:cNvSpPr/>
          <p:nvPr/>
        </p:nvSpPr>
        <p:spPr bwMode="auto">
          <a:xfrm>
            <a:off x="5638800" y="1981200"/>
            <a:ext cx="990600" cy="381000"/>
          </a:xfrm>
          <a:prstGeom prst="roundRect">
            <a:avLst/>
          </a:prstGeom>
          <a:solidFill>
            <a:schemeClr val="bg1">
              <a:lumMod val="95000"/>
            </a:schemeClr>
          </a:solidFill>
          <a:ln w="38100" cap="flat" cmpd="sng" algn="ctr">
            <a:solidFill>
              <a:srgbClr val="990000"/>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r>
              <a:rPr lang="en-US" sz="1800" b="1" dirty="0" smtClean="0">
                <a:solidFill>
                  <a:srgbClr val="990000"/>
                </a:solidFill>
                <a:latin typeface="Calibri" pitchFamily="34" charset="0"/>
              </a:rPr>
              <a:t>Target</a:t>
            </a:r>
            <a:endParaRPr kumimoji="0" lang="en-US" sz="1800" b="1" i="0" u="none" strike="noStrike" cap="none" normalizeH="0" baseline="0" dirty="0" smtClean="0">
              <a:ln>
                <a:noFill/>
              </a:ln>
              <a:solidFill>
                <a:srgbClr val="990000"/>
              </a:solidFill>
              <a:effectLst/>
              <a:latin typeface="Calibri" pitchFamily="34" charset="0"/>
            </a:endParaRPr>
          </a:p>
        </p:txBody>
      </p:sp>
      <p:pic>
        <p:nvPicPr>
          <p:cNvPr id="31" name="Picture 30" descr="hckr.jp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00200" y="4915860"/>
            <a:ext cx="1676400" cy="1408740"/>
          </a:xfrm>
          <a:prstGeom prst="rect">
            <a:avLst/>
          </a:prstGeom>
        </p:spPr>
      </p:pic>
      <p:grpSp>
        <p:nvGrpSpPr>
          <p:cNvPr id="33" name="Group 32"/>
          <p:cNvGrpSpPr/>
          <p:nvPr/>
        </p:nvGrpSpPr>
        <p:grpSpPr>
          <a:xfrm>
            <a:off x="1981200" y="5257800"/>
            <a:ext cx="848792" cy="609600"/>
            <a:chOff x="1295400" y="2438400"/>
            <a:chExt cx="848792" cy="609600"/>
          </a:xfrm>
        </p:grpSpPr>
        <p:sp>
          <p:nvSpPr>
            <p:cNvPr id="34" name="Oval 33"/>
            <p:cNvSpPr/>
            <p:nvPr/>
          </p:nvSpPr>
          <p:spPr bwMode="auto">
            <a:xfrm>
              <a:off x="1295400" y="2438400"/>
              <a:ext cx="848792" cy="609600"/>
            </a:xfrm>
            <a:prstGeom prst="ellipse">
              <a:avLst/>
            </a:prstGeom>
            <a:solidFill>
              <a:srgbClr val="990000"/>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35" name="TextBox 34"/>
            <p:cNvSpPr txBox="1"/>
            <p:nvPr/>
          </p:nvSpPr>
          <p:spPr>
            <a:xfrm>
              <a:off x="1324718" y="2635478"/>
              <a:ext cx="819474" cy="246221"/>
            </a:xfrm>
            <a:prstGeom prst="rect">
              <a:avLst/>
            </a:prstGeom>
            <a:noFill/>
          </p:spPr>
          <p:txBody>
            <a:bodyPr wrap="square" lIns="0" tIns="0" rIns="0" bIns="0" rtlCol="0">
              <a:spAutoFit/>
            </a:bodyPr>
            <a:lstStyle/>
            <a:p>
              <a:pPr algn="ctr">
                <a:spcBef>
                  <a:spcPts val="300"/>
                </a:spcBef>
              </a:pPr>
              <a:r>
                <a:rPr lang="en-US" sz="1600" dirty="0" smtClean="0">
                  <a:solidFill>
                    <a:schemeClr val="bg1"/>
                  </a:solidFill>
                  <a:latin typeface="Calibri" pitchFamily="34" charset="0"/>
                </a:rPr>
                <a:t>Attacker</a:t>
              </a:r>
              <a:endParaRPr lang="en-US" sz="1800" dirty="0" smtClean="0">
                <a:solidFill>
                  <a:schemeClr val="bg1"/>
                </a:solidFill>
                <a:latin typeface="Calibri" pitchFamily="34" charset="0"/>
              </a:endParaRPr>
            </a:p>
          </p:txBody>
        </p:sp>
      </p:grpSp>
    </p:spTree>
    <p:extLst>
      <p:ext uri="{BB962C8B-B14F-4D97-AF65-F5344CB8AC3E}">
        <p14:creationId xmlns:p14="http://schemas.microsoft.com/office/powerpoint/2010/main" val="21293980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 nodeType="afterEffect">
                                  <p:stCondLst>
                                    <p:cond delay="0"/>
                                  </p:stCondLst>
                                  <p:childTnLst>
                                    <p:set>
                                      <p:cBhvr override="childStyle">
                                        <p:cTn id="6" dur="indefinite"/>
                                        <p:tgtEl>
                                          <p:spTgt spid="53">
                                            <p:txEl>
                                              <p:pRg st="0" end="0"/>
                                            </p:txEl>
                                          </p:spTgt>
                                        </p:tgtEl>
                                        <p:attrNameLst>
                                          <p:attrName>style.color</p:attrName>
                                        </p:attrNameLst>
                                      </p:cBhvr>
                                      <p:to>
                                        <p:clrVal>
                                          <a:srgbClr val="990000"/>
                                        </p:clrVal>
                                      </p:to>
                                    </p:set>
                                  </p:childTnLst>
                                </p:cTn>
                              </p:par>
                            </p:childTnLst>
                          </p:cTn>
                        </p:par>
                        <p:par>
                          <p:cTn id="7" fill="hold">
                            <p:stCondLst>
                              <p:cond delay="0"/>
                            </p:stCondLst>
                            <p:childTnLst>
                              <p:par>
                                <p:cTn id="8" presetID="3" presetClass="emph" presetSubtype="1" nodeType="afterEffect">
                                  <p:stCondLst>
                                    <p:cond delay="0"/>
                                  </p:stCondLst>
                                  <p:childTnLst>
                                    <p:set>
                                      <p:cBhvr override="childStyle">
                                        <p:cTn id="9" dur="indefinite"/>
                                        <p:tgtEl>
                                          <p:spTgt spid="72">
                                            <p:txEl>
                                              <p:pRg st="0" end="0"/>
                                            </p:txEl>
                                          </p:spTgt>
                                        </p:tgtEl>
                                        <p:attrNameLst>
                                          <p:attrName>style.color</p:attrName>
                                        </p:attrNameLst>
                                      </p:cBhvr>
                                      <p:to>
                                        <p:clrVal>
                                          <a:srgbClr val="990000"/>
                                        </p:clrVal>
                                      </p:to>
                                    </p:set>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38"/>
                                        </p:tgtEl>
                                      </p:cBhvr>
                                    </p:animEffect>
                                    <p:animScale>
                                      <p:cBhvr>
                                        <p:cTn id="14" dur="250" autoRev="1" fill="hold"/>
                                        <p:tgtEl>
                                          <p:spTgt spid="38"/>
                                        </p:tgtEl>
                                      </p:cBhvr>
                                      <p:by x="105000" y="105000"/>
                                    </p:animScale>
                                  </p:childTnLst>
                                </p:cTn>
                              </p:par>
                            </p:childTnLst>
                          </p:cTn>
                        </p:par>
                        <p:par>
                          <p:cTn id="15" fill="hold">
                            <p:stCondLst>
                              <p:cond delay="500"/>
                            </p:stCondLst>
                            <p:childTnLst>
                              <p:par>
                                <p:cTn id="16" presetID="1" presetClass="entr" presetSubtype="0" fill="hold" grpId="0" nodeType="afterEffect">
                                  <p:stCondLst>
                                    <p:cond delay="500"/>
                                  </p:stCondLst>
                                  <p:childTnLst>
                                    <p:set>
                                      <p:cBhvr>
                                        <p:cTn id="17" dur="1" fill="hold">
                                          <p:stCondLst>
                                            <p:cond delay="0"/>
                                          </p:stCondLst>
                                        </p:cTn>
                                        <p:tgtEl>
                                          <p:spTgt spid="43"/>
                                        </p:tgtEl>
                                        <p:attrNameLst>
                                          <p:attrName>style.visibility</p:attrName>
                                        </p:attrNameLst>
                                      </p:cBhvr>
                                      <p:to>
                                        <p:strVal val="visible"/>
                                      </p:to>
                                    </p:set>
                                  </p:childTnLst>
                                </p:cTn>
                              </p:par>
                            </p:childTnLst>
                          </p:cTn>
                        </p:par>
                        <p:par>
                          <p:cTn id="18" fill="hold">
                            <p:stCondLst>
                              <p:cond delay="1000"/>
                            </p:stCondLst>
                            <p:childTnLst>
                              <p:par>
                                <p:cTn id="19" presetID="26" presetClass="emph" presetSubtype="0" fill="hold" nodeType="afterEffect">
                                  <p:stCondLst>
                                    <p:cond delay="1000"/>
                                  </p:stCondLst>
                                  <p:childTnLst>
                                    <p:animEffect transition="out" filter="fade">
                                      <p:cBhvr>
                                        <p:cTn id="20" dur="500" tmFilter="0, 0; .2, .5; .8, .5; 1, 0"/>
                                        <p:tgtEl>
                                          <p:spTgt spid="48"/>
                                        </p:tgtEl>
                                      </p:cBhvr>
                                    </p:animEffect>
                                    <p:animScale>
                                      <p:cBhvr>
                                        <p:cTn id="21" dur="250" autoRev="1" fill="hold"/>
                                        <p:tgtEl>
                                          <p:spTgt spid="48"/>
                                        </p:tgtEl>
                                      </p:cBhvr>
                                      <p:by x="105000" y="105000"/>
                                    </p:animScale>
                                  </p:childTnLst>
                                </p:cTn>
                              </p:par>
                            </p:childTnLst>
                          </p:cTn>
                        </p:par>
                        <p:par>
                          <p:cTn id="22" fill="hold">
                            <p:stCondLst>
                              <p:cond delay="2500"/>
                            </p:stCondLst>
                            <p:childTnLst>
                              <p:par>
                                <p:cTn id="23" presetID="1"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6" presetClass="emph" presetSubtype="0" fill="hold" nodeType="clickEffect">
                                  <p:stCondLst>
                                    <p:cond delay="0"/>
                                  </p:stCondLst>
                                  <p:childTnLst>
                                    <p:animEffect transition="out" filter="fade">
                                      <p:cBhvr>
                                        <p:cTn id="28" dur="500" tmFilter="0, 0; .2, .5; .8, .5; 1, 0"/>
                                        <p:tgtEl>
                                          <p:spTgt spid="59"/>
                                        </p:tgtEl>
                                      </p:cBhvr>
                                    </p:animEffect>
                                    <p:animScale>
                                      <p:cBhvr>
                                        <p:cTn id="29" dur="250" autoRev="1" fill="hold"/>
                                        <p:tgtEl>
                                          <p:spTgt spid="59"/>
                                        </p:tgtEl>
                                      </p:cBhvr>
                                      <p:by x="105000" y="105000"/>
                                    </p:animScale>
                                  </p:childTnLst>
                                </p:cTn>
                              </p:par>
                            </p:childTnLst>
                          </p:cTn>
                        </p:par>
                        <p:par>
                          <p:cTn id="30" fill="hold">
                            <p:stCondLst>
                              <p:cond delay="500"/>
                            </p:stCondLst>
                            <p:childTnLst>
                              <p:par>
                                <p:cTn id="31" presetID="1" presetClass="entr" presetSubtype="0"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43" grpId="0" animBg="1"/>
      <p:bldP spid="4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RSA Compromise 2011</a:t>
            </a:r>
            <a:endParaRPr lang="en-US" dirty="0"/>
          </a:p>
        </p:txBody>
      </p:sp>
      <p:sp>
        <p:nvSpPr>
          <p:cNvPr id="3" name="Content Placeholder 2"/>
          <p:cNvSpPr>
            <a:spLocks noGrp="1"/>
          </p:cNvSpPr>
          <p:nvPr>
            <p:ph idx="1"/>
          </p:nvPr>
        </p:nvSpPr>
        <p:spPr/>
        <p:txBody>
          <a:bodyPr/>
          <a:lstStyle/>
          <a:p>
            <a:r>
              <a:rPr lang="en-US" dirty="0" smtClean="0"/>
              <a:t>RSA is a highly respected security infrastructure and tool developer.</a:t>
            </a:r>
          </a:p>
          <a:p>
            <a:r>
              <a:rPr lang="en-US" dirty="0" smtClean="0"/>
              <a:t>RSA products are frequently used by </a:t>
            </a:r>
            <a:r>
              <a:rPr lang="en-US" dirty="0" err="1" smtClean="0"/>
              <a:t>DoD</a:t>
            </a:r>
            <a:r>
              <a:rPr lang="en-US" dirty="0" smtClean="0"/>
              <a:t> contractors.</a:t>
            </a:r>
          </a:p>
          <a:p>
            <a:pPr lvl="1"/>
            <a:r>
              <a:rPr lang="en-US" dirty="0" smtClean="0"/>
              <a:t>The high-level attack objective was to obtain information on the F-35 aircraft from a F-35 contractor’s development facility, which used RSA products for authentication.</a:t>
            </a:r>
          </a:p>
          <a:p>
            <a:pPr lvl="1"/>
            <a:r>
              <a:rPr lang="en-US" dirty="0" smtClean="0"/>
              <a:t>RSA retained a backup copy of user certificates provided to purchasers of its products.</a:t>
            </a:r>
          </a:p>
          <a:p>
            <a:pPr lvl="1"/>
            <a:r>
              <a:rPr lang="en-US" dirty="0" smtClean="0"/>
              <a:t>The intent of the RSA attack was to obtain copies of  the F-35’s contractor employee authentication information that would enable access to the contractor’s facility. </a:t>
            </a:r>
            <a:endParaRPr lang="en-US" dirty="0"/>
          </a:p>
        </p:txBody>
      </p:sp>
    </p:spTree>
    <p:extLst>
      <p:ext uri="{BB962C8B-B14F-4D97-AF65-F5344CB8AC3E}">
        <p14:creationId xmlns:p14="http://schemas.microsoft.com/office/powerpoint/2010/main" val="3378037527"/>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RSA Attack</a:t>
            </a:r>
            <a:endParaRPr lang="en-US" dirty="0"/>
          </a:p>
        </p:txBody>
      </p:sp>
      <p:sp>
        <p:nvSpPr>
          <p:cNvPr id="3" name="Content Placeholder 2"/>
          <p:cNvSpPr>
            <a:spLocks noGrp="1"/>
          </p:cNvSpPr>
          <p:nvPr>
            <p:ph idx="1"/>
          </p:nvPr>
        </p:nvSpPr>
        <p:spPr/>
        <p:txBody>
          <a:bodyPr/>
          <a:lstStyle/>
          <a:p>
            <a:r>
              <a:rPr lang="en-US" dirty="0" smtClean="0"/>
              <a:t>Attack</a:t>
            </a:r>
          </a:p>
          <a:p>
            <a:pPr lvl="1"/>
            <a:r>
              <a:rPr lang="en-US" dirty="0" smtClean="0"/>
              <a:t>Gathers RSA employee </a:t>
            </a:r>
            <a:r>
              <a:rPr lang="en-US" dirty="0"/>
              <a:t>information from sites such as Facebook and LinkedIn.</a:t>
            </a:r>
          </a:p>
          <a:p>
            <a:pPr lvl="1"/>
            <a:r>
              <a:rPr lang="en-US" dirty="0"/>
              <a:t>Sends </a:t>
            </a:r>
            <a:r>
              <a:rPr lang="en-US" dirty="0" smtClean="0"/>
              <a:t>legitimate-appearing email to an employee in business services that includes a link to a video. </a:t>
            </a:r>
          </a:p>
          <a:p>
            <a:pPr lvl="1"/>
            <a:r>
              <a:rPr lang="en-US" dirty="0" smtClean="0"/>
              <a:t>A vulnerability in a third-party video add-on enabled access to the RSA network using that </a:t>
            </a:r>
            <a:r>
              <a:rPr lang="en-US" dirty="0" smtClean="0"/>
              <a:t>employee’s credentials. </a:t>
            </a:r>
            <a:endParaRPr lang="en-US" dirty="0" smtClean="0"/>
          </a:p>
          <a:p>
            <a:pPr lvl="1"/>
            <a:r>
              <a:rPr lang="en-US" dirty="0" smtClean="0"/>
              <a:t>The network access enabled the attackers to collect sufficient information about the RSA site to obtain the desired user authentication information. </a:t>
            </a:r>
          </a:p>
        </p:txBody>
      </p:sp>
    </p:spTree>
    <p:extLst>
      <p:ext uri="{BB962C8B-B14F-4D97-AF65-F5344CB8AC3E}">
        <p14:creationId xmlns:p14="http://schemas.microsoft.com/office/powerpoint/2010/main" val="3219432842"/>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pPr marL="454025" indent="-228600"/>
            <a:r>
              <a:rPr lang="en-US" dirty="0" smtClean="0"/>
              <a:t>Risk concepts</a:t>
            </a:r>
          </a:p>
          <a:p>
            <a:pPr marL="454025" indent="-228600"/>
            <a:r>
              <a:rPr lang="en-US" dirty="0" smtClean="0"/>
              <a:t>Managing business-related </a:t>
            </a:r>
            <a:r>
              <a:rPr lang="en-US" dirty="0"/>
              <a:t>c</a:t>
            </a:r>
            <a:r>
              <a:rPr lang="en-US" dirty="0" smtClean="0"/>
              <a:t>omputing </a:t>
            </a:r>
            <a:r>
              <a:rPr lang="en-US" dirty="0"/>
              <a:t>r</a:t>
            </a:r>
            <a:r>
              <a:rPr lang="en-US" dirty="0" smtClean="0"/>
              <a:t>isks </a:t>
            </a:r>
          </a:p>
          <a:p>
            <a:pPr marL="454025" indent="-228600"/>
            <a:r>
              <a:rPr lang="en-US" dirty="0" smtClean="0"/>
              <a:t>Risk management during development </a:t>
            </a:r>
          </a:p>
          <a:p>
            <a:pPr marL="454025" indent="-228600"/>
            <a:r>
              <a:rPr lang="en-US" dirty="0" smtClean="0"/>
              <a:t>Observations</a:t>
            </a:r>
          </a:p>
          <a:p>
            <a:endParaRPr lang="en-US" dirty="0"/>
          </a:p>
        </p:txBody>
      </p:sp>
      <p:sp>
        <p:nvSpPr>
          <p:cNvPr id="4" name="AutoShape 4"/>
          <p:cNvSpPr>
            <a:spLocks noChangeArrowheads="1"/>
          </p:cNvSpPr>
          <p:nvPr/>
        </p:nvSpPr>
        <p:spPr bwMode="auto">
          <a:xfrm rot="5400000">
            <a:off x="0" y="27622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930455862"/>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smtClean="0"/>
              <a:t>Highly Unlikely Can Happen</a:t>
            </a:r>
            <a:endParaRPr lang="en-US" dirty="0"/>
          </a:p>
        </p:txBody>
      </p:sp>
      <p:sp>
        <p:nvSpPr>
          <p:cNvPr id="3" name="Content Placeholder 2"/>
          <p:cNvSpPr>
            <a:spLocks noGrp="1"/>
          </p:cNvSpPr>
          <p:nvPr>
            <p:ph idx="1"/>
          </p:nvPr>
        </p:nvSpPr>
        <p:spPr/>
        <p:txBody>
          <a:bodyPr/>
          <a:lstStyle/>
          <a:p>
            <a:r>
              <a:rPr lang="en-US" dirty="0" smtClean="0"/>
              <a:t>How many purchasers of RSA products considered the risk of a vendor site compromise? </a:t>
            </a:r>
          </a:p>
          <a:p>
            <a:r>
              <a:rPr lang="en-US" dirty="0" smtClean="0"/>
              <a:t>The Stuxnet compromise is another example of an event that was considered unlikely.</a:t>
            </a:r>
          </a:p>
        </p:txBody>
      </p:sp>
    </p:spTree>
    <p:extLst>
      <p:ext uri="{BB962C8B-B14F-4D97-AF65-F5344CB8AC3E}">
        <p14:creationId xmlns:p14="http://schemas.microsoft.com/office/powerpoint/2010/main" val="3737252528"/>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Stuxnet 2010</a:t>
            </a:r>
            <a:endParaRPr lang="en-US" dirty="0"/>
          </a:p>
        </p:txBody>
      </p:sp>
      <p:sp>
        <p:nvSpPr>
          <p:cNvPr id="3" name="Content Placeholder 2"/>
          <p:cNvSpPr>
            <a:spLocks noGrp="1"/>
          </p:cNvSpPr>
          <p:nvPr>
            <p:ph idx="1"/>
          </p:nvPr>
        </p:nvSpPr>
        <p:spPr/>
        <p:txBody>
          <a:bodyPr/>
          <a:lstStyle/>
          <a:p>
            <a:r>
              <a:rPr lang="en-US" dirty="0"/>
              <a:t>An Iranian nuclear site was the target of an attack with the objective to damage the centrifuges.  </a:t>
            </a:r>
          </a:p>
          <a:p>
            <a:r>
              <a:rPr lang="en-US" dirty="0"/>
              <a:t>The software target is what is called a programming logic controller or PLC. </a:t>
            </a:r>
            <a:r>
              <a:rPr lang="en-US" dirty="0" smtClean="0"/>
              <a:t> </a:t>
            </a:r>
          </a:p>
          <a:p>
            <a:pPr lvl="1"/>
            <a:r>
              <a:rPr lang="en-US" dirty="0" smtClean="0"/>
              <a:t>A PLC is a very specialized computer whose applications control physical devices such as equipment used for water systems, assembly lines, power generation, and traffic lights.</a:t>
            </a:r>
          </a:p>
          <a:p>
            <a:pPr lvl="1"/>
            <a:r>
              <a:rPr lang="en-US" dirty="0" smtClean="0"/>
              <a:t>Acquirers of a PLC develop and install the “applications” or software controls to manage their operations</a:t>
            </a:r>
            <a:r>
              <a:rPr lang="en-US" dirty="0"/>
              <a:t>.</a:t>
            </a:r>
            <a:endParaRPr lang="en-US" dirty="0" smtClean="0"/>
          </a:p>
          <a:p>
            <a:r>
              <a:rPr lang="en-US" dirty="0" smtClean="0"/>
              <a:t>For </a:t>
            </a:r>
            <a:r>
              <a:rPr lang="en-US" dirty="0"/>
              <a:t>the Iranian nuclear facility, a </a:t>
            </a:r>
            <a:r>
              <a:rPr lang="en-US" dirty="0" smtClean="0"/>
              <a:t>PLC with no network </a:t>
            </a:r>
            <a:r>
              <a:rPr lang="en-US" dirty="0"/>
              <a:t>access controlled </a:t>
            </a:r>
            <a:r>
              <a:rPr lang="en-US" dirty="0" smtClean="0"/>
              <a:t>the </a:t>
            </a:r>
            <a:r>
              <a:rPr lang="en-US" dirty="0"/>
              <a:t>centrifuges</a:t>
            </a:r>
            <a:r>
              <a:rPr lang="en-US" dirty="0" smtClean="0"/>
              <a:t>.</a:t>
            </a:r>
            <a:endParaRPr lang="en-US" dirty="0"/>
          </a:p>
          <a:p>
            <a:pPr lvl="1"/>
            <a:endParaRPr lang="en-US" dirty="0" smtClean="0"/>
          </a:p>
        </p:txBody>
      </p:sp>
    </p:spTree>
    <p:extLst>
      <p:ext uri="{BB962C8B-B14F-4D97-AF65-F5344CB8AC3E}">
        <p14:creationId xmlns:p14="http://schemas.microsoft.com/office/powerpoint/2010/main" val="1211429898"/>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Stuxnet Attack-1</a:t>
            </a:r>
            <a:endParaRPr lang="en-US" dirty="0"/>
          </a:p>
        </p:txBody>
      </p:sp>
      <p:sp>
        <p:nvSpPr>
          <p:cNvPr id="3" name="Content Placeholder 2"/>
          <p:cNvSpPr>
            <a:spLocks noGrp="1"/>
          </p:cNvSpPr>
          <p:nvPr>
            <p:ph idx="1"/>
          </p:nvPr>
        </p:nvSpPr>
        <p:spPr/>
        <p:txBody>
          <a:bodyPr/>
          <a:lstStyle/>
          <a:p>
            <a:r>
              <a:rPr lang="en-US" dirty="0" smtClean="0"/>
              <a:t>Administrators used  removable drives to administer a PLC. </a:t>
            </a:r>
          </a:p>
          <a:p>
            <a:r>
              <a:rPr lang="en-US" dirty="0" smtClean="0"/>
              <a:t>A trusted insider with the malware on a memory stick was able to install that malware on </a:t>
            </a:r>
            <a:r>
              <a:rPr lang="en-US" dirty="0"/>
              <a:t>a</a:t>
            </a:r>
            <a:r>
              <a:rPr lang="en-US" dirty="0" smtClean="0"/>
              <a:t> memory stick used by a system administrator.</a:t>
            </a:r>
          </a:p>
          <a:p>
            <a:r>
              <a:rPr lang="en-US" dirty="0" smtClean="0"/>
              <a:t> The malware ran when that stick was inserted into the PCS. The execution of the malware </a:t>
            </a:r>
          </a:p>
          <a:p>
            <a:pPr lvl="1"/>
            <a:r>
              <a:rPr lang="en-US" dirty="0" smtClean="0"/>
              <a:t>added a new control program to the PLC</a:t>
            </a:r>
          </a:p>
          <a:p>
            <a:pPr lvl="1"/>
            <a:r>
              <a:rPr lang="en-US" dirty="0"/>
              <a:t>m</a:t>
            </a:r>
            <a:r>
              <a:rPr lang="en-US" dirty="0" smtClean="0"/>
              <a:t>odified the PLC configuration to replace an existing component</a:t>
            </a:r>
          </a:p>
        </p:txBody>
      </p:sp>
    </p:spTree>
    <p:extLst>
      <p:ext uri="{BB962C8B-B14F-4D97-AF65-F5344CB8AC3E}">
        <p14:creationId xmlns:p14="http://schemas.microsoft.com/office/powerpoint/2010/main" val="1148646722"/>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Stuxnet Attack-2</a:t>
            </a:r>
            <a:endParaRPr lang="en-US" dirty="0"/>
          </a:p>
        </p:txBody>
      </p:sp>
      <p:sp>
        <p:nvSpPr>
          <p:cNvPr id="3" name="Content Placeholder 2"/>
          <p:cNvSpPr>
            <a:spLocks noGrp="1"/>
          </p:cNvSpPr>
          <p:nvPr>
            <p:ph idx="1"/>
          </p:nvPr>
        </p:nvSpPr>
        <p:spPr/>
        <p:txBody>
          <a:bodyPr/>
          <a:lstStyle/>
          <a:p>
            <a:r>
              <a:rPr lang="en-US" dirty="0" smtClean="0"/>
              <a:t>The malicious control program </a:t>
            </a:r>
          </a:p>
          <a:p>
            <a:pPr lvl="1"/>
            <a:r>
              <a:rPr lang="en-US" dirty="0" smtClean="0"/>
              <a:t>periodically rotated the centrifuges at a high rate to cause early failures</a:t>
            </a:r>
          </a:p>
          <a:p>
            <a:r>
              <a:rPr lang="en-US" dirty="0" smtClean="0"/>
              <a:t>Over 1000 centrifuges had to be replaced. </a:t>
            </a:r>
          </a:p>
          <a:p>
            <a:r>
              <a:rPr lang="en-US" dirty="0" smtClean="0"/>
              <a:t>A compromised PLC had been considered a  </a:t>
            </a:r>
            <a:r>
              <a:rPr lang="en-US" dirty="0"/>
              <a:t>theoretical </a:t>
            </a:r>
            <a:r>
              <a:rPr lang="en-US" dirty="0" smtClean="0"/>
              <a:t>example for attacks on the public infrastructures.</a:t>
            </a:r>
          </a:p>
          <a:p>
            <a:r>
              <a:rPr lang="en-US" dirty="0" smtClean="0"/>
              <a:t>Stuxnet </a:t>
            </a:r>
            <a:r>
              <a:rPr lang="en-US" dirty="0"/>
              <a:t>showed that the theoretical risk was real.</a:t>
            </a:r>
          </a:p>
          <a:p>
            <a:pPr lvl="1"/>
            <a:endParaRPr lang="en-US" dirty="0" smtClean="0"/>
          </a:p>
        </p:txBody>
      </p:sp>
    </p:spTree>
    <p:extLst>
      <p:ext uri="{BB962C8B-B14F-4D97-AF65-F5344CB8AC3E}">
        <p14:creationId xmlns:p14="http://schemas.microsoft.com/office/powerpoint/2010/main" val="229194916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dirty="0" smtClean="0"/>
              <a:t>What Is Risk?</a:t>
            </a:r>
          </a:p>
        </p:txBody>
      </p:sp>
      <p:sp>
        <p:nvSpPr>
          <p:cNvPr id="3" name="Content Placeholder 2"/>
          <p:cNvSpPr>
            <a:spLocks noGrp="1"/>
          </p:cNvSpPr>
          <p:nvPr>
            <p:ph idx="1"/>
          </p:nvPr>
        </p:nvSpPr>
        <p:spPr/>
        <p:txBody>
          <a:bodyPr/>
          <a:lstStyle/>
          <a:p>
            <a:pPr marL="0" eaLnBrk="1" hangingPunct="1">
              <a:defRPr/>
            </a:pPr>
            <a:r>
              <a:rPr lang="en-US" dirty="0" smtClean="0"/>
              <a:t>Risk requires the following conditions:</a:t>
            </a:r>
            <a:r>
              <a:rPr lang="en-US" baseline="30000" dirty="0" smtClean="0"/>
              <a:t>1</a:t>
            </a:r>
          </a:p>
          <a:p>
            <a:pPr lvl="1" eaLnBrk="1" hangingPunct="1">
              <a:defRPr/>
            </a:pPr>
            <a:r>
              <a:rPr lang="en-US" dirty="0" smtClean="0"/>
              <a:t>A potential loss</a:t>
            </a:r>
          </a:p>
          <a:p>
            <a:pPr lvl="1" eaLnBrk="1" hangingPunct="1">
              <a:defRPr/>
            </a:pPr>
            <a:r>
              <a:rPr lang="en-US" dirty="0" smtClean="0"/>
              <a:t>Likelihood</a:t>
            </a:r>
          </a:p>
          <a:p>
            <a:pPr lvl="1" eaLnBrk="1" hangingPunct="1">
              <a:defRPr/>
            </a:pPr>
            <a:r>
              <a:rPr lang="en-US" dirty="0" smtClean="0"/>
              <a:t>Choice</a:t>
            </a:r>
          </a:p>
          <a:p>
            <a:pPr lvl="1" eaLnBrk="1" hangingPunct="1">
              <a:defRPr/>
            </a:pPr>
            <a:endParaRPr lang="en-US" dirty="0"/>
          </a:p>
          <a:p>
            <a:pPr lvl="1" eaLnBrk="1" hangingPunct="1">
              <a:defRPr/>
            </a:pPr>
            <a:endParaRPr lang="en-US" dirty="0" smtClean="0"/>
          </a:p>
          <a:p>
            <a:pPr lvl="1" eaLnBrk="1" hangingPunct="1">
              <a:defRPr/>
            </a:pPr>
            <a:endParaRPr lang="en-US" dirty="0"/>
          </a:p>
          <a:p>
            <a:pPr lvl="1" eaLnBrk="1" hangingPunct="1">
              <a:defRPr/>
            </a:pPr>
            <a:endParaRPr lang="en-US" dirty="0" smtClean="0"/>
          </a:p>
          <a:p>
            <a:pPr lvl="1" eaLnBrk="1" hangingPunct="1">
              <a:defRPr/>
            </a:pPr>
            <a:endParaRPr lang="en-US" dirty="0"/>
          </a:p>
          <a:p>
            <a:pPr lvl="1" eaLnBrk="1" hangingPunct="1">
              <a:defRPr/>
            </a:pPr>
            <a:endParaRPr lang="en-US" dirty="0" smtClean="0"/>
          </a:p>
          <a:p>
            <a:pPr marL="283464" lvl="1" indent="0">
              <a:buNone/>
              <a:defRPr/>
            </a:pPr>
            <a:r>
              <a:rPr lang="en-US" dirty="0" smtClean="0"/>
              <a:t>There are two types of risks based on the nature of the event.</a:t>
            </a:r>
          </a:p>
        </p:txBody>
      </p:sp>
      <p:sp>
        <p:nvSpPr>
          <p:cNvPr id="7" name="TextBox 6"/>
          <p:cNvSpPr txBox="1"/>
          <p:nvPr/>
        </p:nvSpPr>
        <p:spPr>
          <a:xfrm>
            <a:off x="510639" y="6123801"/>
            <a:ext cx="8003969" cy="276999"/>
          </a:xfrm>
          <a:prstGeom prst="rect">
            <a:avLst/>
          </a:prstGeom>
          <a:noFill/>
        </p:spPr>
        <p:txBody>
          <a:bodyPr wrap="square" rtlCol="0">
            <a:spAutoFit/>
          </a:bodyPr>
          <a:lstStyle/>
          <a:p>
            <a:pPr marL="225425" indent="-225425"/>
            <a:r>
              <a:rPr lang="en-US" sz="1200" b="0" dirty="0" smtClean="0"/>
              <a:t>1.	</a:t>
            </a:r>
            <a:r>
              <a:rPr lang="en-US" sz="1200" b="0" dirty="0" err="1" smtClean="0"/>
              <a:t>Charette</a:t>
            </a:r>
            <a:r>
              <a:rPr lang="en-US" sz="1200" b="0" dirty="0" smtClean="0"/>
              <a:t>, Robert N.</a:t>
            </a:r>
            <a:r>
              <a:rPr lang="en-US" sz="1200" b="0" i="1" dirty="0" smtClean="0"/>
              <a:t> Application Strategies for Risk Analysis</a:t>
            </a:r>
            <a:r>
              <a:rPr lang="en-US" sz="1200" b="0" dirty="0" smtClean="0"/>
              <a:t>. New York, NY: McGraw-Hill Book Company, 1990.</a:t>
            </a:r>
            <a:endParaRPr lang="en-US" sz="1200" b="0" dirty="0"/>
          </a:p>
        </p:txBody>
      </p:sp>
      <p:graphicFrame>
        <p:nvGraphicFramePr>
          <p:cNvPr id="877573" name="Object 5"/>
          <p:cNvGraphicFramePr>
            <a:graphicFrameLocks noChangeAspect="1"/>
          </p:cNvGraphicFramePr>
          <p:nvPr>
            <p:extLst>
              <p:ext uri="{D42A27DB-BD31-4B8C-83A1-F6EECF244321}">
                <p14:modId xmlns:p14="http://schemas.microsoft.com/office/powerpoint/2010/main" val="3859732785"/>
              </p:ext>
            </p:extLst>
          </p:nvPr>
        </p:nvGraphicFramePr>
        <p:xfrm>
          <a:off x="1143000" y="3124200"/>
          <a:ext cx="4912957" cy="2057400"/>
        </p:xfrm>
        <a:graphic>
          <a:graphicData uri="http://schemas.openxmlformats.org/presentationml/2006/ole">
            <mc:AlternateContent xmlns:mc="http://schemas.openxmlformats.org/markup-compatibility/2006">
              <mc:Choice xmlns:v="urn:schemas-microsoft-com:vml" Requires="v">
                <p:oleObj spid="_x0000_s18464" name="Visio" r:id="rId4" imgW="5989455" imgH="2660490" progId="Visio.Drawing.11">
                  <p:embed/>
                </p:oleObj>
              </mc:Choice>
              <mc:Fallback>
                <p:oleObj name="Visio" r:id="rId4" imgW="5989455" imgH="2660490"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3124200"/>
                        <a:ext cx="4912957" cy="2057400"/>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2625800016"/>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Stuxnet Observation-1</a:t>
            </a:r>
            <a:endParaRPr lang="en-US" dirty="0"/>
          </a:p>
        </p:txBody>
      </p:sp>
      <p:sp>
        <p:nvSpPr>
          <p:cNvPr id="3" name="Content Placeholder 2"/>
          <p:cNvSpPr>
            <a:spLocks noGrp="1"/>
          </p:cNvSpPr>
          <p:nvPr>
            <p:ph idx="1"/>
          </p:nvPr>
        </p:nvSpPr>
        <p:spPr>
          <a:xfrm>
            <a:off x="301752" y="1143000"/>
            <a:ext cx="8455025" cy="4953000"/>
          </a:xfrm>
        </p:spPr>
        <p:txBody>
          <a:bodyPr/>
          <a:lstStyle/>
          <a:p>
            <a:r>
              <a:rPr lang="en-US" dirty="0" smtClean="0"/>
              <a:t>The first phase of the attack depended on the use of an insider to install the malware.</a:t>
            </a:r>
          </a:p>
          <a:p>
            <a:r>
              <a:rPr lang="en-US" dirty="0" smtClean="0"/>
              <a:t>A vulnerability enabled the attacker change the libraries that were dynamically loaded </a:t>
            </a:r>
            <a:r>
              <a:rPr lang="en-US" smtClean="0"/>
              <a:t>at PLC </a:t>
            </a:r>
            <a:r>
              <a:rPr lang="en-US" dirty="0" smtClean="0"/>
              <a:t>startup.</a:t>
            </a:r>
          </a:p>
          <a:p>
            <a:r>
              <a:rPr lang="en-US" dirty="0" smtClean="0"/>
              <a:t> </a:t>
            </a:r>
            <a:r>
              <a:rPr lang="en-US" dirty="0"/>
              <a:t>E</a:t>
            </a:r>
            <a:r>
              <a:rPr lang="en-US" dirty="0" smtClean="0"/>
              <a:t>xtensibility </a:t>
            </a:r>
            <a:r>
              <a:rPr lang="en-US" dirty="0"/>
              <a:t>of the PLC </a:t>
            </a:r>
            <a:r>
              <a:rPr lang="en-US" dirty="0" smtClean="0"/>
              <a:t>design enabled execution of the control software provided by the attacker.</a:t>
            </a:r>
          </a:p>
          <a:p>
            <a:endParaRPr lang="en-US" dirty="0" smtClean="0"/>
          </a:p>
        </p:txBody>
      </p:sp>
    </p:spTree>
    <p:extLst>
      <p:ext uri="{BB962C8B-B14F-4D97-AF65-F5344CB8AC3E}">
        <p14:creationId xmlns:p14="http://schemas.microsoft.com/office/powerpoint/2010/main" val="1301458787"/>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Stuxnet Observation-2</a:t>
            </a:r>
            <a:endParaRPr lang="en-US" dirty="0"/>
          </a:p>
        </p:txBody>
      </p:sp>
      <p:sp>
        <p:nvSpPr>
          <p:cNvPr id="3" name="Content Placeholder 2"/>
          <p:cNvSpPr>
            <a:spLocks noGrp="1"/>
          </p:cNvSpPr>
          <p:nvPr>
            <p:ph idx="1"/>
          </p:nvPr>
        </p:nvSpPr>
        <p:spPr>
          <a:xfrm>
            <a:off x="301752" y="1143000"/>
            <a:ext cx="8455025" cy="4953000"/>
          </a:xfrm>
        </p:spPr>
        <p:txBody>
          <a:bodyPr/>
          <a:lstStyle/>
          <a:p>
            <a:r>
              <a:rPr lang="en-US" dirty="0" smtClean="0"/>
              <a:t>Vulnerabilities</a:t>
            </a:r>
          </a:p>
          <a:p>
            <a:pPr lvl="1"/>
            <a:r>
              <a:rPr lang="en-US" dirty="0" smtClean="0"/>
              <a:t>The control applications dynamically load the needed libraries when they are run.</a:t>
            </a:r>
          </a:p>
          <a:p>
            <a:pPr lvl="2"/>
            <a:r>
              <a:rPr lang="en-US" dirty="0" smtClean="0"/>
              <a:t>The attack installed new libraries and took advantage of a well-known vulnerability associated with dynamic libraries to load those rather than the default ones. </a:t>
            </a:r>
          </a:p>
          <a:p>
            <a:pPr lvl="3"/>
            <a:r>
              <a:rPr lang="en-US" dirty="0" smtClean="0"/>
              <a:t>Such vulnerabilities are routinely mitigated today when security is an issue, but PLCs </a:t>
            </a:r>
            <a:r>
              <a:rPr lang="en-US" dirty="0"/>
              <a:t>have had a long development history for which security was not a </a:t>
            </a:r>
            <a:r>
              <a:rPr lang="en-US" dirty="0" smtClean="0"/>
              <a:t>concern.</a:t>
            </a:r>
            <a:endParaRPr lang="en-US" dirty="0"/>
          </a:p>
          <a:p>
            <a:pPr lvl="4"/>
            <a:r>
              <a:rPr lang="en-US" dirty="0"/>
              <a:t>Security experts reviewing the attack might think they had gone back 10 years or so </a:t>
            </a:r>
            <a:r>
              <a:rPr lang="en-US" dirty="0" smtClean="0"/>
              <a:t>when </a:t>
            </a:r>
            <a:r>
              <a:rPr lang="en-US" dirty="0"/>
              <a:t>such </a:t>
            </a:r>
            <a:r>
              <a:rPr lang="en-US" dirty="0" smtClean="0"/>
              <a:t>attacks </a:t>
            </a:r>
            <a:r>
              <a:rPr lang="en-US" dirty="0"/>
              <a:t>were prevalent. </a:t>
            </a:r>
          </a:p>
          <a:p>
            <a:endParaRPr lang="en-US" dirty="0" smtClean="0"/>
          </a:p>
          <a:p>
            <a:endParaRPr lang="en-US" dirty="0" smtClean="0"/>
          </a:p>
          <a:p>
            <a:endParaRPr lang="en-US" dirty="0"/>
          </a:p>
        </p:txBody>
      </p:sp>
    </p:spTree>
    <p:extLst>
      <p:ext uri="{BB962C8B-B14F-4D97-AF65-F5344CB8AC3E}">
        <p14:creationId xmlns:p14="http://schemas.microsoft.com/office/powerpoint/2010/main" val="2740749679"/>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Stuxnet Observation-3</a:t>
            </a:r>
            <a:endParaRPr lang="en-US" dirty="0"/>
          </a:p>
        </p:txBody>
      </p:sp>
      <p:sp>
        <p:nvSpPr>
          <p:cNvPr id="3" name="Content Placeholder 2"/>
          <p:cNvSpPr>
            <a:spLocks noGrp="1"/>
          </p:cNvSpPr>
          <p:nvPr>
            <p:ph idx="1"/>
          </p:nvPr>
        </p:nvSpPr>
        <p:spPr>
          <a:xfrm>
            <a:off x="301752" y="1143000"/>
            <a:ext cx="8455025" cy="4953000"/>
          </a:xfrm>
        </p:spPr>
        <p:txBody>
          <a:bodyPr/>
          <a:lstStyle/>
          <a:p>
            <a:r>
              <a:rPr lang="en-US" dirty="0" smtClean="0"/>
              <a:t>Vulnerabilities</a:t>
            </a:r>
          </a:p>
          <a:p>
            <a:pPr lvl="1"/>
            <a:r>
              <a:rPr lang="en-US" dirty="0" smtClean="0"/>
              <a:t>The attacker control application periodically rotated a centrifuge at an excessive speed, which would normally be observed by an operator who would shut down the device.</a:t>
            </a:r>
          </a:p>
          <a:p>
            <a:pPr lvl="1"/>
            <a:r>
              <a:rPr lang="en-US" dirty="0" smtClean="0"/>
              <a:t>But a </a:t>
            </a:r>
            <a:r>
              <a:rPr lang="en-US" dirty="0"/>
              <a:t>reliability design weakness became a security </a:t>
            </a:r>
            <a:r>
              <a:rPr lang="en-US" dirty="0" smtClean="0"/>
              <a:t>vulnerability.</a:t>
            </a:r>
          </a:p>
          <a:p>
            <a:pPr lvl="2"/>
            <a:r>
              <a:rPr lang="en-US" dirty="0" smtClean="0"/>
              <a:t>The </a:t>
            </a:r>
            <a:r>
              <a:rPr lang="en-US" dirty="0"/>
              <a:t>portion of memory used for sensor data was not protected. </a:t>
            </a:r>
            <a:endParaRPr lang="en-US" dirty="0" smtClean="0"/>
          </a:p>
          <a:p>
            <a:pPr lvl="2"/>
            <a:r>
              <a:rPr lang="en-US" dirty="0" smtClean="0"/>
              <a:t>This omission was a reliability weakness, as an accidental </a:t>
            </a:r>
            <a:r>
              <a:rPr lang="en-US" dirty="0"/>
              <a:t>error in legitimate control software could </a:t>
            </a:r>
            <a:r>
              <a:rPr lang="en-US" dirty="0" smtClean="0"/>
              <a:t>accidently overwrite </a:t>
            </a:r>
            <a:r>
              <a:rPr lang="en-US" dirty="0"/>
              <a:t>sensor </a:t>
            </a:r>
            <a:r>
              <a:rPr lang="en-US" dirty="0" smtClean="0"/>
              <a:t>data.</a:t>
            </a:r>
          </a:p>
          <a:p>
            <a:pPr lvl="2"/>
            <a:r>
              <a:rPr lang="en-US" dirty="0" smtClean="0"/>
              <a:t>The design weakness enabled the attack software to ove</a:t>
            </a:r>
            <a:r>
              <a:rPr lang="en-US" dirty="0"/>
              <a:t>r</a:t>
            </a:r>
            <a:r>
              <a:rPr lang="en-US" dirty="0" smtClean="0"/>
              <a:t>write the </a:t>
            </a:r>
            <a:r>
              <a:rPr lang="en-US" dirty="0"/>
              <a:t>rotational speed data provided by sensors so that the readings observed by the operators were in an acceptable range</a:t>
            </a:r>
            <a:r>
              <a:rPr lang="en-US" dirty="0" smtClean="0"/>
              <a:t>.</a:t>
            </a:r>
            <a:endParaRPr lang="en-US" dirty="0"/>
          </a:p>
        </p:txBody>
      </p:sp>
    </p:spTree>
    <p:extLst>
      <p:ext uri="{BB962C8B-B14F-4D97-AF65-F5344CB8AC3E}">
        <p14:creationId xmlns:p14="http://schemas.microsoft.com/office/powerpoint/2010/main" val="3552351027"/>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Compromises-1</a:t>
            </a:r>
            <a:endParaRPr lang="en-US" dirty="0"/>
          </a:p>
        </p:txBody>
      </p:sp>
      <p:sp>
        <p:nvSpPr>
          <p:cNvPr id="3" name="Content Placeholder 2"/>
          <p:cNvSpPr>
            <a:spLocks noGrp="1"/>
          </p:cNvSpPr>
          <p:nvPr>
            <p:ph idx="1"/>
          </p:nvPr>
        </p:nvSpPr>
        <p:spPr/>
        <p:txBody>
          <a:bodyPr/>
          <a:lstStyle/>
          <a:p>
            <a:r>
              <a:rPr lang="en-US" dirty="0" smtClean="0"/>
              <a:t>A security compromise of Target systems in 2013 led to loss of information on millions of credit cards.</a:t>
            </a:r>
          </a:p>
          <a:p>
            <a:pPr lvl="1"/>
            <a:r>
              <a:rPr lang="en-US" dirty="0" smtClean="0"/>
              <a:t>It appears that the attackers gained access to a Target computing account by compromising a system used by a contractor who managed heating, cooling, and electrical facilities for Target stores.</a:t>
            </a:r>
          </a:p>
          <a:p>
            <a:pPr lvl="1"/>
            <a:r>
              <a:rPr lang="en-US" dirty="0" smtClean="0"/>
              <a:t>The contractor was given full access to a store’s internal network to monitor those systems.  </a:t>
            </a:r>
          </a:p>
          <a:p>
            <a:pPr lvl="1"/>
            <a:r>
              <a:rPr lang="en-US" dirty="0" smtClean="0"/>
              <a:t>But that network access included the registers used to enter sales and credit card data. Such access allowed</a:t>
            </a:r>
          </a:p>
          <a:p>
            <a:pPr lvl="2"/>
            <a:r>
              <a:rPr lang="en-US" dirty="0" smtClean="0"/>
              <a:t>the installation of malware on registers</a:t>
            </a:r>
          </a:p>
          <a:p>
            <a:pPr lvl="2"/>
            <a:r>
              <a:rPr lang="en-US" dirty="0" smtClean="0"/>
              <a:t>the collection and temporary storage of credit card information</a:t>
            </a:r>
          </a:p>
          <a:p>
            <a:pPr lvl="2"/>
            <a:r>
              <a:rPr lang="en-US" dirty="0"/>
              <a:t>t</a:t>
            </a:r>
            <a:r>
              <a:rPr lang="en-US" dirty="0" smtClean="0"/>
              <a:t>he transfer of the data back to the attackers</a:t>
            </a:r>
          </a:p>
          <a:p>
            <a:endParaRPr lang="en-US" dirty="0" smtClean="0"/>
          </a:p>
          <a:p>
            <a:pPr lvl="2"/>
            <a:endParaRPr lang="en-US" dirty="0" smtClean="0"/>
          </a:p>
          <a:p>
            <a:endParaRPr lang="en-US" dirty="0"/>
          </a:p>
        </p:txBody>
      </p:sp>
    </p:spTree>
    <p:extLst>
      <p:ext uri="{BB962C8B-B14F-4D97-AF65-F5344CB8AC3E}">
        <p14:creationId xmlns:p14="http://schemas.microsoft.com/office/powerpoint/2010/main" val="4262706486"/>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Expanding the Scope of Risk Mitigations</a:t>
            </a:r>
            <a:endParaRPr lang="en-US" dirty="0"/>
          </a:p>
        </p:txBody>
      </p:sp>
      <p:sp>
        <p:nvSpPr>
          <p:cNvPr id="3" name="Content Placeholder 2"/>
          <p:cNvSpPr>
            <a:spLocks noGrp="1"/>
          </p:cNvSpPr>
          <p:nvPr>
            <p:ph idx="1"/>
          </p:nvPr>
        </p:nvSpPr>
        <p:spPr/>
        <p:txBody>
          <a:bodyPr/>
          <a:lstStyle/>
          <a:p>
            <a:r>
              <a:rPr lang="en-US" dirty="0" smtClean="0"/>
              <a:t>We have first considered how to analyze the security risks that could be inadvertently created during development.</a:t>
            </a:r>
          </a:p>
          <a:p>
            <a:pPr lvl="1"/>
            <a:r>
              <a:rPr lang="en-US" dirty="0" smtClean="0"/>
              <a:t>The CWE includes mitigations for each of the software weaknesses it has cataloged. </a:t>
            </a:r>
          </a:p>
          <a:p>
            <a:r>
              <a:rPr lang="en-US" dirty="0" smtClean="0"/>
              <a:t>But compromises for RSA, Target, and PLC compromises did not involve software components developed by those organizations.</a:t>
            </a:r>
          </a:p>
          <a:p>
            <a:r>
              <a:rPr lang="en-US" smtClean="0"/>
              <a:t>We will need </a:t>
            </a:r>
            <a:r>
              <a:rPr lang="en-US" dirty="0" smtClean="0"/>
              <a:t>to expand the analysis techniques to address the security risks that existed for those examples. </a:t>
            </a:r>
            <a:endParaRPr lang="en-US" dirty="0"/>
          </a:p>
        </p:txBody>
      </p:sp>
    </p:spTree>
    <p:extLst>
      <p:ext uri="{BB962C8B-B14F-4D97-AF65-F5344CB8AC3E}">
        <p14:creationId xmlns:p14="http://schemas.microsoft.com/office/powerpoint/2010/main" val="90930459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Analysis</a:t>
            </a:r>
            <a:endParaRPr lang="en-US" dirty="0"/>
          </a:p>
        </p:txBody>
      </p:sp>
      <p:sp>
        <p:nvSpPr>
          <p:cNvPr id="3" name="Content Placeholder 2"/>
          <p:cNvSpPr>
            <a:spLocks noGrp="1"/>
          </p:cNvSpPr>
          <p:nvPr>
            <p:ph idx="1"/>
          </p:nvPr>
        </p:nvSpPr>
        <p:spPr/>
        <p:txBody>
          <a:bodyPr/>
          <a:lstStyle/>
          <a:p>
            <a:r>
              <a:rPr lang="en-US" dirty="0" smtClean="0"/>
              <a:t>The basic goal of risk analysis is to provide decision makers</a:t>
            </a:r>
          </a:p>
          <a:p>
            <a:pPr lvl="1"/>
            <a:r>
              <a:rPr lang="en-US" dirty="0"/>
              <a:t>w</a:t>
            </a:r>
            <a:r>
              <a:rPr lang="en-US" dirty="0" smtClean="0"/>
              <a:t>ith the information they need</a:t>
            </a:r>
          </a:p>
          <a:p>
            <a:pPr lvl="1"/>
            <a:r>
              <a:rPr lang="en-US" dirty="0"/>
              <a:t>w</a:t>
            </a:r>
            <a:r>
              <a:rPr lang="en-US" dirty="0" smtClean="0"/>
              <a:t>hen they need it</a:t>
            </a:r>
          </a:p>
          <a:p>
            <a:pPr lvl="1"/>
            <a:r>
              <a:rPr lang="en-US" dirty="0"/>
              <a:t>i</a:t>
            </a:r>
            <a:r>
              <a:rPr lang="en-US" dirty="0" smtClean="0"/>
              <a:t>n the right form</a:t>
            </a:r>
          </a:p>
          <a:p>
            <a:r>
              <a:rPr lang="en-US" dirty="0" smtClean="0"/>
              <a:t>If decisions are not influenced by risk analysis activities, then risk analysis provides no added value.</a:t>
            </a:r>
          </a:p>
          <a:p>
            <a:r>
              <a:rPr lang="en-US" dirty="0" smtClean="0"/>
              <a:t>Risk analysis is a combination of </a:t>
            </a:r>
          </a:p>
          <a:p>
            <a:pPr marL="739775" lvl="1" indent="-457200">
              <a:buFont typeface="+mj-lt"/>
              <a:buAutoNum type="arabicPeriod"/>
            </a:pPr>
            <a:r>
              <a:rPr lang="en-US" dirty="0" smtClean="0"/>
              <a:t>mission/business </a:t>
            </a:r>
            <a:r>
              <a:rPr lang="en-US" dirty="0"/>
              <a:t>risk analysis</a:t>
            </a:r>
          </a:p>
          <a:p>
            <a:pPr marL="739775" lvl="1" indent="-457200">
              <a:buFont typeface="+mj-lt"/>
              <a:buAutoNum type="arabicPeriod"/>
            </a:pPr>
            <a:r>
              <a:rPr lang="en-US" dirty="0"/>
              <a:t>e</a:t>
            </a:r>
            <a:r>
              <a:rPr lang="en-US" dirty="0" smtClean="0"/>
              <a:t>vent </a:t>
            </a:r>
            <a:r>
              <a:rPr lang="en-US" dirty="0"/>
              <a:t>risk analysis</a:t>
            </a:r>
          </a:p>
          <a:p>
            <a:endParaRPr lang="en-US" dirty="0" smtClean="0"/>
          </a:p>
        </p:txBody>
      </p:sp>
    </p:spTree>
    <p:extLst>
      <p:ext uri="{BB962C8B-B14F-4D97-AF65-F5344CB8AC3E}">
        <p14:creationId xmlns:p14="http://schemas.microsoft.com/office/powerpoint/2010/main" val="61675377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Threats</a:t>
            </a:r>
            <a:endParaRPr lang="en-US" dirty="0"/>
          </a:p>
        </p:txBody>
      </p:sp>
      <p:sp>
        <p:nvSpPr>
          <p:cNvPr id="3" name="Content Placeholder 2"/>
          <p:cNvSpPr>
            <a:spLocks noGrp="1"/>
          </p:cNvSpPr>
          <p:nvPr>
            <p:ph idx="1"/>
          </p:nvPr>
        </p:nvSpPr>
        <p:spPr/>
        <p:txBody>
          <a:bodyPr/>
          <a:lstStyle/>
          <a:p>
            <a:r>
              <a:rPr lang="en-US" dirty="0" smtClean="0"/>
              <a:t>Threats can refer to either those who created an adverse event, i.e. the agents of attack,  or to the events purposely created with </a:t>
            </a:r>
            <a:r>
              <a:rPr lang="en-US" dirty="0"/>
              <a:t>malicious intent. </a:t>
            </a:r>
            <a:endParaRPr lang="en-US" dirty="0" smtClean="0"/>
          </a:p>
          <a:p>
            <a:r>
              <a:rPr lang="en-US" dirty="0" smtClean="0"/>
              <a:t>Threats in the Microsoft </a:t>
            </a:r>
            <a:r>
              <a:rPr lang="en-US" dirty="0"/>
              <a:t>STRIDE Threat </a:t>
            </a:r>
            <a:r>
              <a:rPr lang="en-US" dirty="0" smtClean="0"/>
              <a:t>Model are purposely created events. </a:t>
            </a:r>
          </a:p>
          <a:p>
            <a:endParaRPr lang="en-US" dirty="0"/>
          </a:p>
          <a:p>
            <a:endParaRPr lang="en-US" dirty="0"/>
          </a:p>
        </p:txBody>
      </p:sp>
    </p:spTree>
    <p:extLst>
      <p:ext uri="{BB962C8B-B14F-4D97-AF65-F5344CB8AC3E}">
        <p14:creationId xmlns:p14="http://schemas.microsoft.com/office/powerpoint/2010/main" val="155003231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Malicious Events: </a:t>
            </a:r>
            <a:r>
              <a:rPr lang="en-US" dirty="0"/>
              <a:t>Microsoft STRIDE Threat Model</a:t>
            </a:r>
            <a:br>
              <a:rPr lang="en-US" dirty="0"/>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853699087"/>
              </p:ext>
            </p:extLst>
          </p:nvPr>
        </p:nvGraphicFramePr>
        <p:xfrm>
          <a:off x="457200" y="1143000"/>
          <a:ext cx="8321682" cy="4785360"/>
        </p:xfrm>
        <a:graphic>
          <a:graphicData uri="http://schemas.openxmlformats.org/drawingml/2006/table">
            <a:tbl>
              <a:tblPr firstRow="1" bandRow="1">
                <a:tableStyleId>{6E25E649-3F16-4E02-A733-19D2CDBF48F0}</a:tableStyleId>
              </a:tblPr>
              <a:tblGrid>
                <a:gridCol w="1829442"/>
                <a:gridCol w="6492240"/>
              </a:tblGrid>
              <a:tr h="370840">
                <a:tc>
                  <a:txBody>
                    <a:bodyPr/>
                    <a:lstStyle/>
                    <a:p>
                      <a:pPr algn="ctr"/>
                      <a:r>
                        <a:rPr lang="en-US" sz="2000" dirty="0" smtClean="0">
                          <a:latin typeface="Calibri" pitchFamily="34" charset="0"/>
                        </a:rPr>
                        <a:t>Threat</a:t>
                      </a:r>
                      <a:endParaRPr lang="en-US" sz="20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c>
                  <a:txBody>
                    <a:bodyPr/>
                    <a:lstStyle/>
                    <a:p>
                      <a:pPr algn="ctr"/>
                      <a:r>
                        <a:rPr lang="en-US" sz="2000" dirty="0" smtClean="0">
                          <a:latin typeface="Calibri" pitchFamily="34" charset="0"/>
                        </a:rPr>
                        <a:t>Description</a:t>
                      </a:r>
                      <a:endParaRPr lang="en-US" sz="16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r>
              <a:tr h="731520">
                <a:tc>
                  <a:txBody>
                    <a:bodyPr/>
                    <a:lstStyle/>
                    <a:p>
                      <a:pPr marL="182880" indent="-91440">
                        <a:lnSpc>
                          <a:spcPct val="85000"/>
                        </a:lnSpc>
                      </a:pPr>
                      <a:r>
                        <a:rPr lang="en-US" sz="2000" dirty="0" smtClean="0">
                          <a:latin typeface="Calibri" pitchFamily="34" charset="0"/>
                        </a:rPr>
                        <a:t>Spoofing identity</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Use another user's authentication information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r>
                        <a:rPr lang="en-US" sz="2000" dirty="0" smtClean="0">
                          <a:latin typeface="Calibri" pitchFamily="34" charset="0"/>
                        </a:rPr>
                        <a:t>Repudiation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lnSpc>
                          <a:spcPct val="85000"/>
                        </a:lnSpc>
                      </a:pPr>
                      <a:r>
                        <a:rPr lang="en-US" sz="2000" dirty="0" smtClean="0">
                          <a:latin typeface="Calibri" pitchFamily="34" charset="0"/>
                        </a:rPr>
                        <a:t>Deny performing an action where</a:t>
                      </a:r>
                      <a:r>
                        <a:rPr lang="en-US" sz="2000" baseline="0" dirty="0" smtClean="0">
                          <a:latin typeface="Calibri" pitchFamily="34" charset="0"/>
                        </a:rPr>
                        <a:t> </a:t>
                      </a:r>
                      <a:r>
                        <a:rPr lang="en-US" sz="2000" dirty="0" smtClean="0">
                          <a:latin typeface="Calibri" pitchFamily="34" charset="0"/>
                        </a:rPr>
                        <a:t>other parties have no way to prove otherwise.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lnSpc>
                          <a:spcPct val="85000"/>
                        </a:lnSpc>
                      </a:pP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lnSpc>
                          <a:spcPct val="85000"/>
                        </a:lnSpc>
                      </a:pPr>
                      <a:r>
                        <a:rPr lang="en-US" sz="2000" dirty="0" smtClean="0">
                          <a:latin typeface="Calibri" pitchFamily="34" charset="0"/>
                        </a:rPr>
                        <a:t>Denial of service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Deny service to valid users</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497727378"/>
              </p:ext>
            </p:extLst>
          </p:nvPr>
        </p:nvGraphicFramePr>
        <p:xfrm>
          <a:off x="457200" y="1143000"/>
          <a:ext cx="8321682" cy="4785360"/>
        </p:xfrm>
        <a:graphic>
          <a:graphicData uri="http://schemas.openxmlformats.org/drawingml/2006/table">
            <a:tbl>
              <a:tblPr firstRow="1" bandRow="1">
                <a:tableStyleId>{6E25E649-3F16-4E02-A733-19D2CDBF48F0}</a:tableStyleId>
              </a:tblPr>
              <a:tblGrid>
                <a:gridCol w="1829442"/>
                <a:gridCol w="6492240"/>
              </a:tblGrid>
              <a:tr h="370840">
                <a:tc>
                  <a:txBody>
                    <a:bodyPr/>
                    <a:lstStyle/>
                    <a:p>
                      <a:pPr algn="ctr"/>
                      <a:r>
                        <a:rPr lang="en-US" sz="2000" dirty="0" smtClean="0">
                          <a:latin typeface="Calibri" pitchFamily="34" charset="0"/>
                        </a:rPr>
                        <a:t>Threat</a:t>
                      </a:r>
                      <a:endParaRPr lang="en-US" sz="20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c>
                  <a:txBody>
                    <a:bodyPr/>
                    <a:lstStyle/>
                    <a:p>
                      <a:pPr algn="ctr"/>
                      <a:r>
                        <a:rPr lang="en-US" sz="2000" dirty="0" smtClean="0">
                          <a:latin typeface="Calibri" pitchFamily="34" charset="0"/>
                        </a:rPr>
                        <a:t>Description</a:t>
                      </a:r>
                      <a:endParaRPr lang="en-US" sz="16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r>
              <a:tr h="731520">
                <a:tc>
                  <a:txBody>
                    <a:bodyPr/>
                    <a:lstStyle/>
                    <a:p>
                      <a:pPr marL="182880" indent="-91440">
                        <a:lnSpc>
                          <a:spcPct val="85000"/>
                        </a:lnSpc>
                      </a:pPr>
                      <a:r>
                        <a:rPr lang="en-US" sz="2000" dirty="0" smtClean="0">
                          <a:latin typeface="Calibri" pitchFamily="34" charset="0"/>
                        </a:rPr>
                        <a:t>Spoofing identity</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Use another user's authentication information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r>
                        <a:rPr lang="en-US" sz="2000" dirty="0" smtClean="0">
                          <a:latin typeface="Calibri" pitchFamily="34" charset="0"/>
                        </a:rPr>
                        <a:t>Tampering with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r>
                        <a:rPr lang="en-US" sz="2000" dirty="0" smtClean="0">
                          <a:latin typeface="Calibri" pitchFamily="34" charset="0"/>
                        </a:rPr>
                        <a:t>Maliciously modify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r>
                        <a:rPr lang="en-US" sz="2000" dirty="0" smtClean="0">
                          <a:latin typeface="Calibri" pitchFamily="34" charset="0"/>
                        </a:rPr>
                        <a:t>Repudiation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lnSpc>
                          <a:spcPct val="85000"/>
                        </a:lnSpc>
                      </a:pPr>
                      <a:r>
                        <a:rPr lang="en-US" sz="2000" dirty="0" smtClean="0">
                          <a:latin typeface="Calibri" pitchFamily="34" charset="0"/>
                        </a:rPr>
                        <a:t>Deny performing an action where</a:t>
                      </a:r>
                      <a:r>
                        <a:rPr lang="en-US" sz="2000" baseline="0" dirty="0" smtClean="0">
                          <a:latin typeface="Calibri" pitchFamily="34" charset="0"/>
                        </a:rPr>
                        <a:t> </a:t>
                      </a:r>
                      <a:r>
                        <a:rPr lang="en-US" sz="2000" dirty="0" smtClean="0">
                          <a:latin typeface="Calibri" pitchFamily="34" charset="0"/>
                        </a:rPr>
                        <a:t>other parties have no way to prove otherwise.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lnSpc>
                          <a:spcPct val="85000"/>
                        </a:lnSpc>
                      </a:pPr>
                      <a:r>
                        <a:rPr lang="en-US" sz="2000" dirty="0" smtClean="0">
                          <a:latin typeface="Calibri" pitchFamily="34" charset="0"/>
                        </a:rPr>
                        <a:t>Denial of service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Deny service to valid users</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lnSpc>
                          <a:spcPct val="85000"/>
                        </a:lnSpc>
                      </a:pPr>
                      <a:endParaRPr lang="en-US" sz="24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97168901"/>
              </p:ext>
            </p:extLst>
          </p:nvPr>
        </p:nvGraphicFramePr>
        <p:xfrm>
          <a:off x="457200" y="1143000"/>
          <a:ext cx="8321682" cy="4785360"/>
        </p:xfrm>
        <a:graphic>
          <a:graphicData uri="http://schemas.openxmlformats.org/drawingml/2006/table">
            <a:tbl>
              <a:tblPr firstRow="1" bandRow="1">
                <a:tableStyleId>{6E25E649-3F16-4E02-A733-19D2CDBF48F0}</a:tableStyleId>
              </a:tblPr>
              <a:tblGrid>
                <a:gridCol w="1829442"/>
                <a:gridCol w="6492240"/>
              </a:tblGrid>
              <a:tr h="370840">
                <a:tc>
                  <a:txBody>
                    <a:bodyPr/>
                    <a:lstStyle/>
                    <a:p>
                      <a:pPr algn="ctr"/>
                      <a:r>
                        <a:rPr lang="en-US" sz="2000" dirty="0" smtClean="0">
                          <a:latin typeface="Calibri" pitchFamily="34" charset="0"/>
                        </a:rPr>
                        <a:t>Threat</a:t>
                      </a:r>
                      <a:endParaRPr lang="en-US" sz="20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c>
                  <a:txBody>
                    <a:bodyPr/>
                    <a:lstStyle/>
                    <a:p>
                      <a:pPr algn="ctr"/>
                      <a:r>
                        <a:rPr lang="en-US" sz="2000" dirty="0" smtClean="0">
                          <a:latin typeface="Calibri" pitchFamily="34" charset="0"/>
                        </a:rPr>
                        <a:t>Description</a:t>
                      </a:r>
                      <a:endParaRPr lang="en-US" sz="16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A9FF"/>
                    </a:solidFill>
                  </a:tcPr>
                </a:tc>
              </a:tr>
              <a:tr h="731520">
                <a:tc>
                  <a:txBody>
                    <a:bodyPr/>
                    <a:lstStyle/>
                    <a:p>
                      <a:pPr marL="182880" indent="-91440">
                        <a:lnSpc>
                          <a:spcPct val="85000"/>
                        </a:lnSpc>
                      </a:pPr>
                      <a:r>
                        <a:rPr lang="en-US" sz="2000" dirty="0" smtClean="0">
                          <a:latin typeface="Calibri" pitchFamily="34" charset="0"/>
                        </a:rPr>
                        <a:t>Spoofing identity</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Use another user's authentication information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r>
                        <a:rPr lang="en-US" sz="2000" dirty="0" smtClean="0">
                          <a:latin typeface="Calibri" pitchFamily="34" charset="0"/>
                        </a:rPr>
                        <a:t>Tampering with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r>
                        <a:rPr lang="en-US" sz="2000" dirty="0" smtClean="0">
                          <a:latin typeface="Calibri" pitchFamily="34" charset="0"/>
                        </a:rPr>
                        <a:t>Maliciously modify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r>
                        <a:rPr lang="en-US" sz="2000" dirty="0" smtClean="0">
                          <a:latin typeface="Calibri" pitchFamily="34" charset="0"/>
                        </a:rPr>
                        <a:t>Repudiation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lnSpc>
                          <a:spcPct val="85000"/>
                        </a:lnSpc>
                      </a:pPr>
                      <a:r>
                        <a:rPr lang="en-US" sz="2000" dirty="0" smtClean="0">
                          <a:latin typeface="Calibri" pitchFamily="34" charset="0"/>
                        </a:rPr>
                        <a:t>Deny performing an action where</a:t>
                      </a:r>
                      <a:r>
                        <a:rPr lang="en-US" sz="2000" baseline="0" dirty="0" smtClean="0">
                          <a:latin typeface="Calibri" pitchFamily="34" charset="0"/>
                        </a:rPr>
                        <a:t> </a:t>
                      </a:r>
                      <a:r>
                        <a:rPr lang="en-US" sz="2000" dirty="0" smtClean="0">
                          <a:latin typeface="Calibri" pitchFamily="34" charset="0"/>
                        </a:rPr>
                        <a:t>other parties have no way to prove otherwise.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r>
                        <a:rPr lang="en-US" sz="2000" b="0" dirty="0" smtClean="0">
                          <a:solidFill>
                            <a:schemeClr val="tx1"/>
                          </a:solidFill>
                          <a:latin typeface="Calibri" pitchFamily="34" charset="0"/>
                        </a:rPr>
                        <a:t>In</a:t>
                      </a:r>
                      <a:r>
                        <a:rPr lang="en-US" sz="2000" b="0" baseline="0" dirty="0" smtClean="0">
                          <a:solidFill>
                            <a:schemeClr val="tx1"/>
                          </a:solidFill>
                          <a:latin typeface="Calibri" pitchFamily="34" charset="0"/>
                        </a:rPr>
                        <a:t>formation disclosure</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marR="0" indent="-91440" algn="l" defTabSz="914400" rtl="0" eaLnBrk="1" fontAlgn="auto" latinLnBrk="0" hangingPunct="1">
                        <a:lnSpc>
                          <a:spcPct val="85000"/>
                        </a:lnSpc>
                        <a:spcBef>
                          <a:spcPts val="0"/>
                        </a:spcBef>
                        <a:spcAft>
                          <a:spcPts val="0"/>
                        </a:spcAft>
                        <a:buClrTx/>
                        <a:buSzTx/>
                        <a:buFontTx/>
                        <a:buNone/>
                        <a:tabLst/>
                        <a:defRPr/>
                      </a:pPr>
                      <a:r>
                        <a:rPr lang="en-US" sz="2000" dirty="0" smtClean="0">
                          <a:latin typeface="Calibri" pitchFamily="34" charset="0"/>
                        </a:rPr>
                        <a:t>Expose information to individuals who are not supposed to have access to it.</a:t>
                      </a:r>
                      <a:endParaRPr lang="en-US" sz="2000" b="1"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lnSpc>
                          <a:spcPct val="85000"/>
                        </a:lnSpc>
                      </a:pPr>
                      <a:r>
                        <a:rPr lang="en-US" sz="2000" dirty="0" smtClean="0">
                          <a:latin typeface="Calibri" pitchFamily="34" charset="0"/>
                        </a:rPr>
                        <a:t>Denial of service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Deny service to valid users</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lnSpc>
                          <a:spcPct val="85000"/>
                        </a:lnSpc>
                      </a:pP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bl>
          </a:graphicData>
        </a:graphic>
      </p:graphicFrame>
      <p:graphicFrame>
        <p:nvGraphicFramePr>
          <p:cNvPr id="6" name="Table 20"/>
          <p:cNvGraphicFramePr>
            <a:graphicFrameLocks noGrp="1"/>
          </p:cNvGraphicFramePr>
          <p:nvPr>
            <p:extLst>
              <p:ext uri="{D42A27DB-BD31-4B8C-83A1-F6EECF244321}">
                <p14:modId xmlns:p14="http://schemas.microsoft.com/office/powerpoint/2010/main" val="2554680675"/>
              </p:ext>
            </p:extLst>
          </p:nvPr>
        </p:nvGraphicFramePr>
        <p:xfrm>
          <a:off x="457200" y="1143000"/>
          <a:ext cx="8321682" cy="4785360"/>
        </p:xfrm>
        <a:graphic>
          <a:graphicData uri="http://schemas.openxmlformats.org/drawingml/2006/table">
            <a:tbl>
              <a:tblPr firstRow="1" bandRow="1">
                <a:tableStyleId>{6E25E649-3F16-4E02-A733-19D2CDBF48F0}</a:tableStyleId>
              </a:tblPr>
              <a:tblGrid>
                <a:gridCol w="1829442"/>
                <a:gridCol w="6492240"/>
              </a:tblGrid>
              <a:tr h="370840">
                <a:tc>
                  <a:txBody>
                    <a:bodyPr/>
                    <a:lstStyle/>
                    <a:p>
                      <a:pPr algn="ctr"/>
                      <a:r>
                        <a:rPr lang="en-US" sz="2000" dirty="0" smtClean="0">
                          <a:latin typeface="Calibri" pitchFamily="34" charset="0"/>
                        </a:rPr>
                        <a:t>Threat</a:t>
                      </a:r>
                      <a:endParaRPr lang="en-US" sz="20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90000"/>
                    </a:solidFill>
                  </a:tcPr>
                </a:tc>
                <a:tc>
                  <a:txBody>
                    <a:bodyPr/>
                    <a:lstStyle/>
                    <a:p>
                      <a:pPr algn="ctr"/>
                      <a:r>
                        <a:rPr lang="en-US" sz="2000" dirty="0" smtClean="0">
                          <a:latin typeface="Calibri" pitchFamily="34" charset="0"/>
                        </a:rPr>
                        <a:t>Description</a:t>
                      </a:r>
                      <a:endParaRPr lang="en-US" sz="200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90000"/>
                    </a:solidFill>
                  </a:tcPr>
                </a:tc>
              </a:tr>
              <a:tr h="731520">
                <a:tc>
                  <a:txBody>
                    <a:bodyPr/>
                    <a:lstStyle/>
                    <a:p>
                      <a:pPr marL="182880" indent="-91440">
                        <a:lnSpc>
                          <a:spcPct val="85000"/>
                        </a:lnSpc>
                      </a:pPr>
                      <a:r>
                        <a:rPr lang="en-US" sz="2000" dirty="0" smtClean="0">
                          <a:latin typeface="Calibri" pitchFamily="34" charset="0"/>
                        </a:rPr>
                        <a:t>Spoofing identity</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Use another user’s authentication information.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r>
                        <a:rPr lang="en-US" sz="2000" dirty="0" smtClean="0">
                          <a:latin typeface="Calibri" pitchFamily="34" charset="0"/>
                        </a:rPr>
                        <a:t>Tampering with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indent="-91440"/>
                      <a:r>
                        <a:rPr lang="en-US" sz="2000" dirty="0" smtClean="0">
                          <a:latin typeface="Calibri" pitchFamily="34" charset="0"/>
                        </a:rPr>
                        <a:t>Maliciously modify data.</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r>
                        <a:rPr lang="en-US" sz="2000" dirty="0" smtClean="0">
                          <a:latin typeface="Calibri" pitchFamily="34" charset="0"/>
                        </a:rPr>
                        <a:t>Repudiation</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lnSpc>
                          <a:spcPct val="85000"/>
                        </a:lnSpc>
                      </a:pPr>
                      <a:r>
                        <a:rPr lang="en-US" sz="2000" dirty="0" smtClean="0">
                          <a:latin typeface="Calibri" pitchFamily="34" charset="0"/>
                        </a:rPr>
                        <a:t>Deny performing an action where</a:t>
                      </a:r>
                      <a:r>
                        <a:rPr lang="en-US" sz="2000" baseline="0" dirty="0" smtClean="0">
                          <a:latin typeface="Calibri" pitchFamily="34" charset="0"/>
                        </a:rPr>
                        <a:t> </a:t>
                      </a:r>
                      <a:r>
                        <a:rPr lang="en-US" sz="2000" dirty="0" smtClean="0">
                          <a:latin typeface="Calibri" pitchFamily="34" charset="0"/>
                        </a:rPr>
                        <a:t>other parties have no way to prove otherwise.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indent="-91440">
                        <a:lnSpc>
                          <a:spcPct val="85000"/>
                        </a:lnSpc>
                      </a:pPr>
                      <a:r>
                        <a:rPr lang="en-US" sz="2000" b="0" dirty="0" smtClean="0">
                          <a:solidFill>
                            <a:schemeClr val="tx1"/>
                          </a:solidFill>
                          <a:latin typeface="Calibri" pitchFamily="34" charset="0"/>
                        </a:rPr>
                        <a:t>In</a:t>
                      </a:r>
                      <a:r>
                        <a:rPr lang="en-US" sz="2000" b="0" baseline="0" dirty="0" smtClean="0">
                          <a:solidFill>
                            <a:schemeClr val="tx1"/>
                          </a:solidFill>
                          <a:latin typeface="Calibri" pitchFamily="34" charset="0"/>
                        </a:rPr>
                        <a:t>formation disclosure</a:t>
                      </a:r>
                      <a:endParaRPr lang="en-US" sz="2000" b="0"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marR="0" indent="-91440" algn="l" defTabSz="914400" rtl="0" eaLnBrk="1" fontAlgn="auto" latinLnBrk="0" hangingPunct="1">
                        <a:lnSpc>
                          <a:spcPct val="85000"/>
                        </a:lnSpc>
                        <a:spcBef>
                          <a:spcPts val="0"/>
                        </a:spcBef>
                        <a:spcAft>
                          <a:spcPts val="0"/>
                        </a:spcAft>
                        <a:buClrTx/>
                        <a:buSzTx/>
                        <a:buFontTx/>
                        <a:buNone/>
                        <a:tabLst/>
                        <a:defRPr/>
                      </a:pPr>
                      <a:r>
                        <a:rPr lang="en-US" sz="2000" dirty="0" smtClean="0">
                          <a:latin typeface="Calibri" pitchFamily="34" charset="0"/>
                        </a:rPr>
                        <a:t>Expose information to individuals who are not supposed to have access to it.</a:t>
                      </a:r>
                      <a:endParaRPr lang="en-US" sz="2000" b="1"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r h="731520">
                <a:tc>
                  <a:txBody>
                    <a:bodyPr/>
                    <a:lstStyle/>
                    <a:p>
                      <a:pPr marL="182880" indent="-91440">
                        <a:lnSpc>
                          <a:spcPct val="85000"/>
                        </a:lnSpc>
                      </a:pPr>
                      <a:r>
                        <a:rPr lang="en-US" sz="2000" dirty="0" smtClean="0">
                          <a:latin typeface="Calibri" pitchFamily="34" charset="0"/>
                        </a:rPr>
                        <a:t>Denial of service</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82880" indent="-91440"/>
                      <a:r>
                        <a:rPr lang="en-US" sz="2000" dirty="0" smtClean="0">
                          <a:latin typeface="Calibri" pitchFamily="34" charset="0"/>
                        </a:rPr>
                        <a:t>Deny service to valid users.</a:t>
                      </a:r>
                      <a:endParaRPr lang="en-US" sz="2000" b="1" dirty="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31520">
                <a:tc>
                  <a:txBody>
                    <a:bodyPr/>
                    <a:lstStyle/>
                    <a:p>
                      <a:pPr marL="182880" marR="0" indent="-91440" algn="l" defTabSz="914400" rtl="0" eaLnBrk="1" fontAlgn="auto" latinLnBrk="0" hangingPunct="1">
                        <a:lnSpc>
                          <a:spcPct val="85000"/>
                        </a:lnSpc>
                        <a:spcBef>
                          <a:spcPts val="0"/>
                        </a:spcBef>
                        <a:spcAft>
                          <a:spcPts val="0"/>
                        </a:spcAft>
                        <a:buClrTx/>
                        <a:buSzTx/>
                        <a:buFontTx/>
                        <a:buNone/>
                        <a:tabLst/>
                        <a:defRPr/>
                      </a:pPr>
                      <a:r>
                        <a:rPr lang="en-US" sz="2000" dirty="0" smtClean="0">
                          <a:latin typeface="Calibri" pitchFamily="34" charset="0"/>
                        </a:rPr>
                        <a:t>Elevation of privilege</a:t>
                      </a:r>
                      <a:endParaRPr lang="en-US" sz="2000" b="1"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c>
                  <a:txBody>
                    <a:bodyPr/>
                    <a:lstStyle/>
                    <a:p>
                      <a:pPr marL="182880" marR="0" indent="-91440" algn="l" defTabSz="914400" rtl="0" eaLnBrk="1" fontAlgn="auto" latinLnBrk="0" hangingPunct="1">
                        <a:lnSpc>
                          <a:spcPct val="85000"/>
                        </a:lnSpc>
                        <a:spcBef>
                          <a:spcPts val="0"/>
                        </a:spcBef>
                        <a:spcAft>
                          <a:spcPts val="0"/>
                        </a:spcAft>
                        <a:buClrTx/>
                        <a:buSzTx/>
                        <a:buFontTx/>
                        <a:buNone/>
                        <a:tabLst/>
                        <a:defRPr/>
                      </a:pPr>
                      <a:r>
                        <a:rPr lang="en-US" sz="2000" dirty="0" smtClean="0">
                          <a:latin typeface="Calibri" pitchFamily="34" charset="0"/>
                        </a:rPr>
                        <a:t>Obtain unauthorized privileges:</a:t>
                      </a:r>
                      <a:r>
                        <a:rPr lang="en-US" sz="2000" baseline="0" dirty="0" smtClean="0">
                          <a:latin typeface="Calibri" pitchFamily="34" charset="0"/>
                        </a:rPr>
                        <a:t> e.g., to log into a computer, access data, or run an application. </a:t>
                      </a:r>
                      <a:endParaRPr lang="en-US" sz="2000" b="1" dirty="0" smtClean="0">
                        <a:solidFill>
                          <a:schemeClr val="tx1"/>
                        </a:solidFill>
                        <a:latin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7E7"/>
                    </a:solidFill>
                  </a:tcPr>
                </a:tc>
              </a:tr>
            </a:tbl>
          </a:graphicData>
        </a:graphic>
      </p:graphicFrame>
      <p:sp>
        <p:nvSpPr>
          <p:cNvPr id="7" name="Rectangle 6"/>
          <p:cNvSpPr/>
          <p:nvPr/>
        </p:nvSpPr>
        <p:spPr bwMode="auto">
          <a:xfrm>
            <a:off x="457200" y="226771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8" name="Rectangle 7"/>
          <p:cNvSpPr/>
          <p:nvPr/>
        </p:nvSpPr>
        <p:spPr bwMode="auto">
          <a:xfrm>
            <a:off x="457200" y="373075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9" name="Rectangle 8"/>
          <p:cNvSpPr/>
          <p:nvPr/>
        </p:nvSpPr>
        <p:spPr bwMode="auto">
          <a:xfrm>
            <a:off x="457200" y="519379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11" name="Rectangle 10"/>
          <p:cNvSpPr/>
          <p:nvPr/>
        </p:nvSpPr>
        <p:spPr bwMode="auto">
          <a:xfrm>
            <a:off x="457200" y="519379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12" name="Rectangle 11"/>
          <p:cNvSpPr/>
          <p:nvPr/>
        </p:nvSpPr>
        <p:spPr bwMode="auto">
          <a:xfrm>
            <a:off x="457200" y="373075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13" name="Rectangle 12"/>
          <p:cNvSpPr/>
          <p:nvPr/>
        </p:nvSpPr>
        <p:spPr bwMode="auto">
          <a:xfrm>
            <a:off x="457200" y="2267712"/>
            <a:ext cx="8321040" cy="731520"/>
          </a:xfrm>
          <a:prstGeom prst="rect">
            <a:avLst/>
          </a:prstGeom>
          <a:noFill/>
          <a:ln w="3175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Tree>
    <p:extLst>
      <p:ext uri="{BB962C8B-B14F-4D97-AF65-F5344CB8AC3E}">
        <p14:creationId xmlns:p14="http://schemas.microsoft.com/office/powerpoint/2010/main" val="37850790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3"/>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4"/>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5"/>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Lst>
  </p:timing>
</p:sld>
</file>

<file path=ppt/theme/theme1.xml><?xml version="1.0" encoding="utf-8"?>
<a:theme xmlns:a="http://schemas.openxmlformats.org/drawingml/2006/main" name="CERTtemplate_courseware2013">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990100"/>
        </a:solidFill>
        <a:ln w="38100" cap="flat" cmpd="sng" algn="ctr">
          <a:noFill/>
          <a:prstDash val="solid"/>
          <a:round/>
          <a:headEnd type="none" w="med" len="med"/>
          <a:tailEnd type="none" w="med" len="med"/>
        </a:ln>
        <a:effectLst/>
      </a:spPr>
      <a:bodyPr vert="horz" wrap="square" lIns="0" tIns="0" rIns="0" bIns="0" numCol="1" rtlCol="0" anchor="ctr" anchorCtr="0" compatLnSpc="1">
        <a:prstTxWarp prst="textNoShape">
          <a:avLst/>
        </a:prstTxWarp>
        <a:spAutoFit/>
      </a:bodyPr>
      <a:lstStyle>
        <a:defPPr marL="274320" indent="-182880" algn="ctr">
          <a:spcBef>
            <a:spcPts val="300"/>
          </a:spcBef>
          <a:defRPr sz="2000" dirty="0" smtClean="0">
            <a:solidFill>
              <a:schemeClr val="bg1"/>
            </a:solidFill>
            <a:latin typeface="Calibri" pitchFamily="34" charset="0"/>
          </a:defRPr>
        </a:defPPr>
      </a:lstStyle>
    </a:spDef>
    <a:lnDef>
      <a:spPr bwMode="auto">
        <a:noFill/>
        <a:ln w="9525" cap="flat" cmpd="sng" algn="ctr">
          <a:solidFill>
            <a:schemeClr val="tx1"/>
          </a:solidFill>
          <a:prstDash val="solid"/>
          <a:round/>
          <a:headEnd type="none" w="med" len="med"/>
          <a:tailEnd type="arrow"/>
        </a:ln>
        <a:effectLst/>
      </a:spPr>
      <a:bodyPr/>
      <a:lstStyle/>
    </a:lnDef>
    <a:txDef>
      <a:spPr>
        <a:noFill/>
      </a:spPr>
      <a:bodyPr wrap="square" rtlCol="0">
        <a:spAutoFit/>
      </a:bodyPr>
      <a:lstStyle>
        <a:defPPr>
          <a:defRPr sz="1800" dirty="0" smtClean="0"/>
        </a:defPPr>
      </a:lstStyle>
    </a:tx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Status xmlns="893ae260-c728-403e-8c1d-be5e00391f89">Draft</Status>
  </documentManagement>
</p:properties>
</file>

<file path=customXml/itemProps1.xml><?xml version="1.0" encoding="utf-8"?>
<ds:datastoreItem xmlns:ds="http://schemas.openxmlformats.org/officeDocument/2006/customXml" ds:itemID="{121C5F52-A748-4121-B47C-32118B6AAB93}">
  <ds:schemaRefs>
    <ds:schemaRef ds:uri="http://schemas.microsoft.com/sharepoint/v3/contenttype/forms"/>
  </ds:schemaRefs>
</ds:datastoreItem>
</file>

<file path=customXml/itemProps2.xml><?xml version="1.0" encoding="utf-8"?>
<ds:datastoreItem xmlns:ds="http://schemas.openxmlformats.org/officeDocument/2006/customXml" ds:itemID="{1AD236BE-31DB-4975-B509-95E2F60A46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02027C-7F4C-46DC-944A-56ABB7602FD3}">
  <ds:schemaRefs>
    <ds:schemaRef ds:uri="http://purl.org/dc/elements/1.1/"/>
    <ds:schemaRef ds:uri="http://schemas.openxmlformats.org/package/2006/metadata/core-properties"/>
    <ds:schemaRef ds:uri="http://schemas.microsoft.com/office/2006/documentManagement/types"/>
    <ds:schemaRef ds:uri="http://schemas.microsoft.com/office/2006/metadata/properties"/>
    <ds:schemaRef ds:uri="http://schemas.microsoft.com/office/infopath/2007/PartnerControls"/>
    <ds:schemaRef ds:uri="http://purl.org/dc/terms/"/>
    <ds:schemaRef ds:uri="893ae260-c728-403e-8c1d-be5e00391f89"/>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Assurance Management template1</Template>
  <TotalTime>6114</TotalTime>
  <Words>4662</Words>
  <Application>Microsoft Office PowerPoint</Application>
  <PresentationFormat>On-screen Show (4:3)</PresentationFormat>
  <Paragraphs>631</Paragraphs>
  <Slides>64</Slides>
  <Notes>63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66" baseType="lpstr">
      <vt:lpstr>CERTtemplate_courseware2013</vt:lpstr>
      <vt:lpstr>Visio</vt:lpstr>
      <vt:lpstr>Assurance Management</vt:lpstr>
      <vt:lpstr>PowerPoint Presentation</vt:lpstr>
      <vt:lpstr>PowerPoint Presentation</vt:lpstr>
      <vt:lpstr>PowerPoint Presentation</vt:lpstr>
      <vt:lpstr>Topics</vt:lpstr>
      <vt:lpstr>What Is Risk?</vt:lpstr>
      <vt:lpstr>Risk Analysis</vt:lpstr>
      <vt:lpstr>Threats</vt:lpstr>
      <vt:lpstr>Malicious Events: Microsoft STRIDE Threat Model </vt:lpstr>
      <vt:lpstr>Elements of Mission Risk</vt:lpstr>
      <vt:lpstr>Elements of Event Risk</vt:lpstr>
      <vt:lpstr>Risk Management</vt:lpstr>
      <vt:lpstr>Two Types of Risk: Systematic Risk</vt:lpstr>
      <vt:lpstr>Two Types of Risk: Unsystematic Risk </vt:lpstr>
      <vt:lpstr>Risk Management</vt:lpstr>
      <vt:lpstr>Risk Management Activities</vt:lpstr>
      <vt:lpstr>Select Risk Management Approach</vt:lpstr>
      <vt:lpstr>Controlling the Risk-1</vt:lpstr>
      <vt:lpstr>Controlling the Risk-2</vt:lpstr>
      <vt:lpstr>Role of Measurement: Dan Geer </vt:lpstr>
      <vt:lpstr>Topics</vt:lpstr>
      <vt:lpstr>From Risks to Threats-1</vt:lpstr>
      <vt:lpstr>From Risks to Threats-2</vt:lpstr>
      <vt:lpstr>Business Risk Analysis-1</vt:lpstr>
      <vt:lpstr>Business Risk Analysis-2</vt:lpstr>
      <vt:lpstr>Topics</vt:lpstr>
      <vt:lpstr>Current State: High Residual Security Risk</vt:lpstr>
      <vt:lpstr>Software Design Risk Analysis</vt:lpstr>
      <vt:lpstr>Goal: Reduce Residual Security Risk</vt:lpstr>
      <vt:lpstr>What Can We Control?</vt:lpstr>
      <vt:lpstr>Threat Modeling and Use Cases</vt:lpstr>
      <vt:lpstr>Use Case Analysis</vt:lpstr>
      <vt:lpstr>Review: Microsoft STRIDE Threat Model </vt:lpstr>
      <vt:lpstr>Threat Modeling</vt:lpstr>
      <vt:lpstr>Use Case with Data Store Access</vt:lpstr>
      <vt:lpstr>Threat Modeling</vt:lpstr>
      <vt:lpstr>Development: Dependencies</vt:lpstr>
      <vt:lpstr>Development: Security Assumptions</vt:lpstr>
      <vt:lpstr>Threat Modeling</vt:lpstr>
      <vt:lpstr>Data Flow Diagrams</vt:lpstr>
      <vt:lpstr>Development: Design an Information Flow</vt:lpstr>
      <vt:lpstr>Threat Modeling</vt:lpstr>
      <vt:lpstr>Threat Modeling</vt:lpstr>
      <vt:lpstr>Threat Modeling</vt:lpstr>
      <vt:lpstr>Data Flow Diagram Analysis</vt:lpstr>
      <vt:lpstr>Threat Targets-1</vt:lpstr>
      <vt:lpstr>Mitigate Information Flow and Data Store Threats</vt:lpstr>
      <vt:lpstr>Threat Targets-2</vt:lpstr>
      <vt:lpstr>Misuse Case: SQL Injection (Event Risk)</vt:lpstr>
      <vt:lpstr>Mitigation for SQL Injection</vt:lpstr>
      <vt:lpstr>Elevation of Privilege: Event Risk</vt:lpstr>
      <vt:lpstr>Multiple Elevations of Privilege</vt:lpstr>
      <vt:lpstr>RSA Compromise 2011</vt:lpstr>
      <vt:lpstr>RSA Attack</vt:lpstr>
      <vt:lpstr>Topics</vt:lpstr>
      <vt:lpstr>The Highly Unlikely Can Happen</vt:lpstr>
      <vt:lpstr>Stuxnet 2010</vt:lpstr>
      <vt:lpstr>Stuxnet Attack-1</vt:lpstr>
      <vt:lpstr>Stuxnet Attack-2</vt:lpstr>
      <vt:lpstr>Stuxnet Observation-1</vt:lpstr>
      <vt:lpstr>Stuxnet Observation-2</vt:lpstr>
      <vt:lpstr>Stuxnet Observation-3</vt:lpstr>
      <vt:lpstr>Operational Compromises-1</vt:lpstr>
      <vt:lpstr>Expanding the Scope of Risk Mitigations</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Sandy Shrum</dc:creator>
  <cp:lastModifiedBy>Bob Ellison</cp:lastModifiedBy>
  <cp:revision>322</cp:revision>
  <cp:lastPrinted>2006-09-07T20:48:53Z</cp:lastPrinted>
  <dcterms:created xsi:type="dcterms:W3CDTF">2013-03-25T14:35:42Z</dcterms:created>
  <dcterms:modified xsi:type="dcterms:W3CDTF">2014-05-23T15:17:26Z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