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62"/>
  </p:notesMasterIdLst>
  <p:handoutMasterIdLst>
    <p:handoutMasterId r:id="rId63"/>
  </p:handoutMasterIdLst>
  <p:sldIdLst>
    <p:sldId id="332" r:id="rId5"/>
    <p:sldId id="828" r:id="rId6"/>
    <p:sldId id="274" r:id="rId7"/>
    <p:sldId id="324" r:id="rId8"/>
    <p:sldId id="827" r:id="rId9"/>
    <p:sldId id="755" r:id="rId10"/>
    <p:sldId id="764" r:id="rId11"/>
    <p:sldId id="815" r:id="rId12"/>
    <p:sldId id="765" r:id="rId13"/>
    <p:sldId id="766" r:id="rId14"/>
    <p:sldId id="767" r:id="rId15"/>
    <p:sldId id="768" r:id="rId16"/>
    <p:sldId id="769" r:id="rId17"/>
    <p:sldId id="770" r:id="rId18"/>
    <p:sldId id="771" r:id="rId19"/>
    <p:sldId id="772" r:id="rId20"/>
    <p:sldId id="773" r:id="rId21"/>
    <p:sldId id="774" r:id="rId22"/>
    <p:sldId id="816" r:id="rId23"/>
    <p:sldId id="775" r:id="rId24"/>
    <p:sldId id="776" r:id="rId25"/>
    <p:sldId id="777" r:id="rId26"/>
    <p:sldId id="778" r:id="rId27"/>
    <p:sldId id="779" r:id="rId28"/>
    <p:sldId id="780" r:id="rId29"/>
    <p:sldId id="781" r:id="rId30"/>
    <p:sldId id="782" r:id="rId31"/>
    <p:sldId id="783" r:id="rId32"/>
    <p:sldId id="784" r:id="rId33"/>
    <p:sldId id="785" r:id="rId34"/>
    <p:sldId id="786" r:id="rId35"/>
    <p:sldId id="787" r:id="rId36"/>
    <p:sldId id="788" r:id="rId37"/>
    <p:sldId id="789" r:id="rId38"/>
    <p:sldId id="790" r:id="rId39"/>
    <p:sldId id="791" r:id="rId40"/>
    <p:sldId id="792" r:id="rId41"/>
    <p:sldId id="793" r:id="rId42"/>
    <p:sldId id="819" r:id="rId43"/>
    <p:sldId id="794" r:id="rId44"/>
    <p:sldId id="795" r:id="rId45"/>
    <p:sldId id="796" r:id="rId46"/>
    <p:sldId id="797" r:id="rId47"/>
    <p:sldId id="798" r:id="rId48"/>
    <p:sldId id="799" r:id="rId49"/>
    <p:sldId id="800" r:id="rId50"/>
    <p:sldId id="801" r:id="rId51"/>
    <p:sldId id="818" r:id="rId52"/>
    <p:sldId id="802" r:id="rId53"/>
    <p:sldId id="803" r:id="rId54"/>
    <p:sldId id="804" r:id="rId55"/>
    <p:sldId id="805" r:id="rId56"/>
    <p:sldId id="817" r:id="rId57"/>
    <p:sldId id="806" r:id="rId58"/>
    <p:sldId id="820" r:id="rId59"/>
    <p:sldId id="808" r:id="rId60"/>
    <p:sldId id="809" r:id="rId61"/>
  </p:sldIdLst>
  <p:sldSz cx="9144000" cy="6858000" type="screen4x3"/>
  <p:notesSz cx="6934200" cy="9220200"/>
  <p:defaultTex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4F82"/>
    <a:srgbClr val="990000"/>
    <a:srgbClr val="333366"/>
    <a:srgbClr val="99CC00"/>
    <a:srgbClr val="6699CC"/>
    <a:srgbClr val="6666CC"/>
    <a:srgbClr val="666699"/>
    <a:srgbClr val="EAEAEA"/>
    <a:srgbClr val="999999"/>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75" autoAdjust="0"/>
    <p:restoredTop sz="86400" autoAdjust="0"/>
  </p:normalViewPr>
  <p:slideViewPr>
    <p:cSldViewPr>
      <p:cViewPr varScale="1">
        <p:scale>
          <a:sx n="95" d="100"/>
          <a:sy n="95" d="100"/>
        </p:scale>
        <p:origin x="-234" y="-90"/>
      </p:cViewPr>
      <p:guideLst>
        <p:guide orient="horz" pos="2160"/>
        <p:guide pos="2880"/>
      </p:guideLst>
    </p:cSldViewPr>
  </p:slideViewPr>
  <p:outlineViewPr>
    <p:cViewPr>
      <p:scale>
        <a:sx n="33" d="100"/>
        <a:sy n="33" d="100"/>
      </p:scale>
      <p:origin x="24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70" d="100"/>
          <a:sy n="70" d="100"/>
        </p:scale>
        <p:origin x="-3144" y="-888"/>
      </p:cViewPr>
      <p:guideLst>
        <p:guide orient="horz" pos="2904"/>
        <p:guide pos="218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handoutMaster" Target="handoutMasters/handout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1.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95" name="Line 15"/>
          <p:cNvSpPr>
            <a:spLocks noChangeShapeType="1"/>
          </p:cNvSpPr>
          <p:nvPr/>
        </p:nvSpPr>
        <p:spPr bwMode="auto">
          <a:xfrm flipH="1">
            <a:off x="228600" y="8686800"/>
            <a:ext cx="6477000" cy="0"/>
          </a:xfrm>
          <a:prstGeom prst="line">
            <a:avLst/>
          </a:prstGeom>
          <a:noFill/>
          <a:ln w="6350">
            <a:solidFill>
              <a:schemeClr val="tx1"/>
            </a:solidFill>
            <a:round/>
            <a:headEnd/>
            <a:tailEnd/>
          </a:ln>
          <a:effectLst/>
        </p:spPr>
        <p:txBody>
          <a:bodyPr wrap="none" anchor="ctr">
            <a:spAutoFit/>
          </a:bodyPr>
          <a:lstStyle/>
          <a:p>
            <a:endParaRPr lang="en-US"/>
          </a:p>
        </p:txBody>
      </p:sp>
      <p:sp>
        <p:nvSpPr>
          <p:cNvPr id="46100" name="Rectangle 20"/>
          <p:cNvSpPr>
            <a:spLocks noChangeArrowheads="1"/>
          </p:cNvSpPr>
          <p:nvPr/>
        </p:nvSpPr>
        <p:spPr bwMode="auto">
          <a:xfrm>
            <a:off x="6462713" y="8777288"/>
            <a:ext cx="333375" cy="225425"/>
          </a:xfrm>
          <a:prstGeom prst="rect">
            <a:avLst/>
          </a:prstGeom>
          <a:noFill/>
          <a:ln w="9525">
            <a:noFill/>
            <a:miter lim="800000"/>
            <a:headEnd/>
            <a:tailEnd/>
          </a:ln>
          <a:effectLst/>
        </p:spPr>
        <p:txBody>
          <a:bodyPr wrap="none" lIns="88226" tIns="44112" rIns="88226" bIns="44112">
            <a:spAutoFit/>
          </a:bodyPr>
          <a:lstStyle/>
          <a:p>
            <a:pPr algn="ctr" defTabSz="901700" eaLnBrk="0" hangingPunct="0">
              <a:lnSpc>
                <a:spcPct val="90000"/>
              </a:lnSpc>
              <a:spcBef>
                <a:spcPct val="0"/>
              </a:spcBef>
            </a:pPr>
            <a:fld id="{5CC1855B-19C6-4128-825F-F41EF34AFCE4}" type="slidenum">
              <a:rPr lang="en-US" b="1"/>
              <a:pPr algn="ctr" defTabSz="901700" eaLnBrk="0" hangingPunct="0">
                <a:lnSpc>
                  <a:spcPct val="90000"/>
                </a:lnSpc>
                <a:spcBef>
                  <a:spcPct val="0"/>
                </a:spcBef>
              </a:pPr>
              <a:t>‹#›</a:t>
            </a:fld>
            <a:endParaRPr lang="en-US" b="1"/>
          </a:p>
        </p:txBody>
      </p:sp>
      <p:pic>
        <p:nvPicPr>
          <p:cNvPr id="46101" name="Picture 21"/>
          <p:cNvPicPr>
            <a:picLocks noChangeAspect="1" noChangeArrowheads="1"/>
          </p:cNvPicPr>
          <p:nvPr/>
        </p:nvPicPr>
        <p:blipFill>
          <a:blip r:embed="rId2" cstate="print"/>
          <a:srcRect/>
          <a:stretch>
            <a:fillRect/>
          </a:stretch>
        </p:blipFill>
        <p:spPr bwMode="auto">
          <a:xfrm>
            <a:off x="190500" y="8724900"/>
            <a:ext cx="3657600" cy="288925"/>
          </a:xfrm>
          <a:prstGeom prst="rect">
            <a:avLst/>
          </a:prstGeom>
          <a:noFill/>
          <a:ln w="9525">
            <a:noFill/>
            <a:miter lim="800000"/>
            <a:headEnd/>
            <a:tailEnd/>
          </a:ln>
          <a:effectLst/>
        </p:spPr>
      </p:pic>
      <p:sp>
        <p:nvSpPr>
          <p:cNvPr id="5" name="Rectangle 8"/>
          <p:cNvSpPr txBox="1">
            <a:spLocks noChangeArrowheads="1"/>
          </p:cNvSpPr>
          <p:nvPr/>
        </p:nvSpPr>
        <p:spPr>
          <a:xfrm>
            <a:off x="4000500" y="8758239"/>
            <a:ext cx="2362200" cy="195262"/>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2014 Carnegie Mellon University</a:t>
            </a:r>
            <a:endParaRPr lang="en-US" dirty="0"/>
          </a:p>
        </p:txBody>
      </p:sp>
      <p:sp>
        <p:nvSpPr>
          <p:cNvPr id="6" name="Date Placeholder 4"/>
          <p:cNvSpPr txBox="1">
            <a:spLocks/>
          </p:cNvSpPr>
          <p:nvPr/>
        </p:nvSpPr>
        <p:spPr>
          <a:xfrm>
            <a:off x="190500" y="190500"/>
            <a:ext cx="3005138" cy="461328"/>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smtClean="0"/>
              <a:t>CERT Program</a:t>
            </a:r>
            <a:endParaRPr lang="en-US" dirty="0"/>
          </a:p>
        </p:txBody>
      </p:sp>
    </p:spTree>
    <p:extLst>
      <p:ext uri="{BB962C8B-B14F-4D97-AF65-F5344CB8AC3E}">
        <p14:creationId xmlns:p14="http://schemas.microsoft.com/office/powerpoint/2010/main" val="302150946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2" name="Rectangle 4"/>
          <p:cNvSpPr>
            <a:spLocks noGrp="1" noRot="1" noChangeAspect="1" noChangeArrowheads="1" noTextEdit="1"/>
          </p:cNvSpPr>
          <p:nvPr>
            <p:ph type="sldImg" idx="2"/>
          </p:nvPr>
        </p:nvSpPr>
        <p:spPr bwMode="auto">
          <a:xfrm>
            <a:off x="1162050" y="692150"/>
            <a:ext cx="4610100" cy="3457575"/>
          </a:xfrm>
          <a:prstGeom prst="rect">
            <a:avLst/>
          </a:prstGeom>
          <a:noFill/>
          <a:ln w="9525">
            <a:solidFill>
              <a:srgbClr val="000000"/>
            </a:solidFill>
            <a:miter lim="800000"/>
            <a:headEnd/>
            <a:tailEnd/>
          </a:ln>
          <a:effectLst/>
        </p:spPr>
      </p:sp>
      <p:sp>
        <p:nvSpPr>
          <p:cNvPr id="7177" name="Rectangle 9"/>
          <p:cNvSpPr>
            <a:spLocks noChangeArrowheads="1"/>
          </p:cNvSpPr>
          <p:nvPr/>
        </p:nvSpPr>
        <p:spPr bwMode="auto">
          <a:xfrm>
            <a:off x="6462713" y="8777288"/>
            <a:ext cx="333375" cy="225425"/>
          </a:xfrm>
          <a:prstGeom prst="rect">
            <a:avLst/>
          </a:prstGeom>
          <a:noFill/>
          <a:ln w="9525">
            <a:noFill/>
            <a:miter lim="800000"/>
            <a:headEnd/>
            <a:tailEnd/>
          </a:ln>
          <a:effectLst/>
        </p:spPr>
        <p:txBody>
          <a:bodyPr wrap="none" lIns="88226" tIns="44112" rIns="88226" bIns="44112">
            <a:spAutoFit/>
          </a:bodyPr>
          <a:lstStyle/>
          <a:p>
            <a:pPr algn="ctr" defTabSz="901700" eaLnBrk="0" hangingPunct="0">
              <a:lnSpc>
                <a:spcPct val="90000"/>
              </a:lnSpc>
              <a:spcBef>
                <a:spcPct val="0"/>
              </a:spcBef>
            </a:pPr>
            <a:fld id="{3C173182-E56E-4B39-B792-53420CCC9B1A}" type="slidenum">
              <a:rPr lang="en-US" b="1"/>
              <a:pPr algn="ctr" defTabSz="901700" eaLnBrk="0" hangingPunct="0">
                <a:lnSpc>
                  <a:spcPct val="90000"/>
                </a:lnSpc>
                <a:spcBef>
                  <a:spcPct val="0"/>
                </a:spcBef>
              </a:pPr>
              <a:t>‹#›</a:t>
            </a:fld>
            <a:endParaRPr lang="en-US" b="1" dirty="0"/>
          </a:p>
        </p:txBody>
      </p:sp>
      <p:sp>
        <p:nvSpPr>
          <p:cNvPr id="7185" name="Line 17"/>
          <p:cNvSpPr>
            <a:spLocks noChangeShapeType="1"/>
          </p:cNvSpPr>
          <p:nvPr/>
        </p:nvSpPr>
        <p:spPr bwMode="auto">
          <a:xfrm flipH="1">
            <a:off x="228600" y="8686800"/>
            <a:ext cx="6477000" cy="0"/>
          </a:xfrm>
          <a:prstGeom prst="line">
            <a:avLst/>
          </a:prstGeom>
          <a:noFill/>
          <a:ln w="6350">
            <a:solidFill>
              <a:schemeClr val="tx1"/>
            </a:solidFill>
            <a:round/>
            <a:headEnd/>
            <a:tailEnd/>
          </a:ln>
          <a:effectLst/>
        </p:spPr>
        <p:txBody>
          <a:bodyPr wrap="none" anchor="ctr">
            <a:spAutoFit/>
          </a:bodyPr>
          <a:lstStyle/>
          <a:p>
            <a:endParaRPr lang="en-US"/>
          </a:p>
        </p:txBody>
      </p:sp>
      <p:pic>
        <p:nvPicPr>
          <p:cNvPr id="7201" name="Picture 33"/>
          <p:cNvPicPr>
            <a:picLocks noChangeAspect="1" noChangeArrowheads="1"/>
          </p:cNvPicPr>
          <p:nvPr/>
        </p:nvPicPr>
        <p:blipFill>
          <a:blip r:embed="rId2"/>
          <a:srcRect/>
          <a:stretch>
            <a:fillRect/>
          </a:stretch>
        </p:blipFill>
        <p:spPr bwMode="auto">
          <a:xfrm>
            <a:off x="190500" y="8724900"/>
            <a:ext cx="3657600" cy="288925"/>
          </a:xfrm>
          <a:prstGeom prst="rect">
            <a:avLst/>
          </a:prstGeom>
          <a:noFill/>
          <a:ln w="9525">
            <a:noFill/>
            <a:miter lim="800000"/>
            <a:headEnd/>
            <a:tailEnd/>
          </a:ln>
          <a:effectLst/>
        </p:spPr>
      </p:pic>
      <p:sp>
        <p:nvSpPr>
          <p:cNvPr id="7203" name="Rectangle 3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Rectangle 8"/>
          <p:cNvSpPr txBox="1">
            <a:spLocks noChangeArrowheads="1"/>
          </p:cNvSpPr>
          <p:nvPr/>
        </p:nvSpPr>
        <p:spPr>
          <a:xfrm>
            <a:off x="4000500" y="8758239"/>
            <a:ext cx="2362200" cy="195262"/>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2014 Carnegie Mellon University</a:t>
            </a:r>
            <a:endParaRPr lang="en-US" dirty="0"/>
          </a:p>
        </p:txBody>
      </p:sp>
      <p:sp>
        <p:nvSpPr>
          <p:cNvPr id="10" name="Date Placeholder 4"/>
          <p:cNvSpPr txBox="1">
            <a:spLocks/>
          </p:cNvSpPr>
          <p:nvPr/>
        </p:nvSpPr>
        <p:spPr>
          <a:xfrm>
            <a:off x="190500" y="190500"/>
            <a:ext cx="3005138" cy="461328"/>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smtClean="0"/>
              <a:t>CERT Program</a:t>
            </a:r>
            <a:endParaRPr lang="en-US" dirty="0"/>
          </a:p>
        </p:txBody>
      </p:sp>
    </p:spTree>
    <p:extLst>
      <p:ext uri="{BB962C8B-B14F-4D97-AF65-F5344CB8AC3E}">
        <p14:creationId xmlns:p14="http://schemas.microsoft.com/office/powerpoint/2010/main" val="3310936681"/>
      </p:ext>
    </p:extLst>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06400" indent="-120650" algn="l" rtl="0" fontAlgn="base">
      <a:spcBef>
        <a:spcPct val="30000"/>
      </a:spcBef>
      <a:spcAft>
        <a:spcPct val="0"/>
      </a:spcAft>
      <a:buChar char="•"/>
      <a:defRPr sz="1000" kern="1200">
        <a:solidFill>
          <a:schemeClr val="tx1"/>
        </a:solidFill>
        <a:latin typeface="Arial" charset="0"/>
        <a:ea typeface="ＭＳ Ｐゴシック" pitchFamily="1" charset="-128"/>
        <a:cs typeface="+mn-cs"/>
      </a:defRPr>
    </a:lvl2pPr>
    <a:lvl3pPr marL="741363" indent="-115888" algn="l" rtl="0" fontAlgn="base">
      <a:spcBef>
        <a:spcPct val="30000"/>
      </a:spcBef>
      <a:spcAft>
        <a:spcPct val="0"/>
      </a:spcAft>
      <a:buChar char="–"/>
      <a:defRPr sz="1000" kern="1200">
        <a:solidFill>
          <a:schemeClr val="tx1"/>
        </a:solidFill>
        <a:latin typeface="Arial" charset="0"/>
        <a:ea typeface="ＭＳ Ｐゴシック" pitchFamily="1" charset="-128"/>
        <a:cs typeface="+mn-cs"/>
      </a:defRPr>
    </a:lvl3pPr>
    <a:lvl4pPr marL="1143000" indent="-169863" algn="l" rtl="0" fontAlgn="base">
      <a:spcBef>
        <a:spcPct val="30000"/>
      </a:spcBef>
      <a:spcAft>
        <a:spcPct val="0"/>
      </a:spcAft>
      <a:buSzPct val="90000"/>
      <a:buChar char="o"/>
      <a:defRPr sz="1000" kern="1200">
        <a:solidFill>
          <a:schemeClr val="tx1"/>
        </a:solidFill>
        <a:latin typeface="Arial" charset="0"/>
        <a:ea typeface="ＭＳ Ｐゴシック" pitchFamily="1" charset="-128"/>
        <a:cs typeface="+mn-cs"/>
      </a:defRPr>
    </a:lvl4pPr>
    <a:lvl5pPr marL="1481138" indent="-171450" algn="l" rtl="0" fontAlgn="base">
      <a:spcBef>
        <a:spcPct val="30000"/>
      </a:spcBef>
      <a:spcAft>
        <a:spcPct val="0"/>
      </a:spcAft>
      <a:buChar char="–"/>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21765705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8448175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1789794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36714209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19811723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Slide Image Placeholder 1"/>
          <p:cNvSpPr>
            <a:spLocks noGrp="1" noRot="1" noChangeAspect="1" noTextEdit="1"/>
          </p:cNvSpPr>
          <p:nvPr>
            <p:ph type="sldImg"/>
          </p:nvPr>
        </p:nvSpPr>
        <p:spPr>
          <a:ln/>
        </p:spPr>
      </p:sp>
      <p:sp>
        <p:nvSpPr>
          <p:cNvPr id="195587" name="Notes Placeholder 2"/>
          <p:cNvSpPr>
            <a:spLocks noGrp="1"/>
          </p:cNvSpPr>
          <p:nvPr>
            <p:ph type="body" idx="1"/>
          </p:nvPr>
        </p:nvSpPr>
        <p:spPr>
          <a:noFill/>
          <a:ln/>
        </p:spPr>
        <p:txBody>
          <a:bodyPr/>
          <a:lstStyle/>
          <a:p>
            <a:r>
              <a:rPr lang="en-US" sz="1000" b="1" dirty="0" smtClean="0"/>
              <a:t>Potential Event </a:t>
            </a:r>
            <a:r>
              <a:rPr lang="en-US" sz="1000" dirty="0" smtClean="0"/>
              <a:t>– a future occurrence that may or may not happen</a:t>
            </a:r>
          </a:p>
          <a:p>
            <a:endParaRPr lang="en-US" sz="1000" dirty="0" smtClean="0"/>
          </a:p>
          <a:p>
            <a:r>
              <a:rPr lang="en-US" sz="1000" b="1" dirty="0" smtClean="0"/>
              <a:t>Condition</a:t>
            </a:r>
            <a:r>
              <a:rPr lang="en-US" sz="1000" dirty="0" smtClean="0"/>
              <a:t> – a circumstance with the potential to produce loss; a condition has no effect on performance absent the occurrence of the event</a:t>
            </a:r>
          </a:p>
          <a:p>
            <a:endParaRPr lang="en-US" sz="1000" dirty="0" smtClean="0"/>
          </a:p>
          <a:p>
            <a:r>
              <a:rPr lang="en-US" sz="1000" b="1" dirty="0" smtClean="0"/>
              <a:t>Consequence</a:t>
            </a:r>
            <a:r>
              <a:rPr lang="en-US" sz="1000" dirty="0" smtClean="0"/>
              <a:t> – the loss that will occur when an event is realized</a:t>
            </a:r>
          </a:p>
          <a:p>
            <a:endParaRPr lang="en-US" dirty="0" smtClean="0">
              <a:latin typeface="Arial" pitchFamily="34" charset="0"/>
              <a:ea typeface="ＭＳ Ｐゴシック" charset="-128"/>
            </a:endParaRPr>
          </a:p>
        </p:txBody>
      </p:sp>
      <p:sp>
        <p:nvSpPr>
          <p:cNvPr id="195588" name="Footer Placeholder 3"/>
          <p:cNvSpPr>
            <a:spLocks noGrp="1"/>
          </p:cNvSpPr>
          <p:nvPr>
            <p:ph type="ftr" sz="quarter" idx="4"/>
          </p:nvPr>
        </p:nvSpPr>
        <p:spPr>
          <a:xfrm>
            <a:off x="0" y="8758239"/>
            <a:ext cx="3004397" cy="460375"/>
          </a:xfrm>
          <a:prstGeom prst="rect">
            <a:avLst/>
          </a:prstGeom>
          <a:noFill/>
        </p:spPr>
        <p:txBody>
          <a:bodyPr/>
          <a:lstStyle/>
          <a:p>
            <a:r>
              <a:rPr lang="en-US" dirty="0" smtClean="0"/>
              <a:t>© 2009 Carnegie Mellon University</a:t>
            </a:r>
          </a:p>
          <a:p>
            <a:r>
              <a:rPr lang="en-US" dirty="0" smtClean="0"/>
              <a:t>  </a:t>
            </a:r>
          </a:p>
        </p:txBody>
      </p:sp>
      <p:sp>
        <p:nvSpPr>
          <p:cNvPr id="195590" name="Date Placeholder 5"/>
          <p:cNvSpPr>
            <a:spLocks noGrp="1"/>
          </p:cNvSpPr>
          <p:nvPr>
            <p:ph type="dt" sz="quarter" idx="1"/>
          </p:nvPr>
        </p:nvSpPr>
        <p:spPr>
          <a:xfrm>
            <a:off x="3927776" y="1"/>
            <a:ext cx="3004820" cy="461325"/>
          </a:xfrm>
          <a:prstGeom prst="rect">
            <a:avLst/>
          </a:prstGeom>
          <a:noFill/>
        </p:spPr>
        <p:txBody>
          <a:bodyPr/>
          <a:lstStyle/>
          <a:p>
            <a:fld id="{2466F0C2-60D0-4D8D-8980-6A31613688CC}" type="datetime1">
              <a:rPr lang="en-US" smtClean="0">
                <a:latin typeface="Arial" pitchFamily="34" charset="0"/>
                <a:ea typeface="ＭＳ Ｐゴシック" charset="-128"/>
              </a:rPr>
              <a:pPr/>
              <a:t>5/22/2014</a:t>
            </a:fld>
            <a:endParaRPr lang="en-US" dirty="0" smtClean="0">
              <a:latin typeface="Arial" pitchFamily="34" charset="0"/>
              <a:ea typeface="ＭＳ Ｐゴシック" charset="-128"/>
            </a:endParaRPr>
          </a:p>
        </p:txBody>
      </p:sp>
      <p:sp>
        <p:nvSpPr>
          <p:cNvPr id="7" name="Header Placeholder 4"/>
          <p:cNvSpPr>
            <a:spLocks noGrp="1"/>
          </p:cNvSpPr>
          <p:nvPr>
            <p:ph type="hdr" sz="quarter"/>
          </p:nvPr>
        </p:nvSpPr>
        <p:spPr>
          <a:xfrm>
            <a:off x="573091" y="294872"/>
            <a:ext cx="2703512" cy="467669"/>
          </a:xfrm>
          <a:prstGeom prst="rect">
            <a:avLst/>
          </a:prstGeom>
        </p:spPr>
        <p:txBody>
          <a:bodyPr/>
          <a:lstStyle/>
          <a:p>
            <a:pPr>
              <a:defRPr/>
            </a:pPr>
            <a:r>
              <a:rPr lang="en-US" dirty="0" smtClean="0"/>
              <a:t>Risk-Based Measurement and Analysis</a:t>
            </a: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27431107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27431107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3846081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31845414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76090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16796363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22218310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41737153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32083109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13944962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33681497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28306995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37359466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9521881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35274783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9730033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7669596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23215478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344112596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229906170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246536985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62274137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33407337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33407337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9601405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11780199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411601811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121145578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344112596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135084409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256243714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176243495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176243495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165052662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34831095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29257238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4000500" y="8758240"/>
            <a:ext cx="2133600" cy="198437"/>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254021834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69599430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69599430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5816426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2011 Carnegie Mellon University</a:t>
            </a:r>
          </a:p>
          <a:p>
            <a:pPr>
              <a:defRPr/>
            </a:pPr>
            <a:r>
              <a:rPr lang="en-US" smtClean="0"/>
              <a:t>  </a:t>
            </a:r>
            <a:endParaRPr lang="en-US" dirty="0"/>
          </a:p>
        </p:txBody>
      </p:sp>
      <p:sp>
        <p:nvSpPr>
          <p:cNvPr id="5" name="Header Placeholder 4"/>
          <p:cNvSpPr>
            <a:spLocks noGrp="1"/>
          </p:cNvSpPr>
          <p:nvPr>
            <p:ph type="hdr" sz="quarter" idx="11"/>
          </p:nvPr>
        </p:nvSpPr>
        <p:spPr>
          <a:xfrm>
            <a:off x="0" y="1"/>
            <a:ext cx="3004397" cy="460375"/>
          </a:xfrm>
          <a:prstGeom prst="rect">
            <a:avLst/>
          </a:prstGeom>
        </p:spPr>
        <p:txBody>
          <a:bodyPr/>
          <a:lstStyle/>
          <a:p>
            <a:pPr>
              <a:defRPr/>
            </a:pPr>
            <a:r>
              <a:rPr lang="en-US" smtClean="0"/>
              <a:t>Risk-Based Measurement and Analysis</a:t>
            </a:r>
            <a:endParaRPr lang="en-US" dirty="0"/>
          </a:p>
        </p:txBody>
      </p:sp>
      <p:sp>
        <p:nvSpPr>
          <p:cNvPr id="6" name="Date Placeholder 5"/>
          <p:cNvSpPr>
            <a:spLocks noGrp="1"/>
          </p:cNvSpPr>
          <p:nvPr>
            <p:ph type="dt" idx="12"/>
          </p:nvPr>
        </p:nvSpPr>
        <p:spPr>
          <a:xfrm>
            <a:off x="3927776" y="1"/>
            <a:ext cx="3004820" cy="461325"/>
          </a:xfrm>
          <a:prstGeom prst="rect">
            <a:avLst/>
          </a:prstGeom>
        </p:spPr>
        <p:txBody>
          <a:bodyPr/>
          <a:lstStyle/>
          <a:p>
            <a:pPr>
              <a:defRPr/>
            </a:pPr>
            <a:fld id="{0C10870B-4538-4B47-B14D-983416DEF369}" type="datetime1">
              <a:rPr lang="en-US" smtClean="0"/>
              <a:pPr>
                <a:defRPr/>
              </a:pPr>
              <a:t>5/22/2014</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2011 Carnegie Mellon University</a:t>
            </a:r>
          </a:p>
          <a:p>
            <a:pPr>
              <a:defRPr/>
            </a:pPr>
            <a:r>
              <a:rPr lang="en-US" smtClean="0"/>
              <a:t>  </a:t>
            </a:r>
            <a:endParaRPr lang="en-US" dirty="0"/>
          </a:p>
        </p:txBody>
      </p:sp>
      <p:sp>
        <p:nvSpPr>
          <p:cNvPr id="5" name="Header Placeholder 4"/>
          <p:cNvSpPr>
            <a:spLocks noGrp="1"/>
          </p:cNvSpPr>
          <p:nvPr>
            <p:ph type="hdr" sz="quarter" idx="11"/>
          </p:nvPr>
        </p:nvSpPr>
        <p:spPr>
          <a:xfrm>
            <a:off x="0" y="1"/>
            <a:ext cx="3004397" cy="460375"/>
          </a:xfrm>
          <a:prstGeom prst="rect">
            <a:avLst/>
          </a:prstGeom>
        </p:spPr>
        <p:txBody>
          <a:bodyPr/>
          <a:lstStyle/>
          <a:p>
            <a:pPr>
              <a:defRPr/>
            </a:pPr>
            <a:r>
              <a:rPr lang="en-US" smtClean="0"/>
              <a:t>Risk-Based Measurement and Analysis</a:t>
            </a:r>
            <a:endParaRPr lang="en-US" dirty="0"/>
          </a:p>
        </p:txBody>
      </p:sp>
      <p:sp>
        <p:nvSpPr>
          <p:cNvPr id="6" name="Date Placeholder 5"/>
          <p:cNvSpPr>
            <a:spLocks noGrp="1"/>
          </p:cNvSpPr>
          <p:nvPr>
            <p:ph type="dt" idx="12"/>
          </p:nvPr>
        </p:nvSpPr>
        <p:spPr>
          <a:xfrm>
            <a:off x="3927776" y="1"/>
            <a:ext cx="3004820" cy="461325"/>
          </a:xfrm>
          <a:prstGeom prst="rect">
            <a:avLst/>
          </a:prstGeom>
        </p:spPr>
        <p:txBody>
          <a:bodyPr/>
          <a:lstStyle/>
          <a:p>
            <a:pPr>
              <a:defRPr/>
            </a:pPr>
            <a:fld id="{0C10870B-4538-4B47-B14D-983416DEF369}" type="datetime1">
              <a:rPr lang="en-US" smtClean="0"/>
              <a:pPr>
                <a:defRPr/>
              </a:pPr>
              <a:t>5/22/2014</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2011 Carnegie Mellon University</a:t>
            </a:r>
          </a:p>
          <a:p>
            <a:pPr>
              <a:defRPr/>
            </a:pPr>
            <a:r>
              <a:rPr lang="en-US" smtClean="0"/>
              <a:t>  </a:t>
            </a:r>
            <a:endParaRPr lang="en-US" dirty="0"/>
          </a:p>
        </p:txBody>
      </p:sp>
      <p:sp>
        <p:nvSpPr>
          <p:cNvPr id="5" name="Header Placeholder 4"/>
          <p:cNvSpPr>
            <a:spLocks noGrp="1"/>
          </p:cNvSpPr>
          <p:nvPr>
            <p:ph type="hdr" sz="quarter" idx="11"/>
          </p:nvPr>
        </p:nvSpPr>
        <p:spPr>
          <a:xfrm>
            <a:off x="0" y="1"/>
            <a:ext cx="3004397" cy="460375"/>
          </a:xfrm>
          <a:prstGeom prst="rect">
            <a:avLst/>
          </a:prstGeom>
        </p:spPr>
        <p:txBody>
          <a:bodyPr/>
          <a:lstStyle/>
          <a:p>
            <a:pPr>
              <a:defRPr/>
            </a:pPr>
            <a:r>
              <a:rPr lang="en-US" smtClean="0"/>
              <a:t>Risk-Based Measurement and Analysis</a:t>
            </a:r>
            <a:endParaRPr lang="en-US" dirty="0"/>
          </a:p>
        </p:txBody>
      </p:sp>
      <p:sp>
        <p:nvSpPr>
          <p:cNvPr id="6" name="Date Placeholder 5"/>
          <p:cNvSpPr>
            <a:spLocks noGrp="1"/>
          </p:cNvSpPr>
          <p:nvPr>
            <p:ph type="dt" idx="12"/>
          </p:nvPr>
        </p:nvSpPr>
        <p:spPr>
          <a:xfrm>
            <a:off x="3927776" y="1"/>
            <a:ext cx="3004820" cy="461325"/>
          </a:xfrm>
          <a:prstGeom prst="rect">
            <a:avLst/>
          </a:prstGeom>
        </p:spPr>
        <p:txBody>
          <a:bodyPr/>
          <a:lstStyle/>
          <a:p>
            <a:pPr>
              <a:defRPr/>
            </a:pPr>
            <a:fld id="{0C10870B-4538-4B47-B14D-983416DEF369}" type="datetime1">
              <a:rPr lang="en-US" smtClean="0"/>
              <a:pPr>
                <a:defRPr/>
              </a:pPr>
              <a:t>5/22/2014</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7648211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20351186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14273506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0" y="8758239"/>
            <a:ext cx="3004397" cy="460375"/>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42903027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b="1" dirty="0"/>
              <a:t>© </a:t>
            </a:r>
            <a:r>
              <a:rPr lang="en-US" b="1" dirty="0" smtClean="0"/>
              <a:t>2014 </a:t>
            </a:r>
            <a:r>
              <a:rPr lang="en-US" b="1" dirty="0"/>
              <a:t>Carnegie Mellon University</a:t>
            </a:r>
          </a:p>
        </p:txBody>
      </p:sp>
      <p:pic>
        <p:nvPicPr>
          <p:cNvPr id="3153"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a:effectLst/>
        </p:spPr>
      </p:pic>
      <p:sp>
        <p:nvSpPr>
          <p:cNvPr id="9" name="Text Box 141"/>
          <p:cNvSpPr txBox="1">
            <a:spLocks noChangeArrowheads="1"/>
          </p:cNvSpPr>
          <p:nvPr userDrawn="1"/>
        </p:nvSpPr>
        <p:spPr bwMode="auto">
          <a:xfrm>
            <a:off x="4257675" y="4191000"/>
            <a:ext cx="3438525" cy="838200"/>
          </a:xfrm>
          <a:prstGeom prst="rect">
            <a:avLst/>
          </a:prstGeom>
          <a:noFill/>
          <a:ln w="38100">
            <a:noFill/>
            <a:miter lim="800000"/>
            <a:headEnd/>
            <a:tailEnd/>
          </a:ln>
          <a:effectLst/>
        </p:spPr>
        <p:txBody>
          <a:bodyPr wrap="square" lIns="92309" tIns="46154" rIns="92309" bIns="46154">
            <a:spAutoFit/>
          </a:bodyPr>
          <a:lstStyle/>
          <a:p>
            <a:pPr algn="l">
              <a:lnSpc>
                <a:spcPct val="70000"/>
              </a:lnSpc>
              <a:spcBef>
                <a:spcPct val="30000"/>
              </a:spcBef>
              <a:tabLst>
                <a:tab pos="292100" algn="l"/>
                <a:tab pos="571500" algn="l"/>
              </a:tabLst>
            </a:pPr>
            <a:r>
              <a:rPr lang="en-US" sz="1800" b="0" dirty="0"/>
              <a:t>Software Engineering Institute</a:t>
            </a:r>
          </a:p>
          <a:p>
            <a:pPr algn="l">
              <a:lnSpc>
                <a:spcPct val="70000"/>
              </a:lnSpc>
              <a:spcBef>
                <a:spcPct val="30000"/>
              </a:spcBef>
              <a:tabLst>
                <a:tab pos="292100" algn="l"/>
                <a:tab pos="571500" algn="l"/>
              </a:tabLst>
            </a:pPr>
            <a:r>
              <a:rPr lang="en-US" sz="1800" b="0" dirty="0"/>
              <a:t>Carnegie Mellon University</a:t>
            </a:r>
          </a:p>
          <a:p>
            <a:pPr algn="l">
              <a:lnSpc>
                <a:spcPct val="70000"/>
              </a:lnSpc>
              <a:spcBef>
                <a:spcPct val="30000"/>
              </a:spcBef>
              <a:tabLst>
                <a:tab pos="292100" algn="l"/>
                <a:tab pos="571500" algn="l"/>
              </a:tabLst>
            </a:pPr>
            <a:r>
              <a:rPr lang="en-US" sz="1800" b="0" dirty="0"/>
              <a:t>Pittsburgh, PA  15213</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228600" indent="-457200">
              <a:defRPr sz="2800">
                <a:latin typeface="Calibri" panose="020F0502020204030204" pitchFamily="34" charset="0"/>
              </a:defRPr>
            </a:lvl1pPr>
            <a:lvl2pPr>
              <a:defRPr sz="2400">
                <a:solidFill>
                  <a:srgbClr val="3C4F82"/>
                </a:solidFill>
                <a:latin typeface="Calibri" panose="020F0502020204030204" pitchFamily="34" charset="0"/>
              </a:defRPr>
            </a:lvl2pPr>
            <a:lvl3pPr>
              <a:defRPr sz="2000">
                <a:solidFill>
                  <a:srgbClr val="3C4F82"/>
                </a:solidFill>
                <a:latin typeface="Calibri" panose="020F0502020204030204" pitchFamily="34" charset="0"/>
              </a:defRPr>
            </a:lvl3pPr>
            <a:lvl4pPr>
              <a:defRPr>
                <a:solidFill>
                  <a:srgbClr val="3C4F82"/>
                </a:solidFill>
                <a:latin typeface="Calibri" panose="020F0502020204030204" pitchFamily="34" charset="0"/>
              </a:defRPr>
            </a:lvl4pPr>
            <a:lvl5pPr marL="1097280" indent="-173736">
              <a:lnSpc>
                <a:spcPct val="95000"/>
              </a:lnSpc>
              <a:spcAft>
                <a:spcPts val="700"/>
              </a:spcAft>
              <a:defRPr sz="1600">
                <a:solidFill>
                  <a:srgbClr val="3C4F82"/>
                </a:solidFill>
                <a:latin typeface="Calibri" panose="020F0502020204030204" pitchFamily="34" charset="0"/>
              </a:defRPr>
            </a:lvl5pPr>
            <a:lvl6pPr marL="1280160" indent="-173736">
              <a:spcAft>
                <a:spcPts val="700"/>
              </a:spcAft>
              <a:buFont typeface="Wingdings" panose="05000000000000000000" pitchFamily="2" charset="2"/>
              <a:buChar char="§"/>
              <a:defRPr sz="1600" baseline="0">
                <a:solidFill>
                  <a:srgbClr val="3C4F82"/>
                </a:solidFill>
                <a:latin typeface="Calibri" panose="020F0502020204030204" pitchFamily="34" charset="0"/>
              </a:defRPr>
            </a:lvl6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dirty="0" smtClean="0"/>
              <a:t>Click to edit Master title style</a:t>
            </a:r>
            <a:endParaRPr lang="en-US" dirty="0"/>
          </a:p>
        </p:txBody>
      </p:sp>
      <p:sp>
        <p:nvSpPr>
          <p:cNvPr id="3" name="Text Placeholder 2"/>
          <p:cNvSpPr>
            <a:spLocks noGrp="1"/>
          </p:cNvSpPr>
          <p:nvPr>
            <p:ph type="body" sz="half" idx="1"/>
          </p:nvPr>
        </p:nvSpPr>
        <p:spPr>
          <a:xfrm>
            <a:off x="304800" y="1143000"/>
            <a:ext cx="4151313"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08513" y="1143000"/>
            <a:ext cx="4151312"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dirty="0" smtClean="0"/>
              <a:t>Click to edit Master title style</a:t>
            </a:r>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cSld name="1_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a:p>
        </p:txBody>
      </p:sp>
      <p:sp>
        <p:nvSpPr>
          <p:cNvPr id="3084" name="Rectangle 12"/>
          <p:cNvSpPr>
            <a:spLocks noGrp="1" noChangeArrowheads="1"/>
          </p:cNvSpPr>
          <p:nvPr>
            <p:ph type="ctrTitle"/>
          </p:nvPr>
        </p:nvSpPr>
        <p:spPr bwMode="white">
          <a:xfrm>
            <a:off x="3200400" y="2209800"/>
            <a:ext cx="5486400" cy="1295400"/>
          </a:xfrm>
        </p:spPr>
        <p:txBody>
          <a:bodyPr lIns="91440" tIns="45720" rIns="91440" bIns="45720" anchor="t"/>
          <a:lstStyle>
            <a:lvl1pPr>
              <a:lnSpc>
                <a:spcPct val="100000"/>
              </a:lnSpc>
              <a:defRPr sz="3600">
                <a:latin typeface="Calibri" panose="020F0502020204030204" pitchFamily="34" charset="0"/>
              </a:defRPr>
            </a:lvl1pPr>
          </a:lstStyle>
          <a:p>
            <a:r>
              <a:rPr lang="en-US" dirty="0" smtClean="0"/>
              <a:t>Click to edit Master title style</a:t>
            </a:r>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b="1" dirty="0"/>
              <a:t>© </a:t>
            </a:r>
            <a:r>
              <a:rPr lang="en-US" b="1" dirty="0" smtClean="0"/>
              <a:t>2014 </a:t>
            </a:r>
            <a:r>
              <a:rPr lang="en-US" b="1" dirty="0"/>
              <a:t>Carnegie Mellon University</a:t>
            </a:r>
          </a:p>
        </p:txBody>
      </p:sp>
      <p:pic>
        <p:nvPicPr>
          <p:cNvPr id="3153"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a:effectLst/>
        </p:spPr>
      </p:pic>
    </p:spTree>
    <p:extLst>
      <p:ext uri="{BB962C8B-B14F-4D97-AF65-F5344CB8AC3E}">
        <p14:creationId xmlns:p14="http://schemas.microsoft.com/office/powerpoint/2010/main" val="44663770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4191078327"/>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chemeClr val="bg1"/>
        </a:solidFill>
        <a:effectLst/>
      </p:bgPr>
    </p:bg>
    <p:spTree>
      <p:nvGrpSpPr>
        <p:cNvPr id="1" name=""/>
        <p:cNvGrpSpPr/>
        <p:nvPr/>
      </p:nvGrpSpPr>
      <p:grpSpPr>
        <a:xfrm>
          <a:off x="0" y="0"/>
          <a:ext cx="0" cy="0"/>
          <a:chOff x="0" y="0"/>
          <a:chExt cx="0" cy="0"/>
        </a:xfrm>
      </p:grpSpPr>
      <p:sp>
        <p:nvSpPr>
          <p:cNvPr id="1109" name="Rectangle 85"/>
          <p:cNvSpPr>
            <a:spLocks noChangeArrowheads="1"/>
          </p:cNvSpPr>
          <p:nvPr/>
        </p:nvSpPr>
        <p:spPr bwMode="auto">
          <a:xfrm>
            <a:off x="0" y="6488113"/>
            <a:ext cx="9144000" cy="369887"/>
          </a:xfrm>
          <a:prstGeom prst="rect">
            <a:avLst/>
          </a:prstGeom>
          <a:solidFill>
            <a:srgbClr val="DDDDDD"/>
          </a:solidFill>
          <a:ln w="9525">
            <a:noFill/>
            <a:miter lim="800000"/>
            <a:headEnd/>
            <a:tailEnd/>
          </a:ln>
          <a:effectLst/>
        </p:spPr>
        <p:txBody>
          <a:bodyPr wrap="none" lIns="92309" tIns="46154" rIns="92309" bIns="46154" anchor="ctr"/>
          <a:lstStyle/>
          <a:p>
            <a:endParaRPr lang="en-US"/>
          </a:p>
        </p:txBody>
      </p:sp>
      <p:sp>
        <p:nvSpPr>
          <p:cNvPr id="1034" name="Rectangle 10"/>
          <p:cNvSpPr>
            <a:spLocks noGrp="1" noChangeArrowheads="1"/>
          </p:cNvSpPr>
          <p:nvPr>
            <p:ph type="title"/>
          </p:nvPr>
        </p:nvSpPr>
        <p:spPr bwMode="auto">
          <a:xfrm>
            <a:off x="260350" y="228600"/>
            <a:ext cx="8474075" cy="7143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107" name="Rectangle 83"/>
          <p:cNvSpPr>
            <a:spLocks noChangeArrowheads="1"/>
          </p:cNvSpPr>
          <p:nvPr/>
        </p:nvSpPr>
        <p:spPr bwMode="auto">
          <a:xfrm>
            <a:off x="8558213" y="6581775"/>
            <a:ext cx="323850" cy="228600"/>
          </a:xfrm>
          <a:prstGeom prst="rect">
            <a:avLst/>
          </a:prstGeom>
          <a:noFill/>
          <a:ln w="6350">
            <a:noFill/>
            <a:miter lim="800000"/>
            <a:headEnd/>
            <a:tailEnd/>
          </a:ln>
          <a:effectLst/>
        </p:spPr>
        <p:txBody>
          <a:bodyPr wrap="none" anchor="ctr">
            <a:spAutoFit/>
          </a:bodyPr>
          <a:lstStyle/>
          <a:p>
            <a:pPr algn="ctr" eaLnBrk="0" hangingPunct="0">
              <a:spcBef>
                <a:spcPct val="0"/>
              </a:spcBef>
            </a:pPr>
            <a:fld id="{0FD7C5BF-16EC-496A-AD82-C63A648F61EB}" type="slidenum">
              <a:rPr lang="en-US" sz="900" b="1"/>
              <a:pPr algn="ctr" eaLnBrk="0" hangingPunct="0">
                <a:spcBef>
                  <a:spcPct val="0"/>
                </a:spcBef>
              </a:pPr>
              <a:t>‹#›</a:t>
            </a:fld>
            <a:endParaRPr lang="en-US" sz="900" b="1"/>
          </a:p>
        </p:txBody>
      </p:sp>
      <p:sp>
        <p:nvSpPr>
          <p:cNvPr id="1108" name="Line 84"/>
          <p:cNvSpPr>
            <a:spLocks noChangeShapeType="1"/>
          </p:cNvSpPr>
          <p:nvPr/>
        </p:nvSpPr>
        <p:spPr bwMode="auto">
          <a:xfrm>
            <a:off x="304800" y="977900"/>
            <a:ext cx="8458200" cy="1588"/>
          </a:xfrm>
          <a:prstGeom prst="line">
            <a:avLst/>
          </a:prstGeom>
          <a:noFill/>
          <a:ln w="12700" cap="rnd">
            <a:solidFill>
              <a:schemeClr val="bg2"/>
            </a:solidFill>
            <a:prstDash val="sysDot"/>
            <a:round/>
            <a:headEnd/>
            <a:tailEnd/>
          </a:ln>
          <a:effectLst/>
        </p:spPr>
        <p:txBody>
          <a:bodyPr wrap="none" lIns="0" tIns="0" anchor="ctr"/>
          <a:lstStyle/>
          <a:p>
            <a:endParaRPr lang="en-US"/>
          </a:p>
        </p:txBody>
      </p:sp>
      <p:pic>
        <p:nvPicPr>
          <p:cNvPr id="1116" name="Picture 92"/>
          <p:cNvPicPr>
            <a:picLocks noChangeAspect="1" noChangeArrowheads="1"/>
          </p:cNvPicPr>
          <p:nvPr/>
        </p:nvPicPr>
        <p:blipFill>
          <a:blip r:embed="rId8" cstate="print"/>
          <a:srcRect t="4584" r="1852"/>
          <a:stretch>
            <a:fillRect/>
          </a:stretch>
        </p:blipFill>
        <p:spPr bwMode="auto">
          <a:xfrm>
            <a:off x="152400" y="6494463"/>
            <a:ext cx="4038600" cy="363537"/>
          </a:xfrm>
          <a:prstGeom prst="rect">
            <a:avLst/>
          </a:prstGeom>
          <a:noFill/>
          <a:ln w="9525">
            <a:noFill/>
            <a:miter lim="800000"/>
            <a:headEnd/>
            <a:tailEnd/>
          </a:ln>
          <a:effectLst/>
        </p:spPr>
      </p:pic>
      <p:sp>
        <p:nvSpPr>
          <p:cNvPr id="1119" name="Rectangle 95"/>
          <p:cNvSpPr>
            <a:spLocks noGrp="1" noChangeArrowheads="1"/>
          </p:cNvSpPr>
          <p:nvPr>
            <p:ph type="body" idx="1"/>
          </p:nvPr>
        </p:nvSpPr>
        <p:spPr bwMode="gray">
          <a:xfrm>
            <a:off x="304800" y="1143000"/>
            <a:ext cx="8455025" cy="4953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62" r:id="rId5"/>
    <p:sldLayoutId id="2147483663" r:id="rId6"/>
  </p:sldLayoutIdLst>
  <p:transition/>
  <p:txStyles>
    <p:titleStyle>
      <a:lvl1pPr algn="l" rtl="0" eaLnBrk="1" fontAlgn="base" hangingPunct="1">
        <a:lnSpc>
          <a:spcPct val="80000"/>
        </a:lnSpc>
        <a:spcBef>
          <a:spcPct val="0"/>
        </a:spcBef>
        <a:spcAft>
          <a:spcPct val="0"/>
        </a:spcAft>
        <a:defRPr sz="3200" b="1">
          <a:solidFill>
            <a:schemeClr val="tx1"/>
          </a:solidFill>
          <a:latin typeface="Calibri" panose="020F0502020204030204" pitchFamily="34" charset="0"/>
          <a:ea typeface="+mj-ea"/>
          <a:cs typeface="+mj-cs"/>
        </a:defRPr>
      </a:lvl1pPr>
      <a:lvl2pPr algn="l" rtl="0" eaLnBrk="1" fontAlgn="base" hangingPunct="1">
        <a:lnSpc>
          <a:spcPct val="80000"/>
        </a:lnSpc>
        <a:spcBef>
          <a:spcPct val="0"/>
        </a:spcBef>
        <a:spcAft>
          <a:spcPct val="0"/>
        </a:spcAft>
        <a:defRPr sz="3200" b="1">
          <a:solidFill>
            <a:schemeClr val="tx1"/>
          </a:solidFill>
          <a:latin typeface="Arial" charset="0"/>
        </a:defRPr>
      </a:lvl2pPr>
      <a:lvl3pPr algn="l" rtl="0" eaLnBrk="1" fontAlgn="base" hangingPunct="1">
        <a:lnSpc>
          <a:spcPct val="80000"/>
        </a:lnSpc>
        <a:spcBef>
          <a:spcPct val="0"/>
        </a:spcBef>
        <a:spcAft>
          <a:spcPct val="0"/>
        </a:spcAft>
        <a:defRPr sz="3200" b="1">
          <a:solidFill>
            <a:schemeClr val="tx1"/>
          </a:solidFill>
          <a:latin typeface="Arial" charset="0"/>
        </a:defRPr>
      </a:lvl3pPr>
      <a:lvl4pPr algn="l" rtl="0" eaLnBrk="1" fontAlgn="base" hangingPunct="1">
        <a:lnSpc>
          <a:spcPct val="80000"/>
        </a:lnSpc>
        <a:spcBef>
          <a:spcPct val="0"/>
        </a:spcBef>
        <a:spcAft>
          <a:spcPct val="0"/>
        </a:spcAft>
        <a:defRPr sz="3200" b="1">
          <a:solidFill>
            <a:schemeClr val="tx1"/>
          </a:solidFill>
          <a:latin typeface="Arial" charset="0"/>
        </a:defRPr>
      </a:lvl4pPr>
      <a:lvl5pPr algn="l" rtl="0" eaLnBrk="1" fontAlgn="base" hangingPunct="1">
        <a:lnSpc>
          <a:spcPct val="80000"/>
        </a:lnSpc>
        <a:spcBef>
          <a:spcPct val="0"/>
        </a:spcBef>
        <a:spcAft>
          <a:spcPct val="0"/>
        </a:spcAft>
        <a:defRPr sz="3200" b="1">
          <a:solidFill>
            <a:schemeClr val="tx1"/>
          </a:solidFill>
          <a:latin typeface="Arial" charset="0"/>
        </a:defRPr>
      </a:lvl5pPr>
      <a:lvl6pPr marL="457200" algn="l" rtl="0" eaLnBrk="1" fontAlgn="base" hangingPunct="1">
        <a:lnSpc>
          <a:spcPct val="80000"/>
        </a:lnSpc>
        <a:spcBef>
          <a:spcPct val="0"/>
        </a:spcBef>
        <a:spcAft>
          <a:spcPct val="0"/>
        </a:spcAft>
        <a:defRPr sz="3200" b="1">
          <a:solidFill>
            <a:schemeClr val="tx1"/>
          </a:solidFill>
          <a:latin typeface="Arial" charset="0"/>
        </a:defRPr>
      </a:lvl6pPr>
      <a:lvl7pPr marL="914400" algn="l" rtl="0" eaLnBrk="1" fontAlgn="base" hangingPunct="1">
        <a:lnSpc>
          <a:spcPct val="80000"/>
        </a:lnSpc>
        <a:spcBef>
          <a:spcPct val="0"/>
        </a:spcBef>
        <a:spcAft>
          <a:spcPct val="0"/>
        </a:spcAft>
        <a:defRPr sz="3200" b="1">
          <a:solidFill>
            <a:schemeClr val="tx1"/>
          </a:solidFill>
          <a:latin typeface="Arial" charset="0"/>
        </a:defRPr>
      </a:lvl7pPr>
      <a:lvl8pPr marL="1371600" algn="l" rtl="0" eaLnBrk="1" fontAlgn="base" hangingPunct="1">
        <a:lnSpc>
          <a:spcPct val="80000"/>
        </a:lnSpc>
        <a:spcBef>
          <a:spcPct val="0"/>
        </a:spcBef>
        <a:spcAft>
          <a:spcPct val="0"/>
        </a:spcAft>
        <a:defRPr sz="3200" b="1">
          <a:solidFill>
            <a:schemeClr val="tx1"/>
          </a:solidFill>
          <a:latin typeface="Arial" charset="0"/>
        </a:defRPr>
      </a:lvl8pPr>
      <a:lvl9pPr marL="1828800" algn="l" rtl="0" eaLnBrk="1" fontAlgn="base" hangingPunct="1">
        <a:lnSpc>
          <a:spcPct val="80000"/>
        </a:lnSpc>
        <a:spcBef>
          <a:spcPct val="0"/>
        </a:spcBef>
        <a:spcAft>
          <a:spcPct val="0"/>
        </a:spcAft>
        <a:defRPr sz="3200" b="1">
          <a:solidFill>
            <a:schemeClr val="tx1"/>
          </a:solidFill>
          <a:latin typeface="Arial" charset="0"/>
        </a:defRPr>
      </a:lvl9pPr>
    </p:titleStyle>
    <p:bodyStyle>
      <a:lvl1pPr marL="283464" indent="-173736" algn="l" rtl="0" eaLnBrk="1" fontAlgn="base" hangingPunct="1">
        <a:lnSpc>
          <a:spcPct val="98000"/>
        </a:lnSpc>
        <a:spcBef>
          <a:spcPts val="0"/>
        </a:spcBef>
        <a:spcAft>
          <a:spcPts val="700"/>
        </a:spcAft>
        <a:buSzPct val="70000"/>
        <a:defRPr sz="2800">
          <a:solidFill>
            <a:schemeClr val="tx1"/>
          </a:solidFill>
          <a:latin typeface="Calibri" panose="020F0502020204030204" pitchFamily="34" charset="0"/>
          <a:ea typeface="+mn-ea"/>
          <a:cs typeface="+mn-cs"/>
        </a:defRPr>
      </a:lvl1pPr>
      <a:lvl2pPr marL="457200" indent="-173736" algn="l" rtl="0" eaLnBrk="1" fontAlgn="base" hangingPunct="1">
        <a:lnSpc>
          <a:spcPct val="95000"/>
        </a:lnSpc>
        <a:spcBef>
          <a:spcPts val="0"/>
        </a:spcBef>
        <a:spcAft>
          <a:spcPts val="700"/>
        </a:spcAft>
        <a:buSzPct val="90000"/>
        <a:buFont typeface="Times" pitchFamily="18" charset="0"/>
        <a:buChar char="•"/>
        <a:defRPr sz="2400">
          <a:solidFill>
            <a:srgbClr val="3C4F82"/>
          </a:solidFill>
          <a:latin typeface="Calibri" panose="020F0502020204030204" pitchFamily="34" charset="0"/>
        </a:defRPr>
      </a:lvl2pPr>
      <a:lvl3pPr marL="630936" indent="-173736" algn="l" rtl="0" eaLnBrk="1" fontAlgn="base" hangingPunct="1">
        <a:lnSpc>
          <a:spcPct val="95000"/>
        </a:lnSpc>
        <a:spcBef>
          <a:spcPts val="0"/>
        </a:spcBef>
        <a:spcAft>
          <a:spcPts val="700"/>
        </a:spcAft>
        <a:buSzPct val="70000"/>
        <a:buFont typeface="Times" pitchFamily="18" charset="0"/>
        <a:buChar char="—"/>
        <a:defRPr sz="2000">
          <a:solidFill>
            <a:srgbClr val="3C4F82"/>
          </a:solidFill>
          <a:latin typeface="Calibri" panose="020F0502020204030204" pitchFamily="34" charset="0"/>
        </a:defRPr>
      </a:lvl3pPr>
      <a:lvl4pPr marL="841248" indent="-173736" algn="l" rtl="0" eaLnBrk="1" fontAlgn="base" hangingPunct="1">
        <a:lnSpc>
          <a:spcPct val="95000"/>
        </a:lnSpc>
        <a:spcBef>
          <a:spcPts val="0"/>
        </a:spcBef>
        <a:spcAft>
          <a:spcPts val="700"/>
        </a:spcAft>
        <a:buSzPct val="70000"/>
        <a:buChar char="o"/>
        <a:defRPr>
          <a:solidFill>
            <a:srgbClr val="3C4F82"/>
          </a:solidFill>
          <a:latin typeface="Calibri" panose="020F0502020204030204" pitchFamily="34" charset="0"/>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17.emf"/><Relationship Id="rId4" Type="http://schemas.openxmlformats.org/officeDocument/2006/relationships/oleObject" Target="../embeddings/oleObject1.bin"/></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19.emf"/><Relationship Id="rId5" Type="http://schemas.openxmlformats.org/officeDocument/2006/relationships/package" Target="../embeddings/Microsoft_Word_Document1.docx"/><Relationship Id="rId4" Type="http://schemas.openxmlformats.org/officeDocument/2006/relationships/oleObject" Target="../embeddings/oleObject2.bin"/></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image" Target="../media/image20.emf"/><Relationship Id="rId5" Type="http://schemas.openxmlformats.org/officeDocument/2006/relationships/package" Target="../embeddings/Microsoft_Word_Document2.docx"/><Relationship Id="rId4" Type="http://schemas.openxmlformats.org/officeDocument/2006/relationships/oleObject" Target="../embeddings/oleObject3.bin"/></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6.xml"/><Relationship Id="rId1" Type="http://schemas.openxmlformats.org/officeDocument/2006/relationships/vmlDrawing" Target="../drawings/vmlDrawing4.vml"/><Relationship Id="rId6" Type="http://schemas.openxmlformats.org/officeDocument/2006/relationships/image" Target="../media/image21.emf"/><Relationship Id="rId5" Type="http://schemas.openxmlformats.org/officeDocument/2006/relationships/package" Target="../embeddings/Microsoft_Word_Document3.docx"/><Relationship Id="rId4" Type="http://schemas.openxmlformats.org/officeDocument/2006/relationships/oleObject" Target="../embeddings/oleObject4.bin"/></Relationships>
</file>

<file path=ppt/slides/_rels/slide38.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a:p>
        </p:txBody>
      </p:sp>
      <p:sp>
        <p:nvSpPr>
          <p:cNvPr id="38961" name="Rectangle 49"/>
          <p:cNvSpPr>
            <a:spLocks noGrp="1" noChangeArrowheads="1"/>
          </p:cNvSpPr>
          <p:nvPr>
            <p:ph type="ctrTitle"/>
          </p:nvPr>
        </p:nvSpPr>
        <p:spPr>
          <a:xfrm>
            <a:off x="3352800" y="2895600"/>
            <a:ext cx="5486400" cy="1295400"/>
          </a:xfrm>
        </p:spPr>
        <p:txBody>
          <a:bodyPr/>
          <a:lstStyle/>
          <a:p>
            <a:r>
              <a:rPr lang="en-US" dirty="0" smtClean="0"/>
              <a:t>Assurance Management</a:t>
            </a:r>
            <a:endParaRPr lang="en-US" dirty="0"/>
          </a:p>
        </p:txBody>
      </p:sp>
      <p:sp>
        <p:nvSpPr>
          <p:cNvPr id="4" name="Rectangle 50"/>
          <p:cNvSpPr txBox="1">
            <a:spLocks noChangeArrowheads="1"/>
          </p:cNvSpPr>
          <p:nvPr/>
        </p:nvSpPr>
        <p:spPr>
          <a:xfrm>
            <a:off x="3429000" y="4038600"/>
            <a:ext cx="5486400" cy="457200"/>
          </a:xfrm>
          <a:prstGeom prst="rect">
            <a:avLst/>
          </a:prstGeom>
          <a:ln w="9525"/>
        </p:spPr>
        <p:txBody>
          <a:bodyPr/>
          <a:lstStyle>
            <a:lvl1pPr algn="l" rtl="0" eaLnBrk="1" fontAlgn="base" hangingPunct="1">
              <a:spcBef>
                <a:spcPct val="30000"/>
              </a:spcBef>
              <a:spcAft>
                <a:spcPct val="30000"/>
              </a:spcAft>
              <a:buSzPct val="70000"/>
              <a:defRPr sz="24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dirty="0" smtClean="0"/>
              <a:t>Course Architect:</a:t>
            </a:r>
            <a:br>
              <a:rPr lang="en-US" dirty="0" smtClean="0"/>
            </a:br>
            <a:r>
              <a:rPr lang="en-US" dirty="0" smtClean="0"/>
              <a:t>Robert Ellison</a:t>
            </a:r>
            <a:endParaRPr lang="en-US" kern="0" dirty="0" smtClean="0"/>
          </a:p>
        </p:txBody>
      </p:sp>
      <p:sp>
        <p:nvSpPr>
          <p:cNvPr id="5" name="TextBox 4"/>
          <p:cNvSpPr txBox="1"/>
          <p:nvPr/>
        </p:nvSpPr>
        <p:spPr>
          <a:xfrm>
            <a:off x="3505200" y="4876800"/>
            <a:ext cx="3962400" cy="246221"/>
          </a:xfrm>
          <a:prstGeom prst="rect">
            <a:avLst/>
          </a:prstGeom>
          <a:noFill/>
        </p:spPr>
        <p:txBody>
          <a:bodyPr wrap="square" rtlCol="0">
            <a:spAutoFit/>
          </a:bodyPr>
          <a:lstStyle/>
          <a:p>
            <a:r>
              <a:rPr lang="en-US" sz="1000" kern="1200" dirty="0" smtClean="0">
                <a:solidFill>
                  <a:schemeClr val="tx1"/>
                </a:solidFill>
                <a:latin typeface="Arial" charset="0"/>
                <a:ea typeface="ＭＳ Ｐゴシック" pitchFamily="1" charset="-128"/>
                <a:cs typeface="+mn-cs"/>
              </a:rPr>
              <a:t>This material was created with support and funding from </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1075" y="5142100"/>
            <a:ext cx="1320800" cy="980888"/>
          </a:xfrm>
          <a:prstGeom prst="rect">
            <a:avLst/>
          </a:prstGeom>
        </p:spPr>
      </p:pic>
    </p:spTree>
    <p:extLst>
      <p:ext uri="{BB962C8B-B14F-4D97-AF65-F5344CB8AC3E}">
        <p14:creationId xmlns:p14="http://schemas.microsoft.com/office/powerpoint/2010/main" val="4247756667"/>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1 Questions: </a:t>
            </a:r>
            <a:r>
              <a:rPr lang="en-US" i="1" dirty="0" smtClean="0"/>
              <a:t>Set Scope of Risk Analysis</a:t>
            </a:r>
            <a:endParaRPr lang="en-US" i="1" dirty="0"/>
          </a:p>
        </p:txBody>
      </p:sp>
      <p:sp>
        <p:nvSpPr>
          <p:cNvPr id="3" name="Content Placeholder 2"/>
          <p:cNvSpPr>
            <a:spLocks noGrp="1"/>
          </p:cNvSpPr>
          <p:nvPr>
            <p:ph idx="1"/>
          </p:nvPr>
        </p:nvSpPr>
        <p:spPr/>
        <p:txBody>
          <a:bodyPr/>
          <a:lstStyle/>
          <a:p>
            <a:r>
              <a:rPr lang="en-US" dirty="0" smtClean="0"/>
              <a:t>What </a:t>
            </a:r>
            <a:r>
              <a:rPr lang="en-US" dirty="0"/>
              <a:t>technology/system is the focus of the analysis</a:t>
            </a:r>
            <a:r>
              <a:rPr lang="en-US" dirty="0" smtClean="0"/>
              <a:t>?</a:t>
            </a:r>
          </a:p>
          <a:p>
            <a:r>
              <a:rPr lang="en-US" dirty="0"/>
              <a:t>Which workflows or mission threads does the target support</a:t>
            </a:r>
            <a:r>
              <a:rPr lang="en-US" dirty="0" smtClean="0"/>
              <a:t>?</a:t>
            </a:r>
          </a:p>
          <a:p>
            <a:r>
              <a:rPr lang="en-US" dirty="0"/>
              <a:t>Which workflow or mission thread will be included in the </a:t>
            </a:r>
            <a:r>
              <a:rPr lang="en-US" dirty="0" smtClean="0"/>
              <a:t>security </a:t>
            </a:r>
            <a:r>
              <a:rPr lang="en-US" dirty="0"/>
              <a:t>risk analysis</a:t>
            </a:r>
            <a:r>
              <a:rPr lang="en-US" dirty="0" smtClean="0"/>
              <a:t>?</a:t>
            </a:r>
          </a:p>
          <a:p>
            <a:endParaRPr lang="en-US" dirty="0"/>
          </a:p>
          <a:p>
            <a:r>
              <a:rPr lang="en-US" dirty="0" smtClean="0"/>
              <a:t> </a:t>
            </a:r>
            <a:endParaRPr lang="en-US" dirty="0"/>
          </a:p>
        </p:txBody>
      </p:sp>
    </p:spTree>
    <p:extLst>
      <p:ext uri="{BB962C8B-B14F-4D97-AF65-F5344CB8AC3E}">
        <p14:creationId xmlns:p14="http://schemas.microsoft.com/office/powerpoint/2010/main" val="2452404682"/>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What </a:t>
            </a:r>
            <a:r>
              <a:rPr lang="en-US" dirty="0"/>
              <a:t>are the mission and objective(s) of the workflow/mission thread?</a:t>
            </a:r>
          </a:p>
          <a:p>
            <a:r>
              <a:rPr lang="en-US" dirty="0" smtClean="0"/>
              <a:t>What </a:t>
            </a:r>
            <a:r>
              <a:rPr lang="en-US" dirty="0"/>
              <a:t>steps required to complete the workflow/mission thread? </a:t>
            </a:r>
          </a:p>
          <a:p>
            <a:pPr lvl="1"/>
            <a:r>
              <a:rPr lang="en-US" dirty="0"/>
              <a:t>Who or what (e.g., person, technology) performs each step in the workflow/mission thread?</a:t>
            </a:r>
          </a:p>
          <a:p>
            <a:pPr lvl="1"/>
            <a:r>
              <a:rPr lang="en-US" dirty="0"/>
              <a:t>What technologies (e.g., systems, applications, software, hardware) support each step in the workflow/mission thread?</a:t>
            </a:r>
          </a:p>
          <a:p>
            <a:r>
              <a:rPr lang="en-US" dirty="0"/>
              <a:t>How does the target of the analysis support the workflow/mission thread?</a:t>
            </a:r>
          </a:p>
          <a:p>
            <a:pPr lvl="1"/>
            <a:r>
              <a:rPr lang="en-US" dirty="0"/>
              <a:t>How does the target of the analysis interface with other technologies?</a:t>
            </a:r>
          </a:p>
          <a:p>
            <a:pPr lvl="1"/>
            <a:r>
              <a:rPr lang="en-US" dirty="0"/>
              <a:t>What is the flow of data in relation to the target of the analysis?</a:t>
            </a:r>
          </a:p>
          <a:p>
            <a:endParaRPr lang="en-US" dirty="0"/>
          </a:p>
        </p:txBody>
      </p:sp>
      <p:sp>
        <p:nvSpPr>
          <p:cNvPr id="4" name="Title 3"/>
          <p:cNvSpPr>
            <a:spLocks noGrp="1"/>
          </p:cNvSpPr>
          <p:nvPr>
            <p:ph type="title"/>
          </p:nvPr>
        </p:nvSpPr>
        <p:spPr/>
        <p:txBody>
          <a:bodyPr/>
          <a:lstStyle/>
          <a:p>
            <a:r>
              <a:rPr lang="en-US" dirty="0"/>
              <a:t>Task 1 Questions: Define Workflow/Mission Thread</a:t>
            </a:r>
          </a:p>
        </p:txBody>
      </p:sp>
    </p:spTree>
    <p:extLst>
      <p:ext uri="{BB962C8B-B14F-4D97-AF65-F5344CB8AC3E}">
        <p14:creationId xmlns:p14="http://schemas.microsoft.com/office/powerpoint/2010/main" val="1305873097"/>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WEA is a major </a:t>
            </a:r>
            <a:r>
              <a:rPr lang="en-US" dirty="0"/>
              <a:t>component of the Federal Emergency Management Agency (FEMA) Integrated Public Alert and Warning System (IPAWS). </a:t>
            </a:r>
            <a:endParaRPr lang="en-US" dirty="0" smtClean="0"/>
          </a:p>
          <a:p>
            <a:pPr lvl="1"/>
            <a:r>
              <a:rPr lang="en-US" dirty="0" smtClean="0"/>
              <a:t>Enables </a:t>
            </a:r>
            <a:r>
              <a:rPr lang="en-US" dirty="0"/>
              <a:t>federal, state, territorial, tribal, and local government officials to send targeted text alerts to the public via commercial mobile service providers (CMSPs). </a:t>
            </a:r>
            <a:endParaRPr lang="en-US" dirty="0" smtClean="0"/>
          </a:p>
          <a:p>
            <a:pPr lvl="1"/>
            <a:r>
              <a:rPr lang="en-US" dirty="0" smtClean="0"/>
              <a:t>Customers </a:t>
            </a:r>
            <a:r>
              <a:rPr lang="en-US" dirty="0"/>
              <a:t>of participating wireless carriers with WEA-capable mobile devices will automatically receive alerts in the event of an emergency if they are located in or travel to the affected geographic area </a:t>
            </a:r>
          </a:p>
        </p:txBody>
      </p:sp>
      <p:sp>
        <p:nvSpPr>
          <p:cNvPr id="4" name="Title 3"/>
          <p:cNvSpPr>
            <a:spLocks noGrp="1"/>
          </p:cNvSpPr>
          <p:nvPr>
            <p:ph type="title"/>
          </p:nvPr>
        </p:nvSpPr>
        <p:spPr/>
        <p:txBody>
          <a:bodyPr/>
          <a:lstStyle/>
          <a:p>
            <a:r>
              <a:rPr lang="en-US" dirty="0"/>
              <a:t>Example: Wireless Emergency Alerts (WEA) Service</a:t>
            </a:r>
          </a:p>
        </p:txBody>
      </p:sp>
    </p:spTree>
    <p:extLst>
      <p:ext uri="{BB962C8B-B14F-4D97-AF65-F5344CB8AC3E}">
        <p14:creationId xmlns:p14="http://schemas.microsoft.com/office/powerpoint/2010/main" val="1734187091"/>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Example: </a:t>
            </a:r>
            <a:r>
              <a:rPr lang="en-US" i="1" dirty="0" err="1" smtClean="0"/>
              <a:t>Swimlane</a:t>
            </a:r>
            <a:r>
              <a:rPr lang="en-US" i="1" dirty="0" smtClean="0"/>
              <a:t> Diagram for the WEA Service</a:t>
            </a:r>
            <a:endParaRPr lang="en-US" i="1" dirty="0"/>
          </a:p>
        </p:txBody>
      </p:sp>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914399" y="1169034"/>
            <a:ext cx="6753225" cy="5250816"/>
          </a:xfrm>
          <a:prstGeom prst="rect">
            <a:avLst/>
          </a:prstGeom>
        </p:spPr>
      </p:pic>
    </p:spTree>
    <p:extLst>
      <p:ext uri="{BB962C8B-B14F-4D97-AF65-F5344CB8AC3E}">
        <p14:creationId xmlns:p14="http://schemas.microsoft.com/office/powerpoint/2010/main" val="1481816081"/>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Example: </a:t>
            </a:r>
            <a:r>
              <a:rPr lang="en-US" i="1" dirty="0" smtClean="0"/>
              <a:t>Mission Thread-1 </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413831689"/>
              </p:ext>
            </p:extLst>
          </p:nvPr>
        </p:nvGraphicFramePr>
        <p:xfrm>
          <a:off x="304800" y="1143000"/>
          <a:ext cx="8458200" cy="4754880"/>
        </p:xfrm>
        <a:graphic>
          <a:graphicData uri="http://schemas.openxmlformats.org/drawingml/2006/table">
            <a:tbl>
              <a:tblPr firstRow="1" bandRow="1">
                <a:tableStyleId>{073A0DAA-6AF3-43AB-8588-CEC1D06C72B9}</a:tableStyleId>
              </a:tblPr>
              <a:tblGrid>
                <a:gridCol w="4229100"/>
                <a:gridCol w="4229100"/>
              </a:tblGrid>
              <a:tr h="421246">
                <a:tc>
                  <a:txBody>
                    <a:bodyPr/>
                    <a:lstStyle/>
                    <a:p>
                      <a:r>
                        <a:rPr lang="en-US" sz="1600" dirty="0" smtClean="0">
                          <a:latin typeface="+mn-lt"/>
                        </a:rPr>
                        <a:t>Step</a:t>
                      </a:r>
                      <a:endParaRPr lang="en-US" sz="1600" dirty="0">
                        <a:latin typeface="+mn-lt"/>
                      </a:endParaRPr>
                    </a:p>
                  </a:txBody>
                  <a:tcPr/>
                </a:tc>
                <a:tc>
                  <a:txBody>
                    <a:bodyPr/>
                    <a:lstStyle/>
                    <a:p>
                      <a:r>
                        <a:rPr lang="en-US" sz="1600" dirty="0" smtClean="0">
                          <a:latin typeface="+mn-lt"/>
                        </a:rPr>
                        <a:t>Supporting Technologies</a:t>
                      </a:r>
                      <a:endParaRPr lang="en-US" sz="1600" dirty="0">
                        <a:latin typeface="+mn-lt"/>
                      </a:endParaRPr>
                    </a:p>
                  </a:txBody>
                  <a:tcPr/>
                </a:tc>
              </a:tr>
              <a:tr h="1712354">
                <a:tc>
                  <a:txBody>
                    <a:bodyPr/>
                    <a:lstStyle/>
                    <a:p>
                      <a:pPr marL="91440" marR="0" indent="-182880">
                        <a:spcBef>
                          <a:spcPts val="300"/>
                        </a:spcBef>
                        <a:spcAft>
                          <a:spcPts val="300"/>
                        </a:spcAft>
                      </a:pPr>
                      <a:r>
                        <a:rPr lang="en-US" sz="1800" spc="5" dirty="0" smtClean="0">
                          <a:solidFill>
                            <a:schemeClr val="tx1"/>
                          </a:solidFill>
                          <a:effectLst/>
                          <a:latin typeface="Calibri" panose="020F0502020204030204" pitchFamily="34" charset="0"/>
                          <a:ea typeface="Arial"/>
                        </a:rPr>
                        <a:t>Alert Originating System (A</a:t>
                      </a:r>
                      <a:r>
                        <a:rPr lang="en-US" sz="1800" dirty="0" smtClean="0">
                          <a:solidFill>
                            <a:schemeClr val="tx1"/>
                          </a:solidFill>
                          <a:effectLst/>
                          <a:latin typeface="Calibri" panose="020F0502020204030204" pitchFamily="34" charset="0"/>
                          <a:ea typeface="Arial"/>
                        </a:rPr>
                        <a:t>OS)</a:t>
                      </a:r>
                      <a:r>
                        <a:rPr lang="en-US" sz="1800" spc="-5" baseline="0" dirty="0" smtClean="0">
                          <a:solidFill>
                            <a:schemeClr val="tx1"/>
                          </a:solidFill>
                          <a:effectLst/>
                          <a:latin typeface="Calibri" panose="020F0502020204030204" pitchFamily="34" charset="0"/>
                          <a:ea typeface="Arial"/>
                        </a:rPr>
                        <a:t> </a:t>
                      </a:r>
                      <a:r>
                        <a:rPr lang="en-US" sz="1800" spc="-5" dirty="0" smtClean="0">
                          <a:solidFill>
                            <a:schemeClr val="tx1"/>
                          </a:solidFill>
                          <a:effectLst/>
                          <a:latin typeface="Calibri" panose="020F0502020204030204" pitchFamily="34" charset="0"/>
                          <a:ea typeface="Arial"/>
                        </a:rPr>
                        <a:t>opera</a:t>
                      </a:r>
                      <a:r>
                        <a:rPr lang="en-US" sz="1800" spc="5" dirty="0" smtClean="0">
                          <a:solidFill>
                            <a:schemeClr val="tx1"/>
                          </a:solidFill>
                          <a:effectLst/>
                          <a:latin typeface="Calibri" panose="020F0502020204030204" pitchFamily="34" charset="0"/>
                          <a:ea typeface="Arial"/>
                        </a:rPr>
                        <a:t>t</a:t>
                      </a:r>
                      <a:r>
                        <a:rPr lang="en-US" sz="1800" spc="-5" dirty="0" smtClean="0">
                          <a:solidFill>
                            <a:schemeClr val="tx1"/>
                          </a:solidFill>
                          <a:effectLst/>
                          <a:latin typeface="Calibri" panose="020F0502020204030204" pitchFamily="34" charset="0"/>
                          <a:ea typeface="Arial"/>
                        </a:rPr>
                        <a:t>o</a:t>
                      </a:r>
                      <a:r>
                        <a:rPr lang="en-US" sz="1800" dirty="0" smtClean="0">
                          <a:solidFill>
                            <a:schemeClr val="tx1"/>
                          </a:solidFill>
                          <a:effectLst/>
                          <a:latin typeface="Calibri" panose="020F0502020204030204" pitchFamily="34" charset="0"/>
                          <a:ea typeface="Arial"/>
                        </a:rPr>
                        <a:t>r </a:t>
                      </a:r>
                      <a:r>
                        <a:rPr lang="en-US" sz="1800" spc="-5" dirty="0">
                          <a:solidFill>
                            <a:schemeClr val="tx1"/>
                          </a:solidFill>
                          <a:effectLst/>
                          <a:latin typeface="Calibri" panose="020F0502020204030204" pitchFamily="34" charset="0"/>
                          <a:ea typeface="Arial"/>
                        </a:rPr>
                        <a:t>at</a:t>
                      </a:r>
                      <a:r>
                        <a:rPr lang="en-US" sz="1800" spc="5" dirty="0">
                          <a:solidFill>
                            <a:schemeClr val="tx1"/>
                          </a:solidFill>
                          <a:effectLst/>
                          <a:latin typeface="Calibri" panose="020F0502020204030204" pitchFamily="34" charset="0"/>
                          <a:ea typeface="Arial"/>
                        </a:rPr>
                        <a:t>t</a:t>
                      </a:r>
                      <a:r>
                        <a:rPr lang="en-US" sz="1800" spc="-15" dirty="0">
                          <a:solidFill>
                            <a:schemeClr val="tx1"/>
                          </a:solidFill>
                          <a:effectLst/>
                          <a:latin typeface="Calibri" panose="020F0502020204030204" pitchFamily="34" charset="0"/>
                          <a:ea typeface="Arial"/>
                        </a:rPr>
                        <a:t>e</a:t>
                      </a:r>
                      <a:r>
                        <a:rPr lang="en-US" sz="1800" spc="15" dirty="0">
                          <a:solidFill>
                            <a:schemeClr val="tx1"/>
                          </a:solidFill>
                          <a:effectLst/>
                          <a:latin typeface="Calibri" panose="020F0502020204030204" pitchFamily="34" charset="0"/>
                          <a:ea typeface="Arial"/>
                        </a:rPr>
                        <a:t>m</a:t>
                      </a:r>
                      <a:r>
                        <a:rPr lang="en-US" sz="1800" spc="-5" dirty="0">
                          <a:solidFill>
                            <a:schemeClr val="tx1"/>
                          </a:solidFill>
                          <a:effectLst/>
                          <a:latin typeface="Calibri" panose="020F0502020204030204" pitchFamily="34" charset="0"/>
                          <a:ea typeface="Arial"/>
                        </a:rPr>
                        <a:t>pt</a:t>
                      </a:r>
                      <a:r>
                        <a:rPr lang="en-US" sz="1800" dirty="0">
                          <a:solidFill>
                            <a:schemeClr val="tx1"/>
                          </a:solidFill>
                          <a:effectLst/>
                          <a:latin typeface="Calibri" panose="020F0502020204030204" pitchFamily="34" charset="0"/>
                          <a:ea typeface="Arial"/>
                        </a:rPr>
                        <a:t>s </a:t>
                      </a:r>
                      <a:r>
                        <a:rPr lang="en-US" sz="1800" spc="5" dirty="0">
                          <a:solidFill>
                            <a:schemeClr val="tx1"/>
                          </a:solidFill>
                          <a:effectLst/>
                          <a:latin typeface="Calibri" panose="020F0502020204030204" pitchFamily="34" charset="0"/>
                          <a:ea typeface="Arial"/>
                        </a:rPr>
                        <a:t>t</a:t>
                      </a:r>
                      <a:r>
                        <a:rPr lang="en-US" sz="1800" dirty="0">
                          <a:solidFill>
                            <a:schemeClr val="tx1"/>
                          </a:solidFill>
                          <a:effectLst/>
                          <a:latin typeface="Calibri" panose="020F0502020204030204" pitchFamily="34" charset="0"/>
                          <a:ea typeface="Arial"/>
                        </a:rPr>
                        <a:t>o</a:t>
                      </a:r>
                      <a:r>
                        <a:rPr lang="en-US" sz="1800" spc="-10" dirty="0">
                          <a:solidFill>
                            <a:schemeClr val="tx1"/>
                          </a:solidFill>
                          <a:effectLst/>
                          <a:latin typeface="Calibri" panose="020F0502020204030204" pitchFamily="34" charset="0"/>
                          <a:ea typeface="Arial"/>
                        </a:rPr>
                        <a:t> </a:t>
                      </a:r>
                      <a:r>
                        <a:rPr lang="en-US" sz="1800" dirty="0">
                          <a:solidFill>
                            <a:schemeClr val="tx1"/>
                          </a:solidFill>
                          <a:effectLst/>
                          <a:latin typeface="Calibri" panose="020F0502020204030204" pitchFamily="34" charset="0"/>
                          <a:ea typeface="Arial"/>
                        </a:rPr>
                        <a:t>l</a:t>
                      </a:r>
                      <a:r>
                        <a:rPr lang="en-US" sz="1800" spc="-5" dirty="0">
                          <a:solidFill>
                            <a:schemeClr val="tx1"/>
                          </a:solidFill>
                          <a:effectLst/>
                          <a:latin typeface="Calibri" panose="020F0502020204030204" pitchFamily="34" charset="0"/>
                          <a:ea typeface="Arial"/>
                        </a:rPr>
                        <a:t>o</a:t>
                      </a:r>
                      <a:r>
                        <a:rPr lang="en-US" sz="1800" dirty="0">
                          <a:solidFill>
                            <a:schemeClr val="tx1"/>
                          </a:solidFill>
                          <a:effectLst/>
                          <a:latin typeface="Calibri" panose="020F0502020204030204" pitchFamily="34" charset="0"/>
                          <a:ea typeface="Arial"/>
                        </a:rPr>
                        <a:t>g </a:t>
                      </a:r>
                      <a:r>
                        <a:rPr lang="en-US" sz="1800" spc="-5" dirty="0">
                          <a:solidFill>
                            <a:schemeClr val="tx1"/>
                          </a:solidFill>
                          <a:effectLst/>
                          <a:latin typeface="Calibri" panose="020F0502020204030204" pitchFamily="34" charset="0"/>
                          <a:ea typeface="Arial"/>
                        </a:rPr>
                        <a:t>o</a:t>
                      </a:r>
                      <a:r>
                        <a:rPr lang="en-US" sz="1800" dirty="0">
                          <a:solidFill>
                            <a:schemeClr val="tx1"/>
                          </a:solidFill>
                          <a:effectLst/>
                          <a:latin typeface="Calibri" panose="020F0502020204030204" pitchFamily="34" charset="0"/>
                          <a:ea typeface="Arial"/>
                        </a:rPr>
                        <a:t>n</a:t>
                      </a:r>
                      <a:r>
                        <a:rPr lang="en-US" sz="1800" spc="-10" dirty="0">
                          <a:solidFill>
                            <a:schemeClr val="tx1"/>
                          </a:solidFill>
                          <a:effectLst/>
                          <a:latin typeface="Calibri" panose="020F0502020204030204" pitchFamily="34" charset="0"/>
                          <a:ea typeface="Arial"/>
                        </a:rPr>
                        <a:t> </a:t>
                      </a:r>
                      <a:r>
                        <a:rPr lang="en-US" sz="1800" spc="-5" dirty="0">
                          <a:solidFill>
                            <a:schemeClr val="tx1"/>
                          </a:solidFill>
                          <a:effectLst/>
                          <a:latin typeface="Calibri" panose="020F0502020204030204" pitchFamily="34" charset="0"/>
                          <a:ea typeface="Arial"/>
                        </a:rPr>
                        <a:t>t</a:t>
                      </a:r>
                      <a:r>
                        <a:rPr lang="en-US" sz="1800" dirty="0">
                          <a:solidFill>
                            <a:schemeClr val="tx1"/>
                          </a:solidFill>
                          <a:effectLst/>
                          <a:latin typeface="Calibri" panose="020F0502020204030204" pitchFamily="34" charset="0"/>
                          <a:ea typeface="Arial"/>
                        </a:rPr>
                        <a:t>o </a:t>
                      </a:r>
                      <a:r>
                        <a:rPr lang="en-US" sz="1800" spc="5" dirty="0">
                          <a:solidFill>
                            <a:schemeClr val="tx1"/>
                          </a:solidFill>
                          <a:effectLst/>
                          <a:latin typeface="Calibri" panose="020F0502020204030204" pitchFamily="34" charset="0"/>
                          <a:ea typeface="Arial"/>
                        </a:rPr>
                        <a:t>t</a:t>
                      </a:r>
                      <a:r>
                        <a:rPr lang="en-US" sz="1800" spc="-5" dirty="0">
                          <a:solidFill>
                            <a:schemeClr val="tx1"/>
                          </a:solidFill>
                          <a:effectLst/>
                          <a:latin typeface="Calibri" panose="020F0502020204030204" pitchFamily="34" charset="0"/>
                          <a:ea typeface="Arial"/>
                        </a:rPr>
                        <a:t>h</a:t>
                      </a:r>
                      <a:r>
                        <a:rPr lang="en-US" sz="1800" dirty="0">
                          <a:solidFill>
                            <a:schemeClr val="tx1"/>
                          </a:solidFill>
                          <a:effectLst/>
                          <a:latin typeface="Calibri" panose="020F0502020204030204" pitchFamily="34" charset="0"/>
                          <a:ea typeface="Arial"/>
                        </a:rPr>
                        <a:t>e</a:t>
                      </a:r>
                      <a:r>
                        <a:rPr lang="en-US" sz="1800" spc="5" dirty="0">
                          <a:solidFill>
                            <a:schemeClr val="tx1"/>
                          </a:solidFill>
                          <a:effectLst/>
                          <a:latin typeface="Calibri" panose="020F0502020204030204" pitchFamily="34" charset="0"/>
                          <a:ea typeface="Arial"/>
                        </a:rPr>
                        <a:t> A</a:t>
                      </a:r>
                      <a:r>
                        <a:rPr lang="en-US" sz="1800" spc="-15" dirty="0">
                          <a:solidFill>
                            <a:schemeClr val="tx1"/>
                          </a:solidFill>
                          <a:effectLst/>
                          <a:latin typeface="Calibri" panose="020F0502020204030204" pitchFamily="34" charset="0"/>
                          <a:ea typeface="Arial"/>
                        </a:rPr>
                        <a:t>O</a:t>
                      </a:r>
                      <a:r>
                        <a:rPr lang="en-US" sz="1800" spc="5" dirty="0">
                          <a:solidFill>
                            <a:schemeClr val="tx1"/>
                          </a:solidFill>
                          <a:effectLst/>
                          <a:latin typeface="Calibri" panose="020F0502020204030204" pitchFamily="34" charset="0"/>
                          <a:ea typeface="Arial"/>
                        </a:rPr>
                        <a:t>S.</a:t>
                      </a:r>
                      <a:endParaRPr lang="en-US" sz="1800" dirty="0">
                        <a:solidFill>
                          <a:schemeClr val="tx1"/>
                        </a:solidFill>
                        <a:effectLst/>
                        <a:latin typeface="Calibri" panose="020F0502020204030204" pitchFamily="34" charset="0"/>
                        <a:ea typeface="Times New Roman"/>
                      </a:endParaRPr>
                    </a:p>
                  </a:txBody>
                  <a:tcPr marL="73025" marR="73025" marT="0" marB="0"/>
                </a:tc>
                <a:tc>
                  <a:txBody>
                    <a:bodyPr/>
                    <a:lstStyle/>
                    <a:p>
                      <a:pPr marL="91440" marR="0" lvl="0" indent="-182880">
                        <a:spcBef>
                          <a:spcPts val="0"/>
                        </a:spcBef>
                        <a:spcAft>
                          <a:spcPts val="300"/>
                        </a:spcAft>
                        <a:buFont typeface="Symbol"/>
                        <a:buNone/>
                      </a:pPr>
                      <a:r>
                        <a:rPr lang="en-US" sz="1800" spc="5" dirty="0">
                          <a:effectLst/>
                          <a:latin typeface="Calibri" panose="020F0502020204030204" pitchFamily="34" charset="0"/>
                          <a:ea typeface="Arial"/>
                        </a:rPr>
                        <a:t>S</a:t>
                      </a:r>
                      <a:r>
                        <a:rPr lang="en-US" sz="1800" spc="-5" dirty="0">
                          <a:effectLst/>
                          <a:latin typeface="Calibri" panose="020F0502020204030204" pitchFamily="34" charset="0"/>
                          <a:ea typeface="Arial"/>
                        </a:rPr>
                        <a:t>erve</a:t>
                      </a:r>
                      <a:r>
                        <a:rPr lang="en-US" sz="1800" dirty="0">
                          <a:effectLst/>
                          <a:latin typeface="Calibri" panose="020F0502020204030204" pitchFamily="34" charset="0"/>
                          <a:ea typeface="Arial"/>
                        </a:rPr>
                        <a:t>r </a:t>
                      </a:r>
                      <a:r>
                        <a:rPr lang="en-US" sz="1800" spc="-5" dirty="0">
                          <a:effectLst/>
                          <a:latin typeface="Calibri" panose="020F0502020204030204" pitchFamily="34" charset="0"/>
                          <a:ea typeface="Arial"/>
                        </a:rPr>
                        <a:t>(va</a:t>
                      </a:r>
                      <a:r>
                        <a:rPr lang="en-US" sz="1800" dirty="0">
                          <a:effectLst/>
                          <a:latin typeface="Calibri" panose="020F0502020204030204" pitchFamily="34" charset="0"/>
                          <a:ea typeface="Arial"/>
                        </a:rPr>
                        <a:t>lid</a:t>
                      </a:r>
                      <a:r>
                        <a:rPr lang="en-US" sz="1800" spc="5" dirty="0">
                          <a:effectLst/>
                          <a:latin typeface="Calibri" panose="020F0502020204030204" pitchFamily="34" charset="0"/>
                          <a:ea typeface="Arial"/>
                        </a:rPr>
                        <a:t> </a:t>
                      </a:r>
                      <a:r>
                        <a:rPr lang="en-US" sz="1800" spc="-5" dirty="0">
                          <a:effectLst/>
                          <a:latin typeface="Calibri" panose="020F0502020204030204" pitchFamily="34" charset="0"/>
                          <a:ea typeface="Arial"/>
                        </a:rPr>
                        <a:t>ac</a:t>
                      </a:r>
                      <a:r>
                        <a:rPr lang="en-US" sz="1800" spc="5" dirty="0">
                          <a:effectLst/>
                          <a:latin typeface="Calibri" panose="020F0502020204030204" pitchFamily="34" charset="0"/>
                          <a:ea typeface="Arial"/>
                        </a:rPr>
                        <a:t>c</a:t>
                      </a:r>
                      <a:r>
                        <a:rPr lang="en-US" sz="1800" spc="-5" dirty="0">
                          <a:effectLst/>
                          <a:latin typeface="Calibri" panose="020F0502020204030204" pitchFamily="34" charset="0"/>
                          <a:ea typeface="Arial"/>
                        </a:rPr>
                        <a:t>oun</a:t>
                      </a:r>
                      <a:r>
                        <a:rPr lang="en-US" sz="1800" spc="5" dirty="0">
                          <a:effectLst/>
                          <a:latin typeface="Calibri" panose="020F0502020204030204" pitchFamily="34" charset="0"/>
                          <a:ea typeface="Arial"/>
                        </a:rPr>
                        <a:t>t</a:t>
                      </a:r>
                      <a:r>
                        <a:rPr lang="en-US" sz="1800" spc="-5" dirty="0">
                          <a:effectLst/>
                          <a:latin typeface="Calibri" panose="020F0502020204030204" pitchFamily="34" charset="0"/>
                          <a:ea typeface="Arial"/>
                        </a:rPr>
                        <a:t>s</a:t>
                      </a:r>
                      <a:r>
                        <a:rPr lang="en-US" sz="1800" spc="5" dirty="0">
                          <a:effectLst/>
                          <a:latin typeface="Calibri" panose="020F0502020204030204" pitchFamily="34" charset="0"/>
                          <a:ea typeface="Arial"/>
                        </a:rPr>
                        <a:t>/</a:t>
                      </a:r>
                      <a:r>
                        <a:rPr lang="en-US" sz="1800" spc="-5" dirty="0">
                          <a:effectLst/>
                          <a:latin typeface="Calibri" panose="020F0502020204030204" pitchFamily="34" charset="0"/>
                          <a:ea typeface="Arial"/>
                        </a:rPr>
                        <a:t>au</a:t>
                      </a:r>
                      <a:r>
                        <a:rPr lang="en-US" sz="1800" spc="5" dirty="0">
                          <a:effectLst/>
                          <a:latin typeface="Calibri" panose="020F0502020204030204" pitchFamily="34" charset="0"/>
                          <a:ea typeface="Arial"/>
                        </a:rPr>
                        <a:t>t</a:t>
                      </a:r>
                      <a:r>
                        <a:rPr lang="en-US" sz="1800" spc="-5" dirty="0">
                          <a:effectLst/>
                          <a:latin typeface="Calibri" panose="020F0502020204030204" pitchFamily="34" charset="0"/>
                          <a:ea typeface="Arial"/>
                        </a:rPr>
                        <a:t>he</a:t>
                      </a:r>
                      <a:r>
                        <a:rPr lang="en-US" sz="1800" spc="-15" dirty="0">
                          <a:effectLst/>
                          <a:latin typeface="Calibri" panose="020F0502020204030204" pitchFamily="34" charset="0"/>
                          <a:ea typeface="Arial"/>
                        </a:rPr>
                        <a:t>n</a:t>
                      </a:r>
                      <a:r>
                        <a:rPr lang="en-US" sz="1800" spc="5" dirty="0">
                          <a:effectLst/>
                          <a:latin typeface="Calibri" panose="020F0502020204030204" pitchFamily="34" charset="0"/>
                          <a:ea typeface="Arial"/>
                        </a:rPr>
                        <a:t>t</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c</a:t>
                      </a:r>
                      <a:r>
                        <a:rPr lang="en-US" sz="1800" spc="-5" dirty="0">
                          <a:effectLst/>
                          <a:latin typeface="Calibri" panose="020F0502020204030204" pitchFamily="34" charset="0"/>
                          <a:ea typeface="Arial"/>
                        </a:rPr>
                        <a:t>a</a:t>
                      </a:r>
                      <a:r>
                        <a:rPr lang="en-US" sz="1800" spc="5" dirty="0">
                          <a:effectLst/>
                          <a:latin typeface="Calibri" panose="020F0502020204030204" pitchFamily="34" charset="0"/>
                          <a:ea typeface="Arial"/>
                        </a:rPr>
                        <a:t>t</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o</a:t>
                      </a:r>
                      <a:r>
                        <a:rPr lang="en-US" sz="1800" dirty="0">
                          <a:effectLst/>
                          <a:latin typeface="Calibri" panose="020F0502020204030204" pitchFamily="34" charset="0"/>
                          <a:ea typeface="Arial"/>
                        </a:rPr>
                        <a:t>n</a:t>
                      </a:r>
                      <a:r>
                        <a:rPr lang="en-US" sz="1800" spc="-10" dirty="0">
                          <a:effectLst/>
                          <a:latin typeface="Calibri" panose="020F0502020204030204" pitchFamily="34" charset="0"/>
                          <a:ea typeface="Arial"/>
                        </a:rPr>
                        <a:t> </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n</a:t>
                      </a:r>
                      <a:r>
                        <a:rPr lang="en-US" sz="1800" spc="5" dirty="0">
                          <a:effectLst/>
                          <a:latin typeface="Calibri" panose="020F0502020204030204" pitchFamily="34" charset="0"/>
                          <a:ea typeface="Arial"/>
                        </a:rPr>
                        <a:t>f</a:t>
                      </a:r>
                      <a:r>
                        <a:rPr lang="en-US" sz="1800" spc="-5" dirty="0">
                          <a:effectLst/>
                          <a:latin typeface="Calibri" panose="020F0502020204030204" pitchFamily="34" charset="0"/>
                          <a:ea typeface="Arial"/>
                        </a:rPr>
                        <a:t>o</a:t>
                      </a:r>
                      <a:r>
                        <a:rPr lang="en-US" sz="1800" spc="-15" dirty="0">
                          <a:effectLst/>
                          <a:latin typeface="Calibri" panose="020F0502020204030204" pitchFamily="34" charset="0"/>
                          <a:ea typeface="Arial"/>
                        </a:rPr>
                        <a:t>r</a:t>
                      </a:r>
                      <a:r>
                        <a:rPr lang="en-US" sz="1800" spc="15" dirty="0">
                          <a:effectLst/>
                          <a:latin typeface="Calibri" panose="020F0502020204030204" pitchFamily="34" charset="0"/>
                          <a:ea typeface="Arial"/>
                        </a:rPr>
                        <a:t>m</a:t>
                      </a:r>
                      <a:r>
                        <a:rPr lang="en-US" sz="1800" spc="-15" dirty="0">
                          <a:effectLst/>
                          <a:latin typeface="Calibri" panose="020F0502020204030204" pitchFamily="34" charset="0"/>
                          <a:ea typeface="Arial"/>
                        </a:rPr>
                        <a:t>a</a:t>
                      </a:r>
                      <a:r>
                        <a:rPr lang="en-US" sz="1800" spc="5" dirty="0">
                          <a:effectLst/>
                          <a:latin typeface="Calibri" panose="020F0502020204030204" pitchFamily="34" charset="0"/>
                          <a:ea typeface="Arial"/>
                        </a:rPr>
                        <a:t>t</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on)</a:t>
                      </a:r>
                      <a:endParaRPr lang="en-US" sz="1800" dirty="0">
                        <a:effectLst/>
                        <a:latin typeface="Calibri" panose="020F0502020204030204" pitchFamily="34" charset="0"/>
                        <a:ea typeface="Times New Roman"/>
                      </a:endParaRPr>
                    </a:p>
                    <a:p>
                      <a:pPr marL="91440" marR="0" lvl="0" indent="-182880">
                        <a:spcBef>
                          <a:spcPts val="0"/>
                        </a:spcBef>
                        <a:spcAft>
                          <a:spcPts val="300"/>
                        </a:spcAft>
                        <a:buFont typeface="Symbol"/>
                        <a:buNone/>
                      </a:pPr>
                      <a:r>
                        <a:rPr lang="en-US" sz="1800" spc="-5" dirty="0">
                          <a:effectLst/>
                          <a:latin typeface="Calibri" panose="020F0502020204030204" pitchFamily="34" charset="0"/>
                          <a:ea typeface="Arial"/>
                        </a:rPr>
                        <a:t>Logo</a:t>
                      </a:r>
                      <a:r>
                        <a:rPr lang="en-US" sz="1800" dirty="0">
                          <a:effectLst/>
                          <a:latin typeface="Calibri" panose="020F0502020204030204" pitchFamily="34" charset="0"/>
                          <a:ea typeface="Arial"/>
                        </a:rPr>
                        <a:t>n</a:t>
                      </a:r>
                      <a:r>
                        <a:rPr lang="en-US" sz="1800" spc="5" dirty="0">
                          <a:effectLst/>
                          <a:latin typeface="Calibri" panose="020F0502020204030204" pitchFamily="34" charset="0"/>
                          <a:ea typeface="Arial"/>
                        </a:rPr>
                        <a:t> </a:t>
                      </a:r>
                      <a:r>
                        <a:rPr lang="en-US" sz="1800" spc="-5" dirty="0">
                          <a:effectLst/>
                          <a:latin typeface="Calibri" panose="020F0502020204030204" pitchFamily="34" charset="0"/>
                          <a:ea typeface="Arial"/>
                        </a:rPr>
                        <a:t>app</a:t>
                      </a:r>
                      <a:r>
                        <a:rPr lang="en-US" sz="1800" dirty="0">
                          <a:effectLst/>
                          <a:latin typeface="Calibri" panose="020F0502020204030204" pitchFamily="34" charset="0"/>
                          <a:ea typeface="Arial"/>
                        </a:rPr>
                        <a:t>li</a:t>
                      </a:r>
                      <a:r>
                        <a:rPr lang="en-US" sz="1800" spc="5" dirty="0">
                          <a:effectLst/>
                          <a:latin typeface="Calibri" panose="020F0502020204030204" pitchFamily="34" charset="0"/>
                          <a:ea typeface="Arial"/>
                        </a:rPr>
                        <a:t>c</a:t>
                      </a:r>
                      <a:r>
                        <a:rPr lang="en-US" sz="1800" spc="-5" dirty="0">
                          <a:effectLst/>
                          <a:latin typeface="Calibri" panose="020F0502020204030204" pitchFamily="34" charset="0"/>
                          <a:ea typeface="Arial"/>
                        </a:rPr>
                        <a:t>a</a:t>
                      </a:r>
                      <a:r>
                        <a:rPr lang="en-US" sz="1800" spc="5" dirty="0">
                          <a:effectLst/>
                          <a:latin typeface="Calibri" panose="020F0502020204030204" pitchFamily="34" charset="0"/>
                          <a:ea typeface="Arial"/>
                        </a:rPr>
                        <a:t>t</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o</a:t>
                      </a:r>
                      <a:r>
                        <a:rPr lang="en-US" sz="1800" dirty="0">
                          <a:effectLst/>
                          <a:latin typeface="Calibri" panose="020F0502020204030204" pitchFamily="34" charset="0"/>
                          <a:ea typeface="Arial"/>
                        </a:rPr>
                        <a:t>n</a:t>
                      </a:r>
                      <a:endParaRPr lang="en-US" sz="1800" dirty="0">
                        <a:effectLst/>
                        <a:latin typeface="Calibri" panose="020F0502020204030204" pitchFamily="34" charset="0"/>
                        <a:ea typeface="Times New Roman"/>
                      </a:endParaRPr>
                    </a:p>
                    <a:p>
                      <a:pPr marL="91440" marR="0" lvl="0" indent="-182880">
                        <a:spcBef>
                          <a:spcPts val="0"/>
                        </a:spcBef>
                        <a:spcAft>
                          <a:spcPts val="300"/>
                        </a:spcAft>
                        <a:buFont typeface="Symbol"/>
                        <a:buNone/>
                      </a:pPr>
                      <a:r>
                        <a:rPr lang="en-US" sz="1800" spc="-5" dirty="0">
                          <a:effectLst/>
                          <a:latin typeface="Calibri" panose="020F0502020204030204" pitchFamily="34" charset="0"/>
                          <a:ea typeface="Arial"/>
                        </a:rPr>
                        <a:t>Co</a:t>
                      </a:r>
                      <a:r>
                        <a:rPr lang="en-US" sz="1800" dirty="0">
                          <a:effectLst/>
                          <a:latin typeface="Calibri" panose="020F0502020204030204" pitchFamily="34" charset="0"/>
                          <a:ea typeface="Arial"/>
                        </a:rPr>
                        <a:t>mm</a:t>
                      </a:r>
                      <a:r>
                        <a:rPr lang="en-US" sz="1800" spc="-5" dirty="0">
                          <a:effectLst/>
                          <a:latin typeface="Calibri" panose="020F0502020204030204" pitchFamily="34" charset="0"/>
                          <a:ea typeface="Arial"/>
                        </a:rPr>
                        <a:t>un</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c</a:t>
                      </a:r>
                      <a:r>
                        <a:rPr lang="en-US" sz="1800" spc="-15" dirty="0">
                          <a:effectLst/>
                          <a:latin typeface="Calibri" panose="020F0502020204030204" pitchFamily="34" charset="0"/>
                          <a:ea typeface="Arial"/>
                        </a:rPr>
                        <a:t>a</a:t>
                      </a:r>
                      <a:r>
                        <a:rPr lang="en-US" sz="1800" spc="5" dirty="0">
                          <a:effectLst/>
                          <a:latin typeface="Calibri" panose="020F0502020204030204" pitchFamily="34" charset="0"/>
                          <a:ea typeface="Arial"/>
                        </a:rPr>
                        <a:t>t</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on</a:t>
                      </a:r>
                      <a:r>
                        <a:rPr lang="en-US" sz="1800" dirty="0">
                          <a:effectLst/>
                          <a:latin typeface="Calibri" panose="020F0502020204030204" pitchFamily="34" charset="0"/>
                          <a:ea typeface="Arial"/>
                        </a:rPr>
                        <a:t>s </a:t>
                      </a:r>
                      <a:r>
                        <a:rPr lang="en-US" sz="1800" spc="-5" dirty="0">
                          <a:effectLst/>
                          <a:latin typeface="Calibri" panose="020F0502020204030204" pitchFamily="34" charset="0"/>
                          <a:ea typeface="Arial"/>
                        </a:rPr>
                        <a:t>be</a:t>
                      </a:r>
                      <a:r>
                        <a:rPr lang="en-US" sz="1800" spc="5" dirty="0">
                          <a:effectLst/>
                          <a:latin typeface="Calibri" panose="020F0502020204030204" pitchFamily="34" charset="0"/>
                          <a:ea typeface="Arial"/>
                        </a:rPr>
                        <a:t>t</a:t>
                      </a:r>
                      <a:r>
                        <a:rPr lang="en-US" sz="1800" spc="-15" dirty="0">
                          <a:effectLst/>
                          <a:latin typeface="Calibri" panose="020F0502020204030204" pitchFamily="34" charset="0"/>
                          <a:ea typeface="Arial"/>
                        </a:rPr>
                        <a:t>w</a:t>
                      </a:r>
                      <a:r>
                        <a:rPr lang="en-US" sz="1800" spc="-5" dirty="0">
                          <a:effectLst/>
                          <a:latin typeface="Calibri" panose="020F0502020204030204" pitchFamily="34" charset="0"/>
                          <a:ea typeface="Arial"/>
                        </a:rPr>
                        <a:t>ee</a:t>
                      </a:r>
                      <a:r>
                        <a:rPr lang="en-US" sz="1800" dirty="0">
                          <a:effectLst/>
                          <a:latin typeface="Calibri" panose="020F0502020204030204" pitchFamily="34" charset="0"/>
                          <a:ea typeface="Arial"/>
                        </a:rPr>
                        <a:t>n l</a:t>
                      </a:r>
                      <a:r>
                        <a:rPr lang="en-US" sz="1800" spc="-5" dirty="0">
                          <a:effectLst/>
                          <a:latin typeface="Calibri" panose="020F0502020204030204" pitchFamily="34" charset="0"/>
                          <a:ea typeface="Arial"/>
                        </a:rPr>
                        <a:t>ogon </a:t>
                      </a:r>
                      <a:r>
                        <a:rPr lang="en-US" sz="1800" spc="5" dirty="0">
                          <a:effectLst/>
                          <a:latin typeface="Calibri" panose="020F0502020204030204" pitchFamily="34" charset="0"/>
                          <a:ea typeface="Arial"/>
                        </a:rPr>
                        <a:t>s</a:t>
                      </a:r>
                      <a:r>
                        <a:rPr lang="en-US" sz="1800" spc="-5" dirty="0">
                          <a:effectLst/>
                          <a:latin typeface="Calibri" panose="020F0502020204030204" pitchFamily="34" charset="0"/>
                          <a:ea typeface="Arial"/>
                        </a:rPr>
                        <a:t>of</a:t>
                      </a:r>
                      <a:r>
                        <a:rPr lang="en-US" sz="1800" spc="5" dirty="0">
                          <a:effectLst/>
                          <a:latin typeface="Calibri" panose="020F0502020204030204" pitchFamily="34" charset="0"/>
                          <a:ea typeface="Arial"/>
                        </a:rPr>
                        <a:t>t</a:t>
                      </a:r>
                      <a:r>
                        <a:rPr lang="en-US" sz="1800" spc="-15" dirty="0">
                          <a:effectLst/>
                          <a:latin typeface="Calibri" panose="020F0502020204030204" pitchFamily="34" charset="0"/>
                          <a:ea typeface="Arial"/>
                        </a:rPr>
                        <a:t>w</a:t>
                      </a:r>
                      <a:r>
                        <a:rPr lang="en-US" sz="1800" spc="-5" dirty="0">
                          <a:effectLst/>
                          <a:latin typeface="Calibri" panose="020F0502020204030204" pitchFamily="34" charset="0"/>
                          <a:ea typeface="Arial"/>
                        </a:rPr>
                        <a:t>are</a:t>
                      </a:r>
                      <a:r>
                        <a:rPr lang="en-US" sz="1800" dirty="0">
                          <a:effectLst/>
                          <a:latin typeface="Calibri" panose="020F0502020204030204" pitchFamily="34" charset="0"/>
                          <a:ea typeface="Arial"/>
                        </a:rPr>
                        <a:t>/</a:t>
                      </a:r>
                      <a:r>
                        <a:rPr lang="en-US" sz="1800" spc="10" dirty="0">
                          <a:effectLst/>
                          <a:latin typeface="Calibri" panose="020F0502020204030204" pitchFamily="34" charset="0"/>
                          <a:ea typeface="Arial"/>
                        </a:rPr>
                        <a:t> </a:t>
                      </a:r>
                      <a:r>
                        <a:rPr lang="en-US" sz="1800" spc="5" dirty="0">
                          <a:effectLst/>
                          <a:latin typeface="Calibri" panose="020F0502020204030204" pitchFamily="34" charset="0"/>
                          <a:ea typeface="Arial"/>
                        </a:rPr>
                        <a:t>s</a:t>
                      </a:r>
                      <a:r>
                        <a:rPr lang="en-US" sz="1800" spc="-5" dirty="0">
                          <a:effectLst/>
                          <a:latin typeface="Calibri" panose="020F0502020204030204" pitchFamily="34" charset="0"/>
                          <a:ea typeface="Arial"/>
                        </a:rPr>
                        <a:t>erver</a:t>
                      </a:r>
                      <a:r>
                        <a:rPr lang="en-US" sz="1800" spc="5" dirty="0">
                          <a:effectLst/>
                          <a:latin typeface="Calibri" panose="020F0502020204030204" pitchFamily="34" charset="0"/>
                          <a:ea typeface="Arial"/>
                        </a:rPr>
                        <a:t>/A</a:t>
                      </a:r>
                      <a:r>
                        <a:rPr lang="en-US" sz="1800" dirty="0">
                          <a:effectLst/>
                          <a:latin typeface="Calibri" panose="020F0502020204030204" pitchFamily="34" charset="0"/>
                          <a:ea typeface="Arial"/>
                        </a:rPr>
                        <a:t>OS</a:t>
                      </a:r>
                      <a:endParaRPr lang="en-US" sz="1800" dirty="0">
                        <a:effectLst/>
                        <a:latin typeface="Calibri" panose="020F0502020204030204" pitchFamily="34" charset="0"/>
                        <a:ea typeface="Times New Roman"/>
                      </a:endParaRPr>
                    </a:p>
                  </a:txBody>
                  <a:tcPr marL="73025" marR="73025" marT="0" marB="0"/>
                </a:tc>
              </a:tr>
              <a:tr h="1142555">
                <a:tc>
                  <a:txBody>
                    <a:bodyPr/>
                    <a:lstStyle/>
                    <a:p>
                      <a:pPr marL="91440" marR="0" indent="-182880">
                        <a:spcBef>
                          <a:spcPts val="300"/>
                        </a:spcBef>
                        <a:spcAft>
                          <a:spcPts val="300"/>
                        </a:spcAft>
                      </a:pPr>
                      <a:r>
                        <a:rPr lang="en-US" sz="1800" spc="5" dirty="0">
                          <a:effectLst/>
                          <a:latin typeface="Calibri" panose="020F0502020204030204" pitchFamily="34" charset="0"/>
                          <a:ea typeface="Arial"/>
                        </a:rPr>
                        <a:t>A</a:t>
                      </a:r>
                      <a:r>
                        <a:rPr lang="en-US" sz="1800" dirty="0">
                          <a:effectLst/>
                          <a:latin typeface="Calibri" panose="020F0502020204030204" pitchFamily="34" charset="0"/>
                          <a:ea typeface="Arial"/>
                        </a:rPr>
                        <a:t>OS</a:t>
                      </a:r>
                      <a:r>
                        <a:rPr lang="en-US" sz="1800" spc="-5" dirty="0">
                          <a:effectLst/>
                          <a:latin typeface="Calibri" panose="020F0502020204030204" pitchFamily="34" charset="0"/>
                          <a:ea typeface="Arial"/>
                        </a:rPr>
                        <a:t> </a:t>
                      </a:r>
                      <a:r>
                        <a:rPr lang="en-US" sz="1800" dirty="0">
                          <a:effectLst/>
                          <a:latin typeface="Calibri" panose="020F0502020204030204" pitchFamily="34" charset="0"/>
                          <a:ea typeface="Arial"/>
                        </a:rPr>
                        <a:t>l</a:t>
                      </a:r>
                      <a:r>
                        <a:rPr lang="en-US" sz="1800" spc="-5" dirty="0">
                          <a:effectLst/>
                          <a:latin typeface="Calibri" panose="020F0502020204030204" pitchFamily="34" charset="0"/>
                          <a:ea typeface="Arial"/>
                        </a:rPr>
                        <a:t>ogo</a:t>
                      </a:r>
                      <a:r>
                        <a:rPr lang="en-US" sz="1800" dirty="0">
                          <a:effectLst/>
                          <a:latin typeface="Calibri" panose="020F0502020204030204" pitchFamily="34" charset="0"/>
                          <a:ea typeface="Arial"/>
                        </a:rPr>
                        <a:t>n </a:t>
                      </a:r>
                      <a:r>
                        <a:rPr lang="en-US" sz="1800" spc="-15" dirty="0">
                          <a:effectLst/>
                          <a:latin typeface="Calibri" panose="020F0502020204030204" pitchFamily="34" charset="0"/>
                          <a:ea typeface="Arial"/>
                        </a:rPr>
                        <a:t>a</a:t>
                      </a:r>
                      <a:r>
                        <a:rPr lang="en-US" sz="1800" spc="5" dirty="0">
                          <a:effectLst/>
                          <a:latin typeface="Calibri" panose="020F0502020204030204" pitchFamily="34" charset="0"/>
                          <a:ea typeface="Arial"/>
                        </a:rPr>
                        <a:t>ct</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va</a:t>
                      </a:r>
                      <a:r>
                        <a:rPr lang="en-US" sz="1800" spc="5" dirty="0">
                          <a:effectLst/>
                          <a:latin typeface="Calibri" panose="020F0502020204030204" pitchFamily="34" charset="0"/>
                          <a:ea typeface="Arial"/>
                        </a:rPr>
                        <a:t>t</a:t>
                      </a:r>
                      <a:r>
                        <a:rPr lang="en-US" sz="1800" spc="-15" dirty="0">
                          <a:effectLst/>
                          <a:latin typeface="Calibri" panose="020F0502020204030204" pitchFamily="34" charset="0"/>
                          <a:ea typeface="Arial"/>
                        </a:rPr>
                        <a:t>e</a:t>
                      </a:r>
                      <a:r>
                        <a:rPr lang="en-US" sz="1800" dirty="0">
                          <a:effectLst/>
                          <a:latin typeface="Calibri" panose="020F0502020204030204" pitchFamily="34" charset="0"/>
                          <a:ea typeface="Arial"/>
                        </a:rPr>
                        <a:t>s</a:t>
                      </a:r>
                      <a:r>
                        <a:rPr lang="en-US" sz="1800" spc="10" dirty="0">
                          <a:effectLst/>
                          <a:latin typeface="Calibri" panose="020F0502020204030204" pitchFamily="34" charset="0"/>
                          <a:ea typeface="Arial"/>
                        </a:rPr>
                        <a:t> </a:t>
                      </a:r>
                      <a:r>
                        <a:rPr lang="en-US" sz="1800" spc="-5" dirty="0">
                          <a:effectLst/>
                          <a:latin typeface="Calibri" panose="020F0502020204030204" pitchFamily="34" charset="0"/>
                          <a:ea typeface="Arial"/>
                        </a:rPr>
                        <a:t>aud</a:t>
                      </a:r>
                      <a:r>
                        <a:rPr lang="en-US" sz="1800" spc="-10" dirty="0">
                          <a:effectLst/>
                          <a:latin typeface="Calibri" panose="020F0502020204030204" pitchFamily="34" charset="0"/>
                          <a:ea typeface="Arial"/>
                        </a:rPr>
                        <a:t>i</a:t>
                      </a:r>
                      <a:r>
                        <a:rPr lang="en-US" sz="1800" spc="5" dirty="0">
                          <a:effectLst/>
                          <a:latin typeface="Calibri" panose="020F0502020204030204" pitchFamily="34" charset="0"/>
                          <a:ea typeface="Arial"/>
                        </a:rPr>
                        <a:t>t</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n</a:t>
                      </a:r>
                      <a:r>
                        <a:rPr lang="en-US" sz="1800" dirty="0">
                          <a:effectLst/>
                          <a:latin typeface="Calibri" panose="020F0502020204030204" pitchFamily="34" charset="0"/>
                          <a:ea typeface="Arial"/>
                        </a:rPr>
                        <a:t>g </a:t>
                      </a:r>
                      <a:r>
                        <a:rPr lang="en-US" sz="1800" spc="-15" dirty="0">
                          <a:effectLst/>
                          <a:latin typeface="Calibri" panose="020F0502020204030204" pitchFamily="34" charset="0"/>
                          <a:ea typeface="Arial"/>
                        </a:rPr>
                        <a:t>o</a:t>
                      </a:r>
                      <a:r>
                        <a:rPr lang="en-US" sz="1800" dirty="0">
                          <a:effectLst/>
                          <a:latin typeface="Calibri" panose="020F0502020204030204" pitchFamily="34" charset="0"/>
                          <a:ea typeface="Arial"/>
                        </a:rPr>
                        <a:t>f </a:t>
                      </a:r>
                      <a:r>
                        <a:rPr lang="en-US" sz="1800" spc="5" dirty="0">
                          <a:effectLst/>
                          <a:latin typeface="Calibri" panose="020F0502020204030204" pitchFamily="34" charset="0"/>
                          <a:ea typeface="Arial"/>
                        </a:rPr>
                        <a:t>t</a:t>
                      </a:r>
                      <a:r>
                        <a:rPr lang="en-US" sz="1800" spc="-15" dirty="0">
                          <a:effectLst/>
                          <a:latin typeface="Calibri" panose="020F0502020204030204" pitchFamily="34" charset="0"/>
                          <a:ea typeface="Arial"/>
                        </a:rPr>
                        <a:t>h</a:t>
                      </a:r>
                      <a:r>
                        <a:rPr lang="en-US" sz="1800" dirty="0">
                          <a:effectLst/>
                          <a:latin typeface="Calibri" panose="020F0502020204030204" pitchFamily="34" charset="0"/>
                          <a:ea typeface="Arial"/>
                        </a:rPr>
                        <a:t>e </a:t>
                      </a:r>
                      <a:r>
                        <a:rPr lang="en-US" sz="1800" spc="-5" dirty="0">
                          <a:effectLst/>
                          <a:latin typeface="Calibri" panose="020F0502020204030204" pitchFamily="34" charset="0"/>
                          <a:ea typeface="Arial"/>
                        </a:rPr>
                        <a:t>opera</a:t>
                      </a:r>
                      <a:r>
                        <a:rPr lang="en-US" sz="1800" spc="5" dirty="0">
                          <a:effectLst/>
                          <a:latin typeface="Calibri" panose="020F0502020204030204" pitchFamily="34" charset="0"/>
                          <a:ea typeface="Arial"/>
                        </a:rPr>
                        <a:t>t</a:t>
                      </a:r>
                      <a:r>
                        <a:rPr lang="en-US" sz="1800" spc="-5" dirty="0">
                          <a:effectLst/>
                          <a:latin typeface="Calibri" panose="020F0502020204030204" pitchFamily="34" charset="0"/>
                          <a:ea typeface="Arial"/>
                        </a:rPr>
                        <a:t>or</a:t>
                      </a:r>
                      <a:r>
                        <a:rPr lang="en-US" sz="1800" dirty="0">
                          <a:effectLst/>
                          <a:latin typeface="Calibri" panose="020F0502020204030204" pitchFamily="34" charset="0"/>
                          <a:ea typeface="Arial"/>
                        </a:rPr>
                        <a:t>’s </a:t>
                      </a:r>
                      <a:r>
                        <a:rPr lang="en-US" sz="1800" spc="5" dirty="0">
                          <a:effectLst/>
                          <a:latin typeface="Calibri" panose="020F0502020204030204" pitchFamily="34" charset="0"/>
                          <a:ea typeface="Arial"/>
                        </a:rPr>
                        <a:t>s</a:t>
                      </a:r>
                      <a:r>
                        <a:rPr lang="en-US" sz="1800" spc="-5" dirty="0">
                          <a:effectLst/>
                          <a:latin typeface="Calibri" panose="020F0502020204030204" pitchFamily="34" charset="0"/>
                          <a:ea typeface="Arial"/>
                        </a:rPr>
                        <a:t>es</a:t>
                      </a:r>
                      <a:r>
                        <a:rPr lang="en-US" sz="1800" spc="5" dirty="0">
                          <a:effectLst/>
                          <a:latin typeface="Calibri" panose="020F0502020204030204" pitchFamily="34" charset="0"/>
                          <a:ea typeface="Arial"/>
                        </a:rPr>
                        <a:t>s</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on.</a:t>
                      </a:r>
                      <a:endParaRPr lang="en-US" sz="1800" dirty="0">
                        <a:effectLst/>
                        <a:latin typeface="Calibri" panose="020F0502020204030204" pitchFamily="34" charset="0"/>
                        <a:ea typeface="Times New Roman"/>
                      </a:endParaRPr>
                    </a:p>
                  </a:txBody>
                  <a:tcPr marL="73025" marR="73025" marT="0" marB="0"/>
                </a:tc>
                <a:tc>
                  <a:txBody>
                    <a:bodyPr/>
                    <a:lstStyle/>
                    <a:p>
                      <a:pPr marL="91440" marR="0" lvl="0" indent="-182880">
                        <a:spcBef>
                          <a:spcPts val="0"/>
                        </a:spcBef>
                        <a:spcAft>
                          <a:spcPts val="300"/>
                        </a:spcAft>
                        <a:buFont typeface="Symbol"/>
                        <a:buNone/>
                      </a:pPr>
                      <a:r>
                        <a:rPr lang="en-US" sz="1800" spc="5" dirty="0">
                          <a:effectLst/>
                          <a:latin typeface="Calibri" panose="020F0502020204030204" pitchFamily="34" charset="0"/>
                          <a:ea typeface="Arial"/>
                        </a:rPr>
                        <a:t>A</a:t>
                      </a:r>
                      <a:r>
                        <a:rPr lang="en-US" sz="1800" spc="-5" dirty="0">
                          <a:effectLst/>
                          <a:latin typeface="Calibri" panose="020F0502020204030204" pitchFamily="34" charset="0"/>
                          <a:ea typeface="Arial"/>
                        </a:rPr>
                        <a:t>ud</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t</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n</a:t>
                      </a:r>
                      <a:r>
                        <a:rPr lang="en-US" sz="1800" dirty="0">
                          <a:effectLst/>
                          <a:latin typeface="Calibri" panose="020F0502020204030204" pitchFamily="34" charset="0"/>
                          <a:ea typeface="Arial"/>
                        </a:rPr>
                        <a:t>g</a:t>
                      </a:r>
                      <a:r>
                        <a:rPr lang="en-US" sz="1800" spc="-10" dirty="0">
                          <a:effectLst/>
                          <a:latin typeface="Calibri" panose="020F0502020204030204" pitchFamily="34" charset="0"/>
                          <a:ea typeface="Arial"/>
                        </a:rPr>
                        <a:t> </a:t>
                      </a:r>
                      <a:r>
                        <a:rPr lang="en-US" sz="1800" spc="-5" dirty="0">
                          <a:effectLst/>
                          <a:latin typeface="Calibri" panose="020F0502020204030204" pitchFamily="34" charset="0"/>
                          <a:ea typeface="Arial"/>
                        </a:rPr>
                        <a:t>app</a:t>
                      </a:r>
                      <a:r>
                        <a:rPr lang="en-US" sz="1800" dirty="0">
                          <a:effectLst/>
                          <a:latin typeface="Calibri" panose="020F0502020204030204" pitchFamily="34" charset="0"/>
                          <a:ea typeface="Arial"/>
                        </a:rPr>
                        <a:t>li</a:t>
                      </a:r>
                      <a:r>
                        <a:rPr lang="en-US" sz="1800" spc="5" dirty="0">
                          <a:effectLst/>
                          <a:latin typeface="Calibri" panose="020F0502020204030204" pitchFamily="34" charset="0"/>
                          <a:ea typeface="Arial"/>
                        </a:rPr>
                        <a:t>c</a:t>
                      </a:r>
                      <a:r>
                        <a:rPr lang="en-US" sz="1800" spc="-15" dirty="0">
                          <a:effectLst/>
                          <a:latin typeface="Calibri" panose="020F0502020204030204" pitchFamily="34" charset="0"/>
                          <a:ea typeface="Arial"/>
                        </a:rPr>
                        <a:t>a</a:t>
                      </a:r>
                      <a:r>
                        <a:rPr lang="en-US" sz="1800" spc="5" dirty="0">
                          <a:effectLst/>
                          <a:latin typeface="Calibri" panose="020F0502020204030204" pitchFamily="34" charset="0"/>
                          <a:ea typeface="Arial"/>
                        </a:rPr>
                        <a:t>t</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o</a:t>
                      </a:r>
                      <a:r>
                        <a:rPr lang="en-US" sz="1800" dirty="0">
                          <a:effectLst/>
                          <a:latin typeface="Calibri" panose="020F0502020204030204" pitchFamily="34" charset="0"/>
                          <a:ea typeface="Arial"/>
                        </a:rPr>
                        <a:t>n</a:t>
                      </a:r>
                      <a:endParaRPr lang="en-US" sz="1800" dirty="0">
                        <a:effectLst/>
                        <a:latin typeface="Calibri" panose="020F0502020204030204" pitchFamily="34" charset="0"/>
                        <a:ea typeface="Times New Roman"/>
                      </a:endParaRPr>
                    </a:p>
                    <a:p>
                      <a:pPr marL="91440" marR="0" lvl="0" indent="-182880">
                        <a:spcBef>
                          <a:spcPts val="0"/>
                        </a:spcBef>
                        <a:spcAft>
                          <a:spcPts val="300"/>
                        </a:spcAft>
                        <a:buFont typeface="Symbol"/>
                        <a:buNone/>
                      </a:pPr>
                      <a:r>
                        <a:rPr lang="en-US" sz="1800" spc="-5" dirty="0">
                          <a:effectLst/>
                          <a:latin typeface="Calibri" panose="020F0502020204030204" pitchFamily="34" charset="0"/>
                          <a:ea typeface="Arial"/>
                        </a:rPr>
                        <a:t>Co</a:t>
                      </a:r>
                      <a:r>
                        <a:rPr lang="en-US" sz="1800" dirty="0">
                          <a:effectLst/>
                          <a:latin typeface="Calibri" panose="020F0502020204030204" pitchFamily="34" charset="0"/>
                          <a:ea typeface="Arial"/>
                        </a:rPr>
                        <a:t>mm</a:t>
                      </a:r>
                      <a:r>
                        <a:rPr lang="en-US" sz="1800" spc="-5" dirty="0">
                          <a:effectLst/>
                          <a:latin typeface="Calibri" panose="020F0502020204030204" pitchFamily="34" charset="0"/>
                          <a:ea typeface="Arial"/>
                        </a:rPr>
                        <a:t>un</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c</a:t>
                      </a:r>
                      <a:r>
                        <a:rPr lang="en-US" sz="1800" spc="-15" dirty="0">
                          <a:effectLst/>
                          <a:latin typeface="Calibri" panose="020F0502020204030204" pitchFamily="34" charset="0"/>
                          <a:ea typeface="Arial"/>
                        </a:rPr>
                        <a:t>a</a:t>
                      </a:r>
                      <a:r>
                        <a:rPr lang="en-US" sz="1800" spc="5" dirty="0">
                          <a:effectLst/>
                          <a:latin typeface="Calibri" panose="020F0502020204030204" pitchFamily="34" charset="0"/>
                          <a:ea typeface="Arial"/>
                        </a:rPr>
                        <a:t>t</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on</a:t>
                      </a:r>
                      <a:r>
                        <a:rPr lang="en-US" sz="1800" dirty="0">
                          <a:effectLst/>
                          <a:latin typeface="Calibri" panose="020F0502020204030204" pitchFamily="34" charset="0"/>
                          <a:ea typeface="Arial"/>
                        </a:rPr>
                        <a:t>s </a:t>
                      </a:r>
                      <a:r>
                        <a:rPr lang="en-US" sz="1800" spc="5" dirty="0">
                          <a:effectLst/>
                          <a:latin typeface="Calibri" panose="020F0502020204030204" pitchFamily="34" charset="0"/>
                          <a:ea typeface="Arial"/>
                        </a:rPr>
                        <a:t>f</a:t>
                      </a:r>
                      <a:r>
                        <a:rPr lang="en-US" sz="1800" spc="-5" dirty="0">
                          <a:effectLst/>
                          <a:latin typeface="Calibri" panose="020F0502020204030204" pitchFamily="34" charset="0"/>
                          <a:ea typeface="Arial"/>
                        </a:rPr>
                        <a:t>r</a:t>
                      </a:r>
                      <a:r>
                        <a:rPr lang="en-US" sz="1800" spc="-15" dirty="0">
                          <a:effectLst/>
                          <a:latin typeface="Calibri" panose="020F0502020204030204" pitchFamily="34" charset="0"/>
                          <a:ea typeface="Arial"/>
                        </a:rPr>
                        <a:t>o</a:t>
                      </a:r>
                      <a:r>
                        <a:rPr lang="en-US" sz="1800" dirty="0">
                          <a:effectLst/>
                          <a:latin typeface="Calibri" panose="020F0502020204030204" pitchFamily="34" charset="0"/>
                          <a:ea typeface="Arial"/>
                        </a:rPr>
                        <a:t>m</a:t>
                      </a:r>
                      <a:r>
                        <a:rPr lang="en-US" sz="1800" spc="10" dirty="0">
                          <a:effectLst/>
                          <a:latin typeface="Calibri" panose="020F0502020204030204" pitchFamily="34" charset="0"/>
                          <a:ea typeface="Arial"/>
                        </a:rPr>
                        <a:t> </a:t>
                      </a:r>
                      <a:r>
                        <a:rPr lang="en-US" sz="1800" spc="-15" dirty="0">
                          <a:effectLst/>
                          <a:latin typeface="Calibri" panose="020F0502020204030204" pitchFamily="34" charset="0"/>
                          <a:ea typeface="Arial"/>
                        </a:rPr>
                        <a:t>a</a:t>
                      </a:r>
                      <a:r>
                        <a:rPr lang="en-US" sz="1800" spc="5" dirty="0">
                          <a:effectLst/>
                          <a:latin typeface="Calibri" panose="020F0502020204030204" pitchFamily="34" charset="0"/>
                          <a:ea typeface="Arial"/>
                        </a:rPr>
                        <a:t>cc</a:t>
                      </a:r>
                      <a:r>
                        <a:rPr lang="en-US" sz="1800" spc="-5" dirty="0">
                          <a:effectLst/>
                          <a:latin typeface="Calibri" panose="020F0502020204030204" pitchFamily="34" charset="0"/>
                          <a:ea typeface="Arial"/>
                        </a:rPr>
                        <a:t>ou</a:t>
                      </a:r>
                      <a:r>
                        <a:rPr lang="en-US" sz="1800" spc="-15" dirty="0">
                          <a:effectLst/>
                          <a:latin typeface="Calibri" panose="020F0502020204030204" pitchFamily="34" charset="0"/>
                          <a:ea typeface="Arial"/>
                        </a:rPr>
                        <a:t>n</a:t>
                      </a:r>
                      <a:r>
                        <a:rPr lang="en-US" sz="1800" spc="5" dirty="0">
                          <a:effectLst/>
                          <a:latin typeface="Calibri" panose="020F0502020204030204" pitchFamily="34" charset="0"/>
                          <a:ea typeface="Arial"/>
                        </a:rPr>
                        <a:t>t</a:t>
                      </a:r>
                      <a:r>
                        <a:rPr lang="en-US" sz="1800" dirty="0">
                          <a:effectLst/>
                          <a:latin typeface="Calibri" panose="020F0502020204030204" pitchFamily="34" charset="0"/>
                          <a:ea typeface="Arial"/>
                        </a:rPr>
                        <a:t>s </a:t>
                      </a:r>
                      <a:r>
                        <a:rPr lang="en-US" sz="1800" spc="5" dirty="0">
                          <a:effectLst/>
                          <a:latin typeface="Calibri" panose="020F0502020204030204" pitchFamily="34" charset="0"/>
                          <a:ea typeface="Arial"/>
                        </a:rPr>
                        <a:t>t</a:t>
                      </a:r>
                      <a:r>
                        <a:rPr lang="en-US" sz="1800" dirty="0">
                          <a:effectLst/>
                          <a:latin typeface="Calibri" panose="020F0502020204030204" pitchFamily="34" charset="0"/>
                          <a:ea typeface="Arial"/>
                        </a:rPr>
                        <a:t>o</a:t>
                      </a:r>
                      <a:r>
                        <a:rPr lang="en-US" sz="1800" spc="5" dirty="0">
                          <a:effectLst/>
                          <a:latin typeface="Calibri" panose="020F0502020204030204" pitchFamily="34" charset="0"/>
                          <a:ea typeface="Arial"/>
                        </a:rPr>
                        <a:t> </a:t>
                      </a:r>
                      <a:r>
                        <a:rPr lang="en-US" sz="1800" spc="-5" dirty="0">
                          <a:effectLst/>
                          <a:latin typeface="Calibri" panose="020F0502020204030204" pitchFamily="34" charset="0"/>
                          <a:ea typeface="Arial"/>
                        </a:rPr>
                        <a:t>aud</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t</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n</a:t>
                      </a:r>
                      <a:r>
                        <a:rPr lang="en-US" sz="1800" dirty="0">
                          <a:effectLst/>
                          <a:latin typeface="Calibri" panose="020F0502020204030204" pitchFamily="34" charset="0"/>
                          <a:ea typeface="Arial"/>
                        </a:rPr>
                        <a:t>g</a:t>
                      </a:r>
                      <a:r>
                        <a:rPr lang="en-US" sz="1800" spc="-10" dirty="0">
                          <a:effectLst/>
                          <a:latin typeface="Calibri" panose="020F0502020204030204" pitchFamily="34" charset="0"/>
                          <a:ea typeface="Arial"/>
                        </a:rPr>
                        <a:t> </a:t>
                      </a:r>
                      <a:r>
                        <a:rPr lang="en-US" sz="1800" spc="-5" dirty="0">
                          <a:effectLst/>
                          <a:latin typeface="Calibri" panose="020F0502020204030204" pitchFamily="34" charset="0"/>
                          <a:ea typeface="Arial"/>
                        </a:rPr>
                        <a:t>app</a:t>
                      </a:r>
                      <a:r>
                        <a:rPr lang="en-US" sz="1800" dirty="0">
                          <a:effectLst/>
                          <a:latin typeface="Calibri" panose="020F0502020204030204" pitchFamily="34" charset="0"/>
                          <a:ea typeface="Arial"/>
                        </a:rPr>
                        <a:t>l</a:t>
                      </a:r>
                      <a:r>
                        <a:rPr lang="en-US" sz="1800" spc="-10" dirty="0">
                          <a:effectLst/>
                          <a:latin typeface="Calibri" panose="020F0502020204030204" pitchFamily="34" charset="0"/>
                          <a:ea typeface="Arial"/>
                        </a:rPr>
                        <a:t>i</a:t>
                      </a:r>
                      <a:r>
                        <a:rPr lang="en-US" sz="1800" spc="5" dirty="0">
                          <a:effectLst/>
                          <a:latin typeface="Calibri" panose="020F0502020204030204" pitchFamily="34" charset="0"/>
                          <a:ea typeface="Arial"/>
                        </a:rPr>
                        <a:t>c</a:t>
                      </a:r>
                      <a:r>
                        <a:rPr lang="en-US" sz="1800" spc="-5" dirty="0">
                          <a:effectLst/>
                          <a:latin typeface="Calibri" panose="020F0502020204030204" pitchFamily="34" charset="0"/>
                          <a:ea typeface="Arial"/>
                        </a:rPr>
                        <a:t>a</a:t>
                      </a:r>
                      <a:r>
                        <a:rPr lang="en-US" sz="1800" spc="5" dirty="0">
                          <a:effectLst/>
                          <a:latin typeface="Calibri" panose="020F0502020204030204" pitchFamily="34" charset="0"/>
                          <a:ea typeface="Arial"/>
                        </a:rPr>
                        <a:t>t</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o</a:t>
                      </a:r>
                      <a:r>
                        <a:rPr lang="en-US" sz="1800" dirty="0">
                          <a:effectLst/>
                          <a:latin typeface="Calibri" panose="020F0502020204030204" pitchFamily="34" charset="0"/>
                          <a:ea typeface="Arial"/>
                        </a:rPr>
                        <a:t>n</a:t>
                      </a:r>
                      <a:endParaRPr lang="en-US" sz="1800" dirty="0">
                        <a:effectLst/>
                        <a:latin typeface="Calibri" panose="020F0502020204030204" pitchFamily="34" charset="0"/>
                        <a:ea typeface="Times New Roman"/>
                      </a:endParaRPr>
                    </a:p>
                    <a:p>
                      <a:pPr marL="91440" marR="0" lvl="0" indent="-182880">
                        <a:spcBef>
                          <a:spcPts val="0"/>
                        </a:spcBef>
                        <a:spcAft>
                          <a:spcPts val="300"/>
                        </a:spcAft>
                        <a:buFont typeface="Symbol"/>
                        <a:buNone/>
                      </a:pPr>
                      <a:r>
                        <a:rPr lang="en-US" sz="1800" spc="-5" dirty="0">
                          <a:effectLst/>
                          <a:latin typeface="Calibri" panose="020F0502020204030204" pitchFamily="34" charset="0"/>
                          <a:ea typeface="Arial"/>
                        </a:rPr>
                        <a:t>Lo</a:t>
                      </a:r>
                      <a:r>
                        <a:rPr lang="en-US" sz="1800" spc="5" dirty="0">
                          <a:effectLst/>
                          <a:latin typeface="Calibri" panose="020F0502020204030204" pitchFamily="34" charset="0"/>
                          <a:ea typeface="Arial"/>
                        </a:rPr>
                        <a:t>c</a:t>
                      </a:r>
                      <a:r>
                        <a:rPr lang="en-US" sz="1800" spc="-5" dirty="0">
                          <a:effectLst/>
                          <a:latin typeface="Calibri" panose="020F0502020204030204" pitchFamily="34" charset="0"/>
                          <a:ea typeface="Arial"/>
                        </a:rPr>
                        <a:t>a</a:t>
                      </a:r>
                      <a:r>
                        <a:rPr lang="en-US" sz="1800" dirty="0">
                          <a:effectLst/>
                          <a:latin typeface="Calibri" panose="020F0502020204030204" pitchFamily="34" charset="0"/>
                          <a:ea typeface="Arial"/>
                        </a:rPr>
                        <a:t>l</a:t>
                      </a:r>
                      <a:r>
                        <a:rPr lang="en-US" sz="1800" spc="5" dirty="0">
                          <a:effectLst/>
                          <a:latin typeface="Calibri" panose="020F0502020204030204" pitchFamily="34" charset="0"/>
                          <a:ea typeface="Arial"/>
                        </a:rPr>
                        <a:t>/</a:t>
                      </a:r>
                      <a:r>
                        <a:rPr lang="en-US" sz="1800" spc="-5" dirty="0">
                          <a:effectLst/>
                          <a:latin typeface="Calibri" panose="020F0502020204030204" pitchFamily="34" charset="0"/>
                          <a:ea typeface="Arial"/>
                        </a:rPr>
                        <a:t>r</a:t>
                      </a:r>
                      <a:r>
                        <a:rPr lang="en-US" sz="1800" spc="-15" dirty="0">
                          <a:effectLst/>
                          <a:latin typeface="Calibri" panose="020F0502020204030204" pitchFamily="34" charset="0"/>
                          <a:ea typeface="Arial"/>
                        </a:rPr>
                        <a:t>e</a:t>
                      </a:r>
                      <a:r>
                        <a:rPr lang="en-US" sz="1800" spc="15" dirty="0">
                          <a:effectLst/>
                          <a:latin typeface="Calibri" panose="020F0502020204030204" pitchFamily="34" charset="0"/>
                          <a:ea typeface="Arial"/>
                        </a:rPr>
                        <a:t>m</a:t>
                      </a:r>
                      <a:r>
                        <a:rPr lang="en-US" sz="1800" spc="-15" dirty="0">
                          <a:effectLst/>
                          <a:latin typeface="Calibri" panose="020F0502020204030204" pitchFamily="34" charset="0"/>
                          <a:ea typeface="Arial"/>
                        </a:rPr>
                        <a:t>o</a:t>
                      </a:r>
                      <a:r>
                        <a:rPr lang="en-US" sz="1800" spc="5" dirty="0">
                          <a:effectLst/>
                          <a:latin typeface="Calibri" panose="020F0502020204030204" pitchFamily="34" charset="0"/>
                          <a:ea typeface="Arial"/>
                        </a:rPr>
                        <a:t>t</a:t>
                      </a:r>
                      <a:r>
                        <a:rPr lang="en-US" sz="1800" dirty="0">
                          <a:effectLst/>
                          <a:latin typeface="Calibri" panose="020F0502020204030204" pitchFamily="34" charset="0"/>
                          <a:ea typeface="Arial"/>
                        </a:rPr>
                        <a:t>e</a:t>
                      </a:r>
                      <a:r>
                        <a:rPr lang="en-US" sz="1800" spc="-10" dirty="0">
                          <a:effectLst/>
                          <a:latin typeface="Calibri" panose="020F0502020204030204" pitchFamily="34" charset="0"/>
                          <a:ea typeface="Arial"/>
                        </a:rPr>
                        <a:t> </a:t>
                      </a:r>
                      <a:r>
                        <a:rPr lang="en-US" sz="1800" spc="5" dirty="0">
                          <a:effectLst/>
                          <a:latin typeface="Calibri" panose="020F0502020204030204" pitchFamily="34" charset="0"/>
                          <a:ea typeface="Arial"/>
                        </a:rPr>
                        <a:t>st</a:t>
                      </a:r>
                      <a:r>
                        <a:rPr lang="en-US" sz="1800" spc="-5" dirty="0">
                          <a:effectLst/>
                          <a:latin typeface="Calibri" panose="020F0502020204030204" pitchFamily="34" charset="0"/>
                          <a:ea typeface="Arial"/>
                        </a:rPr>
                        <a:t>orage devices</a:t>
                      </a:r>
                      <a:endParaRPr lang="en-US" sz="1800" dirty="0">
                        <a:effectLst/>
                        <a:latin typeface="Calibri" panose="020F0502020204030204" pitchFamily="34" charset="0"/>
                        <a:ea typeface="Times New Roman"/>
                      </a:endParaRPr>
                    </a:p>
                  </a:txBody>
                  <a:tcPr marL="73025" marR="73025" marT="0" marB="0"/>
                </a:tc>
              </a:tr>
              <a:tr h="1384916">
                <a:tc>
                  <a:txBody>
                    <a:bodyPr/>
                    <a:lstStyle/>
                    <a:p>
                      <a:pPr marL="91440" marR="0" indent="-182880">
                        <a:spcBef>
                          <a:spcPts val="300"/>
                        </a:spcBef>
                        <a:spcAft>
                          <a:spcPts val="300"/>
                        </a:spcAft>
                      </a:pPr>
                      <a:r>
                        <a:rPr lang="en-US" sz="1800" spc="5" dirty="0">
                          <a:effectLst/>
                          <a:latin typeface="Calibri" panose="020F0502020204030204" pitchFamily="34" charset="0"/>
                          <a:ea typeface="Arial"/>
                        </a:rPr>
                        <a:t>A</a:t>
                      </a:r>
                      <a:r>
                        <a:rPr lang="en-US" sz="1800" dirty="0">
                          <a:effectLst/>
                          <a:latin typeface="Calibri" panose="020F0502020204030204" pitchFamily="34" charset="0"/>
                          <a:ea typeface="Arial"/>
                        </a:rPr>
                        <a:t>OS</a:t>
                      </a:r>
                      <a:r>
                        <a:rPr lang="en-US" sz="1800" spc="-5" dirty="0">
                          <a:effectLst/>
                          <a:latin typeface="Calibri" panose="020F0502020204030204" pitchFamily="34" charset="0"/>
                          <a:ea typeface="Arial"/>
                        </a:rPr>
                        <a:t> opera</a:t>
                      </a:r>
                      <a:r>
                        <a:rPr lang="en-US" sz="1800" spc="5" dirty="0">
                          <a:effectLst/>
                          <a:latin typeface="Calibri" panose="020F0502020204030204" pitchFamily="34" charset="0"/>
                          <a:ea typeface="Arial"/>
                        </a:rPr>
                        <a:t>t</a:t>
                      </a:r>
                      <a:r>
                        <a:rPr lang="en-US" sz="1800" spc="-5" dirty="0">
                          <a:effectLst/>
                          <a:latin typeface="Calibri" panose="020F0502020204030204" pitchFamily="34" charset="0"/>
                          <a:ea typeface="Arial"/>
                        </a:rPr>
                        <a:t>o</a:t>
                      </a:r>
                      <a:r>
                        <a:rPr lang="en-US" sz="1800" dirty="0">
                          <a:effectLst/>
                          <a:latin typeface="Calibri" panose="020F0502020204030204" pitchFamily="34" charset="0"/>
                          <a:ea typeface="Arial"/>
                        </a:rPr>
                        <a:t>r </a:t>
                      </a:r>
                      <a:r>
                        <a:rPr lang="en-US" sz="1800" spc="-5" dirty="0">
                          <a:effectLst/>
                          <a:latin typeface="Calibri" panose="020F0502020204030204" pitchFamily="34" charset="0"/>
                          <a:ea typeface="Arial"/>
                        </a:rPr>
                        <a:t>en</a:t>
                      </a:r>
                      <a:r>
                        <a:rPr lang="en-US" sz="1800" spc="5" dirty="0">
                          <a:effectLst/>
                          <a:latin typeface="Calibri" panose="020F0502020204030204" pitchFamily="34" charset="0"/>
                          <a:ea typeface="Arial"/>
                        </a:rPr>
                        <a:t>t</a:t>
                      </a:r>
                      <a:r>
                        <a:rPr lang="en-US" sz="1800" spc="-5" dirty="0">
                          <a:effectLst/>
                          <a:latin typeface="Calibri" panose="020F0502020204030204" pitchFamily="34" charset="0"/>
                          <a:ea typeface="Arial"/>
                        </a:rPr>
                        <a:t>e</a:t>
                      </a:r>
                      <a:r>
                        <a:rPr lang="en-US" sz="1800" spc="-15" dirty="0">
                          <a:effectLst/>
                          <a:latin typeface="Calibri" panose="020F0502020204030204" pitchFamily="34" charset="0"/>
                          <a:ea typeface="Arial"/>
                        </a:rPr>
                        <a:t>r</a:t>
                      </a:r>
                      <a:r>
                        <a:rPr lang="en-US" sz="1800" dirty="0">
                          <a:effectLst/>
                          <a:latin typeface="Calibri" panose="020F0502020204030204" pitchFamily="34" charset="0"/>
                          <a:ea typeface="Arial"/>
                        </a:rPr>
                        <a:t>s</a:t>
                      </a:r>
                      <a:r>
                        <a:rPr lang="en-US" sz="1800" spc="10" dirty="0">
                          <a:effectLst/>
                          <a:latin typeface="Calibri" panose="020F0502020204030204" pitchFamily="34" charset="0"/>
                          <a:ea typeface="Arial"/>
                        </a:rPr>
                        <a:t> </a:t>
                      </a:r>
                      <a:r>
                        <a:rPr lang="en-US" sz="1800" spc="-5" dirty="0">
                          <a:effectLst/>
                          <a:latin typeface="Calibri" panose="020F0502020204030204" pitchFamily="34" charset="0"/>
                          <a:ea typeface="Arial"/>
                        </a:rPr>
                        <a:t>a</a:t>
                      </a:r>
                      <a:r>
                        <a:rPr lang="en-US" sz="1800" dirty="0">
                          <a:effectLst/>
                          <a:latin typeface="Calibri" panose="020F0502020204030204" pitchFamily="34" charset="0"/>
                          <a:ea typeface="Arial"/>
                        </a:rPr>
                        <a:t>l</a:t>
                      </a:r>
                      <a:r>
                        <a:rPr lang="en-US" sz="1800" spc="-5" dirty="0">
                          <a:effectLst/>
                          <a:latin typeface="Calibri" panose="020F0502020204030204" pitchFamily="34" charset="0"/>
                          <a:ea typeface="Arial"/>
                        </a:rPr>
                        <a:t>ert</a:t>
                      </a:r>
                      <a:r>
                        <a:rPr lang="en-US" sz="1800" spc="5" dirty="0">
                          <a:effectLst/>
                          <a:latin typeface="Calibri" panose="020F0502020204030204" pitchFamily="34" charset="0"/>
                          <a:ea typeface="Arial"/>
                        </a:rPr>
                        <a:t>/c</a:t>
                      </a:r>
                      <a:r>
                        <a:rPr lang="en-US" sz="1800" spc="-5" dirty="0">
                          <a:effectLst/>
                          <a:latin typeface="Calibri" panose="020F0502020204030204" pitchFamily="34" charset="0"/>
                          <a:ea typeface="Arial"/>
                        </a:rPr>
                        <a:t>an</a:t>
                      </a:r>
                      <a:r>
                        <a:rPr lang="en-US" sz="1800" spc="5" dirty="0">
                          <a:effectLst/>
                          <a:latin typeface="Calibri" panose="020F0502020204030204" pitchFamily="34" charset="0"/>
                          <a:ea typeface="Arial"/>
                        </a:rPr>
                        <a:t>c</a:t>
                      </a:r>
                      <a:r>
                        <a:rPr lang="en-US" sz="1800" spc="-5" dirty="0">
                          <a:effectLst/>
                          <a:latin typeface="Calibri" panose="020F0502020204030204" pitchFamily="34" charset="0"/>
                          <a:ea typeface="Arial"/>
                        </a:rPr>
                        <a:t>e</a:t>
                      </a:r>
                      <a:r>
                        <a:rPr lang="en-US" sz="1800" dirty="0">
                          <a:effectLst/>
                          <a:latin typeface="Calibri" panose="020F0502020204030204" pitchFamily="34" charset="0"/>
                          <a:ea typeface="Arial"/>
                        </a:rPr>
                        <a:t>l</a:t>
                      </a:r>
                      <a:r>
                        <a:rPr lang="en-US" sz="1800" spc="5" dirty="0">
                          <a:effectLst/>
                          <a:latin typeface="Calibri" panose="020F0502020204030204" pitchFamily="34" charset="0"/>
                          <a:ea typeface="Arial"/>
                        </a:rPr>
                        <a:t>/</a:t>
                      </a:r>
                      <a:r>
                        <a:rPr lang="en-US" sz="1800" spc="-5" dirty="0">
                          <a:effectLst/>
                          <a:latin typeface="Calibri" panose="020F0502020204030204" pitchFamily="34" charset="0"/>
                          <a:ea typeface="Arial"/>
                        </a:rPr>
                        <a:t>upda</a:t>
                      </a:r>
                      <a:r>
                        <a:rPr lang="en-US" sz="1800" spc="5" dirty="0">
                          <a:effectLst/>
                          <a:latin typeface="Calibri" panose="020F0502020204030204" pitchFamily="34" charset="0"/>
                          <a:ea typeface="Arial"/>
                        </a:rPr>
                        <a:t>t</a:t>
                      </a:r>
                      <a:r>
                        <a:rPr lang="en-US" sz="1800" dirty="0">
                          <a:effectLst/>
                          <a:latin typeface="Calibri" panose="020F0502020204030204" pitchFamily="34" charset="0"/>
                          <a:ea typeface="Arial"/>
                        </a:rPr>
                        <a:t>e</a:t>
                      </a:r>
                      <a:r>
                        <a:rPr lang="en-US" sz="1800" spc="-20" dirty="0">
                          <a:effectLst/>
                          <a:latin typeface="Calibri" panose="020F0502020204030204" pitchFamily="34" charset="0"/>
                          <a:ea typeface="Arial"/>
                        </a:rPr>
                        <a:t> </a:t>
                      </a:r>
                      <a:r>
                        <a:rPr lang="en-US" sz="1800" spc="15" dirty="0">
                          <a:effectLst/>
                          <a:latin typeface="Calibri" panose="020F0502020204030204" pitchFamily="34" charset="0"/>
                          <a:ea typeface="Arial"/>
                        </a:rPr>
                        <a:t>m</a:t>
                      </a:r>
                      <a:r>
                        <a:rPr lang="en-US" sz="1800" spc="-15" dirty="0">
                          <a:effectLst/>
                          <a:latin typeface="Calibri" panose="020F0502020204030204" pitchFamily="34" charset="0"/>
                          <a:ea typeface="Arial"/>
                        </a:rPr>
                        <a:t>e</a:t>
                      </a:r>
                      <a:r>
                        <a:rPr lang="en-US" sz="1800" spc="-5" dirty="0">
                          <a:effectLst/>
                          <a:latin typeface="Calibri" panose="020F0502020204030204" pitchFamily="34" charset="0"/>
                          <a:ea typeface="Arial"/>
                        </a:rPr>
                        <a:t>s</a:t>
                      </a:r>
                      <a:r>
                        <a:rPr lang="en-US" sz="1800" spc="5" dirty="0">
                          <a:effectLst/>
                          <a:latin typeface="Calibri" panose="020F0502020204030204" pitchFamily="34" charset="0"/>
                          <a:ea typeface="Arial"/>
                        </a:rPr>
                        <a:t>s</a:t>
                      </a:r>
                      <a:r>
                        <a:rPr lang="en-US" sz="1800" spc="-5" dirty="0">
                          <a:effectLst/>
                          <a:latin typeface="Calibri" panose="020F0502020204030204" pitchFamily="34" charset="0"/>
                          <a:ea typeface="Arial"/>
                        </a:rPr>
                        <a:t>ag</a:t>
                      </a:r>
                      <a:r>
                        <a:rPr lang="en-US" sz="1800" dirty="0">
                          <a:effectLst/>
                          <a:latin typeface="Calibri" panose="020F0502020204030204" pitchFamily="34" charset="0"/>
                          <a:ea typeface="Arial"/>
                        </a:rPr>
                        <a:t>e </a:t>
                      </a:r>
                      <a:r>
                        <a:rPr lang="en-US" sz="1800" spc="-15" dirty="0">
                          <a:effectLst/>
                          <a:latin typeface="Calibri" panose="020F0502020204030204" pitchFamily="34" charset="0"/>
                          <a:ea typeface="Arial"/>
                        </a:rPr>
                        <a:t>w</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t</a:t>
                      </a:r>
                      <a:r>
                        <a:rPr lang="en-US" sz="1800" dirty="0">
                          <a:effectLst/>
                          <a:latin typeface="Calibri" panose="020F0502020204030204" pitchFamily="34" charset="0"/>
                          <a:ea typeface="Arial"/>
                        </a:rPr>
                        <a:t>h</a:t>
                      </a:r>
                      <a:r>
                        <a:rPr lang="en-US" sz="1800" spc="5" dirty="0">
                          <a:effectLst/>
                          <a:latin typeface="Calibri" panose="020F0502020204030204" pitchFamily="34" charset="0"/>
                          <a:ea typeface="Arial"/>
                        </a:rPr>
                        <a:t> </a:t>
                      </a:r>
                      <a:r>
                        <a:rPr lang="en-US" sz="1800" spc="-5" dirty="0">
                          <a:effectLst/>
                          <a:latin typeface="Calibri" panose="020F0502020204030204" pitchFamily="34" charset="0"/>
                          <a:ea typeface="Arial"/>
                        </a:rPr>
                        <a:t>s</a:t>
                      </a:r>
                      <a:r>
                        <a:rPr lang="en-US" sz="1800" spc="5" dirty="0">
                          <a:effectLst/>
                          <a:latin typeface="Calibri" panose="020F0502020204030204" pitchFamily="34" charset="0"/>
                          <a:ea typeface="Arial"/>
                        </a:rPr>
                        <a:t>t</a:t>
                      </a:r>
                      <a:r>
                        <a:rPr lang="en-US" sz="1800" spc="-5" dirty="0">
                          <a:effectLst/>
                          <a:latin typeface="Calibri" panose="020F0502020204030204" pitchFamily="34" charset="0"/>
                          <a:ea typeface="Arial"/>
                        </a:rPr>
                        <a:t>a</a:t>
                      </a:r>
                      <a:r>
                        <a:rPr lang="en-US" sz="1800" spc="5" dirty="0">
                          <a:effectLst/>
                          <a:latin typeface="Calibri" panose="020F0502020204030204" pitchFamily="34" charset="0"/>
                          <a:ea typeface="Arial"/>
                        </a:rPr>
                        <a:t>t</a:t>
                      </a:r>
                      <a:r>
                        <a:rPr lang="en-US" sz="1800" spc="-15" dirty="0">
                          <a:effectLst/>
                          <a:latin typeface="Calibri" panose="020F0502020204030204" pitchFamily="34" charset="0"/>
                          <a:ea typeface="Arial"/>
                        </a:rPr>
                        <a:t>u</a:t>
                      </a:r>
                      <a:r>
                        <a:rPr lang="en-US" sz="1800" dirty="0">
                          <a:effectLst/>
                          <a:latin typeface="Calibri" panose="020F0502020204030204" pitchFamily="34" charset="0"/>
                          <a:ea typeface="Arial"/>
                        </a:rPr>
                        <a:t>s</a:t>
                      </a:r>
                      <a:r>
                        <a:rPr lang="en-US" sz="1800" spc="10" dirty="0">
                          <a:effectLst/>
                          <a:latin typeface="Calibri" panose="020F0502020204030204" pitchFamily="34" charset="0"/>
                          <a:ea typeface="Arial"/>
                        </a:rPr>
                        <a:t> </a:t>
                      </a:r>
                      <a:r>
                        <a:rPr lang="en-US" sz="1800" spc="-15" dirty="0">
                          <a:effectLst/>
                          <a:latin typeface="Calibri" panose="020F0502020204030204" pitchFamily="34" charset="0"/>
                          <a:ea typeface="Arial"/>
                        </a:rPr>
                        <a:t>o</a:t>
                      </a:r>
                      <a:r>
                        <a:rPr lang="en-US" sz="1800" dirty="0">
                          <a:effectLst/>
                          <a:latin typeface="Calibri" panose="020F0502020204030204" pitchFamily="34" charset="0"/>
                          <a:ea typeface="Arial"/>
                        </a:rPr>
                        <a:t>f</a:t>
                      </a:r>
                      <a:r>
                        <a:rPr lang="en-US" sz="1800" dirty="0">
                          <a:effectLst/>
                          <a:latin typeface="Calibri" panose="020F0502020204030204" pitchFamily="34" charset="0"/>
                          <a:ea typeface="Calibri"/>
                        </a:rPr>
                        <a:t> </a:t>
                      </a:r>
                      <a:r>
                        <a:rPr lang="en-US" sz="1800" spc="-5" dirty="0">
                          <a:effectLst/>
                          <a:latin typeface="Calibri" panose="020F0502020204030204" pitchFamily="34" charset="0"/>
                          <a:ea typeface="Arial"/>
                        </a:rPr>
                        <a:t>“a</a:t>
                      </a:r>
                      <a:r>
                        <a:rPr lang="en-US" sz="1800" spc="5" dirty="0">
                          <a:effectLst/>
                          <a:latin typeface="Calibri" panose="020F0502020204030204" pitchFamily="34" charset="0"/>
                          <a:ea typeface="Arial"/>
                        </a:rPr>
                        <a:t>ct</a:t>
                      </a:r>
                      <a:r>
                        <a:rPr lang="en-US" sz="1800" spc="-5" dirty="0">
                          <a:effectLst/>
                          <a:latin typeface="Calibri" panose="020F0502020204030204" pitchFamily="34" charset="0"/>
                          <a:ea typeface="Arial"/>
                        </a:rPr>
                        <a:t>ua</a:t>
                      </a:r>
                      <a:r>
                        <a:rPr lang="en-US" sz="1800" dirty="0">
                          <a:effectLst/>
                          <a:latin typeface="Calibri" panose="020F0502020204030204" pitchFamily="34" charset="0"/>
                          <a:ea typeface="Arial"/>
                        </a:rPr>
                        <a:t>l</a:t>
                      </a:r>
                      <a:r>
                        <a:rPr lang="en-US" sz="1800" spc="5" dirty="0">
                          <a:effectLst/>
                          <a:latin typeface="Calibri" panose="020F0502020204030204" pitchFamily="34" charset="0"/>
                          <a:ea typeface="Arial"/>
                        </a:rPr>
                        <a:t>.</a:t>
                      </a:r>
                      <a:r>
                        <a:rPr lang="en-US" sz="1800" dirty="0">
                          <a:effectLst/>
                          <a:latin typeface="Calibri" panose="020F0502020204030204" pitchFamily="34" charset="0"/>
                          <a:ea typeface="Arial"/>
                        </a:rPr>
                        <a:t>”</a:t>
                      </a:r>
                      <a:endParaRPr lang="en-US" sz="1800" dirty="0">
                        <a:effectLst/>
                        <a:latin typeface="Calibri" panose="020F0502020204030204" pitchFamily="34" charset="0"/>
                        <a:ea typeface="Times New Roman"/>
                      </a:endParaRPr>
                    </a:p>
                  </a:txBody>
                  <a:tcPr marL="73025" marR="73025" marT="0" marB="0"/>
                </a:tc>
                <a:tc>
                  <a:txBody>
                    <a:bodyPr/>
                    <a:lstStyle/>
                    <a:p>
                      <a:pPr marL="91440" marR="0" lvl="0" indent="-182880">
                        <a:spcBef>
                          <a:spcPts val="0"/>
                        </a:spcBef>
                        <a:spcAft>
                          <a:spcPts val="300"/>
                        </a:spcAft>
                        <a:buFont typeface="Symbol"/>
                        <a:buNone/>
                      </a:pPr>
                      <a:r>
                        <a:rPr lang="en-US" sz="1800" spc="5" dirty="0">
                          <a:effectLst/>
                          <a:latin typeface="Calibri" panose="020F0502020204030204" pitchFamily="34" charset="0"/>
                          <a:ea typeface="Arial"/>
                        </a:rPr>
                        <a:t>A</a:t>
                      </a:r>
                      <a:r>
                        <a:rPr lang="en-US" sz="1800" dirty="0">
                          <a:effectLst/>
                          <a:latin typeface="Calibri" panose="020F0502020204030204" pitchFamily="34" charset="0"/>
                          <a:ea typeface="Arial"/>
                        </a:rPr>
                        <a:t>l</a:t>
                      </a:r>
                      <a:r>
                        <a:rPr lang="en-US" sz="1800" spc="-5" dirty="0">
                          <a:effectLst/>
                          <a:latin typeface="Calibri" panose="020F0502020204030204" pitchFamily="34" charset="0"/>
                          <a:ea typeface="Arial"/>
                        </a:rPr>
                        <a:t>er</a:t>
                      </a:r>
                      <a:r>
                        <a:rPr lang="en-US" sz="1800" dirty="0">
                          <a:effectLst/>
                          <a:latin typeface="Calibri" panose="020F0502020204030204" pitchFamily="34" charset="0"/>
                          <a:ea typeface="Arial"/>
                        </a:rPr>
                        <a:t>t </a:t>
                      </a:r>
                      <a:r>
                        <a:rPr lang="en-US" sz="1800" spc="-5" dirty="0">
                          <a:effectLst/>
                          <a:latin typeface="Calibri" panose="020F0502020204030204" pitchFamily="34" charset="0"/>
                          <a:ea typeface="Arial"/>
                        </a:rPr>
                        <a:t>s</a:t>
                      </a:r>
                      <a:r>
                        <a:rPr lang="en-US" sz="1800" spc="5" dirty="0">
                          <a:effectLst/>
                          <a:latin typeface="Calibri" panose="020F0502020204030204" pitchFamily="34" charset="0"/>
                          <a:ea typeface="Arial"/>
                        </a:rPr>
                        <a:t>c</a:t>
                      </a:r>
                      <a:r>
                        <a:rPr lang="en-US" sz="1800" spc="-5" dirty="0">
                          <a:effectLst/>
                          <a:latin typeface="Calibri" panose="020F0502020204030204" pitchFamily="34" charset="0"/>
                          <a:ea typeface="Arial"/>
                        </a:rPr>
                        <a:t>r</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pt</a:t>
                      </a:r>
                      <a:r>
                        <a:rPr lang="en-US" sz="1800" dirty="0">
                          <a:effectLst/>
                          <a:latin typeface="Calibri" panose="020F0502020204030204" pitchFamily="34" charset="0"/>
                          <a:ea typeface="Arial"/>
                        </a:rPr>
                        <a:t>s</a:t>
                      </a:r>
                      <a:endParaRPr lang="en-US" sz="1800" dirty="0">
                        <a:effectLst/>
                        <a:latin typeface="Calibri" panose="020F0502020204030204" pitchFamily="34" charset="0"/>
                        <a:ea typeface="Times New Roman"/>
                      </a:endParaRPr>
                    </a:p>
                    <a:p>
                      <a:pPr marL="91440" marR="0" lvl="0" indent="-182880">
                        <a:spcBef>
                          <a:spcPts val="0"/>
                        </a:spcBef>
                        <a:spcAft>
                          <a:spcPts val="300"/>
                        </a:spcAft>
                        <a:buFont typeface="Symbol"/>
                        <a:buNone/>
                      </a:pPr>
                      <a:r>
                        <a:rPr lang="en-US" sz="1800" spc="-5" dirty="0">
                          <a:effectLst/>
                          <a:latin typeface="Calibri" panose="020F0502020204030204" pitchFamily="34" charset="0"/>
                          <a:ea typeface="Arial"/>
                        </a:rPr>
                        <a:t>Graph</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c</a:t>
                      </a:r>
                      <a:r>
                        <a:rPr lang="en-US" sz="1800" spc="-5" dirty="0">
                          <a:effectLst/>
                          <a:latin typeface="Calibri" panose="020F0502020204030204" pitchFamily="34" charset="0"/>
                          <a:ea typeface="Arial"/>
                        </a:rPr>
                        <a:t>a</a:t>
                      </a:r>
                      <a:r>
                        <a:rPr lang="en-US" sz="1800" dirty="0">
                          <a:effectLst/>
                          <a:latin typeface="Calibri" panose="020F0502020204030204" pitchFamily="34" charset="0"/>
                          <a:ea typeface="Arial"/>
                        </a:rPr>
                        <a:t>l</a:t>
                      </a:r>
                      <a:r>
                        <a:rPr lang="en-US" sz="1800" spc="5" dirty="0">
                          <a:effectLst/>
                          <a:latin typeface="Calibri" panose="020F0502020204030204" pitchFamily="34" charset="0"/>
                          <a:ea typeface="Arial"/>
                        </a:rPr>
                        <a:t> </a:t>
                      </a:r>
                      <a:r>
                        <a:rPr lang="en-US" sz="1800" spc="-15" dirty="0">
                          <a:effectLst/>
                          <a:latin typeface="Calibri" panose="020F0502020204030204" pitchFamily="34" charset="0"/>
                          <a:ea typeface="Arial"/>
                        </a:rPr>
                        <a:t>u</a:t>
                      </a:r>
                      <a:r>
                        <a:rPr lang="en-US" sz="1800" spc="5" dirty="0">
                          <a:effectLst/>
                          <a:latin typeface="Calibri" panose="020F0502020204030204" pitchFamily="34" charset="0"/>
                          <a:ea typeface="Arial"/>
                        </a:rPr>
                        <a:t>s</a:t>
                      </a:r>
                      <a:r>
                        <a:rPr lang="en-US" sz="1800" spc="-5" dirty="0">
                          <a:effectLst/>
                          <a:latin typeface="Calibri" panose="020F0502020204030204" pitchFamily="34" charset="0"/>
                          <a:ea typeface="Arial"/>
                        </a:rPr>
                        <a:t>e</a:t>
                      </a:r>
                      <a:r>
                        <a:rPr lang="en-US" sz="1800" dirty="0">
                          <a:effectLst/>
                          <a:latin typeface="Calibri" panose="020F0502020204030204" pitchFamily="34" charset="0"/>
                          <a:ea typeface="Arial"/>
                        </a:rPr>
                        <a:t>r i</a:t>
                      </a:r>
                      <a:r>
                        <a:rPr lang="en-US" sz="1800" spc="-5" dirty="0">
                          <a:effectLst/>
                          <a:latin typeface="Calibri" panose="020F0502020204030204" pitchFamily="34" charset="0"/>
                          <a:ea typeface="Arial"/>
                        </a:rPr>
                        <a:t>n</a:t>
                      </a:r>
                      <a:r>
                        <a:rPr lang="en-US" sz="1800" spc="5" dirty="0">
                          <a:effectLst/>
                          <a:latin typeface="Calibri" panose="020F0502020204030204" pitchFamily="34" charset="0"/>
                          <a:ea typeface="Arial"/>
                        </a:rPr>
                        <a:t>t</a:t>
                      </a:r>
                      <a:r>
                        <a:rPr lang="en-US" sz="1800" spc="-5" dirty="0">
                          <a:effectLst/>
                          <a:latin typeface="Calibri" panose="020F0502020204030204" pitchFamily="34" charset="0"/>
                          <a:ea typeface="Arial"/>
                        </a:rPr>
                        <a:t>e</a:t>
                      </a:r>
                      <a:r>
                        <a:rPr lang="en-US" sz="1800" spc="-15" dirty="0">
                          <a:effectLst/>
                          <a:latin typeface="Calibri" panose="020F0502020204030204" pitchFamily="34" charset="0"/>
                          <a:ea typeface="Arial"/>
                        </a:rPr>
                        <a:t>r</a:t>
                      </a:r>
                      <a:r>
                        <a:rPr lang="en-US" sz="1800" spc="5" dirty="0">
                          <a:effectLst/>
                          <a:latin typeface="Calibri" panose="020F0502020204030204" pitchFamily="34" charset="0"/>
                          <a:ea typeface="Arial"/>
                        </a:rPr>
                        <a:t>f</a:t>
                      </a:r>
                      <a:r>
                        <a:rPr lang="en-US" sz="1800" spc="-5" dirty="0">
                          <a:effectLst/>
                          <a:latin typeface="Calibri" panose="020F0502020204030204" pitchFamily="34" charset="0"/>
                          <a:ea typeface="Arial"/>
                        </a:rPr>
                        <a:t>a</a:t>
                      </a:r>
                      <a:r>
                        <a:rPr lang="en-US" sz="1800" spc="5" dirty="0">
                          <a:effectLst/>
                          <a:latin typeface="Calibri" panose="020F0502020204030204" pitchFamily="34" charset="0"/>
                          <a:ea typeface="Arial"/>
                        </a:rPr>
                        <a:t>c</a:t>
                      </a:r>
                      <a:r>
                        <a:rPr lang="en-US" sz="1800" dirty="0">
                          <a:effectLst/>
                          <a:latin typeface="Calibri" panose="020F0502020204030204" pitchFamily="34" charset="0"/>
                          <a:ea typeface="Arial"/>
                        </a:rPr>
                        <a:t>e</a:t>
                      </a:r>
                      <a:r>
                        <a:rPr lang="en-US" sz="1800" spc="-10" dirty="0">
                          <a:effectLst/>
                          <a:latin typeface="Calibri" panose="020F0502020204030204" pitchFamily="34" charset="0"/>
                          <a:ea typeface="Arial"/>
                        </a:rPr>
                        <a:t> </a:t>
                      </a:r>
                      <a:r>
                        <a:rPr lang="en-US" sz="1800" spc="-5" dirty="0">
                          <a:effectLst/>
                          <a:latin typeface="Calibri" panose="020F0502020204030204" pitchFamily="34" charset="0"/>
                          <a:ea typeface="Arial"/>
                        </a:rPr>
                        <a:t>(GU</a:t>
                      </a:r>
                      <a:r>
                        <a:rPr lang="en-US" sz="1800" spc="5" dirty="0">
                          <a:effectLst/>
                          <a:latin typeface="Calibri" panose="020F0502020204030204" pitchFamily="34" charset="0"/>
                          <a:ea typeface="Arial"/>
                        </a:rPr>
                        <a:t>I</a:t>
                      </a:r>
                      <a:r>
                        <a:rPr lang="en-US" sz="1800" dirty="0">
                          <a:effectLst/>
                          <a:latin typeface="Calibri" panose="020F0502020204030204" pitchFamily="34" charset="0"/>
                          <a:ea typeface="Arial"/>
                        </a:rPr>
                        <a:t>) </a:t>
                      </a:r>
                      <a:r>
                        <a:rPr lang="en-US" sz="1800" spc="-5" dirty="0">
                          <a:effectLst/>
                          <a:latin typeface="Calibri" panose="020F0502020204030204" pitchFamily="34" charset="0"/>
                          <a:ea typeface="Arial"/>
                        </a:rPr>
                        <a:t>app</a:t>
                      </a:r>
                      <a:r>
                        <a:rPr lang="en-US" sz="1800" dirty="0">
                          <a:effectLst/>
                          <a:latin typeface="Calibri" panose="020F0502020204030204" pitchFamily="34" charset="0"/>
                          <a:ea typeface="Arial"/>
                        </a:rPr>
                        <a:t>li</a:t>
                      </a:r>
                      <a:r>
                        <a:rPr lang="en-US" sz="1800" spc="5" dirty="0">
                          <a:effectLst/>
                          <a:latin typeface="Calibri" panose="020F0502020204030204" pitchFamily="34" charset="0"/>
                          <a:ea typeface="Arial"/>
                        </a:rPr>
                        <a:t>c</a:t>
                      </a:r>
                      <a:r>
                        <a:rPr lang="en-US" sz="1800" spc="-5" dirty="0">
                          <a:effectLst/>
                          <a:latin typeface="Calibri" panose="020F0502020204030204" pitchFamily="34" charset="0"/>
                          <a:ea typeface="Arial"/>
                        </a:rPr>
                        <a:t>a</a:t>
                      </a:r>
                      <a:r>
                        <a:rPr lang="en-US" sz="1800" spc="5" dirty="0">
                          <a:effectLst/>
                          <a:latin typeface="Calibri" panose="020F0502020204030204" pitchFamily="34" charset="0"/>
                          <a:ea typeface="Arial"/>
                        </a:rPr>
                        <a:t>t</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o</a:t>
                      </a:r>
                      <a:r>
                        <a:rPr lang="en-US" sz="1800" dirty="0">
                          <a:effectLst/>
                          <a:latin typeface="Calibri" panose="020F0502020204030204" pitchFamily="34" charset="0"/>
                          <a:ea typeface="Arial"/>
                        </a:rPr>
                        <a:t>n</a:t>
                      </a:r>
                      <a:endParaRPr lang="en-US" sz="1800" dirty="0">
                        <a:effectLst/>
                        <a:latin typeface="Calibri" panose="020F0502020204030204" pitchFamily="34" charset="0"/>
                        <a:ea typeface="Times New Roman"/>
                      </a:endParaRPr>
                    </a:p>
                    <a:p>
                      <a:pPr marL="91440" marR="0" lvl="0" indent="-182880">
                        <a:spcBef>
                          <a:spcPts val="0"/>
                        </a:spcBef>
                        <a:spcAft>
                          <a:spcPts val="300"/>
                        </a:spcAft>
                        <a:buFont typeface="Symbol"/>
                        <a:buNone/>
                      </a:pPr>
                      <a:r>
                        <a:rPr lang="en-US" sz="1800" spc="-5" dirty="0">
                          <a:effectLst/>
                          <a:latin typeface="Calibri" panose="020F0502020204030204" pitchFamily="34" charset="0"/>
                          <a:ea typeface="Arial"/>
                        </a:rPr>
                        <a:t>Co</a:t>
                      </a:r>
                      <a:r>
                        <a:rPr lang="en-US" sz="1800" dirty="0">
                          <a:effectLst/>
                          <a:latin typeface="Calibri" panose="020F0502020204030204" pitchFamily="34" charset="0"/>
                          <a:ea typeface="Arial"/>
                        </a:rPr>
                        <a:t>mm</a:t>
                      </a:r>
                      <a:r>
                        <a:rPr lang="en-US" sz="1800" spc="-5" dirty="0">
                          <a:effectLst/>
                          <a:latin typeface="Calibri" panose="020F0502020204030204" pitchFamily="34" charset="0"/>
                          <a:ea typeface="Arial"/>
                        </a:rPr>
                        <a:t>un</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c</a:t>
                      </a:r>
                      <a:r>
                        <a:rPr lang="en-US" sz="1800" spc="-15" dirty="0">
                          <a:effectLst/>
                          <a:latin typeface="Calibri" panose="020F0502020204030204" pitchFamily="34" charset="0"/>
                          <a:ea typeface="Arial"/>
                        </a:rPr>
                        <a:t>a</a:t>
                      </a:r>
                      <a:r>
                        <a:rPr lang="en-US" sz="1800" spc="5" dirty="0">
                          <a:effectLst/>
                          <a:latin typeface="Calibri" panose="020F0502020204030204" pitchFamily="34" charset="0"/>
                          <a:ea typeface="Arial"/>
                        </a:rPr>
                        <a:t>t</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on</a:t>
                      </a:r>
                      <a:r>
                        <a:rPr lang="en-US" sz="1800" dirty="0">
                          <a:effectLst/>
                          <a:latin typeface="Calibri" panose="020F0502020204030204" pitchFamily="34" charset="0"/>
                          <a:ea typeface="Arial"/>
                        </a:rPr>
                        <a:t>s </a:t>
                      </a:r>
                      <a:r>
                        <a:rPr lang="en-US" sz="1800" spc="-5" dirty="0">
                          <a:effectLst/>
                          <a:latin typeface="Calibri" panose="020F0502020204030204" pitchFamily="34" charset="0"/>
                          <a:ea typeface="Arial"/>
                        </a:rPr>
                        <a:t>be</a:t>
                      </a:r>
                      <a:r>
                        <a:rPr lang="en-US" sz="1800" spc="5" dirty="0">
                          <a:effectLst/>
                          <a:latin typeface="Calibri" panose="020F0502020204030204" pitchFamily="34" charset="0"/>
                          <a:ea typeface="Arial"/>
                        </a:rPr>
                        <a:t>t</a:t>
                      </a:r>
                      <a:r>
                        <a:rPr lang="en-US" sz="1800" spc="-15" dirty="0">
                          <a:effectLst/>
                          <a:latin typeface="Calibri" panose="020F0502020204030204" pitchFamily="34" charset="0"/>
                          <a:ea typeface="Arial"/>
                        </a:rPr>
                        <a:t>w</a:t>
                      </a:r>
                      <a:r>
                        <a:rPr lang="en-US" sz="1800" spc="-5" dirty="0">
                          <a:effectLst/>
                          <a:latin typeface="Calibri" panose="020F0502020204030204" pitchFamily="34" charset="0"/>
                          <a:ea typeface="Arial"/>
                        </a:rPr>
                        <a:t>ee</a:t>
                      </a:r>
                      <a:r>
                        <a:rPr lang="en-US" sz="1800" dirty="0">
                          <a:effectLst/>
                          <a:latin typeface="Calibri" panose="020F0502020204030204" pitchFamily="34" charset="0"/>
                          <a:ea typeface="Arial"/>
                        </a:rPr>
                        <a:t>n </a:t>
                      </a:r>
                      <a:r>
                        <a:rPr lang="en-US" sz="1800" spc="-5" dirty="0">
                          <a:effectLst/>
                          <a:latin typeface="Calibri" panose="020F0502020204030204" pitchFamily="34" charset="0"/>
                          <a:ea typeface="Arial"/>
                        </a:rPr>
                        <a:t>GUI app</a:t>
                      </a:r>
                      <a:r>
                        <a:rPr lang="en-US" sz="1800" dirty="0">
                          <a:effectLst/>
                          <a:latin typeface="Calibri" panose="020F0502020204030204" pitchFamily="34" charset="0"/>
                          <a:ea typeface="Arial"/>
                        </a:rPr>
                        <a:t>li</a:t>
                      </a:r>
                      <a:r>
                        <a:rPr lang="en-US" sz="1800" spc="5" dirty="0">
                          <a:effectLst/>
                          <a:latin typeface="Calibri" panose="020F0502020204030204" pitchFamily="34" charset="0"/>
                          <a:ea typeface="Arial"/>
                        </a:rPr>
                        <a:t>c</a:t>
                      </a:r>
                      <a:r>
                        <a:rPr lang="en-US" sz="1800" spc="-5" dirty="0">
                          <a:effectLst/>
                          <a:latin typeface="Calibri" panose="020F0502020204030204" pitchFamily="34" charset="0"/>
                          <a:ea typeface="Arial"/>
                        </a:rPr>
                        <a:t>a</a:t>
                      </a:r>
                      <a:r>
                        <a:rPr lang="en-US" sz="1800" spc="5" dirty="0">
                          <a:effectLst/>
                          <a:latin typeface="Calibri" panose="020F0502020204030204" pitchFamily="34" charset="0"/>
                          <a:ea typeface="Arial"/>
                        </a:rPr>
                        <a:t>t</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o</a:t>
                      </a:r>
                      <a:r>
                        <a:rPr lang="en-US" sz="1800" dirty="0">
                          <a:effectLst/>
                          <a:latin typeface="Calibri" panose="020F0502020204030204" pitchFamily="34" charset="0"/>
                          <a:ea typeface="Arial"/>
                        </a:rPr>
                        <a:t>n</a:t>
                      </a:r>
                      <a:r>
                        <a:rPr lang="en-US" sz="1800" spc="-10" dirty="0">
                          <a:effectLst/>
                          <a:latin typeface="Calibri" panose="020F0502020204030204" pitchFamily="34" charset="0"/>
                          <a:ea typeface="Arial"/>
                        </a:rPr>
                        <a:t> </a:t>
                      </a:r>
                      <a:r>
                        <a:rPr lang="en-US" sz="1800" spc="-5" dirty="0">
                          <a:effectLst/>
                          <a:latin typeface="Calibri" panose="020F0502020204030204" pitchFamily="34" charset="0"/>
                          <a:ea typeface="Arial"/>
                        </a:rPr>
                        <a:t>an</a:t>
                      </a:r>
                      <a:r>
                        <a:rPr lang="en-US" sz="1800" dirty="0">
                          <a:effectLst/>
                          <a:latin typeface="Calibri" panose="020F0502020204030204" pitchFamily="34" charset="0"/>
                          <a:ea typeface="Arial"/>
                        </a:rPr>
                        <a:t>d </a:t>
                      </a:r>
                      <a:r>
                        <a:rPr lang="en-US" sz="1800" spc="-5" dirty="0">
                          <a:effectLst/>
                          <a:latin typeface="Calibri" panose="020F0502020204030204" pitchFamily="34" charset="0"/>
                          <a:ea typeface="Arial"/>
                        </a:rPr>
                        <a:t>a</a:t>
                      </a:r>
                      <a:r>
                        <a:rPr lang="en-US" sz="1800" dirty="0">
                          <a:effectLst/>
                          <a:latin typeface="Calibri" panose="020F0502020204030204" pitchFamily="34" charset="0"/>
                          <a:ea typeface="Arial"/>
                        </a:rPr>
                        <a:t>l</a:t>
                      </a:r>
                      <a:r>
                        <a:rPr lang="en-US" sz="1800" spc="-5" dirty="0">
                          <a:effectLst/>
                          <a:latin typeface="Calibri" panose="020F0502020204030204" pitchFamily="34" charset="0"/>
                          <a:ea typeface="Arial"/>
                        </a:rPr>
                        <a:t>er</a:t>
                      </a:r>
                      <a:r>
                        <a:rPr lang="en-US" sz="1800" spc="5" dirty="0">
                          <a:effectLst/>
                          <a:latin typeface="Calibri" panose="020F0502020204030204" pitchFamily="34" charset="0"/>
                          <a:ea typeface="Arial"/>
                        </a:rPr>
                        <a:t>t</a:t>
                      </a:r>
                      <a:r>
                        <a:rPr lang="en-US" sz="1800" spc="-5" dirty="0">
                          <a:effectLst/>
                          <a:latin typeface="Calibri" panose="020F0502020204030204" pitchFamily="34" charset="0"/>
                          <a:ea typeface="Arial"/>
                        </a:rPr>
                        <a:t>-genera</a:t>
                      </a:r>
                      <a:r>
                        <a:rPr lang="en-US" sz="1800" spc="5" dirty="0">
                          <a:effectLst/>
                          <a:latin typeface="Calibri" panose="020F0502020204030204" pitchFamily="34" charset="0"/>
                          <a:ea typeface="Arial"/>
                        </a:rPr>
                        <a:t>t</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on </a:t>
                      </a:r>
                      <a:r>
                        <a:rPr lang="en-US" sz="1800" spc="5" dirty="0">
                          <a:effectLst/>
                          <a:latin typeface="Calibri" panose="020F0502020204030204" pitchFamily="34" charset="0"/>
                          <a:ea typeface="Arial"/>
                        </a:rPr>
                        <a:t>s</a:t>
                      </a:r>
                      <a:r>
                        <a:rPr lang="en-US" sz="1800" spc="-5" dirty="0">
                          <a:effectLst/>
                          <a:latin typeface="Calibri" panose="020F0502020204030204" pitchFamily="34" charset="0"/>
                          <a:ea typeface="Arial"/>
                        </a:rPr>
                        <a:t>of</a:t>
                      </a:r>
                      <a:r>
                        <a:rPr lang="en-US" sz="1800" spc="5" dirty="0">
                          <a:effectLst/>
                          <a:latin typeface="Calibri" panose="020F0502020204030204" pitchFamily="34" charset="0"/>
                          <a:ea typeface="Arial"/>
                        </a:rPr>
                        <a:t>t</a:t>
                      </a:r>
                      <a:r>
                        <a:rPr lang="en-US" sz="1800" spc="-15" dirty="0">
                          <a:effectLst/>
                          <a:latin typeface="Calibri" panose="020F0502020204030204" pitchFamily="34" charset="0"/>
                          <a:ea typeface="Arial"/>
                        </a:rPr>
                        <a:t>w</a:t>
                      </a:r>
                      <a:r>
                        <a:rPr lang="en-US" sz="1800" spc="-5" dirty="0">
                          <a:effectLst/>
                          <a:latin typeface="Calibri" panose="020F0502020204030204" pitchFamily="34" charset="0"/>
                          <a:ea typeface="Arial"/>
                        </a:rPr>
                        <a:t>ar</a:t>
                      </a:r>
                      <a:r>
                        <a:rPr lang="en-US" sz="1800" dirty="0">
                          <a:effectLst/>
                          <a:latin typeface="Calibri" panose="020F0502020204030204" pitchFamily="34" charset="0"/>
                          <a:ea typeface="Arial"/>
                        </a:rPr>
                        <a:t>e </a:t>
                      </a:r>
                      <a:r>
                        <a:rPr lang="en-US" sz="1800" spc="-5" dirty="0">
                          <a:effectLst/>
                          <a:latin typeface="Calibri" panose="020F0502020204030204" pitchFamily="34" charset="0"/>
                          <a:ea typeface="Arial"/>
                        </a:rPr>
                        <a:t>(</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n</a:t>
                      </a:r>
                      <a:r>
                        <a:rPr lang="en-US" sz="1800" spc="5" dirty="0">
                          <a:effectLst/>
                          <a:latin typeface="Calibri" panose="020F0502020204030204" pitchFamily="34" charset="0"/>
                          <a:ea typeface="Arial"/>
                        </a:rPr>
                        <a:t>c</a:t>
                      </a:r>
                      <a:r>
                        <a:rPr lang="en-US" sz="1800" dirty="0">
                          <a:effectLst/>
                          <a:latin typeface="Calibri" panose="020F0502020204030204" pitchFamily="34" charset="0"/>
                          <a:ea typeface="Arial"/>
                        </a:rPr>
                        <a:t>l</a:t>
                      </a:r>
                      <a:r>
                        <a:rPr lang="en-US" sz="1800" spc="-5" dirty="0">
                          <a:effectLst/>
                          <a:latin typeface="Calibri" panose="020F0502020204030204" pitchFamily="34" charset="0"/>
                          <a:ea typeface="Arial"/>
                        </a:rPr>
                        <a:t>ud</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n</a:t>
                      </a:r>
                      <a:r>
                        <a:rPr lang="en-US" sz="1800" dirty="0">
                          <a:effectLst/>
                          <a:latin typeface="Calibri" panose="020F0502020204030204" pitchFamily="34" charset="0"/>
                          <a:ea typeface="Arial"/>
                        </a:rPr>
                        <a:t>g </a:t>
                      </a:r>
                      <a:r>
                        <a:rPr lang="en-US" sz="1800" spc="5" dirty="0">
                          <a:effectLst/>
                          <a:latin typeface="Calibri" panose="020F0502020204030204" pitchFamily="34" charset="0"/>
                          <a:ea typeface="Arial"/>
                        </a:rPr>
                        <a:t>s</a:t>
                      </a:r>
                      <a:r>
                        <a:rPr lang="en-US" sz="1800" spc="-5" dirty="0">
                          <a:effectLst/>
                          <a:latin typeface="Calibri" panose="020F0502020204030204" pitchFamily="34" charset="0"/>
                          <a:ea typeface="Arial"/>
                        </a:rPr>
                        <a:t>erve</a:t>
                      </a:r>
                      <a:r>
                        <a:rPr lang="en-US" sz="1800" dirty="0">
                          <a:effectLst/>
                          <a:latin typeface="Calibri" panose="020F0502020204030204" pitchFamily="34" charset="0"/>
                          <a:ea typeface="Arial"/>
                        </a:rPr>
                        <a:t>r </a:t>
                      </a:r>
                      <a:r>
                        <a:rPr lang="en-US" sz="1800" spc="-5" dirty="0">
                          <a:effectLst/>
                          <a:latin typeface="Calibri" panose="020F0502020204030204" pitchFamily="34" charset="0"/>
                          <a:ea typeface="Arial"/>
                        </a:rPr>
                        <a:t>and app</a:t>
                      </a:r>
                      <a:r>
                        <a:rPr lang="en-US" sz="1800" dirty="0">
                          <a:effectLst/>
                          <a:latin typeface="Calibri" panose="020F0502020204030204" pitchFamily="34" charset="0"/>
                          <a:ea typeface="Arial"/>
                        </a:rPr>
                        <a:t>li</a:t>
                      </a:r>
                      <a:r>
                        <a:rPr lang="en-US" sz="1800" spc="5" dirty="0">
                          <a:effectLst/>
                          <a:latin typeface="Calibri" panose="020F0502020204030204" pitchFamily="34" charset="0"/>
                          <a:ea typeface="Arial"/>
                        </a:rPr>
                        <a:t>c</a:t>
                      </a:r>
                      <a:r>
                        <a:rPr lang="en-US" sz="1800" spc="-5" dirty="0">
                          <a:effectLst/>
                          <a:latin typeface="Calibri" panose="020F0502020204030204" pitchFamily="34" charset="0"/>
                          <a:ea typeface="Arial"/>
                        </a:rPr>
                        <a:t>a</a:t>
                      </a:r>
                      <a:r>
                        <a:rPr lang="en-US" sz="1800" spc="5" dirty="0">
                          <a:effectLst/>
                          <a:latin typeface="Calibri" panose="020F0502020204030204" pitchFamily="34" charset="0"/>
                          <a:ea typeface="Arial"/>
                        </a:rPr>
                        <a:t>t</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on)</a:t>
                      </a:r>
                      <a:endParaRPr lang="en-US" sz="1800" dirty="0">
                        <a:effectLst/>
                        <a:latin typeface="Calibri" panose="020F0502020204030204" pitchFamily="34" charset="0"/>
                        <a:ea typeface="Times New Roman"/>
                      </a:endParaRPr>
                    </a:p>
                  </a:txBody>
                  <a:tcPr marL="73025" marR="73025" marT="0" marB="0"/>
                </a:tc>
              </a:tr>
            </a:tbl>
          </a:graphicData>
        </a:graphic>
      </p:graphicFrame>
    </p:spTree>
    <p:extLst>
      <p:ext uri="{BB962C8B-B14F-4D97-AF65-F5344CB8AC3E}">
        <p14:creationId xmlns:p14="http://schemas.microsoft.com/office/powerpoint/2010/main" val="1015293188"/>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Example: </a:t>
            </a:r>
            <a:r>
              <a:rPr lang="en-US" i="1" dirty="0"/>
              <a:t>Mission </a:t>
            </a:r>
            <a:r>
              <a:rPr lang="en-US" i="1" dirty="0" smtClean="0"/>
              <a:t>Thread-2</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721353376"/>
              </p:ext>
            </p:extLst>
          </p:nvPr>
        </p:nvGraphicFramePr>
        <p:xfrm>
          <a:off x="304800" y="1143000"/>
          <a:ext cx="8458200" cy="2968455"/>
        </p:xfrm>
        <a:graphic>
          <a:graphicData uri="http://schemas.openxmlformats.org/drawingml/2006/table">
            <a:tbl>
              <a:tblPr firstRow="1" bandRow="1">
                <a:tableStyleId>{073A0DAA-6AF3-43AB-8588-CEC1D06C72B9}</a:tableStyleId>
              </a:tblPr>
              <a:tblGrid>
                <a:gridCol w="4229100"/>
                <a:gridCol w="4229100"/>
              </a:tblGrid>
              <a:tr h="447722">
                <a:tc>
                  <a:txBody>
                    <a:bodyPr/>
                    <a:lstStyle/>
                    <a:p>
                      <a:r>
                        <a:rPr lang="en-US" sz="1600" dirty="0" smtClean="0">
                          <a:latin typeface="+mn-lt"/>
                        </a:rPr>
                        <a:t>Step</a:t>
                      </a:r>
                      <a:endParaRPr lang="en-US" sz="1400" dirty="0">
                        <a:latin typeface="+mn-lt"/>
                      </a:endParaRPr>
                    </a:p>
                  </a:txBody>
                  <a:tcPr/>
                </a:tc>
                <a:tc>
                  <a:txBody>
                    <a:bodyPr/>
                    <a:lstStyle/>
                    <a:p>
                      <a:r>
                        <a:rPr lang="en-US" sz="1600" dirty="0" smtClean="0">
                          <a:latin typeface="+mn-lt"/>
                        </a:rPr>
                        <a:t>Supporting Technologies</a:t>
                      </a:r>
                      <a:endParaRPr lang="en-US" sz="1600" dirty="0">
                        <a:latin typeface="+mn-lt"/>
                      </a:endParaRPr>
                    </a:p>
                  </a:txBody>
                  <a:tcPr/>
                </a:tc>
              </a:tr>
              <a:tr h="956775">
                <a:tc>
                  <a:txBody>
                    <a:bodyPr/>
                    <a:lstStyle/>
                    <a:p>
                      <a:pPr marL="91440" marR="0" indent="-182880">
                        <a:spcBef>
                          <a:spcPts val="300"/>
                        </a:spcBef>
                        <a:spcAft>
                          <a:spcPts val="300"/>
                        </a:spcAft>
                      </a:pPr>
                      <a:r>
                        <a:rPr lang="en-US" sz="1800" spc="5" dirty="0">
                          <a:solidFill>
                            <a:schemeClr val="tx1"/>
                          </a:solidFill>
                          <a:effectLst/>
                          <a:latin typeface="Calibri" panose="020F0502020204030204" pitchFamily="34" charset="0"/>
                          <a:ea typeface="Arial"/>
                        </a:rPr>
                        <a:t>A</a:t>
                      </a:r>
                      <a:r>
                        <a:rPr lang="en-US" sz="1800" dirty="0">
                          <a:solidFill>
                            <a:schemeClr val="tx1"/>
                          </a:solidFill>
                          <a:effectLst/>
                          <a:latin typeface="Calibri" panose="020F0502020204030204" pitchFamily="34" charset="0"/>
                          <a:ea typeface="Arial"/>
                        </a:rPr>
                        <a:t>OS</a:t>
                      </a:r>
                      <a:r>
                        <a:rPr lang="en-US" sz="1800" spc="-5" dirty="0">
                          <a:solidFill>
                            <a:schemeClr val="tx1"/>
                          </a:solidFill>
                          <a:effectLst/>
                          <a:latin typeface="Calibri" panose="020F0502020204030204" pitchFamily="34" charset="0"/>
                          <a:ea typeface="Arial"/>
                        </a:rPr>
                        <a:t> </a:t>
                      </a:r>
                      <a:r>
                        <a:rPr lang="en-US" sz="1800" spc="5" dirty="0">
                          <a:solidFill>
                            <a:schemeClr val="tx1"/>
                          </a:solidFill>
                          <a:effectLst/>
                          <a:latin typeface="Calibri" panose="020F0502020204030204" pitchFamily="34" charset="0"/>
                          <a:ea typeface="Arial"/>
                        </a:rPr>
                        <a:t>c</a:t>
                      </a:r>
                      <a:r>
                        <a:rPr lang="en-US" sz="1800" spc="-5" dirty="0">
                          <a:solidFill>
                            <a:schemeClr val="tx1"/>
                          </a:solidFill>
                          <a:effectLst/>
                          <a:latin typeface="Calibri" panose="020F0502020204030204" pitchFamily="34" charset="0"/>
                          <a:ea typeface="Arial"/>
                        </a:rPr>
                        <a:t>onvert</a:t>
                      </a:r>
                      <a:r>
                        <a:rPr lang="en-US" sz="1800" dirty="0">
                          <a:solidFill>
                            <a:schemeClr val="tx1"/>
                          </a:solidFill>
                          <a:effectLst/>
                          <a:latin typeface="Calibri" panose="020F0502020204030204" pitchFamily="34" charset="0"/>
                          <a:ea typeface="Arial"/>
                        </a:rPr>
                        <a:t>s m</a:t>
                      </a:r>
                      <a:r>
                        <a:rPr lang="en-US" sz="1800" spc="-5" dirty="0">
                          <a:solidFill>
                            <a:schemeClr val="tx1"/>
                          </a:solidFill>
                          <a:effectLst/>
                          <a:latin typeface="Calibri" panose="020F0502020204030204" pitchFamily="34" charset="0"/>
                          <a:ea typeface="Arial"/>
                        </a:rPr>
                        <a:t>es</a:t>
                      </a:r>
                      <a:r>
                        <a:rPr lang="en-US" sz="1800" spc="5" dirty="0">
                          <a:solidFill>
                            <a:schemeClr val="tx1"/>
                          </a:solidFill>
                          <a:effectLst/>
                          <a:latin typeface="Calibri" panose="020F0502020204030204" pitchFamily="34" charset="0"/>
                          <a:ea typeface="Arial"/>
                        </a:rPr>
                        <a:t>s</a:t>
                      </a:r>
                      <a:r>
                        <a:rPr lang="en-US" sz="1800" spc="-5" dirty="0">
                          <a:solidFill>
                            <a:schemeClr val="tx1"/>
                          </a:solidFill>
                          <a:effectLst/>
                          <a:latin typeface="Calibri" panose="020F0502020204030204" pitchFamily="34" charset="0"/>
                          <a:ea typeface="Arial"/>
                        </a:rPr>
                        <a:t>ag</a:t>
                      </a:r>
                      <a:r>
                        <a:rPr lang="en-US" sz="1800" dirty="0">
                          <a:solidFill>
                            <a:schemeClr val="tx1"/>
                          </a:solidFill>
                          <a:effectLst/>
                          <a:latin typeface="Calibri" panose="020F0502020204030204" pitchFamily="34" charset="0"/>
                          <a:ea typeface="Arial"/>
                        </a:rPr>
                        <a:t>e</a:t>
                      </a:r>
                      <a:r>
                        <a:rPr lang="en-US" sz="1800" spc="-10" dirty="0">
                          <a:solidFill>
                            <a:schemeClr val="tx1"/>
                          </a:solidFill>
                          <a:effectLst/>
                          <a:latin typeface="Calibri" panose="020F0502020204030204" pitchFamily="34" charset="0"/>
                          <a:ea typeface="Arial"/>
                        </a:rPr>
                        <a:t> </a:t>
                      </a:r>
                      <a:r>
                        <a:rPr lang="en-US" sz="1800" spc="5" dirty="0">
                          <a:solidFill>
                            <a:schemeClr val="tx1"/>
                          </a:solidFill>
                          <a:effectLst/>
                          <a:latin typeface="Calibri" panose="020F0502020204030204" pitchFamily="34" charset="0"/>
                          <a:ea typeface="Arial"/>
                        </a:rPr>
                        <a:t>t</a:t>
                      </a:r>
                      <a:r>
                        <a:rPr lang="en-US" sz="1800" dirty="0">
                          <a:solidFill>
                            <a:schemeClr val="tx1"/>
                          </a:solidFill>
                          <a:effectLst/>
                          <a:latin typeface="Calibri" panose="020F0502020204030204" pitchFamily="34" charset="0"/>
                          <a:ea typeface="Arial"/>
                        </a:rPr>
                        <a:t>o</a:t>
                      </a:r>
                      <a:r>
                        <a:rPr lang="en-US" sz="1800" spc="5" dirty="0">
                          <a:solidFill>
                            <a:schemeClr val="tx1"/>
                          </a:solidFill>
                          <a:effectLst/>
                          <a:latin typeface="Calibri" panose="020F0502020204030204" pitchFamily="34" charset="0"/>
                          <a:ea typeface="Arial"/>
                        </a:rPr>
                        <a:t> </a:t>
                      </a:r>
                      <a:r>
                        <a:rPr lang="en-US" sz="1800" kern="1200" dirty="0" smtClean="0">
                          <a:solidFill>
                            <a:schemeClr val="tx1"/>
                          </a:solidFill>
                          <a:effectLst/>
                          <a:latin typeface="Calibri" panose="020F0502020204030204" pitchFamily="34" charset="0"/>
                          <a:ea typeface="+mn-ea"/>
                          <a:cs typeface="+mn-cs"/>
                        </a:rPr>
                        <a:t>Common</a:t>
                      </a:r>
                      <a:r>
                        <a:rPr lang="en-US" sz="1800" kern="1200" baseline="0" dirty="0" smtClean="0">
                          <a:solidFill>
                            <a:schemeClr val="tx1"/>
                          </a:solidFill>
                          <a:effectLst/>
                          <a:latin typeface="Calibri" panose="020F0502020204030204" pitchFamily="34" charset="0"/>
                          <a:ea typeface="+mn-ea"/>
                          <a:cs typeface="+mn-cs"/>
                        </a:rPr>
                        <a:t> </a:t>
                      </a:r>
                      <a:r>
                        <a:rPr lang="en-US" sz="1800" kern="1200" dirty="0" smtClean="0">
                          <a:solidFill>
                            <a:schemeClr val="tx1"/>
                          </a:solidFill>
                          <a:effectLst/>
                          <a:latin typeface="Calibri" panose="020F0502020204030204" pitchFamily="34" charset="0"/>
                          <a:ea typeface="+mn-ea"/>
                          <a:cs typeface="+mn-cs"/>
                        </a:rPr>
                        <a:t>Alerting Protocol (</a:t>
                      </a:r>
                      <a:r>
                        <a:rPr lang="en-US" sz="1800" spc="-5" dirty="0" smtClean="0">
                          <a:solidFill>
                            <a:schemeClr val="tx1"/>
                          </a:solidFill>
                          <a:effectLst/>
                          <a:latin typeface="Calibri" panose="020F0502020204030204" pitchFamily="34" charset="0"/>
                          <a:ea typeface="Arial"/>
                        </a:rPr>
                        <a:t>C</a:t>
                      </a:r>
                      <a:r>
                        <a:rPr lang="en-US" sz="1800" spc="-10" dirty="0" smtClean="0">
                          <a:solidFill>
                            <a:schemeClr val="tx1"/>
                          </a:solidFill>
                          <a:effectLst/>
                          <a:latin typeface="Calibri" panose="020F0502020204030204" pitchFamily="34" charset="0"/>
                          <a:ea typeface="Arial"/>
                        </a:rPr>
                        <a:t>A</a:t>
                      </a:r>
                      <a:r>
                        <a:rPr lang="en-US" sz="1800" spc="5" dirty="0" smtClean="0">
                          <a:solidFill>
                            <a:schemeClr val="tx1"/>
                          </a:solidFill>
                          <a:effectLst/>
                          <a:latin typeface="Calibri" panose="020F0502020204030204" pitchFamily="34" charset="0"/>
                          <a:ea typeface="Arial"/>
                        </a:rPr>
                        <a:t>P) c</a:t>
                      </a:r>
                      <a:r>
                        <a:rPr lang="en-US" sz="1800" spc="-15" dirty="0" smtClean="0">
                          <a:solidFill>
                            <a:schemeClr val="tx1"/>
                          </a:solidFill>
                          <a:effectLst/>
                          <a:latin typeface="Calibri" panose="020F0502020204030204" pitchFamily="34" charset="0"/>
                          <a:ea typeface="Arial"/>
                        </a:rPr>
                        <a:t>o</a:t>
                      </a:r>
                      <a:r>
                        <a:rPr lang="en-US" sz="1800" spc="15" dirty="0" smtClean="0">
                          <a:solidFill>
                            <a:schemeClr val="tx1"/>
                          </a:solidFill>
                          <a:effectLst/>
                          <a:latin typeface="Calibri" panose="020F0502020204030204" pitchFamily="34" charset="0"/>
                          <a:ea typeface="Arial"/>
                        </a:rPr>
                        <a:t>m</a:t>
                      </a:r>
                      <a:r>
                        <a:rPr lang="en-US" sz="1800" spc="-5" dirty="0" smtClean="0">
                          <a:solidFill>
                            <a:schemeClr val="tx1"/>
                          </a:solidFill>
                          <a:effectLst/>
                          <a:latin typeface="Calibri" panose="020F0502020204030204" pitchFamily="34" charset="0"/>
                          <a:ea typeface="Arial"/>
                        </a:rPr>
                        <a:t>p</a:t>
                      </a:r>
                      <a:r>
                        <a:rPr lang="en-US" sz="1800" dirty="0" smtClean="0">
                          <a:solidFill>
                            <a:schemeClr val="tx1"/>
                          </a:solidFill>
                          <a:effectLst/>
                          <a:latin typeface="Calibri" panose="020F0502020204030204" pitchFamily="34" charset="0"/>
                          <a:ea typeface="Arial"/>
                        </a:rPr>
                        <a:t>li</a:t>
                      </a:r>
                      <a:r>
                        <a:rPr lang="en-US" sz="1800" spc="-5" dirty="0" smtClean="0">
                          <a:solidFill>
                            <a:schemeClr val="tx1"/>
                          </a:solidFill>
                          <a:effectLst/>
                          <a:latin typeface="Calibri" panose="020F0502020204030204" pitchFamily="34" charset="0"/>
                          <a:ea typeface="Arial"/>
                        </a:rPr>
                        <a:t>a</a:t>
                      </a:r>
                      <a:r>
                        <a:rPr lang="en-US" sz="1800" spc="-15" dirty="0" smtClean="0">
                          <a:solidFill>
                            <a:schemeClr val="tx1"/>
                          </a:solidFill>
                          <a:effectLst/>
                          <a:latin typeface="Calibri" panose="020F0502020204030204" pitchFamily="34" charset="0"/>
                          <a:ea typeface="Arial"/>
                        </a:rPr>
                        <a:t>n</a:t>
                      </a:r>
                      <a:r>
                        <a:rPr lang="en-US" sz="1800" dirty="0" smtClean="0">
                          <a:solidFill>
                            <a:schemeClr val="tx1"/>
                          </a:solidFill>
                          <a:effectLst/>
                          <a:latin typeface="Calibri" panose="020F0502020204030204" pitchFamily="34" charset="0"/>
                          <a:ea typeface="Arial"/>
                        </a:rPr>
                        <a:t>t </a:t>
                      </a:r>
                      <a:r>
                        <a:rPr lang="en-US" sz="1800" spc="5" dirty="0">
                          <a:solidFill>
                            <a:schemeClr val="tx1"/>
                          </a:solidFill>
                          <a:effectLst/>
                          <a:latin typeface="Calibri" panose="020F0502020204030204" pitchFamily="34" charset="0"/>
                          <a:ea typeface="Arial"/>
                        </a:rPr>
                        <a:t>f</a:t>
                      </a:r>
                      <a:r>
                        <a:rPr lang="en-US" sz="1800" spc="-5" dirty="0">
                          <a:solidFill>
                            <a:schemeClr val="tx1"/>
                          </a:solidFill>
                          <a:effectLst/>
                          <a:latin typeface="Calibri" panose="020F0502020204030204" pitchFamily="34" charset="0"/>
                          <a:ea typeface="Arial"/>
                        </a:rPr>
                        <a:t>o</a:t>
                      </a:r>
                      <a:r>
                        <a:rPr lang="en-US" sz="1800" spc="-15" dirty="0">
                          <a:solidFill>
                            <a:schemeClr val="tx1"/>
                          </a:solidFill>
                          <a:effectLst/>
                          <a:latin typeface="Calibri" panose="020F0502020204030204" pitchFamily="34" charset="0"/>
                          <a:ea typeface="Arial"/>
                        </a:rPr>
                        <a:t>r</a:t>
                      </a:r>
                      <a:r>
                        <a:rPr lang="en-US" sz="1800" spc="15" dirty="0">
                          <a:solidFill>
                            <a:schemeClr val="tx1"/>
                          </a:solidFill>
                          <a:effectLst/>
                          <a:latin typeface="Calibri" panose="020F0502020204030204" pitchFamily="34" charset="0"/>
                          <a:ea typeface="Arial"/>
                        </a:rPr>
                        <a:t>m</a:t>
                      </a:r>
                      <a:r>
                        <a:rPr lang="en-US" sz="1800" spc="-5" dirty="0">
                          <a:solidFill>
                            <a:schemeClr val="tx1"/>
                          </a:solidFill>
                          <a:effectLst/>
                          <a:latin typeface="Calibri" panose="020F0502020204030204" pitchFamily="34" charset="0"/>
                          <a:ea typeface="Arial"/>
                        </a:rPr>
                        <a:t>at.</a:t>
                      </a:r>
                      <a:endParaRPr lang="en-US" sz="1800" dirty="0">
                        <a:solidFill>
                          <a:schemeClr val="tx1"/>
                        </a:solidFill>
                        <a:effectLst/>
                        <a:latin typeface="Calibri" panose="020F0502020204030204" pitchFamily="34" charset="0"/>
                        <a:ea typeface="Times New Roman"/>
                      </a:endParaRPr>
                    </a:p>
                  </a:txBody>
                  <a:tcPr marL="73025" marR="73025" marT="0" marB="0"/>
                </a:tc>
                <a:tc>
                  <a:txBody>
                    <a:bodyPr/>
                    <a:lstStyle/>
                    <a:p>
                      <a:pPr marL="91440" marR="0" lvl="0" indent="-182880">
                        <a:spcBef>
                          <a:spcPts val="0"/>
                        </a:spcBef>
                        <a:spcAft>
                          <a:spcPts val="300"/>
                        </a:spcAft>
                        <a:buFont typeface="Symbol"/>
                        <a:buNone/>
                      </a:pPr>
                      <a:r>
                        <a:rPr lang="en-US" sz="1800" spc="-5" dirty="0">
                          <a:effectLst/>
                          <a:latin typeface="Calibri" panose="020F0502020204030204" pitchFamily="34" charset="0"/>
                          <a:ea typeface="Arial"/>
                        </a:rPr>
                        <a:t>Conver</a:t>
                      </a:r>
                      <a:r>
                        <a:rPr lang="en-US" sz="1800" spc="5" dirty="0">
                          <a:effectLst/>
                          <a:latin typeface="Calibri" panose="020F0502020204030204" pitchFamily="34" charset="0"/>
                          <a:ea typeface="Arial"/>
                        </a:rPr>
                        <a:t>s</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o</a:t>
                      </a:r>
                      <a:r>
                        <a:rPr lang="en-US" sz="1800" dirty="0">
                          <a:effectLst/>
                          <a:latin typeface="Calibri" panose="020F0502020204030204" pitchFamily="34" charset="0"/>
                          <a:ea typeface="Arial"/>
                        </a:rPr>
                        <a:t>n </a:t>
                      </a:r>
                      <a:r>
                        <a:rPr lang="en-US" sz="1800" spc="-5" dirty="0">
                          <a:effectLst/>
                          <a:latin typeface="Calibri" panose="020F0502020204030204" pitchFamily="34" charset="0"/>
                          <a:ea typeface="Arial"/>
                        </a:rPr>
                        <a:t>app</a:t>
                      </a:r>
                      <a:r>
                        <a:rPr lang="en-US" sz="1800" dirty="0">
                          <a:effectLst/>
                          <a:latin typeface="Calibri" panose="020F0502020204030204" pitchFamily="34" charset="0"/>
                          <a:ea typeface="Arial"/>
                        </a:rPr>
                        <a:t>li</a:t>
                      </a:r>
                      <a:r>
                        <a:rPr lang="en-US" sz="1800" spc="5" dirty="0">
                          <a:effectLst/>
                          <a:latin typeface="Calibri" panose="020F0502020204030204" pitchFamily="34" charset="0"/>
                          <a:ea typeface="Arial"/>
                        </a:rPr>
                        <a:t>c</a:t>
                      </a:r>
                      <a:r>
                        <a:rPr lang="en-US" sz="1800" spc="-5" dirty="0">
                          <a:effectLst/>
                          <a:latin typeface="Calibri" panose="020F0502020204030204" pitchFamily="34" charset="0"/>
                          <a:ea typeface="Arial"/>
                        </a:rPr>
                        <a:t>at</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on</a:t>
                      </a:r>
                      <a:endParaRPr lang="en-US" sz="1800" dirty="0">
                        <a:effectLst/>
                        <a:latin typeface="Calibri" panose="020F0502020204030204" pitchFamily="34" charset="0"/>
                        <a:ea typeface="Times New Roman"/>
                      </a:endParaRPr>
                    </a:p>
                  </a:txBody>
                  <a:tcPr marL="73025" marR="73025" marT="0" marB="0"/>
                </a:tc>
              </a:tr>
              <a:tr h="956775">
                <a:tc>
                  <a:txBody>
                    <a:bodyPr/>
                    <a:lstStyle/>
                    <a:p>
                      <a:pPr marL="91440" marR="0" indent="-182880">
                        <a:spcBef>
                          <a:spcPts val="0"/>
                        </a:spcBef>
                        <a:spcAft>
                          <a:spcPts val="300"/>
                        </a:spcAft>
                      </a:pPr>
                      <a:r>
                        <a:rPr lang="en-US" sz="1800" spc="-5" dirty="0">
                          <a:effectLst/>
                          <a:latin typeface="Calibri" panose="020F0502020204030204" pitchFamily="34" charset="0"/>
                          <a:ea typeface="Arial"/>
                        </a:rPr>
                        <a:t>C</a:t>
                      </a:r>
                      <a:r>
                        <a:rPr lang="en-US" sz="1800" spc="5" dirty="0">
                          <a:effectLst/>
                          <a:latin typeface="Calibri" panose="020F0502020204030204" pitchFamily="34" charset="0"/>
                          <a:ea typeface="Arial"/>
                        </a:rPr>
                        <a:t>AP</a:t>
                      </a:r>
                      <a:r>
                        <a:rPr lang="en-US" sz="1800" spc="-5" dirty="0">
                          <a:effectLst/>
                          <a:latin typeface="Calibri" panose="020F0502020204030204" pitchFamily="34" charset="0"/>
                          <a:ea typeface="Arial"/>
                        </a:rPr>
                        <a:t>-</a:t>
                      </a:r>
                      <a:r>
                        <a:rPr lang="en-US" sz="1800" spc="5" dirty="0">
                          <a:effectLst/>
                          <a:latin typeface="Calibri" panose="020F0502020204030204" pitchFamily="34" charset="0"/>
                          <a:ea typeface="Arial"/>
                        </a:rPr>
                        <a:t>c</a:t>
                      </a:r>
                      <a:r>
                        <a:rPr lang="en-US" sz="1800" spc="-15" dirty="0">
                          <a:effectLst/>
                          <a:latin typeface="Calibri" panose="020F0502020204030204" pitchFamily="34" charset="0"/>
                          <a:ea typeface="Arial"/>
                        </a:rPr>
                        <a:t>o</a:t>
                      </a:r>
                      <a:r>
                        <a:rPr lang="en-US" sz="1800" dirty="0">
                          <a:effectLst/>
                          <a:latin typeface="Calibri" panose="020F0502020204030204" pitchFamily="34" charset="0"/>
                          <a:ea typeface="Arial"/>
                        </a:rPr>
                        <a:t>m</a:t>
                      </a:r>
                      <a:r>
                        <a:rPr lang="en-US" sz="1800" spc="-5" dirty="0">
                          <a:effectLst/>
                          <a:latin typeface="Calibri" panose="020F0502020204030204" pitchFamily="34" charset="0"/>
                          <a:ea typeface="Arial"/>
                        </a:rPr>
                        <a:t>p</a:t>
                      </a:r>
                      <a:r>
                        <a:rPr lang="en-US" sz="1800" dirty="0">
                          <a:effectLst/>
                          <a:latin typeface="Calibri" panose="020F0502020204030204" pitchFamily="34" charset="0"/>
                          <a:ea typeface="Arial"/>
                        </a:rPr>
                        <a:t>li</a:t>
                      </a:r>
                      <a:r>
                        <a:rPr lang="en-US" sz="1800" spc="-5" dirty="0">
                          <a:effectLst/>
                          <a:latin typeface="Calibri" panose="020F0502020204030204" pitchFamily="34" charset="0"/>
                          <a:ea typeface="Arial"/>
                        </a:rPr>
                        <a:t>an</a:t>
                      </a:r>
                      <a:r>
                        <a:rPr lang="en-US" sz="1800" dirty="0">
                          <a:effectLst/>
                          <a:latin typeface="Calibri" panose="020F0502020204030204" pitchFamily="34" charset="0"/>
                          <a:ea typeface="Arial"/>
                        </a:rPr>
                        <a:t>t</a:t>
                      </a:r>
                      <a:r>
                        <a:rPr lang="en-US" sz="1800" spc="-15" dirty="0">
                          <a:effectLst/>
                          <a:latin typeface="Calibri" panose="020F0502020204030204" pitchFamily="34" charset="0"/>
                          <a:ea typeface="Arial"/>
                        </a:rPr>
                        <a:t> </a:t>
                      </a:r>
                      <a:r>
                        <a:rPr lang="en-US" sz="1800" spc="15" dirty="0">
                          <a:effectLst/>
                          <a:latin typeface="Calibri" panose="020F0502020204030204" pitchFamily="34" charset="0"/>
                          <a:ea typeface="Arial"/>
                        </a:rPr>
                        <a:t>m</a:t>
                      </a:r>
                      <a:r>
                        <a:rPr lang="en-US" sz="1800" spc="-15" dirty="0">
                          <a:effectLst/>
                          <a:latin typeface="Calibri" panose="020F0502020204030204" pitchFamily="34" charset="0"/>
                          <a:ea typeface="Arial"/>
                        </a:rPr>
                        <a:t>e</a:t>
                      </a:r>
                      <a:r>
                        <a:rPr lang="en-US" sz="1800" spc="-5" dirty="0">
                          <a:effectLst/>
                          <a:latin typeface="Calibri" panose="020F0502020204030204" pitchFamily="34" charset="0"/>
                          <a:ea typeface="Arial"/>
                        </a:rPr>
                        <a:t>s</a:t>
                      </a:r>
                      <a:r>
                        <a:rPr lang="en-US" sz="1800" spc="5" dirty="0">
                          <a:effectLst/>
                          <a:latin typeface="Calibri" panose="020F0502020204030204" pitchFamily="34" charset="0"/>
                          <a:ea typeface="Arial"/>
                        </a:rPr>
                        <a:t>s</a:t>
                      </a:r>
                      <a:r>
                        <a:rPr lang="en-US" sz="1800" spc="-5" dirty="0">
                          <a:effectLst/>
                          <a:latin typeface="Calibri" panose="020F0502020204030204" pitchFamily="34" charset="0"/>
                          <a:ea typeface="Arial"/>
                        </a:rPr>
                        <a:t>ag</a:t>
                      </a:r>
                      <a:r>
                        <a:rPr lang="en-US" sz="1800" dirty="0">
                          <a:effectLst/>
                          <a:latin typeface="Calibri" panose="020F0502020204030204" pitchFamily="34" charset="0"/>
                          <a:ea typeface="Arial"/>
                        </a:rPr>
                        <a:t>e </a:t>
                      </a:r>
                      <a:r>
                        <a:rPr lang="en-US" sz="1800" spc="-10" dirty="0">
                          <a:effectLst/>
                          <a:latin typeface="Calibri" panose="020F0502020204030204" pitchFamily="34" charset="0"/>
                          <a:ea typeface="Arial"/>
                        </a:rPr>
                        <a:t>i</a:t>
                      </a:r>
                      <a:r>
                        <a:rPr lang="en-US" sz="1800" dirty="0">
                          <a:effectLst/>
                          <a:latin typeface="Calibri" panose="020F0502020204030204" pitchFamily="34" charset="0"/>
                          <a:ea typeface="Arial"/>
                        </a:rPr>
                        <a:t>s </a:t>
                      </a:r>
                      <a:r>
                        <a:rPr lang="en-US" sz="1800" spc="5" dirty="0">
                          <a:effectLst/>
                          <a:latin typeface="Calibri" panose="020F0502020204030204" pitchFamily="34" charset="0"/>
                          <a:ea typeface="Arial"/>
                        </a:rPr>
                        <a:t>s</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gned b</a:t>
                      </a:r>
                      <a:r>
                        <a:rPr lang="en-US" sz="1800" dirty="0">
                          <a:effectLst/>
                          <a:latin typeface="Calibri" panose="020F0502020204030204" pitchFamily="34" charset="0"/>
                          <a:ea typeface="Arial"/>
                        </a:rPr>
                        <a:t>y </a:t>
                      </a:r>
                      <a:r>
                        <a:rPr lang="en-US" sz="1800" spc="5" dirty="0">
                          <a:effectLst/>
                          <a:latin typeface="Calibri" panose="020F0502020204030204" pitchFamily="34" charset="0"/>
                          <a:ea typeface="Arial"/>
                        </a:rPr>
                        <a:t>t</a:t>
                      </a:r>
                      <a:r>
                        <a:rPr lang="en-US" sz="1800" spc="-15" dirty="0">
                          <a:effectLst/>
                          <a:latin typeface="Calibri" panose="020F0502020204030204" pitchFamily="34" charset="0"/>
                          <a:ea typeface="Arial"/>
                        </a:rPr>
                        <a:t>w</a:t>
                      </a:r>
                      <a:r>
                        <a:rPr lang="en-US" sz="1800" dirty="0">
                          <a:effectLst/>
                          <a:latin typeface="Calibri" panose="020F0502020204030204" pitchFamily="34" charset="0"/>
                          <a:ea typeface="Arial"/>
                        </a:rPr>
                        <a:t>o </a:t>
                      </a:r>
                      <a:r>
                        <a:rPr lang="en-US" sz="1800" spc="-5" dirty="0">
                          <a:effectLst/>
                          <a:latin typeface="Calibri" panose="020F0502020204030204" pitchFamily="34" charset="0"/>
                          <a:ea typeface="Arial"/>
                        </a:rPr>
                        <a:t>peop</a:t>
                      </a:r>
                      <a:r>
                        <a:rPr lang="en-US" sz="1800" dirty="0">
                          <a:effectLst/>
                          <a:latin typeface="Calibri" panose="020F0502020204030204" pitchFamily="34" charset="0"/>
                          <a:ea typeface="Arial"/>
                        </a:rPr>
                        <a:t>l</a:t>
                      </a:r>
                      <a:r>
                        <a:rPr lang="en-US" sz="1800" spc="-5" dirty="0">
                          <a:effectLst/>
                          <a:latin typeface="Calibri" panose="020F0502020204030204" pitchFamily="34" charset="0"/>
                          <a:ea typeface="Arial"/>
                        </a:rPr>
                        <a:t>e.</a:t>
                      </a:r>
                      <a:endParaRPr lang="en-US" sz="1800" dirty="0">
                        <a:effectLst/>
                        <a:latin typeface="Calibri" panose="020F0502020204030204" pitchFamily="34" charset="0"/>
                        <a:ea typeface="Times New Roman"/>
                      </a:endParaRPr>
                    </a:p>
                  </a:txBody>
                  <a:tcPr marL="73025" marR="73025" marT="0" marB="0"/>
                </a:tc>
                <a:tc>
                  <a:txBody>
                    <a:bodyPr/>
                    <a:lstStyle/>
                    <a:p>
                      <a:pPr marL="91440" marR="0" lvl="0" indent="-182880">
                        <a:spcBef>
                          <a:spcPts val="0"/>
                        </a:spcBef>
                        <a:spcAft>
                          <a:spcPts val="300"/>
                        </a:spcAft>
                        <a:buFont typeface="Symbol"/>
                        <a:buNone/>
                      </a:pPr>
                      <a:r>
                        <a:rPr lang="en-US" sz="1800" spc="5" dirty="0">
                          <a:effectLst/>
                          <a:latin typeface="Calibri" panose="020F0502020204030204" pitchFamily="34" charset="0"/>
                          <a:ea typeface="Arial"/>
                        </a:rPr>
                        <a:t>S</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gna</a:t>
                      </a:r>
                      <a:r>
                        <a:rPr lang="en-US" sz="1800" spc="5" dirty="0">
                          <a:effectLst/>
                          <a:latin typeface="Calibri" panose="020F0502020204030204" pitchFamily="34" charset="0"/>
                          <a:ea typeface="Arial"/>
                        </a:rPr>
                        <a:t>t</a:t>
                      </a:r>
                      <a:r>
                        <a:rPr lang="en-US" sz="1800" spc="-5" dirty="0">
                          <a:effectLst/>
                          <a:latin typeface="Calibri" panose="020F0502020204030204" pitchFamily="34" charset="0"/>
                          <a:ea typeface="Arial"/>
                        </a:rPr>
                        <a:t>ur</a:t>
                      </a:r>
                      <a:r>
                        <a:rPr lang="en-US" sz="1800" dirty="0">
                          <a:effectLst/>
                          <a:latin typeface="Calibri" panose="020F0502020204030204" pitchFamily="34" charset="0"/>
                          <a:ea typeface="Arial"/>
                        </a:rPr>
                        <a:t>e </a:t>
                      </a:r>
                      <a:r>
                        <a:rPr lang="en-US" sz="1800" spc="-5" dirty="0">
                          <a:effectLst/>
                          <a:latin typeface="Calibri" panose="020F0502020204030204" pitchFamily="34" charset="0"/>
                          <a:ea typeface="Arial"/>
                        </a:rPr>
                        <a:t>en</a:t>
                      </a:r>
                      <a:r>
                        <a:rPr lang="en-US" sz="1800" spc="5" dirty="0">
                          <a:effectLst/>
                          <a:latin typeface="Calibri" panose="020F0502020204030204" pitchFamily="34" charset="0"/>
                          <a:ea typeface="Arial"/>
                        </a:rPr>
                        <a:t>t</a:t>
                      </a:r>
                      <a:r>
                        <a:rPr lang="en-US" sz="1800" spc="-5" dirty="0">
                          <a:effectLst/>
                          <a:latin typeface="Calibri" panose="020F0502020204030204" pitchFamily="34" charset="0"/>
                          <a:ea typeface="Arial"/>
                        </a:rPr>
                        <a:t>r</a:t>
                      </a:r>
                      <a:r>
                        <a:rPr lang="en-US" sz="1800" dirty="0">
                          <a:effectLst/>
                          <a:latin typeface="Calibri" panose="020F0502020204030204" pitchFamily="34" charset="0"/>
                          <a:ea typeface="Arial"/>
                        </a:rPr>
                        <a:t>y </a:t>
                      </a:r>
                      <a:r>
                        <a:rPr lang="en-US" sz="1800" spc="-5" dirty="0">
                          <a:effectLst/>
                          <a:latin typeface="Calibri" panose="020F0502020204030204" pitchFamily="34" charset="0"/>
                          <a:ea typeface="Arial"/>
                        </a:rPr>
                        <a:t>app</a:t>
                      </a:r>
                      <a:r>
                        <a:rPr lang="en-US" sz="1800" dirty="0">
                          <a:effectLst/>
                          <a:latin typeface="Calibri" panose="020F0502020204030204" pitchFamily="34" charset="0"/>
                          <a:ea typeface="Arial"/>
                        </a:rPr>
                        <a:t>l</a:t>
                      </a:r>
                      <a:r>
                        <a:rPr lang="en-US" sz="1800" spc="-10" dirty="0">
                          <a:effectLst/>
                          <a:latin typeface="Calibri" panose="020F0502020204030204" pitchFamily="34" charset="0"/>
                          <a:ea typeface="Arial"/>
                        </a:rPr>
                        <a:t>i</a:t>
                      </a:r>
                      <a:r>
                        <a:rPr lang="en-US" sz="1800" spc="5" dirty="0">
                          <a:effectLst/>
                          <a:latin typeface="Calibri" panose="020F0502020204030204" pitchFamily="34" charset="0"/>
                          <a:ea typeface="Arial"/>
                        </a:rPr>
                        <a:t>c</a:t>
                      </a:r>
                      <a:r>
                        <a:rPr lang="en-US" sz="1800" spc="-15" dirty="0">
                          <a:effectLst/>
                          <a:latin typeface="Calibri" panose="020F0502020204030204" pitchFamily="34" charset="0"/>
                          <a:ea typeface="Arial"/>
                        </a:rPr>
                        <a:t>a</a:t>
                      </a:r>
                      <a:r>
                        <a:rPr lang="en-US" sz="1800" spc="5" dirty="0">
                          <a:effectLst/>
                          <a:latin typeface="Calibri" panose="020F0502020204030204" pitchFamily="34" charset="0"/>
                          <a:ea typeface="Arial"/>
                        </a:rPr>
                        <a:t>t</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o</a:t>
                      </a:r>
                      <a:r>
                        <a:rPr lang="en-US" sz="1800" dirty="0">
                          <a:effectLst/>
                          <a:latin typeface="Calibri" panose="020F0502020204030204" pitchFamily="34" charset="0"/>
                          <a:ea typeface="Arial"/>
                        </a:rPr>
                        <a:t>n</a:t>
                      </a:r>
                      <a:endParaRPr lang="en-US" sz="1800" dirty="0">
                        <a:effectLst/>
                        <a:latin typeface="Calibri" panose="020F0502020204030204" pitchFamily="34" charset="0"/>
                        <a:ea typeface="Times New Roman"/>
                      </a:endParaRPr>
                    </a:p>
                    <a:p>
                      <a:pPr marL="91440" marR="0" lvl="0" indent="-182880">
                        <a:spcBef>
                          <a:spcPts val="0"/>
                        </a:spcBef>
                        <a:spcAft>
                          <a:spcPts val="300"/>
                        </a:spcAft>
                        <a:buFont typeface="Symbol"/>
                        <a:buNone/>
                      </a:pPr>
                      <a:r>
                        <a:rPr lang="en-US" sz="1800" spc="5" dirty="0">
                          <a:effectLst/>
                          <a:latin typeface="Calibri" panose="020F0502020204030204" pitchFamily="34" charset="0"/>
                          <a:ea typeface="Arial"/>
                        </a:rPr>
                        <a:t>S</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gna</a:t>
                      </a:r>
                      <a:r>
                        <a:rPr lang="en-US" sz="1800" spc="5" dirty="0">
                          <a:effectLst/>
                          <a:latin typeface="Calibri" panose="020F0502020204030204" pitchFamily="34" charset="0"/>
                          <a:ea typeface="Arial"/>
                        </a:rPr>
                        <a:t>t</a:t>
                      </a:r>
                      <a:r>
                        <a:rPr lang="en-US" sz="1800" spc="-5" dirty="0">
                          <a:effectLst/>
                          <a:latin typeface="Calibri" panose="020F0502020204030204" pitchFamily="34" charset="0"/>
                          <a:ea typeface="Arial"/>
                        </a:rPr>
                        <a:t>ur</a:t>
                      </a:r>
                      <a:r>
                        <a:rPr lang="en-US" sz="1800" dirty="0">
                          <a:effectLst/>
                          <a:latin typeface="Calibri" panose="020F0502020204030204" pitchFamily="34" charset="0"/>
                          <a:ea typeface="Arial"/>
                        </a:rPr>
                        <a:t>e </a:t>
                      </a:r>
                      <a:r>
                        <a:rPr lang="en-US" sz="1800" spc="-5" dirty="0">
                          <a:effectLst/>
                          <a:latin typeface="Calibri" panose="020F0502020204030204" pitchFamily="34" charset="0"/>
                          <a:ea typeface="Arial"/>
                        </a:rPr>
                        <a:t>va</a:t>
                      </a:r>
                      <a:r>
                        <a:rPr lang="en-US" sz="1800" dirty="0">
                          <a:effectLst/>
                          <a:latin typeface="Calibri" panose="020F0502020204030204" pitchFamily="34" charset="0"/>
                          <a:ea typeface="Arial"/>
                        </a:rPr>
                        <a:t>li</a:t>
                      </a:r>
                      <a:r>
                        <a:rPr lang="en-US" sz="1800" spc="-5" dirty="0">
                          <a:effectLst/>
                          <a:latin typeface="Calibri" panose="020F0502020204030204" pitchFamily="34" charset="0"/>
                          <a:ea typeface="Arial"/>
                        </a:rPr>
                        <a:t>dat</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o</a:t>
                      </a:r>
                      <a:r>
                        <a:rPr lang="en-US" sz="1800" dirty="0">
                          <a:effectLst/>
                          <a:latin typeface="Calibri" panose="020F0502020204030204" pitchFamily="34" charset="0"/>
                          <a:ea typeface="Arial"/>
                        </a:rPr>
                        <a:t>n </a:t>
                      </a:r>
                      <a:r>
                        <a:rPr lang="en-US" sz="1800" spc="-5" dirty="0">
                          <a:effectLst/>
                          <a:latin typeface="Calibri" panose="020F0502020204030204" pitchFamily="34" charset="0"/>
                          <a:ea typeface="Arial"/>
                        </a:rPr>
                        <a:t>app</a:t>
                      </a:r>
                      <a:r>
                        <a:rPr lang="en-US" sz="1800" dirty="0">
                          <a:effectLst/>
                          <a:latin typeface="Calibri" panose="020F0502020204030204" pitchFamily="34" charset="0"/>
                          <a:ea typeface="Arial"/>
                        </a:rPr>
                        <a:t>l</a:t>
                      </a:r>
                      <a:r>
                        <a:rPr lang="en-US" sz="1800" spc="-10" dirty="0">
                          <a:effectLst/>
                          <a:latin typeface="Calibri" panose="020F0502020204030204" pitchFamily="34" charset="0"/>
                          <a:ea typeface="Arial"/>
                        </a:rPr>
                        <a:t>i</a:t>
                      </a:r>
                      <a:r>
                        <a:rPr lang="en-US" sz="1800" spc="5" dirty="0">
                          <a:effectLst/>
                          <a:latin typeface="Calibri" panose="020F0502020204030204" pitchFamily="34" charset="0"/>
                          <a:ea typeface="Arial"/>
                        </a:rPr>
                        <a:t>c</a:t>
                      </a:r>
                      <a:r>
                        <a:rPr lang="en-US" sz="1800" spc="-5" dirty="0">
                          <a:effectLst/>
                          <a:latin typeface="Calibri" panose="020F0502020204030204" pitchFamily="34" charset="0"/>
                          <a:ea typeface="Arial"/>
                        </a:rPr>
                        <a:t>a</a:t>
                      </a:r>
                      <a:r>
                        <a:rPr lang="en-US" sz="1800" spc="5" dirty="0">
                          <a:effectLst/>
                          <a:latin typeface="Calibri" panose="020F0502020204030204" pitchFamily="34" charset="0"/>
                          <a:ea typeface="Arial"/>
                        </a:rPr>
                        <a:t>t</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o</a:t>
                      </a:r>
                      <a:r>
                        <a:rPr lang="en-US" sz="1800" dirty="0">
                          <a:effectLst/>
                          <a:latin typeface="Calibri" panose="020F0502020204030204" pitchFamily="34" charset="0"/>
                          <a:ea typeface="Arial"/>
                        </a:rPr>
                        <a:t>n</a:t>
                      </a:r>
                      <a:endParaRPr lang="en-US" sz="1800" dirty="0">
                        <a:effectLst/>
                        <a:latin typeface="Calibri" panose="020F0502020204030204" pitchFamily="34" charset="0"/>
                        <a:ea typeface="Times New Roman"/>
                      </a:endParaRPr>
                    </a:p>
                    <a:p>
                      <a:pPr marL="91440" marR="0" lvl="0" indent="-182880">
                        <a:spcBef>
                          <a:spcPts val="0"/>
                        </a:spcBef>
                        <a:spcAft>
                          <a:spcPts val="300"/>
                        </a:spcAft>
                        <a:buFont typeface="Symbol"/>
                        <a:buNone/>
                      </a:pPr>
                      <a:r>
                        <a:rPr lang="en-US" sz="1800" spc="5" dirty="0">
                          <a:effectLst/>
                          <a:latin typeface="Calibri" panose="020F0502020204030204" pitchFamily="34" charset="0"/>
                          <a:ea typeface="Arial"/>
                        </a:rPr>
                        <a:t>P</a:t>
                      </a:r>
                      <a:r>
                        <a:rPr lang="en-US" sz="1800" spc="-5" dirty="0">
                          <a:effectLst/>
                          <a:latin typeface="Calibri" panose="020F0502020204030204" pitchFamily="34" charset="0"/>
                          <a:ea typeface="Arial"/>
                        </a:rPr>
                        <a:t>ub</a:t>
                      </a:r>
                      <a:r>
                        <a:rPr lang="en-US" sz="1800" dirty="0">
                          <a:effectLst/>
                          <a:latin typeface="Calibri" panose="020F0502020204030204" pitchFamily="34" charset="0"/>
                          <a:ea typeface="Arial"/>
                        </a:rPr>
                        <a:t>li</a:t>
                      </a:r>
                      <a:r>
                        <a:rPr lang="en-US" sz="1800" spc="-5" dirty="0">
                          <a:effectLst/>
                          <a:latin typeface="Calibri" panose="020F0502020204030204" pitchFamily="34" charset="0"/>
                          <a:ea typeface="Arial"/>
                        </a:rPr>
                        <a:t>c</a:t>
                      </a:r>
                      <a:r>
                        <a:rPr lang="en-US" sz="1800" spc="5" dirty="0">
                          <a:effectLst/>
                          <a:latin typeface="Calibri" panose="020F0502020204030204" pitchFamily="34" charset="0"/>
                          <a:ea typeface="Arial"/>
                        </a:rPr>
                        <a:t>/</a:t>
                      </a:r>
                      <a:r>
                        <a:rPr lang="en-US" sz="1800" spc="-5" dirty="0">
                          <a:effectLst/>
                          <a:latin typeface="Calibri" panose="020F0502020204030204" pitchFamily="34" charset="0"/>
                          <a:ea typeface="Arial"/>
                        </a:rPr>
                        <a:t>pr</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va</a:t>
                      </a:r>
                      <a:r>
                        <a:rPr lang="en-US" sz="1800" spc="5" dirty="0">
                          <a:effectLst/>
                          <a:latin typeface="Calibri" panose="020F0502020204030204" pitchFamily="34" charset="0"/>
                          <a:ea typeface="Arial"/>
                        </a:rPr>
                        <a:t>t</a:t>
                      </a:r>
                      <a:r>
                        <a:rPr lang="en-US" sz="1800" dirty="0">
                          <a:effectLst/>
                          <a:latin typeface="Calibri" panose="020F0502020204030204" pitchFamily="34" charset="0"/>
                          <a:ea typeface="Arial"/>
                        </a:rPr>
                        <a:t>e</a:t>
                      </a:r>
                      <a:r>
                        <a:rPr lang="en-US" sz="1800" spc="-10" dirty="0">
                          <a:effectLst/>
                          <a:latin typeface="Calibri" panose="020F0502020204030204" pitchFamily="34" charset="0"/>
                          <a:ea typeface="Arial"/>
                        </a:rPr>
                        <a:t> </a:t>
                      </a:r>
                      <a:r>
                        <a:rPr lang="en-US" sz="1800" spc="5" dirty="0">
                          <a:effectLst/>
                          <a:latin typeface="Calibri" panose="020F0502020204030204" pitchFamily="34" charset="0"/>
                          <a:ea typeface="Arial"/>
                        </a:rPr>
                        <a:t>k</a:t>
                      </a:r>
                      <a:r>
                        <a:rPr lang="en-US" sz="1800" spc="-5" dirty="0">
                          <a:effectLst/>
                          <a:latin typeface="Calibri" panose="020F0502020204030204" pitchFamily="34" charset="0"/>
                          <a:ea typeface="Arial"/>
                        </a:rPr>
                        <a:t>e</a:t>
                      </a:r>
                      <a:r>
                        <a:rPr lang="en-US" sz="1800" dirty="0">
                          <a:effectLst/>
                          <a:latin typeface="Calibri" panose="020F0502020204030204" pitchFamily="34" charset="0"/>
                          <a:ea typeface="Arial"/>
                        </a:rPr>
                        <a:t>y </a:t>
                      </a:r>
                      <a:r>
                        <a:rPr lang="en-US" sz="1800" spc="-5" dirty="0">
                          <a:effectLst/>
                          <a:latin typeface="Calibri" panose="020F0502020204030204" pitchFamily="34" charset="0"/>
                          <a:ea typeface="Arial"/>
                        </a:rPr>
                        <a:t>pa</a:t>
                      </a:r>
                      <a:r>
                        <a:rPr lang="en-US" sz="1800" dirty="0">
                          <a:effectLst/>
                          <a:latin typeface="Calibri" panose="020F0502020204030204" pitchFamily="34" charset="0"/>
                          <a:ea typeface="Arial"/>
                        </a:rPr>
                        <a:t>ir</a:t>
                      </a:r>
                      <a:r>
                        <a:rPr lang="en-US" sz="1800" spc="-10" dirty="0">
                          <a:effectLst/>
                          <a:latin typeface="Calibri" panose="020F0502020204030204" pitchFamily="34" charset="0"/>
                          <a:ea typeface="Arial"/>
                        </a:rPr>
                        <a:t> </a:t>
                      </a:r>
                      <a:r>
                        <a:rPr lang="en-US" sz="1800" spc="5" dirty="0">
                          <a:effectLst/>
                          <a:latin typeface="Calibri" panose="020F0502020204030204" pitchFamily="34" charset="0"/>
                          <a:ea typeface="Arial"/>
                        </a:rPr>
                        <a:t>f</a:t>
                      </a:r>
                      <a:r>
                        <a:rPr lang="en-US" sz="1800" spc="-5" dirty="0">
                          <a:effectLst/>
                          <a:latin typeface="Calibri" panose="020F0502020204030204" pitchFamily="34" charset="0"/>
                          <a:ea typeface="Arial"/>
                        </a:rPr>
                        <a:t>o</a:t>
                      </a:r>
                      <a:r>
                        <a:rPr lang="en-US" sz="1800" dirty="0">
                          <a:effectLst/>
                          <a:latin typeface="Calibri" panose="020F0502020204030204" pitchFamily="34" charset="0"/>
                          <a:ea typeface="Arial"/>
                        </a:rPr>
                        <a:t>r </a:t>
                      </a:r>
                      <a:r>
                        <a:rPr lang="en-US" sz="1800" spc="-5" dirty="0">
                          <a:effectLst/>
                          <a:latin typeface="Calibri" panose="020F0502020204030204" pitchFamily="34" charset="0"/>
                          <a:ea typeface="Arial"/>
                        </a:rPr>
                        <a:t>every u</a:t>
                      </a:r>
                      <a:r>
                        <a:rPr lang="en-US" sz="1800" spc="5" dirty="0">
                          <a:effectLst/>
                          <a:latin typeface="Calibri" panose="020F0502020204030204" pitchFamily="34" charset="0"/>
                          <a:ea typeface="Arial"/>
                        </a:rPr>
                        <a:t>s</a:t>
                      </a:r>
                      <a:r>
                        <a:rPr lang="en-US" sz="1800" spc="-5" dirty="0">
                          <a:effectLst/>
                          <a:latin typeface="Calibri" panose="020F0502020204030204" pitchFamily="34" charset="0"/>
                          <a:ea typeface="Arial"/>
                        </a:rPr>
                        <a:t>er</a:t>
                      </a:r>
                      <a:endParaRPr lang="en-US" sz="1800" dirty="0">
                        <a:effectLst/>
                        <a:latin typeface="Calibri" panose="020F0502020204030204" pitchFamily="34" charset="0"/>
                        <a:ea typeface="Times New Roman"/>
                      </a:endParaRPr>
                    </a:p>
                  </a:txBody>
                  <a:tcPr marL="73025" marR="73025" marT="0" marB="0"/>
                </a:tc>
              </a:tr>
              <a:tr h="607183">
                <a:tc>
                  <a:txBody>
                    <a:bodyPr/>
                    <a:lstStyle/>
                    <a:p>
                      <a:pPr marL="91440" marR="0" indent="-182880">
                        <a:spcBef>
                          <a:spcPts val="0"/>
                        </a:spcBef>
                        <a:spcAft>
                          <a:spcPts val="300"/>
                        </a:spcAft>
                      </a:pPr>
                      <a:r>
                        <a:rPr lang="en-US" sz="1800" spc="5" dirty="0">
                          <a:effectLst/>
                          <a:latin typeface="Calibri" panose="020F0502020204030204" pitchFamily="34" charset="0"/>
                          <a:ea typeface="Arial"/>
                        </a:rPr>
                        <a:t>A</a:t>
                      </a:r>
                      <a:r>
                        <a:rPr lang="en-US" sz="1800" dirty="0">
                          <a:effectLst/>
                          <a:latin typeface="Calibri" panose="020F0502020204030204" pitchFamily="34" charset="0"/>
                          <a:ea typeface="Arial"/>
                        </a:rPr>
                        <a:t>OS</a:t>
                      </a:r>
                      <a:r>
                        <a:rPr lang="en-US" sz="1800" spc="-5" dirty="0">
                          <a:effectLst/>
                          <a:latin typeface="Calibri" panose="020F0502020204030204" pitchFamily="34" charset="0"/>
                          <a:ea typeface="Arial"/>
                        </a:rPr>
                        <a:t> </a:t>
                      </a:r>
                      <a:r>
                        <a:rPr lang="en-US" sz="1800" spc="5" dirty="0">
                          <a:effectLst/>
                          <a:latin typeface="Calibri" panose="020F0502020204030204" pitchFamily="34" charset="0"/>
                          <a:ea typeface="Arial"/>
                        </a:rPr>
                        <a:t>t</a:t>
                      </a:r>
                      <a:r>
                        <a:rPr lang="en-US" sz="1800" spc="-5" dirty="0">
                          <a:effectLst/>
                          <a:latin typeface="Calibri" panose="020F0502020204030204" pitchFamily="34" charset="0"/>
                          <a:ea typeface="Arial"/>
                        </a:rPr>
                        <a:t>rans</a:t>
                      </a:r>
                      <a:r>
                        <a:rPr lang="en-US" sz="1800" dirty="0">
                          <a:effectLst/>
                          <a:latin typeface="Calibri" panose="020F0502020204030204" pitchFamily="34" charset="0"/>
                          <a:ea typeface="Arial"/>
                        </a:rPr>
                        <a:t>m</a:t>
                      </a:r>
                      <a:r>
                        <a:rPr lang="en-US" sz="1800" spc="-10" dirty="0">
                          <a:effectLst/>
                          <a:latin typeface="Calibri" panose="020F0502020204030204" pitchFamily="34" charset="0"/>
                          <a:ea typeface="Arial"/>
                        </a:rPr>
                        <a:t>i</a:t>
                      </a:r>
                      <a:r>
                        <a:rPr lang="en-US" sz="1800" spc="5" dirty="0">
                          <a:effectLst/>
                          <a:latin typeface="Calibri" panose="020F0502020204030204" pitchFamily="34" charset="0"/>
                          <a:ea typeface="Arial"/>
                        </a:rPr>
                        <a:t>t</a:t>
                      </a:r>
                      <a:r>
                        <a:rPr lang="en-US" sz="1800" dirty="0">
                          <a:effectLst/>
                          <a:latin typeface="Calibri" panose="020F0502020204030204" pitchFamily="34" charset="0"/>
                          <a:ea typeface="Arial"/>
                        </a:rPr>
                        <a:t>s</a:t>
                      </a:r>
                      <a:r>
                        <a:rPr lang="en-US" sz="1800" spc="-10" dirty="0">
                          <a:effectLst/>
                          <a:latin typeface="Calibri" panose="020F0502020204030204" pitchFamily="34" charset="0"/>
                          <a:ea typeface="Arial"/>
                        </a:rPr>
                        <a:t> </a:t>
                      </a:r>
                      <a:r>
                        <a:rPr lang="en-US" sz="1800" spc="15" dirty="0">
                          <a:effectLst/>
                          <a:latin typeface="Calibri" panose="020F0502020204030204" pitchFamily="34" charset="0"/>
                          <a:ea typeface="Arial"/>
                        </a:rPr>
                        <a:t>m</a:t>
                      </a:r>
                      <a:r>
                        <a:rPr lang="en-US" sz="1800" spc="-15" dirty="0">
                          <a:effectLst/>
                          <a:latin typeface="Calibri" panose="020F0502020204030204" pitchFamily="34" charset="0"/>
                          <a:ea typeface="Arial"/>
                        </a:rPr>
                        <a:t>e</a:t>
                      </a:r>
                      <a:r>
                        <a:rPr lang="en-US" sz="1800" spc="5" dirty="0">
                          <a:effectLst/>
                          <a:latin typeface="Calibri" panose="020F0502020204030204" pitchFamily="34" charset="0"/>
                          <a:ea typeface="Arial"/>
                        </a:rPr>
                        <a:t>ss</a:t>
                      </a:r>
                      <a:r>
                        <a:rPr lang="en-US" sz="1800" spc="-5" dirty="0">
                          <a:effectLst/>
                          <a:latin typeface="Calibri" panose="020F0502020204030204" pitchFamily="34" charset="0"/>
                          <a:ea typeface="Arial"/>
                        </a:rPr>
                        <a:t>ag</a:t>
                      </a:r>
                      <a:r>
                        <a:rPr lang="en-US" sz="1800" dirty="0">
                          <a:effectLst/>
                          <a:latin typeface="Calibri" panose="020F0502020204030204" pitchFamily="34" charset="0"/>
                          <a:ea typeface="Arial"/>
                        </a:rPr>
                        <a:t>e</a:t>
                      </a:r>
                      <a:r>
                        <a:rPr lang="en-US" sz="1800" spc="-10" dirty="0">
                          <a:effectLst/>
                          <a:latin typeface="Calibri" panose="020F0502020204030204" pitchFamily="34" charset="0"/>
                          <a:ea typeface="Arial"/>
                        </a:rPr>
                        <a:t> </a:t>
                      </a:r>
                      <a:r>
                        <a:rPr lang="en-US" sz="1800" spc="5" dirty="0">
                          <a:effectLst/>
                          <a:latin typeface="Calibri" panose="020F0502020204030204" pitchFamily="34" charset="0"/>
                          <a:ea typeface="Arial"/>
                        </a:rPr>
                        <a:t>t</a:t>
                      </a:r>
                      <a:r>
                        <a:rPr lang="en-US" sz="1800" dirty="0">
                          <a:effectLst/>
                          <a:latin typeface="Calibri" panose="020F0502020204030204" pitchFamily="34" charset="0"/>
                          <a:ea typeface="Arial"/>
                        </a:rPr>
                        <a:t>o</a:t>
                      </a:r>
                      <a:r>
                        <a:rPr lang="en-US" sz="1800" spc="-10" dirty="0">
                          <a:effectLst/>
                          <a:latin typeface="Calibri" panose="020F0502020204030204" pitchFamily="34" charset="0"/>
                          <a:ea typeface="Arial"/>
                        </a:rPr>
                        <a:t> </a:t>
                      </a:r>
                      <a:r>
                        <a:rPr lang="en-US" sz="1800" spc="5" dirty="0">
                          <a:effectLst/>
                          <a:latin typeface="Calibri" panose="020F0502020204030204" pitchFamily="34" charset="0"/>
                          <a:ea typeface="Arial"/>
                        </a:rPr>
                        <a:t>t</a:t>
                      </a:r>
                      <a:r>
                        <a:rPr lang="en-US" sz="1800" spc="-5" dirty="0">
                          <a:effectLst/>
                          <a:latin typeface="Calibri" panose="020F0502020204030204" pitchFamily="34" charset="0"/>
                          <a:ea typeface="Arial"/>
                        </a:rPr>
                        <a:t>he</a:t>
                      </a:r>
                      <a:r>
                        <a:rPr lang="en-US" sz="1800" dirty="0">
                          <a:effectLst/>
                          <a:latin typeface="Calibri" panose="020F0502020204030204" pitchFamily="34" charset="0"/>
                          <a:ea typeface="Arial"/>
                        </a:rPr>
                        <a:t> </a:t>
                      </a:r>
                      <a:r>
                        <a:rPr lang="en-US" sz="1800" spc="5" dirty="0">
                          <a:effectLst/>
                          <a:latin typeface="Calibri" panose="020F0502020204030204" pitchFamily="34" charset="0"/>
                          <a:ea typeface="Arial"/>
                        </a:rPr>
                        <a:t>I</a:t>
                      </a:r>
                      <a:r>
                        <a:rPr lang="en-US" sz="1800" spc="-10" dirty="0">
                          <a:effectLst/>
                          <a:latin typeface="Calibri" panose="020F0502020204030204" pitchFamily="34" charset="0"/>
                          <a:ea typeface="Arial"/>
                        </a:rPr>
                        <a:t>P</a:t>
                      </a:r>
                      <a:r>
                        <a:rPr lang="en-US" sz="1800" spc="-20" dirty="0">
                          <a:effectLst/>
                          <a:latin typeface="Calibri" panose="020F0502020204030204" pitchFamily="34" charset="0"/>
                          <a:ea typeface="Arial"/>
                        </a:rPr>
                        <a:t>A</a:t>
                      </a:r>
                      <a:r>
                        <a:rPr lang="en-US" sz="1800" spc="20" dirty="0">
                          <a:effectLst/>
                          <a:latin typeface="Calibri" panose="020F0502020204030204" pitchFamily="34" charset="0"/>
                          <a:ea typeface="Arial"/>
                        </a:rPr>
                        <a:t>W</a:t>
                      </a:r>
                      <a:r>
                        <a:rPr lang="en-US" sz="1800" dirty="0">
                          <a:effectLst/>
                          <a:latin typeface="Calibri" panose="020F0502020204030204" pitchFamily="34" charset="0"/>
                          <a:ea typeface="Arial"/>
                        </a:rPr>
                        <a:t>S</a:t>
                      </a:r>
                      <a:r>
                        <a:rPr lang="en-US" sz="1800" spc="-5" dirty="0">
                          <a:effectLst/>
                          <a:latin typeface="Calibri" panose="020F0502020204030204" pitchFamily="34" charset="0"/>
                          <a:ea typeface="Arial"/>
                        </a:rPr>
                        <a:t> </a:t>
                      </a:r>
                      <a:r>
                        <a:rPr lang="en-US" sz="1800" dirty="0">
                          <a:effectLst/>
                          <a:latin typeface="Calibri" panose="020F0502020204030204" pitchFamily="34" charset="0"/>
                          <a:ea typeface="Arial"/>
                        </a:rPr>
                        <a:t>O</a:t>
                      </a:r>
                      <a:r>
                        <a:rPr lang="en-US" sz="1800" spc="-10" dirty="0">
                          <a:effectLst/>
                          <a:latin typeface="Calibri" panose="020F0502020204030204" pitchFamily="34" charset="0"/>
                          <a:ea typeface="Arial"/>
                        </a:rPr>
                        <a:t>P</a:t>
                      </a:r>
                      <a:r>
                        <a:rPr lang="en-US" sz="1800" spc="5" dirty="0">
                          <a:effectLst/>
                          <a:latin typeface="Calibri" panose="020F0502020204030204" pitchFamily="34" charset="0"/>
                          <a:ea typeface="Arial"/>
                        </a:rPr>
                        <a:t>E</a:t>
                      </a:r>
                      <a:r>
                        <a:rPr lang="en-US" sz="1800" dirty="0">
                          <a:effectLst/>
                          <a:latin typeface="Calibri" panose="020F0502020204030204" pitchFamily="34" charset="0"/>
                          <a:ea typeface="Arial"/>
                        </a:rPr>
                        <a:t>N G</a:t>
                      </a:r>
                      <a:r>
                        <a:rPr lang="en-US" sz="1800" spc="-15" dirty="0">
                          <a:effectLst/>
                          <a:latin typeface="Calibri" panose="020F0502020204030204" pitchFamily="34" charset="0"/>
                          <a:ea typeface="Arial"/>
                        </a:rPr>
                        <a:t>a</a:t>
                      </a:r>
                      <a:r>
                        <a:rPr lang="en-US" sz="1800" spc="5" dirty="0">
                          <a:effectLst/>
                          <a:latin typeface="Calibri" panose="020F0502020204030204" pitchFamily="34" charset="0"/>
                          <a:ea typeface="Arial"/>
                        </a:rPr>
                        <a:t>t</a:t>
                      </a:r>
                      <a:r>
                        <a:rPr lang="en-US" sz="1800" spc="-5" dirty="0">
                          <a:effectLst/>
                          <a:latin typeface="Calibri" panose="020F0502020204030204" pitchFamily="34" charset="0"/>
                          <a:ea typeface="Arial"/>
                        </a:rPr>
                        <a:t>e</a:t>
                      </a:r>
                      <a:r>
                        <a:rPr lang="en-US" sz="1800" spc="-15" dirty="0">
                          <a:effectLst/>
                          <a:latin typeface="Calibri" panose="020F0502020204030204" pitchFamily="34" charset="0"/>
                          <a:ea typeface="Arial"/>
                        </a:rPr>
                        <a:t>w</a:t>
                      </a:r>
                      <a:r>
                        <a:rPr lang="en-US" sz="1800" spc="-5" dirty="0">
                          <a:effectLst/>
                          <a:latin typeface="Calibri" panose="020F0502020204030204" pitchFamily="34" charset="0"/>
                          <a:ea typeface="Arial"/>
                        </a:rPr>
                        <a:t>ay</a:t>
                      </a:r>
                      <a:r>
                        <a:rPr lang="en-US" sz="1800" dirty="0">
                          <a:effectLst/>
                          <a:latin typeface="Calibri" panose="020F0502020204030204" pitchFamily="34" charset="0"/>
                          <a:ea typeface="Arial"/>
                        </a:rPr>
                        <a:t>.</a:t>
                      </a:r>
                      <a:endParaRPr lang="en-US" sz="1800" dirty="0">
                        <a:effectLst/>
                        <a:latin typeface="Calibri" panose="020F0502020204030204" pitchFamily="34" charset="0"/>
                        <a:ea typeface="Times New Roman"/>
                      </a:endParaRPr>
                    </a:p>
                  </a:txBody>
                  <a:tcPr marL="73025" marR="73025" marT="0" marB="0"/>
                </a:tc>
                <a:tc>
                  <a:txBody>
                    <a:bodyPr/>
                    <a:lstStyle/>
                    <a:p>
                      <a:pPr marL="91440" marR="0" lvl="0" indent="-182880">
                        <a:spcBef>
                          <a:spcPts val="0"/>
                        </a:spcBef>
                        <a:spcAft>
                          <a:spcPts val="300"/>
                        </a:spcAft>
                        <a:buFont typeface="Symbol"/>
                        <a:buNone/>
                      </a:pPr>
                      <a:r>
                        <a:rPr lang="en-US" sz="1800" spc="5" dirty="0">
                          <a:effectLst/>
                          <a:latin typeface="Calibri" panose="020F0502020204030204" pitchFamily="34" charset="0"/>
                          <a:ea typeface="Arial"/>
                        </a:rPr>
                        <a:t>A</a:t>
                      </a:r>
                      <a:r>
                        <a:rPr lang="en-US" sz="1800" spc="-5" dirty="0">
                          <a:effectLst/>
                          <a:latin typeface="Calibri" panose="020F0502020204030204" pitchFamily="34" charset="0"/>
                          <a:ea typeface="Arial"/>
                        </a:rPr>
                        <a:t>pp</a:t>
                      </a:r>
                      <a:r>
                        <a:rPr lang="en-US" sz="1800" dirty="0">
                          <a:effectLst/>
                          <a:latin typeface="Calibri" panose="020F0502020204030204" pitchFamily="34" charset="0"/>
                          <a:ea typeface="Arial"/>
                        </a:rPr>
                        <a:t>li</a:t>
                      </a:r>
                      <a:r>
                        <a:rPr lang="en-US" sz="1800" spc="5" dirty="0">
                          <a:effectLst/>
                          <a:latin typeface="Calibri" panose="020F0502020204030204" pitchFamily="34" charset="0"/>
                          <a:ea typeface="Arial"/>
                        </a:rPr>
                        <a:t>c</a:t>
                      </a:r>
                      <a:r>
                        <a:rPr lang="en-US" sz="1800" spc="-15" dirty="0">
                          <a:effectLst/>
                          <a:latin typeface="Calibri" panose="020F0502020204030204" pitchFamily="34" charset="0"/>
                          <a:ea typeface="Arial"/>
                        </a:rPr>
                        <a:t>a</a:t>
                      </a:r>
                      <a:r>
                        <a:rPr lang="en-US" sz="1800" spc="5" dirty="0">
                          <a:effectLst/>
                          <a:latin typeface="Calibri" panose="020F0502020204030204" pitchFamily="34" charset="0"/>
                          <a:ea typeface="Arial"/>
                        </a:rPr>
                        <a:t>t</a:t>
                      </a:r>
                      <a:r>
                        <a:rPr lang="en-US" sz="1800" dirty="0">
                          <a:effectLst/>
                          <a:latin typeface="Calibri" panose="020F0502020204030204" pitchFamily="34" charset="0"/>
                          <a:ea typeface="Arial"/>
                        </a:rPr>
                        <a:t>i</a:t>
                      </a:r>
                      <a:r>
                        <a:rPr lang="en-US" sz="1800" spc="-5" dirty="0">
                          <a:effectLst/>
                          <a:latin typeface="Calibri" panose="020F0502020204030204" pitchFamily="34" charset="0"/>
                          <a:ea typeface="Arial"/>
                        </a:rPr>
                        <a:t>o</a:t>
                      </a:r>
                      <a:r>
                        <a:rPr lang="en-US" sz="1800" dirty="0">
                          <a:effectLst/>
                          <a:latin typeface="Calibri" panose="020F0502020204030204" pitchFamily="34" charset="0"/>
                          <a:ea typeface="Arial"/>
                        </a:rPr>
                        <a:t>n</a:t>
                      </a:r>
                      <a:r>
                        <a:rPr lang="en-US" sz="1800" spc="-10" dirty="0">
                          <a:effectLst/>
                          <a:latin typeface="Calibri" panose="020F0502020204030204" pitchFamily="34" charset="0"/>
                          <a:ea typeface="Arial"/>
                        </a:rPr>
                        <a:t> </a:t>
                      </a:r>
                      <a:r>
                        <a:rPr lang="en-US" sz="1800" spc="5" dirty="0">
                          <a:effectLst/>
                          <a:latin typeface="Calibri" panose="020F0502020204030204" pitchFamily="34" charset="0"/>
                          <a:ea typeface="Arial"/>
                        </a:rPr>
                        <a:t>t</a:t>
                      </a:r>
                      <a:r>
                        <a:rPr lang="en-US" sz="1800" spc="-5" dirty="0">
                          <a:effectLst/>
                          <a:latin typeface="Calibri" panose="020F0502020204030204" pitchFamily="34" charset="0"/>
                          <a:ea typeface="Arial"/>
                        </a:rPr>
                        <a:t>ha</a:t>
                      </a:r>
                      <a:r>
                        <a:rPr lang="en-US" sz="1800" dirty="0">
                          <a:effectLst/>
                          <a:latin typeface="Calibri" panose="020F0502020204030204" pitchFamily="34" charset="0"/>
                          <a:ea typeface="Arial"/>
                        </a:rPr>
                        <a:t>t </a:t>
                      </a:r>
                      <a:r>
                        <a:rPr lang="en-US" sz="1800" spc="5" dirty="0">
                          <a:effectLst/>
                          <a:latin typeface="Calibri" panose="020F0502020204030204" pitchFamily="34" charset="0"/>
                          <a:ea typeface="Arial"/>
                        </a:rPr>
                        <a:t>s</a:t>
                      </a:r>
                      <a:r>
                        <a:rPr lang="en-US" sz="1800" spc="-15" dirty="0">
                          <a:effectLst/>
                          <a:latin typeface="Calibri" panose="020F0502020204030204" pitchFamily="34" charset="0"/>
                          <a:ea typeface="Arial"/>
                        </a:rPr>
                        <a:t>e</a:t>
                      </a:r>
                      <a:r>
                        <a:rPr lang="en-US" sz="1800" spc="5" dirty="0">
                          <a:effectLst/>
                          <a:latin typeface="Calibri" panose="020F0502020204030204" pitchFamily="34" charset="0"/>
                          <a:ea typeface="Arial"/>
                        </a:rPr>
                        <a:t>c</a:t>
                      </a:r>
                      <a:r>
                        <a:rPr lang="en-US" sz="1800" spc="-5" dirty="0">
                          <a:effectLst/>
                          <a:latin typeface="Calibri" panose="020F0502020204030204" pitchFamily="34" charset="0"/>
                          <a:ea typeface="Arial"/>
                        </a:rPr>
                        <a:t>ure</a:t>
                      </a:r>
                      <a:r>
                        <a:rPr lang="en-US" sz="1800" dirty="0">
                          <a:effectLst/>
                          <a:latin typeface="Calibri" panose="020F0502020204030204" pitchFamily="34" charset="0"/>
                          <a:ea typeface="Arial"/>
                        </a:rPr>
                        <a:t>ly </a:t>
                      </a:r>
                      <a:r>
                        <a:rPr lang="en-US" sz="1800" spc="5" dirty="0">
                          <a:effectLst/>
                          <a:latin typeface="Calibri" panose="020F0502020204030204" pitchFamily="34" charset="0"/>
                          <a:ea typeface="Arial"/>
                        </a:rPr>
                        <a:t>c</a:t>
                      </a:r>
                      <a:r>
                        <a:rPr lang="en-US" sz="1800" spc="-5" dirty="0">
                          <a:effectLst/>
                          <a:latin typeface="Calibri" panose="020F0502020204030204" pitchFamily="34" charset="0"/>
                          <a:ea typeface="Arial"/>
                        </a:rPr>
                        <a:t>onne</a:t>
                      </a:r>
                      <a:r>
                        <a:rPr lang="en-US" sz="1800" spc="5" dirty="0">
                          <a:effectLst/>
                          <a:latin typeface="Calibri" panose="020F0502020204030204" pitchFamily="34" charset="0"/>
                          <a:ea typeface="Arial"/>
                        </a:rPr>
                        <a:t>c</a:t>
                      </a:r>
                      <a:r>
                        <a:rPr lang="en-US" sz="1800" spc="-10" dirty="0">
                          <a:effectLst/>
                          <a:latin typeface="Calibri" panose="020F0502020204030204" pitchFamily="34" charset="0"/>
                          <a:ea typeface="Arial"/>
                        </a:rPr>
                        <a:t>t</a:t>
                      </a:r>
                      <a:r>
                        <a:rPr lang="en-US" sz="1800" dirty="0">
                          <a:effectLst/>
                          <a:latin typeface="Calibri" panose="020F0502020204030204" pitchFamily="34" charset="0"/>
                          <a:ea typeface="Arial"/>
                        </a:rPr>
                        <a:t>s </a:t>
                      </a:r>
                      <a:r>
                        <a:rPr lang="en-US" sz="1800" spc="5" dirty="0">
                          <a:effectLst/>
                          <a:latin typeface="Calibri" panose="020F0502020204030204" pitchFamily="34" charset="0"/>
                          <a:ea typeface="Arial"/>
                        </a:rPr>
                        <a:t>t</a:t>
                      </a:r>
                      <a:r>
                        <a:rPr lang="en-US" sz="1800" dirty="0">
                          <a:effectLst/>
                          <a:latin typeface="Calibri" panose="020F0502020204030204" pitchFamily="34" charset="0"/>
                          <a:ea typeface="Arial"/>
                        </a:rPr>
                        <a:t>o</a:t>
                      </a:r>
                      <a:r>
                        <a:rPr lang="en-US" sz="1800" spc="5" dirty="0">
                          <a:effectLst/>
                          <a:latin typeface="Calibri" panose="020F0502020204030204" pitchFamily="34" charset="0"/>
                          <a:ea typeface="Arial"/>
                        </a:rPr>
                        <a:t> </a:t>
                      </a:r>
                      <a:r>
                        <a:rPr lang="en-US" sz="1800" spc="-10" dirty="0">
                          <a:effectLst/>
                          <a:latin typeface="Calibri" panose="020F0502020204030204" pitchFamily="34" charset="0"/>
                          <a:ea typeface="Arial"/>
                        </a:rPr>
                        <a:t>IP</a:t>
                      </a:r>
                      <a:r>
                        <a:rPr lang="en-US" sz="1800" spc="-20" dirty="0">
                          <a:effectLst/>
                          <a:latin typeface="Calibri" panose="020F0502020204030204" pitchFamily="34" charset="0"/>
                          <a:ea typeface="Arial"/>
                        </a:rPr>
                        <a:t>A</a:t>
                      </a:r>
                      <a:r>
                        <a:rPr lang="en-US" sz="1800" spc="20" dirty="0">
                          <a:effectLst/>
                          <a:latin typeface="Calibri" panose="020F0502020204030204" pitchFamily="34" charset="0"/>
                          <a:ea typeface="Arial"/>
                        </a:rPr>
                        <a:t>W</a:t>
                      </a:r>
                      <a:r>
                        <a:rPr lang="en-US" sz="1800" dirty="0">
                          <a:effectLst/>
                          <a:latin typeface="Calibri" panose="020F0502020204030204" pitchFamily="34" charset="0"/>
                          <a:ea typeface="Arial"/>
                        </a:rPr>
                        <a:t>S</a:t>
                      </a:r>
                      <a:endParaRPr lang="en-US" sz="1800" dirty="0">
                        <a:effectLst/>
                        <a:latin typeface="Calibri" panose="020F0502020204030204" pitchFamily="34" charset="0"/>
                        <a:ea typeface="Times New Roman"/>
                      </a:endParaRPr>
                    </a:p>
                    <a:p>
                      <a:pPr marL="91440" marR="0" lvl="0" indent="-182880">
                        <a:spcBef>
                          <a:spcPts val="0"/>
                        </a:spcBef>
                        <a:spcAft>
                          <a:spcPts val="300"/>
                        </a:spcAft>
                        <a:buFont typeface="Symbol"/>
                        <a:buNone/>
                      </a:pPr>
                      <a:r>
                        <a:rPr lang="en-US" sz="1800" spc="5" dirty="0">
                          <a:effectLst/>
                          <a:latin typeface="Calibri" panose="020F0502020204030204" pitchFamily="34" charset="0"/>
                          <a:ea typeface="Arial"/>
                        </a:rPr>
                        <a:t>A</a:t>
                      </a:r>
                      <a:r>
                        <a:rPr lang="en-US" sz="1800" dirty="0">
                          <a:effectLst/>
                          <a:latin typeface="Calibri" panose="020F0502020204030204" pitchFamily="34" charset="0"/>
                          <a:ea typeface="Arial"/>
                        </a:rPr>
                        <a:t>OS</a:t>
                      </a:r>
                      <a:r>
                        <a:rPr lang="en-US" sz="1800" spc="-5" dirty="0">
                          <a:effectLst/>
                          <a:latin typeface="Calibri" panose="020F0502020204030204" pitchFamily="34" charset="0"/>
                          <a:ea typeface="Arial"/>
                        </a:rPr>
                        <a:t> an</a:t>
                      </a:r>
                      <a:r>
                        <a:rPr lang="en-US" sz="1800" dirty="0">
                          <a:effectLst/>
                          <a:latin typeface="Calibri" panose="020F0502020204030204" pitchFamily="34" charset="0"/>
                          <a:ea typeface="Arial"/>
                        </a:rPr>
                        <a:t>d</a:t>
                      </a:r>
                      <a:r>
                        <a:rPr lang="en-US" sz="1800" spc="5" dirty="0">
                          <a:effectLst/>
                          <a:latin typeface="Calibri" panose="020F0502020204030204" pitchFamily="34" charset="0"/>
                          <a:ea typeface="Arial"/>
                        </a:rPr>
                        <a:t> </a:t>
                      </a:r>
                      <a:r>
                        <a:rPr lang="en-US" sz="1800" spc="-5" dirty="0">
                          <a:effectLst/>
                          <a:latin typeface="Calibri" panose="020F0502020204030204" pitchFamily="34" charset="0"/>
                          <a:ea typeface="Arial"/>
                        </a:rPr>
                        <a:t>I</a:t>
                      </a:r>
                      <a:r>
                        <a:rPr lang="en-US" sz="1800" spc="5" dirty="0">
                          <a:effectLst/>
                          <a:latin typeface="Calibri" panose="020F0502020204030204" pitchFamily="34" charset="0"/>
                          <a:ea typeface="Arial"/>
                        </a:rPr>
                        <a:t>P</a:t>
                      </a:r>
                      <a:r>
                        <a:rPr lang="en-US" sz="1800" spc="-20" dirty="0">
                          <a:effectLst/>
                          <a:latin typeface="Calibri" panose="020F0502020204030204" pitchFamily="34" charset="0"/>
                          <a:ea typeface="Arial"/>
                        </a:rPr>
                        <a:t>A</a:t>
                      </a:r>
                      <a:r>
                        <a:rPr lang="en-US" sz="1800" spc="20" dirty="0">
                          <a:effectLst/>
                          <a:latin typeface="Calibri" panose="020F0502020204030204" pitchFamily="34" charset="0"/>
                          <a:ea typeface="Arial"/>
                        </a:rPr>
                        <a:t>W</a:t>
                      </a:r>
                      <a:r>
                        <a:rPr lang="en-US" sz="1800" dirty="0">
                          <a:effectLst/>
                          <a:latin typeface="Calibri" panose="020F0502020204030204" pitchFamily="34" charset="0"/>
                          <a:ea typeface="Arial"/>
                        </a:rPr>
                        <a:t>S</a:t>
                      </a:r>
                      <a:endParaRPr lang="en-US" sz="1800" dirty="0">
                        <a:effectLst/>
                        <a:latin typeface="Calibri" panose="020F0502020204030204" pitchFamily="34" charset="0"/>
                        <a:ea typeface="Times New Roman"/>
                      </a:endParaRPr>
                    </a:p>
                  </a:txBody>
                  <a:tcPr marL="73025" marR="73025" marT="0" marB="0"/>
                </a:tc>
              </a:tr>
            </a:tbl>
          </a:graphicData>
        </a:graphic>
      </p:graphicFrame>
    </p:spTree>
    <p:extLst>
      <p:ext uri="{BB962C8B-B14F-4D97-AF65-F5344CB8AC3E}">
        <p14:creationId xmlns:p14="http://schemas.microsoft.com/office/powerpoint/2010/main" val="4293551199"/>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 Risk (Task 2)</a:t>
            </a:r>
            <a:endParaRPr lang="en-US" dirty="0"/>
          </a:p>
        </p:txBody>
      </p:sp>
      <p:sp>
        <p:nvSpPr>
          <p:cNvPr id="3" name="Content Placeholder 2"/>
          <p:cNvSpPr>
            <a:spLocks noGrp="1"/>
          </p:cNvSpPr>
          <p:nvPr>
            <p:ph idx="1"/>
          </p:nvPr>
        </p:nvSpPr>
        <p:spPr/>
        <p:txBody>
          <a:bodyPr/>
          <a:lstStyle/>
          <a:p>
            <a:r>
              <a:rPr lang="en-US" dirty="0"/>
              <a:t>S</a:t>
            </a:r>
            <a:r>
              <a:rPr lang="en-US" dirty="0" smtClean="0"/>
              <a:t>ecurity </a:t>
            </a:r>
            <a:r>
              <a:rPr lang="en-US" dirty="0"/>
              <a:t>concerns are transformed into distinct, tangible risk scenarios that can be described and measured. </a:t>
            </a:r>
            <a:endParaRPr lang="en-US" dirty="0" smtClean="0"/>
          </a:p>
          <a:p>
            <a:r>
              <a:rPr lang="en-US" dirty="0" smtClean="0"/>
              <a:t>Sub-tasks</a:t>
            </a:r>
            <a:r>
              <a:rPr lang="en-US" dirty="0"/>
              <a:t>:</a:t>
            </a:r>
          </a:p>
          <a:p>
            <a:pPr lvl="1"/>
            <a:r>
              <a:rPr lang="en-US" dirty="0"/>
              <a:t>Identify </a:t>
            </a:r>
            <a:r>
              <a:rPr lang="en-US" dirty="0" smtClean="0"/>
              <a:t>threat.</a:t>
            </a:r>
            <a:endParaRPr lang="en-US" dirty="0"/>
          </a:p>
          <a:p>
            <a:pPr lvl="1"/>
            <a:r>
              <a:rPr lang="en-US" dirty="0"/>
              <a:t>Establish </a:t>
            </a:r>
            <a:r>
              <a:rPr lang="en-US" dirty="0" smtClean="0"/>
              <a:t>consequence.</a:t>
            </a:r>
          </a:p>
          <a:p>
            <a:pPr lvl="1"/>
            <a:r>
              <a:rPr lang="en-US" dirty="0"/>
              <a:t>Identify </a:t>
            </a:r>
            <a:r>
              <a:rPr lang="en-US" dirty="0" smtClean="0"/>
              <a:t>enablers.</a:t>
            </a:r>
          </a:p>
          <a:p>
            <a:pPr lvl="1"/>
            <a:r>
              <a:rPr lang="en-US" dirty="0" smtClean="0"/>
              <a:t>Document risk statement.</a:t>
            </a:r>
            <a:endParaRPr lang="en-US" dirty="0"/>
          </a:p>
          <a:p>
            <a:endParaRPr lang="en-US" dirty="0"/>
          </a:p>
        </p:txBody>
      </p:sp>
    </p:spTree>
    <p:extLst>
      <p:ext uri="{BB962C8B-B14F-4D97-AF65-F5344CB8AC3E}">
        <p14:creationId xmlns:p14="http://schemas.microsoft.com/office/powerpoint/2010/main" val="2625964537"/>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dirty="0" smtClean="0"/>
              <a:t>Security Risk Components</a:t>
            </a:r>
          </a:p>
        </p:txBody>
      </p:sp>
      <p:graphicFrame>
        <p:nvGraphicFramePr>
          <p:cNvPr id="877573" name="Object 5"/>
          <p:cNvGraphicFramePr>
            <a:graphicFrameLocks noChangeAspect="1"/>
          </p:cNvGraphicFramePr>
          <p:nvPr>
            <p:extLst>
              <p:ext uri="{D42A27DB-BD31-4B8C-83A1-F6EECF244321}">
                <p14:modId xmlns:p14="http://schemas.microsoft.com/office/powerpoint/2010/main" val="338296946"/>
              </p:ext>
            </p:extLst>
          </p:nvPr>
        </p:nvGraphicFramePr>
        <p:xfrm>
          <a:off x="1295400" y="2133600"/>
          <a:ext cx="6096000" cy="2707897"/>
        </p:xfrm>
        <a:graphic>
          <a:graphicData uri="http://schemas.openxmlformats.org/presentationml/2006/ole">
            <mc:AlternateContent xmlns:mc="http://schemas.openxmlformats.org/markup-compatibility/2006">
              <mc:Choice xmlns:v="urn:schemas-microsoft-com:vml" Requires="v">
                <p:oleObj spid="_x0000_s20495" name="Visio" r:id="rId4" imgW="5989455" imgH="2660490" progId="Visio.Drawing.11">
                  <p:embed/>
                </p:oleObj>
              </mc:Choice>
              <mc:Fallback>
                <p:oleObj name="Visio" r:id="rId4" imgW="5989455" imgH="2660490"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2133600"/>
                        <a:ext cx="6096000" cy="2707897"/>
                      </a:xfrm>
                      <a:prstGeom prst="rect">
                        <a:avLst/>
                      </a:prstGeom>
                      <a:noFill/>
                      <a:ln>
                        <a:noFill/>
                      </a:ln>
                      <a:effectLst/>
                      <a:extLst/>
                    </p:spPr>
                  </p:pic>
                </p:oleObj>
              </mc:Fallback>
            </mc:AlternateContent>
          </a:graphicData>
        </a:graphic>
      </p:graphicFrame>
      <p:sp>
        <p:nvSpPr>
          <p:cNvPr id="2" name="TextBox 1"/>
          <p:cNvSpPr txBox="1"/>
          <p:nvPr/>
        </p:nvSpPr>
        <p:spPr>
          <a:xfrm>
            <a:off x="1295400" y="1600200"/>
            <a:ext cx="1828800" cy="461665"/>
          </a:xfrm>
          <a:prstGeom prst="rect">
            <a:avLst/>
          </a:prstGeom>
          <a:noFill/>
        </p:spPr>
        <p:txBody>
          <a:bodyPr wrap="square" rtlCol="0">
            <a:spAutoFit/>
          </a:bodyPr>
          <a:lstStyle/>
          <a:p>
            <a:pPr algn="ctr"/>
            <a:r>
              <a:rPr lang="en-US" sz="2400" b="1" dirty="0" smtClean="0">
                <a:solidFill>
                  <a:srgbClr val="C00000"/>
                </a:solidFill>
              </a:rPr>
              <a:t>Threat</a:t>
            </a:r>
            <a:endParaRPr lang="en-US" sz="2400" b="1" dirty="0">
              <a:solidFill>
                <a:srgbClr val="C00000"/>
              </a:solidFill>
            </a:endParaRPr>
          </a:p>
        </p:txBody>
      </p:sp>
      <p:sp>
        <p:nvSpPr>
          <p:cNvPr id="8" name="TextBox 7"/>
          <p:cNvSpPr txBox="1"/>
          <p:nvPr/>
        </p:nvSpPr>
        <p:spPr>
          <a:xfrm>
            <a:off x="1447800" y="4876800"/>
            <a:ext cx="1828800" cy="461665"/>
          </a:xfrm>
          <a:prstGeom prst="rect">
            <a:avLst/>
          </a:prstGeom>
          <a:noFill/>
        </p:spPr>
        <p:txBody>
          <a:bodyPr wrap="square" rtlCol="0">
            <a:spAutoFit/>
          </a:bodyPr>
          <a:lstStyle/>
          <a:p>
            <a:pPr algn="ctr"/>
            <a:r>
              <a:rPr lang="en-US" sz="2400" b="1" dirty="0" smtClean="0">
                <a:solidFill>
                  <a:srgbClr val="C00000"/>
                </a:solidFill>
              </a:rPr>
              <a:t>Enablers</a:t>
            </a:r>
            <a:endParaRPr lang="en-US" sz="2400" b="1" dirty="0">
              <a:solidFill>
                <a:srgbClr val="C00000"/>
              </a:solidFill>
            </a:endParaRPr>
          </a:p>
        </p:txBody>
      </p:sp>
      <p:sp>
        <p:nvSpPr>
          <p:cNvPr id="9" name="TextBox 8"/>
          <p:cNvSpPr txBox="1"/>
          <p:nvPr/>
        </p:nvSpPr>
        <p:spPr>
          <a:xfrm>
            <a:off x="5257800" y="3886200"/>
            <a:ext cx="2209800" cy="461665"/>
          </a:xfrm>
          <a:prstGeom prst="rect">
            <a:avLst/>
          </a:prstGeom>
          <a:noFill/>
        </p:spPr>
        <p:txBody>
          <a:bodyPr wrap="square" rtlCol="0">
            <a:spAutoFit/>
          </a:bodyPr>
          <a:lstStyle/>
          <a:p>
            <a:pPr algn="ctr"/>
            <a:r>
              <a:rPr lang="en-US" sz="2400" b="1" dirty="0" smtClean="0">
                <a:solidFill>
                  <a:srgbClr val="C00000"/>
                </a:solidFill>
              </a:rPr>
              <a:t>Consequence</a:t>
            </a:r>
            <a:endParaRPr lang="en-US" sz="2400" b="1" dirty="0">
              <a:solidFill>
                <a:srgbClr val="C00000"/>
              </a:solidFill>
            </a:endParaRPr>
          </a:p>
        </p:txBody>
      </p:sp>
    </p:spTree>
    <p:extLst>
      <p:ext uri="{BB962C8B-B14F-4D97-AF65-F5344CB8AC3E}">
        <p14:creationId xmlns:p14="http://schemas.microsoft.com/office/powerpoint/2010/main" val="1502585540"/>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Task </a:t>
            </a:r>
            <a:r>
              <a:rPr lang="en-US" dirty="0" smtClean="0"/>
              <a:t>2 </a:t>
            </a:r>
            <a:r>
              <a:rPr lang="en-US" dirty="0"/>
              <a:t>Questions: </a:t>
            </a:r>
            <a:r>
              <a:rPr lang="en-US" i="1" dirty="0" smtClean="0"/>
              <a:t>Identify Threat-1</a:t>
            </a:r>
            <a:endParaRPr lang="en-US" i="1" dirty="0"/>
          </a:p>
        </p:txBody>
      </p:sp>
      <p:sp>
        <p:nvSpPr>
          <p:cNvPr id="3" name="Content Placeholder 2"/>
          <p:cNvSpPr>
            <a:spLocks noGrp="1"/>
          </p:cNvSpPr>
          <p:nvPr>
            <p:ph idx="1"/>
          </p:nvPr>
        </p:nvSpPr>
        <p:spPr/>
        <p:txBody>
          <a:bodyPr/>
          <a:lstStyle/>
          <a:p>
            <a:r>
              <a:rPr lang="en-US" dirty="0" smtClean="0"/>
              <a:t>What </a:t>
            </a:r>
            <a:r>
              <a:rPr lang="en-US" dirty="0"/>
              <a:t>scenarios are putting the target at risk</a:t>
            </a:r>
            <a:r>
              <a:rPr lang="en-US" dirty="0" smtClean="0"/>
              <a:t>?</a:t>
            </a:r>
          </a:p>
          <a:p>
            <a:pPr lvl="1"/>
            <a:r>
              <a:rPr lang="en-US" dirty="0"/>
              <a:t>The actor poses as another actor or entity.</a:t>
            </a:r>
          </a:p>
          <a:p>
            <a:pPr lvl="1"/>
            <a:r>
              <a:rPr lang="en-US" dirty="0"/>
              <a:t>Information or code is modified.</a:t>
            </a:r>
          </a:p>
          <a:p>
            <a:pPr lvl="1"/>
            <a:r>
              <a:rPr lang="en-US" dirty="0"/>
              <a:t>Sensitive or proprietary information is viewed by the actor or other individuals.</a:t>
            </a:r>
          </a:p>
          <a:p>
            <a:pPr lvl="1"/>
            <a:r>
              <a:rPr lang="en-US" dirty="0"/>
              <a:t>Access to important information or services is interrupted, temporarily unavailable, or unusable.</a:t>
            </a:r>
          </a:p>
          <a:p>
            <a:pPr lvl="1"/>
            <a:r>
              <a:rPr lang="en-US" dirty="0"/>
              <a:t>Information is destroyed or lost.</a:t>
            </a:r>
          </a:p>
          <a:p>
            <a:pPr lvl="1"/>
            <a:r>
              <a:rPr lang="en-US" dirty="0"/>
              <a:t>The actor (human) denies having performed an action that other parties can neither confirm nor contradict.</a:t>
            </a:r>
          </a:p>
          <a:p>
            <a:pPr lvl="1"/>
            <a:r>
              <a:rPr lang="en-US" dirty="0"/>
              <a:t>The actor or other gains system access and privileges that he or she is not supposed to have</a:t>
            </a:r>
            <a:r>
              <a:rPr lang="en-US" dirty="0" smtClean="0"/>
              <a:t>.</a:t>
            </a:r>
            <a:endParaRPr lang="en-US" dirty="0"/>
          </a:p>
        </p:txBody>
      </p:sp>
    </p:spTree>
    <p:extLst>
      <p:ext uri="{BB962C8B-B14F-4D97-AF65-F5344CB8AC3E}">
        <p14:creationId xmlns:p14="http://schemas.microsoft.com/office/powerpoint/2010/main" val="3746223441"/>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Task </a:t>
            </a:r>
            <a:r>
              <a:rPr lang="en-US" dirty="0" smtClean="0"/>
              <a:t>2 </a:t>
            </a:r>
            <a:r>
              <a:rPr lang="en-US" dirty="0"/>
              <a:t>Questions: </a:t>
            </a:r>
            <a:r>
              <a:rPr lang="en-US" i="1" dirty="0" smtClean="0"/>
              <a:t>Identify Threat-2</a:t>
            </a:r>
            <a:endParaRPr lang="en-US" i="1" dirty="0"/>
          </a:p>
        </p:txBody>
      </p:sp>
      <p:sp>
        <p:nvSpPr>
          <p:cNvPr id="3" name="Content Placeholder 2"/>
          <p:cNvSpPr>
            <a:spLocks noGrp="1"/>
          </p:cNvSpPr>
          <p:nvPr>
            <p:ph idx="1"/>
          </p:nvPr>
        </p:nvSpPr>
        <p:spPr/>
        <p:txBody>
          <a:bodyPr/>
          <a:lstStyle/>
          <a:p>
            <a:r>
              <a:rPr lang="en-US" dirty="0" smtClean="0"/>
              <a:t>Who </a:t>
            </a:r>
            <a:r>
              <a:rPr lang="en-US" dirty="0"/>
              <a:t>or what is the source of the risk? </a:t>
            </a:r>
            <a:endParaRPr lang="en-US" dirty="0" smtClean="0"/>
          </a:p>
          <a:p>
            <a:r>
              <a:rPr lang="en-US" dirty="0" smtClean="0"/>
              <a:t>What is the motive of the source (if applicable)?</a:t>
            </a:r>
            <a:endParaRPr lang="en-US" dirty="0"/>
          </a:p>
          <a:p>
            <a:r>
              <a:rPr lang="en-US" dirty="0"/>
              <a:t>How is the target affected?</a:t>
            </a:r>
          </a:p>
          <a:p>
            <a:endParaRPr lang="en-US" dirty="0"/>
          </a:p>
        </p:txBody>
      </p:sp>
    </p:spTree>
    <p:extLst>
      <p:ext uri="{BB962C8B-B14F-4D97-AF65-F5344CB8AC3E}">
        <p14:creationId xmlns:p14="http://schemas.microsoft.com/office/powerpoint/2010/main" val="1967134707"/>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8458200" cy="5257800"/>
          </a:xfrm>
        </p:spPr>
        <p:txBody>
          <a:bodyPr/>
          <a:lstStyle/>
          <a:p>
            <a:pPr marL="0" lvl="0" indent="1588">
              <a:spcAft>
                <a:spcPts val="300"/>
              </a:spcAft>
            </a:pPr>
            <a:r>
              <a:rPr lang="en-US" sz="1100" dirty="0" smtClean="0"/>
              <a:t>Copyright </a:t>
            </a:r>
            <a:r>
              <a:rPr lang="en-US" sz="1100" dirty="0"/>
              <a:t>2014 Carnegie Mellon University</a:t>
            </a:r>
            <a:br>
              <a:rPr lang="en-US" sz="1100" dirty="0"/>
            </a:br>
            <a:r>
              <a:rPr lang="en-US" sz="1100" dirty="0"/>
              <a:t/>
            </a:r>
            <a:br>
              <a:rPr lang="en-US" sz="1100" dirty="0"/>
            </a:br>
            <a:r>
              <a:rPr lang="en-US" sz="1100" dirty="0"/>
              <a:t>This material has been approved for public release and unlimited distribution except as restricted below.</a:t>
            </a:r>
            <a:br>
              <a:rPr lang="en-US" sz="1100" dirty="0"/>
            </a:br>
            <a:r>
              <a:rPr lang="en-US" sz="1100" dirty="0"/>
              <a:t/>
            </a:r>
            <a:br>
              <a:rPr lang="en-US" sz="1100" dirty="0"/>
            </a:br>
            <a:r>
              <a:rPr lang="en-US" sz="1100" dirty="0"/>
              <a:t>This material is based upon work funded and supported by Department of Homeland Security under Contract No. FA8721-05-C-0003 with Carnegie Mellon University for the operation of the Software Engineering Institute, a federally funded research and development center sponsored by the United States Department of Defense.</a:t>
            </a:r>
            <a:br>
              <a:rPr lang="en-US" sz="1100" dirty="0"/>
            </a:br>
            <a:r>
              <a:rPr lang="en-US" sz="1100" dirty="0"/>
              <a:t/>
            </a:r>
            <a:br>
              <a:rPr lang="en-US" sz="1100" dirty="0"/>
            </a:br>
            <a:r>
              <a:rPr lang="en-US" sz="1100" dirty="0"/>
              <a:t>References herein to any specific commercial product, process, or service by trade name, trade mark, manufacturer, or otherwise, does not necessarily constitute or imply its endorsement, recommendation, or favoring by Carnegie Mellon University or its Software Engineering Institute.</a:t>
            </a:r>
            <a:br>
              <a:rPr lang="en-US" sz="1100" dirty="0"/>
            </a:br>
            <a:r>
              <a:rPr lang="en-US" sz="1100" dirty="0"/>
              <a:t/>
            </a:r>
            <a:br>
              <a:rPr lang="en-US" sz="1100" dirty="0"/>
            </a:br>
            <a:r>
              <a:rPr lang="en-US" sz="1100" dirty="0"/>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100" dirty="0"/>
            </a:br>
            <a:r>
              <a:rPr lang="en-US" sz="1100" dirty="0"/>
              <a:t/>
            </a:r>
            <a:br>
              <a:rPr lang="en-US" sz="1100" dirty="0"/>
            </a:br>
            <a:r>
              <a:rPr lang="en-US" sz="1100" dirty="0"/>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100" dirty="0"/>
            </a:br>
            <a:r>
              <a:rPr lang="en-US" sz="1100" dirty="0"/>
              <a:t/>
            </a:r>
            <a:br>
              <a:rPr lang="en-US" sz="1100" dirty="0"/>
            </a:br>
            <a:r>
              <a:rPr lang="en-US" sz="1100" dirty="0"/>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100" dirty="0"/>
            </a:br>
            <a:r>
              <a:rPr lang="en-US" sz="1100" dirty="0"/>
              <a:t/>
            </a:r>
            <a:br>
              <a:rPr lang="en-US" sz="1100" dirty="0"/>
            </a:br>
            <a:r>
              <a:rPr lang="en-US" sz="1100" dirty="0"/>
              <a:t>Although the rights granted by contract do not require course attendance to use this material for U.S. Government purposes, the SEI recommends attendance to ensure proper understanding.</a:t>
            </a:r>
            <a:br>
              <a:rPr lang="en-US" sz="1100" dirty="0"/>
            </a:br>
            <a:r>
              <a:rPr lang="en-US" sz="1100" dirty="0"/>
              <a:t/>
            </a:r>
            <a:br>
              <a:rPr lang="en-US" sz="1100" dirty="0"/>
            </a:br>
            <a:r>
              <a:rPr lang="en-US" sz="1100" dirty="0"/>
              <a:t>CERT</a:t>
            </a:r>
            <a:r>
              <a:rPr lang="en-US" sz="1100" baseline="30000" dirty="0"/>
              <a:t>®</a:t>
            </a:r>
            <a:r>
              <a:rPr lang="en-US" sz="1100" dirty="0"/>
              <a:t> is a registered mark of Carnegie Mellon University.</a:t>
            </a:r>
            <a:br>
              <a:rPr lang="en-US" sz="1100" dirty="0"/>
            </a:br>
            <a:r>
              <a:rPr lang="en-US" sz="1100" dirty="0"/>
              <a:t/>
            </a:r>
            <a:br>
              <a:rPr lang="en-US" sz="1100" dirty="0"/>
            </a:br>
            <a:r>
              <a:rPr lang="en-US" sz="1100" dirty="0"/>
              <a:t>DM-0001287</a:t>
            </a:r>
            <a:br>
              <a:rPr lang="en-US" sz="1100" dirty="0"/>
            </a:br>
            <a:endParaRPr lang="en-US" sz="1100" dirty="0" smtClean="0">
              <a:ea typeface="ＭＳ Ｐゴシック" pitchFamily="-107" charset="-128"/>
            </a:endParaRPr>
          </a:p>
          <a:p>
            <a:pPr marL="3175" lvl="0" indent="-3175" eaLnBrk="0" hangingPunct="0">
              <a:spcBef>
                <a:spcPts val="0"/>
              </a:spcBef>
              <a:spcAft>
                <a:spcPts val="0"/>
              </a:spcAft>
              <a:buClr>
                <a:srgbClr val="B0B1B3"/>
              </a:buClr>
              <a:buSzTx/>
              <a:defRPr/>
            </a:pPr>
            <a:endParaRPr lang="en-US" sz="1350" dirty="0" smtClean="0">
              <a:ea typeface="ＭＳ Ｐゴシック" pitchFamily="-107" charset="-128"/>
            </a:endParaRPr>
          </a:p>
        </p:txBody>
      </p:sp>
    </p:spTree>
    <p:extLst>
      <p:ext uri="{BB962C8B-B14F-4D97-AF65-F5344CB8AC3E}">
        <p14:creationId xmlns:p14="http://schemas.microsoft.com/office/powerpoint/2010/main" val="2712456638"/>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r>
              <a:rPr lang="en-US" i="1" dirty="0" smtClean="0"/>
              <a:t>Threat</a:t>
            </a:r>
            <a:endParaRPr lang="en-US" i="1" dirty="0"/>
          </a:p>
        </p:txBody>
      </p:sp>
      <p:sp>
        <p:nvSpPr>
          <p:cNvPr id="3" name="Content Placeholder 2"/>
          <p:cNvSpPr>
            <a:spLocks noGrp="1"/>
          </p:cNvSpPr>
          <p:nvPr>
            <p:ph idx="1"/>
          </p:nvPr>
        </p:nvSpPr>
        <p:spPr>
          <a:xfrm>
            <a:off x="381000" y="1143000"/>
            <a:ext cx="8458200" cy="5105400"/>
          </a:xfrm>
        </p:spPr>
        <p:txBody>
          <a:bodyPr/>
          <a:lstStyle/>
          <a:p>
            <a:r>
              <a:rPr lang="en-US" dirty="0"/>
              <a:t>An outside attacker with malicious intent obtains a valid certificate and uses it to send an illegitimate CAP-compliant message that sends people to a dangerous location</a:t>
            </a:r>
            <a:r>
              <a:rPr lang="en-US" dirty="0" smtClean="0"/>
              <a:t>.</a:t>
            </a:r>
            <a:endParaRPr lang="en-US" dirty="0"/>
          </a:p>
          <a:p>
            <a:r>
              <a:rPr lang="en-US" dirty="0" smtClean="0"/>
              <a:t>Threat </a:t>
            </a:r>
            <a:r>
              <a:rPr lang="en-US" dirty="0"/>
              <a:t>components :</a:t>
            </a:r>
          </a:p>
          <a:p>
            <a:pPr lvl="1"/>
            <a:r>
              <a:rPr lang="en-US" i="1" dirty="0" smtClean="0"/>
              <a:t>Actor</a:t>
            </a:r>
            <a:r>
              <a:rPr lang="en-US" dirty="0" smtClean="0"/>
              <a:t>—a </a:t>
            </a:r>
            <a:r>
              <a:rPr lang="en-US" dirty="0"/>
              <a:t>person with an outsider’s knowledge of the organization</a:t>
            </a:r>
          </a:p>
          <a:p>
            <a:pPr lvl="1"/>
            <a:r>
              <a:rPr lang="en-US" i="1" dirty="0" smtClean="0"/>
              <a:t>Motive</a:t>
            </a:r>
            <a:r>
              <a:rPr lang="en-US" dirty="0" smtClean="0"/>
              <a:t>—malicious </a:t>
            </a:r>
            <a:r>
              <a:rPr lang="en-US" dirty="0"/>
              <a:t>intent</a:t>
            </a:r>
          </a:p>
          <a:p>
            <a:pPr lvl="1"/>
            <a:r>
              <a:rPr lang="en-US" i="1" dirty="0" smtClean="0"/>
              <a:t>Action</a:t>
            </a:r>
            <a:r>
              <a:rPr lang="en-US" dirty="0" smtClean="0"/>
              <a:t>—the </a:t>
            </a:r>
            <a:r>
              <a:rPr lang="en-US" dirty="0"/>
              <a:t>actor obtains a valid certificate and uses it to send an illegitimate CAP-compliant message that sends people to a dangerous location</a:t>
            </a:r>
          </a:p>
          <a:p>
            <a:endParaRPr lang="en-US" dirty="0"/>
          </a:p>
        </p:txBody>
      </p:sp>
    </p:spTree>
    <p:extLst>
      <p:ext uri="{BB962C8B-B14F-4D97-AF65-F5344CB8AC3E}">
        <p14:creationId xmlns:p14="http://schemas.microsoft.com/office/powerpoint/2010/main" val="4171645039"/>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Task 2 </a:t>
            </a:r>
            <a:r>
              <a:rPr lang="en-US" dirty="0" smtClean="0"/>
              <a:t>Question: </a:t>
            </a:r>
            <a:r>
              <a:rPr lang="en-US" i="1" dirty="0" smtClean="0"/>
              <a:t>Establish Consequence</a:t>
            </a:r>
            <a:endParaRPr lang="en-US" dirty="0"/>
          </a:p>
        </p:txBody>
      </p:sp>
      <p:sp>
        <p:nvSpPr>
          <p:cNvPr id="3" name="Content Placeholder 2"/>
          <p:cNvSpPr>
            <a:spLocks noGrp="1"/>
          </p:cNvSpPr>
          <p:nvPr>
            <p:ph idx="1"/>
          </p:nvPr>
        </p:nvSpPr>
        <p:spPr/>
        <p:txBody>
          <a:bodyPr/>
          <a:lstStyle/>
          <a:p>
            <a:r>
              <a:rPr lang="en-US" dirty="0" smtClean="0"/>
              <a:t>If </a:t>
            </a:r>
            <a:r>
              <a:rPr lang="en-US" dirty="0"/>
              <a:t>the threat occurs, what impacts might ensue</a:t>
            </a:r>
            <a:r>
              <a:rPr lang="en-US" dirty="0" smtClean="0"/>
              <a:t>?</a:t>
            </a:r>
          </a:p>
          <a:p>
            <a:pPr lvl="1">
              <a:buFont typeface="Times New Roman" pitchFamily="18" charset="0"/>
              <a:buChar char="–"/>
            </a:pPr>
            <a:r>
              <a:rPr lang="en-US" dirty="0" smtClean="0"/>
              <a:t>Health </a:t>
            </a:r>
            <a:r>
              <a:rPr lang="en-US" dirty="0"/>
              <a:t>and safety issues</a:t>
            </a:r>
          </a:p>
          <a:p>
            <a:pPr lvl="1">
              <a:buFont typeface="Times New Roman" pitchFamily="18" charset="0"/>
              <a:buChar char="–"/>
            </a:pPr>
            <a:r>
              <a:rPr lang="en-US" dirty="0" smtClean="0"/>
              <a:t>Financial </a:t>
            </a:r>
            <a:r>
              <a:rPr lang="en-US" dirty="0"/>
              <a:t>losses</a:t>
            </a:r>
          </a:p>
          <a:p>
            <a:pPr lvl="1">
              <a:buFont typeface="Times New Roman" pitchFamily="18" charset="0"/>
              <a:buChar char="–"/>
            </a:pPr>
            <a:r>
              <a:rPr lang="en-US" dirty="0" smtClean="0"/>
              <a:t>Productivity </a:t>
            </a:r>
            <a:r>
              <a:rPr lang="en-US" dirty="0"/>
              <a:t>loses</a:t>
            </a:r>
          </a:p>
          <a:p>
            <a:pPr lvl="1">
              <a:buFont typeface="Times New Roman" pitchFamily="18" charset="0"/>
              <a:buChar char="–"/>
            </a:pPr>
            <a:r>
              <a:rPr lang="en-US" dirty="0" smtClean="0"/>
              <a:t>Loss </a:t>
            </a:r>
            <a:r>
              <a:rPr lang="en-US" dirty="0"/>
              <a:t>of reputation</a:t>
            </a:r>
          </a:p>
          <a:p>
            <a:pPr lvl="1">
              <a:buFont typeface="Times New Roman" pitchFamily="18" charset="0"/>
              <a:buChar char="–"/>
            </a:pPr>
            <a:r>
              <a:rPr lang="en-US" dirty="0" smtClean="0"/>
              <a:t>Other</a:t>
            </a:r>
            <a:endParaRPr lang="en-US" dirty="0"/>
          </a:p>
          <a:p>
            <a:endParaRPr lang="en-US" dirty="0"/>
          </a:p>
        </p:txBody>
      </p:sp>
    </p:spTree>
    <p:extLst>
      <p:ext uri="{BB962C8B-B14F-4D97-AF65-F5344CB8AC3E}">
        <p14:creationId xmlns:p14="http://schemas.microsoft.com/office/powerpoint/2010/main" val="4145862342"/>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r>
              <a:rPr lang="en-US" i="1" dirty="0" smtClean="0"/>
              <a:t>Consequence</a:t>
            </a:r>
            <a:endParaRPr lang="en-US" i="1" dirty="0"/>
          </a:p>
        </p:txBody>
      </p:sp>
      <p:sp>
        <p:nvSpPr>
          <p:cNvPr id="3" name="Content Placeholder 2"/>
          <p:cNvSpPr>
            <a:spLocks noGrp="1"/>
          </p:cNvSpPr>
          <p:nvPr>
            <p:ph idx="1"/>
          </p:nvPr>
        </p:nvSpPr>
        <p:spPr/>
        <p:txBody>
          <a:bodyPr/>
          <a:lstStyle/>
          <a:p>
            <a:pPr lvl="0"/>
            <a:r>
              <a:rPr lang="en-US" dirty="0"/>
              <a:t>People could be put in harm’s way, resulting in injuries and death. </a:t>
            </a:r>
          </a:p>
          <a:p>
            <a:pPr lvl="0"/>
            <a:r>
              <a:rPr lang="en-US" dirty="0"/>
              <a:t>Alert originators and state approvers could be held liable for damages. </a:t>
            </a:r>
          </a:p>
          <a:p>
            <a:pPr lvl="0"/>
            <a:r>
              <a:rPr lang="en-US" dirty="0"/>
              <a:t>The reputation of WEA could be damaged.</a:t>
            </a:r>
          </a:p>
          <a:p>
            <a:pPr lvl="0"/>
            <a:r>
              <a:rPr lang="en-US" dirty="0"/>
              <a:t>The reputations of alert originators could be damaged.</a:t>
            </a:r>
          </a:p>
          <a:p>
            <a:pPr lvl="0"/>
            <a:r>
              <a:rPr lang="en-US" dirty="0"/>
              <a:t>Future attacks could become more likely (i.e., copy-cat attacks).</a:t>
            </a:r>
          </a:p>
          <a:p>
            <a:endParaRPr lang="en-US" dirty="0"/>
          </a:p>
        </p:txBody>
      </p:sp>
    </p:spTree>
    <p:extLst>
      <p:ext uri="{BB962C8B-B14F-4D97-AF65-F5344CB8AC3E}">
        <p14:creationId xmlns:p14="http://schemas.microsoft.com/office/powerpoint/2010/main" val="1299281432"/>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Task 2 </a:t>
            </a:r>
            <a:r>
              <a:rPr lang="en-US" dirty="0" smtClean="0"/>
              <a:t>Question: </a:t>
            </a:r>
            <a:r>
              <a:rPr lang="en-US" i="1" dirty="0" smtClean="0"/>
              <a:t>Identify Enablers</a:t>
            </a:r>
            <a:endParaRPr lang="en-US" dirty="0"/>
          </a:p>
        </p:txBody>
      </p:sp>
      <p:sp>
        <p:nvSpPr>
          <p:cNvPr id="3" name="Content Placeholder 2"/>
          <p:cNvSpPr>
            <a:spLocks noGrp="1"/>
          </p:cNvSpPr>
          <p:nvPr>
            <p:ph idx="1"/>
          </p:nvPr>
        </p:nvSpPr>
        <p:spPr/>
        <p:txBody>
          <a:bodyPr/>
          <a:lstStyle/>
          <a:p>
            <a:r>
              <a:rPr lang="en-US" dirty="0"/>
              <a:t>What conditions or circumstances are enabling the risk to occur? </a:t>
            </a:r>
            <a:endParaRPr lang="en-US" dirty="0" smtClean="0"/>
          </a:p>
          <a:p>
            <a:pPr lvl="1"/>
            <a:r>
              <a:rPr lang="en-US" dirty="0" smtClean="0"/>
              <a:t>Organization</a:t>
            </a:r>
            <a:r>
              <a:rPr lang="en-US" dirty="0"/>
              <a:t>, policy, or procedure weaknesses</a:t>
            </a:r>
          </a:p>
          <a:p>
            <a:pPr lvl="1"/>
            <a:r>
              <a:rPr lang="en-US" dirty="0" smtClean="0"/>
              <a:t>Technical </a:t>
            </a:r>
            <a:r>
              <a:rPr lang="en-US" dirty="0"/>
              <a:t>weaknesses or vulnerabilities</a:t>
            </a:r>
          </a:p>
          <a:p>
            <a:pPr lvl="1"/>
            <a:r>
              <a:rPr lang="en-US" dirty="0" smtClean="0"/>
              <a:t>Actions </a:t>
            </a:r>
            <a:r>
              <a:rPr lang="en-US" dirty="0"/>
              <a:t>of organizations staff (e.g., IT staff, users)</a:t>
            </a:r>
          </a:p>
          <a:p>
            <a:pPr lvl="1"/>
            <a:r>
              <a:rPr lang="en-US" dirty="0" smtClean="0"/>
              <a:t>Actions </a:t>
            </a:r>
            <a:r>
              <a:rPr lang="en-US" dirty="0"/>
              <a:t>of collaborators or partners</a:t>
            </a:r>
          </a:p>
          <a:p>
            <a:pPr lvl="1"/>
            <a:r>
              <a:rPr lang="en-US" dirty="0" smtClean="0"/>
              <a:t>Interfaces </a:t>
            </a:r>
            <a:r>
              <a:rPr lang="en-US" dirty="0"/>
              <a:t>of systems</a:t>
            </a:r>
          </a:p>
          <a:p>
            <a:pPr lvl="1"/>
            <a:r>
              <a:rPr lang="en-US" dirty="0" smtClean="0"/>
              <a:t>Data </a:t>
            </a:r>
            <a:r>
              <a:rPr lang="en-US" dirty="0"/>
              <a:t>flows</a:t>
            </a:r>
          </a:p>
          <a:p>
            <a:pPr lvl="1"/>
            <a:r>
              <a:rPr lang="en-US" dirty="0" smtClean="0"/>
              <a:t>Software </a:t>
            </a:r>
            <a:r>
              <a:rPr lang="en-US" dirty="0"/>
              <a:t>or system </a:t>
            </a:r>
            <a:r>
              <a:rPr lang="en-US" dirty="0" smtClean="0"/>
              <a:t>design</a:t>
            </a:r>
          </a:p>
          <a:p>
            <a:pPr lvl="1"/>
            <a:r>
              <a:rPr lang="en-US" dirty="0" smtClean="0"/>
              <a:t>Other</a:t>
            </a:r>
            <a:endParaRPr lang="en-US" dirty="0"/>
          </a:p>
          <a:p>
            <a:endParaRPr lang="en-US" dirty="0"/>
          </a:p>
        </p:txBody>
      </p:sp>
    </p:spTree>
    <p:extLst>
      <p:ext uri="{BB962C8B-B14F-4D97-AF65-F5344CB8AC3E}">
        <p14:creationId xmlns:p14="http://schemas.microsoft.com/office/powerpoint/2010/main" val="1762172309"/>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r>
              <a:rPr lang="en-US" i="1" dirty="0" smtClean="0"/>
              <a:t>Enablers-1</a:t>
            </a:r>
            <a:endParaRPr lang="en-US" i="1" dirty="0"/>
          </a:p>
        </p:txBody>
      </p:sp>
      <p:sp>
        <p:nvSpPr>
          <p:cNvPr id="3" name="Content Placeholder 2"/>
          <p:cNvSpPr>
            <a:spLocks noGrp="1"/>
          </p:cNvSpPr>
          <p:nvPr>
            <p:ph idx="1"/>
          </p:nvPr>
        </p:nvSpPr>
        <p:spPr/>
        <p:txBody>
          <a:bodyPr/>
          <a:lstStyle/>
          <a:p>
            <a:pPr lvl="0"/>
            <a:r>
              <a:rPr lang="en-US" dirty="0"/>
              <a:t>A valid certificate could be captured by an attacker.</a:t>
            </a:r>
          </a:p>
          <a:p>
            <a:pPr lvl="1"/>
            <a:r>
              <a:rPr lang="en-US" dirty="0"/>
              <a:t>Certificates are sent to recipients in encrypted email. This email is replicated in many locations, including</a:t>
            </a:r>
          </a:p>
          <a:p>
            <a:pPr lvl="2"/>
            <a:r>
              <a:rPr lang="en-US" dirty="0" smtClean="0"/>
              <a:t>Computers </a:t>
            </a:r>
            <a:r>
              <a:rPr lang="en-US" dirty="0"/>
              <a:t>of recipients</a:t>
            </a:r>
          </a:p>
          <a:p>
            <a:pPr lvl="2"/>
            <a:r>
              <a:rPr lang="en-US" dirty="0" smtClean="0"/>
              <a:t>Email </a:t>
            </a:r>
            <a:r>
              <a:rPr lang="en-US" dirty="0"/>
              <a:t>servers</a:t>
            </a:r>
          </a:p>
          <a:p>
            <a:pPr lvl="2"/>
            <a:r>
              <a:rPr lang="en-US" dirty="0" smtClean="0"/>
              <a:t>Email </a:t>
            </a:r>
            <a:r>
              <a:rPr lang="en-US" dirty="0"/>
              <a:t>server/recipient computer back-ups</a:t>
            </a:r>
          </a:p>
          <a:p>
            <a:pPr lvl="2"/>
            <a:r>
              <a:rPr lang="en-US" dirty="0" smtClean="0"/>
              <a:t>Off-site </a:t>
            </a:r>
            <a:r>
              <a:rPr lang="en-US" dirty="0"/>
              <a:t>storage of backup tapes</a:t>
            </a:r>
          </a:p>
          <a:p>
            <a:pPr lvl="1"/>
            <a:r>
              <a:rPr lang="en-US" dirty="0"/>
              <a:t>The attacker could compromise the Emergency Operations Center or vendor to gain access to the certificate (e.g., through social engineering).</a:t>
            </a:r>
          </a:p>
          <a:p>
            <a:pPr lvl="1"/>
            <a:r>
              <a:rPr lang="en-US" dirty="0" smtClean="0"/>
              <a:t>Limited control </a:t>
            </a:r>
            <a:r>
              <a:rPr lang="en-US" dirty="0"/>
              <a:t>over the distribution and use of certificates could enable an attacker to obtain access to a certificate</a:t>
            </a:r>
            <a:r>
              <a:rPr lang="en-US" dirty="0" smtClean="0"/>
              <a:t>.</a:t>
            </a:r>
          </a:p>
        </p:txBody>
      </p:sp>
    </p:spTree>
    <p:extLst>
      <p:ext uri="{BB962C8B-B14F-4D97-AF65-F5344CB8AC3E}">
        <p14:creationId xmlns:p14="http://schemas.microsoft.com/office/powerpoint/2010/main" val="1622445272"/>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a:t>
            </a:r>
            <a:r>
              <a:rPr lang="en-US" i="1" dirty="0" smtClean="0"/>
              <a:t>Enablers-2</a:t>
            </a:r>
            <a:endParaRPr lang="en-US" dirty="0"/>
          </a:p>
        </p:txBody>
      </p:sp>
      <p:sp>
        <p:nvSpPr>
          <p:cNvPr id="3" name="Content Placeholder 2"/>
          <p:cNvSpPr>
            <a:spLocks noGrp="1"/>
          </p:cNvSpPr>
          <p:nvPr>
            <p:ph idx="1"/>
          </p:nvPr>
        </p:nvSpPr>
        <p:spPr/>
        <p:txBody>
          <a:bodyPr/>
          <a:lstStyle/>
          <a:p>
            <a:r>
              <a:rPr lang="en-US" dirty="0"/>
              <a:t>Unencrypted certificates could be stored on recipient’s systems. </a:t>
            </a:r>
          </a:p>
          <a:p>
            <a:r>
              <a:rPr lang="en-US" dirty="0"/>
              <a:t>Management of certificates is performed manually. </a:t>
            </a:r>
          </a:p>
          <a:p>
            <a:pPr lvl="0"/>
            <a:r>
              <a:rPr lang="en-US" dirty="0" smtClean="0"/>
              <a:t>An </a:t>
            </a:r>
            <a:r>
              <a:rPr lang="en-US" dirty="0"/>
              <a:t>Emergency Operations Center’s certificate would provide an attacker with access to all IPAWS capabilities. </a:t>
            </a:r>
          </a:p>
          <a:p>
            <a:pPr lvl="0"/>
            <a:r>
              <a:rPr lang="en-US" dirty="0"/>
              <a:t>The knowledge of what constitutes a CAP-compliant message is publicly documented.</a:t>
            </a:r>
          </a:p>
          <a:p>
            <a:r>
              <a:rPr lang="en-US" dirty="0"/>
              <a:t>The number of vendors that provide Alert Originating System (AOS) software is small. Each vendor controls a large number of certificates. A compromised vendor could provide an attacker with many potential targets</a:t>
            </a:r>
            <a:r>
              <a:rPr lang="en-US" dirty="0" smtClean="0"/>
              <a:t>.</a:t>
            </a:r>
          </a:p>
          <a:p>
            <a:endParaRPr lang="en-US" dirty="0"/>
          </a:p>
        </p:txBody>
      </p:sp>
    </p:spTree>
    <p:extLst>
      <p:ext uri="{BB962C8B-B14F-4D97-AF65-F5344CB8AC3E}">
        <p14:creationId xmlns:p14="http://schemas.microsoft.com/office/powerpoint/2010/main" val="466796570"/>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2: </a:t>
            </a:r>
            <a:r>
              <a:rPr lang="en-US" i="1" dirty="0" smtClean="0"/>
              <a:t>Risk Statement</a:t>
            </a:r>
            <a:endParaRPr lang="en-US" i="1" dirty="0"/>
          </a:p>
        </p:txBody>
      </p:sp>
      <p:sp>
        <p:nvSpPr>
          <p:cNvPr id="3" name="Content Placeholder 2"/>
          <p:cNvSpPr>
            <a:spLocks noGrp="1"/>
          </p:cNvSpPr>
          <p:nvPr>
            <p:ph idx="1"/>
          </p:nvPr>
        </p:nvSpPr>
        <p:spPr/>
        <p:txBody>
          <a:bodyPr/>
          <a:lstStyle/>
          <a:p>
            <a:r>
              <a:rPr lang="en-US" dirty="0"/>
              <a:t>A risk statement is a succinct and unique description of a risk. </a:t>
            </a:r>
            <a:endParaRPr lang="en-US" dirty="0" smtClean="0"/>
          </a:p>
          <a:p>
            <a:r>
              <a:rPr lang="en-US" dirty="0" smtClean="0"/>
              <a:t>Risk </a:t>
            </a:r>
            <a:r>
              <a:rPr lang="en-US" dirty="0"/>
              <a:t>statements typically </a:t>
            </a:r>
            <a:r>
              <a:rPr lang="en-US" dirty="0" smtClean="0"/>
              <a:t>describe</a:t>
            </a:r>
          </a:p>
          <a:p>
            <a:pPr lvl="1"/>
            <a:r>
              <a:rPr lang="en-US" dirty="0" smtClean="0"/>
              <a:t>A </a:t>
            </a:r>
            <a:r>
              <a:rPr lang="en-US" dirty="0"/>
              <a:t>circumstance with the potential to produce loss (i.e., threat</a:t>
            </a:r>
            <a:r>
              <a:rPr lang="en-US" dirty="0" smtClean="0"/>
              <a:t>)</a:t>
            </a:r>
          </a:p>
          <a:p>
            <a:pPr lvl="1"/>
            <a:r>
              <a:rPr lang="en-US" dirty="0" smtClean="0"/>
              <a:t>The </a:t>
            </a:r>
            <a:r>
              <a:rPr lang="en-US" dirty="0"/>
              <a:t>loss that will occur if that circumstance is realized (i.e., </a:t>
            </a:r>
            <a:r>
              <a:rPr lang="en-US" dirty="0" smtClean="0"/>
              <a:t>consequence)</a:t>
            </a:r>
          </a:p>
          <a:p>
            <a:r>
              <a:rPr lang="en-US" dirty="0" smtClean="0"/>
              <a:t>The </a:t>
            </a:r>
            <a:r>
              <a:rPr lang="en-US" dirty="0"/>
              <a:t>if-then format is often used to capture a risk. </a:t>
            </a:r>
            <a:endParaRPr lang="en-US" dirty="0" smtClean="0"/>
          </a:p>
          <a:p>
            <a:pPr lvl="1"/>
            <a:r>
              <a:rPr lang="en-US" dirty="0" smtClean="0"/>
              <a:t>The </a:t>
            </a:r>
            <a:r>
              <a:rPr lang="en-US" i="1" dirty="0"/>
              <a:t>if</a:t>
            </a:r>
            <a:r>
              <a:rPr lang="en-US" dirty="0"/>
              <a:t> part of the statement describes the </a:t>
            </a:r>
            <a:r>
              <a:rPr lang="en-US" dirty="0" smtClean="0"/>
              <a:t>threat</a:t>
            </a:r>
            <a:r>
              <a:rPr lang="en-US" dirty="0"/>
              <a:t>.</a:t>
            </a:r>
            <a:endParaRPr lang="en-US" dirty="0" smtClean="0"/>
          </a:p>
          <a:p>
            <a:pPr lvl="1"/>
            <a:r>
              <a:rPr lang="en-US" dirty="0"/>
              <a:t>The </a:t>
            </a:r>
            <a:r>
              <a:rPr lang="en-US" i="1" dirty="0" smtClean="0"/>
              <a:t>then</a:t>
            </a:r>
            <a:r>
              <a:rPr lang="en-US" dirty="0" smtClean="0"/>
              <a:t> </a:t>
            </a:r>
            <a:r>
              <a:rPr lang="en-US" dirty="0"/>
              <a:t>part conveys a summary of the consequences.</a:t>
            </a:r>
          </a:p>
        </p:txBody>
      </p:sp>
    </p:spTree>
    <p:extLst>
      <p:ext uri="{BB962C8B-B14F-4D97-AF65-F5344CB8AC3E}">
        <p14:creationId xmlns:p14="http://schemas.microsoft.com/office/powerpoint/2010/main" val="1872588919"/>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r>
              <a:rPr lang="en-US" i="1" dirty="0" smtClean="0"/>
              <a:t>Risk Statement</a:t>
            </a:r>
            <a:endParaRPr lang="en-US" i="1" dirty="0"/>
          </a:p>
        </p:txBody>
      </p:sp>
      <p:sp>
        <p:nvSpPr>
          <p:cNvPr id="3" name="Content Placeholder 2"/>
          <p:cNvSpPr>
            <a:spLocks noGrp="1"/>
          </p:cNvSpPr>
          <p:nvPr>
            <p:ph idx="1"/>
          </p:nvPr>
        </p:nvSpPr>
        <p:spPr/>
        <p:txBody>
          <a:bodyPr/>
          <a:lstStyle/>
          <a:p>
            <a:r>
              <a:rPr lang="en-US" dirty="0"/>
              <a:t>If an outside attacker with malicious intent obtains a valid certificate and uses it to send an illegitimate CAP-compliant message that sends people to a dangerous </a:t>
            </a:r>
            <a:r>
              <a:rPr lang="en-US" dirty="0" smtClean="0"/>
              <a:t>location, </a:t>
            </a:r>
            <a:r>
              <a:rPr lang="en-US" dirty="0"/>
              <a:t>then health, safety, legal, financial, and reputation consequences could result</a:t>
            </a:r>
            <a:r>
              <a:rPr lang="en-US" dirty="0" smtClean="0"/>
              <a:t>. </a:t>
            </a:r>
            <a:endParaRPr lang="en-US" dirty="0"/>
          </a:p>
        </p:txBody>
      </p:sp>
    </p:spTree>
    <p:extLst>
      <p:ext uri="{BB962C8B-B14F-4D97-AF65-F5344CB8AC3E}">
        <p14:creationId xmlns:p14="http://schemas.microsoft.com/office/powerpoint/2010/main" val="1627088709"/>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Example: </a:t>
            </a:r>
            <a:r>
              <a:rPr lang="en-US" i="1" dirty="0" smtClean="0"/>
              <a:t>Risk Scenario </a:t>
            </a:r>
            <a:endParaRPr lang="en-US" i="1" dirty="0"/>
          </a:p>
        </p:txBody>
      </p:sp>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685800" y="1143000"/>
            <a:ext cx="8001000" cy="5257800"/>
          </a:xfrm>
          <a:prstGeom prst="rect">
            <a:avLst/>
          </a:prstGeom>
          <a:noFill/>
        </p:spPr>
      </p:pic>
    </p:spTree>
    <p:extLst>
      <p:ext uri="{BB962C8B-B14F-4D97-AF65-F5344CB8AC3E}">
        <p14:creationId xmlns:p14="http://schemas.microsoft.com/office/powerpoint/2010/main" val="3046999847"/>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Analyze Risk (Task 3)</a:t>
            </a:r>
            <a:endParaRPr lang="en-US" dirty="0"/>
          </a:p>
        </p:txBody>
      </p:sp>
      <p:sp>
        <p:nvSpPr>
          <p:cNvPr id="3" name="Content Placeholder 2"/>
          <p:cNvSpPr>
            <a:spLocks noGrp="1"/>
          </p:cNvSpPr>
          <p:nvPr>
            <p:ph idx="1"/>
          </p:nvPr>
        </p:nvSpPr>
        <p:spPr/>
        <p:txBody>
          <a:bodyPr/>
          <a:lstStyle/>
          <a:p>
            <a:r>
              <a:rPr lang="en-US" dirty="0"/>
              <a:t>Each risk is </a:t>
            </a:r>
            <a:r>
              <a:rPr lang="en-US" dirty="0" smtClean="0"/>
              <a:t>analyzed in </a:t>
            </a:r>
            <a:r>
              <a:rPr lang="en-US" dirty="0"/>
              <a:t>relation to predefined </a:t>
            </a:r>
            <a:r>
              <a:rPr lang="en-US" dirty="0" smtClean="0"/>
              <a:t>criteria.</a:t>
            </a:r>
          </a:p>
          <a:p>
            <a:r>
              <a:rPr lang="en-US" dirty="0"/>
              <a:t>Sub-tasks:</a:t>
            </a:r>
          </a:p>
          <a:p>
            <a:pPr lvl="1"/>
            <a:r>
              <a:rPr lang="en-US" dirty="0" smtClean="0"/>
              <a:t>Establish probability.</a:t>
            </a:r>
            <a:endParaRPr lang="en-US" dirty="0"/>
          </a:p>
          <a:p>
            <a:pPr lvl="1"/>
            <a:r>
              <a:rPr lang="en-US" dirty="0"/>
              <a:t>Establish </a:t>
            </a:r>
            <a:r>
              <a:rPr lang="en-US" dirty="0" smtClean="0"/>
              <a:t>impact.</a:t>
            </a:r>
            <a:endParaRPr lang="en-US" dirty="0"/>
          </a:p>
          <a:p>
            <a:pPr lvl="1"/>
            <a:r>
              <a:rPr lang="en-US" dirty="0" smtClean="0"/>
              <a:t>Determine risk exposure.</a:t>
            </a:r>
            <a:endParaRPr lang="en-US" dirty="0"/>
          </a:p>
          <a:p>
            <a:endParaRPr lang="en-US" dirty="0"/>
          </a:p>
        </p:txBody>
      </p:sp>
    </p:spTree>
    <p:extLst>
      <p:ext uri="{BB962C8B-B14F-4D97-AF65-F5344CB8AC3E}">
        <p14:creationId xmlns:p14="http://schemas.microsoft.com/office/powerpoint/2010/main" val="3144951157"/>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a:p>
        </p:txBody>
      </p:sp>
      <p:sp>
        <p:nvSpPr>
          <p:cNvPr id="4" name="Rectangle 128"/>
          <p:cNvSpPr txBox="1">
            <a:spLocks noChangeArrowheads="1"/>
          </p:cNvSpPr>
          <p:nvPr/>
        </p:nvSpPr>
        <p:spPr bwMode="auto">
          <a:xfrm>
            <a:off x="4257674" y="5153025"/>
            <a:ext cx="4200525" cy="561975"/>
          </a:xfrm>
          <a:prstGeom prst="rect">
            <a:avLst/>
          </a:prstGeom>
        </p:spPr>
        <p:txBody>
          <a:bodyPr lIns="91440" tIns="45720" rIns="91440" bIns="45720" anchor="ctr"/>
          <a:lstStyle>
            <a:lvl1pPr algn="l" rtl="0" eaLnBrk="1" fontAlgn="base" hangingPunct="1">
              <a:spcBef>
                <a:spcPct val="30000"/>
              </a:spcBef>
              <a:spcAft>
                <a:spcPct val="0"/>
              </a:spcAft>
              <a:buSzPct val="70000"/>
              <a:defRPr sz="17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kern="0" dirty="0" smtClean="0"/>
              <a:t>Robert Ellison</a:t>
            </a:r>
            <a:br>
              <a:rPr lang="en-US" kern="0" dirty="0" smtClean="0"/>
            </a:br>
            <a:r>
              <a:rPr lang="en-US" kern="0" dirty="0" smtClean="0"/>
              <a:t>November 2013</a:t>
            </a:r>
            <a:endParaRPr lang="en-US" kern="0" dirty="0"/>
          </a:p>
        </p:txBody>
      </p:sp>
      <p:sp>
        <p:nvSpPr>
          <p:cNvPr id="5" name="Rectangle 12"/>
          <p:cNvSpPr txBox="1">
            <a:spLocks noChangeArrowheads="1"/>
          </p:cNvSpPr>
          <p:nvPr/>
        </p:nvSpPr>
        <p:spPr bwMode="white">
          <a:xfrm>
            <a:off x="4257673" y="2438400"/>
            <a:ext cx="4352925" cy="76200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lnSpc>
                <a:spcPct val="100000"/>
              </a:lnSpc>
              <a:defRPr sz="2200"/>
            </a:lvl1pPr>
          </a:lstStyle>
          <a:p>
            <a:pPr lvl="0">
              <a:spcBef>
                <a:spcPct val="0"/>
              </a:spcBef>
              <a:defRPr/>
            </a:pPr>
            <a:r>
              <a:rPr lang="en-US" sz="2800" b="1" dirty="0" smtClean="0"/>
              <a:t>Assurance Management</a:t>
            </a:r>
          </a:p>
          <a:p>
            <a:pPr lvl="0">
              <a:spcBef>
                <a:spcPct val="0"/>
              </a:spcBef>
              <a:defRPr/>
            </a:pPr>
            <a:r>
              <a:rPr lang="en-US" sz="2800" b="1" kern="0" dirty="0" smtClean="0">
                <a:latin typeface="+mj-lt"/>
                <a:ea typeface="+mj-ea"/>
                <a:cs typeface="+mj-cs"/>
              </a:rPr>
              <a:t>Module</a:t>
            </a:r>
            <a:r>
              <a:rPr kumimoji="0" lang="en-US" sz="2800" b="1" i="0" u="none" strike="noStrike" kern="0" cap="none" spc="0" normalizeH="0" baseline="0" noProof="0" dirty="0" smtClean="0">
                <a:ln>
                  <a:noFill/>
                </a:ln>
                <a:solidFill>
                  <a:schemeClr val="tx1"/>
                </a:solidFill>
                <a:effectLst/>
                <a:uLnTx/>
                <a:uFillTx/>
                <a:latin typeface="+mj-lt"/>
                <a:ea typeface="+mj-ea"/>
                <a:cs typeface="+mj-cs"/>
              </a:rPr>
              <a:t> 3</a:t>
            </a:r>
            <a:endParaRPr kumimoji="0" lang="en-US" sz="2800" b="1" i="0" u="none" strike="noStrike" kern="0" cap="none" spc="0" normalizeH="0" baseline="0" noProof="0" dirty="0">
              <a:ln>
                <a:noFill/>
              </a:ln>
              <a:solidFill>
                <a:schemeClr val="tx1"/>
              </a:solidFill>
              <a:effectLst/>
              <a:uLnTx/>
              <a:uFillTx/>
              <a:latin typeface="+mj-lt"/>
              <a:ea typeface="+mj-ea"/>
              <a:cs typeface="+mj-cs"/>
            </a:endParaRPr>
          </a:p>
        </p:txBody>
      </p:sp>
      <p:sp>
        <p:nvSpPr>
          <p:cNvPr id="2" name="TextBox 1"/>
          <p:cNvSpPr txBox="1"/>
          <p:nvPr/>
        </p:nvSpPr>
        <p:spPr>
          <a:xfrm>
            <a:off x="4257673" y="3505200"/>
            <a:ext cx="3366884" cy="400110"/>
          </a:xfrm>
          <a:prstGeom prst="rect">
            <a:avLst/>
          </a:prstGeom>
          <a:noFill/>
        </p:spPr>
        <p:txBody>
          <a:bodyPr wrap="none" rtlCol="0">
            <a:spAutoFit/>
          </a:bodyPr>
          <a:lstStyle/>
          <a:p>
            <a:r>
              <a:rPr lang="en-US" sz="2000" b="1" dirty="0" smtClean="0">
                <a:latin typeface="Calibri" panose="020F0502020204030204" pitchFamily="34" charset="0"/>
              </a:rPr>
              <a:t>Risk Management Framework</a:t>
            </a:r>
            <a:endParaRPr lang="en-US" sz="2000" b="1" dirty="0">
              <a:latin typeface="Calibri" panose="020F0502020204030204" pitchFamily="34" charset="0"/>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a:t>
            </a:r>
            <a:r>
              <a:rPr lang="en-US" dirty="0"/>
              <a:t>3 </a:t>
            </a:r>
            <a:r>
              <a:rPr lang="en-US" dirty="0" smtClean="0"/>
              <a:t>Questions: </a:t>
            </a:r>
            <a:r>
              <a:rPr lang="en-US" i="1" dirty="0" smtClean="0"/>
              <a:t>Establish Probability</a:t>
            </a:r>
            <a:endParaRPr lang="en-US" i="1" dirty="0"/>
          </a:p>
        </p:txBody>
      </p:sp>
      <p:sp>
        <p:nvSpPr>
          <p:cNvPr id="3" name="Content Placeholder 2"/>
          <p:cNvSpPr>
            <a:spLocks noGrp="1"/>
          </p:cNvSpPr>
          <p:nvPr>
            <p:ph idx="1"/>
          </p:nvPr>
        </p:nvSpPr>
        <p:spPr/>
        <p:txBody>
          <a:bodyPr/>
          <a:lstStyle/>
          <a:p>
            <a:pPr lvl="0"/>
            <a:r>
              <a:rPr lang="en-US" dirty="0"/>
              <a:t>What is the probability that the risk will occur?</a:t>
            </a:r>
            <a:r>
              <a:rPr lang="en-US" i="1" dirty="0"/>
              <a:t> </a:t>
            </a:r>
            <a:endParaRPr lang="en-US" dirty="0"/>
          </a:p>
          <a:p>
            <a:pPr lvl="0"/>
            <a:r>
              <a:rPr lang="en-US" dirty="0"/>
              <a:t>What is the rationale for your estimate of the risk’s probability?</a:t>
            </a:r>
          </a:p>
          <a:p>
            <a:endParaRPr lang="en-US" dirty="0"/>
          </a:p>
        </p:txBody>
      </p:sp>
    </p:spTree>
    <p:extLst>
      <p:ext uri="{BB962C8B-B14F-4D97-AF65-F5344CB8AC3E}">
        <p14:creationId xmlns:p14="http://schemas.microsoft.com/office/powerpoint/2010/main" val="1280951717"/>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Probability Criteria</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2576466637"/>
              </p:ext>
            </p:extLst>
          </p:nvPr>
        </p:nvGraphicFramePr>
        <p:xfrm>
          <a:off x="299139" y="1676400"/>
          <a:ext cx="8549434" cy="3657600"/>
        </p:xfrm>
        <a:graphic>
          <a:graphicData uri="http://schemas.openxmlformats.org/presentationml/2006/ole">
            <mc:AlternateContent xmlns:mc="http://schemas.openxmlformats.org/markup-compatibility/2006">
              <mc:Choice xmlns:v="urn:schemas-microsoft-com:vml" Requires="v">
                <p:oleObj spid="_x0000_s21520" name="Document" r:id="rId5" imgW="5724588" imgH="2452591" progId="Word.Document.12">
                  <p:embed/>
                </p:oleObj>
              </mc:Choice>
              <mc:Fallback>
                <p:oleObj name="Document" r:id="rId5" imgW="5724588" imgH="2452591" progId="Word.Document.12">
                  <p:embed/>
                  <p:pic>
                    <p:nvPicPr>
                      <p:cNvPr id="0" name=""/>
                      <p:cNvPicPr/>
                      <p:nvPr/>
                    </p:nvPicPr>
                    <p:blipFill>
                      <a:blip r:embed="rId6"/>
                      <a:stretch>
                        <a:fillRect/>
                      </a:stretch>
                    </p:blipFill>
                    <p:spPr>
                      <a:xfrm>
                        <a:off x="299139" y="1676400"/>
                        <a:ext cx="8549434" cy="3657600"/>
                      </a:xfrm>
                      <a:prstGeom prst="rect">
                        <a:avLst/>
                      </a:prstGeom>
                    </p:spPr>
                  </p:pic>
                </p:oleObj>
              </mc:Fallback>
            </mc:AlternateContent>
          </a:graphicData>
        </a:graphic>
      </p:graphicFrame>
    </p:spTree>
    <p:extLst>
      <p:ext uri="{BB962C8B-B14F-4D97-AF65-F5344CB8AC3E}">
        <p14:creationId xmlns:p14="http://schemas.microsoft.com/office/powerpoint/2010/main" val="833470414"/>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Example: </a:t>
            </a:r>
            <a:r>
              <a:rPr lang="en-US" i="1" dirty="0" smtClean="0"/>
              <a:t>Probability</a:t>
            </a:r>
            <a:endParaRPr lang="en-US" i="1" dirty="0"/>
          </a:p>
        </p:txBody>
      </p:sp>
      <p:sp>
        <p:nvSpPr>
          <p:cNvPr id="8" name="Content Placeholder 7"/>
          <p:cNvSpPr>
            <a:spLocks noGrp="1"/>
          </p:cNvSpPr>
          <p:nvPr>
            <p:ph idx="1"/>
          </p:nvPr>
        </p:nvSpPr>
        <p:spPr/>
        <p:txBody>
          <a:bodyPr/>
          <a:lstStyle/>
          <a:p>
            <a:r>
              <a:rPr lang="en-US" dirty="0" smtClean="0"/>
              <a:t>Probability: </a:t>
            </a:r>
          </a:p>
          <a:p>
            <a:pPr lvl="1"/>
            <a:r>
              <a:rPr lang="en-US" dirty="0"/>
              <a:t>Rare</a:t>
            </a:r>
            <a:endParaRPr lang="en-US" dirty="0" smtClean="0"/>
          </a:p>
          <a:p>
            <a:r>
              <a:rPr lang="en-US" dirty="0" smtClean="0"/>
              <a:t>Rationale:</a:t>
            </a:r>
          </a:p>
          <a:p>
            <a:pPr lvl="1"/>
            <a:r>
              <a:rPr lang="en-US" dirty="0"/>
              <a:t>This risk requires that a complex sequence of events occurs. </a:t>
            </a:r>
          </a:p>
          <a:p>
            <a:pPr lvl="1"/>
            <a:r>
              <a:rPr lang="en-US" dirty="0"/>
              <a:t>The attacker has to be highly motivated.</a:t>
            </a:r>
          </a:p>
          <a:p>
            <a:pPr lvl="1"/>
            <a:r>
              <a:rPr lang="en-US" dirty="0"/>
              <a:t>An event that requires an alert to be issued must already be imminent. People will likely verify WEA messages through other channels. To make maximize the impact, the attacker will likely take advantage of an impending event. </a:t>
            </a:r>
          </a:p>
          <a:p>
            <a:pPr lvl="1"/>
            <a:r>
              <a:rPr lang="en-US" dirty="0"/>
              <a:t>WEA will need to have an established track record of success for this risk to be realized. Otherwise, people might not be inclined to follow the instructions provided in the illegitimate CAP-compliant message.</a:t>
            </a:r>
          </a:p>
        </p:txBody>
      </p:sp>
    </p:spTree>
    <p:extLst>
      <p:ext uri="{BB962C8B-B14F-4D97-AF65-F5344CB8AC3E}">
        <p14:creationId xmlns:p14="http://schemas.microsoft.com/office/powerpoint/2010/main" val="3328274829"/>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a:t>
            </a:r>
            <a:r>
              <a:rPr lang="en-US" dirty="0"/>
              <a:t>3 </a:t>
            </a:r>
            <a:r>
              <a:rPr lang="en-US" dirty="0" smtClean="0"/>
              <a:t>Questions: </a:t>
            </a:r>
            <a:r>
              <a:rPr lang="en-US" i="1" dirty="0" smtClean="0"/>
              <a:t>Establish Impact</a:t>
            </a:r>
            <a:endParaRPr lang="en-US" i="1" dirty="0"/>
          </a:p>
        </p:txBody>
      </p:sp>
      <p:sp>
        <p:nvSpPr>
          <p:cNvPr id="3" name="Content Placeholder 2"/>
          <p:cNvSpPr>
            <a:spLocks noGrp="1"/>
          </p:cNvSpPr>
          <p:nvPr>
            <p:ph idx="1"/>
          </p:nvPr>
        </p:nvSpPr>
        <p:spPr/>
        <p:txBody>
          <a:bodyPr/>
          <a:lstStyle/>
          <a:p>
            <a:pPr lvl="0"/>
            <a:r>
              <a:rPr lang="en-US" dirty="0"/>
              <a:t>If the risk were to occur, what would its impact be?</a:t>
            </a:r>
            <a:r>
              <a:rPr lang="en-US" i="1" dirty="0"/>
              <a:t> </a:t>
            </a:r>
            <a:endParaRPr lang="en-US" dirty="0"/>
          </a:p>
          <a:p>
            <a:pPr lvl="0"/>
            <a:r>
              <a:rPr lang="en-US" dirty="0"/>
              <a:t>What is the rationale for your estimate of the risk’s impact?</a:t>
            </a:r>
          </a:p>
          <a:p>
            <a:endParaRPr lang="en-US" dirty="0"/>
          </a:p>
        </p:txBody>
      </p:sp>
    </p:spTree>
    <p:extLst>
      <p:ext uri="{BB962C8B-B14F-4D97-AF65-F5344CB8AC3E}">
        <p14:creationId xmlns:p14="http://schemas.microsoft.com/office/powerpoint/2010/main" val="3853007009"/>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Impact Criteria</a:t>
            </a:r>
            <a:endParaRPr lang="en-US" dirty="0"/>
          </a:p>
        </p:txBody>
      </p:sp>
      <p:graphicFrame>
        <p:nvGraphicFramePr>
          <p:cNvPr id="2" name="Object 1"/>
          <p:cNvGraphicFramePr>
            <a:graphicFrameLocks noChangeAspect="1"/>
          </p:cNvGraphicFramePr>
          <p:nvPr>
            <p:extLst>
              <p:ext uri="{D42A27DB-BD31-4B8C-83A1-F6EECF244321}">
                <p14:modId xmlns:p14="http://schemas.microsoft.com/office/powerpoint/2010/main" val="11526088"/>
              </p:ext>
            </p:extLst>
          </p:nvPr>
        </p:nvGraphicFramePr>
        <p:xfrm>
          <a:off x="381326" y="1066800"/>
          <a:ext cx="8534074" cy="5562600"/>
        </p:xfrm>
        <a:graphic>
          <a:graphicData uri="http://schemas.openxmlformats.org/presentationml/2006/ole">
            <mc:AlternateContent xmlns:mc="http://schemas.openxmlformats.org/markup-compatibility/2006">
              <mc:Choice xmlns:v="urn:schemas-microsoft-com:vml" Requires="v">
                <p:oleObj spid="_x0000_s22543" name="Document" r:id="rId5" imgW="5717658" imgH="3731735" progId="Word.Document.12">
                  <p:embed/>
                </p:oleObj>
              </mc:Choice>
              <mc:Fallback>
                <p:oleObj name="Document" r:id="rId5" imgW="5717658" imgH="3731735" progId="Word.Document.12">
                  <p:embed/>
                  <p:pic>
                    <p:nvPicPr>
                      <p:cNvPr id="0" name=""/>
                      <p:cNvPicPr/>
                      <p:nvPr/>
                    </p:nvPicPr>
                    <p:blipFill>
                      <a:blip r:embed="rId6"/>
                      <a:stretch>
                        <a:fillRect/>
                      </a:stretch>
                    </p:blipFill>
                    <p:spPr>
                      <a:xfrm>
                        <a:off x="381326" y="1066800"/>
                        <a:ext cx="8534074" cy="5562600"/>
                      </a:xfrm>
                      <a:prstGeom prst="rect">
                        <a:avLst/>
                      </a:prstGeom>
                    </p:spPr>
                  </p:pic>
                </p:oleObj>
              </mc:Fallback>
            </mc:AlternateContent>
          </a:graphicData>
        </a:graphic>
      </p:graphicFrame>
    </p:spTree>
    <p:extLst>
      <p:ext uri="{BB962C8B-B14F-4D97-AF65-F5344CB8AC3E}">
        <p14:creationId xmlns:p14="http://schemas.microsoft.com/office/powerpoint/2010/main" val="1341549264"/>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Example: </a:t>
            </a:r>
            <a:r>
              <a:rPr lang="en-US" i="1" dirty="0" smtClean="0"/>
              <a:t>Impact</a:t>
            </a:r>
            <a:endParaRPr lang="en-US" i="1" dirty="0"/>
          </a:p>
        </p:txBody>
      </p:sp>
      <p:sp>
        <p:nvSpPr>
          <p:cNvPr id="8" name="Content Placeholder 7"/>
          <p:cNvSpPr>
            <a:spLocks noGrp="1"/>
          </p:cNvSpPr>
          <p:nvPr>
            <p:ph idx="1"/>
          </p:nvPr>
        </p:nvSpPr>
        <p:spPr/>
        <p:txBody>
          <a:bodyPr/>
          <a:lstStyle/>
          <a:p>
            <a:r>
              <a:rPr lang="en-US" dirty="0" smtClean="0"/>
              <a:t>Impact: </a:t>
            </a:r>
          </a:p>
          <a:p>
            <a:pPr lvl="1"/>
            <a:r>
              <a:rPr lang="en-US" dirty="0" smtClean="0"/>
              <a:t>High-Maximum</a:t>
            </a:r>
          </a:p>
          <a:p>
            <a:pPr marL="283464" lvl="1" indent="0">
              <a:buNone/>
            </a:pPr>
            <a:endParaRPr lang="en-US" dirty="0" smtClean="0"/>
          </a:p>
          <a:p>
            <a:r>
              <a:rPr lang="en-US" dirty="0" smtClean="0"/>
              <a:t>Rationale:</a:t>
            </a:r>
          </a:p>
          <a:p>
            <a:pPr lvl="1"/>
            <a:r>
              <a:rPr lang="en-US" dirty="0"/>
              <a:t>The impact will ultimately depend on the severity of the event that is about to occur. </a:t>
            </a:r>
          </a:p>
          <a:p>
            <a:pPr lvl="1"/>
            <a:r>
              <a:rPr lang="en-US" dirty="0"/>
              <a:t>Health and safety damages could be severe, leading to potentially large legal liabilities. </a:t>
            </a:r>
          </a:p>
          <a:p>
            <a:pPr lvl="1"/>
            <a:r>
              <a:rPr lang="en-US" dirty="0"/>
              <a:t>The reputation of WEA could be severely damaged beyond </a:t>
            </a:r>
            <a:r>
              <a:rPr lang="en-US" dirty="0" smtClean="0"/>
              <a:t>repair.</a:t>
            </a:r>
            <a:endParaRPr lang="en-US" dirty="0"/>
          </a:p>
        </p:txBody>
      </p:sp>
    </p:spTree>
    <p:extLst>
      <p:ext uri="{BB962C8B-B14F-4D97-AF65-F5344CB8AC3E}">
        <p14:creationId xmlns:p14="http://schemas.microsoft.com/office/powerpoint/2010/main" val="4188920862"/>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a:t>
            </a:r>
            <a:r>
              <a:rPr lang="en-US" dirty="0"/>
              <a:t>3 </a:t>
            </a:r>
            <a:r>
              <a:rPr lang="en-US" dirty="0" smtClean="0"/>
              <a:t>Question: </a:t>
            </a:r>
            <a:r>
              <a:rPr lang="en-US" i="1" dirty="0" smtClean="0"/>
              <a:t>Determine Risk Exposure</a:t>
            </a:r>
            <a:endParaRPr lang="en-US" i="1" dirty="0"/>
          </a:p>
        </p:txBody>
      </p:sp>
      <p:sp>
        <p:nvSpPr>
          <p:cNvPr id="3" name="Content Placeholder 2"/>
          <p:cNvSpPr>
            <a:spLocks noGrp="1"/>
          </p:cNvSpPr>
          <p:nvPr>
            <p:ph idx="1"/>
          </p:nvPr>
        </p:nvSpPr>
        <p:spPr/>
        <p:txBody>
          <a:bodyPr/>
          <a:lstStyle/>
          <a:p>
            <a:pPr lvl="0"/>
            <a:r>
              <a:rPr lang="en-US" dirty="0"/>
              <a:t>Based on the estimated values of probability and impact, what is the resulting risk exposure? </a:t>
            </a:r>
            <a:endParaRPr lang="en-US" dirty="0" smtClean="0"/>
          </a:p>
          <a:p>
            <a:endParaRPr lang="en-US" dirty="0"/>
          </a:p>
        </p:txBody>
      </p:sp>
    </p:spTree>
    <p:extLst>
      <p:ext uri="{BB962C8B-B14F-4D97-AF65-F5344CB8AC3E}">
        <p14:creationId xmlns:p14="http://schemas.microsoft.com/office/powerpoint/2010/main" val="3178395689"/>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Risk Exposure </a:t>
            </a:r>
            <a:r>
              <a:rPr lang="en-US" dirty="0" smtClean="0"/>
              <a:t>Matrix</a:t>
            </a:r>
            <a:endParaRPr lang="en-US" dirty="0"/>
          </a:p>
        </p:txBody>
      </p:sp>
      <p:graphicFrame>
        <p:nvGraphicFramePr>
          <p:cNvPr id="2" name="Object 1"/>
          <p:cNvGraphicFramePr>
            <a:graphicFrameLocks noChangeAspect="1"/>
          </p:cNvGraphicFramePr>
          <p:nvPr>
            <p:extLst>
              <p:ext uri="{D42A27DB-BD31-4B8C-83A1-F6EECF244321}">
                <p14:modId xmlns:p14="http://schemas.microsoft.com/office/powerpoint/2010/main" val="2663844277"/>
              </p:ext>
            </p:extLst>
          </p:nvPr>
        </p:nvGraphicFramePr>
        <p:xfrm>
          <a:off x="195862" y="1258888"/>
          <a:ext cx="8682790" cy="4760912"/>
        </p:xfrm>
        <a:graphic>
          <a:graphicData uri="http://schemas.openxmlformats.org/presentationml/2006/ole">
            <mc:AlternateContent xmlns:mc="http://schemas.openxmlformats.org/markup-compatibility/2006">
              <mc:Choice xmlns:v="urn:schemas-microsoft-com:vml" Requires="v">
                <p:oleObj spid="_x0000_s23567" name="Document" r:id="rId5" imgW="7908818" imgH="4341883" progId="Word.Document.12">
                  <p:embed/>
                </p:oleObj>
              </mc:Choice>
              <mc:Fallback>
                <p:oleObj name="Document" r:id="rId5" imgW="7908818" imgH="4341883" progId="Word.Document.12">
                  <p:embed/>
                  <p:pic>
                    <p:nvPicPr>
                      <p:cNvPr id="0" name=""/>
                      <p:cNvPicPr/>
                      <p:nvPr/>
                    </p:nvPicPr>
                    <p:blipFill>
                      <a:blip r:embed="rId6"/>
                      <a:stretch>
                        <a:fillRect/>
                      </a:stretch>
                    </p:blipFill>
                    <p:spPr>
                      <a:xfrm>
                        <a:off x="195862" y="1258888"/>
                        <a:ext cx="8682790" cy="4760912"/>
                      </a:xfrm>
                      <a:prstGeom prst="rect">
                        <a:avLst/>
                      </a:prstGeom>
                    </p:spPr>
                  </p:pic>
                </p:oleObj>
              </mc:Fallback>
            </mc:AlternateContent>
          </a:graphicData>
        </a:graphic>
      </p:graphicFrame>
    </p:spTree>
    <p:extLst>
      <p:ext uri="{BB962C8B-B14F-4D97-AF65-F5344CB8AC3E}">
        <p14:creationId xmlns:p14="http://schemas.microsoft.com/office/powerpoint/2010/main" val="246044488"/>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Example: </a:t>
            </a:r>
            <a:r>
              <a:rPr lang="en-US" i="1" dirty="0" smtClean="0"/>
              <a:t>Risk </a:t>
            </a:r>
            <a:r>
              <a:rPr lang="en-US" i="1" dirty="0"/>
              <a:t>Exposure</a:t>
            </a:r>
          </a:p>
        </p:txBody>
      </p:sp>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525" y="1202370"/>
            <a:ext cx="8397875" cy="4717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43672346"/>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Determine Control Approach (Task 4)-1</a:t>
            </a:r>
            <a:endParaRPr lang="en-US" dirty="0"/>
          </a:p>
        </p:txBody>
      </p:sp>
      <p:sp>
        <p:nvSpPr>
          <p:cNvPr id="3" name="Content Placeholder 2"/>
          <p:cNvSpPr>
            <a:spLocks noGrp="1"/>
          </p:cNvSpPr>
          <p:nvPr>
            <p:ph idx="1"/>
          </p:nvPr>
        </p:nvSpPr>
        <p:spPr/>
        <p:txBody>
          <a:bodyPr/>
          <a:lstStyle/>
          <a:p>
            <a:r>
              <a:rPr lang="en-US" dirty="0"/>
              <a:t>A strategy for controlling each risk is determined </a:t>
            </a:r>
            <a:r>
              <a:rPr lang="en-US" dirty="0" smtClean="0"/>
              <a:t>based </a:t>
            </a:r>
            <a:r>
              <a:rPr lang="en-US" dirty="0"/>
              <a:t>on </a:t>
            </a:r>
            <a:endParaRPr lang="en-US" dirty="0" smtClean="0"/>
          </a:p>
          <a:p>
            <a:pPr lvl="1"/>
            <a:r>
              <a:rPr lang="en-US" dirty="0"/>
              <a:t>P</a:t>
            </a:r>
            <a:r>
              <a:rPr lang="en-US" dirty="0" smtClean="0"/>
              <a:t>redefined criteria</a:t>
            </a:r>
          </a:p>
          <a:p>
            <a:pPr lvl="1"/>
            <a:r>
              <a:rPr lang="en-US" dirty="0" smtClean="0"/>
              <a:t>Current </a:t>
            </a:r>
            <a:r>
              <a:rPr lang="en-US" dirty="0"/>
              <a:t>constraints (e.g., resources and funding available for control activities</a:t>
            </a:r>
            <a:r>
              <a:rPr lang="en-US" dirty="0" smtClean="0"/>
              <a:t>)</a:t>
            </a:r>
          </a:p>
          <a:p>
            <a:r>
              <a:rPr lang="en-US" dirty="0" smtClean="0"/>
              <a:t>Control </a:t>
            </a:r>
            <a:r>
              <a:rPr lang="en-US" dirty="0"/>
              <a:t>approaches for </a:t>
            </a:r>
            <a:r>
              <a:rPr lang="en-US" dirty="0" smtClean="0"/>
              <a:t>security </a:t>
            </a:r>
            <a:r>
              <a:rPr lang="en-US" dirty="0"/>
              <a:t>risks </a:t>
            </a:r>
            <a:r>
              <a:rPr lang="en-US" dirty="0" smtClean="0"/>
              <a:t>include: </a:t>
            </a:r>
            <a:endParaRPr lang="en-US" dirty="0"/>
          </a:p>
          <a:p>
            <a:pPr lvl="1"/>
            <a:r>
              <a:rPr lang="en-US" i="1" dirty="0"/>
              <a:t>Accept</a:t>
            </a:r>
            <a:r>
              <a:rPr lang="en-US" dirty="0"/>
              <a:t>—If a risk occurs, its consequences will be </a:t>
            </a:r>
            <a:r>
              <a:rPr lang="en-US" dirty="0" smtClean="0"/>
              <a:t>tolerated.</a:t>
            </a:r>
          </a:p>
          <a:p>
            <a:pPr lvl="1"/>
            <a:r>
              <a:rPr lang="en-US" i="1" dirty="0" smtClean="0"/>
              <a:t>Transfer</a:t>
            </a:r>
            <a:r>
              <a:rPr lang="en-US" dirty="0" smtClean="0"/>
              <a:t>—A </a:t>
            </a:r>
            <a:r>
              <a:rPr lang="en-US" dirty="0"/>
              <a:t>risk is shifted to another party (e.g., through insurance or outsourcing).</a:t>
            </a:r>
          </a:p>
          <a:p>
            <a:pPr lvl="1"/>
            <a:r>
              <a:rPr lang="en-US" i="1" dirty="0"/>
              <a:t>Avoid</a:t>
            </a:r>
            <a:r>
              <a:rPr lang="en-US" dirty="0"/>
              <a:t>—Activities are restructured to eliminate the possibility of a risk occurring. </a:t>
            </a:r>
          </a:p>
          <a:p>
            <a:pPr lvl="1"/>
            <a:r>
              <a:rPr lang="en-US" i="1" dirty="0"/>
              <a:t>Mitigate</a:t>
            </a:r>
            <a:r>
              <a:rPr lang="en-US" dirty="0"/>
              <a:t>—Actions are implemented in an attempt to reduce or contain a risk</a:t>
            </a:r>
            <a:r>
              <a:rPr lang="en-US" dirty="0" smtClean="0"/>
              <a:t>.</a:t>
            </a:r>
            <a:endParaRPr lang="en-US" dirty="0"/>
          </a:p>
        </p:txBody>
      </p:sp>
    </p:spTree>
    <p:extLst>
      <p:ext uri="{BB962C8B-B14F-4D97-AF65-F5344CB8AC3E}">
        <p14:creationId xmlns:p14="http://schemas.microsoft.com/office/powerpoint/2010/main" val="3822731195"/>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smtClean="0">
                <a:latin typeface="Calibri" panose="020F0502020204030204" pitchFamily="34" charset="0"/>
              </a:rPr>
              <a:t>Risk Management Framework</a:t>
            </a: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3762817597"/>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Determine Control Approach (Task 4)-2</a:t>
            </a:r>
            <a:endParaRPr lang="en-US" dirty="0"/>
          </a:p>
        </p:txBody>
      </p:sp>
      <p:sp>
        <p:nvSpPr>
          <p:cNvPr id="3" name="Content Placeholder 2"/>
          <p:cNvSpPr>
            <a:spLocks noGrp="1"/>
          </p:cNvSpPr>
          <p:nvPr>
            <p:ph idx="1"/>
          </p:nvPr>
        </p:nvSpPr>
        <p:spPr/>
        <p:txBody>
          <a:bodyPr/>
          <a:lstStyle/>
          <a:p>
            <a:r>
              <a:rPr lang="en-US" dirty="0" smtClean="0"/>
              <a:t>Sub-tasks</a:t>
            </a:r>
            <a:r>
              <a:rPr lang="en-US" dirty="0"/>
              <a:t>:</a:t>
            </a:r>
          </a:p>
          <a:p>
            <a:pPr lvl="1"/>
            <a:r>
              <a:rPr lang="en-US" dirty="0" smtClean="0"/>
              <a:t>Prioritize risks.</a:t>
            </a:r>
          </a:p>
          <a:p>
            <a:pPr lvl="1"/>
            <a:r>
              <a:rPr lang="en-US" dirty="0" smtClean="0"/>
              <a:t>Select </a:t>
            </a:r>
            <a:r>
              <a:rPr lang="en-US" dirty="0"/>
              <a:t>control approach.</a:t>
            </a:r>
          </a:p>
        </p:txBody>
      </p:sp>
    </p:spTree>
    <p:extLst>
      <p:ext uri="{BB962C8B-B14F-4D97-AF65-F5344CB8AC3E}">
        <p14:creationId xmlns:p14="http://schemas.microsoft.com/office/powerpoint/2010/main" val="4134894448"/>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Task </a:t>
            </a:r>
            <a:r>
              <a:rPr lang="en-US" dirty="0" smtClean="0"/>
              <a:t>4 </a:t>
            </a:r>
            <a:r>
              <a:rPr lang="en-US" dirty="0"/>
              <a:t>Question: Prioritize </a:t>
            </a:r>
            <a:r>
              <a:rPr lang="en-US" i="1" dirty="0" smtClean="0"/>
              <a:t>Risks</a:t>
            </a:r>
            <a:endParaRPr lang="en-US" i="1" dirty="0"/>
          </a:p>
        </p:txBody>
      </p:sp>
      <p:sp>
        <p:nvSpPr>
          <p:cNvPr id="3" name="Content Placeholder 2"/>
          <p:cNvSpPr>
            <a:spLocks noGrp="1"/>
          </p:cNvSpPr>
          <p:nvPr>
            <p:ph idx="1"/>
          </p:nvPr>
        </p:nvSpPr>
        <p:spPr/>
        <p:txBody>
          <a:bodyPr/>
          <a:lstStyle/>
          <a:p>
            <a:r>
              <a:rPr lang="en-US" dirty="0"/>
              <a:t>Which risks are of highest priority? </a:t>
            </a:r>
            <a:endParaRPr lang="en-US" dirty="0" smtClean="0"/>
          </a:p>
          <a:p>
            <a:pPr lvl="1"/>
            <a:r>
              <a:rPr lang="en-US" dirty="0"/>
              <a:t>Use impact as the primary factor for prioritizing </a:t>
            </a:r>
            <a:r>
              <a:rPr lang="en-US" dirty="0" smtClean="0"/>
              <a:t>security </a:t>
            </a:r>
            <a:r>
              <a:rPr lang="en-US" dirty="0"/>
              <a:t>risks. </a:t>
            </a:r>
            <a:endParaRPr lang="en-US" dirty="0" smtClean="0"/>
          </a:p>
          <a:p>
            <a:pPr lvl="2"/>
            <a:r>
              <a:rPr lang="en-US" dirty="0" smtClean="0"/>
              <a:t>Risks </a:t>
            </a:r>
            <a:r>
              <a:rPr lang="en-US" dirty="0"/>
              <a:t>with the largest impacts are deemed to be of highest priority. </a:t>
            </a:r>
          </a:p>
          <a:p>
            <a:pPr lvl="1"/>
            <a:r>
              <a:rPr lang="en-US" dirty="0"/>
              <a:t>Use probability as the secondary factor for prioritizing </a:t>
            </a:r>
            <a:r>
              <a:rPr lang="en-US" dirty="0" smtClean="0"/>
              <a:t>security </a:t>
            </a:r>
            <a:r>
              <a:rPr lang="en-US" dirty="0"/>
              <a:t>risks. </a:t>
            </a:r>
            <a:endParaRPr lang="en-US" dirty="0" smtClean="0"/>
          </a:p>
          <a:p>
            <a:pPr lvl="2"/>
            <a:r>
              <a:rPr lang="en-US" dirty="0" smtClean="0"/>
              <a:t>Probability </a:t>
            </a:r>
            <a:r>
              <a:rPr lang="en-US" dirty="0"/>
              <a:t>is used to prioritize risks that have equal impacts. </a:t>
            </a:r>
            <a:endParaRPr lang="en-US" dirty="0" smtClean="0"/>
          </a:p>
          <a:p>
            <a:pPr lvl="2"/>
            <a:r>
              <a:rPr lang="en-US" dirty="0" smtClean="0"/>
              <a:t>Risks </a:t>
            </a:r>
            <a:r>
              <a:rPr lang="en-US" dirty="0"/>
              <a:t>of equal impact with the largest probabilities are considered to be the highest priority risks. </a:t>
            </a:r>
          </a:p>
        </p:txBody>
      </p:sp>
    </p:spTree>
    <p:extLst>
      <p:ext uri="{BB962C8B-B14F-4D97-AF65-F5344CB8AC3E}">
        <p14:creationId xmlns:p14="http://schemas.microsoft.com/office/powerpoint/2010/main" val="1670847987"/>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Example: </a:t>
            </a:r>
            <a:r>
              <a:rPr lang="en-US" i="1" dirty="0" smtClean="0"/>
              <a:t>Prioritized</a:t>
            </a:r>
            <a:r>
              <a:rPr lang="en-US" dirty="0" smtClean="0"/>
              <a:t> </a:t>
            </a:r>
            <a:r>
              <a:rPr lang="en-US" i="1" dirty="0" smtClean="0"/>
              <a:t>Risk </a:t>
            </a:r>
            <a:r>
              <a:rPr lang="en-US" i="1" dirty="0"/>
              <a:t>Spreadsheet</a:t>
            </a:r>
            <a:endParaRPr lang="en-US" dirty="0"/>
          </a:p>
        </p:txBody>
      </p:sp>
      <p:pic>
        <p:nvPicPr>
          <p:cNvPr id="2457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9195" b="6032"/>
          <a:stretch/>
        </p:blipFill>
        <p:spPr bwMode="auto">
          <a:xfrm>
            <a:off x="-7245" y="1143000"/>
            <a:ext cx="9075045" cy="510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6001378"/>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Task </a:t>
            </a:r>
            <a:r>
              <a:rPr lang="en-US" dirty="0" smtClean="0"/>
              <a:t>4 Questions: </a:t>
            </a:r>
            <a:r>
              <a:rPr lang="en-US" i="1" dirty="0"/>
              <a:t>Select </a:t>
            </a:r>
            <a:r>
              <a:rPr lang="en-US" i="1" dirty="0" smtClean="0"/>
              <a:t>Control Approach</a:t>
            </a:r>
            <a:endParaRPr lang="en-US" i="1" dirty="0"/>
          </a:p>
        </p:txBody>
      </p:sp>
      <p:sp>
        <p:nvSpPr>
          <p:cNvPr id="3" name="Content Placeholder 2"/>
          <p:cNvSpPr>
            <a:spLocks noGrp="1"/>
          </p:cNvSpPr>
          <p:nvPr>
            <p:ph idx="1"/>
          </p:nvPr>
        </p:nvSpPr>
        <p:spPr/>
        <p:txBody>
          <a:bodyPr/>
          <a:lstStyle/>
          <a:p>
            <a:pPr lvl="0"/>
            <a:r>
              <a:rPr lang="en-US" dirty="0"/>
              <a:t>What approach will be used to control the risk?</a:t>
            </a:r>
            <a:r>
              <a:rPr lang="en-US" i="1" dirty="0"/>
              <a:t> </a:t>
            </a:r>
            <a:endParaRPr lang="en-US" dirty="0"/>
          </a:p>
          <a:p>
            <a:pPr lvl="1"/>
            <a:r>
              <a:rPr lang="en-US" dirty="0" smtClean="0"/>
              <a:t>Accept</a:t>
            </a:r>
            <a:endParaRPr lang="en-US" dirty="0"/>
          </a:p>
          <a:p>
            <a:pPr lvl="1"/>
            <a:r>
              <a:rPr lang="en-US" dirty="0" smtClean="0"/>
              <a:t>Transfer</a:t>
            </a:r>
            <a:endParaRPr lang="en-US" dirty="0"/>
          </a:p>
          <a:p>
            <a:pPr lvl="1"/>
            <a:r>
              <a:rPr lang="en-US" dirty="0" smtClean="0"/>
              <a:t>Avoid </a:t>
            </a:r>
            <a:endParaRPr lang="en-US" dirty="0"/>
          </a:p>
          <a:p>
            <a:pPr lvl="1"/>
            <a:r>
              <a:rPr lang="en-US" dirty="0" smtClean="0"/>
              <a:t>Mitigate</a:t>
            </a:r>
            <a:endParaRPr lang="en-US" dirty="0"/>
          </a:p>
          <a:p>
            <a:pPr lvl="0"/>
            <a:r>
              <a:rPr lang="en-US" dirty="0" smtClean="0"/>
              <a:t>What </a:t>
            </a:r>
            <a:r>
              <a:rPr lang="en-US" dirty="0"/>
              <a:t>is the rationale for choosing that approach</a:t>
            </a:r>
            <a:r>
              <a:rPr lang="en-US" dirty="0" smtClean="0"/>
              <a:t>?</a:t>
            </a:r>
          </a:p>
          <a:p>
            <a:pPr lvl="0"/>
            <a:endParaRPr lang="en-US" dirty="0"/>
          </a:p>
        </p:txBody>
      </p:sp>
    </p:spTree>
    <p:extLst>
      <p:ext uri="{BB962C8B-B14F-4D97-AF65-F5344CB8AC3E}">
        <p14:creationId xmlns:p14="http://schemas.microsoft.com/office/powerpoint/2010/main" val="3763820377"/>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Example: </a:t>
            </a:r>
            <a:r>
              <a:rPr lang="en-US" i="1" dirty="0" smtClean="0"/>
              <a:t>Control Approach</a:t>
            </a:r>
            <a:endParaRPr lang="en-US" i="1" dirty="0"/>
          </a:p>
        </p:txBody>
      </p:sp>
      <p:sp>
        <p:nvSpPr>
          <p:cNvPr id="8" name="Content Placeholder 7"/>
          <p:cNvSpPr>
            <a:spLocks noGrp="1"/>
          </p:cNvSpPr>
          <p:nvPr>
            <p:ph idx="1"/>
          </p:nvPr>
        </p:nvSpPr>
        <p:spPr/>
        <p:txBody>
          <a:bodyPr/>
          <a:lstStyle/>
          <a:p>
            <a:r>
              <a:rPr lang="en-US" dirty="0" smtClean="0"/>
              <a:t>Control approach: </a:t>
            </a:r>
          </a:p>
          <a:p>
            <a:pPr lvl="1"/>
            <a:r>
              <a:rPr lang="en-US" dirty="0" smtClean="0"/>
              <a:t>Mitigate</a:t>
            </a:r>
          </a:p>
          <a:p>
            <a:pPr marL="283464" lvl="1" indent="0">
              <a:buNone/>
            </a:pPr>
            <a:endParaRPr lang="en-US" dirty="0" smtClean="0"/>
          </a:p>
          <a:p>
            <a:r>
              <a:rPr lang="en-US" dirty="0" smtClean="0"/>
              <a:t>Rationale:</a:t>
            </a:r>
          </a:p>
          <a:p>
            <a:pPr lvl="1"/>
            <a:r>
              <a:rPr lang="en-US" dirty="0"/>
              <a:t>This risk could cause severe damages if it occurs, which makes it a good candidate for mitigation. </a:t>
            </a:r>
          </a:p>
          <a:p>
            <a:pPr lvl="1"/>
            <a:r>
              <a:rPr lang="en-US" dirty="0"/>
              <a:t>Mitigations for this risk will be relatively cost effective. </a:t>
            </a:r>
          </a:p>
        </p:txBody>
      </p:sp>
    </p:spTree>
    <p:extLst>
      <p:ext uri="{BB962C8B-B14F-4D97-AF65-F5344CB8AC3E}">
        <p14:creationId xmlns:p14="http://schemas.microsoft.com/office/powerpoint/2010/main" val="3302830993"/>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379" y="1219201"/>
            <a:ext cx="8626408"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2"/>
          <p:cNvSpPr>
            <a:spLocks noGrp="1"/>
          </p:cNvSpPr>
          <p:nvPr>
            <p:ph type="title"/>
          </p:nvPr>
        </p:nvSpPr>
        <p:spPr/>
        <p:txBody>
          <a:bodyPr/>
          <a:lstStyle/>
          <a:p>
            <a:r>
              <a:rPr lang="en-US" dirty="0"/>
              <a:t>Example: Risk Spreadsheet with Control Approach</a:t>
            </a:r>
          </a:p>
        </p:txBody>
      </p:sp>
    </p:spTree>
    <p:extLst>
      <p:ext uri="{BB962C8B-B14F-4D97-AF65-F5344CB8AC3E}">
        <p14:creationId xmlns:p14="http://schemas.microsoft.com/office/powerpoint/2010/main" val="1112685342"/>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 Control Plan (Task 5)</a:t>
            </a:r>
            <a:endParaRPr lang="en-US" dirty="0"/>
          </a:p>
        </p:txBody>
      </p:sp>
      <p:sp>
        <p:nvSpPr>
          <p:cNvPr id="3" name="Content Placeholder 2"/>
          <p:cNvSpPr>
            <a:spLocks noGrp="1"/>
          </p:cNvSpPr>
          <p:nvPr>
            <p:ph idx="1"/>
          </p:nvPr>
        </p:nvSpPr>
        <p:spPr/>
        <p:txBody>
          <a:bodyPr/>
          <a:lstStyle/>
          <a:p>
            <a:r>
              <a:rPr lang="en-US" dirty="0"/>
              <a:t>A control plan is defined and documented for all </a:t>
            </a:r>
            <a:r>
              <a:rPr lang="en-US" dirty="0" smtClean="0"/>
              <a:t>security </a:t>
            </a:r>
            <a:r>
              <a:rPr lang="en-US" dirty="0"/>
              <a:t>risks that are not accepted (i.e., risks that will be mitigated, transferred, or </a:t>
            </a:r>
            <a:r>
              <a:rPr lang="en-US" dirty="0" smtClean="0"/>
              <a:t>avoided). </a:t>
            </a:r>
          </a:p>
          <a:p>
            <a:r>
              <a:rPr lang="en-US" dirty="0" smtClean="0"/>
              <a:t>Sub-tasks:</a:t>
            </a:r>
            <a:endParaRPr lang="en-US" dirty="0"/>
          </a:p>
          <a:p>
            <a:pPr lvl="1"/>
            <a:r>
              <a:rPr lang="en-US" dirty="0"/>
              <a:t>Review data. </a:t>
            </a:r>
          </a:p>
          <a:p>
            <a:pPr lvl="1"/>
            <a:r>
              <a:rPr lang="en-US" dirty="0" smtClean="0"/>
              <a:t>Establish </a:t>
            </a:r>
            <a:r>
              <a:rPr lang="en-US" dirty="0"/>
              <a:t>control requirements. </a:t>
            </a:r>
          </a:p>
        </p:txBody>
      </p:sp>
    </p:spTree>
    <p:extLst>
      <p:ext uri="{BB962C8B-B14F-4D97-AF65-F5344CB8AC3E}">
        <p14:creationId xmlns:p14="http://schemas.microsoft.com/office/powerpoint/2010/main" val="3298733966"/>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Task </a:t>
            </a:r>
            <a:r>
              <a:rPr lang="en-US" dirty="0" smtClean="0"/>
              <a:t>5: </a:t>
            </a:r>
            <a:r>
              <a:rPr lang="en-US" i="1" dirty="0"/>
              <a:t>Review </a:t>
            </a:r>
            <a:r>
              <a:rPr lang="en-US" i="1" dirty="0" smtClean="0"/>
              <a:t>Data-1</a:t>
            </a:r>
            <a:endParaRPr lang="en-US" i="1" dirty="0"/>
          </a:p>
        </p:txBody>
      </p:sp>
      <p:sp>
        <p:nvSpPr>
          <p:cNvPr id="3" name="Content Placeholder 2"/>
          <p:cNvSpPr>
            <a:spLocks noGrp="1"/>
          </p:cNvSpPr>
          <p:nvPr>
            <p:ph idx="1"/>
          </p:nvPr>
        </p:nvSpPr>
        <p:spPr/>
        <p:txBody>
          <a:bodyPr/>
          <a:lstStyle/>
          <a:p>
            <a:r>
              <a:rPr lang="en-US" dirty="0" smtClean="0"/>
              <a:t>Operational context from Task 1:</a:t>
            </a:r>
          </a:p>
          <a:p>
            <a:pPr lvl="1"/>
            <a:r>
              <a:rPr lang="en-US" dirty="0" smtClean="0"/>
              <a:t>Mission and objective(s) of the workflow/mission thread</a:t>
            </a:r>
          </a:p>
          <a:p>
            <a:pPr lvl="1"/>
            <a:r>
              <a:rPr lang="en-US" dirty="0" smtClean="0"/>
              <a:t>Steps required to complete the workflow/mission thread</a:t>
            </a:r>
          </a:p>
          <a:p>
            <a:pPr lvl="1"/>
            <a:r>
              <a:rPr lang="en-US" dirty="0" smtClean="0"/>
              <a:t>Technologies (e.g., systems, applications, software, hardware) that support the workflow/mission thread </a:t>
            </a:r>
          </a:p>
          <a:p>
            <a:pPr lvl="1"/>
            <a:r>
              <a:rPr lang="en-US" dirty="0" smtClean="0"/>
              <a:t>How the target of the analysis supports the workflow/mission thread</a:t>
            </a:r>
          </a:p>
          <a:p>
            <a:pPr lvl="1"/>
            <a:r>
              <a:rPr lang="en-US" dirty="0" smtClean="0"/>
              <a:t>How the target of the analysis interfaces with other technologies</a:t>
            </a:r>
          </a:p>
          <a:p>
            <a:pPr lvl="1"/>
            <a:r>
              <a:rPr lang="en-US" dirty="0" smtClean="0"/>
              <a:t>The flow of data in relation to the target of the analysis</a:t>
            </a:r>
          </a:p>
        </p:txBody>
      </p:sp>
    </p:spTree>
    <p:extLst>
      <p:ext uri="{BB962C8B-B14F-4D97-AF65-F5344CB8AC3E}">
        <p14:creationId xmlns:p14="http://schemas.microsoft.com/office/powerpoint/2010/main" val="3552218864"/>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Task </a:t>
            </a:r>
            <a:r>
              <a:rPr lang="en-US" dirty="0" smtClean="0"/>
              <a:t>5: </a:t>
            </a:r>
            <a:r>
              <a:rPr lang="en-US" i="1" dirty="0"/>
              <a:t>Review </a:t>
            </a:r>
            <a:r>
              <a:rPr lang="en-US" i="1" dirty="0" smtClean="0"/>
              <a:t>Data-2</a:t>
            </a:r>
            <a:endParaRPr lang="en-US" i="1" dirty="0"/>
          </a:p>
        </p:txBody>
      </p:sp>
      <p:sp>
        <p:nvSpPr>
          <p:cNvPr id="3" name="Content Placeholder 2"/>
          <p:cNvSpPr>
            <a:spLocks noGrp="1"/>
          </p:cNvSpPr>
          <p:nvPr>
            <p:ph idx="1"/>
          </p:nvPr>
        </p:nvSpPr>
        <p:spPr/>
        <p:txBody>
          <a:bodyPr/>
          <a:lstStyle/>
          <a:p>
            <a:r>
              <a:rPr lang="en-US" dirty="0" smtClean="0"/>
              <a:t>Risk data: </a:t>
            </a:r>
          </a:p>
          <a:p>
            <a:pPr lvl="1"/>
            <a:r>
              <a:rPr lang="en-US" dirty="0"/>
              <a:t>T</a:t>
            </a:r>
            <a:r>
              <a:rPr lang="en-US" dirty="0" smtClean="0"/>
              <a:t>hreat, enablers, and consequences from Task 2</a:t>
            </a:r>
          </a:p>
          <a:p>
            <a:pPr lvl="1"/>
            <a:r>
              <a:rPr lang="en-US" dirty="0" smtClean="0"/>
              <a:t>Impact and rationale, probability and rationale, and risk exposure from Task 3</a:t>
            </a:r>
          </a:p>
          <a:p>
            <a:pPr lvl="1"/>
            <a:r>
              <a:rPr lang="en-US" dirty="0" smtClean="0"/>
              <a:t>Control approach and rationale from Task 4</a:t>
            </a:r>
          </a:p>
          <a:p>
            <a:r>
              <a:rPr lang="en-US" dirty="0" smtClean="0"/>
              <a:t>Risk spreadsheet</a:t>
            </a:r>
            <a:endParaRPr lang="en-US" dirty="0"/>
          </a:p>
        </p:txBody>
      </p:sp>
    </p:spTree>
    <p:extLst>
      <p:ext uri="{BB962C8B-B14F-4D97-AF65-F5344CB8AC3E}">
        <p14:creationId xmlns:p14="http://schemas.microsoft.com/office/powerpoint/2010/main" val="1888854428"/>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i="1" dirty="0" smtClean="0"/>
              <a:t>Transfer</a:t>
            </a:r>
            <a:r>
              <a:rPr lang="en-US" dirty="0" smtClean="0"/>
              <a:t>:</a:t>
            </a:r>
          </a:p>
          <a:p>
            <a:pPr lvl="1"/>
            <a:r>
              <a:rPr lang="en-US" dirty="0" smtClean="0"/>
              <a:t>What </a:t>
            </a:r>
            <a:r>
              <a:rPr lang="en-US" dirty="0"/>
              <a:t>can be done to transfer the risk? </a:t>
            </a:r>
            <a:endParaRPr lang="en-US" dirty="0" smtClean="0"/>
          </a:p>
          <a:p>
            <a:pPr lvl="1"/>
            <a:r>
              <a:rPr lang="en-US" dirty="0" smtClean="0"/>
              <a:t>How </a:t>
            </a:r>
            <a:r>
              <a:rPr lang="en-US" dirty="0"/>
              <a:t>can the risk be shifted to another party</a:t>
            </a:r>
            <a:r>
              <a:rPr lang="en-US" dirty="0" smtClean="0"/>
              <a:t>?</a:t>
            </a:r>
          </a:p>
          <a:p>
            <a:pPr lvl="1"/>
            <a:r>
              <a:rPr lang="en-US" dirty="0" smtClean="0"/>
              <a:t>How will you know that the transfer works? Will you be adversely affected if the other party ignores the transfer?</a:t>
            </a:r>
            <a:endParaRPr lang="en-US" dirty="0"/>
          </a:p>
          <a:p>
            <a:pPr lvl="0"/>
            <a:r>
              <a:rPr lang="en-US" i="1" dirty="0"/>
              <a:t>Avoid</a:t>
            </a:r>
            <a:r>
              <a:rPr lang="en-US" dirty="0"/>
              <a:t>: </a:t>
            </a:r>
            <a:endParaRPr lang="en-US" dirty="0" smtClean="0"/>
          </a:p>
          <a:p>
            <a:pPr lvl="1"/>
            <a:r>
              <a:rPr lang="en-US" dirty="0" smtClean="0"/>
              <a:t>What </a:t>
            </a:r>
            <a:r>
              <a:rPr lang="en-US" dirty="0"/>
              <a:t>can be done to avoid the risk? </a:t>
            </a:r>
            <a:endParaRPr lang="en-US" dirty="0" smtClean="0"/>
          </a:p>
          <a:p>
            <a:pPr lvl="1"/>
            <a:r>
              <a:rPr lang="en-US" dirty="0" smtClean="0"/>
              <a:t>How </a:t>
            </a:r>
            <a:r>
              <a:rPr lang="en-US" dirty="0"/>
              <a:t>can activities be restructured </a:t>
            </a:r>
            <a:r>
              <a:rPr lang="en-US" dirty="0" smtClean="0"/>
              <a:t>[or requirements altered] to </a:t>
            </a:r>
            <a:r>
              <a:rPr lang="en-US" dirty="0"/>
              <a:t>eliminate the possibility of the risk occurring?</a:t>
            </a:r>
          </a:p>
          <a:p>
            <a:endParaRPr lang="en-US" dirty="0"/>
          </a:p>
        </p:txBody>
      </p:sp>
      <p:sp>
        <p:nvSpPr>
          <p:cNvPr id="4" name="Title 3"/>
          <p:cNvSpPr>
            <a:spLocks noGrp="1"/>
          </p:cNvSpPr>
          <p:nvPr>
            <p:ph type="title"/>
          </p:nvPr>
        </p:nvSpPr>
        <p:spPr/>
        <p:txBody>
          <a:bodyPr/>
          <a:lstStyle/>
          <a:p>
            <a:r>
              <a:rPr lang="en-US" dirty="0"/>
              <a:t>Task 5 Questions: </a:t>
            </a:r>
            <a:r>
              <a:rPr lang="en-US" i="1" dirty="0"/>
              <a:t>Establish Control </a:t>
            </a:r>
            <a:r>
              <a:rPr lang="en-US" i="1" dirty="0" smtClean="0"/>
              <a:t>Requirements-1</a:t>
            </a:r>
            <a:endParaRPr lang="en-US" dirty="0"/>
          </a:p>
        </p:txBody>
      </p:sp>
    </p:spTree>
    <p:extLst>
      <p:ext uri="{BB962C8B-B14F-4D97-AF65-F5344CB8AC3E}">
        <p14:creationId xmlns:p14="http://schemas.microsoft.com/office/powerpoint/2010/main" val="19413305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Content Placeholder 2"/>
          <p:cNvSpPr>
            <a:spLocks noGrp="1"/>
          </p:cNvSpPr>
          <p:nvPr>
            <p:ph idx="1"/>
          </p:nvPr>
        </p:nvSpPr>
        <p:spPr/>
        <p:txBody>
          <a:bodyPr/>
          <a:lstStyle/>
          <a:p>
            <a:pPr marL="454025" indent="-228600"/>
            <a:r>
              <a:rPr lang="en-US" dirty="0" smtClean="0"/>
              <a:t>Security </a:t>
            </a:r>
            <a:r>
              <a:rPr lang="en-US" dirty="0"/>
              <a:t>Engineering Risk Analysis</a:t>
            </a:r>
          </a:p>
          <a:p>
            <a:endParaRPr lang="en-US" dirty="0"/>
          </a:p>
        </p:txBody>
      </p:sp>
      <p:sp>
        <p:nvSpPr>
          <p:cNvPr id="4" name="AutoShape 4"/>
          <p:cNvSpPr>
            <a:spLocks noChangeArrowheads="1"/>
          </p:cNvSpPr>
          <p:nvPr/>
        </p:nvSpPr>
        <p:spPr bwMode="auto">
          <a:xfrm rot="5400000">
            <a:off x="0" y="1162050"/>
            <a:ext cx="412750" cy="311150"/>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3084010020"/>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i="1" dirty="0" smtClean="0"/>
              <a:t>Mitigate</a:t>
            </a:r>
            <a:r>
              <a:rPr lang="en-US" dirty="0"/>
              <a:t>: </a:t>
            </a:r>
            <a:endParaRPr lang="en-US" dirty="0" smtClean="0"/>
          </a:p>
          <a:p>
            <a:pPr lvl="1"/>
            <a:r>
              <a:rPr lang="en-US" dirty="0" smtClean="0"/>
              <a:t>What </a:t>
            </a:r>
            <a:r>
              <a:rPr lang="en-US" dirty="0"/>
              <a:t>can be done to mitigate the risk? </a:t>
            </a:r>
            <a:endParaRPr lang="en-US" dirty="0" smtClean="0"/>
          </a:p>
          <a:p>
            <a:pPr lvl="1"/>
            <a:r>
              <a:rPr lang="en-US" dirty="0" smtClean="0"/>
              <a:t>Which </a:t>
            </a:r>
            <a:r>
              <a:rPr lang="en-US" dirty="0"/>
              <a:t>actions can be implemented to reduce or contain the risk?</a:t>
            </a:r>
          </a:p>
          <a:p>
            <a:pPr lvl="2"/>
            <a:r>
              <a:rPr lang="en-US" i="1" dirty="0"/>
              <a:t>Monitor and Respond</a:t>
            </a:r>
            <a:r>
              <a:rPr lang="en-US" dirty="0"/>
              <a:t>: </a:t>
            </a:r>
            <a:endParaRPr lang="en-US" dirty="0" smtClean="0"/>
          </a:p>
          <a:p>
            <a:pPr lvl="3"/>
            <a:r>
              <a:rPr lang="en-US" dirty="0" smtClean="0">
                <a:solidFill>
                  <a:schemeClr val="tx1"/>
                </a:solidFill>
              </a:rPr>
              <a:t>What </a:t>
            </a:r>
            <a:r>
              <a:rPr lang="en-US" dirty="0">
                <a:solidFill>
                  <a:schemeClr val="tx1"/>
                </a:solidFill>
              </a:rPr>
              <a:t>can be done to monitor and respond to the threat?</a:t>
            </a:r>
          </a:p>
          <a:p>
            <a:pPr lvl="2"/>
            <a:r>
              <a:rPr lang="en-US" i="1" dirty="0"/>
              <a:t>Protect/Resist</a:t>
            </a:r>
            <a:r>
              <a:rPr lang="en-US" dirty="0"/>
              <a:t>: </a:t>
            </a:r>
            <a:endParaRPr lang="en-US" dirty="0" smtClean="0"/>
          </a:p>
          <a:p>
            <a:pPr lvl="3"/>
            <a:r>
              <a:rPr lang="en-US" dirty="0" smtClean="0"/>
              <a:t>What </a:t>
            </a:r>
            <a:r>
              <a:rPr lang="en-US" dirty="0"/>
              <a:t>can be done to protect against or resist the threat? What can be done to protect against or resist the consequence?</a:t>
            </a:r>
          </a:p>
          <a:p>
            <a:pPr lvl="2"/>
            <a:r>
              <a:rPr lang="en-US" i="1" dirty="0"/>
              <a:t>Recover</a:t>
            </a:r>
            <a:r>
              <a:rPr lang="en-US" dirty="0"/>
              <a:t>: </a:t>
            </a:r>
            <a:endParaRPr lang="en-US" dirty="0" smtClean="0"/>
          </a:p>
          <a:p>
            <a:pPr lvl="3"/>
            <a:r>
              <a:rPr lang="en-US" dirty="0" smtClean="0"/>
              <a:t>What </a:t>
            </a:r>
            <a:r>
              <a:rPr lang="en-US" dirty="0"/>
              <a:t>can be done to recover from the risk when it occurs?</a:t>
            </a:r>
          </a:p>
          <a:p>
            <a:endParaRPr lang="en-US" dirty="0"/>
          </a:p>
        </p:txBody>
      </p:sp>
      <p:sp>
        <p:nvSpPr>
          <p:cNvPr id="4" name="Title 3"/>
          <p:cNvSpPr>
            <a:spLocks noGrp="1"/>
          </p:cNvSpPr>
          <p:nvPr>
            <p:ph type="title"/>
          </p:nvPr>
        </p:nvSpPr>
        <p:spPr/>
        <p:txBody>
          <a:bodyPr/>
          <a:lstStyle/>
          <a:p>
            <a:r>
              <a:rPr lang="en-US" dirty="0"/>
              <a:t>Task 5 Questions: Establish Control </a:t>
            </a:r>
            <a:r>
              <a:rPr lang="en-US" dirty="0" smtClean="0"/>
              <a:t>Requirements-2</a:t>
            </a:r>
            <a:endParaRPr lang="en-US" dirty="0"/>
          </a:p>
        </p:txBody>
      </p:sp>
    </p:spTree>
    <p:extLst>
      <p:ext uri="{BB962C8B-B14F-4D97-AF65-F5344CB8AC3E}">
        <p14:creationId xmlns:p14="http://schemas.microsoft.com/office/powerpoint/2010/main" val="315642992"/>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r>
              <a:rPr lang="en-US" i="1" dirty="0" smtClean="0"/>
              <a:t>Mitigation Plan-1</a:t>
            </a:r>
            <a:endParaRPr lang="en-US" i="1" dirty="0"/>
          </a:p>
        </p:txBody>
      </p:sp>
      <p:sp>
        <p:nvSpPr>
          <p:cNvPr id="3" name="Content Placeholder 2"/>
          <p:cNvSpPr>
            <a:spLocks noGrp="1"/>
          </p:cNvSpPr>
          <p:nvPr>
            <p:ph idx="1"/>
          </p:nvPr>
        </p:nvSpPr>
        <p:spPr/>
        <p:txBody>
          <a:bodyPr/>
          <a:lstStyle/>
          <a:p>
            <a:r>
              <a:rPr lang="en-US" dirty="0"/>
              <a:t>Monitor and </a:t>
            </a:r>
            <a:r>
              <a:rPr lang="en-US" dirty="0" smtClean="0"/>
              <a:t>Respond</a:t>
            </a:r>
          </a:p>
          <a:p>
            <a:pPr lvl="1"/>
            <a:r>
              <a:rPr lang="en-US" dirty="0"/>
              <a:t>IPAWS should send an alert receipt acknowledgement to an email address designated in the Memorandum of Agreement (</a:t>
            </a:r>
            <a:r>
              <a:rPr lang="en-US" dirty="0" err="1"/>
              <a:t>MoA</a:t>
            </a:r>
            <a:r>
              <a:rPr lang="en-US" dirty="0"/>
              <a:t>). (This approach uses an alternate communication mechanism from the sending channel.)  The alert originator should monitor the IPAWS acknowledgements sent to the designated email address. The alert originator should send a cancellation for any false alerts that are issued</a:t>
            </a:r>
            <a:r>
              <a:rPr lang="en-US" dirty="0" smtClean="0"/>
              <a:t>.</a:t>
            </a:r>
            <a:endParaRPr lang="en-US" dirty="0"/>
          </a:p>
          <a:p>
            <a:pPr lvl="1"/>
            <a:r>
              <a:rPr lang="en-US" dirty="0"/>
              <a:t>The alert originator should designate a representative for each distribution region to monitor for false alerts. The representative should have a handset capable of receiving alerts that are issued. If a false alert is issued, the designated representative would receive the alert and should then initiate the process for sending a cancellation for the false alert.</a:t>
            </a:r>
          </a:p>
        </p:txBody>
      </p:sp>
    </p:spTree>
    <p:extLst>
      <p:ext uri="{BB962C8B-B14F-4D97-AF65-F5344CB8AC3E}">
        <p14:creationId xmlns:p14="http://schemas.microsoft.com/office/powerpoint/2010/main" val="3490214144"/>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a:t>
            </a:r>
            <a:r>
              <a:rPr lang="en-US" i="1" dirty="0"/>
              <a:t>Mitigation </a:t>
            </a:r>
            <a:r>
              <a:rPr lang="en-US" i="1" dirty="0" smtClean="0"/>
              <a:t>Plan-2</a:t>
            </a:r>
            <a:endParaRPr lang="en-US" dirty="0"/>
          </a:p>
        </p:txBody>
      </p:sp>
      <p:sp>
        <p:nvSpPr>
          <p:cNvPr id="3" name="Content Placeholder 2"/>
          <p:cNvSpPr>
            <a:spLocks noGrp="1"/>
          </p:cNvSpPr>
          <p:nvPr>
            <p:ph idx="1"/>
          </p:nvPr>
        </p:nvSpPr>
        <p:spPr/>
        <p:txBody>
          <a:bodyPr/>
          <a:lstStyle/>
          <a:p>
            <a:r>
              <a:rPr lang="en-US" dirty="0" smtClean="0"/>
              <a:t>Protect</a:t>
            </a:r>
          </a:p>
          <a:p>
            <a:pPr lvl="1"/>
            <a:r>
              <a:rPr lang="en-US" dirty="0"/>
              <a:t>The alert originating system should use strong security controls to protect certificates. </a:t>
            </a:r>
          </a:p>
          <a:p>
            <a:pPr lvl="2"/>
            <a:r>
              <a:rPr lang="en-US" dirty="0"/>
              <a:t>Access to certificates should be monitored.</a:t>
            </a:r>
          </a:p>
          <a:p>
            <a:pPr lvl="2"/>
            <a:r>
              <a:rPr lang="en-US" dirty="0"/>
              <a:t>Encryption controls should be used for certificates during transit and storage. </a:t>
            </a:r>
          </a:p>
          <a:p>
            <a:pPr lvl="2"/>
            <a:r>
              <a:rPr lang="en-US" dirty="0"/>
              <a:t>Access to certificates should be limited based on role. </a:t>
            </a:r>
          </a:p>
          <a:p>
            <a:pPr lvl="1"/>
            <a:r>
              <a:rPr lang="en-US" dirty="0"/>
              <a:t>All alert transactions should have controls (e.g., time stamp) to ensure that they cannot be rebroadcast at a later time. (Note: This requirement requires that the sender time stamps the alert appropriately. The receiver of the alert would need to check the time stamp to determine whether the alert is legitimate or a relay of a previous alert</a:t>
            </a:r>
            <a:r>
              <a:rPr lang="en-US" dirty="0" smtClean="0"/>
              <a:t>.)</a:t>
            </a:r>
            <a:endParaRPr lang="en-US" dirty="0"/>
          </a:p>
        </p:txBody>
      </p:sp>
    </p:spTree>
    <p:extLst>
      <p:ext uri="{BB962C8B-B14F-4D97-AF65-F5344CB8AC3E}">
        <p14:creationId xmlns:p14="http://schemas.microsoft.com/office/powerpoint/2010/main" val="259153553"/>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a:t>
            </a:r>
            <a:r>
              <a:rPr lang="en-US" i="1" dirty="0"/>
              <a:t>Mitigation </a:t>
            </a:r>
            <a:r>
              <a:rPr lang="en-US" i="1" dirty="0" smtClean="0"/>
              <a:t>Plan-3</a:t>
            </a:r>
            <a:endParaRPr lang="en-US" dirty="0"/>
          </a:p>
        </p:txBody>
      </p:sp>
      <p:sp>
        <p:nvSpPr>
          <p:cNvPr id="3" name="Content Placeholder 2"/>
          <p:cNvSpPr>
            <a:spLocks noGrp="1"/>
          </p:cNvSpPr>
          <p:nvPr>
            <p:ph idx="1"/>
          </p:nvPr>
        </p:nvSpPr>
        <p:spPr/>
        <p:txBody>
          <a:bodyPr/>
          <a:lstStyle/>
          <a:p>
            <a:r>
              <a:rPr lang="en-US" dirty="0" smtClean="0"/>
              <a:t>Protect</a:t>
            </a:r>
          </a:p>
          <a:p>
            <a:pPr lvl="1"/>
            <a:r>
              <a:rPr lang="en-US" dirty="0" smtClean="0"/>
              <a:t>Certificates should expire and be replaced on a periodic basis. </a:t>
            </a:r>
          </a:p>
          <a:p>
            <a:pPr lvl="1"/>
            <a:r>
              <a:rPr lang="en-US" dirty="0" smtClean="0"/>
              <a:t>The alert originator should provide user training about security procedures and controls.</a:t>
            </a:r>
            <a:endParaRPr lang="en-US" dirty="0"/>
          </a:p>
        </p:txBody>
      </p:sp>
    </p:spTree>
    <p:extLst>
      <p:ext uri="{BB962C8B-B14F-4D97-AF65-F5344CB8AC3E}">
        <p14:creationId xmlns:p14="http://schemas.microsoft.com/office/powerpoint/2010/main" val="1700924738"/>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a:t>
            </a:r>
            <a:r>
              <a:rPr lang="en-US" i="1" dirty="0"/>
              <a:t>Mitigation </a:t>
            </a:r>
            <a:r>
              <a:rPr lang="en-US" i="1" dirty="0" smtClean="0"/>
              <a:t>Plan-3</a:t>
            </a:r>
            <a:endParaRPr lang="en-US" dirty="0"/>
          </a:p>
        </p:txBody>
      </p:sp>
      <p:sp>
        <p:nvSpPr>
          <p:cNvPr id="3" name="Content Placeholder 2"/>
          <p:cNvSpPr>
            <a:spLocks noGrp="1"/>
          </p:cNvSpPr>
          <p:nvPr>
            <p:ph idx="1"/>
          </p:nvPr>
        </p:nvSpPr>
        <p:spPr/>
        <p:txBody>
          <a:bodyPr/>
          <a:lstStyle/>
          <a:p>
            <a:r>
              <a:rPr lang="en-US" dirty="0" smtClean="0"/>
              <a:t>Recover</a:t>
            </a:r>
          </a:p>
          <a:p>
            <a:pPr lvl="1"/>
            <a:r>
              <a:rPr lang="en-US" dirty="0"/>
              <a:t>The alert originator should quickly issue a cancellation before people have a chance to respond to the false alert (i.e., before they have a chance to go to the dangerous location). This might require alert originators to provide additional training and to conduct additional operational exercises.</a:t>
            </a:r>
          </a:p>
          <a:p>
            <a:pPr lvl="1"/>
            <a:r>
              <a:rPr lang="en-US" dirty="0"/>
              <a:t>The alert originator should notify FEMA to determine how to cancel the compromised certificate. </a:t>
            </a:r>
          </a:p>
        </p:txBody>
      </p:sp>
    </p:spTree>
    <p:extLst>
      <p:ext uri="{BB962C8B-B14F-4D97-AF65-F5344CB8AC3E}">
        <p14:creationId xmlns:p14="http://schemas.microsoft.com/office/powerpoint/2010/main" val="1109693186"/>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Points-1</a:t>
            </a:r>
            <a:endParaRPr lang="en-US" dirty="0"/>
          </a:p>
        </p:txBody>
      </p:sp>
      <p:sp>
        <p:nvSpPr>
          <p:cNvPr id="3" name="Content Placeholder 2"/>
          <p:cNvSpPr>
            <a:spLocks noGrp="1"/>
          </p:cNvSpPr>
          <p:nvPr>
            <p:ph idx="1"/>
          </p:nvPr>
        </p:nvSpPr>
        <p:spPr/>
        <p:txBody>
          <a:bodyPr/>
          <a:lstStyle/>
          <a:p>
            <a:r>
              <a:rPr lang="en-US" dirty="0" smtClean="0"/>
              <a:t>The basic goal of risk analysis is to provide decision makers</a:t>
            </a:r>
          </a:p>
          <a:p>
            <a:pPr lvl="1"/>
            <a:r>
              <a:rPr lang="en-US" dirty="0" smtClean="0"/>
              <a:t>With the information they need</a:t>
            </a:r>
          </a:p>
          <a:p>
            <a:pPr lvl="1"/>
            <a:r>
              <a:rPr lang="en-US" dirty="0" smtClean="0"/>
              <a:t>When they need it</a:t>
            </a:r>
          </a:p>
          <a:p>
            <a:pPr lvl="1"/>
            <a:r>
              <a:rPr lang="en-US" dirty="0" smtClean="0"/>
              <a:t>In the right form</a:t>
            </a:r>
          </a:p>
          <a:p>
            <a:r>
              <a:rPr lang="en-US" dirty="0" smtClean="0"/>
              <a:t>If decisions are not influenced by risk analysis activities, then risk analysis provides no added value.</a:t>
            </a:r>
          </a:p>
        </p:txBody>
      </p:sp>
    </p:spTree>
    <p:extLst>
      <p:ext uri="{BB962C8B-B14F-4D97-AF65-F5344CB8AC3E}">
        <p14:creationId xmlns:p14="http://schemas.microsoft.com/office/powerpoint/2010/main" val="4000458473"/>
      </p:ext>
    </p:extLst>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Points-2</a:t>
            </a:r>
            <a:endParaRPr lang="en-US" dirty="0"/>
          </a:p>
        </p:txBody>
      </p:sp>
      <p:sp>
        <p:nvSpPr>
          <p:cNvPr id="3" name="Content Placeholder 2"/>
          <p:cNvSpPr>
            <a:spLocks noGrp="1"/>
          </p:cNvSpPr>
          <p:nvPr>
            <p:ph idx="1"/>
          </p:nvPr>
        </p:nvSpPr>
        <p:spPr/>
        <p:txBody>
          <a:bodyPr/>
          <a:lstStyle/>
          <a:p>
            <a:r>
              <a:rPr lang="en-US" dirty="0" smtClean="0"/>
              <a:t>Risks</a:t>
            </a:r>
            <a:r>
              <a:rPr lang="en-US" dirty="0"/>
              <a:t>, issues/problems, opportunities, and strengths are part of an interrelated causal chain of conditions and events that must be managed</a:t>
            </a:r>
            <a:r>
              <a:rPr lang="en-US" dirty="0" smtClean="0"/>
              <a:t>.</a:t>
            </a:r>
          </a:p>
          <a:p>
            <a:pPr lvl="1"/>
            <a:r>
              <a:rPr lang="en-US" dirty="0"/>
              <a:t>Mission risk aggregates the effects of multiple conditions and events on a system’s ability to achieve its </a:t>
            </a:r>
            <a:r>
              <a:rPr lang="en-US" dirty="0" smtClean="0"/>
              <a:t>mission.</a:t>
            </a:r>
          </a:p>
          <a:p>
            <a:pPr lvl="1"/>
            <a:r>
              <a:rPr lang="en-US" dirty="0" smtClean="0"/>
              <a:t> </a:t>
            </a:r>
            <a:r>
              <a:rPr lang="en-US" dirty="0"/>
              <a:t>Event risk is the probability that an event will lead to a negative consequence or </a:t>
            </a:r>
            <a:r>
              <a:rPr lang="en-US" dirty="0" smtClean="0"/>
              <a:t>loss.</a:t>
            </a:r>
            <a:endParaRPr lang="en-US" dirty="0"/>
          </a:p>
        </p:txBody>
      </p:sp>
    </p:spTree>
    <p:extLst>
      <p:ext uri="{BB962C8B-B14F-4D97-AF65-F5344CB8AC3E}">
        <p14:creationId xmlns:p14="http://schemas.microsoft.com/office/powerpoint/2010/main" val="479022706"/>
      </p:ext>
    </p:extLst>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Points-3</a:t>
            </a:r>
            <a:endParaRPr lang="en-US" dirty="0"/>
          </a:p>
        </p:txBody>
      </p:sp>
      <p:sp>
        <p:nvSpPr>
          <p:cNvPr id="3" name="Content Placeholder 2"/>
          <p:cNvSpPr>
            <a:spLocks noGrp="1"/>
          </p:cNvSpPr>
          <p:nvPr>
            <p:ph idx="1"/>
          </p:nvPr>
        </p:nvSpPr>
        <p:spPr/>
        <p:txBody>
          <a:bodyPr/>
          <a:lstStyle/>
          <a:p>
            <a:r>
              <a:rPr lang="en-US" dirty="0" smtClean="0"/>
              <a:t>The </a:t>
            </a:r>
            <a:r>
              <a:rPr lang="en-US" dirty="0"/>
              <a:t>Security Engineering Risk Analyses (SERA) assesses operational security risks early in the software life </a:t>
            </a:r>
            <a:r>
              <a:rPr lang="en-US" dirty="0" smtClean="0"/>
              <a:t>cycle. </a:t>
            </a:r>
            <a:endParaRPr lang="en-US" dirty="0"/>
          </a:p>
          <a:p>
            <a:pPr lvl="1"/>
            <a:r>
              <a:rPr lang="en-US" dirty="0"/>
              <a:t>Requirements</a:t>
            </a:r>
          </a:p>
          <a:p>
            <a:pPr lvl="1"/>
            <a:r>
              <a:rPr lang="en-US" dirty="0"/>
              <a:t>Architecture</a:t>
            </a:r>
          </a:p>
          <a:p>
            <a:pPr lvl="1"/>
            <a:r>
              <a:rPr lang="en-US" dirty="0"/>
              <a:t>Design</a:t>
            </a:r>
          </a:p>
          <a:p>
            <a:r>
              <a:rPr lang="en-US" dirty="0"/>
              <a:t>The SERA method employs structured, systematic risk analysis to </a:t>
            </a:r>
          </a:p>
          <a:p>
            <a:pPr lvl="1"/>
            <a:r>
              <a:rPr lang="en-US" dirty="0"/>
              <a:t>Handle the complex nature of security risk</a:t>
            </a:r>
          </a:p>
          <a:p>
            <a:pPr lvl="1"/>
            <a:r>
              <a:rPr lang="en-US" dirty="0"/>
              <a:t>Identify and address design vulnerabilities early in the life cycle (i.e., build security in)</a:t>
            </a:r>
          </a:p>
          <a:p>
            <a:pPr lvl="1"/>
            <a:endParaRPr lang="en-US" dirty="0"/>
          </a:p>
          <a:p>
            <a:pPr lvl="1"/>
            <a:endParaRPr lang="en-US" dirty="0"/>
          </a:p>
        </p:txBody>
      </p:sp>
    </p:spTree>
    <p:extLst>
      <p:ext uri="{BB962C8B-B14F-4D97-AF65-F5344CB8AC3E}">
        <p14:creationId xmlns:p14="http://schemas.microsoft.com/office/powerpoint/2010/main" val="422600091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Integrated Approach to Risk Analysis</a:t>
            </a:r>
            <a:endParaRPr lang="en-US" dirty="0"/>
          </a:p>
        </p:txBody>
      </p:sp>
      <p:sp>
        <p:nvSpPr>
          <p:cNvPr id="3" name="Content Placeholder 2"/>
          <p:cNvSpPr>
            <a:spLocks noGrp="1"/>
          </p:cNvSpPr>
          <p:nvPr>
            <p:ph idx="1"/>
          </p:nvPr>
        </p:nvSpPr>
        <p:spPr/>
        <p:txBody>
          <a:bodyPr/>
          <a:lstStyle/>
          <a:p>
            <a:r>
              <a:rPr lang="en-US" dirty="0" smtClean="0"/>
              <a:t>Lectures have provided examples of security risk analysis </a:t>
            </a:r>
          </a:p>
          <a:p>
            <a:pPr lvl="1"/>
            <a:r>
              <a:rPr lang="en-US" dirty="0" smtClean="0"/>
              <a:t>for development – SQL-Injection</a:t>
            </a:r>
          </a:p>
          <a:p>
            <a:pPr lvl="1"/>
            <a:r>
              <a:rPr lang="en-US" dirty="0"/>
              <a:t>f</a:t>
            </a:r>
            <a:r>
              <a:rPr lang="en-US" dirty="0" smtClean="0"/>
              <a:t>or systems – RSA</a:t>
            </a:r>
          </a:p>
          <a:p>
            <a:pPr lvl="1"/>
            <a:r>
              <a:rPr lang="en-US" dirty="0" smtClean="0"/>
              <a:t>for an enterprise computing system – Target</a:t>
            </a:r>
          </a:p>
          <a:p>
            <a:r>
              <a:rPr lang="en-US" dirty="0" smtClean="0"/>
              <a:t>A structured approach is required to handle the complexity of security risk analysis</a:t>
            </a:r>
          </a:p>
          <a:p>
            <a:endParaRPr lang="en-US" dirty="0" smtClean="0"/>
          </a:p>
          <a:p>
            <a:pPr lvl="1"/>
            <a:endParaRPr lang="en-US" dirty="0"/>
          </a:p>
          <a:p>
            <a:endParaRPr lang="en-US" dirty="0" smtClean="0"/>
          </a:p>
          <a:p>
            <a:endParaRPr lang="en-US" dirty="0" smtClean="0"/>
          </a:p>
        </p:txBody>
      </p:sp>
    </p:spTree>
    <p:extLst>
      <p:ext uri="{BB962C8B-B14F-4D97-AF65-F5344CB8AC3E}">
        <p14:creationId xmlns:p14="http://schemas.microsoft.com/office/powerpoint/2010/main" val="3134590101"/>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Integrated Approach to Risk Analysis</a:t>
            </a:r>
            <a:endParaRPr lang="en-US" dirty="0"/>
          </a:p>
        </p:txBody>
      </p:sp>
      <p:sp>
        <p:nvSpPr>
          <p:cNvPr id="3" name="Content Placeholder 2"/>
          <p:cNvSpPr>
            <a:spLocks noGrp="1"/>
          </p:cNvSpPr>
          <p:nvPr>
            <p:ph idx="1"/>
          </p:nvPr>
        </p:nvSpPr>
        <p:spPr/>
        <p:txBody>
          <a:bodyPr/>
          <a:lstStyle/>
          <a:p>
            <a:r>
              <a:rPr lang="en-US" dirty="0" smtClean="0"/>
              <a:t>Security risk analysis techniques such as threat modeling are applied during development but data flows, external dependencies, security assumptions, and the operational context are needed for a security assessment of a deployed system.</a:t>
            </a:r>
          </a:p>
          <a:p>
            <a:endParaRPr lang="en-US" dirty="0" smtClean="0"/>
          </a:p>
          <a:p>
            <a:pPr lvl="1"/>
            <a:endParaRPr lang="en-US" dirty="0"/>
          </a:p>
          <a:p>
            <a:endParaRPr lang="en-US" dirty="0" smtClean="0"/>
          </a:p>
          <a:p>
            <a:endParaRPr lang="en-US" dirty="0" smtClean="0"/>
          </a:p>
        </p:txBody>
      </p:sp>
    </p:spTree>
    <p:extLst>
      <p:ext uri="{BB962C8B-B14F-4D97-AF65-F5344CB8AC3E}">
        <p14:creationId xmlns:p14="http://schemas.microsoft.com/office/powerpoint/2010/main" val="1574057383"/>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Security </a:t>
            </a:r>
            <a:r>
              <a:rPr lang="en-US" sz="2800" dirty="0"/>
              <a:t>Engineering Risk Analysis</a:t>
            </a:r>
            <a:br>
              <a:rPr lang="en-US" sz="2800" dirty="0"/>
            </a:br>
            <a:r>
              <a:rPr lang="en-US" sz="2800" dirty="0"/>
              <a:t> </a:t>
            </a:r>
            <a:r>
              <a:rPr lang="en-US" sz="2800" dirty="0" smtClean="0"/>
              <a:t>Method (SERA)</a:t>
            </a:r>
            <a:endParaRPr lang="en-US" sz="2800" dirty="0"/>
          </a:p>
        </p:txBody>
      </p:sp>
      <p:sp>
        <p:nvSpPr>
          <p:cNvPr id="3" name="TextBox 2"/>
          <p:cNvSpPr txBox="1"/>
          <p:nvPr/>
        </p:nvSpPr>
        <p:spPr>
          <a:xfrm>
            <a:off x="1219203" y="1276290"/>
            <a:ext cx="1904998" cy="461665"/>
          </a:xfrm>
          <a:prstGeom prst="rect">
            <a:avLst/>
          </a:prstGeom>
          <a:solidFill>
            <a:schemeClr val="bg1">
              <a:lumMod val="95000"/>
            </a:schemeClr>
          </a:solidFill>
          <a:ln w="19050">
            <a:solidFill>
              <a:schemeClr val="tx1"/>
            </a:solidFill>
          </a:ln>
          <a:effectLst>
            <a:outerShdw blurRad="50800" dist="38100" dir="2700000" algn="tl" rotWithShape="0">
              <a:prstClr val="black">
                <a:alpha val="40000"/>
              </a:prstClr>
            </a:outerShdw>
          </a:effectLst>
        </p:spPr>
        <p:txBody>
          <a:bodyPr wrap="square" rtlCol="0">
            <a:spAutoFit/>
          </a:bodyPr>
          <a:lstStyle/>
          <a:p>
            <a:pPr marL="228600" indent="-228600"/>
            <a:r>
              <a:rPr lang="en-US" sz="1200" b="1" dirty="0" smtClean="0"/>
              <a:t>1.	Establish operational context.</a:t>
            </a:r>
            <a:endParaRPr lang="en-US" sz="1200" b="1" dirty="0"/>
          </a:p>
        </p:txBody>
      </p:sp>
      <p:sp>
        <p:nvSpPr>
          <p:cNvPr id="12" name="TextBox 11"/>
          <p:cNvSpPr txBox="1"/>
          <p:nvPr/>
        </p:nvSpPr>
        <p:spPr>
          <a:xfrm>
            <a:off x="1219203" y="2343090"/>
            <a:ext cx="1904998" cy="461665"/>
          </a:xfrm>
          <a:prstGeom prst="rect">
            <a:avLst/>
          </a:prstGeom>
          <a:solidFill>
            <a:schemeClr val="bg1">
              <a:lumMod val="95000"/>
            </a:schemeClr>
          </a:solidFill>
          <a:ln w="19050">
            <a:solidFill>
              <a:schemeClr val="tx1"/>
            </a:solidFill>
          </a:ln>
          <a:effectLst>
            <a:outerShdw blurRad="50800" dist="38100" dir="2700000" algn="tl" rotWithShape="0">
              <a:prstClr val="black">
                <a:alpha val="40000"/>
              </a:prstClr>
            </a:outerShdw>
          </a:effectLst>
        </p:spPr>
        <p:txBody>
          <a:bodyPr wrap="square" rtlCol="0">
            <a:spAutoFit/>
          </a:bodyPr>
          <a:lstStyle/>
          <a:p>
            <a:pPr marL="228600" indent="-228600"/>
            <a:r>
              <a:rPr lang="en-US" sz="1200" b="1" dirty="0" smtClean="0"/>
              <a:t>2.	Identify risk. </a:t>
            </a:r>
            <a:br>
              <a:rPr lang="en-US" sz="1200" b="1" dirty="0" smtClean="0"/>
            </a:br>
            <a:endParaRPr lang="en-US" sz="1200" b="1" dirty="0"/>
          </a:p>
        </p:txBody>
      </p:sp>
      <p:sp>
        <p:nvSpPr>
          <p:cNvPr id="13" name="TextBox 12"/>
          <p:cNvSpPr txBox="1"/>
          <p:nvPr/>
        </p:nvSpPr>
        <p:spPr>
          <a:xfrm>
            <a:off x="1219203" y="3486090"/>
            <a:ext cx="1904998" cy="461665"/>
          </a:xfrm>
          <a:prstGeom prst="rect">
            <a:avLst/>
          </a:prstGeom>
          <a:solidFill>
            <a:schemeClr val="bg1">
              <a:lumMod val="95000"/>
            </a:schemeClr>
          </a:solidFill>
          <a:ln w="19050">
            <a:solidFill>
              <a:schemeClr val="tx1"/>
            </a:solidFill>
          </a:ln>
          <a:effectLst>
            <a:outerShdw blurRad="50800" dist="38100" dir="2700000" algn="tl" rotWithShape="0">
              <a:prstClr val="black">
                <a:alpha val="40000"/>
              </a:prstClr>
            </a:outerShdw>
          </a:effectLst>
        </p:spPr>
        <p:txBody>
          <a:bodyPr wrap="square" rtlCol="0">
            <a:spAutoFit/>
          </a:bodyPr>
          <a:lstStyle/>
          <a:p>
            <a:pPr marL="228600" indent="-228600"/>
            <a:r>
              <a:rPr lang="en-US" sz="1200" b="1" dirty="0" smtClean="0"/>
              <a:t>3.	Analyze risk.</a:t>
            </a:r>
            <a:br>
              <a:rPr lang="en-US" sz="1200" b="1" dirty="0" smtClean="0"/>
            </a:br>
            <a:endParaRPr lang="en-US" sz="1200" b="1" dirty="0"/>
          </a:p>
        </p:txBody>
      </p:sp>
      <p:sp>
        <p:nvSpPr>
          <p:cNvPr id="14" name="TextBox 13"/>
          <p:cNvSpPr txBox="1"/>
          <p:nvPr/>
        </p:nvSpPr>
        <p:spPr>
          <a:xfrm>
            <a:off x="1219201" y="4705290"/>
            <a:ext cx="1904998" cy="461665"/>
          </a:xfrm>
          <a:prstGeom prst="rect">
            <a:avLst/>
          </a:prstGeom>
          <a:solidFill>
            <a:schemeClr val="bg1">
              <a:lumMod val="95000"/>
            </a:schemeClr>
          </a:solidFill>
          <a:ln w="19050">
            <a:solidFill>
              <a:schemeClr val="tx1"/>
            </a:solidFill>
          </a:ln>
          <a:effectLst>
            <a:outerShdw blurRad="50800" dist="38100" dir="2700000" algn="tl" rotWithShape="0">
              <a:prstClr val="black">
                <a:alpha val="40000"/>
              </a:prstClr>
            </a:outerShdw>
          </a:effectLst>
        </p:spPr>
        <p:txBody>
          <a:bodyPr wrap="square" rtlCol="0">
            <a:spAutoFit/>
          </a:bodyPr>
          <a:lstStyle/>
          <a:p>
            <a:pPr marL="228600" indent="-228600"/>
            <a:r>
              <a:rPr lang="en-US" sz="1200" b="1" dirty="0" smtClean="0"/>
              <a:t>4.	Determine control approach.</a:t>
            </a:r>
            <a:endParaRPr lang="en-US" sz="1200" b="1" dirty="0"/>
          </a:p>
        </p:txBody>
      </p:sp>
      <p:sp>
        <p:nvSpPr>
          <p:cNvPr id="15" name="TextBox 14"/>
          <p:cNvSpPr txBox="1"/>
          <p:nvPr/>
        </p:nvSpPr>
        <p:spPr>
          <a:xfrm>
            <a:off x="1219200" y="5791200"/>
            <a:ext cx="1904998" cy="461665"/>
          </a:xfrm>
          <a:prstGeom prst="rect">
            <a:avLst/>
          </a:prstGeom>
          <a:solidFill>
            <a:schemeClr val="bg1">
              <a:lumMod val="95000"/>
            </a:schemeClr>
          </a:solidFill>
          <a:ln w="19050">
            <a:solidFill>
              <a:schemeClr val="tx1"/>
            </a:solidFill>
          </a:ln>
          <a:effectLst>
            <a:outerShdw blurRad="50800" dist="38100" dir="2700000" algn="tl" rotWithShape="0">
              <a:prstClr val="black">
                <a:alpha val="40000"/>
              </a:prstClr>
            </a:outerShdw>
          </a:effectLst>
        </p:spPr>
        <p:txBody>
          <a:bodyPr wrap="square" rtlCol="0">
            <a:spAutoFit/>
          </a:bodyPr>
          <a:lstStyle/>
          <a:p>
            <a:pPr marL="228600" indent="-228600"/>
            <a:r>
              <a:rPr lang="en-US" sz="1200" b="1" dirty="0" smtClean="0"/>
              <a:t>5.	Develop control plan.</a:t>
            </a:r>
            <a:endParaRPr lang="en-US" sz="1200" b="1" dirty="0"/>
          </a:p>
        </p:txBody>
      </p:sp>
      <p:grpSp>
        <p:nvGrpSpPr>
          <p:cNvPr id="25" name="Group 24"/>
          <p:cNvGrpSpPr/>
          <p:nvPr/>
        </p:nvGrpSpPr>
        <p:grpSpPr>
          <a:xfrm>
            <a:off x="4267200" y="969156"/>
            <a:ext cx="1862177" cy="900197"/>
            <a:chOff x="2133600" y="990600"/>
            <a:chExt cx="1862177" cy="900197"/>
          </a:xfrm>
        </p:grpSpPr>
        <p:pic>
          <p:nvPicPr>
            <p:cNvPr id="2055"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4601" y="1223773"/>
              <a:ext cx="1001694" cy="667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133600" y="990600"/>
              <a:ext cx="1862177" cy="246221"/>
            </a:xfrm>
            <a:prstGeom prst="rect">
              <a:avLst/>
            </a:prstGeom>
            <a:noFill/>
          </p:spPr>
          <p:txBody>
            <a:bodyPr wrap="square" rtlCol="0">
              <a:spAutoFit/>
            </a:bodyPr>
            <a:lstStyle/>
            <a:p>
              <a:pPr algn="ctr"/>
              <a:r>
                <a:rPr lang="en-US" b="1" dirty="0" smtClean="0"/>
                <a:t>Mission Thread </a:t>
              </a:r>
              <a:r>
                <a:rPr lang="en-US" b="1" dirty="0"/>
                <a:t>Worksheet</a:t>
              </a:r>
            </a:p>
          </p:txBody>
        </p:sp>
      </p:grpSp>
      <p:grpSp>
        <p:nvGrpSpPr>
          <p:cNvPr id="26" name="Group 25"/>
          <p:cNvGrpSpPr/>
          <p:nvPr/>
        </p:nvGrpSpPr>
        <p:grpSpPr>
          <a:xfrm>
            <a:off x="4054380" y="1981200"/>
            <a:ext cx="2194020" cy="857385"/>
            <a:chOff x="1960531" y="1981200"/>
            <a:chExt cx="2194020" cy="857385"/>
          </a:xfrm>
        </p:grpSpPr>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17029" y="2209800"/>
              <a:ext cx="888171" cy="6287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extBox 17"/>
            <p:cNvSpPr txBox="1"/>
            <p:nvPr/>
          </p:nvSpPr>
          <p:spPr>
            <a:xfrm>
              <a:off x="1960531" y="1981200"/>
              <a:ext cx="2194020" cy="246221"/>
            </a:xfrm>
            <a:prstGeom prst="rect">
              <a:avLst/>
            </a:prstGeom>
            <a:noFill/>
          </p:spPr>
          <p:txBody>
            <a:bodyPr wrap="square" rtlCol="0">
              <a:spAutoFit/>
            </a:bodyPr>
            <a:lstStyle/>
            <a:p>
              <a:pPr algn="ctr"/>
              <a:r>
                <a:rPr lang="en-US" b="1" dirty="0" smtClean="0"/>
                <a:t>Risk Identification Worksheet</a:t>
              </a:r>
              <a:endParaRPr lang="en-US" b="1" dirty="0"/>
            </a:p>
          </p:txBody>
        </p:sp>
      </p:grpSp>
      <p:grpSp>
        <p:nvGrpSpPr>
          <p:cNvPr id="28" name="Group 27"/>
          <p:cNvGrpSpPr/>
          <p:nvPr/>
        </p:nvGrpSpPr>
        <p:grpSpPr>
          <a:xfrm>
            <a:off x="4269275" y="3093951"/>
            <a:ext cx="1705626" cy="975342"/>
            <a:chOff x="2288075" y="3093951"/>
            <a:chExt cx="1705626" cy="975342"/>
          </a:xfrm>
        </p:grpSpPr>
        <p:grpSp>
          <p:nvGrpSpPr>
            <p:cNvPr id="4" name="Group 3"/>
            <p:cNvGrpSpPr/>
            <p:nvPr/>
          </p:nvGrpSpPr>
          <p:grpSpPr>
            <a:xfrm>
              <a:off x="2390024" y="3352800"/>
              <a:ext cx="1419976" cy="716493"/>
              <a:chOff x="4267200" y="1219200"/>
              <a:chExt cx="2272381" cy="1294611"/>
            </a:xfrm>
          </p:grpSpPr>
          <p:pic>
            <p:nvPicPr>
              <p:cNvPr id="205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67200" y="1219200"/>
                <a:ext cx="1970604" cy="1014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42402" y="1351495"/>
                <a:ext cx="1524000" cy="1023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24400" y="1573217"/>
                <a:ext cx="1815181" cy="940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9" name="TextBox 18"/>
            <p:cNvSpPr txBox="1"/>
            <p:nvPr/>
          </p:nvSpPr>
          <p:spPr>
            <a:xfrm>
              <a:off x="2288075" y="3093951"/>
              <a:ext cx="1705626" cy="246221"/>
            </a:xfrm>
            <a:prstGeom prst="rect">
              <a:avLst/>
            </a:prstGeom>
            <a:noFill/>
          </p:spPr>
          <p:txBody>
            <a:bodyPr wrap="square" rtlCol="0">
              <a:spAutoFit/>
            </a:bodyPr>
            <a:lstStyle/>
            <a:p>
              <a:pPr algn="ctr"/>
              <a:r>
                <a:rPr lang="en-US" b="1" dirty="0" smtClean="0"/>
                <a:t>Risk Evaluation Criteria</a:t>
              </a:r>
              <a:endParaRPr lang="en-US" b="1" dirty="0"/>
            </a:p>
          </p:txBody>
        </p:sp>
      </p:grpSp>
      <p:grpSp>
        <p:nvGrpSpPr>
          <p:cNvPr id="29" name="Group 28"/>
          <p:cNvGrpSpPr/>
          <p:nvPr/>
        </p:nvGrpSpPr>
        <p:grpSpPr>
          <a:xfrm>
            <a:off x="6221055" y="3093950"/>
            <a:ext cx="1779945" cy="1048637"/>
            <a:chOff x="4239855" y="3093950"/>
            <a:chExt cx="1779945" cy="1048637"/>
          </a:xfrm>
        </p:grpSpPr>
        <p:pic>
          <p:nvPicPr>
            <p:cNvPr id="2054" name="Picture 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564319" y="3352800"/>
              <a:ext cx="1150681" cy="789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TextBox 19"/>
            <p:cNvSpPr txBox="1"/>
            <p:nvPr/>
          </p:nvSpPr>
          <p:spPr>
            <a:xfrm>
              <a:off x="4239855" y="3093950"/>
              <a:ext cx="1779945" cy="246221"/>
            </a:xfrm>
            <a:prstGeom prst="rect">
              <a:avLst/>
            </a:prstGeom>
            <a:noFill/>
          </p:spPr>
          <p:txBody>
            <a:bodyPr wrap="square" rtlCol="0">
              <a:spAutoFit/>
            </a:bodyPr>
            <a:lstStyle/>
            <a:p>
              <a:pPr algn="ctr"/>
              <a:r>
                <a:rPr lang="en-US" b="1" dirty="0" smtClean="0"/>
                <a:t>Risk Analysis Worksheet</a:t>
              </a:r>
              <a:endParaRPr lang="en-US" b="1" dirty="0"/>
            </a:p>
          </p:txBody>
        </p:sp>
      </p:grpSp>
      <p:grpSp>
        <p:nvGrpSpPr>
          <p:cNvPr id="31" name="Group 30"/>
          <p:cNvGrpSpPr/>
          <p:nvPr/>
        </p:nvGrpSpPr>
        <p:grpSpPr>
          <a:xfrm>
            <a:off x="4038600" y="4343400"/>
            <a:ext cx="2057400" cy="966655"/>
            <a:chOff x="2286000" y="4343400"/>
            <a:chExt cx="2057400" cy="966655"/>
          </a:xfrm>
        </p:grpSpPr>
        <p:pic>
          <p:nvPicPr>
            <p:cNvPr id="2056" name="Picture 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438400" y="4591402"/>
              <a:ext cx="1681953" cy="718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TextBox 20"/>
            <p:cNvSpPr txBox="1"/>
            <p:nvPr/>
          </p:nvSpPr>
          <p:spPr>
            <a:xfrm>
              <a:off x="2286000" y="4343400"/>
              <a:ext cx="2057400" cy="246221"/>
            </a:xfrm>
            <a:prstGeom prst="rect">
              <a:avLst/>
            </a:prstGeom>
            <a:noFill/>
          </p:spPr>
          <p:txBody>
            <a:bodyPr wrap="square" rtlCol="0">
              <a:spAutoFit/>
            </a:bodyPr>
            <a:lstStyle/>
            <a:p>
              <a:pPr algn="ctr"/>
              <a:r>
                <a:rPr lang="en-US" b="1" dirty="0" smtClean="0"/>
                <a:t>Control Approach Worksheet</a:t>
              </a:r>
              <a:endParaRPr lang="en-US" b="1" dirty="0"/>
            </a:p>
          </p:txBody>
        </p:sp>
      </p:grpSp>
      <p:grpSp>
        <p:nvGrpSpPr>
          <p:cNvPr id="2048" name="Group 2047"/>
          <p:cNvGrpSpPr/>
          <p:nvPr/>
        </p:nvGrpSpPr>
        <p:grpSpPr>
          <a:xfrm>
            <a:off x="4190584" y="5410200"/>
            <a:ext cx="1753016" cy="951757"/>
            <a:chOff x="2437984" y="5410200"/>
            <a:chExt cx="1753016" cy="951757"/>
          </a:xfrm>
        </p:grpSpPr>
        <p:pic>
          <p:nvPicPr>
            <p:cNvPr id="2057" name="Picture 9"/>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743200" y="5638801"/>
              <a:ext cx="1100999" cy="723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TextBox 21"/>
            <p:cNvSpPr txBox="1"/>
            <p:nvPr/>
          </p:nvSpPr>
          <p:spPr>
            <a:xfrm>
              <a:off x="2437984" y="5410200"/>
              <a:ext cx="1753016" cy="246221"/>
            </a:xfrm>
            <a:prstGeom prst="rect">
              <a:avLst/>
            </a:prstGeom>
            <a:noFill/>
          </p:spPr>
          <p:txBody>
            <a:bodyPr wrap="square" rtlCol="0">
              <a:spAutoFit/>
            </a:bodyPr>
            <a:lstStyle/>
            <a:p>
              <a:pPr algn="ctr"/>
              <a:r>
                <a:rPr lang="en-US" b="1" dirty="0" smtClean="0"/>
                <a:t>Control  Plan Worksheet</a:t>
              </a:r>
              <a:endParaRPr lang="en-US" b="1" dirty="0"/>
            </a:p>
          </p:txBody>
        </p:sp>
      </p:grpSp>
      <p:cxnSp>
        <p:nvCxnSpPr>
          <p:cNvPr id="9" name="Straight Arrow Connector 8"/>
          <p:cNvCxnSpPr>
            <a:stCxn id="3" idx="2"/>
            <a:endCxn id="12" idx="0"/>
          </p:cNvCxnSpPr>
          <p:nvPr/>
        </p:nvCxnSpPr>
        <p:spPr bwMode="auto">
          <a:xfrm>
            <a:off x="2171702" y="1737955"/>
            <a:ext cx="0" cy="605135"/>
          </a:xfrm>
          <a:prstGeom prst="straightConnector1">
            <a:avLst/>
          </a:prstGeom>
          <a:noFill/>
          <a:ln w="38100" cap="flat" cmpd="sng" algn="ctr">
            <a:solidFill>
              <a:schemeClr val="tx1"/>
            </a:solidFill>
            <a:prstDash val="solid"/>
            <a:round/>
            <a:headEnd type="none" w="med" len="med"/>
            <a:tailEnd type="triangle" w="med" len="med"/>
          </a:ln>
          <a:effectLst/>
        </p:spPr>
      </p:cxnSp>
      <p:cxnSp>
        <p:nvCxnSpPr>
          <p:cNvPr id="27" name="Straight Arrow Connector 26"/>
          <p:cNvCxnSpPr>
            <a:stCxn id="12" idx="2"/>
            <a:endCxn id="13" idx="0"/>
          </p:cNvCxnSpPr>
          <p:nvPr/>
        </p:nvCxnSpPr>
        <p:spPr bwMode="auto">
          <a:xfrm>
            <a:off x="2171702" y="2804755"/>
            <a:ext cx="0" cy="681335"/>
          </a:xfrm>
          <a:prstGeom prst="straightConnector1">
            <a:avLst/>
          </a:prstGeom>
          <a:noFill/>
          <a:ln w="38100" cap="flat" cmpd="sng" algn="ctr">
            <a:solidFill>
              <a:schemeClr val="tx1"/>
            </a:solidFill>
            <a:prstDash val="solid"/>
            <a:round/>
            <a:headEnd type="none" w="med" len="med"/>
            <a:tailEnd type="triangle" w="med" len="med"/>
          </a:ln>
          <a:effectLst/>
        </p:spPr>
      </p:cxnSp>
      <p:cxnSp>
        <p:nvCxnSpPr>
          <p:cNvPr id="30" name="Straight Arrow Connector 29"/>
          <p:cNvCxnSpPr>
            <a:stCxn id="13" idx="2"/>
            <a:endCxn id="14" idx="0"/>
          </p:cNvCxnSpPr>
          <p:nvPr/>
        </p:nvCxnSpPr>
        <p:spPr bwMode="auto">
          <a:xfrm flipH="1">
            <a:off x="2171700" y="3947755"/>
            <a:ext cx="2" cy="757535"/>
          </a:xfrm>
          <a:prstGeom prst="straightConnector1">
            <a:avLst/>
          </a:prstGeom>
          <a:noFill/>
          <a:ln w="38100" cap="flat" cmpd="sng" algn="ctr">
            <a:solidFill>
              <a:schemeClr val="tx1"/>
            </a:solidFill>
            <a:prstDash val="solid"/>
            <a:round/>
            <a:headEnd type="none" w="med" len="med"/>
            <a:tailEnd type="triangle" w="med" len="med"/>
          </a:ln>
          <a:effectLst/>
        </p:spPr>
      </p:cxnSp>
      <p:cxnSp>
        <p:nvCxnSpPr>
          <p:cNvPr id="33" name="Straight Arrow Connector 32"/>
          <p:cNvCxnSpPr>
            <a:stCxn id="14" idx="2"/>
            <a:endCxn id="15" idx="0"/>
          </p:cNvCxnSpPr>
          <p:nvPr/>
        </p:nvCxnSpPr>
        <p:spPr bwMode="auto">
          <a:xfrm flipH="1">
            <a:off x="2171699" y="5166955"/>
            <a:ext cx="1" cy="624245"/>
          </a:xfrm>
          <a:prstGeom prst="straightConnector1">
            <a:avLst/>
          </a:prstGeom>
          <a:noFill/>
          <a:ln w="38100" cap="flat" cmpd="sng" algn="ctr">
            <a:solidFill>
              <a:schemeClr val="tx1"/>
            </a:solidFill>
            <a:prstDash val="solid"/>
            <a:round/>
            <a:headEnd type="none" w="med" len="med"/>
            <a:tailEnd type="triangle" w="med" len="med"/>
          </a:ln>
          <a:effectLst/>
        </p:spPr>
      </p:cxnSp>
      <p:cxnSp>
        <p:nvCxnSpPr>
          <p:cNvPr id="2058" name="Straight Connector 2057"/>
          <p:cNvCxnSpPr>
            <a:stCxn id="3" idx="3"/>
          </p:cNvCxnSpPr>
          <p:nvPr/>
        </p:nvCxnSpPr>
        <p:spPr bwMode="auto">
          <a:xfrm flipV="1">
            <a:off x="3124201" y="1476346"/>
            <a:ext cx="1371599" cy="30777"/>
          </a:xfrm>
          <a:prstGeom prst="line">
            <a:avLst/>
          </a:prstGeom>
          <a:noFill/>
          <a:ln w="9525" cap="flat" cmpd="sng" algn="ctr">
            <a:solidFill>
              <a:srgbClr val="666699"/>
            </a:solidFill>
            <a:prstDash val="dash"/>
            <a:round/>
            <a:headEnd type="triangle" w="med" len="med"/>
            <a:tailEnd type="none" w="med" len="med"/>
          </a:ln>
          <a:effectLst/>
        </p:spPr>
      </p:cxnSp>
      <p:cxnSp>
        <p:nvCxnSpPr>
          <p:cNvPr id="45" name="Straight Connector 44"/>
          <p:cNvCxnSpPr/>
          <p:nvPr/>
        </p:nvCxnSpPr>
        <p:spPr bwMode="auto">
          <a:xfrm>
            <a:off x="3140825" y="2543145"/>
            <a:ext cx="1354975" cy="0"/>
          </a:xfrm>
          <a:prstGeom prst="line">
            <a:avLst/>
          </a:prstGeom>
          <a:noFill/>
          <a:ln w="9525" cap="flat" cmpd="sng" algn="ctr">
            <a:solidFill>
              <a:srgbClr val="666699"/>
            </a:solidFill>
            <a:prstDash val="dash"/>
            <a:round/>
            <a:headEnd type="triangle" w="med" len="med"/>
            <a:tailEnd type="none" w="med" len="med"/>
          </a:ln>
          <a:effectLst/>
        </p:spPr>
      </p:cxnSp>
      <p:cxnSp>
        <p:nvCxnSpPr>
          <p:cNvPr id="47" name="Straight Connector 46"/>
          <p:cNvCxnSpPr/>
          <p:nvPr/>
        </p:nvCxnSpPr>
        <p:spPr bwMode="auto">
          <a:xfrm>
            <a:off x="3124200" y="3686145"/>
            <a:ext cx="1145075" cy="0"/>
          </a:xfrm>
          <a:prstGeom prst="line">
            <a:avLst/>
          </a:prstGeom>
          <a:noFill/>
          <a:ln w="9525" cap="flat" cmpd="sng" algn="ctr">
            <a:solidFill>
              <a:srgbClr val="666699"/>
            </a:solidFill>
            <a:prstDash val="dash"/>
            <a:round/>
            <a:headEnd type="triangle" w="med" len="med"/>
            <a:tailEnd type="none" w="med" len="med"/>
          </a:ln>
          <a:effectLst/>
        </p:spPr>
      </p:cxnSp>
      <p:cxnSp>
        <p:nvCxnSpPr>
          <p:cNvPr id="50" name="Straight Connector 49"/>
          <p:cNvCxnSpPr/>
          <p:nvPr/>
        </p:nvCxnSpPr>
        <p:spPr bwMode="auto">
          <a:xfrm>
            <a:off x="3124200" y="4905345"/>
            <a:ext cx="930180" cy="0"/>
          </a:xfrm>
          <a:prstGeom prst="line">
            <a:avLst/>
          </a:prstGeom>
          <a:noFill/>
          <a:ln w="9525" cap="flat" cmpd="sng" algn="ctr">
            <a:solidFill>
              <a:srgbClr val="666699"/>
            </a:solidFill>
            <a:prstDash val="dash"/>
            <a:round/>
            <a:headEnd type="triangle" w="med" len="med"/>
            <a:tailEnd type="none" w="med" len="med"/>
          </a:ln>
          <a:effectLst/>
        </p:spPr>
      </p:cxnSp>
      <p:cxnSp>
        <p:nvCxnSpPr>
          <p:cNvPr id="51" name="Straight Connector 50"/>
          <p:cNvCxnSpPr/>
          <p:nvPr/>
        </p:nvCxnSpPr>
        <p:spPr bwMode="auto">
          <a:xfrm>
            <a:off x="3124200" y="6000379"/>
            <a:ext cx="1247024" cy="0"/>
          </a:xfrm>
          <a:prstGeom prst="line">
            <a:avLst/>
          </a:prstGeom>
          <a:noFill/>
          <a:ln w="9525" cap="flat" cmpd="sng" algn="ctr">
            <a:solidFill>
              <a:srgbClr val="666699"/>
            </a:solidFill>
            <a:prstDash val="dash"/>
            <a:round/>
            <a:headEnd type="triangle" w="med" len="med"/>
            <a:tailEnd type="none" w="med" len="med"/>
          </a:ln>
          <a:effectLst/>
        </p:spPr>
      </p:cxnSp>
      <p:cxnSp>
        <p:nvCxnSpPr>
          <p:cNvPr id="53" name="Straight Connector 52"/>
          <p:cNvCxnSpPr/>
          <p:nvPr/>
        </p:nvCxnSpPr>
        <p:spPr bwMode="auto">
          <a:xfrm>
            <a:off x="5976977" y="3686145"/>
            <a:ext cx="394036" cy="0"/>
          </a:xfrm>
          <a:prstGeom prst="line">
            <a:avLst/>
          </a:prstGeom>
          <a:noFill/>
          <a:ln w="9525" cap="flat" cmpd="sng" algn="ctr">
            <a:solidFill>
              <a:srgbClr val="666699"/>
            </a:solidFill>
            <a:prstDash val="dash"/>
            <a:round/>
            <a:headEnd type="triangle" w="med" len="med"/>
            <a:tailEnd type="none" w="med" len="med"/>
          </a:ln>
          <a:effectLst/>
        </p:spPr>
      </p:cxnSp>
    </p:spTree>
    <p:extLst>
      <p:ext uri="{BB962C8B-B14F-4D97-AF65-F5344CB8AC3E}">
        <p14:creationId xmlns:p14="http://schemas.microsoft.com/office/powerpoint/2010/main" val="1627790487"/>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Establish Operational Context (Task 1)</a:t>
            </a:r>
            <a:endParaRPr lang="en-US" dirty="0"/>
          </a:p>
        </p:txBody>
      </p:sp>
      <p:sp>
        <p:nvSpPr>
          <p:cNvPr id="3" name="Content Placeholder 2"/>
          <p:cNvSpPr>
            <a:spLocks noGrp="1"/>
          </p:cNvSpPr>
          <p:nvPr>
            <p:ph idx="1"/>
          </p:nvPr>
        </p:nvSpPr>
        <p:spPr/>
        <p:txBody>
          <a:bodyPr/>
          <a:lstStyle/>
          <a:p>
            <a:r>
              <a:rPr lang="en-US" dirty="0" smtClean="0"/>
              <a:t>Target </a:t>
            </a:r>
            <a:r>
              <a:rPr lang="en-US" dirty="0"/>
              <a:t>of the </a:t>
            </a:r>
            <a:r>
              <a:rPr lang="en-US" dirty="0" smtClean="0"/>
              <a:t>analysis (e.g</a:t>
            </a:r>
            <a:r>
              <a:rPr lang="en-US" dirty="0"/>
              <a:t>., the software application or system that is being assessed) is determined initially. </a:t>
            </a:r>
            <a:endParaRPr lang="en-US" dirty="0" smtClean="0"/>
          </a:p>
          <a:p>
            <a:r>
              <a:rPr lang="en-US" dirty="0" smtClean="0"/>
              <a:t>The </a:t>
            </a:r>
            <a:r>
              <a:rPr lang="en-US" dirty="0"/>
              <a:t>operational environment for the target </a:t>
            </a:r>
            <a:r>
              <a:rPr lang="en-US" dirty="0" smtClean="0"/>
              <a:t>is </a:t>
            </a:r>
            <a:r>
              <a:rPr lang="en-US" dirty="0"/>
              <a:t>characterized to establish baseline operational performance. </a:t>
            </a:r>
            <a:endParaRPr lang="en-US" dirty="0" smtClean="0"/>
          </a:p>
          <a:p>
            <a:r>
              <a:rPr lang="en-US" dirty="0"/>
              <a:t>S</a:t>
            </a:r>
            <a:r>
              <a:rPr lang="en-US" dirty="0" smtClean="0"/>
              <a:t>ecurity </a:t>
            </a:r>
            <a:r>
              <a:rPr lang="en-US" dirty="0"/>
              <a:t>risks are analyzed in relation to this baseline</a:t>
            </a:r>
            <a:r>
              <a:rPr lang="en-US" dirty="0" smtClean="0"/>
              <a:t>.</a:t>
            </a:r>
          </a:p>
          <a:p>
            <a:r>
              <a:rPr lang="en-US" dirty="0" smtClean="0"/>
              <a:t>Sub-tasks:</a:t>
            </a:r>
          </a:p>
          <a:p>
            <a:pPr lvl="1"/>
            <a:r>
              <a:rPr lang="en-US" dirty="0" smtClean="0"/>
              <a:t>Set scope of risk analysis.</a:t>
            </a:r>
          </a:p>
          <a:p>
            <a:pPr lvl="1"/>
            <a:r>
              <a:rPr lang="en-US" dirty="0" smtClean="0"/>
              <a:t>Define or determine  workflow/mission thread.</a:t>
            </a:r>
          </a:p>
          <a:p>
            <a:pPr lvl="1"/>
            <a:endParaRPr lang="en-US" dirty="0"/>
          </a:p>
        </p:txBody>
      </p:sp>
    </p:spTree>
    <p:extLst>
      <p:ext uri="{BB962C8B-B14F-4D97-AF65-F5344CB8AC3E}">
        <p14:creationId xmlns:p14="http://schemas.microsoft.com/office/powerpoint/2010/main" val="1552514938"/>
      </p:ext>
    </p:extLst>
  </p:cSld>
  <p:clrMapOvr>
    <a:masterClrMapping/>
  </p:clrMapOvr>
  <p:transition/>
</p:sld>
</file>

<file path=ppt/theme/theme1.xml><?xml version="1.0" encoding="utf-8"?>
<a:theme xmlns:a="http://schemas.openxmlformats.org/drawingml/2006/main" name="CERTtemplate_courseware2013">
  <a:themeElements>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fontScheme name="CERT_SEI_Coursewar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990100"/>
        </a:solidFill>
        <a:ln w="38100" cap="flat" cmpd="sng" algn="ctr">
          <a:noFill/>
          <a:prstDash val="solid"/>
          <a:round/>
          <a:headEnd type="none" w="med" len="med"/>
          <a:tailEnd type="none" w="med" len="med"/>
        </a:ln>
        <a:effectLst/>
      </a:spPr>
      <a:bodyPr vert="horz" wrap="square" lIns="0" tIns="0" rIns="0" bIns="0" numCol="1" rtlCol="0" anchor="ctr" anchorCtr="0" compatLnSpc="1">
        <a:prstTxWarp prst="textNoShape">
          <a:avLst/>
        </a:prstTxWarp>
        <a:spAutoFit/>
      </a:bodyPr>
      <a:lstStyle>
        <a:defPPr marL="274320" indent="-182880" algn="ctr">
          <a:spcBef>
            <a:spcPts val="300"/>
          </a:spcBef>
          <a:defRPr sz="2000" dirty="0" smtClean="0">
            <a:solidFill>
              <a:schemeClr val="bg1"/>
            </a:solidFill>
            <a:latin typeface="Calibri" pitchFamily="34" charset="0"/>
          </a:defRPr>
        </a:defPPr>
      </a:lstStyle>
    </a:spDef>
    <a:lnDef>
      <a:spPr bwMode="auto">
        <a:noFill/>
        <a:ln w="9525" cap="flat" cmpd="sng" algn="ctr">
          <a:solidFill>
            <a:schemeClr val="tx1"/>
          </a:solidFill>
          <a:prstDash val="solid"/>
          <a:round/>
          <a:headEnd type="none" w="med" len="med"/>
          <a:tailEnd type="arrow"/>
        </a:ln>
        <a:effectLst/>
      </a:spPr>
      <a:bodyPr/>
      <a:lstStyle/>
    </a:lnDef>
    <a:txDef>
      <a:spPr>
        <a:noFill/>
      </a:spPr>
      <a:bodyPr wrap="square" rtlCol="0">
        <a:spAutoFit/>
      </a:bodyPr>
      <a:lstStyle>
        <a:defPPr>
          <a:defRPr sz="1800" dirty="0" smtClean="0"/>
        </a:defPPr>
      </a:lstStyle>
    </a:txDef>
  </a:objectDefaults>
  <a:extraClrSchemeLst>
    <a:extraClrScheme>
      <a:clrScheme name="CERT_SEI_Coursewar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ERT_SEI_Coursewar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ERT_SEI_Coursewar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ERT_SEI_Coursewar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ERT_SEI_Coursewar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ERT_SEI_Courseware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ERT_SEI_Coursewar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ERT_SEI_Coursewar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ERT_SEI_Coursewar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ERT_SEI_Coursewar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ERT_SEI_Coursewar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ERT_SEI_Courseware_Template 13">
        <a:dk1>
          <a:srgbClr val="000000"/>
        </a:dk1>
        <a:lt1>
          <a:srgbClr val="FFFFFF"/>
        </a:lt1>
        <a:dk2>
          <a:srgbClr val="000000"/>
        </a:dk2>
        <a:lt2>
          <a:srgbClr val="666666"/>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14">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6633CC"/>
        </a:hlink>
        <a:folHlink>
          <a:srgbClr val="333399"/>
        </a:folHlink>
      </a:clrScheme>
      <a:clrMap bg1="lt1" tx1="dk1" bg2="lt2" tx2="dk2" accent1="accent1" accent2="accent2" accent3="accent3" accent4="accent4" accent5="accent5" accent6="accent6" hlink="hlink" folHlink="folHlink"/>
    </a:extraClrScheme>
    <a:extraClrScheme>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232B4FB10258540AE18A97230950FE7" ma:contentTypeVersion="1" ma:contentTypeDescription="Create a new document." ma:contentTypeScope="" ma:versionID="93d5c9943499d13ef82e12f4171cbf98">
  <xsd:schema xmlns:xsd="http://www.w3.org/2001/XMLSchema" xmlns:xs="http://www.w3.org/2001/XMLSchema" xmlns:p="http://schemas.microsoft.com/office/2006/metadata/properties" xmlns:ns2="893ae260-c728-403e-8c1d-be5e00391f89" targetNamespace="http://schemas.microsoft.com/office/2006/metadata/properties" ma:root="true" ma:fieldsID="b0cfc7bbb21cc0e5f6355df537488aee" ns2:_="">
    <xsd:import namespace="893ae260-c728-403e-8c1d-be5e00391f89"/>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3ae260-c728-403e-8c1d-be5e00391f89" elementFormDefault="qualified">
    <xsd:import namespace="http://schemas.microsoft.com/office/2006/documentManagement/types"/>
    <xsd:import namespace="http://schemas.microsoft.com/office/infopath/2007/PartnerControls"/>
    <xsd:element name="Status" ma:index="8" nillable="true" ma:displayName="Status" ma:default="Draft" ma:internalName="Status">
      <xsd:simpleType>
        <xsd:restriction base="dms:Choice">
          <xsd:enumeration value="Draft"/>
          <xsd:enumeration value="In Review"/>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Status xmlns="893ae260-c728-403e-8c1d-be5e00391f89">Draft</Status>
  </documentManagement>
</p:properties>
</file>

<file path=customXml/itemProps1.xml><?xml version="1.0" encoding="utf-8"?>
<ds:datastoreItem xmlns:ds="http://schemas.openxmlformats.org/officeDocument/2006/customXml" ds:itemID="{E64E932C-3BCA-4471-9D07-6CC4CA4D4B8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3ae260-c728-403e-8c1d-be5e00391f8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21C5F52-A748-4121-B47C-32118B6AAB93}">
  <ds:schemaRefs>
    <ds:schemaRef ds:uri="http://schemas.microsoft.com/sharepoint/v3/contenttype/forms"/>
  </ds:schemaRefs>
</ds:datastoreItem>
</file>

<file path=customXml/itemProps3.xml><?xml version="1.0" encoding="utf-8"?>
<ds:datastoreItem xmlns:ds="http://schemas.openxmlformats.org/officeDocument/2006/customXml" ds:itemID="{7B02027C-7F4C-46DC-944A-56ABB7602FD3}">
  <ds:schemaRefs>
    <ds:schemaRef ds:uri="http://schemas.microsoft.com/office/2006/metadata/properties"/>
    <ds:schemaRef ds:uri="893ae260-c728-403e-8c1d-be5e00391f89"/>
  </ds:schemaRefs>
</ds:datastoreItem>
</file>

<file path=docProps/app.xml><?xml version="1.0" encoding="utf-8"?>
<Properties xmlns="http://schemas.openxmlformats.org/officeDocument/2006/extended-properties" xmlns:vt="http://schemas.openxmlformats.org/officeDocument/2006/docPropsVTypes">
  <Template>Assurance Management template1</Template>
  <TotalTime>7135</TotalTime>
  <Words>3010</Words>
  <Application>Microsoft Office PowerPoint</Application>
  <PresentationFormat>On-screen Show (4:3)</PresentationFormat>
  <Paragraphs>379</Paragraphs>
  <Slides>57</Slides>
  <Notes>55</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57</vt:i4>
      </vt:variant>
    </vt:vector>
  </HeadingPairs>
  <TitlesOfParts>
    <vt:vector size="60" baseType="lpstr">
      <vt:lpstr>CERTtemplate_courseware2013</vt:lpstr>
      <vt:lpstr>Visio</vt:lpstr>
      <vt:lpstr>Document</vt:lpstr>
      <vt:lpstr>Assurance Management</vt:lpstr>
      <vt:lpstr>PowerPoint Presentation</vt:lpstr>
      <vt:lpstr>PowerPoint Presentation</vt:lpstr>
      <vt:lpstr>PowerPoint Presentation</vt:lpstr>
      <vt:lpstr>Topics</vt:lpstr>
      <vt:lpstr>An Integrated Approach to Risk Analysis</vt:lpstr>
      <vt:lpstr>An Integrated Approach to Risk Analysis</vt:lpstr>
      <vt:lpstr>Security Engineering Risk Analysis  Method (SERA)</vt:lpstr>
      <vt:lpstr>Establish Operational Context (Task 1)</vt:lpstr>
      <vt:lpstr>Task 1 Questions: Set Scope of Risk Analysis</vt:lpstr>
      <vt:lpstr>Task 1 Questions: Define Workflow/Mission Thread</vt:lpstr>
      <vt:lpstr>Example: Wireless Emergency Alerts (WEA) Service</vt:lpstr>
      <vt:lpstr>Example: Swimlane Diagram for the WEA Service</vt:lpstr>
      <vt:lpstr>Example: Mission Thread-1 </vt:lpstr>
      <vt:lpstr>Example: Mission Thread-2</vt:lpstr>
      <vt:lpstr>Identify Risk (Task 2)</vt:lpstr>
      <vt:lpstr>Security Risk Components</vt:lpstr>
      <vt:lpstr>Task 2 Questions: Identify Threat-1</vt:lpstr>
      <vt:lpstr>Task 2 Questions: Identify Threat-2</vt:lpstr>
      <vt:lpstr>Example: Threat</vt:lpstr>
      <vt:lpstr>Task 2 Question: Establish Consequence</vt:lpstr>
      <vt:lpstr>Example: Consequence</vt:lpstr>
      <vt:lpstr>Task 2 Question: Identify Enablers</vt:lpstr>
      <vt:lpstr>Example: Enablers-1</vt:lpstr>
      <vt:lpstr>Example: Enablers-2</vt:lpstr>
      <vt:lpstr>Task 2: Risk Statement</vt:lpstr>
      <vt:lpstr>Example: Risk Statement</vt:lpstr>
      <vt:lpstr>Example: Risk Scenario </vt:lpstr>
      <vt:lpstr>Analyze Risk (Task 3)</vt:lpstr>
      <vt:lpstr>Task 3 Questions: Establish Probability</vt:lpstr>
      <vt:lpstr>Probability Criteria</vt:lpstr>
      <vt:lpstr>Example: Probability</vt:lpstr>
      <vt:lpstr>Task 3 Questions: Establish Impact</vt:lpstr>
      <vt:lpstr>Impact Criteria</vt:lpstr>
      <vt:lpstr>Example: Impact</vt:lpstr>
      <vt:lpstr>Task 3 Question: Determine Risk Exposure</vt:lpstr>
      <vt:lpstr>Risk Exposure Matrix</vt:lpstr>
      <vt:lpstr>Example: Risk Exposure</vt:lpstr>
      <vt:lpstr>Determine Control Approach (Task 4)-1</vt:lpstr>
      <vt:lpstr>Determine Control Approach (Task 4)-2</vt:lpstr>
      <vt:lpstr>Task 4 Question: Prioritize Risks</vt:lpstr>
      <vt:lpstr>Example: Prioritized Risk Spreadsheet</vt:lpstr>
      <vt:lpstr>Task 4 Questions: Select Control Approach</vt:lpstr>
      <vt:lpstr>Example: Control Approach</vt:lpstr>
      <vt:lpstr>Example: Risk Spreadsheet with Control Approach</vt:lpstr>
      <vt:lpstr>Develop Control Plan (Task 5)</vt:lpstr>
      <vt:lpstr>Task 5: Review Data-1</vt:lpstr>
      <vt:lpstr>Task 5: Review Data-2</vt:lpstr>
      <vt:lpstr>Task 5 Questions: Establish Control Requirements-1</vt:lpstr>
      <vt:lpstr>Task 5 Questions: Establish Control Requirements-2</vt:lpstr>
      <vt:lpstr>Example: Mitigation Plan-1</vt:lpstr>
      <vt:lpstr>Example: Mitigation Plan-2</vt:lpstr>
      <vt:lpstr>Example: Mitigation Plan-3</vt:lpstr>
      <vt:lpstr>Example: Mitigation Plan-3</vt:lpstr>
      <vt:lpstr>Key Points-1</vt:lpstr>
      <vt:lpstr>Key Points-2</vt:lpstr>
      <vt:lpstr>Key Points-3</vt:lpstr>
    </vt:vector>
  </TitlesOfParts>
  <Company>Software Engineering Institute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Sandy Shrum</dc:creator>
  <cp:lastModifiedBy>Bob Ellison</cp:lastModifiedBy>
  <cp:revision>341</cp:revision>
  <cp:lastPrinted>2006-09-07T20:48:53Z</cp:lastPrinted>
  <dcterms:created xsi:type="dcterms:W3CDTF">2013-03-25T14:35:42Z</dcterms:created>
  <dcterms:modified xsi:type="dcterms:W3CDTF">2014-05-22T14:45:53Z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0x0101004232B4FB10258540AE18A97230950FE7</vt:lpwstr>
  </property>
</Properties>
</file>