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74" r:id="rId4"/>
  </p:sldMasterIdLst>
  <p:notesMasterIdLst>
    <p:notesMasterId r:id="rId60"/>
  </p:notesMasterIdLst>
  <p:handoutMasterIdLst>
    <p:handoutMasterId r:id="rId61"/>
  </p:handoutMasterIdLst>
  <p:sldIdLst>
    <p:sldId id="748" r:id="rId5"/>
    <p:sldId id="749" r:id="rId6"/>
    <p:sldId id="750" r:id="rId7"/>
    <p:sldId id="751" r:id="rId8"/>
    <p:sldId id="772" r:id="rId9"/>
    <p:sldId id="702" r:id="rId10"/>
    <p:sldId id="747" r:id="rId11"/>
    <p:sldId id="734" r:id="rId12"/>
    <p:sldId id="735" r:id="rId13"/>
    <p:sldId id="736" r:id="rId14"/>
    <p:sldId id="737" r:id="rId15"/>
    <p:sldId id="738" r:id="rId16"/>
    <p:sldId id="739" r:id="rId17"/>
    <p:sldId id="695" r:id="rId18"/>
    <p:sldId id="696" r:id="rId19"/>
    <p:sldId id="697" r:id="rId20"/>
    <p:sldId id="698" r:id="rId21"/>
    <p:sldId id="773" r:id="rId22"/>
    <p:sldId id="699" r:id="rId23"/>
    <p:sldId id="705" r:id="rId24"/>
    <p:sldId id="706" r:id="rId25"/>
    <p:sldId id="707" r:id="rId26"/>
    <p:sldId id="743" r:id="rId27"/>
    <p:sldId id="741" r:id="rId28"/>
    <p:sldId id="712" r:id="rId29"/>
    <p:sldId id="713" r:id="rId30"/>
    <p:sldId id="714" r:id="rId31"/>
    <p:sldId id="730" r:id="rId32"/>
    <p:sldId id="728" r:id="rId33"/>
    <p:sldId id="729" r:id="rId34"/>
    <p:sldId id="742" r:id="rId35"/>
    <p:sldId id="744" r:id="rId36"/>
    <p:sldId id="716" r:id="rId37"/>
    <p:sldId id="719" r:id="rId38"/>
    <p:sldId id="745" r:id="rId39"/>
    <p:sldId id="774" r:id="rId40"/>
    <p:sldId id="775" r:id="rId41"/>
    <p:sldId id="767" r:id="rId42"/>
    <p:sldId id="768" r:id="rId43"/>
    <p:sldId id="769" r:id="rId44"/>
    <p:sldId id="770" r:id="rId45"/>
    <p:sldId id="776" r:id="rId46"/>
    <p:sldId id="755" r:id="rId47"/>
    <p:sldId id="756" r:id="rId48"/>
    <p:sldId id="757" r:id="rId49"/>
    <p:sldId id="758" r:id="rId50"/>
    <p:sldId id="759" r:id="rId51"/>
    <p:sldId id="760" r:id="rId52"/>
    <p:sldId id="761" r:id="rId53"/>
    <p:sldId id="762" r:id="rId54"/>
    <p:sldId id="766" r:id="rId55"/>
    <p:sldId id="764" r:id="rId56"/>
    <p:sldId id="763" r:id="rId57"/>
    <p:sldId id="731" r:id="rId58"/>
    <p:sldId id="732" r:id="rId59"/>
  </p:sldIdLst>
  <p:sldSz cx="9144000" cy="6858000" type="screen4x3"/>
  <p:notesSz cx="7010400" cy="9296400"/>
  <p:defaultTextStyle>
    <a:defPPr>
      <a:defRPr lang="en-US"/>
    </a:defPPr>
    <a:lvl1pPr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1pPr>
    <a:lvl2pPr marL="4572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2pPr>
    <a:lvl3pPr marL="9144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3pPr>
    <a:lvl4pPr marL="13716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4pPr>
    <a:lvl5pPr marL="1828800" algn="ctr" rtl="0" fontAlgn="base">
      <a:spcBef>
        <a:spcPct val="50000"/>
      </a:spcBef>
      <a:spcAft>
        <a:spcPct val="0"/>
      </a:spcAft>
      <a:defRPr sz="20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0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0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0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0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00000"/>
    <a:srgbClr val="FF0000"/>
    <a:srgbClr val="FFFF00"/>
    <a:srgbClr val="660000"/>
    <a:srgbClr val="5D3995"/>
    <a:srgbClr val="6699CC"/>
    <a:srgbClr val="99CC00"/>
    <a:srgbClr val="9081BC"/>
    <a:srgbClr val="CC9A1F"/>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75" autoAdjust="0"/>
    <p:restoredTop sz="94612" autoAdjust="0"/>
  </p:normalViewPr>
  <p:slideViewPr>
    <p:cSldViewPr>
      <p:cViewPr varScale="1">
        <p:scale>
          <a:sx n="130" d="100"/>
          <a:sy n="130" d="100"/>
        </p:scale>
        <p:origin x="-396" y="-84"/>
      </p:cViewPr>
      <p:guideLst>
        <p:guide orient="horz" pos="2160"/>
        <p:guide pos="240"/>
      </p:guideLst>
    </p:cSldViewPr>
  </p:slideViewPr>
  <p:outlineViewPr>
    <p:cViewPr>
      <p:scale>
        <a:sx n="33" d="100"/>
        <a:sy n="33" d="100"/>
      </p:scale>
      <p:origin x="0" y="23064"/>
    </p:cViewPr>
  </p:outlineViewPr>
  <p:notesTextViewPr>
    <p:cViewPr>
      <p:scale>
        <a:sx n="100" d="100"/>
        <a:sy n="100" d="100"/>
      </p:scale>
      <p:origin x="0" y="0"/>
    </p:cViewPr>
  </p:notesTextViewPr>
  <p:sorterViewPr>
    <p:cViewPr>
      <p:scale>
        <a:sx n="90" d="100"/>
        <a:sy n="90" d="100"/>
      </p:scale>
      <p:origin x="0" y="7380"/>
    </p:cViewPr>
  </p:sorterViewPr>
  <p:notesViewPr>
    <p:cSldViewPr>
      <p:cViewPr varScale="1">
        <p:scale>
          <a:sx n="54" d="100"/>
          <a:sy n="54" d="100"/>
        </p:scale>
        <p:origin x="-180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1" name="Rectangle 11"/>
          <p:cNvSpPr>
            <a:spLocks noChangeArrowheads="1"/>
          </p:cNvSpPr>
          <p:nvPr/>
        </p:nvSpPr>
        <p:spPr bwMode="auto">
          <a:xfrm>
            <a:off x="4113785" y="8732557"/>
            <a:ext cx="2158842" cy="468569"/>
          </a:xfrm>
          <a:prstGeom prst="rect">
            <a:avLst/>
          </a:prstGeom>
          <a:noFill/>
          <a:ln w="9525">
            <a:noFill/>
            <a:miter lim="800000"/>
            <a:headEnd/>
            <a:tailEnd/>
          </a:ln>
          <a:effectLst/>
        </p:spPr>
        <p:txBody>
          <a:bodyPr lIns="19080" tIns="0" rIns="19080" bIns="0" anchor="b">
            <a:prstTxWarp prst="textNoShape">
              <a:avLst/>
            </a:prstTxWarp>
          </a:bodyPr>
          <a:lstStyle/>
          <a:p>
            <a:pPr algn="r" defTabSz="957429">
              <a:lnSpc>
                <a:spcPct val="89000"/>
              </a:lnSpc>
              <a:spcBef>
                <a:spcPct val="40000"/>
              </a:spcBef>
              <a:defRPr/>
            </a:pPr>
            <a:r>
              <a:rPr lang="en-US" sz="900" dirty="0"/>
              <a:t>© 2007 Carnegie Mellon University</a:t>
            </a:r>
          </a:p>
          <a:p>
            <a:pPr algn="l" defTabSz="957429">
              <a:lnSpc>
                <a:spcPct val="89000"/>
              </a:lnSpc>
              <a:spcBef>
                <a:spcPct val="40000"/>
              </a:spcBef>
              <a:defRPr/>
            </a:pPr>
            <a:r>
              <a:rPr lang="en-US" sz="800" i="1" dirty="0">
                <a:latin typeface="Times New Roman" charset="0"/>
              </a:rPr>
              <a:t>  </a:t>
            </a:r>
          </a:p>
        </p:txBody>
      </p:sp>
      <p:sp>
        <p:nvSpPr>
          <p:cNvPr id="46092" name="Rectangle 12"/>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9D9B4AC0-62AE-DF4E-8660-FC8FB96020EB}" type="slidenum">
              <a:rPr lang="en-US" sz="1000" b="1"/>
              <a:pPr defTabSz="909091" eaLnBrk="0" hangingPunct="0">
                <a:lnSpc>
                  <a:spcPct val="90000"/>
                </a:lnSpc>
                <a:spcBef>
                  <a:spcPct val="0"/>
                </a:spcBef>
                <a:defRPr/>
              </a:pPr>
              <a:t>‹#›</a:t>
            </a:fld>
            <a:endParaRPr lang="en-US" sz="1000" b="1" dirty="0"/>
          </a:p>
        </p:txBody>
      </p:sp>
      <p:sp>
        <p:nvSpPr>
          <p:cNvPr id="46095" name="Line 15"/>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4341" name="Picture 16" descr="SEI_CMU_1Line_Blk"/>
          <p:cNvPicPr>
            <a:picLocks noChangeAspect="1" noChangeArrowheads="1"/>
          </p:cNvPicPr>
          <p:nvPr/>
        </p:nvPicPr>
        <p:blipFill>
          <a:blip r:embed="rId2" cstate="print"/>
          <a:srcRect/>
          <a:stretch>
            <a:fillRect/>
          </a:stretch>
        </p:blipFill>
        <p:spPr bwMode="auto">
          <a:xfrm>
            <a:off x="264603" y="8854385"/>
            <a:ext cx="3766689" cy="224913"/>
          </a:xfrm>
          <a:prstGeom prst="rect">
            <a:avLst/>
          </a:prstGeom>
          <a:noFill/>
          <a:ln w="9525">
            <a:noFill/>
            <a:miter lim="800000"/>
            <a:headEnd/>
            <a:tailEnd/>
          </a:ln>
        </p:spPr>
      </p:pic>
      <p:sp>
        <p:nvSpPr>
          <p:cNvPr id="46097" name="Rectangle 17"/>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46098" name="Rectangle 18"/>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52917CAB-DB2F-3441-9ED3-7465D14177F1}" type="datetime1">
              <a:rPr lang="en-US"/>
              <a:pPr>
                <a:defRPr/>
              </a:pPr>
              <a:t>5/20/2014</a:t>
            </a:fld>
            <a:endParaRPr lang="en-US" dirty="0"/>
          </a:p>
        </p:txBody>
      </p:sp>
    </p:spTree>
    <p:extLst>
      <p:ext uri="{BB962C8B-B14F-4D97-AF65-F5344CB8AC3E}">
        <p14:creationId xmlns:p14="http://schemas.microsoft.com/office/powerpoint/2010/main" val="3289511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33890" y="4415480"/>
            <a:ext cx="5142620" cy="4182755"/>
          </a:xfrm>
          <a:prstGeom prst="rect">
            <a:avLst/>
          </a:prstGeom>
          <a:noFill/>
          <a:ln w="9525">
            <a:noFill/>
            <a:miter lim="800000"/>
            <a:headEnd/>
            <a:tailEnd/>
          </a:ln>
        </p:spPr>
        <p:txBody>
          <a:bodyPr vert="horz" wrap="square" lIns="93160" tIns="46580" rIns="93160" bIns="46580" numCol="1" anchor="t" anchorCtr="0" compatLnSpc="1">
            <a:prstTxWarp prst="textNoShape">
              <a:avLst/>
            </a:prstTxWarp>
          </a:bodyPr>
          <a:lstStyle/>
          <a:p>
            <a:pPr lvl="0"/>
            <a:r>
              <a:rPr lang="en-US" noProof="0" smtClean="0"/>
              <a:t>Click to edit Master text styles</a:t>
            </a:r>
          </a:p>
        </p:txBody>
      </p:sp>
      <p:sp>
        <p:nvSpPr>
          <p:cNvPr id="7176" name="Rectangle 8"/>
          <p:cNvSpPr>
            <a:spLocks noGrp="1" noChangeArrowheads="1"/>
          </p:cNvSpPr>
          <p:nvPr>
            <p:ph type="ftr" sz="quarter" idx="4"/>
          </p:nvPr>
        </p:nvSpPr>
        <p:spPr bwMode="auto">
          <a:xfrm>
            <a:off x="4113785" y="8732557"/>
            <a:ext cx="2158842" cy="468569"/>
          </a:xfrm>
          <a:prstGeom prst="rect">
            <a:avLst/>
          </a:prstGeom>
          <a:noFill/>
          <a:ln w="9525">
            <a:noFill/>
            <a:miter lim="800000"/>
            <a:headEnd/>
            <a:tailEnd/>
          </a:ln>
          <a:effectLst/>
        </p:spPr>
        <p:txBody>
          <a:bodyPr vert="horz" wrap="square" lIns="19080" tIns="0" rIns="19080" bIns="0" numCol="1" anchor="b" anchorCtr="0" compatLnSpc="1">
            <a:prstTxWarp prst="textNoShape">
              <a:avLst/>
            </a:prstTxWarp>
          </a:bodyPr>
          <a:lstStyle>
            <a:lvl1pPr algn="r" defTabSz="957429">
              <a:lnSpc>
                <a:spcPct val="89000"/>
              </a:lnSpc>
              <a:spcBef>
                <a:spcPct val="40000"/>
              </a:spcBef>
              <a:defRPr sz="900" i="1">
                <a:latin typeface="Times New Roman" charset="0"/>
              </a:defRPr>
            </a:lvl1pPr>
          </a:lstStyle>
          <a:p>
            <a:pPr>
              <a:defRPr/>
            </a:pPr>
            <a:r>
              <a:rPr lang="en-US" dirty="0"/>
              <a:t>© 2007 Carnegie Mellon University</a:t>
            </a:r>
          </a:p>
          <a:p>
            <a:pPr>
              <a:defRPr/>
            </a:pPr>
            <a:r>
              <a:rPr lang="en-US" dirty="0"/>
              <a:t>  </a:t>
            </a:r>
          </a:p>
        </p:txBody>
      </p:sp>
      <p:sp>
        <p:nvSpPr>
          <p:cNvPr id="7177" name="Rectangle 9"/>
          <p:cNvSpPr>
            <a:spLocks noChangeArrowheads="1"/>
          </p:cNvSpPr>
          <p:nvPr/>
        </p:nvSpPr>
        <p:spPr bwMode="auto">
          <a:xfrm>
            <a:off x="6518552" y="8873128"/>
            <a:ext cx="337757" cy="228037"/>
          </a:xfrm>
          <a:prstGeom prst="rect">
            <a:avLst/>
          </a:prstGeom>
          <a:noFill/>
          <a:ln w="9525">
            <a:noFill/>
            <a:miter lim="800000"/>
            <a:headEnd/>
            <a:tailEnd/>
          </a:ln>
          <a:effectLst/>
        </p:spPr>
        <p:txBody>
          <a:bodyPr wrap="none" lIns="89040" tIns="44519" rIns="89040" bIns="44519">
            <a:prstTxWarp prst="textNoShape">
              <a:avLst/>
            </a:prstTxWarp>
            <a:spAutoFit/>
          </a:bodyPr>
          <a:lstStyle/>
          <a:p>
            <a:pPr defTabSz="909091" eaLnBrk="0" hangingPunct="0">
              <a:lnSpc>
                <a:spcPct val="90000"/>
              </a:lnSpc>
              <a:spcBef>
                <a:spcPct val="0"/>
              </a:spcBef>
              <a:defRPr/>
            </a:pPr>
            <a:fld id="{1721163E-5EC3-C945-86EB-DFE42208F055}" type="slidenum">
              <a:rPr lang="en-US" sz="1000" b="1"/>
              <a:pPr defTabSz="909091" eaLnBrk="0" hangingPunct="0">
                <a:lnSpc>
                  <a:spcPct val="90000"/>
                </a:lnSpc>
                <a:spcBef>
                  <a:spcPct val="0"/>
                </a:spcBef>
                <a:defRPr/>
              </a:pPr>
              <a:t>‹#›</a:t>
            </a:fld>
            <a:endParaRPr lang="en-US" sz="1000" b="1" dirty="0"/>
          </a:p>
        </p:txBody>
      </p:sp>
      <p:sp>
        <p:nvSpPr>
          <p:cNvPr id="7180" name="Rectangle 12"/>
          <p:cNvSpPr>
            <a:spLocks noGrp="1" noChangeArrowheads="1"/>
          </p:cNvSpPr>
          <p:nvPr>
            <p:ph type="hdr" sz="quarter"/>
          </p:nvPr>
        </p:nvSpPr>
        <p:spPr bwMode="auto">
          <a:xfrm>
            <a:off x="579012" y="298323"/>
            <a:ext cx="2733184"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l" defTabSz="958614" eaLnBrk="0" hangingPunct="0">
              <a:spcBef>
                <a:spcPct val="0"/>
              </a:spcBef>
              <a:defRPr sz="1000" b="1">
                <a:ea typeface="ＭＳ Ｐゴシック" charset="-128"/>
                <a:cs typeface="+mn-cs"/>
              </a:defRPr>
            </a:lvl1pPr>
          </a:lstStyle>
          <a:p>
            <a:pPr>
              <a:defRPr/>
            </a:pPr>
            <a:r>
              <a:rPr lang="en-US" dirty="0"/>
              <a:t>Presentation Title</a:t>
            </a:r>
          </a:p>
        </p:txBody>
      </p:sp>
      <p:sp>
        <p:nvSpPr>
          <p:cNvPr id="7181" name="Rectangle 13"/>
          <p:cNvSpPr>
            <a:spLocks noGrp="1" noChangeArrowheads="1"/>
          </p:cNvSpPr>
          <p:nvPr>
            <p:ph type="dt" idx="1"/>
          </p:nvPr>
        </p:nvSpPr>
        <p:spPr bwMode="auto">
          <a:xfrm>
            <a:off x="3776029" y="298323"/>
            <a:ext cx="2731628" cy="470130"/>
          </a:xfrm>
          <a:prstGeom prst="rect">
            <a:avLst/>
          </a:prstGeom>
          <a:noFill/>
          <a:ln w="9525">
            <a:noFill/>
            <a:miter lim="800000"/>
            <a:headEnd/>
            <a:tailEnd/>
          </a:ln>
          <a:effectLst/>
        </p:spPr>
        <p:txBody>
          <a:bodyPr vert="horz" wrap="square" lIns="19080" tIns="0" rIns="19080" bIns="0" numCol="1" anchor="t" anchorCtr="0" compatLnSpc="1">
            <a:prstTxWarp prst="textNoShape">
              <a:avLst/>
            </a:prstTxWarp>
          </a:bodyPr>
          <a:lstStyle>
            <a:lvl1pPr algn="r" defTabSz="957429" eaLnBrk="0" hangingPunct="0">
              <a:spcBef>
                <a:spcPct val="0"/>
              </a:spcBef>
              <a:defRPr sz="1000"/>
            </a:lvl1pPr>
          </a:lstStyle>
          <a:p>
            <a:pPr>
              <a:defRPr/>
            </a:pPr>
            <a:fld id="{9DAA216B-A731-B74E-A4FD-8FD65A019CB1}" type="datetime1">
              <a:rPr lang="en-US"/>
              <a:pPr>
                <a:defRPr/>
              </a:pPr>
              <a:t>5/20/2014</a:t>
            </a:fld>
            <a:endParaRPr lang="en-US" dirty="0"/>
          </a:p>
        </p:txBody>
      </p:sp>
      <p:sp>
        <p:nvSpPr>
          <p:cNvPr id="7185" name="Line 17"/>
          <p:cNvSpPr>
            <a:spLocks noChangeShapeType="1"/>
          </p:cNvSpPr>
          <p:nvPr/>
        </p:nvSpPr>
        <p:spPr bwMode="auto">
          <a:xfrm flipH="1">
            <a:off x="230360" y="8759108"/>
            <a:ext cx="6549681" cy="0"/>
          </a:xfrm>
          <a:prstGeom prst="line">
            <a:avLst/>
          </a:prstGeom>
          <a:noFill/>
          <a:ln w="6350">
            <a:solidFill>
              <a:schemeClr val="tx1"/>
            </a:solidFill>
            <a:round/>
            <a:headEnd/>
            <a:tailEnd/>
          </a:ln>
          <a:effectLst/>
        </p:spPr>
        <p:txBody>
          <a:bodyPr wrap="none" lIns="91569" tIns="45785" rIns="91569" bIns="45785" anchor="ctr">
            <a:spAutoFit/>
          </a:bodyPr>
          <a:lstStyle/>
          <a:p>
            <a:pPr>
              <a:defRPr/>
            </a:pPr>
            <a:endParaRPr lang="en-US" dirty="0">
              <a:cs typeface="+mn-cs"/>
            </a:endParaRPr>
          </a:p>
        </p:txBody>
      </p:sp>
      <p:pic>
        <p:nvPicPr>
          <p:cNvPr id="15369" name="Picture 18" descr="SEI_CMU_1Line_Blk"/>
          <p:cNvPicPr>
            <a:picLocks noChangeAspect="1" noChangeArrowheads="1"/>
          </p:cNvPicPr>
          <p:nvPr/>
        </p:nvPicPr>
        <p:blipFill>
          <a:blip r:embed="rId2"/>
          <a:srcRect/>
          <a:stretch>
            <a:fillRect/>
          </a:stretch>
        </p:blipFill>
        <p:spPr bwMode="auto">
          <a:xfrm>
            <a:off x="264603" y="8854385"/>
            <a:ext cx="3766689" cy="224913"/>
          </a:xfrm>
          <a:prstGeom prst="rect">
            <a:avLst/>
          </a:prstGeom>
          <a:noFill/>
          <a:ln w="9525">
            <a:noFill/>
            <a:miter lim="800000"/>
            <a:headEnd/>
            <a:tailEnd/>
          </a:ln>
        </p:spPr>
      </p:pic>
    </p:spTree>
    <p:extLst>
      <p:ext uri="{BB962C8B-B14F-4D97-AF65-F5344CB8AC3E}">
        <p14:creationId xmlns:p14="http://schemas.microsoft.com/office/powerpoint/2010/main" val="335767071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ＭＳ Ｐゴシック" charset="-128"/>
      </a:defRPr>
    </a:lvl1pPr>
    <a:lvl2pPr marL="37931725" indent="-37474525"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2pPr>
    <a:lvl3pPr marL="11430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3pPr>
    <a:lvl4pPr marL="1600200" indent="-228600" algn="l" rtl="0" eaLnBrk="0" fontAlgn="base" hangingPunct="0">
      <a:spcBef>
        <a:spcPct val="30000"/>
      </a:spcBef>
      <a:spcAft>
        <a:spcPct val="0"/>
      </a:spcAft>
      <a:buChar char="•"/>
      <a:tabLst>
        <a:tab pos="292100" algn="l"/>
        <a:tab pos="571500" algn="l"/>
      </a:tabLst>
      <a:defRPr sz="1000" kern="1200">
        <a:solidFill>
          <a:schemeClr val="tx1"/>
        </a:solidFill>
        <a:latin typeface="Arial" charset="0"/>
        <a:ea typeface="ＭＳ Ｐゴシック" charset="-128"/>
        <a:cs typeface="+mn-cs"/>
      </a:defRPr>
    </a:lvl4pPr>
    <a:lvl5pPr marL="2057400" indent="-228600" algn="l" rtl="0" eaLnBrk="0" fontAlgn="base" hangingPunct="0">
      <a:spcBef>
        <a:spcPct val="30000"/>
      </a:spcBef>
      <a:spcAft>
        <a:spcPct val="0"/>
      </a:spcAft>
      <a:tabLst>
        <a:tab pos="292100" algn="l"/>
        <a:tab pos="571500" algn="l"/>
      </a:tabLst>
      <a:defRPr sz="10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dirty="0"/>
              <a:t>A check box approach</a:t>
            </a:r>
          </a:p>
          <a:p>
            <a:endParaRPr lang="en-US" dirty="0"/>
          </a:p>
        </p:txBody>
      </p:sp>
      <p:sp>
        <p:nvSpPr>
          <p:cNvPr id="43012" name="Footer Placeholder 3"/>
          <p:cNvSpPr>
            <a:spLocks noGrp="1"/>
          </p:cNvSpPr>
          <p:nvPr>
            <p:ph type="ftr" sz="quarter" idx="4"/>
          </p:nvPr>
        </p:nvSpPr>
        <p:spPr>
          <a:noFill/>
        </p:spPr>
        <p:txBody>
          <a:bodyPr/>
          <a:lstStyle/>
          <a:p>
            <a:r>
              <a:rPr lang="en-US" dirty="0"/>
              <a:t>© 2007 Carnegie Mellon University</a:t>
            </a:r>
          </a:p>
          <a:p>
            <a:r>
              <a:rPr lang="en-US" dirty="0"/>
              <a:t>  </a:t>
            </a:r>
          </a:p>
        </p:txBody>
      </p:sp>
      <p:sp>
        <p:nvSpPr>
          <p:cNvPr id="43013" name="Header Placeholder 4"/>
          <p:cNvSpPr>
            <a:spLocks noGrp="1"/>
          </p:cNvSpPr>
          <p:nvPr>
            <p:ph type="hdr" sz="quarter"/>
          </p:nvPr>
        </p:nvSpPr>
        <p:spPr>
          <a:noFill/>
        </p:spPr>
        <p:txBody>
          <a:bodyPr/>
          <a:lstStyle/>
          <a:p>
            <a:pPr defTabSz="957429"/>
            <a:r>
              <a:rPr lang="en-US" dirty="0">
                <a:cs typeface="ＭＳ Ｐゴシック" charset="-128"/>
              </a:rPr>
              <a:t>Presentation Title</a:t>
            </a:r>
          </a:p>
        </p:txBody>
      </p:sp>
      <p:sp>
        <p:nvSpPr>
          <p:cNvPr id="43014" name="Date Placeholder 5"/>
          <p:cNvSpPr>
            <a:spLocks noGrp="1"/>
          </p:cNvSpPr>
          <p:nvPr>
            <p:ph type="dt" sz="quarter" idx="1"/>
          </p:nvPr>
        </p:nvSpPr>
        <p:spPr>
          <a:noFill/>
        </p:spPr>
        <p:txBody>
          <a:bodyPr/>
          <a:lstStyle/>
          <a:p>
            <a:fld id="{D38D901C-011D-624F-A9DD-609CEFFD6D03}" type="datetime1">
              <a:rPr lang="en-US"/>
              <a:pPr/>
              <a:t>5/20/2014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8"/>
          <p:cNvSpPr txBox="1">
            <a:spLocks noGrp="1" noChangeArrowheads="1"/>
          </p:cNvSpPr>
          <p:nvPr/>
        </p:nvSpPr>
        <p:spPr bwMode="auto">
          <a:xfrm>
            <a:off x="4114698" y="8730961"/>
            <a:ext cx="2156679" cy="47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83" tIns="0" rIns="19083" bIns="0" anchor="b"/>
          <a:lstStyle>
            <a:lvl1pPr defTabSz="957263" eaLnBrk="0" hangingPunct="0">
              <a:spcBef>
                <a:spcPct val="30000"/>
              </a:spcBef>
              <a:defRPr sz="1000">
                <a:solidFill>
                  <a:schemeClr val="tx1"/>
                </a:solidFill>
                <a:latin typeface="Arial" charset="0"/>
                <a:ea typeface="ＭＳ Ｐゴシック" pitchFamily="48" charset="-128"/>
              </a:defRPr>
            </a:lvl1pPr>
            <a:lvl2pPr marL="749300" indent="-288925" defTabSz="957263" eaLnBrk="0" hangingPunct="0">
              <a:spcBef>
                <a:spcPct val="30000"/>
              </a:spcBef>
              <a:defRPr sz="1000">
                <a:solidFill>
                  <a:schemeClr val="tx1"/>
                </a:solidFill>
                <a:latin typeface="Arial" charset="0"/>
                <a:ea typeface="ＭＳ Ｐゴシック" pitchFamily="48" charset="-128"/>
              </a:defRPr>
            </a:lvl2pPr>
            <a:lvl3pPr marL="1152525" indent="-230188" defTabSz="957263" eaLnBrk="0" hangingPunct="0">
              <a:spcBef>
                <a:spcPct val="30000"/>
              </a:spcBef>
              <a:defRPr sz="1000">
                <a:solidFill>
                  <a:schemeClr val="tx1"/>
                </a:solidFill>
                <a:latin typeface="Arial" charset="0"/>
                <a:ea typeface="ＭＳ Ｐゴシック" pitchFamily="48" charset="-128"/>
              </a:defRPr>
            </a:lvl3pPr>
            <a:lvl4pPr marL="1614488" indent="-231775" defTabSz="957263" eaLnBrk="0" hangingPunct="0">
              <a:spcBef>
                <a:spcPct val="30000"/>
              </a:spcBef>
              <a:buChar char="•"/>
              <a:defRPr sz="1000">
                <a:solidFill>
                  <a:schemeClr val="tx1"/>
                </a:solidFill>
                <a:latin typeface="Arial" charset="0"/>
                <a:ea typeface="ＭＳ Ｐゴシック" pitchFamily="48" charset="-128"/>
              </a:defRPr>
            </a:lvl4pPr>
            <a:lvl5pPr marL="2074863" indent="-230188" defTabSz="957263" eaLnBrk="0" hangingPunct="0">
              <a:spcBef>
                <a:spcPct val="30000"/>
              </a:spcBef>
              <a:defRPr sz="1000">
                <a:solidFill>
                  <a:schemeClr val="tx1"/>
                </a:solidFill>
                <a:latin typeface="Arial" charset="0"/>
                <a:ea typeface="ＭＳ Ｐゴシック" pitchFamily="48" charset="-128"/>
              </a:defRPr>
            </a:lvl5pPr>
            <a:lvl6pPr marL="25320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6pPr>
            <a:lvl7pPr marL="29892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7pPr>
            <a:lvl8pPr marL="34464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8pPr>
            <a:lvl9pPr marL="39036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9pPr>
          </a:lstStyle>
          <a:p>
            <a:pPr algn="r" eaLnBrk="1" hangingPunct="1">
              <a:lnSpc>
                <a:spcPct val="89000"/>
              </a:lnSpc>
              <a:spcBef>
                <a:spcPct val="40000"/>
              </a:spcBef>
            </a:pPr>
            <a:r>
              <a:rPr lang="en-US" altLang="en-US" sz="900" dirty="0"/>
              <a:t>© 2008 Carnegie Mellon University</a:t>
            </a:r>
          </a:p>
          <a:p>
            <a:pPr eaLnBrk="1" hangingPunct="1">
              <a:lnSpc>
                <a:spcPct val="89000"/>
              </a:lnSpc>
              <a:spcBef>
                <a:spcPct val="40000"/>
              </a:spcBef>
            </a:pPr>
            <a:r>
              <a:rPr lang="en-US" altLang="en-US" sz="800" i="1" dirty="0">
                <a:latin typeface="Times New Roman" pitchFamily="18" charset="0"/>
              </a:rPr>
              <a:t>  </a:t>
            </a:r>
          </a:p>
        </p:txBody>
      </p:sp>
      <p:sp>
        <p:nvSpPr>
          <p:cNvPr id="58371" name="Rectangle 12"/>
          <p:cNvSpPr txBox="1">
            <a:spLocks noGrp="1" noChangeArrowheads="1"/>
          </p:cNvSpPr>
          <p:nvPr/>
        </p:nvSpPr>
        <p:spPr bwMode="auto">
          <a:xfrm>
            <a:off x="580096" y="298603"/>
            <a:ext cx="2732005" cy="47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83" tIns="0" rIns="19083" bIns="0"/>
          <a:lstStyle>
            <a:lvl1pPr defTabSz="957263" eaLnBrk="0" hangingPunct="0">
              <a:spcBef>
                <a:spcPct val="30000"/>
              </a:spcBef>
              <a:defRPr sz="1000">
                <a:solidFill>
                  <a:schemeClr val="tx1"/>
                </a:solidFill>
                <a:latin typeface="Arial" charset="0"/>
                <a:ea typeface="ＭＳ Ｐゴシック" pitchFamily="48" charset="-128"/>
              </a:defRPr>
            </a:lvl1pPr>
            <a:lvl2pPr marL="749300" indent="-288925" defTabSz="957263" eaLnBrk="0" hangingPunct="0">
              <a:spcBef>
                <a:spcPct val="30000"/>
              </a:spcBef>
              <a:defRPr sz="1000">
                <a:solidFill>
                  <a:schemeClr val="tx1"/>
                </a:solidFill>
                <a:latin typeface="Arial" charset="0"/>
                <a:ea typeface="ＭＳ Ｐゴシック" pitchFamily="48" charset="-128"/>
              </a:defRPr>
            </a:lvl2pPr>
            <a:lvl3pPr marL="1152525" indent="-230188" defTabSz="957263" eaLnBrk="0" hangingPunct="0">
              <a:spcBef>
                <a:spcPct val="30000"/>
              </a:spcBef>
              <a:defRPr sz="1000">
                <a:solidFill>
                  <a:schemeClr val="tx1"/>
                </a:solidFill>
                <a:latin typeface="Arial" charset="0"/>
                <a:ea typeface="ＭＳ Ｐゴシック" pitchFamily="48" charset="-128"/>
              </a:defRPr>
            </a:lvl3pPr>
            <a:lvl4pPr marL="1614488" indent="-231775" defTabSz="957263" eaLnBrk="0" hangingPunct="0">
              <a:spcBef>
                <a:spcPct val="30000"/>
              </a:spcBef>
              <a:buChar char="•"/>
              <a:defRPr sz="1000">
                <a:solidFill>
                  <a:schemeClr val="tx1"/>
                </a:solidFill>
                <a:latin typeface="Arial" charset="0"/>
                <a:ea typeface="ＭＳ Ｐゴシック" pitchFamily="48" charset="-128"/>
              </a:defRPr>
            </a:lvl4pPr>
            <a:lvl5pPr marL="2074863" indent="-230188" defTabSz="957263" eaLnBrk="0" hangingPunct="0">
              <a:spcBef>
                <a:spcPct val="30000"/>
              </a:spcBef>
              <a:defRPr sz="1000">
                <a:solidFill>
                  <a:schemeClr val="tx1"/>
                </a:solidFill>
                <a:latin typeface="Arial" charset="0"/>
                <a:ea typeface="ＭＳ Ｐゴシック" pitchFamily="48" charset="-128"/>
              </a:defRPr>
            </a:lvl5pPr>
            <a:lvl6pPr marL="25320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6pPr>
            <a:lvl7pPr marL="29892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7pPr>
            <a:lvl8pPr marL="34464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8pPr>
            <a:lvl9pPr marL="39036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9pPr>
          </a:lstStyle>
          <a:p>
            <a:pPr>
              <a:spcBef>
                <a:spcPct val="0"/>
              </a:spcBef>
            </a:pPr>
            <a:r>
              <a:rPr lang="en-US" altLang="en-US" dirty="0"/>
              <a:t>Presentation Title</a:t>
            </a:r>
          </a:p>
        </p:txBody>
      </p:sp>
      <p:sp>
        <p:nvSpPr>
          <p:cNvPr id="58372" name="Rectangle 13"/>
          <p:cNvSpPr txBox="1">
            <a:spLocks noGrp="1" noChangeArrowheads="1"/>
          </p:cNvSpPr>
          <p:nvPr/>
        </p:nvSpPr>
        <p:spPr bwMode="auto">
          <a:xfrm>
            <a:off x="3774586" y="298603"/>
            <a:ext cx="2733595" cy="47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83" tIns="0" rIns="19083" bIns="0"/>
          <a:lstStyle>
            <a:lvl1pPr defTabSz="957263" eaLnBrk="0" hangingPunct="0">
              <a:spcBef>
                <a:spcPct val="30000"/>
              </a:spcBef>
              <a:defRPr sz="1000">
                <a:solidFill>
                  <a:schemeClr val="tx1"/>
                </a:solidFill>
                <a:latin typeface="Arial" charset="0"/>
                <a:ea typeface="ＭＳ Ｐゴシック" pitchFamily="48" charset="-128"/>
              </a:defRPr>
            </a:lvl1pPr>
            <a:lvl2pPr marL="749300" indent="-288925" defTabSz="957263" eaLnBrk="0" hangingPunct="0">
              <a:spcBef>
                <a:spcPct val="30000"/>
              </a:spcBef>
              <a:defRPr sz="1000">
                <a:solidFill>
                  <a:schemeClr val="tx1"/>
                </a:solidFill>
                <a:latin typeface="Arial" charset="0"/>
                <a:ea typeface="ＭＳ Ｐゴシック" pitchFamily="48" charset="-128"/>
              </a:defRPr>
            </a:lvl2pPr>
            <a:lvl3pPr marL="1152525" indent="-230188" defTabSz="957263" eaLnBrk="0" hangingPunct="0">
              <a:spcBef>
                <a:spcPct val="30000"/>
              </a:spcBef>
              <a:defRPr sz="1000">
                <a:solidFill>
                  <a:schemeClr val="tx1"/>
                </a:solidFill>
                <a:latin typeface="Arial" charset="0"/>
                <a:ea typeface="ＭＳ Ｐゴシック" pitchFamily="48" charset="-128"/>
              </a:defRPr>
            </a:lvl3pPr>
            <a:lvl4pPr marL="1614488" indent="-231775" defTabSz="957263" eaLnBrk="0" hangingPunct="0">
              <a:spcBef>
                <a:spcPct val="30000"/>
              </a:spcBef>
              <a:buChar char="•"/>
              <a:defRPr sz="1000">
                <a:solidFill>
                  <a:schemeClr val="tx1"/>
                </a:solidFill>
                <a:latin typeface="Arial" charset="0"/>
                <a:ea typeface="ＭＳ Ｐゴシック" pitchFamily="48" charset="-128"/>
              </a:defRPr>
            </a:lvl4pPr>
            <a:lvl5pPr marL="2074863" indent="-230188" defTabSz="957263" eaLnBrk="0" hangingPunct="0">
              <a:spcBef>
                <a:spcPct val="30000"/>
              </a:spcBef>
              <a:defRPr sz="1000">
                <a:solidFill>
                  <a:schemeClr val="tx1"/>
                </a:solidFill>
                <a:latin typeface="Arial" charset="0"/>
                <a:ea typeface="ＭＳ Ｐゴシック" pitchFamily="48" charset="-128"/>
              </a:defRPr>
            </a:lvl5pPr>
            <a:lvl6pPr marL="25320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6pPr>
            <a:lvl7pPr marL="29892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7pPr>
            <a:lvl8pPr marL="34464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8pPr>
            <a:lvl9pPr marL="3903663" indent="-230188" defTabSz="957263" eaLnBrk="0" fontAlgn="base" hangingPunct="0">
              <a:spcBef>
                <a:spcPct val="30000"/>
              </a:spcBef>
              <a:spcAft>
                <a:spcPct val="0"/>
              </a:spcAft>
              <a:defRPr sz="1000">
                <a:solidFill>
                  <a:schemeClr val="tx1"/>
                </a:solidFill>
                <a:latin typeface="Arial" charset="0"/>
                <a:ea typeface="ＭＳ Ｐゴシック" pitchFamily="48" charset="-128"/>
              </a:defRPr>
            </a:lvl9pPr>
          </a:lstStyle>
          <a:p>
            <a:pPr algn="r">
              <a:spcBef>
                <a:spcPct val="0"/>
              </a:spcBef>
            </a:pPr>
            <a:fld id="{4D3D160D-E408-4B51-BBB2-D513DC1023AD}" type="datetime1">
              <a:rPr lang="en-US" altLang="en-US" b="0"/>
              <a:pPr algn="r">
                <a:spcBef>
                  <a:spcPct val="0"/>
                </a:spcBef>
              </a:pPr>
              <a:t>5/20/2014</a:t>
            </a:fld>
            <a:endParaRPr lang="en-US" altLang="en-US" b="0" dirty="0"/>
          </a:p>
        </p:txBody>
      </p:sp>
      <p:sp>
        <p:nvSpPr>
          <p:cNvPr id="58373" name="Rectangle 2"/>
          <p:cNvSpPr>
            <a:spLocks noGrp="1" noRot="1" noChangeAspect="1" noChangeArrowheads="1" noTextEdit="1"/>
          </p:cNvSpPr>
          <p:nvPr>
            <p:ph type="sldImg"/>
          </p:nvPr>
        </p:nvSpPr>
        <p:spPr>
          <a:xfrm>
            <a:off x="1193800" y="706438"/>
            <a:ext cx="4624388" cy="3468687"/>
          </a:xfrm>
          <a:ln/>
        </p:spPr>
      </p:sp>
      <p:sp>
        <p:nvSpPr>
          <p:cNvPr id="58374" name="Rectangle 3"/>
          <p:cNvSpPr>
            <a:spLocks noGrp="1" noChangeArrowheads="1"/>
          </p:cNvSpPr>
          <p:nvPr>
            <p:ph type="body" idx="1"/>
          </p:nvPr>
        </p:nvSpPr>
        <p:spPr>
          <a:xfrm>
            <a:off x="934509" y="4413925"/>
            <a:ext cx="5141384" cy="4183618"/>
          </a:xfrm>
          <a:noFill/>
        </p:spPr>
        <p:txBody>
          <a:bodyPr lIns="93170" tIns="46585" rIns="93170" bIns="46585"/>
          <a:lstStyle/>
          <a:p>
            <a:pPr eaLnBrk="1" hangingPunct="1"/>
            <a:endParaRPr lang="en-US" altLang="en-US" dirty="0" smtClean="0">
              <a:ea typeface="ＭＳ Ｐゴシック" pitchFamily="48"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57093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99035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Tree>
    <p:extLst>
      <p:ext uri="{BB962C8B-B14F-4D97-AF65-F5344CB8AC3E}">
        <p14:creationId xmlns:p14="http://schemas.microsoft.com/office/powerpoint/2010/main" val="2747083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181100" y="696913"/>
            <a:ext cx="4649788" cy="3487737"/>
          </a:xfrm>
          <a:ln/>
        </p:spPr>
      </p:sp>
      <p:sp>
        <p:nvSpPr>
          <p:cNvPr id="33795" name="Rectangle 3"/>
          <p:cNvSpPr>
            <a:spLocks noGrp="1" noChangeArrowheads="1"/>
          </p:cNvSpPr>
          <p:nvPr>
            <p:ph type="body" idx="1"/>
          </p:nvPr>
        </p:nvSpPr>
        <p:spPr>
          <a:xfrm>
            <a:off x="933890" y="4415478"/>
            <a:ext cx="5142620" cy="4184317"/>
          </a:xfrm>
          <a:noFill/>
          <a:ln/>
        </p:spPr>
        <p:txBody>
          <a:bodyPr/>
          <a:lstStyle/>
          <a:p>
            <a:r>
              <a:rPr lang="en-US" dirty="0"/>
              <a:t>On 6), note absence of reliability as an explicit quality</a:t>
            </a:r>
          </a:p>
          <a:p>
            <a:endParaRPr lang="en-US" dirty="0"/>
          </a:p>
          <a:p>
            <a:r>
              <a:rPr lang="en-US" dirty="0"/>
              <a:t>NDIA is National Defense Industrial Association</a:t>
            </a:r>
          </a:p>
          <a:p>
            <a:endParaRPr lang="en-US" dirty="0"/>
          </a:p>
          <a:p>
            <a:r>
              <a:rPr lang="en-US" dirty="0"/>
              <a:t>NDIA source is: http://www.ndia.org/Content/ContentGroups/Divisions1/Systems_Engineering/PDFs18/NDIA_Top_SW_Issues_2006_Report_v5_final.pdf</a:t>
            </a:r>
          </a:p>
          <a:p>
            <a:endParaRPr lang="en-US" dirty="0"/>
          </a:p>
          <a:p>
            <a:r>
              <a:rPr lang="en-US" dirty="0"/>
              <a:t>OSD source is http://www.dtic.mil/ndia/2006systems/Thursday/bald.pdf, October 2006, Kristen Baldwin presentation at NDIA conference.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81100" y="696913"/>
            <a:ext cx="4649788" cy="3487737"/>
          </a:xfrm>
          <a:ln/>
        </p:spPr>
      </p:sp>
      <p:sp>
        <p:nvSpPr>
          <p:cNvPr id="35843" name="Rectangle 3"/>
          <p:cNvSpPr>
            <a:spLocks noGrp="1" noChangeArrowheads="1"/>
          </p:cNvSpPr>
          <p:nvPr>
            <p:ph type="body" idx="1"/>
          </p:nvPr>
        </p:nvSpPr>
        <p:spPr>
          <a:xfrm>
            <a:off x="933890" y="4415478"/>
            <a:ext cx="5142620" cy="4184317"/>
          </a:xfrm>
          <a:noFill/>
          <a:ln/>
        </p:spPr>
        <p:txBody>
          <a:bodyPr/>
          <a:lstStyle/>
          <a:p>
            <a:r>
              <a:rPr lang="en-US" dirty="0"/>
              <a:t>Two other details not listed on slide:</a:t>
            </a:r>
          </a:p>
          <a:p>
            <a:r>
              <a:rPr lang="en-US" dirty="0"/>
              <a:t>Tests are over-documented, with disproportionate effort spent on detailed procedures and libraries that require extensive maintenance and constrain product improvement.</a:t>
            </a:r>
          </a:p>
          <a:p>
            <a:r>
              <a:rPr lang="en-US" dirty="0"/>
              <a:t>Education, training, and certifications for testing professionals are inadequate to develop the skills needed to be effective. Test staff are often drawn from those not selected for development assignments, with basic skills obtained via On-the-Job Training (OJT).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81100" y="696913"/>
            <a:ext cx="4649788" cy="3487737"/>
          </a:xfrm>
          <a:ln/>
        </p:spPr>
      </p:sp>
      <p:sp>
        <p:nvSpPr>
          <p:cNvPr id="37891" name="Rectangle 3"/>
          <p:cNvSpPr>
            <a:spLocks noGrp="1" noChangeArrowheads="1"/>
          </p:cNvSpPr>
          <p:nvPr>
            <p:ph type="body" idx="1"/>
          </p:nvPr>
        </p:nvSpPr>
        <p:spPr>
          <a:xfrm>
            <a:off x="933890" y="4415478"/>
            <a:ext cx="5142620" cy="4184317"/>
          </a:xfrm>
          <a:noFill/>
          <a:ln/>
        </p:spPr>
        <p:txBody>
          <a:bodyPr/>
          <a:lstStyle/>
          <a:p>
            <a:r>
              <a:rPr lang="en-US" dirty="0"/>
              <a:t>Assurance here is focused on “security”, not safety or reliability.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9523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50796"/>
            <a:ext cx="2895600" cy="201658"/>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700" b="1" dirty="0"/>
              <a:t>© </a:t>
            </a:r>
            <a:r>
              <a:rPr lang="en-US" sz="700" b="1" dirty="0" smtClean="0"/>
              <a:t>2014 </a:t>
            </a:r>
            <a:r>
              <a:rPr lang="en-US" sz="700"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grpSp>
        <p:nvGrpSpPr>
          <p:cNvPr id="8" name="Group 7"/>
          <p:cNvGrpSpPr/>
          <p:nvPr userDrawn="1"/>
        </p:nvGrpSpPr>
        <p:grpSpPr>
          <a:xfrm>
            <a:off x="0" y="6400800"/>
            <a:ext cx="9144000" cy="457200"/>
            <a:chOff x="-1" y="6400800"/>
            <a:chExt cx="9169847" cy="457200"/>
          </a:xfrm>
        </p:grpSpPr>
        <p:sp>
          <p:nvSpPr>
            <p:cNvPr id="9" name="Rectangle 85"/>
            <p:cNvSpPr>
              <a:spLocks noChangeArrowheads="1"/>
            </p:cNvSpPr>
            <p:nvPr/>
          </p:nvSpPr>
          <p:spPr bwMode="auto">
            <a:xfrm>
              <a:off x="-1" y="6400800"/>
              <a:ext cx="9169847" cy="457200"/>
            </a:xfrm>
            <a:prstGeom prst="rect">
              <a:avLst/>
            </a:prstGeom>
            <a:solidFill>
              <a:srgbClr val="DDDDDD"/>
            </a:solidFill>
            <a:ln w="9525">
              <a:noFill/>
              <a:miter lim="800000"/>
              <a:headEnd/>
              <a:tailEnd/>
            </a:ln>
            <a:effectLst/>
          </p:spPr>
          <p:txBody>
            <a:bodyPr wrap="none" lIns="92309" tIns="46154" rIns="92309" bIns="46154" anchor="ctr"/>
            <a:lstStyle/>
            <a:p>
              <a:pPr>
                <a:defRPr/>
              </a:pPr>
              <a:endParaRPr lang="en-US" dirty="0"/>
            </a:p>
          </p:txBody>
        </p:sp>
        <p:pic>
          <p:nvPicPr>
            <p:cNvPr id="10" name="Picture 92"/>
            <p:cNvPicPr>
              <a:picLocks noChangeAspect="1" noChangeArrowheads="1"/>
            </p:cNvPicPr>
            <p:nvPr/>
          </p:nvPicPr>
          <p:blipFill>
            <a:blip r:embed="rId8" cstate="print"/>
            <a:srcRect t="4584" r="1852"/>
            <a:stretch>
              <a:fillRect/>
            </a:stretch>
          </p:blipFill>
          <p:spPr bwMode="auto">
            <a:xfrm>
              <a:off x="624031" y="6441583"/>
              <a:ext cx="4050015" cy="36647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4775" r:id="rId1"/>
    <p:sldLayoutId id="2147484776" r:id="rId2"/>
    <p:sldLayoutId id="2147484777" r:id="rId3"/>
    <p:sldLayoutId id="2147484778" r:id="rId4"/>
    <p:sldLayoutId id="2147484779" r:id="rId5"/>
    <p:sldLayoutId id="2147484781"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permission@sei.cmu.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pPr algn="l"/>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18112474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a:t>Assurance</a:t>
            </a:r>
          </a:p>
        </p:txBody>
      </p:sp>
      <p:sp>
        <p:nvSpPr>
          <p:cNvPr id="13315" name="Rectangle 3"/>
          <p:cNvSpPr>
            <a:spLocks noGrp="1" noChangeArrowheads="1"/>
          </p:cNvSpPr>
          <p:nvPr>
            <p:ph idx="1"/>
          </p:nvPr>
        </p:nvSpPr>
        <p:spPr/>
        <p:txBody>
          <a:bodyPr/>
          <a:lstStyle/>
          <a:p>
            <a:pPr eaLnBrk="1" hangingPunct="1"/>
            <a:r>
              <a:rPr lang="en-US" dirty="0"/>
              <a:t>Justified confidence that a system will </a:t>
            </a:r>
            <a:r>
              <a:rPr lang="en-US" u="sng" dirty="0"/>
              <a:t>function as intended</a:t>
            </a:r>
            <a:r>
              <a:rPr lang="en-US" dirty="0"/>
              <a:t> in its environment of use</a:t>
            </a:r>
          </a:p>
          <a:p>
            <a:pPr lvl="1" eaLnBrk="1" hangingPunct="1"/>
            <a:r>
              <a:rPr lang="en-US" dirty="0"/>
              <a:t>“as intended” by the system’s users as they are actually using it</a:t>
            </a:r>
          </a:p>
          <a:p>
            <a:pPr lvl="2" eaLnBrk="1" hangingPunct="1"/>
            <a:r>
              <a:rPr lang="en-US" dirty="0"/>
              <a:t>d</a:t>
            </a:r>
            <a:r>
              <a:rPr lang="en-US" dirty="0" smtClean="0"/>
              <a:t>ifferent </a:t>
            </a:r>
            <a:r>
              <a:rPr lang="en-US" dirty="0"/>
              <a:t>usage patterns possible by different sets of users</a:t>
            </a:r>
          </a:p>
        </p:txBody>
      </p:sp>
    </p:spTree>
    <p:extLst>
      <p:ext uri="{BB962C8B-B14F-4D97-AF65-F5344CB8AC3E}">
        <p14:creationId xmlns:p14="http://schemas.microsoft.com/office/powerpoint/2010/main" val="10633639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a:t>Assurance</a:t>
            </a:r>
          </a:p>
        </p:txBody>
      </p:sp>
      <p:sp>
        <p:nvSpPr>
          <p:cNvPr id="28675" name="Rectangle 3"/>
          <p:cNvSpPr>
            <a:spLocks noGrp="1" noChangeArrowheads="1"/>
          </p:cNvSpPr>
          <p:nvPr>
            <p:ph idx="1"/>
          </p:nvPr>
        </p:nvSpPr>
        <p:spPr/>
        <p:txBody>
          <a:bodyPr/>
          <a:lstStyle/>
          <a:p>
            <a:pPr eaLnBrk="1" hangingPunct="1"/>
            <a:r>
              <a:rPr lang="en-US" dirty="0"/>
              <a:t>Justified confidence that a system will </a:t>
            </a:r>
            <a:r>
              <a:rPr lang="en-US" u="sng" dirty="0"/>
              <a:t>function as intended</a:t>
            </a:r>
            <a:r>
              <a:rPr lang="en-US" dirty="0"/>
              <a:t> in its environment of use</a:t>
            </a:r>
          </a:p>
          <a:p>
            <a:pPr lvl="1" eaLnBrk="1" hangingPunct="1"/>
            <a:r>
              <a:rPr lang="en-US" dirty="0"/>
              <a:t>Includes evaluating mitigations of possible causes of critical failures</a:t>
            </a:r>
          </a:p>
          <a:p>
            <a:pPr lvl="2" eaLnBrk="1" hangingPunct="1"/>
            <a:r>
              <a:rPr lang="en-US" dirty="0"/>
              <a:t>Minimize impact of unusual (or unexpected) operational conditions</a:t>
            </a:r>
          </a:p>
          <a:p>
            <a:pPr lvl="2" eaLnBrk="1" hangingPunct="1"/>
            <a:r>
              <a:rPr lang="en-US" dirty="0"/>
              <a:t>Minimize impact of vulnerabilities that can be exploited by hostile </a:t>
            </a:r>
            <a:r>
              <a:rPr lang="en-US" dirty="0" smtClean="0"/>
              <a:t>entities, especially in networked environments</a:t>
            </a:r>
            <a:endParaRPr lang="en-US" dirty="0"/>
          </a:p>
        </p:txBody>
      </p:sp>
    </p:spTree>
    <p:extLst>
      <p:ext uri="{BB962C8B-B14F-4D97-AF65-F5344CB8AC3E}">
        <p14:creationId xmlns:p14="http://schemas.microsoft.com/office/powerpoint/2010/main" val="406863028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a:t>Assurance</a:t>
            </a:r>
          </a:p>
        </p:txBody>
      </p:sp>
      <p:sp>
        <p:nvSpPr>
          <p:cNvPr id="12291" name="Rectangle 3"/>
          <p:cNvSpPr>
            <a:spLocks noGrp="1" noChangeArrowheads="1"/>
          </p:cNvSpPr>
          <p:nvPr>
            <p:ph idx="1"/>
          </p:nvPr>
        </p:nvSpPr>
        <p:spPr/>
        <p:txBody>
          <a:bodyPr/>
          <a:lstStyle/>
          <a:p>
            <a:pPr eaLnBrk="1" hangingPunct="1"/>
            <a:r>
              <a:rPr lang="en-US" dirty="0"/>
              <a:t>Justified confidence that a system will function as intended in its </a:t>
            </a:r>
            <a:r>
              <a:rPr lang="en-US" u="sng" dirty="0"/>
              <a:t>environment of use</a:t>
            </a:r>
          </a:p>
          <a:p>
            <a:pPr lvl="1" eaLnBrk="1" hangingPunct="1"/>
            <a:r>
              <a:rPr lang="en-US" dirty="0"/>
              <a:t>The </a:t>
            </a:r>
            <a:r>
              <a:rPr lang="en-US" u="sng" dirty="0"/>
              <a:t>actual</a:t>
            </a:r>
            <a:r>
              <a:rPr lang="en-US" dirty="0"/>
              <a:t> environment of use</a:t>
            </a:r>
          </a:p>
          <a:p>
            <a:pPr lvl="1" eaLnBrk="1" hangingPunct="1"/>
            <a:endParaRPr lang="en-US" dirty="0"/>
          </a:p>
        </p:txBody>
      </p:sp>
    </p:spTree>
    <p:extLst>
      <p:ext uri="{BB962C8B-B14F-4D97-AF65-F5344CB8AC3E}">
        <p14:creationId xmlns:p14="http://schemas.microsoft.com/office/powerpoint/2010/main" val="7686010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en-US" dirty="0" smtClean="0"/>
              <a:t>Potential Claims </a:t>
            </a:r>
          </a:p>
        </p:txBody>
      </p:sp>
      <p:sp>
        <p:nvSpPr>
          <p:cNvPr id="2" name="Content Placeholder 1"/>
          <p:cNvSpPr>
            <a:spLocks noGrp="1"/>
          </p:cNvSpPr>
          <p:nvPr>
            <p:ph idx="1"/>
          </p:nvPr>
        </p:nvSpPr>
        <p:spPr/>
        <p:txBody>
          <a:bodyPr/>
          <a:lstStyle/>
          <a:p>
            <a:r>
              <a:rPr lang="en-US" dirty="0"/>
              <a:t>Based on the level of justification needed to establish readiness for use, acceptable quality, and acceptable </a:t>
            </a:r>
            <a:r>
              <a:rPr lang="en-US" dirty="0" smtClean="0"/>
              <a:t>risk</a:t>
            </a:r>
            <a:endParaRPr lang="en-US" dirty="0"/>
          </a:p>
          <a:p>
            <a:pPr lvl="1"/>
            <a:r>
              <a:rPr lang="en-US" dirty="0"/>
              <a:t>System meets compliance mandates</a:t>
            </a:r>
          </a:p>
          <a:p>
            <a:pPr lvl="1"/>
            <a:r>
              <a:rPr lang="en-US" dirty="0"/>
              <a:t>Information </a:t>
            </a:r>
            <a:r>
              <a:rPr lang="en-US" dirty="0" smtClean="0"/>
              <a:t>is protected </a:t>
            </a:r>
            <a:r>
              <a:rPr lang="en-US" dirty="0"/>
              <a:t>with an appropriate degree of security</a:t>
            </a:r>
          </a:p>
          <a:p>
            <a:pPr lvl="1"/>
            <a:r>
              <a:rPr lang="en-US" dirty="0"/>
              <a:t>System as implemented meets reliability and dependability requirements</a:t>
            </a:r>
          </a:p>
          <a:p>
            <a:pPr lvl="1"/>
            <a:r>
              <a:rPr lang="en-US" dirty="0"/>
              <a:t>System meets interoperability requirements</a:t>
            </a:r>
          </a:p>
          <a:p>
            <a:endParaRPr lang="en-US" dirty="0"/>
          </a:p>
        </p:txBody>
      </p:sp>
    </p:spTree>
    <p:extLst>
      <p:ext uri="{BB962C8B-B14F-4D97-AF65-F5344CB8AC3E}">
        <p14:creationId xmlns:p14="http://schemas.microsoft.com/office/powerpoint/2010/main" val="67835651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Recognition of the Assurance Problem </a:t>
            </a:r>
          </a:p>
        </p:txBody>
      </p:sp>
      <p:sp>
        <p:nvSpPr>
          <p:cNvPr id="32771" name="Rectangle 3"/>
          <p:cNvSpPr>
            <a:spLocks noGrp="1" noChangeArrowheads="1"/>
          </p:cNvSpPr>
          <p:nvPr>
            <p:ph idx="1"/>
          </p:nvPr>
        </p:nvSpPr>
        <p:spPr/>
        <p:txBody>
          <a:bodyPr/>
          <a:lstStyle/>
          <a:p>
            <a:r>
              <a:rPr lang="en-US" dirty="0"/>
              <a:t>NDIA Top Software Issues (August 2006)</a:t>
            </a:r>
          </a:p>
          <a:p>
            <a:r>
              <a:rPr lang="en-US" dirty="0"/>
              <a:t>NRC Report: Software for Dependable Systems: Sufficient Evidence? (2007)</a:t>
            </a:r>
          </a:p>
        </p:txBody>
      </p:sp>
    </p:spTree>
    <p:extLst>
      <p:ext uri="{BB962C8B-B14F-4D97-AF65-F5344CB8AC3E}">
        <p14:creationId xmlns:p14="http://schemas.microsoft.com/office/powerpoint/2010/main" val="342516424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NDIA 5: Costly &amp; Ineffective Software Verification</a:t>
            </a:r>
          </a:p>
        </p:txBody>
      </p:sp>
      <p:sp>
        <p:nvSpPr>
          <p:cNvPr id="34819" name="Rectangle 3"/>
          <p:cNvSpPr>
            <a:spLocks noGrp="1" noChangeArrowheads="1"/>
          </p:cNvSpPr>
          <p:nvPr>
            <p:ph idx="1"/>
          </p:nvPr>
        </p:nvSpPr>
        <p:spPr/>
        <p:txBody>
          <a:bodyPr/>
          <a:lstStyle/>
          <a:p>
            <a:r>
              <a:rPr lang="en-US" dirty="0"/>
              <a:t>Over-reliance on testing rather than robust software verification techniques applied across the </a:t>
            </a:r>
            <a:r>
              <a:rPr lang="en-US" dirty="0" smtClean="0"/>
              <a:t>lifecycle.</a:t>
            </a:r>
            <a:endParaRPr lang="en-US" dirty="0"/>
          </a:p>
          <a:p>
            <a:r>
              <a:rPr lang="en-US" dirty="0"/>
              <a:t>Current testing techniques scale </a:t>
            </a:r>
            <a:r>
              <a:rPr lang="en-US" dirty="0" smtClean="0"/>
              <a:t>poorly.</a:t>
            </a:r>
            <a:endParaRPr lang="en-US" dirty="0"/>
          </a:p>
          <a:p>
            <a:r>
              <a:rPr lang="en-US" dirty="0"/>
              <a:t>Compliance-based testing is </a:t>
            </a:r>
            <a:r>
              <a:rPr lang="en-US" dirty="0" smtClean="0"/>
              <a:t>inadequate.</a:t>
            </a:r>
            <a:endParaRPr lang="en-US" dirty="0"/>
          </a:p>
        </p:txBody>
      </p:sp>
      <p:sp>
        <p:nvSpPr>
          <p:cNvPr id="34820" name="Rounded Rectangle 3"/>
          <p:cNvSpPr>
            <a:spLocks noChangeArrowheads="1"/>
          </p:cNvSpPr>
          <p:nvPr/>
        </p:nvSpPr>
        <p:spPr bwMode="auto">
          <a:xfrm>
            <a:off x="1221802" y="4665861"/>
            <a:ext cx="6205097" cy="510778"/>
          </a:xfrm>
          <a:prstGeom prst="roundRect">
            <a:avLst>
              <a:gd name="adj" fmla="val 16667"/>
            </a:avLst>
          </a:prstGeom>
          <a:solidFill>
            <a:srgbClr val="FFFF00"/>
          </a:solidFill>
          <a:ln w="6350">
            <a:noFill/>
            <a:round/>
            <a:headEnd/>
            <a:tailEnd/>
          </a:ln>
        </p:spPr>
        <p:txBody>
          <a:bodyPr wrap="none" anchor="ctr">
            <a:prstTxWarp prst="textNoShape">
              <a:avLst/>
            </a:prstTxWarp>
            <a:spAutoFit/>
          </a:bodyPr>
          <a:lstStyle/>
          <a:p>
            <a:r>
              <a:rPr lang="en-US" sz="2400" dirty="0"/>
              <a:t>Testing, by itself, doesn’t assure the </a:t>
            </a:r>
            <a:r>
              <a:rPr lang="en-US" sz="2400" dirty="0" smtClean="0"/>
              <a:t>system.</a:t>
            </a:r>
            <a:endParaRPr lang="en-US" sz="2400" dirty="0"/>
          </a:p>
        </p:txBody>
      </p:sp>
    </p:spTree>
    <p:extLst>
      <p:ext uri="{BB962C8B-B14F-4D97-AF65-F5344CB8AC3E}">
        <p14:creationId xmlns:p14="http://schemas.microsoft.com/office/powerpoint/2010/main" val="59932172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NDIA 6: Assurance in Distributed Environments</a:t>
            </a:r>
          </a:p>
        </p:txBody>
      </p:sp>
      <p:sp>
        <p:nvSpPr>
          <p:cNvPr id="36867" name="Rectangle 3"/>
          <p:cNvSpPr>
            <a:spLocks noGrp="1" noChangeArrowheads="1"/>
          </p:cNvSpPr>
          <p:nvPr>
            <p:ph idx="1"/>
          </p:nvPr>
        </p:nvSpPr>
        <p:spPr/>
        <p:txBody>
          <a:bodyPr/>
          <a:lstStyle/>
          <a:p>
            <a:r>
              <a:rPr lang="en-US" dirty="0"/>
              <a:t>(Security) assurance of systems of systems cannot be easily inferred from </a:t>
            </a:r>
            <a:r>
              <a:rPr lang="en-US" dirty="0" smtClean="0"/>
              <a:t>component-level assurance.</a:t>
            </a:r>
            <a:endParaRPr lang="en-US" dirty="0"/>
          </a:p>
          <a:p>
            <a:r>
              <a:rPr lang="en-US" dirty="0"/>
              <a:t>Current techniques for specifying, building, demonstrating, and verifying assured components are </a:t>
            </a:r>
            <a:r>
              <a:rPr lang="en-US" dirty="0" smtClean="0"/>
              <a:t>inadequate.</a:t>
            </a:r>
            <a:endParaRPr lang="en-US" dirty="0"/>
          </a:p>
          <a:p>
            <a:r>
              <a:rPr lang="en-US" dirty="0"/>
              <a:t>Exhaustive testing to rule out </a:t>
            </a:r>
            <a:r>
              <a:rPr lang="en-US" dirty="0" smtClean="0"/>
              <a:t>[problems] is </a:t>
            </a:r>
            <a:r>
              <a:rPr lang="en-US" dirty="0"/>
              <a:t>not </a:t>
            </a:r>
            <a:r>
              <a:rPr lang="en-US" dirty="0" smtClean="0"/>
              <a:t>feasible.</a:t>
            </a:r>
            <a:endParaRPr lang="en-US" dirty="0"/>
          </a:p>
        </p:txBody>
      </p:sp>
      <p:sp>
        <p:nvSpPr>
          <p:cNvPr id="36868" name="Rounded Rectangle 3"/>
          <p:cNvSpPr>
            <a:spLocks noChangeArrowheads="1"/>
          </p:cNvSpPr>
          <p:nvPr/>
        </p:nvSpPr>
        <p:spPr bwMode="auto">
          <a:xfrm>
            <a:off x="558800" y="4575175"/>
            <a:ext cx="8166100" cy="919163"/>
          </a:xfrm>
          <a:prstGeom prst="roundRect">
            <a:avLst>
              <a:gd name="adj" fmla="val 16667"/>
            </a:avLst>
          </a:prstGeom>
          <a:solidFill>
            <a:srgbClr val="FFFF00"/>
          </a:solidFill>
          <a:ln w="6350">
            <a:noFill/>
            <a:round/>
            <a:headEnd/>
            <a:tailEnd/>
          </a:ln>
        </p:spPr>
        <p:txBody>
          <a:bodyPr anchor="ctr">
            <a:prstTxWarp prst="textNoShape">
              <a:avLst/>
            </a:prstTxWarp>
            <a:spAutoFit/>
          </a:bodyPr>
          <a:lstStyle/>
          <a:p>
            <a:r>
              <a:rPr lang="en-US" sz="2400" dirty="0" smtClean="0"/>
              <a:t>Component-level </a:t>
            </a:r>
            <a:r>
              <a:rPr lang="en-US" sz="2400" dirty="0"/>
              <a:t>assurance (if possible) does not imply </a:t>
            </a:r>
            <a:r>
              <a:rPr lang="en-US" sz="2400" dirty="0" smtClean="0"/>
              <a:t>system-level </a:t>
            </a:r>
            <a:r>
              <a:rPr lang="en-US" sz="2400" dirty="0"/>
              <a:t>assurance. Exhaustive testing is not feasible.</a:t>
            </a:r>
          </a:p>
        </p:txBody>
      </p:sp>
    </p:spTree>
    <p:extLst>
      <p:ext uri="{BB962C8B-B14F-4D97-AF65-F5344CB8AC3E}">
        <p14:creationId xmlns:p14="http://schemas.microsoft.com/office/powerpoint/2010/main" val="80039008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062" y="228600"/>
            <a:ext cx="8476488" cy="838200"/>
          </a:xfrm>
        </p:spPr>
        <p:txBody>
          <a:bodyPr/>
          <a:lstStyle/>
          <a:p>
            <a:r>
              <a:rPr lang="en-US" dirty="0"/>
              <a:t>NRC Report on Software Dependability</a:t>
            </a:r>
          </a:p>
        </p:txBody>
      </p:sp>
      <p:sp>
        <p:nvSpPr>
          <p:cNvPr id="3" name="Content Placeholder 2"/>
          <p:cNvSpPr>
            <a:spLocks noGrp="1"/>
          </p:cNvSpPr>
          <p:nvPr>
            <p:ph idx="1"/>
          </p:nvPr>
        </p:nvSpPr>
        <p:spPr>
          <a:xfrm>
            <a:off x="2438400" y="990600"/>
            <a:ext cx="6248400" cy="5312229"/>
          </a:xfrm>
        </p:spPr>
        <p:txBody>
          <a:bodyPr/>
          <a:lstStyle/>
          <a:p>
            <a:r>
              <a:rPr lang="en-US" dirty="0"/>
              <a:t>Software for Dependable Systems: Sufficient Evidence?</a:t>
            </a:r>
          </a:p>
          <a:p>
            <a:pPr lvl="1"/>
            <a:r>
              <a:rPr lang="en-US" dirty="0"/>
              <a:t>Experts from industry and academia assessed current practices for developing and evaluating mission-critical </a:t>
            </a:r>
            <a:r>
              <a:rPr lang="en-US" dirty="0" smtClean="0"/>
              <a:t>software.</a:t>
            </a:r>
            <a:endParaRPr lang="en-US" dirty="0"/>
          </a:p>
          <a:p>
            <a:pPr lvl="1"/>
            <a:r>
              <a:rPr lang="en-US" dirty="0" smtClean="0"/>
              <a:t>Goals</a:t>
            </a:r>
            <a:endParaRPr lang="en-US" dirty="0"/>
          </a:p>
          <a:p>
            <a:pPr lvl="2"/>
            <a:r>
              <a:rPr lang="en-US" dirty="0"/>
              <a:t>Identify the kinds of system properties for which certification is </a:t>
            </a:r>
            <a:r>
              <a:rPr lang="en-US" dirty="0" smtClean="0"/>
              <a:t>desired.</a:t>
            </a:r>
            <a:endParaRPr lang="en-US" dirty="0"/>
          </a:p>
          <a:p>
            <a:pPr lvl="2"/>
            <a:r>
              <a:rPr lang="en-US" dirty="0"/>
              <a:t>Identify how certification is obtained </a:t>
            </a:r>
            <a:r>
              <a:rPr lang="en-US" dirty="0" smtClean="0"/>
              <a:t>today.</a:t>
            </a:r>
            <a:endParaRPr lang="en-US" dirty="0"/>
          </a:p>
          <a:p>
            <a:pPr lvl="2"/>
            <a:r>
              <a:rPr lang="en-US" dirty="0"/>
              <a:t>Address system certification, examining a few different application domains (e.g., medical devices and aviation systems) and their approaches to software evaluation and </a:t>
            </a:r>
            <a:r>
              <a:rPr lang="en-US" dirty="0" smtClean="0"/>
              <a:t>assurance.</a:t>
            </a:r>
            <a:endParaRPr lang="en-US" dirty="0"/>
          </a:p>
          <a:p>
            <a:pPr lvl="2"/>
            <a:r>
              <a:rPr lang="en-US" dirty="0"/>
              <a:t>Identify design and development methods, including methods for establishing evidence of </a:t>
            </a:r>
            <a:r>
              <a:rPr lang="en-US" dirty="0" smtClean="0"/>
              <a:t>trustworthiness.</a:t>
            </a:r>
            <a:endParaRPr lang="en-US" dirty="0"/>
          </a:p>
          <a:p>
            <a:endParaRPr lang="en-US" dirty="0"/>
          </a:p>
        </p:txBody>
      </p:sp>
      <p:grpSp>
        <p:nvGrpSpPr>
          <p:cNvPr id="7" name="Group 6"/>
          <p:cNvGrpSpPr/>
          <p:nvPr/>
        </p:nvGrpSpPr>
        <p:grpSpPr>
          <a:xfrm>
            <a:off x="189387" y="1905001"/>
            <a:ext cx="2450876" cy="3700244"/>
            <a:chOff x="156271" y="1992983"/>
            <a:chExt cx="2302002" cy="3612261"/>
          </a:xfrm>
        </p:grpSpPr>
        <p:pic>
          <p:nvPicPr>
            <p:cNvPr id="4" name="Picture 4" descr="51hRL3bTuKL._SS500_.jpg"/>
            <p:cNvPicPr>
              <a:picLocks noChangeAspect="1"/>
            </p:cNvPicPr>
            <p:nvPr/>
          </p:nvPicPr>
          <p:blipFill>
            <a:blip r:embed="rId2" cstate="print"/>
            <a:srcRect/>
            <a:stretch>
              <a:fillRect/>
            </a:stretch>
          </p:blipFill>
          <p:spPr bwMode="auto">
            <a:xfrm>
              <a:off x="156271" y="1992983"/>
              <a:ext cx="2302002" cy="3612261"/>
            </a:xfrm>
            <a:prstGeom prst="rect">
              <a:avLst/>
            </a:prstGeom>
            <a:noFill/>
            <a:ln w="9525">
              <a:noFill/>
              <a:miter lim="800000"/>
              <a:headEnd/>
              <a:tailEnd/>
            </a:ln>
            <a:effectLst/>
          </p:spPr>
        </p:pic>
        <p:sp>
          <p:nvSpPr>
            <p:cNvPr id="5" name="Rectangle 4"/>
            <p:cNvSpPr/>
            <p:nvPr/>
          </p:nvSpPr>
          <p:spPr bwMode="auto">
            <a:xfrm>
              <a:off x="585699" y="4182039"/>
              <a:ext cx="1468258" cy="276999"/>
            </a:xfrm>
            <a:prstGeom prst="rect">
              <a:avLst/>
            </a:prstGeom>
            <a:solidFill>
              <a:srgbClr val="002060"/>
            </a:solidFill>
            <a:ln w="635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1200" b="0" i="0" u="none" strike="noStrike" cap="none" normalizeH="0" baseline="0" dirty="0" smtClean="0">
                  <a:ln>
                    <a:noFill/>
                  </a:ln>
                  <a:solidFill>
                    <a:schemeClr val="bg1"/>
                  </a:solidFill>
                  <a:effectLst/>
                  <a:latin typeface="Arial" charset="0"/>
                  <a:ea typeface="ＭＳ Ｐゴシック" charset="-128"/>
                </a:rPr>
                <a:t>Sufficient Evidence?</a:t>
              </a:r>
              <a:endParaRPr kumimoji="0" lang="en-US" sz="1200" b="0" i="0" u="none" strike="noStrike" cap="none" normalizeH="0" baseline="0" dirty="0" smtClean="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373217410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assurance</a:t>
            </a:r>
          </a:p>
          <a:p>
            <a:r>
              <a:rPr lang="en-US" dirty="0" smtClean="0"/>
              <a:t>Assurance case</a:t>
            </a:r>
          </a:p>
          <a:p>
            <a:r>
              <a:rPr lang="en-US" dirty="0" smtClean="0"/>
              <a:t>Examples</a:t>
            </a:r>
          </a:p>
          <a:p>
            <a:endParaRPr lang="en-US" dirty="0"/>
          </a:p>
        </p:txBody>
      </p:sp>
      <p:sp>
        <p:nvSpPr>
          <p:cNvPr id="6" name="AutoShape 4"/>
          <p:cNvSpPr>
            <a:spLocks noChangeArrowheads="1"/>
          </p:cNvSpPr>
          <p:nvPr/>
        </p:nvSpPr>
        <p:spPr bwMode="auto">
          <a:xfrm rot="5400000">
            <a:off x="0" y="1727270"/>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184847827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NRC Recommendation</a:t>
            </a:r>
          </a:p>
        </p:txBody>
      </p:sp>
      <p:sp>
        <p:nvSpPr>
          <p:cNvPr id="39939" name="Rectangle 3"/>
          <p:cNvSpPr>
            <a:spLocks noGrp="1" noChangeArrowheads="1"/>
          </p:cNvSpPr>
          <p:nvPr>
            <p:ph idx="1"/>
          </p:nvPr>
        </p:nvSpPr>
        <p:spPr/>
        <p:txBody>
          <a:bodyPr/>
          <a:lstStyle/>
          <a:p>
            <a:r>
              <a:rPr lang="en-US" dirty="0"/>
              <a:t>Assurance that a system is dependable requires the construction and evaluation of a “dependability case</a:t>
            </a:r>
            <a:r>
              <a:rPr lang="en-US" dirty="0" smtClean="0"/>
              <a:t>” – what we will call an </a:t>
            </a:r>
            <a:r>
              <a:rPr lang="en-US" smtClean="0"/>
              <a:t>assurance case</a:t>
            </a:r>
            <a:endParaRPr lang="en-US" dirty="0"/>
          </a:p>
          <a:p>
            <a:pPr lvl="1"/>
            <a:r>
              <a:rPr lang="en-US" dirty="0"/>
              <a:t>c</a:t>
            </a:r>
            <a:r>
              <a:rPr lang="en-US" dirty="0" smtClean="0"/>
              <a:t>laims</a:t>
            </a:r>
            <a:endParaRPr lang="en-US" dirty="0"/>
          </a:p>
          <a:p>
            <a:pPr lvl="1"/>
            <a:r>
              <a:rPr lang="en-US" dirty="0"/>
              <a:t>a</a:t>
            </a:r>
            <a:r>
              <a:rPr lang="en-US" dirty="0" smtClean="0"/>
              <a:t>rguments</a:t>
            </a:r>
            <a:endParaRPr lang="en-US" dirty="0"/>
          </a:p>
          <a:p>
            <a:pPr lvl="1"/>
            <a:r>
              <a:rPr lang="en-US" dirty="0"/>
              <a:t>e</a:t>
            </a:r>
            <a:r>
              <a:rPr lang="en-US" dirty="0" smtClean="0"/>
              <a:t>vidence</a:t>
            </a:r>
            <a:endParaRPr lang="en-US" dirty="0"/>
          </a:p>
          <a:p>
            <a:pPr lvl="1"/>
            <a:r>
              <a:rPr lang="en-US" dirty="0"/>
              <a:t>e</a:t>
            </a:r>
            <a:r>
              <a:rPr lang="en-US" dirty="0" smtClean="0"/>
              <a:t>xpertise</a:t>
            </a:r>
            <a:endParaRPr lang="en-US" dirty="0"/>
          </a:p>
          <a:p>
            <a:r>
              <a:rPr lang="en-US" dirty="0"/>
              <a:t>For testing to be a credible component of a [case for dependability], the relation between testing and properties claimed will need to be explicitly justified</a:t>
            </a:r>
          </a:p>
          <a:p>
            <a:endParaRPr lang="en-US" dirty="0"/>
          </a:p>
        </p:txBody>
      </p:sp>
    </p:spTree>
    <p:extLst>
      <p:ext uri="{BB962C8B-B14F-4D97-AF65-F5344CB8AC3E}">
        <p14:creationId xmlns:p14="http://schemas.microsoft.com/office/powerpoint/2010/main" val="248608053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0"/>
            <a:r>
              <a:rPr lang="en-US" sz="1400" dirty="0" smtClean="0"/>
              <a:t>Copyright 2014 Carnegie Mellon University</a:t>
            </a:r>
          </a:p>
          <a:p>
            <a:pPr marL="0" indent="0"/>
            <a:r>
              <a:rPr lang="en-US" sz="1400" dirty="0" smtClean="0"/>
              <a:t>This material has been approved for public release and unlimited distribution except as restricted below.</a:t>
            </a:r>
          </a:p>
          <a:p>
            <a:pPr marL="0" indent="0"/>
            <a:r>
              <a:rPr lang="en-US" sz="1400" dirty="0" smtClean="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a:t>
            </a:r>
            <a:r>
              <a:rPr lang="en-US" sz="1400" dirty="0" smtClean="0">
                <a:hlinkClick r:id="rId3"/>
              </a:rPr>
              <a:t>permission@sei.cmu.edu</a:t>
            </a:r>
            <a:r>
              <a:rPr lang="en-US" sz="1400" dirty="0" smtClean="0"/>
              <a:t>. </a:t>
            </a:r>
          </a:p>
          <a:p>
            <a:pPr marL="0" indent="0"/>
            <a:r>
              <a:rPr lang="en-US" sz="1400" dirty="0" smtClean="0"/>
              <a:t>This material was created in the performance of Federal Government Contract Number FA8721-05-C-0003 with Carnegie Mellon University for the operation of the Software Engineering Institute, a federally funded research and development center. 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  </a:t>
            </a:r>
          </a:p>
          <a:p>
            <a:pPr marL="0" indent="0"/>
            <a:r>
              <a:rPr lang="en-US" sz="1400" dirty="0" smtClean="0"/>
              <a:t>Although the rights granted by contract do not require course attendance to use this material for U.S. Government purposes, the SEI recommends attendance to ensure proper understanding.</a:t>
            </a:r>
          </a:p>
          <a:p>
            <a:pPr marL="0" indent="0"/>
            <a:r>
              <a:rPr lang="en-US" sz="1400" dirty="0" smtClean="0"/>
              <a:t>NO WARRANTY.  THE MATERIAL IS PROVIDED ON AN “AS IS” BASIS, AND CARNEGIE MELLON DISCLAIMS ANY AND ALL WARRANTIES, IMPLIED OR OTHERWISE (INCLUDING, BUT NOT LIMITED TO, WARRANTY OF FITNESS FOR A PARTICULAR PURPOSE, RESULTS OBTAINED FROM USE OF THE MATERIAL, MERCHANTABILITY, AND/OR NON-INFRINGEMENT).</a:t>
            </a:r>
          </a:p>
          <a:p>
            <a:pPr marL="0" indent="0"/>
            <a:r>
              <a:rPr lang="en-US" sz="1400" dirty="0" smtClean="0"/>
              <a:t>CERT</a:t>
            </a:r>
            <a:r>
              <a:rPr lang="en-US" sz="1400" baseline="30000" dirty="0" smtClean="0"/>
              <a:t>®</a:t>
            </a:r>
            <a:r>
              <a:rPr lang="en-US" sz="1400" dirty="0" smtClean="0"/>
              <a:t> is a registered mark of Carnegie Mellon University.</a:t>
            </a:r>
            <a:endParaRPr lang="en-US" sz="1350" dirty="0" smtClean="0">
              <a:ea typeface="ＭＳ Ｐゴシック" pitchFamily="-107" charset="-128"/>
            </a:endParaRPr>
          </a:p>
          <a:p>
            <a:pPr marL="3175" lvl="0" indent="-3175" eaLnBrk="0" hangingPunct="0">
              <a:spcAft>
                <a:spcPts val="0"/>
              </a:spcAft>
              <a:buClr>
                <a:srgbClr val="B0B1B3"/>
              </a:buClr>
              <a:buSzTx/>
              <a:defRPr/>
            </a:pPr>
            <a:r>
              <a:rPr lang="en-US" sz="1350" smtClean="0">
                <a:ea typeface="ＭＳ Ｐゴシック" pitchFamily="-107" charset="-128"/>
              </a:rPr>
              <a:t>DM-0001287</a:t>
            </a:r>
          </a:p>
          <a:p>
            <a:pPr marL="3175" lvl="0" indent="-3175" eaLnBrk="0" hangingPunct="0">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398182345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dirty="0"/>
              <a:t>Approaches to Establish Confidence in Systems</a:t>
            </a:r>
          </a:p>
        </p:txBody>
      </p:sp>
      <p:sp>
        <p:nvSpPr>
          <p:cNvPr id="40963" name="Rectangle 3"/>
          <p:cNvSpPr>
            <a:spLocks noGrp="1" noChangeArrowheads="1"/>
          </p:cNvSpPr>
          <p:nvPr>
            <p:ph idx="1"/>
          </p:nvPr>
        </p:nvSpPr>
        <p:spPr/>
        <p:txBody>
          <a:bodyPr/>
          <a:lstStyle/>
          <a:p>
            <a:pPr eaLnBrk="1" hangingPunct="1"/>
            <a:r>
              <a:rPr lang="en-US" dirty="0"/>
              <a:t>Standards-Based</a:t>
            </a:r>
          </a:p>
          <a:p>
            <a:pPr lvl="1" eaLnBrk="1" hangingPunct="1"/>
            <a:r>
              <a:rPr lang="en-US" dirty="0"/>
              <a:t>Evaluate developer competence based on conformance to process standards</a:t>
            </a:r>
          </a:p>
          <a:p>
            <a:pPr eaLnBrk="1" hangingPunct="1"/>
            <a:r>
              <a:rPr lang="en-US" dirty="0"/>
              <a:t>Product-Based</a:t>
            </a:r>
          </a:p>
          <a:p>
            <a:pPr lvl="1" eaLnBrk="1" hangingPunct="1"/>
            <a:r>
              <a:rPr lang="en-US" dirty="0"/>
              <a:t>An “assurance case” approach based upon:</a:t>
            </a:r>
          </a:p>
          <a:p>
            <a:pPr lvl="2" eaLnBrk="1" hangingPunct="1"/>
            <a:r>
              <a:rPr lang="en-US" u="sng" dirty="0"/>
              <a:t>Claims</a:t>
            </a:r>
            <a:r>
              <a:rPr lang="en-US" dirty="0"/>
              <a:t> about product behavior supported by </a:t>
            </a:r>
            <a:r>
              <a:rPr lang="en-US" u="sng" dirty="0"/>
              <a:t>evidence</a:t>
            </a:r>
            <a:r>
              <a:rPr lang="en-US" dirty="0"/>
              <a:t> based on product analysis</a:t>
            </a:r>
          </a:p>
          <a:p>
            <a:pPr lvl="2" eaLnBrk="1" hangingPunct="1"/>
            <a:r>
              <a:rPr lang="en-US" dirty="0"/>
              <a:t>Evidence linked to claims by </a:t>
            </a:r>
            <a:r>
              <a:rPr lang="en-US" u="sng" dirty="0" smtClean="0"/>
              <a:t>argument</a:t>
            </a:r>
          </a:p>
          <a:p>
            <a:r>
              <a:rPr lang="en-US" dirty="0" smtClean="0"/>
              <a:t>An assurance case is a method for reasoning about systems that is appropriate for scientists and engineers.</a:t>
            </a:r>
            <a:endParaRPr lang="en-US" dirty="0"/>
          </a:p>
        </p:txBody>
      </p:sp>
    </p:spTree>
    <p:extLst>
      <p:ext uri="{BB962C8B-B14F-4D97-AF65-F5344CB8AC3E}">
        <p14:creationId xmlns:p14="http://schemas.microsoft.com/office/powerpoint/2010/main" val="386821795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dirty="0"/>
              <a:t>Standards-Based Assurance Approach</a:t>
            </a:r>
          </a:p>
        </p:txBody>
      </p:sp>
      <p:sp>
        <p:nvSpPr>
          <p:cNvPr id="41987" name="Rectangle 3"/>
          <p:cNvSpPr>
            <a:spLocks noGrp="1" noChangeArrowheads="1"/>
          </p:cNvSpPr>
          <p:nvPr>
            <p:ph idx="1"/>
          </p:nvPr>
        </p:nvSpPr>
        <p:spPr/>
        <p:txBody>
          <a:bodyPr/>
          <a:lstStyle/>
          <a:p>
            <a:pPr eaLnBrk="1" hangingPunct="1"/>
            <a:r>
              <a:rPr lang="en-US" dirty="0"/>
              <a:t>Examples: DO-178B for avionics safety; Common Criteria for security</a:t>
            </a:r>
          </a:p>
          <a:p>
            <a:pPr eaLnBrk="1" hangingPunct="1"/>
            <a:r>
              <a:rPr lang="en-US" dirty="0"/>
              <a:t>Development processes are evaluated against a standard</a:t>
            </a:r>
          </a:p>
          <a:p>
            <a:pPr lvl="1" eaLnBrk="1" hangingPunct="1"/>
            <a:r>
              <a:rPr lang="en-US" dirty="0"/>
              <a:t>Adherence to good development processes </a:t>
            </a:r>
            <a:r>
              <a:rPr lang="en-US" dirty="0">
                <a:sym typeface="Wingdings 3" charset="2"/>
              </a:rPr>
              <a:t>is</a:t>
            </a:r>
            <a:r>
              <a:rPr lang="en-US" dirty="0"/>
              <a:t> evidence of ability to produce good products</a:t>
            </a:r>
          </a:p>
          <a:p>
            <a:pPr lvl="1" eaLnBrk="1" hangingPunct="1"/>
            <a:r>
              <a:rPr lang="en-US" dirty="0"/>
              <a:t>Product X has been developed using good development practices</a:t>
            </a:r>
          </a:p>
          <a:p>
            <a:pPr lvl="1" eaLnBrk="1" hangingPunct="1"/>
            <a:r>
              <a:rPr lang="en-US" dirty="0"/>
              <a:t>Therefore Product X is sufficiently safe, secure, reliable, etc.</a:t>
            </a:r>
          </a:p>
        </p:txBody>
      </p:sp>
    </p:spTree>
    <p:extLst>
      <p:ext uri="{BB962C8B-B14F-4D97-AF65-F5344CB8AC3E}">
        <p14:creationId xmlns:p14="http://schemas.microsoft.com/office/powerpoint/2010/main" val="123402259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dirty="0"/>
              <a:t>Product-Based Approach</a:t>
            </a:r>
          </a:p>
        </p:txBody>
      </p:sp>
      <p:sp>
        <p:nvSpPr>
          <p:cNvPr id="44035" name="Rectangle 3"/>
          <p:cNvSpPr>
            <a:spLocks noGrp="1" noChangeArrowheads="1"/>
          </p:cNvSpPr>
          <p:nvPr>
            <p:ph idx="1"/>
          </p:nvPr>
        </p:nvSpPr>
        <p:spPr/>
        <p:txBody>
          <a:bodyPr/>
          <a:lstStyle/>
          <a:p>
            <a:pPr eaLnBrk="1" hangingPunct="1"/>
            <a:r>
              <a:rPr lang="en-US" dirty="0"/>
              <a:t>Example: safety case in UK</a:t>
            </a:r>
          </a:p>
          <a:p>
            <a:pPr eaLnBrk="1" hangingPunct="1"/>
            <a:r>
              <a:rPr lang="en-US" dirty="0"/>
              <a:t>Developer creates an assurance case with</a:t>
            </a:r>
          </a:p>
          <a:p>
            <a:pPr lvl="1" eaLnBrk="1" hangingPunct="1"/>
            <a:r>
              <a:rPr lang="en-US" dirty="0"/>
              <a:t>Explicit claims about system behavior </a:t>
            </a:r>
          </a:p>
          <a:p>
            <a:pPr lvl="1" eaLnBrk="1" hangingPunct="1"/>
            <a:r>
              <a:rPr lang="en-US" dirty="0"/>
              <a:t>Supporting evidence for claims</a:t>
            </a:r>
          </a:p>
          <a:p>
            <a:pPr lvl="1" eaLnBrk="1" hangingPunct="1"/>
            <a:r>
              <a:rPr lang="en-US" dirty="0"/>
              <a:t>Arguments linking evidence to the claims</a:t>
            </a:r>
          </a:p>
          <a:p>
            <a:pPr eaLnBrk="1" hangingPunct="1"/>
            <a:r>
              <a:rPr lang="en-US" dirty="0"/>
              <a:t>The case is evaluated by independent assessors</a:t>
            </a:r>
          </a:p>
        </p:txBody>
      </p:sp>
    </p:spTree>
    <p:extLst>
      <p:ext uri="{BB962C8B-B14F-4D97-AF65-F5344CB8AC3E}">
        <p14:creationId xmlns:p14="http://schemas.microsoft.com/office/powerpoint/2010/main" val="278369974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a:t>Assurance </a:t>
            </a:r>
            <a:r>
              <a:rPr lang="en-US" dirty="0" smtClean="0"/>
              <a:t>Cases for Safety-1</a:t>
            </a:r>
            <a:endParaRPr lang="en-US" dirty="0"/>
          </a:p>
        </p:txBody>
      </p:sp>
      <p:sp>
        <p:nvSpPr>
          <p:cNvPr id="31747" name="Rectangle 3"/>
          <p:cNvSpPr>
            <a:spLocks noGrp="1" noChangeArrowheads="1"/>
          </p:cNvSpPr>
          <p:nvPr>
            <p:ph idx="1"/>
          </p:nvPr>
        </p:nvSpPr>
        <p:spPr/>
        <p:txBody>
          <a:bodyPr/>
          <a:lstStyle/>
          <a:p>
            <a:pPr eaLnBrk="1" hangingPunct="1"/>
            <a:r>
              <a:rPr lang="en-US" dirty="0"/>
              <a:t>A means of justifying confidence that a system will </a:t>
            </a:r>
            <a:r>
              <a:rPr lang="en-US" dirty="0" smtClean="0"/>
              <a:t>be safe</a:t>
            </a:r>
            <a:endParaRPr lang="en-US" dirty="0"/>
          </a:p>
          <a:p>
            <a:pPr lvl="1" eaLnBrk="1" hangingPunct="1"/>
            <a:r>
              <a:rPr lang="en-US" dirty="0"/>
              <a:t>Augments testing where testing by itself is inadequate or too costly</a:t>
            </a:r>
          </a:p>
          <a:p>
            <a:pPr lvl="2" eaLnBrk="1" hangingPunct="1"/>
            <a:r>
              <a:rPr lang="en-US" dirty="0"/>
              <a:t>Cannot demonstrate system safety/security/performance solely by </a:t>
            </a:r>
            <a:r>
              <a:rPr lang="en-US" dirty="0" smtClean="0"/>
              <a:t>testing</a:t>
            </a:r>
          </a:p>
          <a:p>
            <a:pPr lvl="2" eaLnBrk="1" hangingPunct="1"/>
            <a:r>
              <a:rPr lang="en-US" dirty="0" smtClean="0"/>
              <a:t>The FDA no longer wants to rely primarily on a hazard analysis and just test results to show that hazards  for medical devices have been adequately mitigated</a:t>
            </a:r>
            <a:endParaRPr lang="en-US" dirty="0"/>
          </a:p>
          <a:p>
            <a:pPr eaLnBrk="1" hangingPunct="1"/>
            <a:r>
              <a:rPr lang="en-US" dirty="0" smtClean="0"/>
              <a:t>Used </a:t>
            </a:r>
            <a:r>
              <a:rPr lang="en-US" dirty="0"/>
              <a:t>extensively in developing safety-critical systems (in Europe</a:t>
            </a:r>
            <a:r>
              <a:rPr lang="en-US" dirty="0" smtClean="0"/>
              <a:t>)</a:t>
            </a:r>
            <a:endParaRPr lang="en-US" dirty="0"/>
          </a:p>
        </p:txBody>
      </p:sp>
    </p:spTree>
    <p:extLst>
      <p:ext uri="{BB962C8B-B14F-4D97-AF65-F5344CB8AC3E}">
        <p14:creationId xmlns:p14="http://schemas.microsoft.com/office/powerpoint/2010/main" val="62791839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a:t>Assurance </a:t>
            </a:r>
            <a:r>
              <a:rPr lang="en-US" dirty="0" smtClean="0"/>
              <a:t>Cases for Safety-2</a:t>
            </a:r>
            <a:endParaRPr lang="en-US" dirty="0"/>
          </a:p>
        </p:txBody>
      </p:sp>
      <p:sp>
        <p:nvSpPr>
          <p:cNvPr id="31747" name="Rectangle 3"/>
          <p:cNvSpPr>
            <a:spLocks noGrp="1" noChangeArrowheads="1"/>
          </p:cNvSpPr>
          <p:nvPr>
            <p:ph idx="1"/>
          </p:nvPr>
        </p:nvSpPr>
        <p:spPr/>
        <p:txBody>
          <a:bodyPr/>
          <a:lstStyle/>
          <a:p>
            <a:r>
              <a:rPr lang="en-US" dirty="0"/>
              <a:t>Increasing interest in US</a:t>
            </a:r>
          </a:p>
          <a:p>
            <a:r>
              <a:rPr lang="en-US" dirty="0"/>
              <a:t>FDA Infusion Pump Guidance [draft]</a:t>
            </a:r>
          </a:p>
          <a:p>
            <a:r>
              <a:rPr lang="en-US" dirty="0"/>
              <a:t>NRC Report: “Software for Dependable Systems: Sufficient Evidence?”</a:t>
            </a:r>
          </a:p>
          <a:p>
            <a:r>
              <a:rPr lang="en-US" dirty="0"/>
              <a:t>ISO 15026-2 “Assurance Case” [under development]</a:t>
            </a:r>
          </a:p>
          <a:p>
            <a:pPr eaLnBrk="1" hangingPunct="1"/>
            <a:endParaRPr lang="en-US" dirty="0"/>
          </a:p>
        </p:txBody>
      </p:sp>
    </p:spTree>
    <p:extLst>
      <p:ext uri="{BB962C8B-B14F-4D97-AF65-F5344CB8AC3E}">
        <p14:creationId xmlns:p14="http://schemas.microsoft.com/office/powerpoint/2010/main" val="50446606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Show the Argument: Safety Argument Using Text</a:t>
            </a:r>
            <a:endParaRPr lang="en-US" dirty="0"/>
          </a:p>
        </p:txBody>
      </p:sp>
      <p:sp>
        <p:nvSpPr>
          <p:cNvPr id="49155" name="Content Placeholder 2"/>
          <p:cNvSpPr>
            <a:spLocks noGrp="1"/>
          </p:cNvSpPr>
          <p:nvPr>
            <p:ph idx="1"/>
          </p:nvPr>
        </p:nvSpPr>
        <p:spPr>
          <a:xfrm>
            <a:off x="342900" y="3733800"/>
            <a:ext cx="8407400" cy="1790700"/>
          </a:xfrm>
        </p:spPr>
        <p:txBody>
          <a:bodyPr/>
          <a:lstStyle/>
          <a:p>
            <a:r>
              <a:rPr lang="en-US" dirty="0"/>
              <a:t>Safety Arguments should clearly describe how a safety objective, requirement, or claim has been achieved in the system as proposed</a:t>
            </a:r>
          </a:p>
          <a:p>
            <a:pPr lvl="1"/>
            <a:r>
              <a:rPr lang="en-US" dirty="0"/>
              <a:t>How it has been interpreted</a:t>
            </a:r>
          </a:p>
          <a:p>
            <a:pPr lvl="1"/>
            <a:r>
              <a:rPr lang="en-US" dirty="0"/>
              <a:t>Ultimately, what evidence supports the requirements</a:t>
            </a:r>
          </a:p>
        </p:txBody>
      </p:sp>
      <p:sp>
        <p:nvSpPr>
          <p:cNvPr id="49156" name="Rectangle 8"/>
          <p:cNvSpPr>
            <a:spLocks noChangeArrowheads="1"/>
          </p:cNvSpPr>
          <p:nvPr/>
        </p:nvSpPr>
        <p:spPr bwMode="auto">
          <a:xfrm>
            <a:off x="990600" y="1284288"/>
            <a:ext cx="7175500" cy="2032000"/>
          </a:xfrm>
          <a:prstGeom prst="rect">
            <a:avLst/>
          </a:prstGeom>
          <a:noFill/>
          <a:ln w="6350">
            <a:solidFill>
              <a:schemeClr val="tx1"/>
            </a:solidFill>
            <a:round/>
            <a:headEnd/>
            <a:tailEnd/>
          </a:ln>
        </p:spPr>
        <p:txBody>
          <a:bodyPr anchor="ctr">
            <a:prstTxWarp prst="textNoShape">
              <a:avLst/>
            </a:prstTxWarp>
            <a:spAutoFit/>
          </a:bodyPr>
          <a:lstStyle/>
          <a:p>
            <a:pPr algn="l"/>
            <a:r>
              <a:rPr lang="en-US" sz="1800" dirty="0"/>
              <a:t>The Defense in Depth principle has been addressed in this system through the provision of the following:</a:t>
            </a:r>
          </a:p>
          <a:p>
            <a:pPr lvl="1" algn="l"/>
            <a:r>
              <a:rPr lang="en-US" sz="1800" dirty="0"/>
              <a:t>Multiple physical barriers between hazard source and the environment (see Section X)</a:t>
            </a:r>
          </a:p>
          <a:p>
            <a:pPr lvl="1" algn="l"/>
            <a:r>
              <a:rPr lang="en-US" sz="1800" dirty="0"/>
              <a:t>A protection system to prevent breach of these barriers and to mitigate the effects of a barrier being breached (see Section Y)</a:t>
            </a:r>
          </a:p>
        </p:txBody>
      </p:sp>
    </p:spTree>
    <p:extLst>
      <p:ext uri="{BB962C8B-B14F-4D97-AF65-F5344CB8AC3E}">
        <p14:creationId xmlns:p14="http://schemas.microsoft.com/office/powerpoint/2010/main" val="384227608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Arguments – Text Problems</a:t>
            </a:r>
          </a:p>
        </p:txBody>
      </p:sp>
      <p:sp>
        <p:nvSpPr>
          <p:cNvPr id="50179" name="Content Placeholder 2"/>
          <p:cNvSpPr>
            <a:spLocks noGrp="1"/>
          </p:cNvSpPr>
          <p:nvPr>
            <p:ph idx="1"/>
          </p:nvPr>
        </p:nvSpPr>
        <p:spPr>
          <a:xfrm>
            <a:off x="342900" y="3733800"/>
            <a:ext cx="8407400" cy="1790700"/>
          </a:xfrm>
        </p:spPr>
        <p:txBody>
          <a:bodyPr/>
          <a:lstStyle/>
          <a:p>
            <a:r>
              <a:rPr lang="en-US" dirty="0"/>
              <a:t>Not everyone can write clear English</a:t>
            </a:r>
          </a:p>
          <a:p>
            <a:r>
              <a:rPr lang="en-US" dirty="0"/>
              <a:t>Can take multiple readings to decipher meaning</a:t>
            </a:r>
          </a:p>
          <a:p>
            <a:r>
              <a:rPr lang="en-US" dirty="0"/>
              <a:t>Multiple cross-references in text can be awkward</a:t>
            </a:r>
          </a:p>
          <a:p>
            <a:r>
              <a:rPr lang="en-US" dirty="0"/>
              <a:t>Is there a clear shared understanding of the argument?</a:t>
            </a:r>
          </a:p>
        </p:txBody>
      </p:sp>
      <p:sp>
        <p:nvSpPr>
          <p:cNvPr id="50180" name="Rectangle 8"/>
          <p:cNvSpPr>
            <a:spLocks noChangeArrowheads="1"/>
          </p:cNvSpPr>
          <p:nvPr/>
        </p:nvSpPr>
        <p:spPr bwMode="auto">
          <a:xfrm>
            <a:off x="990600" y="1422400"/>
            <a:ext cx="7175500" cy="1755775"/>
          </a:xfrm>
          <a:prstGeom prst="rect">
            <a:avLst/>
          </a:prstGeom>
          <a:noFill/>
          <a:ln w="6350">
            <a:solidFill>
              <a:schemeClr val="tx1"/>
            </a:solidFill>
            <a:round/>
            <a:headEnd/>
            <a:tailEnd/>
          </a:ln>
        </p:spPr>
        <p:txBody>
          <a:bodyPr anchor="ctr">
            <a:prstTxWarp prst="textNoShape">
              <a:avLst/>
            </a:prstTxWarp>
            <a:spAutoFit/>
          </a:bodyPr>
          <a:lstStyle/>
          <a:p>
            <a:pPr algn="l"/>
            <a:r>
              <a:rPr lang="en-US" sz="1800" dirty="0"/>
              <a:t>For hazards associated with warnings, the assumptions of Section 3.4 associated with the requirement to present a warning when no equipment failure has occurred are carried forward. In particular, with respect to hazard 17 in Section 5.7 that for test operation, operating limits will need to be introduced to protect against the hazard, while further data is gathered to determine the extent of the problem.</a:t>
            </a:r>
          </a:p>
        </p:txBody>
      </p:sp>
    </p:spTree>
    <p:extLst>
      <p:ext uri="{BB962C8B-B14F-4D97-AF65-F5344CB8AC3E}">
        <p14:creationId xmlns:p14="http://schemas.microsoft.com/office/powerpoint/2010/main" val="90254771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Presenting Clear Arguments</a:t>
            </a:r>
          </a:p>
        </p:txBody>
      </p:sp>
      <p:sp>
        <p:nvSpPr>
          <p:cNvPr id="51203" name="Content Placeholder 2"/>
          <p:cNvSpPr>
            <a:spLocks noGrp="1"/>
          </p:cNvSpPr>
          <p:nvPr>
            <p:ph idx="1"/>
          </p:nvPr>
        </p:nvSpPr>
        <p:spPr/>
        <p:txBody>
          <a:bodyPr/>
          <a:lstStyle/>
          <a:p>
            <a:r>
              <a:rPr lang="en-US" dirty="0"/>
              <a:t>It is possible in text – sometimes</a:t>
            </a:r>
          </a:p>
          <a:p>
            <a:pPr lvl="1"/>
            <a:r>
              <a:rPr lang="en-US" dirty="0"/>
              <a:t>Use simple language and short sentences</a:t>
            </a:r>
          </a:p>
          <a:p>
            <a:pPr lvl="1"/>
            <a:r>
              <a:rPr lang="en-US" dirty="0"/>
              <a:t>Use bullet points for key statements</a:t>
            </a:r>
          </a:p>
          <a:p>
            <a:pPr lvl="1"/>
            <a:r>
              <a:rPr lang="en-US" dirty="0"/>
              <a:t>Break down the argument one step at a time</a:t>
            </a:r>
          </a:p>
          <a:p>
            <a:pPr lvl="2"/>
            <a:r>
              <a:rPr lang="en-US" dirty="0"/>
              <a:t>And refer to following sub-sections</a:t>
            </a:r>
          </a:p>
          <a:p>
            <a:pPr lvl="1"/>
            <a:r>
              <a:rPr lang="en-US" dirty="0"/>
              <a:t>Structure document sub-sections around separate concepts</a:t>
            </a:r>
          </a:p>
          <a:p>
            <a:pPr lvl="2"/>
            <a:r>
              <a:rPr lang="en-US" dirty="0"/>
              <a:t>E.g., Section 6.2 – Control of Hazard – “Inadvertent Chaff Release”</a:t>
            </a:r>
          </a:p>
          <a:p>
            <a:r>
              <a:rPr lang="en-US" dirty="0"/>
              <a:t>But it is easier with pictures!</a:t>
            </a:r>
          </a:p>
          <a:p>
            <a:pPr lvl="1"/>
            <a:r>
              <a:rPr lang="en-US" dirty="0"/>
              <a:t>Use a graphical notation to summarize the argument</a:t>
            </a:r>
          </a:p>
          <a:p>
            <a:pPr lvl="2"/>
            <a:r>
              <a:rPr lang="en-US" dirty="0"/>
              <a:t>E.g., Goal Structuring Notation (GSN), Claim-Argument-Evidence Notation</a:t>
            </a:r>
          </a:p>
        </p:txBody>
      </p:sp>
    </p:spTree>
    <p:extLst>
      <p:ext uri="{BB962C8B-B14F-4D97-AF65-F5344CB8AC3E}">
        <p14:creationId xmlns:p14="http://schemas.microsoft.com/office/powerpoint/2010/main" val="350646487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Graphical Argument Structure</a:t>
            </a:r>
          </a:p>
        </p:txBody>
      </p:sp>
      <p:sp>
        <p:nvSpPr>
          <p:cNvPr id="53251" name="Content Placeholder 2"/>
          <p:cNvSpPr>
            <a:spLocks noGrp="1"/>
          </p:cNvSpPr>
          <p:nvPr>
            <p:ph idx="1"/>
          </p:nvPr>
        </p:nvSpPr>
        <p:spPr/>
        <p:txBody>
          <a:bodyPr/>
          <a:lstStyle/>
          <a:p>
            <a:r>
              <a:rPr lang="en-US" dirty="0"/>
              <a:t>Basic argument structure</a:t>
            </a:r>
          </a:p>
          <a:p>
            <a:pPr lvl="1"/>
            <a:r>
              <a:rPr lang="en-US" dirty="0"/>
              <a:t>Claim – what we want to show</a:t>
            </a:r>
          </a:p>
          <a:p>
            <a:pPr lvl="1"/>
            <a:r>
              <a:rPr lang="en-US" dirty="0"/>
              <a:t>Argument – why we believe the claim is met, based on</a:t>
            </a:r>
          </a:p>
          <a:p>
            <a:pPr lvl="1"/>
            <a:r>
              <a:rPr lang="en-US" dirty="0"/>
              <a:t>Evidence – test results, analysis results, etc.</a:t>
            </a:r>
          </a:p>
          <a:p>
            <a:pPr lvl="1"/>
            <a:endParaRPr lang="en-US" dirty="0"/>
          </a:p>
          <a:p>
            <a:pPr lvl="1"/>
            <a:endParaRPr lang="en-US" dirty="0"/>
          </a:p>
          <a:p>
            <a:pPr lvl="1"/>
            <a:endParaRPr lang="en-US" dirty="0"/>
          </a:p>
          <a:p>
            <a:endParaRPr lang="en-US" dirty="0"/>
          </a:p>
          <a:p>
            <a:r>
              <a:rPr lang="en-US" dirty="0" smtClean="0"/>
              <a:t>In </a:t>
            </a:r>
            <a:r>
              <a:rPr lang="en-US" dirty="0"/>
              <a:t>general, argument broken down hierarchically</a:t>
            </a:r>
          </a:p>
          <a:p>
            <a:pPr lvl="1"/>
            <a:r>
              <a:rPr lang="en-US" dirty="0"/>
              <a:t>Claim, argument, sub-claims, sub-arguments, evidence</a:t>
            </a:r>
          </a:p>
          <a:p>
            <a:pPr lvl="1"/>
            <a:r>
              <a:rPr lang="en-US" dirty="0"/>
              <a:t>Easy to show graphically, although can be done in document structure (sub-section numbering, etc.)</a:t>
            </a:r>
          </a:p>
        </p:txBody>
      </p:sp>
      <p:pic>
        <p:nvPicPr>
          <p:cNvPr id="53252" name="Picture 33" descr="ac argument.png"/>
          <p:cNvPicPr>
            <a:picLocks noChangeAspect="1"/>
          </p:cNvPicPr>
          <p:nvPr/>
        </p:nvPicPr>
        <p:blipFill>
          <a:blip r:embed="rId2" cstate="print"/>
          <a:srcRect/>
          <a:stretch>
            <a:fillRect/>
          </a:stretch>
        </p:blipFill>
        <p:spPr bwMode="auto">
          <a:xfrm>
            <a:off x="1625600" y="2819400"/>
            <a:ext cx="3505200" cy="1752600"/>
          </a:xfrm>
          <a:prstGeom prst="rect">
            <a:avLst/>
          </a:prstGeom>
          <a:noFill/>
          <a:ln w="9525">
            <a:noFill/>
            <a:miter lim="800000"/>
            <a:headEnd/>
            <a:tailEnd/>
          </a:ln>
        </p:spPr>
      </p:pic>
    </p:spTree>
    <p:extLst>
      <p:ext uri="{BB962C8B-B14F-4D97-AF65-F5344CB8AC3E}">
        <p14:creationId xmlns:p14="http://schemas.microsoft.com/office/powerpoint/2010/main" val="110160895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en-US" dirty="0" smtClean="0"/>
              <a:t>Goal Structuring Notation</a:t>
            </a:r>
          </a:p>
        </p:txBody>
      </p:sp>
      <p:sp>
        <p:nvSpPr>
          <p:cNvPr id="27651" name="Rectangle 3"/>
          <p:cNvSpPr>
            <a:spLocks noGrp="1" noChangeArrowheads="1"/>
          </p:cNvSpPr>
          <p:nvPr>
            <p:ph idx="1"/>
          </p:nvPr>
        </p:nvSpPr>
        <p:spPr/>
        <p:txBody>
          <a:bodyPr/>
          <a:lstStyle/>
          <a:p>
            <a:r>
              <a:rPr lang="en-US" altLang="en-US" sz="2400" dirty="0" smtClean="0"/>
              <a:t>Goal Structuring Notation (GSN) was developed to help organize and structure safety cases in a readily reviewable form</a:t>
            </a:r>
          </a:p>
          <a:p>
            <a:r>
              <a:rPr lang="en-US" altLang="en-US" sz="2400" dirty="0" smtClean="0"/>
              <a:t>GSN has been used in safety case development for over a decade. A brief overview of its history is in [Kelly 04]</a:t>
            </a:r>
          </a:p>
          <a:p>
            <a:r>
              <a:rPr lang="en-US" altLang="en-US" sz="2400" dirty="0" smtClean="0"/>
              <a:t>GSN has been successfully used to document safety cases for systems such as aircraft avionics, rail signaling, air traffic control, and nuclear reactor shutdown</a:t>
            </a:r>
          </a:p>
          <a:p>
            <a:r>
              <a:rPr lang="en-US" altLang="en-US" sz="2400" dirty="0" smtClean="0"/>
              <a:t>It has been successfully used it to build cases showing that other attributes of interest (e.g., reliability) have been met.</a:t>
            </a:r>
          </a:p>
          <a:p>
            <a:endParaRPr lang="en-US" altLang="en-US" sz="2400" dirty="0" smtClean="0"/>
          </a:p>
          <a:p>
            <a:r>
              <a:rPr lang="en-US" altLang="en-US" sz="1600" dirty="0" smtClean="0"/>
              <a:t>[Kelly 04] Tim Kelly, and Rob Weaver. The Goal Structuring Notation — A Safety Argument Notation. http://www-users.cs.york.ac.uk/~rob/papers/DSN04.pdf</a:t>
            </a:r>
          </a:p>
        </p:txBody>
      </p:sp>
    </p:spTree>
    <p:extLst>
      <p:ext uri="{BB962C8B-B14F-4D97-AF65-F5344CB8AC3E}">
        <p14:creationId xmlns:p14="http://schemas.microsoft.com/office/powerpoint/2010/main" val="367855951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a:t>Robert Ellison</a:t>
            </a:r>
            <a:r>
              <a:rPr lang="en-US" kern="0" smtClean="0"/>
              <a:t/>
            </a:r>
            <a:br>
              <a:rPr lang="en-US" kern="0" smtClean="0"/>
            </a:br>
            <a:r>
              <a:rPr lang="en-US" kern="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lgn="l">
              <a:spcBef>
                <a:spcPct val="0"/>
              </a:spcBef>
              <a:defRPr/>
            </a:pPr>
            <a:r>
              <a:rPr lang="en-US" sz="2800" b="1" dirty="0" smtClean="0"/>
              <a:t>Assurance Management</a:t>
            </a:r>
          </a:p>
          <a:p>
            <a:pPr lvl="0" algn="l">
              <a:spcBef>
                <a:spcPct val="0"/>
              </a:spcBef>
              <a:defRPr/>
            </a:pPr>
            <a:r>
              <a:rPr lang="en-US" sz="2800" b="1" kern="0" dirty="0" smtClean="0">
                <a:latin typeface="+mj-lt"/>
                <a:ea typeface="+mj-ea"/>
                <a:cs typeface="+mj-cs"/>
              </a:rPr>
              <a:t>Module</a:t>
            </a:r>
            <a:r>
              <a:rPr kumimoji="0" lang="en-US" sz="2800" b="1" i="0" u="none" strike="noStrike" kern="0" cap="none" spc="0" normalizeH="0" baseline="0" noProof="0" dirty="0" smtClean="0">
                <a:ln>
                  <a:noFill/>
                </a:ln>
                <a:solidFill>
                  <a:schemeClr val="tx1"/>
                </a:solidFill>
                <a:effectLst/>
                <a:uLnTx/>
                <a:uFillTx/>
                <a:latin typeface="+mj-lt"/>
                <a:ea typeface="+mj-ea"/>
                <a:cs typeface="+mj-cs"/>
              </a:rPr>
              <a:t> 4</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198782" y="3505200"/>
            <a:ext cx="1823705" cy="400110"/>
          </a:xfrm>
          <a:prstGeom prst="rect">
            <a:avLst/>
          </a:prstGeom>
          <a:noFill/>
        </p:spPr>
        <p:txBody>
          <a:bodyPr wrap="none" rtlCol="0">
            <a:spAutoFit/>
          </a:bodyPr>
          <a:lstStyle/>
          <a:p>
            <a:r>
              <a:rPr lang="en-US" sz="2000" b="1" dirty="0" smtClean="0">
                <a:latin typeface="Calibri" panose="020F0502020204030204" pitchFamily="34" charset="0"/>
              </a:rPr>
              <a:t>Assurance Case</a:t>
            </a:r>
            <a:endParaRPr lang="en-US" sz="2000" b="1" dirty="0">
              <a:latin typeface="Calibri" panose="020F0502020204030204" pitchFamily="34" charset="0"/>
            </a:endParaRPr>
          </a:p>
        </p:txBody>
      </p:sp>
    </p:spTree>
    <p:extLst>
      <p:ext uri="{BB962C8B-B14F-4D97-AF65-F5344CB8AC3E}">
        <p14:creationId xmlns:p14="http://schemas.microsoft.com/office/powerpoint/2010/main" val="26861703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r>
              <a:rPr lang="en-US" dirty="0"/>
              <a:t>Goal Structuring Notation</a:t>
            </a:r>
          </a:p>
        </p:txBody>
      </p:sp>
      <p:sp>
        <p:nvSpPr>
          <p:cNvPr id="59396" name="Rectangle 3"/>
          <p:cNvSpPr>
            <a:spLocks noGrp="1" noChangeArrowheads="1"/>
          </p:cNvSpPr>
          <p:nvPr>
            <p:ph idx="1"/>
          </p:nvPr>
        </p:nvSpPr>
        <p:spPr/>
        <p:txBody>
          <a:bodyPr/>
          <a:lstStyle/>
          <a:p>
            <a:pPr eaLnBrk="1" hangingPunct="1">
              <a:spcAft>
                <a:spcPct val="100000"/>
              </a:spcAft>
            </a:pPr>
            <a:r>
              <a:rPr lang="en-GB" dirty="0"/>
              <a:t>To show how </a:t>
            </a:r>
            <a:r>
              <a:rPr lang="en-GB" b="1" dirty="0">
                <a:solidFill>
                  <a:schemeClr val="accent2"/>
                </a:solidFill>
              </a:rPr>
              <a:t>claims</a:t>
            </a:r>
            <a:r>
              <a:rPr lang="en-GB" dirty="0"/>
              <a:t>	          </a:t>
            </a:r>
            <a:r>
              <a:rPr lang="en-GB" dirty="0" smtClean="0"/>
              <a:t> are </a:t>
            </a:r>
            <a:r>
              <a:rPr lang="en-GB" dirty="0"/>
              <a:t>broken down into sub-claims,</a:t>
            </a:r>
          </a:p>
          <a:p>
            <a:pPr eaLnBrk="1" hangingPunct="1">
              <a:spcAft>
                <a:spcPct val="100000"/>
              </a:spcAft>
            </a:pPr>
            <a:r>
              <a:rPr lang="en-GB" dirty="0"/>
              <a:t>and eventually supported by </a:t>
            </a:r>
            <a:r>
              <a:rPr lang="en-GB" b="1" dirty="0">
                <a:solidFill>
                  <a:schemeClr val="accent2"/>
                </a:solidFill>
              </a:rPr>
              <a:t>evidence</a:t>
            </a:r>
            <a:endParaRPr lang="en-GB" i="1" dirty="0">
              <a:solidFill>
                <a:schemeClr val="accent2"/>
              </a:solidFill>
            </a:endParaRPr>
          </a:p>
          <a:p>
            <a:pPr eaLnBrk="1" hangingPunct="1">
              <a:spcAft>
                <a:spcPct val="100000"/>
              </a:spcAft>
            </a:pPr>
            <a:r>
              <a:rPr lang="en-GB" dirty="0"/>
              <a:t>while making clear the argumentation </a:t>
            </a:r>
            <a:r>
              <a:rPr lang="en-GB" b="1" dirty="0">
                <a:solidFill>
                  <a:schemeClr val="accent2"/>
                </a:solidFill>
              </a:rPr>
              <a:t>strategies</a:t>
            </a:r>
            <a:r>
              <a:rPr lang="en-GB" dirty="0"/>
              <a:t>	                   adopted,</a:t>
            </a:r>
          </a:p>
          <a:p>
            <a:pPr eaLnBrk="1" hangingPunct="1">
              <a:spcAft>
                <a:spcPct val="100000"/>
              </a:spcAft>
            </a:pPr>
            <a:r>
              <a:rPr lang="en-GB" dirty="0"/>
              <a:t>the rationale for the approach (</a:t>
            </a:r>
            <a:r>
              <a:rPr lang="en-GB" b="1" dirty="0">
                <a:solidFill>
                  <a:schemeClr val="accent2"/>
                </a:solidFill>
              </a:rPr>
              <a:t>assumptions, justifications</a:t>
            </a:r>
            <a:r>
              <a:rPr lang="en-GB" dirty="0"/>
              <a:t>)</a:t>
            </a:r>
          </a:p>
          <a:p>
            <a:pPr eaLnBrk="1" hangingPunct="1">
              <a:spcAft>
                <a:spcPct val="100000"/>
              </a:spcAft>
            </a:pPr>
            <a:r>
              <a:rPr lang="en-GB" dirty="0"/>
              <a:t>and the </a:t>
            </a:r>
            <a:r>
              <a:rPr lang="en-GB" b="1" dirty="0">
                <a:solidFill>
                  <a:schemeClr val="accent2"/>
                </a:solidFill>
              </a:rPr>
              <a:t>context</a:t>
            </a:r>
            <a:r>
              <a:rPr lang="en-GB" dirty="0"/>
              <a:t>	             </a:t>
            </a:r>
            <a:r>
              <a:rPr lang="en-GB" dirty="0" smtClean="0"/>
              <a:t>in </a:t>
            </a:r>
            <a:r>
              <a:rPr lang="en-GB" dirty="0"/>
              <a:t>which claims are stated </a:t>
            </a:r>
          </a:p>
        </p:txBody>
      </p:sp>
      <p:sp>
        <p:nvSpPr>
          <p:cNvPr id="59397" name="Rectangle 4"/>
          <p:cNvSpPr>
            <a:spLocks noChangeArrowheads="1"/>
          </p:cNvSpPr>
          <p:nvPr/>
        </p:nvSpPr>
        <p:spPr bwMode="auto">
          <a:xfrm>
            <a:off x="3505200" y="1143000"/>
            <a:ext cx="990600" cy="609600"/>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dirty="0"/>
          </a:p>
        </p:txBody>
      </p:sp>
      <p:sp>
        <p:nvSpPr>
          <p:cNvPr id="59398" name="Oval 5"/>
          <p:cNvSpPr>
            <a:spLocks noChangeArrowheads="1"/>
          </p:cNvSpPr>
          <p:nvPr/>
        </p:nvSpPr>
        <p:spPr bwMode="auto">
          <a:xfrm>
            <a:off x="6248400" y="2209800"/>
            <a:ext cx="838200" cy="838200"/>
          </a:xfrm>
          <a:prstGeom prst="ellips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59399" name="AutoShape 6"/>
          <p:cNvSpPr>
            <a:spLocks noChangeArrowheads="1"/>
          </p:cNvSpPr>
          <p:nvPr/>
        </p:nvSpPr>
        <p:spPr bwMode="auto">
          <a:xfrm>
            <a:off x="7472361" y="3200400"/>
            <a:ext cx="1447800" cy="609600"/>
          </a:xfrm>
          <a:prstGeom prst="parallelogram">
            <a:avLst>
              <a:gd name="adj" fmla="val 59375"/>
            </a:avLst>
          </a:prstGeom>
          <a:solidFill>
            <a:schemeClr val="bg1"/>
          </a:solidFill>
          <a:ln w="12700">
            <a:solidFill>
              <a:schemeClr val="tx1"/>
            </a:solidFill>
            <a:miter lim="800000"/>
            <a:headEnd/>
            <a:tailEnd/>
          </a:ln>
        </p:spPr>
        <p:txBody>
          <a:bodyPr wrap="none" anchor="ctr">
            <a:prstTxWarp prst="textNoShape">
              <a:avLst/>
            </a:prstTxWarp>
          </a:bodyPr>
          <a:lstStyle/>
          <a:p>
            <a:endParaRPr lang="en-US" dirty="0"/>
          </a:p>
        </p:txBody>
      </p:sp>
      <p:grpSp>
        <p:nvGrpSpPr>
          <p:cNvPr id="59400" name="Group 10"/>
          <p:cNvGrpSpPr>
            <a:grpSpLocks/>
          </p:cNvGrpSpPr>
          <p:nvPr/>
        </p:nvGrpSpPr>
        <p:grpSpPr bwMode="auto">
          <a:xfrm>
            <a:off x="7086600" y="4362450"/>
            <a:ext cx="1447800" cy="895350"/>
            <a:chOff x="4416" y="1920"/>
            <a:chExt cx="912" cy="564"/>
          </a:xfrm>
        </p:grpSpPr>
        <p:sp>
          <p:nvSpPr>
            <p:cNvPr id="59401" name="Oval 7"/>
            <p:cNvSpPr>
              <a:spLocks noChangeArrowheads="1"/>
            </p:cNvSpPr>
            <p:nvPr/>
          </p:nvSpPr>
          <p:spPr bwMode="auto">
            <a:xfrm>
              <a:off x="4416" y="1920"/>
              <a:ext cx="624" cy="432"/>
            </a:xfrm>
            <a:prstGeom prst="ellipse">
              <a:avLst/>
            </a:prstGeom>
            <a:noFill/>
            <a:ln w="12700">
              <a:solidFill>
                <a:schemeClr val="tx1"/>
              </a:solidFill>
              <a:round/>
              <a:headEnd/>
              <a:tailEnd/>
            </a:ln>
          </p:spPr>
          <p:txBody>
            <a:bodyPr wrap="none" anchor="ctr">
              <a:prstTxWarp prst="textNoShape">
                <a:avLst/>
              </a:prstTxWarp>
            </a:bodyPr>
            <a:lstStyle/>
            <a:p>
              <a:endParaRPr lang="en-US" dirty="0"/>
            </a:p>
          </p:txBody>
        </p:sp>
        <p:sp>
          <p:nvSpPr>
            <p:cNvPr id="59402" name="Text Box 8"/>
            <p:cNvSpPr txBox="1">
              <a:spLocks noChangeArrowheads="1"/>
            </p:cNvSpPr>
            <p:nvPr/>
          </p:nvSpPr>
          <p:spPr bwMode="auto">
            <a:xfrm>
              <a:off x="4871" y="2292"/>
              <a:ext cx="457" cy="192"/>
            </a:xfrm>
            <a:prstGeom prst="rect">
              <a:avLst/>
            </a:prstGeom>
            <a:noFill/>
            <a:ln w="12700">
              <a:noFill/>
              <a:miter lim="800000"/>
              <a:headEnd/>
              <a:tailEnd/>
            </a:ln>
          </p:spPr>
          <p:txBody>
            <a:bodyPr>
              <a:prstTxWarp prst="textNoShape">
                <a:avLst/>
              </a:prstTxWarp>
              <a:spAutoFit/>
            </a:bodyPr>
            <a:lstStyle/>
            <a:p>
              <a:pPr algn="l" defTabSz="762000" eaLnBrk="0" hangingPunct="0"/>
              <a:r>
                <a:rPr lang="en-GB" sz="1400" b="1" dirty="0"/>
                <a:t>A/J</a:t>
              </a:r>
            </a:p>
          </p:txBody>
        </p:sp>
      </p:grpSp>
      <p:graphicFrame>
        <p:nvGraphicFramePr>
          <p:cNvPr id="59394" name="Object 2"/>
          <p:cNvGraphicFramePr>
            <a:graphicFrameLocks noChangeAspect="1"/>
          </p:cNvGraphicFramePr>
          <p:nvPr>
            <p:extLst>
              <p:ext uri="{D42A27DB-BD31-4B8C-83A1-F6EECF244321}">
                <p14:modId xmlns:p14="http://schemas.microsoft.com/office/powerpoint/2010/main" val="833868724"/>
              </p:ext>
            </p:extLst>
          </p:nvPr>
        </p:nvGraphicFramePr>
        <p:xfrm>
          <a:off x="2809875" y="5807075"/>
          <a:ext cx="1228725" cy="593725"/>
        </p:xfrm>
        <a:graphic>
          <a:graphicData uri="http://schemas.openxmlformats.org/presentationml/2006/ole">
            <mc:AlternateContent xmlns:mc="http://schemas.openxmlformats.org/markup-compatibility/2006">
              <mc:Choice xmlns:v="urn:schemas-microsoft-com:vml" Requires="v">
                <p:oleObj spid="_x0000_s61486" name="VISIO" r:id="rId3" imgW="3834360" imgH="1865160" progId="Visio.Drawing.11">
                  <p:embed/>
                </p:oleObj>
              </mc:Choice>
              <mc:Fallback>
                <p:oleObj name="VISIO" r:id="rId3" imgW="3834360" imgH="186516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9875" y="5807075"/>
                        <a:ext cx="1228725"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7877621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Reasoning about Security Claims-1</a:t>
            </a:r>
            <a:endParaRPr lang="en-US" dirty="0"/>
          </a:p>
        </p:txBody>
      </p:sp>
      <p:sp>
        <p:nvSpPr>
          <p:cNvPr id="3" name="Content Placeholder 2"/>
          <p:cNvSpPr>
            <a:spLocks noGrp="1"/>
          </p:cNvSpPr>
          <p:nvPr>
            <p:ph idx="1"/>
          </p:nvPr>
        </p:nvSpPr>
        <p:spPr/>
        <p:txBody>
          <a:bodyPr/>
          <a:lstStyle/>
          <a:p>
            <a:r>
              <a:rPr lang="en-US" dirty="0"/>
              <a:t>In systems engineering, the process for developing and maintaining the assurance case enables rational decision-making, so that only the actions necessary to provide adequate justification (arguments and evidence) are performed. </a:t>
            </a:r>
            <a:endParaRPr lang="en-US" dirty="0" smtClean="0"/>
          </a:p>
          <a:p>
            <a:r>
              <a:rPr lang="en-US" dirty="0" smtClean="0"/>
              <a:t>Claim</a:t>
            </a:r>
            <a:r>
              <a:rPr lang="en-US" dirty="0"/>
              <a:t>: Information in a system is protected with an appropriate degree of </a:t>
            </a:r>
            <a:r>
              <a:rPr lang="en-US" dirty="0" smtClean="0"/>
              <a:t>security</a:t>
            </a:r>
          </a:p>
          <a:p>
            <a:endParaRPr lang="en-US" dirty="0"/>
          </a:p>
        </p:txBody>
      </p:sp>
    </p:spTree>
    <p:extLst>
      <p:ext uri="{BB962C8B-B14F-4D97-AF65-F5344CB8AC3E}">
        <p14:creationId xmlns:p14="http://schemas.microsoft.com/office/powerpoint/2010/main" val="236935169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Reasoning about Security Claims-2</a:t>
            </a:r>
            <a:endParaRPr lang="en-US" dirty="0"/>
          </a:p>
        </p:txBody>
      </p:sp>
      <p:sp>
        <p:nvSpPr>
          <p:cNvPr id="3" name="Content Placeholder 2"/>
          <p:cNvSpPr>
            <a:spLocks noGrp="1"/>
          </p:cNvSpPr>
          <p:nvPr>
            <p:ph idx="1"/>
          </p:nvPr>
        </p:nvSpPr>
        <p:spPr/>
        <p:txBody>
          <a:bodyPr/>
          <a:lstStyle/>
          <a:p>
            <a:r>
              <a:rPr lang="en-US" dirty="0" smtClean="0"/>
              <a:t>Reasoning: Partition into “simpler” subclaims</a:t>
            </a:r>
            <a:endParaRPr lang="en-US" dirty="0"/>
          </a:p>
          <a:p>
            <a:pPr lvl="1"/>
            <a:r>
              <a:rPr lang="en-US" dirty="0"/>
              <a:t>information whose disclosure would be critical is adequately protected from disclosure to unauthorized parties - confidentiality</a:t>
            </a:r>
          </a:p>
          <a:p>
            <a:pPr lvl="1"/>
            <a:r>
              <a:rPr lang="en-US" dirty="0"/>
              <a:t>information whose authorized modifications would be critical is adequately protected – integrity </a:t>
            </a:r>
          </a:p>
          <a:p>
            <a:pPr lvl="1"/>
            <a:r>
              <a:rPr lang="en-US" dirty="0"/>
              <a:t>information is accessible to authorized entities in a timely manner – availability</a:t>
            </a:r>
          </a:p>
          <a:p>
            <a:endParaRPr lang="en-US" dirty="0"/>
          </a:p>
        </p:txBody>
      </p:sp>
    </p:spTree>
    <p:extLst>
      <p:ext uri="{BB962C8B-B14F-4D97-AF65-F5344CB8AC3E}">
        <p14:creationId xmlns:p14="http://schemas.microsoft.com/office/powerpoint/2010/main" val="377661422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Argument</a:t>
            </a:r>
            <a:endParaRPr lang="en-US" dirty="0"/>
          </a:p>
        </p:txBody>
      </p:sp>
      <p:grpSp>
        <p:nvGrpSpPr>
          <p:cNvPr id="31" name="Group 30"/>
          <p:cNvGrpSpPr/>
          <p:nvPr/>
        </p:nvGrpSpPr>
        <p:grpSpPr>
          <a:xfrm>
            <a:off x="1601289" y="1539240"/>
            <a:ext cx="6096870" cy="3398520"/>
            <a:chOff x="1601289" y="2682240"/>
            <a:chExt cx="6096870" cy="3398520"/>
          </a:xfrm>
        </p:grpSpPr>
        <p:cxnSp>
          <p:nvCxnSpPr>
            <p:cNvPr id="32" name="Straight Connector 31"/>
            <p:cNvCxnSpPr>
              <a:stCxn id="38" idx="3"/>
              <a:endCxn id="53" idx="1"/>
            </p:cNvCxnSpPr>
            <p:nvPr/>
          </p:nvCxnSpPr>
          <p:spPr bwMode="auto">
            <a:xfrm>
              <a:off x="2515689" y="4410491"/>
              <a:ext cx="1034142" cy="1487389"/>
            </a:xfrm>
            <a:prstGeom prst="line">
              <a:avLst/>
            </a:prstGeom>
            <a:solidFill>
              <a:srgbClr val="5CA1FB"/>
            </a:solidFill>
            <a:ln w="12700" cap="flat" cmpd="sng" algn="ctr">
              <a:solidFill>
                <a:schemeClr val="tx1"/>
              </a:solidFill>
              <a:prstDash val="solid"/>
              <a:round/>
              <a:headEnd type="none" w="med" len="med"/>
              <a:tailEnd type="none"/>
            </a:ln>
            <a:effectLst/>
          </p:spPr>
        </p:cxnSp>
        <p:cxnSp>
          <p:nvCxnSpPr>
            <p:cNvPr id="33" name="Straight Connector 32"/>
            <p:cNvCxnSpPr>
              <a:stCxn id="57" idx="1"/>
              <a:endCxn id="38" idx="3"/>
            </p:cNvCxnSpPr>
            <p:nvPr/>
          </p:nvCxnSpPr>
          <p:spPr bwMode="auto">
            <a:xfrm flipH="1">
              <a:off x="2515689" y="2865120"/>
              <a:ext cx="851262" cy="1545371"/>
            </a:xfrm>
            <a:prstGeom prst="line">
              <a:avLst/>
            </a:prstGeom>
            <a:solidFill>
              <a:srgbClr val="5CA1FB"/>
            </a:solidFill>
            <a:ln w="12700" cap="flat" cmpd="sng" algn="ctr">
              <a:solidFill>
                <a:schemeClr val="tx1"/>
              </a:solidFill>
              <a:prstDash val="solid"/>
              <a:round/>
              <a:headEnd type="none" w="med" len="med"/>
              <a:tailEnd type="none"/>
            </a:ln>
            <a:effectLst/>
          </p:spPr>
        </p:cxnSp>
        <p:cxnSp>
          <p:nvCxnSpPr>
            <p:cNvPr id="34" name="Straight Connector 33"/>
            <p:cNvCxnSpPr>
              <a:stCxn id="43" idx="1"/>
              <a:endCxn id="38" idx="3"/>
            </p:cNvCxnSpPr>
            <p:nvPr/>
          </p:nvCxnSpPr>
          <p:spPr bwMode="auto">
            <a:xfrm flipH="1">
              <a:off x="2515689" y="4410491"/>
              <a:ext cx="1231718" cy="0"/>
            </a:xfrm>
            <a:prstGeom prst="line">
              <a:avLst/>
            </a:prstGeom>
            <a:solidFill>
              <a:srgbClr val="5CA1FB"/>
            </a:solidFill>
            <a:ln w="12700" cap="flat" cmpd="sng" algn="ctr">
              <a:solidFill>
                <a:schemeClr val="tx1"/>
              </a:solidFill>
              <a:prstDash val="solid"/>
              <a:round/>
              <a:headEnd type="none" w="med" len="med"/>
              <a:tailEnd type="none"/>
            </a:ln>
            <a:effectLst/>
          </p:spPr>
        </p:cxnSp>
        <p:cxnSp>
          <p:nvCxnSpPr>
            <p:cNvPr id="35" name="Straight Connector 34"/>
            <p:cNvCxnSpPr>
              <a:stCxn id="43" idx="3"/>
              <a:endCxn id="50" idx="1"/>
            </p:cNvCxnSpPr>
            <p:nvPr/>
          </p:nvCxnSpPr>
          <p:spPr bwMode="auto">
            <a:xfrm flipV="1">
              <a:off x="4723856" y="3855720"/>
              <a:ext cx="610144" cy="554771"/>
            </a:xfrm>
            <a:prstGeom prst="line">
              <a:avLst/>
            </a:prstGeom>
            <a:solidFill>
              <a:srgbClr val="5CA1FB"/>
            </a:solidFill>
            <a:ln w="12700" cap="flat" cmpd="sng" algn="ctr">
              <a:solidFill>
                <a:schemeClr val="tx1"/>
              </a:solidFill>
              <a:prstDash val="solid"/>
              <a:round/>
              <a:headEnd type="none" w="med" len="med"/>
              <a:tailEnd type="none"/>
            </a:ln>
            <a:effectLst/>
          </p:spPr>
        </p:cxnSp>
        <p:cxnSp>
          <p:nvCxnSpPr>
            <p:cNvPr id="36" name="Straight Connector 35"/>
            <p:cNvCxnSpPr>
              <a:stCxn id="43" idx="3"/>
              <a:endCxn id="47" idx="1"/>
            </p:cNvCxnSpPr>
            <p:nvPr/>
          </p:nvCxnSpPr>
          <p:spPr bwMode="auto">
            <a:xfrm>
              <a:off x="4723856" y="4410491"/>
              <a:ext cx="610144" cy="504409"/>
            </a:xfrm>
            <a:prstGeom prst="line">
              <a:avLst/>
            </a:prstGeom>
            <a:solidFill>
              <a:srgbClr val="5CA1FB"/>
            </a:solidFill>
            <a:ln w="12700" cap="flat" cmpd="sng" algn="ctr">
              <a:solidFill>
                <a:schemeClr val="tx1"/>
              </a:solidFill>
              <a:prstDash val="solid"/>
              <a:round/>
              <a:headEnd type="none" w="med" len="med"/>
              <a:tailEnd type="none"/>
            </a:ln>
            <a:effectLst/>
          </p:spPr>
        </p:cxnSp>
        <p:grpSp>
          <p:nvGrpSpPr>
            <p:cNvPr id="37" name="Group 36"/>
            <p:cNvGrpSpPr/>
            <p:nvPr/>
          </p:nvGrpSpPr>
          <p:grpSpPr>
            <a:xfrm>
              <a:off x="1601289" y="2682240"/>
              <a:ext cx="6096870" cy="3398520"/>
              <a:chOff x="718458" y="2796540"/>
              <a:chExt cx="6096870" cy="3398520"/>
            </a:xfrm>
          </p:grpSpPr>
          <p:sp>
            <p:nvSpPr>
              <p:cNvPr id="38" name="Rectangle 37"/>
              <p:cNvSpPr/>
              <p:nvPr/>
            </p:nvSpPr>
            <p:spPr bwMode="auto">
              <a:xfrm>
                <a:off x="718458" y="4341911"/>
                <a:ext cx="914400" cy="365760"/>
              </a:xfrm>
              <a:prstGeom prst="rect">
                <a:avLst/>
              </a:prstGeom>
              <a:noFill/>
              <a:ln w="15875"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dirty="0" smtClean="0"/>
                  <a:t>Secure</a:t>
                </a:r>
                <a:endParaRPr lang="en-US" dirty="0"/>
              </a:p>
            </p:txBody>
          </p:sp>
          <p:grpSp>
            <p:nvGrpSpPr>
              <p:cNvPr id="39" name="Group 38"/>
              <p:cNvGrpSpPr/>
              <p:nvPr/>
            </p:nvGrpSpPr>
            <p:grpSpPr>
              <a:xfrm>
                <a:off x="2484120" y="2796540"/>
                <a:ext cx="4331208" cy="3398520"/>
                <a:chOff x="2438400" y="2682240"/>
                <a:chExt cx="4331208" cy="3398520"/>
              </a:xfrm>
            </p:grpSpPr>
            <p:grpSp>
              <p:nvGrpSpPr>
                <p:cNvPr id="40" name="Group 39"/>
                <p:cNvGrpSpPr/>
                <p:nvPr/>
              </p:nvGrpSpPr>
              <p:grpSpPr>
                <a:xfrm>
                  <a:off x="2438400" y="2682240"/>
                  <a:ext cx="4329249" cy="365760"/>
                  <a:chOff x="2438400" y="2682240"/>
                  <a:chExt cx="4329249" cy="365760"/>
                </a:xfrm>
              </p:grpSpPr>
              <p:sp>
                <p:nvSpPr>
                  <p:cNvPr id="56" name="Oval 55"/>
                  <p:cNvSpPr/>
                  <p:nvPr/>
                </p:nvSpPr>
                <p:spPr bwMode="auto">
                  <a:xfrm>
                    <a:off x="5791199" y="2713643"/>
                    <a:ext cx="976450" cy="302955"/>
                  </a:xfrm>
                  <a:prstGeom prst="ellipse">
                    <a:avLst/>
                  </a:prstGeom>
                  <a:solidFill>
                    <a:srgbClr val="3C4F82"/>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400" dirty="0" smtClean="0">
                        <a:solidFill>
                          <a:schemeClr val="bg1"/>
                        </a:solidFill>
                        <a:latin typeface="Calibri" panose="020F0502020204030204" pitchFamily="34" charset="0"/>
                      </a:rPr>
                      <a:t>Evidence</a:t>
                    </a:r>
                    <a:endParaRPr lang="en-US" sz="1600" dirty="0">
                      <a:solidFill>
                        <a:schemeClr val="bg1"/>
                      </a:solidFill>
                      <a:latin typeface="Calibri" panose="020F0502020204030204" pitchFamily="34" charset="0"/>
                    </a:endParaRPr>
                  </a:p>
                </p:txBody>
              </p:sp>
              <p:sp>
                <p:nvSpPr>
                  <p:cNvPr id="57" name="Rectangle 56"/>
                  <p:cNvSpPr/>
                  <p:nvPr/>
                </p:nvSpPr>
                <p:spPr bwMode="auto">
                  <a:xfrm>
                    <a:off x="2438400" y="2682240"/>
                    <a:ext cx="1737360" cy="365760"/>
                  </a:xfrm>
                  <a:prstGeom prst="rect">
                    <a:avLst/>
                  </a:prstGeom>
                  <a:noFill/>
                  <a:ln w="15875"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dirty="0" smtClean="0"/>
                      <a:t>Confidentiality</a:t>
                    </a:r>
                    <a:endParaRPr lang="en-US" dirty="0"/>
                  </a:p>
                </p:txBody>
              </p:sp>
              <p:cxnSp>
                <p:nvCxnSpPr>
                  <p:cNvPr id="58" name="Straight Connector 57"/>
                  <p:cNvCxnSpPr>
                    <a:stCxn id="56" idx="2"/>
                    <a:endCxn id="57" idx="3"/>
                  </p:cNvCxnSpPr>
                  <p:nvPr/>
                </p:nvCxnSpPr>
                <p:spPr bwMode="auto">
                  <a:xfrm flipH="1" flipV="1">
                    <a:off x="4175760" y="2865120"/>
                    <a:ext cx="1615439" cy="1"/>
                  </a:xfrm>
                  <a:prstGeom prst="line">
                    <a:avLst/>
                  </a:prstGeom>
                  <a:solidFill>
                    <a:srgbClr val="5CA1FB"/>
                  </a:solidFill>
                  <a:ln w="12700" cap="flat" cmpd="sng" algn="ctr">
                    <a:solidFill>
                      <a:schemeClr val="tx1"/>
                    </a:solidFill>
                    <a:prstDash val="solid"/>
                    <a:round/>
                    <a:headEnd type="none" w="med" len="med"/>
                    <a:tailEnd type="none"/>
                  </a:ln>
                  <a:effectLst/>
                </p:spPr>
              </p:cxnSp>
            </p:grpSp>
            <p:grpSp>
              <p:nvGrpSpPr>
                <p:cNvPr id="41" name="Group 40"/>
                <p:cNvGrpSpPr/>
                <p:nvPr/>
              </p:nvGrpSpPr>
              <p:grpSpPr>
                <a:xfrm>
                  <a:off x="2621280" y="5715000"/>
                  <a:ext cx="4148328" cy="365760"/>
                  <a:chOff x="2621280" y="5715000"/>
                  <a:chExt cx="4148328" cy="365760"/>
                </a:xfrm>
              </p:grpSpPr>
              <p:sp>
                <p:nvSpPr>
                  <p:cNvPr id="53" name="Rectangle 52"/>
                  <p:cNvSpPr/>
                  <p:nvPr/>
                </p:nvSpPr>
                <p:spPr bwMode="auto">
                  <a:xfrm>
                    <a:off x="2621280" y="5715000"/>
                    <a:ext cx="1371600" cy="365760"/>
                  </a:xfrm>
                  <a:prstGeom prst="rect">
                    <a:avLst/>
                  </a:prstGeom>
                  <a:noFill/>
                  <a:ln w="15875"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dirty="0" smtClean="0"/>
                      <a:t>Availability</a:t>
                    </a:r>
                    <a:endParaRPr lang="en-US" dirty="0"/>
                  </a:p>
                </p:txBody>
              </p:sp>
              <p:cxnSp>
                <p:nvCxnSpPr>
                  <p:cNvPr id="54" name="Straight Connector 53"/>
                  <p:cNvCxnSpPr>
                    <a:stCxn id="55" idx="2"/>
                    <a:endCxn id="53" idx="3"/>
                  </p:cNvCxnSpPr>
                  <p:nvPr/>
                </p:nvCxnSpPr>
                <p:spPr bwMode="auto">
                  <a:xfrm flipH="1">
                    <a:off x="3992880" y="5897880"/>
                    <a:ext cx="1798320" cy="0"/>
                  </a:xfrm>
                  <a:prstGeom prst="line">
                    <a:avLst/>
                  </a:prstGeom>
                  <a:solidFill>
                    <a:srgbClr val="5CA1FB"/>
                  </a:solidFill>
                  <a:ln w="12700" cap="flat" cmpd="sng" algn="ctr">
                    <a:solidFill>
                      <a:schemeClr val="tx1"/>
                    </a:solidFill>
                    <a:prstDash val="solid"/>
                    <a:round/>
                    <a:headEnd type="none" w="med" len="med"/>
                    <a:tailEnd type="none"/>
                  </a:ln>
                  <a:effectLst/>
                </p:spPr>
              </p:cxnSp>
              <p:sp>
                <p:nvSpPr>
                  <p:cNvPr id="55" name="Oval 54"/>
                  <p:cNvSpPr/>
                  <p:nvPr/>
                </p:nvSpPr>
                <p:spPr bwMode="auto">
                  <a:xfrm>
                    <a:off x="5791200" y="5747004"/>
                    <a:ext cx="978408" cy="301752"/>
                  </a:xfrm>
                  <a:prstGeom prst="ellipse">
                    <a:avLst/>
                  </a:prstGeom>
                  <a:solidFill>
                    <a:srgbClr val="3C4F82"/>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400" dirty="0" smtClean="0">
                        <a:solidFill>
                          <a:schemeClr val="bg1"/>
                        </a:solidFill>
                        <a:latin typeface="Calibri" panose="020F0502020204030204" pitchFamily="34" charset="0"/>
                      </a:rPr>
                      <a:t>Evidence</a:t>
                    </a:r>
                    <a:endParaRPr lang="en-US" sz="1800" dirty="0">
                      <a:solidFill>
                        <a:schemeClr val="bg1"/>
                      </a:solidFill>
                      <a:latin typeface="Calibri" panose="020F0502020204030204" pitchFamily="34" charset="0"/>
                    </a:endParaRPr>
                  </a:p>
                </p:txBody>
              </p:sp>
            </p:grpSp>
            <p:grpSp>
              <p:nvGrpSpPr>
                <p:cNvPr id="42" name="Group 41"/>
                <p:cNvGrpSpPr/>
                <p:nvPr/>
              </p:nvGrpSpPr>
              <p:grpSpPr>
                <a:xfrm>
                  <a:off x="2818856" y="3672840"/>
                  <a:ext cx="3950752" cy="1424940"/>
                  <a:chOff x="2818856" y="3672840"/>
                  <a:chExt cx="3950752" cy="1424940"/>
                </a:xfrm>
              </p:grpSpPr>
              <p:sp>
                <p:nvSpPr>
                  <p:cNvPr id="43" name="Rectangle 42"/>
                  <p:cNvSpPr/>
                  <p:nvPr/>
                </p:nvSpPr>
                <p:spPr bwMode="auto">
                  <a:xfrm>
                    <a:off x="2818856" y="4227611"/>
                    <a:ext cx="976449" cy="365760"/>
                  </a:xfrm>
                  <a:prstGeom prst="rect">
                    <a:avLst/>
                  </a:prstGeom>
                  <a:noFill/>
                  <a:ln w="15875"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dirty="0" smtClean="0"/>
                      <a:t>Integrity</a:t>
                    </a:r>
                    <a:endParaRPr lang="en-US" dirty="0"/>
                  </a:p>
                </p:txBody>
              </p:sp>
              <p:grpSp>
                <p:nvGrpSpPr>
                  <p:cNvPr id="44" name="Group 43"/>
                  <p:cNvGrpSpPr/>
                  <p:nvPr/>
                </p:nvGrpSpPr>
                <p:grpSpPr>
                  <a:xfrm>
                    <a:off x="4405449" y="3672840"/>
                    <a:ext cx="2364159" cy="1424940"/>
                    <a:chOff x="4405449" y="3657600"/>
                    <a:chExt cx="2364159" cy="1424940"/>
                  </a:xfrm>
                </p:grpSpPr>
                <p:grpSp>
                  <p:nvGrpSpPr>
                    <p:cNvPr id="45" name="Group 44"/>
                    <p:cNvGrpSpPr/>
                    <p:nvPr/>
                  </p:nvGrpSpPr>
                  <p:grpSpPr>
                    <a:xfrm>
                      <a:off x="4405449" y="3657600"/>
                      <a:ext cx="2364159" cy="365760"/>
                      <a:chOff x="4405449" y="3992880"/>
                      <a:chExt cx="2364159" cy="365760"/>
                    </a:xfrm>
                  </p:grpSpPr>
                  <p:sp>
                    <p:nvSpPr>
                      <p:cNvPr id="50" name="Rectangle 49"/>
                      <p:cNvSpPr/>
                      <p:nvPr/>
                    </p:nvSpPr>
                    <p:spPr bwMode="auto">
                      <a:xfrm>
                        <a:off x="4405449" y="3992880"/>
                        <a:ext cx="914400" cy="365760"/>
                      </a:xfrm>
                      <a:prstGeom prst="rect">
                        <a:avLst/>
                      </a:prstGeom>
                      <a:noFill/>
                      <a:ln w="15875"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dirty="0" smtClean="0"/>
                          <a:t>Claim4</a:t>
                        </a:r>
                        <a:endParaRPr lang="en-US" dirty="0"/>
                      </a:p>
                    </p:txBody>
                  </p:sp>
                  <p:cxnSp>
                    <p:nvCxnSpPr>
                      <p:cNvPr id="51" name="Straight Connector 50"/>
                      <p:cNvCxnSpPr>
                        <a:endCxn id="50" idx="3"/>
                      </p:cNvCxnSpPr>
                      <p:nvPr/>
                    </p:nvCxnSpPr>
                    <p:spPr bwMode="auto">
                      <a:xfrm flipH="1">
                        <a:off x="5319849" y="4175760"/>
                        <a:ext cx="471352" cy="0"/>
                      </a:xfrm>
                      <a:prstGeom prst="line">
                        <a:avLst/>
                      </a:prstGeom>
                      <a:solidFill>
                        <a:srgbClr val="5CA1FB"/>
                      </a:solidFill>
                      <a:ln w="12700" cap="flat" cmpd="sng" algn="ctr">
                        <a:solidFill>
                          <a:schemeClr val="tx1"/>
                        </a:solidFill>
                        <a:prstDash val="solid"/>
                        <a:round/>
                        <a:headEnd type="none" w="med" len="med"/>
                        <a:tailEnd type="none"/>
                      </a:ln>
                      <a:effectLst/>
                    </p:spPr>
                  </p:cxnSp>
                  <p:sp>
                    <p:nvSpPr>
                      <p:cNvPr id="52" name="Oval 51"/>
                      <p:cNvSpPr/>
                      <p:nvPr/>
                    </p:nvSpPr>
                    <p:spPr bwMode="auto">
                      <a:xfrm>
                        <a:off x="5791200" y="4024884"/>
                        <a:ext cx="978408" cy="301752"/>
                      </a:xfrm>
                      <a:prstGeom prst="ellipse">
                        <a:avLst/>
                      </a:prstGeom>
                      <a:solidFill>
                        <a:srgbClr val="3C4F82"/>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400" dirty="0" smtClean="0">
                            <a:solidFill>
                              <a:schemeClr val="bg1"/>
                            </a:solidFill>
                            <a:latin typeface="Calibri" panose="020F0502020204030204" pitchFamily="34" charset="0"/>
                          </a:rPr>
                          <a:t>Evidence</a:t>
                        </a:r>
                        <a:endParaRPr lang="en-US" sz="1600" dirty="0">
                          <a:solidFill>
                            <a:schemeClr val="bg1"/>
                          </a:solidFill>
                          <a:latin typeface="Calibri" panose="020F0502020204030204" pitchFamily="34" charset="0"/>
                        </a:endParaRPr>
                      </a:p>
                    </p:txBody>
                  </p:sp>
                </p:grpSp>
                <p:grpSp>
                  <p:nvGrpSpPr>
                    <p:cNvPr id="46" name="Group 45"/>
                    <p:cNvGrpSpPr/>
                    <p:nvPr/>
                  </p:nvGrpSpPr>
                  <p:grpSpPr>
                    <a:xfrm>
                      <a:off x="4405449" y="4716780"/>
                      <a:ext cx="2364159" cy="365760"/>
                      <a:chOff x="4405449" y="4716780"/>
                      <a:chExt cx="2364159" cy="365760"/>
                    </a:xfrm>
                  </p:grpSpPr>
                  <p:sp>
                    <p:nvSpPr>
                      <p:cNvPr id="47" name="Rectangle 46"/>
                      <p:cNvSpPr/>
                      <p:nvPr/>
                    </p:nvSpPr>
                    <p:spPr bwMode="auto">
                      <a:xfrm>
                        <a:off x="4405449" y="4716780"/>
                        <a:ext cx="914400" cy="365760"/>
                      </a:xfrm>
                      <a:prstGeom prst="rect">
                        <a:avLst/>
                      </a:prstGeom>
                      <a:noFill/>
                      <a:ln w="15875"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dirty="0" smtClean="0"/>
                          <a:t>Claim5</a:t>
                        </a:r>
                        <a:endParaRPr lang="en-US" dirty="0"/>
                      </a:p>
                    </p:txBody>
                  </p:sp>
                  <p:sp>
                    <p:nvSpPr>
                      <p:cNvPr id="48" name="Oval 47"/>
                      <p:cNvSpPr/>
                      <p:nvPr/>
                    </p:nvSpPr>
                    <p:spPr bwMode="auto">
                      <a:xfrm>
                        <a:off x="5791200" y="4748784"/>
                        <a:ext cx="978408" cy="301752"/>
                      </a:xfrm>
                      <a:prstGeom prst="ellipse">
                        <a:avLst/>
                      </a:prstGeom>
                      <a:solidFill>
                        <a:srgbClr val="3C4F82"/>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400" dirty="0" smtClean="0">
                            <a:solidFill>
                              <a:schemeClr val="bg1"/>
                            </a:solidFill>
                            <a:latin typeface="Calibri" panose="020F0502020204030204" pitchFamily="34" charset="0"/>
                          </a:rPr>
                          <a:t>Evidence</a:t>
                        </a:r>
                        <a:endParaRPr lang="en-US" sz="1800" dirty="0">
                          <a:solidFill>
                            <a:schemeClr val="bg1"/>
                          </a:solidFill>
                          <a:latin typeface="Calibri" panose="020F0502020204030204" pitchFamily="34" charset="0"/>
                        </a:endParaRPr>
                      </a:p>
                    </p:txBody>
                  </p:sp>
                  <p:cxnSp>
                    <p:nvCxnSpPr>
                      <p:cNvPr id="49" name="Straight Connector 48"/>
                      <p:cNvCxnSpPr>
                        <a:endCxn id="47" idx="3"/>
                      </p:cNvCxnSpPr>
                      <p:nvPr/>
                    </p:nvCxnSpPr>
                    <p:spPr bwMode="auto">
                      <a:xfrm flipH="1">
                        <a:off x="5319849" y="4898918"/>
                        <a:ext cx="471352" cy="742"/>
                      </a:xfrm>
                      <a:prstGeom prst="line">
                        <a:avLst/>
                      </a:prstGeom>
                      <a:solidFill>
                        <a:srgbClr val="5CA1FB"/>
                      </a:solidFill>
                      <a:ln w="12700" cap="flat" cmpd="sng" algn="ctr">
                        <a:solidFill>
                          <a:schemeClr val="tx1"/>
                        </a:solidFill>
                        <a:prstDash val="solid"/>
                        <a:round/>
                        <a:headEnd type="none" w="med" len="med"/>
                        <a:tailEnd type="none"/>
                      </a:ln>
                      <a:effectLst/>
                    </p:spPr>
                  </p:cxnSp>
                </p:grpSp>
              </p:grpSp>
            </p:grpSp>
          </p:grpSp>
        </p:grpSp>
      </p:grpSp>
    </p:spTree>
    <p:extLst>
      <p:ext uri="{BB962C8B-B14F-4D97-AF65-F5344CB8AC3E}">
        <p14:creationId xmlns:p14="http://schemas.microsoft.com/office/powerpoint/2010/main" val="299090627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Assurance Case for </a:t>
            </a:r>
            <a:r>
              <a:rPr lang="en-US" dirty="0" smtClean="0"/>
              <a:t>Security-1</a:t>
            </a:r>
            <a:endParaRPr lang="en-US" dirty="0"/>
          </a:p>
        </p:txBody>
      </p:sp>
      <p:sp>
        <p:nvSpPr>
          <p:cNvPr id="3" name="Content Placeholder 2"/>
          <p:cNvSpPr>
            <a:spLocks noGrp="1"/>
          </p:cNvSpPr>
          <p:nvPr>
            <p:ph idx="1"/>
          </p:nvPr>
        </p:nvSpPr>
        <p:spPr/>
        <p:txBody>
          <a:bodyPr/>
          <a:lstStyle/>
          <a:p>
            <a:r>
              <a:rPr lang="en-US" altLang="en-US" dirty="0"/>
              <a:t>Claims, arguments, and evidence</a:t>
            </a:r>
          </a:p>
          <a:p>
            <a:pPr marL="742950" lvl="1" indent="-285750"/>
            <a:r>
              <a:rPr lang="en-US" altLang="en-US" dirty="0"/>
              <a:t>Structured to show how a specified goal is addressed</a:t>
            </a:r>
          </a:p>
          <a:p>
            <a:pPr marL="742950" lvl="1" indent="-285750"/>
            <a:r>
              <a:rPr lang="en-US" altLang="en-US" dirty="0"/>
              <a:t>Example for information security includes physical, software, and operational procedures</a:t>
            </a:r>
          </a:p>
          <a:p>
            <a:r>
              <a:rPr lang="en-US" altLang="en-US" dirty="0"/>
              <a:t>Addresses potential security hazards (failure potentials) leading to </a:t>
            </a:r>
          </a:p>
          <a:p>
            <a:pPr marL="742950" lvl="1" indent="-285750"/>
            <a:r>
              <a:rPr lang="en-US" altLang="en-US" dirty="0"/>
              <a:t>Unauthorized disclosure, modification, or loss of sensitive information</a:t>
            </a:r>
          </a:p>
          <a:p>
            <a:pPr marL="742950" lvl="1" indent="-285750"/>
            <a:r>
              <a:rPr lang="en-US" altLang="en-US" dirty="0"/>
              <a:t>Denial of access</a:t>
            </a:r>
          </a:p>
          <a:p>
            <a:pPr marL="742950" lvl="1" indent="-285750"/>
            <a:r>
              <a:rPr lang="en-US" altLang="en-US" dirty="0"/>
              <a:t>Unauthorized actions by authorized users</a:t>
            </a:r>
          </a:p>
          <a:p>
            <a:endParaRPr lang="en-US" dirty="0"/>
          </a:p>
        </p:txBody>
      </p:sp>
    </p:spTree>
    <p:extLst>
      <p:ext uri="{BB962C8B-B14F-4D97-AF65-F5344CB8AC3E}">
        <p14:creationId xmlns:p14="http://schemas.microsoft.com/office/powerpoint/2010/main" val="214453129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Assurance Case for </a:t>
            </a:r>
            <a:r>
              <a:rPr lang="en-US" dirty="0" smtClean="0"/>
              <a:t>Security-2</a:t>
            </a:r>
            <a:endParaRPr lang="en-US" dirty="0"/>
          </a:p>
        </p:txBody>
      </p:sp>
      <p:sp>
        <p:nvSpPr>
          <p:cNvPr id="3" name="Content Placeholder 2"/>
          <p:cNvSpPr>
            <a:spLocks noGrp="1"/>
          </p:cNvSpPr>
          <p:nvPr>
            <p:ph idx="1"/>
          </p:nvPr>
        </p:nvSpPr>
        <p:spPr/>
        <p:txBody>
          <a:bodyPr/>
          <a:lstStyle/>
          <a:p>
            <a:r>
              <a:rPr lang="en-US" altLang="en-US" dirty="0" smtClean="0"/>
              <a:t>Captures </a:t>
            </a:r>
            <a:r>
              <a:rPr lang="en-US" altLang="en-US" dirty="0"/>
              <a:t>and integrates the results of various security evaluation practices</a:t>
            </a:r>
          </a:p>
          <a:p>
            <a:pPr marL="742950" lvl="1" indent="-285750"/>
            <a:r>
              <a:rPr lang="en-US" altLang="en-US" dirty="0"/>
              <a:t>Is structured and reviewable</a:t>
            </a:r>
          </a:p>
          <a:p>
            <a:r>
              <a:rPr lang="en-US" altLang="en-US" dirty="0"/>
              <a:t>Generic, i.e., not developed for any particular system</a:t>
            </a:r>
          </a:p>
          <a:p>
            <a:pPr marL="742950" lvl="1" indent="-285750"/>
            <a:r>
              <a:rPr lang="en-US" altLang="en-US" dirty="0"/>
              <a:t>Focuses on the role of authentication and threats to authentication</a:t>
            </a:r>
          </a:p>
          <a:p>
            <a:endParaRPr lang="en-US" dirty="0"/>
          </a:p>
        </p:txBody>
      </p:sp>
    </p:spTree>
    <p:extLst>
      <p:ext uri="{BB962C8B-B14F-4D97-AF65-F5344CB8AC3E}">
        <p14:creationId xmlns:p14="http://schemas.microsoft.com/office/powerpoint/2010/main" val="138860149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assurance</a:t>
            </a:r>
          </a:p>
          <a:p>
            <a:r>
              <a:rPr lang="en-US" dirty="0" smtClean="0"/>
              <a:t>Assurance case</a:t>
            </a:r>
          </a:p>
          <a:p>
            <a:r>
              <a:rPr lang="en-US" dirty="0" smtClean="0"/>
              <a:t>Examples</a:t>
            </a:r>
          </a:p>
          <a:p>
            <a:endParaRPr lang="en-US" dirty="0"/>
          </a:p>
        </p:txBody>
      </p:sp>
      <p:sp>
        <p:nvSpPr>
          <p:cNvPr id="6" name="AutoShape 4"/>
          <p:cNvSpPr>
            <a:spLocks noChangeArrowheads="1"/>
          </p:cNvSpPr>
          <p:nvPr/>
        </p:nvSpPr>
        <p:spPr bwMode="auto">
          <a:xfrm rot="5400000">
            <a:off x="0" y="2260670"/>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49644771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Power Grid Blackout</a:t>
            </a:r>
            <a:endParaRPr lang="en-US" dirty="0"/>
          </a:p>
        </p:txBody>
      </p:sp>
      <p:sp>
        <p:nvSpPr>
          <p:cNvPr id="3" name="Content Placeholder 2"/>
          <p:cNvSpPr>
            <a:spLocks noGrp="1"/>
          </p:cNvSpPr>
          <p:nvPr>
            <p:ph idx="1"/>
          </p:nvPr>
        </p:nvSpPr>
        <p:spPr>
          <a:xfrm>
            <a:off x="304800" y="1219200"/>
            <a:ext cx="8455025" cy="4953000"/>
          </a:xfrm>
        </p:spPr>
        <p:txBody>
          <a:bodyPr/>
          <a:lstStyle/>
          <a:p>
            <a:r>
              <a:rPr lang="en-US" dirty="0"/>
              <a:t>At 14:14, the software subsystem that provided audible and visual indications when </a:t>
            </a:r>
            <a:r>
              <a:rPr lang="en-US" dirty="0" smtClean="0"/>
              <a:t>status of a </a:t>
            </a:r>
            <a:r>
              <a:rPr lang="en-US" dirty="0"/>
              <a:t>significant piece of equipment </a:t>
            </a:r>
            <a:r>
              <a:rPr lang="en-US" dirty="0" smtClean="0"/>
              <a:t>became problematic </a:t>
            </a:r>
            <a:r>
              <a:rPr lang="en-US" dirty="0"/>
              <a:t>status failed. </a:t>
            </a:r>
            <a:endParaRPr lang="en-US" dirty="0" smtClean="0"/>
          </a:p>
          <a:p>
            <a:r>
              <a:rPr lang="en-US" dirty="0" smtClean="0"/>
              <a:t>The </a:t>
            </a:r>
            <a:r>
              <a:rPr lang="en-US" dirty="0"/>
              <a:t>data required to manage the utility’s power grid continued to be updated on a power grid operator’s control </a:t>
            </a:r>
            <a:r>
              <a:rPr lang="en-US" dirty="0" smtClean="0"/>
              <a:t>computer.</a:t>
            </a:r>
          </a:p>
          <a:p>
            <a:r>
              <a:rPr lang="en-US" dirty="0" smtClean="0"/>
              <a:t>No alarms were posted after 14:14, but operators interpreted that as no changes in conditions.</a:t>
            </a:r>
          </a:p>
          <a:p>
            <a:r>
              <a:rPr lang="en-US" dirty="0" smtClean="0"/>
              <a:t>Operators did not observe or respond to the loss of several transmission lines around 15:00. </a:t>
            </a:r>
          </a:p>
          <a:p>
            <a:r>
              <a:rPr lang="en-US" dirty="0" smtClean="0"/>
              <a:t>Cascade of failures began around 16:00.</a:t>
            </a:r>
          </a:p>
        </p:txBody>
      </p:sp>
    </p:spTree>
    <p:extLst>
      <p:ext uri="{BB962C8B-B14F-4D97-AF65-F5344CB8AC3E}">
        <p14:creationId xmlns:p14="http://schemas.microsoft.com/office/powerpoint/2010/main" val="387426555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Grid Blackout: A Combination of Causes</a:t>
            </a:r>
            <a:endParaRPr lang="en-US" dirty="0"/>
          </a:p>
        </p:txBody>
      </p:sp>
      <p:sp>
        <p:nvSpPr>
          <p:cNvPr id="3" name="Content Placeholder 2"/>
          <p:cNvSpPr>
            <a:spLocks noGrp="1"/>
          </p:cNvSpPr>
          <p:nvPr>
            <p:ph idx="1"/>
          </p:nvPr>
        </p:nvSpPr>
        <p:spPr/>
        <p:txBody>
          <a:bodyPr/>
          <a:lstStyle/>
          <a:p>
            <a:r>
              <a:rPr lang="en-US" dirty="0" smtClean="0"/>
              <a:t>There did not exist an automatic  notification of the computer support staff and the power grid operators in the event an alarm server failure. </a:t>
            </a:r>
          </a:p>
          <a:p>
            <a:r>
              <a:rPr lang="en-US" dirty="0" smtClean="0"/>
              <a:t>The power grid operators did not periodically check the output from the state estimator and real-time </a:t>
            </a:r>
            <a:r>
              <a:rPr lang="en-US" dirty="0"/>
              <a:t>contingency  </a:t>
            </a:r>
            <a:r>
              <a:rPr lang="en-US" dirty="0" smtClean="0"/>
              <a:t>analysis.</a:t>
            </a:r>
          </a:p>
          <a:p>
            <a:r>
              <a:rPr lang="en-US" dirty="0" smtClean="0"/>
              <a:t>The utility did not use a visual map to display grid status data by physical location which might have helped operators recognize a significant change.</a:t>
            </a:r>
          </a:p>
          <a:p>
            <a:r>
              <a:rPr lang="en-US" dirty="0" smtClean="0"/>
              <a:t>The state estimator failed at an independent power grid monitoring organization .</a:t>
            </a:r>
            <a:endParaRPr lang="en-US" dirty="0"/>
          </a:p>
          <a:p>
            <a:pPr lvl="2"/>
            <a:endParaRPr lang="en-US" dirty="0" smtClean="0"/>
          </a:p>
          <a:p>
            <a:endParaRPr lang="en-US" dirty="0"/>
          </a:p>
          <a:p>
            <a:endParaRPr lang="en-US" dirty="0"/>
          </a:p>
        </p:txBody>
      </p:sp>
    </p:spTree>
    <p:extLst>
      <p:ext uri="{BB962C8B-B14F-4D97-AF65-F5344CB8AC3E}">
        <p14:creationId xmlns:p14="http://schemas.microsoft.com/office/powerpoint/2010/main" val="104960377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Blackout Technical Analysis</a:t>
            </a:r>
            <a:endParaRPr lang="en-US" dirty="0"/>
          </a:p>
        </p:txBody>
      </p:sp>
      <p:sp>
        <p:nvSpPr>
          <p:cNvPr id="3" name="Content Placeholder 2"/>
          <p:cNvSpPr>
            <a:spLocks noGrp="1"/>
          </p:cNvSpPr>
          <p:nvPr>
            <p:ph idx="1"/>
          </p:nvPr>
        </p:nvSpPr>
        <p:spPr/>
        <p:txBody>
          <a:bodyPr/>
          <a:lstStyle/>
          <a:p>
            <a:r>
              <a:rPr lang="en-US" dirty="0" smtClean="0"/>
              <a:t>Shift perspective from  finding causes to showing how a utility could assure that the operators had sufficient situational awareness to safely manage its power grid.</a:t>
            </a:r>
          </a:p>
          <a:p>
            <a:r>
              <a:rPr lang="en-US" dirty="0" smtClean="0"/>
              <a:t>Identify multiple concurrent activities that provide situational awareness such as</a:t>
            </a:r>
          </a:p>
          <a:p>
            <a:pPr lvl="1"/>
            <a:r>
              <a:rPr lang="en-US" dirty="0"/>
              <a:t>Power grid data values are displayed on a visual map of the power grid</a:t>
            </a:r>
            <a:r>
              <a:rPr lang="en-US" dirty="0" smtClean="0"/>
              <a:t>.</a:t>
            </a:r>
          </a:p>
          <a:p>
            <a:pPr lvl="1"/>
            <a:r>
              <a:rPr lang="en-US" dirty="0"/>
              <a:t>Operators periodically check  output from contingency analysis and state </a:t>
            </a:r>
            <a:r>
              <a:rPr lang="en-US" dirty="0" smtClean="0"/>
              <a:t>estimators</a:t>
            </a:r>
          </a:p>
          <a:p>
            <a:pPr lvl="1"/>
            <a:r>
              <a:rPr lang="en-US" dirty="0" smtClean="0"/>
              <a:t>Alarm </a:t>
            </a:r>
            <a:r>
              <a:rPr lang="en-US" dirty="0"/>
              <a:t>s</a:t>
            </a:r>
            <a:r>
              <a:rPr lang="en-US" dirty="0" smtClean="0"/>
              <a:t>erver </a:t>
            </a:r>
            <a:r>
              <a:rPr lang="en-US" dirty="0"/>
              <a:t>recovery can be completed within ten </a:t>
            </a:r>
            <a:r>
              <a:rPr lang="en-US" dirty="0" smtClean="0"/>
              <a:t>minutes</a:t>
            </a:r>
            <a:endParaRPr lang="en-US" dirty="0"/>
          </a:p>
          <a:p>
            <a:pPr lvl="1"/>
            <a:endParaRPr lang="en-US" dirty="0"/>
          </a:p>
          <a:p>
            <a:endParaRPr lang="en-US" dirty="0" smtClean="0"/>
          </a:p>
          <a:p>
            <a:endParaRPr lang="en-US" dirty="0" smtClean="0"/>
          </a:p>
          <a:p>
            <a:endParaRPr lang="en-US" dirty="0" smtClean="0"/>
          </a:p>
        </p:txBody>
      </p:sp>
    </p:spTree>
    <p:extLst>
      <p:ext uri="{BB962C8B-B14F-4D97-AF65-F5344CB8AC3E}">
        <p14:creationId xmlns:p14="http://schemas.microsoft.com/office/powerpoint/2010/main" val="107456412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Assurance Case</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5980011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Blackout Assurance Case </a:t>
            </a:r>
            <a:endParaRPr lang="en-US" dirty="0"/>
          </a:p>
        </p:txBody>
      </p:sp>
      <p:pic>
        <p:nvPicPr>
          <p:cNvPr id="4" name="Picture 2" descr="C:\Users\ellison\Documents\Working\To Do\CyberAssurance\ONI\FECase.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300886"/>
            <a:ext cx="8455025" cy="4637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803442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Resiliency</a:t>
            </a:r>
            <a:endParaRPr lang="en-US" dirty="0"/>
          </a:p>
        </p:txBody>
      </p:sp>
      <p:sp>
        <p:nvSpPr>
          <p:cNvPr id="3" name="Content Placeholder 2"/>
          <p:cNvSpPr>
            <a:spLocks noGrp="1"/>
          </p:cNvSpPr>
          <p:nvPr>
            <p:ph idx="1"/>
          </p:nvPr>
        </p:nvSpPr>
        <p:spPr/>
        <p:txBody>
          <a:bodyPr/>
          <a:lstStyle/>
          <a:p>
            <a:r>
              <a:rPr lang="en-US" dirty="0" smtClean="0"/>
              <a:t>One out of six sufficient</a:t>
            </a:r>
          </a:p>
          <a:p>
            <a:endParaRPr lang="en-US" dirty="0" smtClean="0"/>
          </a:p>
          <a:p>
            <a:endParaRPr lang="en-US" dirty="0"/>
          </a:p>
        </p:txBody>
      </p:sp>
      <p:pic>
        <p:nvPicPr>
          <p:cNvPr id="63490" name="Picture 2" descr="C:\Users\ellison\Documents\Working\To Do\CyberAssurance\ONI\FECasea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691" y="1600200"/>
            <a:ext cx="8001509" cy="3175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343400" y="4772561"/>
            <a:ext cx="1447800" cy="830997"/>
          </a:xfrm>
          <a:prstGeom prst="rect">
            <a:avLst/>
          </a:prstGeom>
          <a:noFill/>
        </p:spPr>
        <p:txBody>
          <a:bodyPr wrap="square" rtlCol="0">
            <a:spAutoFit/>
          </a:bodyPr>
          <a:lstStyle/>
          <a:p>
            <a:r>
              <a:rPr lang="en-US" sz="1600" dirty="0" smtClean="0">
                <a:solidFill>
                  <a:srgbClr val="C00000"/>
                </a:solidFill>
                <a:latin typeface="Calibri" panose="020F0502020204030204" pitchFamily="34" charset="0"/>
              </a:rPr>
              <a:t>No procedures for notifying operators</a:t>
            </a:r>
            <a:endParaRPr lang="en-US" sz="1600" dirty="0">
              <a:solidFill>
                <a:srgbClr val="C00000"/>
              </a:solidFill>
              <a:latin typeface="Calibri" panose="020F0502020204030204" pitchFamily="34" charset="0"/>
            </a:endParaRPr>
          </a:p>
        </p:txBody>
      </p:sp>
      <p:sp>
        <p:nvSpPr>
          <p:cNvPr id="6" name="TextBox 5"/>
          <p:cNvSpPr txBox="1"/>
          <p:nvPr/>
        </p:nvSpPr>
        <p:spPr>
          <a:xfrm>
            <a:off x="1676400" y="4772561"/>
            <a:ext cx="1447800" cy="1569660"/>
          </a:xfrm>
          <a:prstGeom prst="rect">
            <a:avLst/>
          </a:prstGeom>
          <a:noFill/>
        </p:spPr>
        <p:txBody>
          <a:bodyPr wrap="square" rtlCol="0">
            <a:spAutoFit/>
          </a:bodyPr>
          <a:lstStyle/>
          <a:p>
            <a:r>
              <a:rPr lang="en-US" sz="1600" dirty="0" smtClean="0">
                <a:solidFill>
                  <a:srgbClr val="C00000"/>
                </a:solidFill>
                <a:latin typeface="Calibri" panose="020F0502020204030204" pitchFamily="34" charset="0"/>
              </a:rPr>
              <a:t>Did not know how to recover from a software failure of alarm server.</a:t>
            </a:r>
            <a:endParaRPr lang="en-US" sz="1600" dirty="0">
              <a:solidFill>
                <a:srgbClr val="C00000"/>
              </a:solidFill>
              <a:latin typeface="Calibri" panose="020F0502020204030204" pitchFamily="34" charset="0"/>
            </a:endParaRPr>
          </a:p>
        </p:txBody>
      </p:sp>
      <p:sp>
        <p:nvSpPr>
          <p:cNvPr id="7" name="TextBox 6"/>
          <p:cNvSpPr txBox="1"/>
          <p:nvPr/>
        </p:nvSpPr>
        <p:spPr>
          <a:xfrm>
            <a:off x="304800" y="4772561"/>
            <a:ext cx="1447800" cy="584775"/>
          </a:xfrm>
          <a:prstGeom prst="rect">
            <a:avLst/>
          </a:prstGeom>
          <a:noFill/>
        </p:spPr>
        <p:txBody>
          <a:bodyPr wrap="square" rtlCol="0">
            <a:spAutoFit/>
          </a:bodyPr>
          <a:lstStyle/>
          <a:p>
            <a:r>
              <a:rPr lang="en-US" sz="1600" dirty="0" smtClean="0">
                <a:solidFill>
                  <a:srgbClr val="C00000"/>
                </a:solidFill>
                <a:latin typeface="Calibri" panose="020F0502020204030204" pitchFamily="34" charset="0"/>
              </a:rPr>
              <a:t>No monitoring of alarm server</a:t>
            </a:r>
            <a:endParaRPr lang="en-US" sz="1600" dirty="0">
              <a:solidFill>
                <a:srgbClr val="C00000"/>
              </a:solidFill>
              <a:latin typeface="Calibri" panose="020F0502020204030204" pitchFamily="34" charset="0"/>
            </a:endParaRPr>
          </a:p>
        </p:txBody>
      </p:sp>
      <p:sp>
        <p:nvSpPr>
          <p:cNvPr id="8" name="TextBox 7"/>
          <p:cNvSpPr txBox="1"/>
          <p:nvPr/>
        </p:nvSpPr>
        <p:spPr>
          <a:xfrm>
            <a:off x="2971800" y="4772561"/>
            <a:ext cx="1447800" cy="1077218"/>
          </a:xfrm>
          <a:prstGeom prst="rect">
            <a:avLst/>
          </a:prstGeom>
          <a:noFill/>
        </p:spPr>
        <p:txBody>
          <a:bodyPr wrap="square" rtlCol="0">
            <a:spAutoFit/>
          </a:bodyPr>
          <a:lstStyle/>
          <a:p>
            <a:r>
              <a:rPr lang="en-US" sz="1600" dirty="0" smtClean="0">
                <a:solidFill>
                  <a:srgbClr val="C00000"/>
                </a:solidFill>
                <a:latin typeface="Calibri" panose="020F0502020204030204" pitchFamily="34" charset="0"/>
              </a:rPr>
              <a:t>No visual display. Most utilities used them.</a:t>
            </a:r>
            <a:endParaRPr lang="en-US" sz="1600" dirty="0">
              <a:solidFill>
                <a:srgbClr val="C00000"/>
              </a:solidFill>
              <a:latin typeface="Calibri" panose="020F0502020204030204" pitchFamily="34" charset="0"/>
            </a:endParaRPr>
          </a:p>
        </p:txBody>
      </p:sp>
      <p:sp>
        <p:nvSpPr>
          <p:cNvPr id="9" name="TextBox 8"/>
          <p:cNvSpPr txBox="1"/>
          <p:nvPr/>
        </p:nvSpPr>
        <p:spPr>
          <a:xfrm>
            <a:off x="5486400" y="4772561"/>
            <a:ext cx="1828800" cy="1569660"/>
          </a:xfrm>
          <a:prstGeom prst="rect">
            <a:avLst/>
          </a:prstGeom>
          <a:noFill/>
        </p:spPr>
        <p:txBody>
          <a:bodyPr wrap="square" rtlCol="0">
            <a:spAutoFit/>
          </a:bodyPr>
          <a:lstStyle/>
          <a:p>
            <a:r>
              <a:rPr lang="en-US" sz="1600" dirty="0" smtClean="0">
                <a:solidFill>
                  <a:srgbClr val="C00000"/>
                </a:solidFill>
                <a:latin typeface="Calibri" panose="020F0502020204030204" pitchFamily="34" charset="0"/>
              </a:rPr>
              <a:t>Automatic execution of contingency analysis turned off because technical problems.</a:t>
            </a:r>
            <a:endParaRPr lang="en-US" sz="1600" dirty="0">
              <a:solidFill>
                <a:srgbClr val="C00000"/>
              </a:solidFill>
              <a:latin typeface="Calibri" panose="020F0502020204030204" pitchFamily="34" charset="0"/>
            </a:endParaRPr>
          </a:p>
        </p:txBody>
      </p:sp>
      <p:sp>
        <p:nvSpPr>
          <p:cNvPr id="10" name="TextBox 9"/>
          <p:cNvSpPr txBox="1"/>
          <p:nvPr/>
        </p:nvSpPr>
        <p:spPr>
          <a:xfrm>
            <a:off x="6934200" y="4772561"/>
            <a:ext cx="1828800" cy="1323439"/>
          </a:xfrm>
          <a:prstGeom prst="rect">
            <a:avLst/>
          </a:prstGeom>
          <a:noFill/>
        </p:spPr>
        <p:txBody>
          <a:bodyPr wrap="square" rtlCol="0">
            <a:spAutoFit/>
          </a:bodyPr>
          <a:lstStyle/>
          <a:p>
            <a:r>
              <a:rPr lang="en-US" sz="1600" dirty="0" smtClean="0">
                <a:solidFill>
                  <a:srgbClr val="C00000"/>
                </a:solidFill>
                <a:latin typeface="Calibri" panose="020F0502020204030204" pitchFamily="34" charset="0"/>
              </a:rPr>
              <a:t>The independent monitor was disabled by technical problems that afternoon..</a:t>
            </a:r>
            <a:endParaRPr lang="en-US" sz="1600" dirty="0">
              <a:solidFill>
                <a:srgbClr val="C00000"/>
              </a:solidFill>
              <a:latin typeface="Calibri" panose="020F0502020204030204" pitchFamily="34" charset="0"/>
            </a:endParaRPr>
          </a:p>
        </p:txBody>
      </p:sp>
      <p:grpSp>
        <p:nvGrpSpPr>
          <p:cNvPr id="19" name="Group 18"/>
          <p:cNvGrpSpPr/>
          <p:nvPr/>
        </p:nvGrpSpPr>
        <p:grpSpPr>
          <a:xfrm>
            <a:off x="456818" y="3047489"/>
            <a:ext cx="1143765" cy="1143511"/>
            <a:chOff x="456691" y="3047744"/>
            <a:chExt cx="1143765" cy="1143511"/>
          </a:xfrm>
        </p:grpSpPr>
        <p:cxnSp>
          <p:nvCxnSpPr>
            <p:cNvPr id="13" name="Straight Connector 12"/>
            <p:cNvCxnSpPr/>
            <p:nvPr/>
          </p:nvCxnSpPr>
          <p:spPr bwMode="auto">
            <a:xfrm flipH="1">
              <a:off x="456691" y="3048000"/>
              <a:ext cx="1143511" cy="1143000"/>
            </a:xfrm>
            <a:prstGeom prst="line">
              <a:avLst/>
            </a:prstGeom>
            <a:noFill/>
            <a:ln w="1016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rot="16200000" flipH="1">
              <a:off x="457200" y="3048000"/>
              <a:ext cx="1143511" cy="1143000"/>
            </a:xfrm>
            <a:prstGeom prst="line">
              <a:avLst/>
            </a:prstGeom>
            <a:noFill/>
            <a:ln w="101600" cap="flat" cmpd="sng" algn="ctr">
              <a:solidFill>
                <a:schemeClr val="tx1"/>
              </a:solidFill>
              <a:prstDash val="solid"/>
              <a:round/>
              <a:headEnd type="none" w="med" len="med"/>
              <a:tailEnd type="none" w="med" len="med"/>
            </a:ln>
            <a:effectLst/>
          </p:spPr>
        </p:cxnSp>
      </p:grpSp>
      <p:grpSp>
        <p:nvGrpSpPr>
          <p:cNvPr id="22" name="Group 21"/>
          <p:cNvGrpSpPr/>
          <p:nvPr/>
        </p:nvGrpSpPr>
        <p:grpSpPr>
          <a:xfrm>
            <a:off x="1828418" y="3047489"/>
            <a:ext cx="1143765" cy="1143511"/>
            <a:chOff x="456691" y="3047744"/>
            <a:chExt cx="1143765" cy="1143511"/>
          </a:xfrm>
        </p:grpSpPr>
        <p:cxnSp>
          <p:nvCxnSpPr>
            <p:cNvPr id="23" name="Straight Connector 22"/>
            <p:cNvCxnSpPr/>
            <p:nvPr/>
          </p:nvCxnSpPr>
          <p:spPr bwMode="auto">
            <a:xfrm flipH="1">
              <a:off x="456691" y="3048000"/>
              <a:ext cx="1143511" cy="1143000"/>
            </a:xfrm>
            <a:prstGeom prst="line">
              <a:avLst/>
            </a:prstGeom>
            <a:noFill/>
            <a:ln w="101600"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rot="16200000" flipH="1">
              <a:off x="457200" y="3048000"/>
              <a:ext cx="1143511" cy="1143000"/>
            </a:xfrm>
            <a:prstGeom prst="line">
              <a:avLst/>
            </a:prstGeom>
            <a:noFill/>
            <a:ln w="101600" cap="flat" cmpd="sng" algn="ctr">
              <a:solidFill>
                <a:schemeClr val="tx1"/>
              </a:solidFill>
              <a:prstDash val="solid"/>
              <a:round/>
              <a:headEnd type="none" w="med" len="med"/>
              <a:tailEnd type="none" w="med" len="med"/>
            </a:ln>
            <a:effectLst/>
          </p:spPr>
        </p:cxnSp>
      </p:grpSp>
      <p:grpSp>
        <p:nvGrpSpPr>
          <p:cNvPr id="25" name="Group 24"/>
          <p:cNvGrpSpPr/>
          <p:nvPr/>
        </p:nvGrpSpPr>
        <p:grpSpPr>
          <a:xfrm>
            <a:off x="3123818" y="3047489"/>
            <a:ext cx="1143765" cy="1143511"/>
            <a:chOff x="456691" y="3047744"/>
            <a:chExt cx="1143765" cy="1143511"/>
          </a:xfrm>
        </p:grpSpPr>
        <p:cxnSp>
          <p:nvCxnSpPr>
            <p:cNvPr id="26" name="Straight Connector 25"/>
            <p:cNvCxnSpPr/>
            <p:nvPr/>
          </p:nvCxnSpPr>
          <p:spPr bwMode="auto">
            <a:xfrm flipH="1">
              <a:off x="456691" y="3048000"/>
              <a:ext cx="1143511" cy="1143000"/>
            </a:xfrm>
            <a:prstGeom prst="line">
              <a:avLst/>
            </a:prstGeom>
            <a:noFill/>
            <a:ln w="101600"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rot="16200000" flipH="1">
              <a:off x="457200" y="3048000"/>
              <a:ext cx="1143511" cy="1143000"/>
            </a:xfrm>
            <a:prstGeom prst="line">
              <a:avLst/>
            </a:prstGeom>
            <a:noFill/>
            <a:ln w="101600" cap="flat" cmpd="sng" algn="ctr">
              <a:solidFill>
                <a:schemeClr val="tx1"/>
              </a:solidFill>
              <a:prstDash val="solid"/>
              <a:round/>
              <a:headEnd type="none" w="med" len="med"/>
              <a:tailEnd type="none" w="med" len="med"/>
            </a:ln>
            <a:effectLst/>
          </p:spPr>
        </p:cxnSp>
      </p:grpSp>
      <p:grpSp>
        <p:nvGrpSpPr>
          <p:cNvPr id="28" name="Group 27"/>
          <p:cNvGrpSpPr/>
          <p:nvPr/>
        </p:nvGrpSpPr>
        <p:grpSpPr>
          <a:xfrm>
            <a:off x="4495418" y="3047489"/>
            <a:ext cx="1143765" cy="1143511"/>
            <a:chOff x="456691" y="3047744"/>
            <a:chExt cx="1143765" cy="1143511"/>
          </a:xfrm>
        </p:grpSpPr>
        <p:cxnSp>
          <p:nvCxnSpPr>
            <p:cNvPr id="29" name="Straight Connector 28"/>
            <p:cNvCxnSpPr/>
            <p:nvPr/>
          </p:nvCxnSpPr>
          <p:spPr bwMode="auto">
            <a:xfrm flipH="1">
              <a:off x="456691" y="3048000"/>
              <a:ext cx="1143511" cy="1143000"/>
            </a:xfrm>
            <a:prstGeom prst="line">
              <a:avLst/>
            </a:prstGeom>
            <a:noFill/>
            <a:ln w="101600"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rot="16200000" flipH="1">
              <a:off x="457200" y="3048000"/>
              <a:ext cx="1143511" cy="1143000"/>
            </a:xfrm>
            <a:prstGeom prst="line">
              <a:avLst/>
            </a:prstGeom>
            <a:noFill/>
            <a:ln w="101600" cap="flat" cmpd="sng" algn="ctr">
              <a:solidFill>
                <a:schemeClr val="tx1"/>
              </a:solidFill>
              <a:prstDash val="solid"/>
              <a:round/>
              <a:headEnd type="none" w="med" len="med"/>
              <a:tailEnd type="none" w="med" len="med"/>
            </a:ln>
            <a:effectLst/>
          </p:spPr>
        </p:cxnSp>
      </p:grpSp>
      <p:grpSp>
        <p:nvGrpSpPr>
          <p:cNvPr id="31" name="Group 30"/>
          <p:cNvGrpSpPr/>
          <p:nvPr/>
        </p:nvGrpSpPr>
        <p:grpSpPr>
          <a:xfrm>
            <a:off x="5828918" y="3047489"/>
            <a:ext cx="1143765" cy="1143511"/>
            <a:chOff x="456691" y="3047744"/>
            <a:chExt cx="1143765" cy="1143511"/>
          </a:xfrm>
        </p:grpSpPr>
        <p:cxnSp>
          <p:nvCxnSpPr>
            <p:cNvPr id="32" name="Straight Connector 31"/>
            <p:cNvCxnSpPr/>
            <p:nvPr/>
          </p:nvCxnSpPr>
          <p:spPr bwMode="auto">
            <a:xfrm flipH="1">
              <a:off x="456691" y="3048000"/>
              <a:ext cx="1143511" cy="1143000"/>
            </a:xfrm>
            <a:prstGeom prst="line">
              <a:avLst/>
            </a:prstGeom>
            <a:noFill/>
            <a:ln w="101600"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rot="16200000" flipH="1">
              <a:off x="457200" y="3048000"/>
              <a:ext cx="1143511" cy="1143000"/>
            </a:xfrm>
            <a:prstGeom prst="line">
              <a:avLst/>
            </a:prstGeom>
            <a:noFill/>
            <a:ln w="101600" cap="flat" cmpd="sng" algn="ctr">
              <a:solidFill>
                <a:schemeClr val="tx1"/>
              </a:solidFill>
              <a:prstDash val="solid"/>
              <a:round/>
              <a:headEnd type="none" w="med" len="med"/>
              <a:tailEnd type="none" w="med" len="med"/>
            </a:ln>
            <a:effectLst/>
          </p:spPr>
        </p:cxnSp>
      </p:grpSp>
      <p:grpSp>
        <p:nvGrpSpPr>
          <p:cNvPr id="34" name="Group 33"/>
          <p:cNvGrpSpPr/>
          <p:nvPr/>
        </p:nvGrpSpPr>
        <p:grpSpPr>
          <a:xfrm>
            <a:off x="7276718" y="3047489"/>
            <a:ext cx="1143765" cy="1143511"/>
            <a:chOff x="456691" y="3047744"/>
            <a:chExt cx="1143765" cy="1143511"/>
          </a:xfrm>
        </p:grpSpPr>
        <p:cxnSp>
          <p:nvCxnSpPr>
            <p:cNvPr id="35" name="Straight Connector 34"/>
            <p:cNvCxnSpPr/>
            <p:nvPr/>
          </p:nvCxnSpPr>
          <p:spPr bwMode="auto">
            <a:xfrm flipH="1">
              <a:off x="456691" y="3048000"/>
              <a:ext cx="1143511" cy="1143000"/>
            </a:xfrm>
            <a:prstGeom prst="line">
              <a:avLst/>
            </a:prstGeom>
            <a:noFill/>
            <a:ln w="101600" cap="flat" cmpd="sng" algn="ctr">
              <a:solidFill>
                <a:schemeClr val="tx1"/>
              </a:solidFill>
              <a:prstDash val="solid"/>
              <a:round/>
              <a:headEnd type="none" w="med" len="med"/>
              <a:tailEnd type="none" w="med" len="med"/>
            </a:ln>
            <a:effectLst/>
          </p:spPr>
        </p:cxnSp>
        <p:cxnSp>
          <p:nvCxnSpPr>
            <p:cNvPr id="36" name="Straight Connector 35"/>
            <p:cNvCxnSpPr/>
            <p:nvPr/>
          </p:nvCxnSpPr>
          <p:spPr bwMode="auto">
            <a:xfrm rot="16200000" flipH="1">
              <a:off x="457200" y="3048000"/>
              <a:ext cx="1143511" cy="1143000"/>
            </a:xfrm>
            <a:prstGeom prst="line">
              <a:avLst/>
            </a:prstGeom>
            <a:noFill/>
            <a:ln w="101600" cap="flat" cmpd="sng" algn="ctr">
              <a:solidFill>
                <a:schemeClr val="tx1"/>
              </a:solidFill>
              <a:prstDash val="solid"/>
              <a:round/>
              <a:headEnd type="none" w="med" len="med"/>
              <a:tailEnd type="none" w="med" len="med"/>
            </a:ln>
            <a:effectLst/>
          </p:spPr>
        </p:cxnSp>
      </p:grpSp>
      <p:sp>
        <p:nvSpPr>
          <p:cNvPr id="37" name="TextBox 36"/>
          <p:cNvSpPr txBox="1"/>
          <p:nvPr/>
        </p:nvSpPr>
        <p:spPr>
          <a:xfrm>
            <a:off x="1143000" y="4854714"/>
            <a:ext cx="3886200" cy="707886"/>
          </a:xfrm>
          <a:prstGeom prst="rect">
            <a:avLst/>
          </a:prstGeom>
          <a:noFill/>
        </p:spPr>
        <p:txBody>
          <a:bodyPr wrap="square" rtlCol="0">
            <a:spAutoFit/>
          </a:bodyPr>
          <a:lstStyle/>
          <a:p>
            <a:r>
              <a:rPr lang="en-US" b="1" dirty="0" smtClean="0">
                <a:solidFill>
                  <a:srgbClr val="C00000"/>
                </a:solidFill>
                <a:latin typeface="Calibri" panose="020F0502020204030204" pitchFamily="34" charset="0"/>
              </a:rPr>
              <a:t>The resiliency at best was poor: never better than one out of two. </a:t>
            </a:r>
            <a:endParaRPr lang="en-US" b="1" dirty="0">
              <a:solidFill>
                <a:srgbClr val="C00000"/>
              </a:solidFill>
              <a:latin typeface="Calibri" panose="020F0502020204030204" pitchFamily="34" charset="0"/>
            </a:endParaRPr>
          </a:p>
        </p:txBody>
      </p:sp>
    </p:spTree>
    <p:extLst>
      <p:ext uri="{BB962C8B-B14F-4D97-AF65-F5344CB8AC3E}">
        <p14:creationId xmlns:p14="http://schemas.microsoft.com/office/powerpoint/2010/main" val="9189013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6"/>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4"/>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9"/>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P spid="7" grpId="0"/>
      <p:bldP spid="7" grpId="1"/>
      <p:bldP spid="8" grpId="0"/>
      <p:bldP spid="8" grpId="1"/>
      <p:bldP spid="9" grpId="0"/>
      <p:bldP spid="9" grpId="1"/>
      <p:bldP spid="10" grpId="0"/>
      <p:bldP spid="10" grpId="1"/>
      <p:bldP spid="3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Improved Clarity and Understanding</a:t>
            </a:r>
            <a:endParaRPr lang="en-US" dirty="0"/>
          </a:p>
        </p:txBody>
      </p:sp>
      <p:sp>
        <p:nvSpPr>
          <p:cNvPr id="3" name="Content Placeholder 2"/>
          <p:cNvSpPr>
            <a:spLocks noGrp="1"/>
          </p:cNvSpPr>
          <p:nvPr>
            <p:ph idx="1"/>
          </p:nvPr>
        </p:nvSpPr>
        <p:spPr/>
        <p:txBody>
          <a:bodyPr/>
          <a:lstStyle/>
          <a:p>
            <a:r>
              <a:rPr lang="en-US" dirty="0" smtClean="0"/>
              <a:t>In the next example, we replace a report that justifies the mitigation of a hazard by an assurance case </a:t>
            </a:r>
            <a:endParaRPr lang="en-US" dirty="0"/>
          </a:p>
        </p:txBody>
      </p:sp>
    </p:spTree>
    <p:extLst>
      <p:ext uri="{BB962C8B-B14F-4D97-AF65-F5344CB8AC3E}">
        <p14:creationId xmlns:p14="http://schemas.microsoft.com/office/powerpoint/2010/main" val="400684916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24598" name="Group 22"/>
          <p:cNvGraphicFramePr>
            <a:graphicFrameLocks noGrp="1"/>
          </p:cNvGraphicFramePr>
          <p:nvPr>
            <p:extLst>
              <p:ext uri="{D42A27DB-BD31-4B8C-83A1-F6EECF244321}">
                <p14:modId xmlns:p14="http://schemas.microsoft.com/office/powerpoint/2010/main" val="838704586"/>
              </p:ext>
            </p:extLst>
          </p:nvPr>
        </p:nvGraphicFramePr>
        <p:xfrm>
          <a:off x="304800" y="1524000"/>
          <a:ext cx="8305800" cy="4244340"/>
        </p:xfrm>
        <a:graphic>
          <a:graphicData uri="http://schemas.openxmlformats.org/drawingml/2006/table">
            <a:tbl>
              <a:tblPr/>
              <a:tblGrid>
                <a:gridCol w="1603375"/>
                <a:gridCol w="1749425"/>
                <a:gridCol w="1892300"/>
                <a:gridCol w="3060700"/>
              </a:tblGrid>
              <a:tr h="74676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5188" name="Text Box 58"/>
          <p:cNvSpPr txBox="1">
            <a:spLocks noChangeArrowheads="1"/>
          </p:cNvSpPr>
          <p:nvPr/>
        </p:nvSpPr>
        <p:spPr bwMode="auto">
          <a:xfrm>
            <a:off x="381000" y="5029200"/>
            <a:ext cx="2971800" cy="708025"/>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Portion of a software-related hazard report</a:t>
            </a:r>
          </a:p>
        </p:txBody>
      </p:sp>
    </p:spTree>
    <p:extLst>
      <p:ext uri="{BB962C8B-B14F-4D97-AF65-F5344CB8AC3E}">
        <p14:creationId xmlns:p14="http://schemas.microsoft.com/office/powerpoint/2010/main" val="218886191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44" name="Rectangle 28"/>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36195" name="Rectangle 2"/>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25635" name="Group 35"/>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7238" name="Text Box 22"/>
          <p:cNvSpPr txBox="1">
            <a:spLocks noChangeArrowheads="1"/>
          </p:cNvSpPr>
          <p:nvPr/>
        </p:nvSpPr>
        <p:spPr bwMode="auto">
          <a:xfrm>
            <a:off x="304800" y="2133600"/>
            <a:ext cx="3352800" cy="3625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Faulty data exchanged among redundant computers causes all computers to fail. </a:t>
            </a:r>
          </a:p>
          <a:p>
            <a:pPr algn="l"/>
            <a:r>
              <a:rPr lang="en-US" dirty="0"/>
              <a:t>This could occur because of improper requirements, incorrect coding of logic, incorrect data definitions (e.g., initialized data), and/or inability to test all possible modes in the SW</a:t>
            </a:r>
          </a:p>
        </p:txBody>
      </p:sp>
      <p:sp>
        <p:nvSpPr>
          <p:cNvPr id="137241" name="Text Box 25"/>
          <p:cNvSpPr txBox="1">
            <a:spLocks noChangeArrowheads="1"/>
          </p:cNvSpPr>
          <p:nvPr/>
        </p:nvSpPr>
        <p:spPr bwMode="auto">
          <a:xfrm>
            <a:off x="1371600" y="2133600"/>
            <a:ext cx="2895600" cy="27114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Effect: Loss of operation of system during critical phase, leading to loss of life.</a:t>
            </a:r>
          </a:p>
          <a:p>
            <a:pPr algn="l"/>
            <a:r>
              <a:rPr lang="en-US" dirty="0"/>
              <a:t>Severity: Catastrophic</a:t>
            </a:r>
          </a:p>
          <a:p>
            <a:pPr algn="l"/>
            <a:r>
              <a:rPr lang="en-US" dirty="0"/>
              <a:t>Likelihood: Improbable</a:t>
            </a:r>
          </a:p>
          <a:p>
            <a:pPr algn="l"/>
            <a:r>
              <a:rPr lang="en-US" dirty="0"/>
              <a:t>Class: Controlled</a:t>
            </a:r>
          </a:p>
        </p:txBody>
      </p:sp>
      <p:sp>
        <p:nvSpPr>
          <p:cNvPr id="137247" name="Text Box 31"/>
          <p:cNvSpPr txBox="1">
            <a:spLocks noChangeArrowheads="1"/>
          </p:cNvSpPr>
          <p:nvPr/>
        </p:nvSpPr>
        <p:spPr bwMode="auto">
          <a:xfrm>
            <a:off x="304800" y="1524000"/>
            <a:ext cx="1600200" cy="587375"/>
          </a:xfrm>
          <a:prstGeom prst="rect">
            <a:avLst/>
          </a:prstGeom>
          <a:solidFill>
            <a:schemeClr val="bg1"/>
          </a:solidFill>
          <a:ln w="6350">
            <a:solidFill>
              <a:schemeClr val="tx1"/>
            </a:solidFill>
            <a:miter lim="800000"/>
            <a:headEnd/>
            <a:tailEnd/>
          </a:ln>
        </p:spPr>
        <p:txBody>
          <a:bodyPr>
            <a:prstTxWarp prst="textNoShape">
              <a:avLst/>
            </a:prstTxWarp>
            <a:spAutoFit/>
          </a:bodyPr>
          <a:lstStyle/>
          <a:p>
            <a:r>
              <a:rPr lang="en-US" sz="1600" b="1" dirty="0"/>
              <a:t>Cause/Fault Tree Ref</a:t>
            </a:r>
          </a:p>
        </p:txBody>
      </p:sp>
      <p:sp>
        <p:nvSpPr>
          <p:cNvPr id="137248" name="Text Box 32"/>
          <p:cNvSpPr txBox="1">
            <a:spLocks noChangeArrowheads="1"/>
          </p:cNvSpPr>
          <p:nvPr/>
        </p:nvSpPr>
        <p:spPr bwMode="auto">
          <a:xfrm>
            <a:off x="1905000" y="1524000"/>
            <a:ext cx="1752600" cy="587375"/>
          </a:xfrm>
          <a:prstGeom prst="rect">
            <a:avLst/>
          </a:prstGeom>
          <a:solidFill>
            <a:schemeClr val="bg1"/>
          </a:solidFill>
          <a:ln w="6350">
            <a:solidFill>
              <a:schemeClr val="tx1"/>
            </a:solidFill>
            <a:miter lim="800000"/>
            <a:headEnd/>
            <a:tailEnd/>
          </a:ln>
        </p:spPr>
        <p:txBody>
          <a:bodyPr>
            <a:prstTxWarp prst="textNoShape">
              <a:avLst/>
            </a:prstTxWarp>
            <a:spAutoFit/>
          </a:bodyPr>
          <a:lstStyle/>
          <a:p>
            <a:r>
              <a:rPr lang="en-US" sz="1600" b="1" dirty="0"/>
              <a:t>Effect/Severity/</a:t>
            </a:r>
            <a:br>
              <a:rPr lang="en-US" sz="1600" b="1" dirty="0"/>
            </a:br>
            <a:r>
              <a:rPr lang="en-US" sz="1600" b="1" dirty="0"/>
              <a:t>Likelihood</a:t>
            </a:r>
          </a:p>
        </p:txBody>
      </p:sp>
      <p:grpSp>
        <p:nvGrpSpPr>
          <p:cNvPr id="2" name="Group 37"/>
          <p:cNvGrpSpPr>
            <a:grpSpLocks/>
          </p:cNvGrpSpPr>
          <p:nvPr/>
        </p:nvGrpSpPr>
        <p:grpSpPr bwMode="auto">
          <a:xfrm>
            <a:off x="3657600" y="1524000"/>
            <a:ext cx="1905000" cy="609600"/>
            <a:chOff x="2304" y="504"/>
            <a:chExt cx="1200" cy="384"/>
          </a:xfrm>
        </p:grpSpPr>
        <p:sp>
          <p:nvSpPr>
            <p:cNvPr id="136224" name="Rectangle 34"/>
            <p:cNvSpPr>
              <a:spLocks noChangeArrowheads="1"/>
            </p:cNvSpPr>
            <p:nvPr/>
          </p:nvSpPr>
          <p:spPr bwMode="auto">
            <a:xfrm>
              <a:off x="2304" y="504"/>
              <a:ext cx="1200" cy="384"/>
            </a:xfrm>
            <a:prstGeom prst="rect">
              <a:avLst/>
            </a:prstGeom>
            <a:solidFill>
              <a:schemeClr val="bg1"/>
            </a:solidFill>
            <a:ln w="6350">
              <a:solidFill>
                <a:schemeClr val="tx1"/>
              </a:solidFill>
              <a:miter lim="800000"/>
              <a:headEnd/>
              <a:tailEnd/>
            </a:ln>
          </p:spPr>
          <p:txBody>
            <a:bodyPr wrap="none" anchor="ctr">
              <a:prstTxWarp prst="textNoShape">
                <a:avLst/>
              </a:prstTxWarp>
              <a:spAutoFit/>
            </a:bodyPr>
            <a:lstStyle/>
            <a:p>
              <a:endParaRPr lang="en-US" dirty="0"/>
            </a:p>
          </p:txBody>
        </p:sp>
        <p:sp>
          <p:nvSpPr>
            <p:cNvPr id="136225" name="Text Box 33"/>
            <p:cNvSpPr txBox="1">
              <a:spLocks noChangeArrowheads="1"/>
            </p:cNvSpPr>
            <p:nvPr/>
          </p:nvSpPr>
          <p:spPr bwMode="auto">
            <a:xfrm>
              <a:off x="2400" y="590"/>
              <a:ext cx="1008" cy="212"/>
            </a:xfrm>
            <a:prstGeom prst="rect">
              <a:avLst/>
            </a:prstGeom>
            <a:solidFill>
              <a:schemeClr val="bg1"/>
            </a:solidFill>
            <a:ln w="6350">
              <a:noFill/>
              <a:miter lim="800000"/>
              <a:headEnd/>
              <a:tailEnd/>
            </a:ln>
          </p:spPr>
          <p:txBody>
            <a:bodyPr>
              <a:prstTxWarp prst="textNoShape">
                <a:avLst/>
              </a:prstTxWarp>
              <a:spAutoFit/>
            </a:bodyPr>
            <a:lstStyle/>
            <a:p>
              <a:pPr>
                <a:spcAft>
                  <a:spcPct val="50000"/>
                </a:spcAft>
              </a:pPr>
              <a:r>
                <a:rPr lang="en-US" sz="1600" b="1" dirty="0"/>
                <a:t>Mitigation</a:t>
              </a:r>
            </a:p>
          </p:txBody>
        </p:sp>
      </p:grpSp>
      <p:sp>
        <p:nvSpPr>
          <p:cNvPr id="137243" name="Text Box 27"/>
          <p:cNvSpPr txBox="1">
            <a:spLocks noChangeArrowheads="1"/>
          </p:cNvSpPr>
          <p:nvPr/>
        </p:nvSpPr>
        <p:spPr bwMode="auto">
          <a:xfrm>
            <a:off x="3298825" y="2133600"/>
            <a:ext cx="2949575" cy="22542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a) Software safeguards reduce, to the maximum extent feasible, the possibility that faulty data sent among redundant computers causes them to fail</a:t>
            </a:r>
          </a:p>
        </p:txBody>
      </p:sp>
      <p:grpSp>
        <p:nvGrpSpPr>
          <p:cNvPr id="3" name="Group 53"/>
          <p:cNvGrpSpPr>
            <a:grpSpLocks/>
          </p:cNvGrpSpPr>
          <p:nvPr/>
        </p:nvGrpSpPr>
        <p:grpSpPr bwMode="auto">
          <a:xfrm>
            <a:off x="4013200" y="2209800"/>
            <a:ext cx="4724400" cy="1219200"/>
            <a:chOff x="2592" y="1392"/>
            <a:chExt cx="2976" cy="768"/>
          </a:xfrm>
        </p:grpSpPr>
        <p:grpSp>
          <p:nvGrpSpPr>
            <p:cNvPr id="136220" name="Group 44"/>
            <p:cNvGrpSpPr>
              <a:grpSpLocks/>
            </p:cNvGrpSpPr>
            <p:nvPr/>
          </p:nvGrpSpPr>
          <p:grpSpPr bwMode="auto">
            <a:xfrm>
              <a:off x="4176" y="1488"/>
              <a:ext cx="1392" cy="672"/>
              <a:chOff x="4368" y="2016"/>
              <a:chExt cx="1536" cy="672"/>
            </a:xfrm>
          </p:grpSpPr>
          <p:sp>
            <p:nvSpPr>
              <p:cNvPr id="136222" name="AutoShape 42"/>
              <p:cNvSpPr>
                <a:spLocks noChangeArrowheads="1"/>
              </p:cNvSpPr>
              <p:nvPr/>
            </p:nvSpPr>
            <p:spPr bwMode="auto">
              <a:xfrm>
                <a:off x="4368" y="2016"/>
                <a:ext cx="1536" cy="672"/>
              </a:xfrm>
              <a:prstGeom prst="wedgeRectCallout">
                <a:avLst>
                  <a:gd name="adj1" fmla="val -113866"/>
                  <a:gd name="adj2" fmla="val -36903"/>
                </a:avLst>
              </a:prstGeom>
              <a:solidFill>
                <a:srgbClr val="CC9A1F"/>
              </a:solidFill>
              <a:ln w="6350">
                <a:noFill/>
                <a:miter lim="800000"/>
                <a:headEnd/>
                <a:tailEnd/>
              </a:ln>
            </p:spPr>
            <p:txBody>
              <a:bodyPr anchor="ctr">
                <a:prstTxWarp prst="textNoShape">
                  <a:avLst/>
                </a:prstTxWarp>
              </a:bodyPr>
              <a:lstStyle/>
              <a:p>
                <a:endParaRPr lang="en-US" dirty="0"/>
              </a:p>
            </p:txBody>
          </p:sp>
          <p:sp>
            <p:nvSpPr>
              <p:cNvPr id="136223" name="Text Box 43"/>
              <p:cNvSpPr txBox="1">
                <a:spLocks noChangeArrowheads="1"/>
              </p:cNvSpPr>
              <p:nvPr/>
            </p:nvSpPr>
            <p:spPr bwMode="auto">
              <a:xfrm>
                <a:off x="4416" y="2112"/>
                <a:ext cx="1392" cy="442"/>
              </a:xfrm>
              <a:prstGeom prst="rect">
                <a:avLst/>
              </a:prstGeom>
              <a:noFill/>
              <a:ln w="6350">
                <a:noFill/>
                <a:miter lim="800000"/>
                <a:headEnd/>
                <a:tailEnd/>
              </a:ln>
            </p:spPr>
            <p:txBody>
              <a:bodyPr>
                <a:prstTxWarp prst="textNoShape">
                  <a:avLst/>
                </a:prstTxWarp>
                <a:spAutoFit/>
              </a:bodyPr>
              <a:lstStyle/>
              <a:p>
                <a:pPr algn="l"/>
                <a:r>
                  <a:rPr lang="en-US" dirty="0"/>
                  <a:t>What software safeguards?</a:t>
                </a:r>
              </a:p>
            </p:txBody>
          </p:sp>
        </p:grpSp>
        <p:sp>
          <p:nvSpPr>
            <p:cNvPr id="136221" name="Rectangle 51"/>
            <p:cNvSpPr>
              <a:spLocks noChangeArrowheads="1"/>
            </p:cNvSpPr>
            <p:nvPr/>
          </p:nvSpPr>
          <p:spPr bwMode="auto">
            <a:xfrm>
              <a:off x="2592" y="1392"/>
              <a:ext cx="1488" cy="192"/>
            </a:xfrm>
            <a:prstGeom prst="rect">
              <a:avLst/>
            </a:prstGeom>
            <a:noFill/>
            <a:ln w="28575">
              <a:solidFill>
                <a:schemeClr val="tx1"/>
              </a:solidFill>
              <a:miter lim="800000"/>
              <a:headEnd/>
              <a:tailEnd/>
            </a:ln>
          </p:spPr>
          <p:txBody>
            <a:bodyPr anchor="ctr">
              <a:prstTxWarp prst="textNoShape">
                <a:avLst/>
              </a:prstTxWarp>
              <a:spAutoFit/>
            </a:bodyPr>
            <a:lstStyle/>
            <a:p>
              <a:endParaRPr lang="en-US" dirty="0"/>
            </a:p>
          </p:txBody>
        </p:sp>
      </p:grpSp>
    </p:spTree>
    <p:extLst>
      <p:ext uri="{BB962C8B-B14F-4D97-AF65-F5344CB8AC3E}">
        <p14:creationId xmlns:p14="http://schemas.microsoft.com/office/powerpoint/2010/main" val="37234112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72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7247"/>
                                        </p:tgtEl>
                                        <p:attrNameLst>
                                          <p:attrName>style.visibility</p:attrName>
                                        </p:attrNameLst>
                                      </p:cBhvr>
                                      <p:to>
                                        <p:strVal val="visible"/>
                                      </p:to>
                                    </p:set>
                                  </p:childTnLst>
                                </p:cTn>
                              </p:par>
                            </p:childTnLst>
                          </p:cTn>
                        </p:par>
                        <p:par>
                          <p:cTn id="9" fill="hold">
                            <p:stCondLst>
                              <p:cond delay="0"/>
                            </p:stCondLst>
                            <p:childTnLst>
                              <p:par>
                                <p:cTn id="10" presetID="53" presetClass="entr" presetSubtype="0" fill="hold" grpId="0" nodeType="afterEffect">
                                  <p:stCondLst>
                                    <p:cond delay="0"/>
                                  </p:stCondLst>
                                  <p:childTnLst>
                                    <p:set>
                                      <p:cBhvr>
                                        <p:cTn id="11" dur="1" fill="hold">
                                          <p:stCondLst>
                                            <p:cond delay="0"/>
                                          </p:stCondLst>
                                        </p:cTn>
                                        <p:tgtEl>
                                          <p:spTgt spid="137238"/>
                                        </p:tgtEl>
                                        <p:attrNameLst>
                                          <p:attrName>style.visibility</p:attrName>
                                        </p:attrNameLst>
                                      </p:cBhvr>
                                      <p:to>
                                        <p:strVal val="visible"/>
                                      </p:to>
                                    </p:set>
                                    <p:anim calcmode="lin" valueType="num">
                                      <p:cBhvr>
                                        <p:cTn id="12" dur="500" fill="hold"/>
                                        <p:tgtEl>
                                          <p:spTgt spid="137238"/>
                                        </p:tgtEl>
                                        <p:attrNameLst>
                                          <p:attrName>ppt_w</p:attrName>
                                        </p:attrNameLst>
                                      </p:cBhvr>
                                      <p:tavLst>
                                        <p:tav tm="0">
                                          <p:val>
                                            <p:fltVal val="0"/>
                                          </p:val>
                                        </p:tav>
                                        <p:tav tm="100000">
                                          <p:val>
                                            <p:strVal val="#ppt_w"/>
                                          </p:val>
                                        </p:tav>
                                      </p:tavLst>
                                    </p:anim>
                                    <p:anim calcmode="lin" valueType="num">
                                      <p:cBhvr>
                                        <p:cTn id="13" dur="500" fill="hold"/>
                                        <p:tgtEl>
                                          <p:spTgt spid="137238"/>
                                        </p:tgtEl>
                                        <p:attrNameLst>
                                          <p:attrName>ppt_h</p:attrName>
                                        </p:attrNameLst>
                                      </p:cBhvr>
                                      <p:tavLst>
                                        <p:tav tm="0">
                                          <p:val>
                                            <p:fltVal val="0"/>
                                          </p:val>
                                        </p:tav>
                                        <p:tav tm="100000">
                                          <p:val>
                                            <p:strVal val="#ppt_h"/>
                                          </p:val>
                                        </p:tav>
                                      </p:tavLst>
                                    </p:anim>
                                    <p:animEffect transition="in" filter="fade">
                                      <p:cBhvr>
                                        <p:cTn id="14" dur="500"/>
                                        <p:tgtEl>
                                          <p:spTgt spid="13723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7248"/>
                                        </p:tgtEl>
                                        <p:attrNameLst>
                                          <p:attrName>style.visibility</p:attrName>
                                        </p:attrNameLst>
                                      </p:cBhvr>
                                      <p:to>
                                        <p:strVal val="visible"/>
                                      </p:to>
                                    </p:set>
                                  </p:childTnLst>
                                </p:cTn>
                              </p:par>
                            </p:childTnLst>
                          </p:cTn>
                        </p:par>
                        <p:par>
                          <p:cTn id="19" fill="hold">
                            <p:stCondLst>
                              <p:cond delay="0"/>
                            </p:stCondLst>
                            <p:childTnLst>
                              <p:par>
                                <p:cTn id="20" presetID="53" presetClass="entr" presetSubtype="0" fill="hold" grpId="0" nodeType="afterEffect">
                                  <p:stCondLst>
                                    <p:cond delay="0"/>
                                  </p:stCondLst>
                                  <p:childTnLst>
                                    <p:set>
                                      <p:cBhvr>
                                        <p:cTn id="21" dur="1" fill="hold">
                                          <p:stCondLst>
                                            <p:cond delay="0"/>
                                          </p:stCondLst>
                                        </p:cTn>
                                        <p:tgtEl>
                                          <p:spTgt spid="137241"/>
                                        </p:tgtEl>
                                        <p:attrNameLst>
                                          <p:attrName>style.visibility</p:attrName>
                                        </p:attrNameLst>
                                      </p:cBhvr>
                                      <p:to>
                                        <p:strVal val="visible"/>
                                      </p:to>
                                    </p:set>
                                    <p:anim calcmode="lin" valueType="num">
                                      <p:cBhvr>
                                        <p:cTn id="22" dur="500" fill="hold"/>
                                        <p:tgtEl>
                                          <p:spTgt spid="137241"/>
                                        </p:tgtEl>
                                        <p:attrNameLst>
                                          <p:attrName>ppt_w</p:attrName>
                                        </p:attrNameLst>
                                      </p:cBhvr>
                                      <p:tavLst>
                                        <p:tav tm="0">
                                          <p:val>
                                            <p:fltVal val="0"/>
                                          </p:val>
                                        </p:tav>
                                        <p:tav tm="100000">
                                          <p:val>
                                            <p:strVal val="#ppt_w"/>
                                          </p:val>
                                        </p:tav>
                                      </p:tavLst>
                                    </p:anim>
                                    <p:anim calcmode="lin" valueType="num">
                                      <p:cBhvr>
                                        <p:cTn id="23" dur="500" fill="hold"/>
                                        <p:tgtEl>
                                          <p:spTgt spid="137241"/>
                                        </p:tgtEl>
                                        <p:attrNameLst>
                                          <p:attrName>ppt_h</p:attrName>
                                        </p:attrNameLst>
                                      </p:cBhvr>
                                      <p:tavLst>
                                        <p:tav tm="0">
                                          <p:val>
                                            <p:fltVal val="0"/>
                                          </p:val>
                                        </p:tav>
                                        <p:tav tm="100000">
                                          <p:val>
                                            <p:strVal val="#ppt_h"/>
                                          </p:val>
                                        </p:tav>
                                      </p:tavLst>
                                    </p:anim>
                                    <p:animEffect transition="in" filter="fade">
                                      <p:cBhvr>
                                        <p:cTn id="24" dur="500"/>
                                        <p:tgtEl>
                                          <p:spTgt spid="137241"/>
                                        </p:tgtEl>
                                      </p:cBhvr>
                                    </p:animEffect>
                                  </p:childTnLst>
                                </p:cTn>
                              </p:par>
                            </p:childTnLst>
                          </p:cTn>
                        </p:par>
                        <p:par>
                          <p:cTn id="25" fill="hold">
                            <p:stCondLst>
                              <p:cond delay="500"/>
                            </p:stCondLst>
                            <p:childTnLst>
                              <p:par>
                                <p:cTn id="26" presetID="63" presetClass="path" presetSubtype="0" accel="50000" decel="50000" fill="hold" grpId="2" nodeType="afterEffect">
                                  <p:stCondLst>
                                    <p:cond delay="0"/>
                                  </p:stCondLst>
                                  <p:childTnLst>
                                    <p:animMotion origin="layout" path="M 0 0  L 0.25 0  E" pathEditMode="relative" ptsTypes="">
                                      <p:cBhvr>
                                        <p:cTn id="27" dur="1000" fill="hold"/>
                                        <p:tgtEl>
                                          <p:spTgt spid="137241"/>
                                        </p:tgtEl>
                                        <p:attrNameLst>
                                          <p:attrName>ppt_x</p:attrName>
                                          <p:attrName>ppt_y</p:attrName>
                                        </p:attrNameLst>
                                      </p:cBhvr>
                                    </p:animMotion>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137248"/>
                                        </p:tgtEl>
                                        <p:attrNameLst>
                                          <p:attrName>style.visibility</p:attrName>
                                        </p:attrNameLst>
                                      </p:cBhvr>
                                      <p:to>
                                        <p:strVal val="hidden"/>
                                      </p:to>
                                    </p:set>
                                  </p:childTnLst>
                                </p:cTn>
                              </p:par>
                              <p:par>
                                <p:cTn id="32" presetID="53" presetClass="exit" presetSubtype="0" fill="hold" grpId="1" nodeType="withEffect">
                                  <p:stCondLst>
                                    <p:cond delay="0"/>
                                  </p:stCondLst>
                                  <p:childTnLst>
                                    <p:anim calcmode="lin" valueType="num">
                                      <p:cBhvr>
                                        <p:cTn id="33" dur="500"/>
                                        <p:tgtEl>
                                          <p:spTgt spid="137241"/>
                                        </p:tgtEl>
                                        <p:attrNameLst>
                                          <p:attrName>ppt_w</p:attrName>
                                        </p:attrNameLst>
                                      </p:cBhvr>
                                      <p:tavLst>
                                        <p:tav tm="0">
                                          <p:val>
                                            <p:strVal val="ppt_w"/>
                                          </p:val>
                                        </p:tav>
                                        <p:tav tm="100000">
                                          <p:val>
                                            <p:fltVal val="0"/>
                                          </p:val>
                                        </p:tav>
                                      </p:tavLst>
                                    </p:anim>
                                    <p:anim calcmode="lin" valueType="num">
                                      <p:cBhvr>
                                        <p:cTn id="34" dur="500"/>
                                        <p:tgtEl>
                                          <p:spTgt spid="137241"/>
                                        </p:tgtEl>
                                        <p:attrNameLst>
                                          <p:attrName>ppt_h</p:attrName>
                                        </p:attrNameLst>
                                      </p:cBhvr>
                                      <p:tavLst>
                                        <p:tav tm="0">
                                          <p:val>
                                            <p:strVal val="ppt_h"/>
                                          </p:val>
                                        </p:tav>
                                        <p:tav tm="100000">
                                          <p:val>
                                            <p:fltVal val="0"/>
                                          </p:val>
                                        </p:tav>
                                      </p:tavLst>
                                    </p:anim>
                                    <p:animEffect transition="out" filter="fade">
                                      <p:cBhvr>
                                        <p:cTn id="35" dur="500"/>
                                        <p:tgtEl>
                                          <p:spTgt spid="137241"/>
                                        </p:tgtEl>
                                      </p:cBhvr>
                                    </p:animEffect>
                                    <p:set>
                                      <p:cBhvr>
                                        <p:cTn id="36" dur="1" fill="hold">
                                          <p:stCondLst>
                                            <p:cond delay="499"/>
                                          </p:stCondLst>
                                        </p:cTn>
                                        <p:tgtEl>
                                          <p:spTgt spid="137241"/>
                                        </p:tgtEl>
                                        <p:attrNameLst>
                                          <p:attrName>style.visibility</p:attrName>
                                        </p:attrNameLst>
                                      </p:cBhvr>
                                      <p:to>
                                        <p:strVal val="hidden"/>
                                      </p:to>
                                    </p:set>
                                  </p:childTnLst>
                                </p:cTn>
                              </p:par>
                            </p:childTnLst>
                          </p:cTn>
                        </p:par>
                        <p:par>
                          <p:cTn id="37" fill="hold">
                            <p:stCondLst>
                              <p:cond delay="500"/>
                            </p:stCondLst>
                            <p:childTnLst>
                              <p:par>
                                <p:cTn id="38" presetID="1" presetClass="entr" presetSubtype="0"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childTnLst>
                                </p:cTn>
                              </p:par>
                            </p:childTnLst>
                          </p:cTn>
                        </p:par>
                        <p:par>
                          <p:cTn id="40" fill="hold">
                            <p:stCondLst>
                              <p:cond delay="500"/>
                            </p:stCondLst>
                            <p:childTnLst>
                              <p:par>
                                <p:cTn id="41" presetID="53" presetClass="entr" presetSubtype="0" fill="hold" grpId="0" nodeType="afterEffect">
                                  <p:stCondLst>
                                    <p:cond delay="0"/>
                                  </p:stCondLst>
                                  <p:childTnLst>
                                    <p:set>
                                      <p:cBhvr>
                                        <p:cTn id="42" dur="1" fill="hold">
                                          <p:stCondLst>
                                            <p:cond delay="0"/>
                                          </p:stCondLst>
                                        </p:cTn>
                                        <p:tgtEl>
                                          <p:spTgt spid="137243"/>
                                        </p:tgtEl>
                                        <p:attrNameLst>
                                          <p:attrName>style.visibility</p:attrName>
                                        </p:attrNameLst>
                                      </p:cBhvr>
                                      <p:to>
                                        <p:strVal val="visible"/>
                                      </p:to>
                                    </p:set>
                                    <p:anim calcmode="lin" valueType="num">
                                      <p:cBhvr>
                                        <p:cTn id="43" dur="500" fill="hold"/>
                                        <p:tgtEl>
                                          <p:spTgt spid="137243"/>
                                        </p:tgtEl>
                                        <p:attrNameLst>
                                          <p:attrName>ppt_w</p:attrName>
                                        </p:attrNameLst>
                                      </p:cBhvr>
                                      <p:tavLst>
                                        <p:tav tm="0">
                                          <p:val>
                                            <p:fltVal val="0"/>
                                          </p:val>
                                        </p:tav>
                                        <p:tav tm="100000">
                                          <p:val>
                                            <p:strVal val="#ppt_w"/>
                                          </p:val>
                                        </p:tav>
                                      </p:tavLst>
                                    </p:anim>
                                    <p:anim calcmode="lin" valueType="num">
                                      <p:cBhvr>
                                        <p:cTn id="44" dur="500" fill="hold"/>
                                        <p:tgtEl>
                                          <p:spTgt spid="137243"/>
                                        </p:tgtEl>
                                        <p:attrNameLst>
                                          <p:attrName>ppt_h</p:attrName>
                                        </p:attrNameLst>
                                      </p:cBhvr>
                                      <p:tavLst>
                                        <p:tav tm="0">
                                          <p:val>
                                            <p:fltVal val="0"/>
                                          </p:val>
                                        </p:tav>
                                        <p:tav tm="100000">
                                          <p:val>
                                            <p:strVal val="#ppt_h"/>
                                          </p:val>
                                        </p:tav>
                                      </p:tavLst>
                                    </p:anim>
                                    <p:animEffect transition="in" filter="fade">
                                      <p:cBhvr>
                                        <p:cTn id="45" dur="500"/>
                                        <p:tgtEl>
                                          <p:spTgt spid="137243"/>
                                        </p:tgtEl>
                                      </p:cBhvr>
                                    </p:animEffect>
                                  </p:childTnLst>
                                </p:cTn>
                              </p:par>
                            </p:childTnLst>
                          </p:cTn>
                        </p:par>
                        <p:par>
                          <p:cTn id="46" fill="hold">
                            <p:stCondLst>
                              <p:cond delay="1000"/>
                            </p:stCondLst>
                            <p:childTnLst>
                              <p:par>
                                <p:cTn id="47" presetID="63" presetClass="path" presetSubtype="0" accel="50000" decel="50000" fill="hold" grpId="1" nodeType="afterEffect">
                                  <p:stCondLst>
                                    <p:cond delay="0"/>
                                  </p:stCondLst>
                                  <p:childTnLst>
                                    <p:animMotion origin="layout" path="M -4.72222E-6 -7.40741E-7 L 0.03872 -7.40741E-7 " pathEditMode="relative" rAng="0" ptsTypes="AA">
                                      <p:cBhvr>
                                        <p:cTn id="48" dur="1000" fill="hold"/>
                                        <p:tgtEl>
                                          <p:spTgt spid="137243"/>
                                        </p:tgtEl>
                                        <p:attrNameLst>
                                          <p:attrName>ppt_x</p:attrName>
                                          <p:attrName>ppt_y</p:attrName>
                                        </p:attrNameLst>
                                      </p:cBhvr>
                                      <p:rCtr x="19" y="0"/>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3"/>
                                        </p:tgtEl>
                                        <p:attrNameLst>
                                          <p:attrName>style.visibility</p:attrName>
                                        </p:attrNameLst>
                                      </p:cBhvr>
                                      <p:to>
                                        <p:strVal val="hidden"/>
                                      </p:to>
                                    </p:set>
                                  </p:childTnLst>
                                </p:cTn>
                              </p:par>
                              <p:par>
                                <p:cTn id="57" presetID="53" presetClass="exit" presetSubtype="0" fill="hold" grpId="2" nodeType="withEffect">
                                  <p:stCondLst>
                                    <p:cond delay="0"/>
                                  </p:stCondLst>
                                  <p:childTnLst>
                                    <p:anim calcmode="lin" valueType="num">
                                      <p:cBhvr>
                                        <p:cTn id="58" dur="500"/>
                                        <p:tgtEl>
                                          <p:spTgt spid="137243"/>
                                        </p:tgtEl>
                                        <p:attrNameLst>
                                          <p:attrName>ppt_w</p:attrName>
                                        </p:attrNameLst>
                                      </p:cBhvr>
                                      <p:tavLst>
                                        <p:tav tm="0">
                                          <p:val>
                                            <p:strVal val="ppt_w"/>
                                          </p:val>
                                        </p:tav>
                                        <p:tav tm="100000">
                                          <p:val>
                                            <p:fltVal val="0"/>
                                          </p:val>
                                        </p:tav>
                                      </p:tavLst>
                                    </p:anim>
                                    <p:anim calcmode="lin" valueType="num">
                                      <p:cBhvr>
                                        <p:cTn id="59" dur="500"/>
                                        <p:tgtEl>
                                          <p:spTgt spid="137243"/>
                                        </p:tgtEl>
                                        <p:attrNameLst>
                                          <p:attrName>ppt_h</p:attrName>
                                        </p:attrNameLst>
                                      </p:cBhvr>
                                      <p:tavLst>
                                        <p:tav tm="0">
                                          <p:val>
                                            <p:strVal val="ppt_h"/>
                                          </p:val>
                                        </p:tav>
                                        <p:tav tm="100000">
                                          <p:val>
                                            <p:fltVal val="0"/>
                                          </p:val>
                                        </p:tav>
                                      </p:tavLst>
                                    </p:anim>
                                    <p:animEffect transition="out" filter="fade">
                                      <p:cBhvr>
                                        <p:cTn id="60" dur="500"/>
                                        <p:tgtEl>
                                          <p:spTgt spid="137243"/>
                                        </p:tgtEl>
                                      </p:cBhvr>
                                    </p:animEffect>
                                    <p:set>
                                      <p:cBhvr>
                                        <p:cTn id="61" dur="1" fill="hold">
                                          <p:stCondLst>
                                            <p:cond delay="499"/>
                                          </p:stCondLst>
                                        </p:cTn>
                                        <p:tgtEl>
                                          <p:spTgt spid="1372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44" grpId="0" animBg="1"/>
      <p:bldP spid="137238" grpId="0" animBg="1"/>
      <p:bldP spid="137241" grpId="0" animBg="1"/>
      <p:bldP spid="137241" grpId="1" animBg="1"/>
      <p:bldP spid="137241" grpId="2" animBg="1"/>
      <p:bldP spid="137247" grpId="0" animBg="1"/>
      <p:bldP spid="137248" grpId="0" animBg="1"/>
      <p:bldP spid="137248" grpId="1" animBg="1"/>
      <p:bldP spid="137243" grpId="0" animBg="1"/>
      <p:bldP spid="137243" grpId="1" animBg="1"/>
      <p:bldP spid="137243" grpId="2"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37219" name="Rectangle 3"/>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26656" name="Group 32"/>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7237" name="Text Box 21"/>
          <p:cNvSpPr txBox="1">
            <a:spLocks noChangeArrowheads="1"/>
          </p:cNvSpPr>
          <p:nvPr/>
        </p:nvSpPr>
        <p:spPr bwMode="auto">
          <a:xfrm>
            <a:off x="304800" y="2133600"/>
            <a:ext cx="3352800" cy="3625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Faulty data exchanged among redundant computers causes all computers to fail. </a:t>
            </a:r>
          </a:p>
          <a:p>
            <a:pPr algn="l"/>
            <a:r>
              <a:rPr lang="en-US" dirty="0"/>
              <a:t>This could occur because of improper requirements, incorrect coding of logic, incorrect data definitions (e.g., initialized data), and/or inability to test all possible modes in the SW</a:t>
            </a:r>
          </a:p>
        </p:txBody>
      </p:sp>
      <p:sp>
        <p:nvSpPr>
          <p:cNvPr id="137238" name="Text Box 23"/>
          <p:cNvSpPr txBox="1">
            <a:spLocks noChangeArrowheads="1"/>
          </p:cNvSpPr>
          <p:nvPr/>
        </p:nvSpPr>
        <p:spPr bwMode="auto">
          <a:xfrm>
            <a:off x="304800" y="1524000"/>
            <a:ext cx="1600200" cy="587375"/>
          </a:xfrm>
          <a:prstGeom prst="rect">
            <a:avLst/>
          </a:prstGeom>
          <a:solidFill>
            <a:schemeClr val="bg1"/>
          </a:solidFill>
          <a:ln w="6350">
            <a:solidFill>
              <a:schemeClr val="tx1"/>
            </a:solidFill>
            <a:miter lim="800000"/>
            <a:headEnd/>
            <a:tailEnd/>
          </a:ln>
        </p:spPr>
        <p:txBody>
          <a:bodyPr>
            <a:prstTxWarp prst="textNoShape">
              <a:avLst/>
            </a:prstTxWarp>
            <a:spAutoFit/>
          </a:bodyPr>
          <a:lstStyle/>
          <a:p>
            <a:r>
              <a:rPr lang="en-US" sz="1600" b="1" dirty="0"/>
              <a:t>Cause/Fault Tree Ref</a:t>
            </a:r>
          </a:p>
        </p:txBody>
      </p:sp>
      <p:grpSp>
        <p:nvGrpSpPr>
          <p:cNvPr id="137239" name="Group 25"/>
          <p:cNvGrpSpPr>
            <a:grpSpLocks/>
          </p:cNvGrpSpPr>
          <p:nvPr/>
        </p:nvGrpSpPr>
        <p:grpSpPr bwMode="auto">
          <a:xfrm>
            <a:off x="3657600" y="1524000"/>
            <a:ext cx="1905000" cy="609600"/>
            <a:chOff x="2304" y="504"/>
            <a:chExt cx="1200" cy="384"/>
          </a:xfrm>
        </p:grpSpPr>
        <p:sp>
          <p:nvSpPr>
            <p:cNvPr id="137245" name="Rectangle 26"/>
            <p:cNvSpPr>
              <a:spLocks noChangeArrowheads="1"/>
            </p:cNvSpPr>
            <p:nvPr/>
          </p:nvSpPr>
          <p:spPr bwMode="auto">
            <a:xfrm>
              <a:off x="2304" y="504"/>
              <a:ext cx="1200" cy="384"/>
            </a:xfrm>
            <a:prstGeom prst="rect">
              <a:avLst/>
            </a:prstGeom>
            <a:solidFill>
              <a:schemeClr val="bg1"/>
            </a:solidFill>
            <a:ln w="6350">
              <a:solidFill>
                <a:schemeClr val="tx1"/>
              </a:solidFill>
              <a:miter lim="800000"/>
              <a:headEnd/>
              <a:tailEnd/>
            </a:ln>
          </p:spPr>
          <p:txBody>
            <a:bodyPr wrap="none" anchor="ctr">
              <a:prstTxWarp prst="textNoShape">
                <a:avLst/>
              </a:prstTxWarp>
              <a:spAutoFit/>
            </a:bodyPr>
            <a:lstStyle/>
            <a:p>
              <a:endParaRPr lang="en-US" dirty="0"/>
            </a:p>
          </p:txBody>
        </p:sp>
        <p:sp>
          <p:nvSpPr>
            <p:cNvPr id="137246" name="Text Box 27"/>
            <p:cNvSpPr txBox="1">
              <a:spLocks noChangeArrowheads="1"/>
            </p:cNvSpPr>
            <p:nvPr/>
          </p:nvSpPr>
          <p:spPr bwMode="auto">
            <a:xfrm>
              <a:off x="2400" y="590"/>
              <a:ext cx="1008" cy="212"/>
            </a:xfrm>
            <a:prstGeom prst="rect">
              <a:avLst/>
            </a:prstGeom>
            <a:solidFill>
              <a:schemeClr val="bg1"/>
            </a:solidFill>
            <a:ln w="6350">
              <a:noFill/>
              <a:miter lim="800000"/>
              <a:headEnd/>
              <a:tailEnd/>
            </a:ln>
          </p:spPr>
          <p:txBody>
            <a:bodyPr>
              <a:prstTxWarp prst="textNoShape">
                <a:avLst/>
              </a:prstTxWarp>
              <a:spAutoFit/>
            </a:bodyPr>
            <a:lstStyle/>
            <a:p>
              <a:pPr>
                <a:spcAft>
                  <a:spcPct val="50000"/>
                </a:spcAft>
              </a:pPr>
              <a:r>
                <a:rPr lang="en-US" sz="1600" b="1" dirty="0"/>
                <a:t>Mitigation</a:t>
              </a:r>
            </a:p>
          </p:txBody>
        </p:sp>
      </p:grpSp>
      <p:sp>
        <p:nvSpPr>
          <p:cNvPr id="138268" name="Text Box 28"/>
          <p:cNvSpPr txBox="1">
            <a:spLocks noChangeArrowheads="1"/>
          </p:cNvSpPr>
          <p:nvPr/>
        </p:nvSpPr>
        <p:spPr bwMode="auto">
          <a:xfrm>
            <a:off x="3657600" y="2133600"/>
            <a:ext cx="2949575" cy="27114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b) Program Development Specifications and Functional SW Requirements</a:t>
            </a:r>
          </a:p>
          <a:p>
            <a:pPr algn="l"/>
            <a:r>
              <a:rPr lang="en-US" dirty="0"/>
              <a:t>c) Subsystem design and functional interface requirements …</a:t>
            </a:r>
          </a:p>
        </p:txBody>
      </p:sp>
      <p:grpSp>
        <p:nvGrpSpPr>
          <p:cNvPr id="3" name="Group 43"/>
          <p:cNvGrpSpPr>
            <a:grpSpLocks/>
          </p:cNvGrpSpPr>
          <p:nvPr/>
        </p:nvGrpSpPr>
        <p:grpSpPr bwMode="auto">
          <a:xfrm>
            <a:off x="6019800" y="1524000"/>
            <a:ext cx="2895600" cy="1524000"/>
            <a:chOff x="3792" y="960"/>
            <a:chExt cx="1824" cy="960"/>
          </a:xfrm>
        </p:grpSpPr>
        <p:sp>
          <p:nvSpPr>
            <p:cNvPr id="137242" name="AutoShape 39"/>
            <p:cNvSpPr>
              <a:spLocks noChangeArrowheads="1"/>
            </p:cNvSpPr>
            <p:nvPr/>
          </p:nvSpPr>
          <p:spPr bwMode="auto">
            <a:xfrm>
              <a:off x="3792" y="960"/>
              <a:ext cx="1824" cy="960"/>
            </a:xfrm>
            <a:prstGeom prst="wedgeRectCallout">
              <a:avLst>
                <a:gd name="adj1" fmla="val -105153"/>
                <a:gd name="adj2" fmla="val 84167"/>
              </a:avLst>
            </a:prstGeom>
            <a:solidFill>
              <a:srgbClr val="CC9A1F"/>
            </a:solidFill>
            <a:ln w="6350">
              <a:noFill/>
              <a:miter lim="800000"/>
              <a:headEnd/>
              <a:tailEnd/>
            </a:ln>
          </p:spPr>
          <p:txBody>
            <a:bodyPr anchor="ctr">
              <a:prstTxWarp prst="textNoShape">
                <a:avLst/>
              </a:prstTxWarp>
            </a:bodyPr>
            <a:lstStyle/>
            <a:p>
              <a:endParaRPr lang="en-US" dirty="0"/>
            </a:p>
          </p:txBody>
        </p:sp>
        <p:sp>
          <p:nvSpPr>
            <p:cNvPr id="137243" name="AutoShape 41"/>
            <p:cNvSpPr>
              <a:spLocks noChangeArrowheads="1"/>
            </p:cNvSpPr>
            <p:nvPr/>
          </p:nvSpPr>
          <p:spPr bwMode="auto">
            <a:xfrm>
              <a:off x="3936" y="1200"/>
              <a:ext cx="1550" cy="576"/>
            </a:xfrm>
            <a:prstGeom prst="wedgeRectCallout">
              <a:avLst>
                <a:gd name="adj1" fmla="val -89935"/>
                <a:gd name="adj2" fmla="val 252778"/>
              </a:avLst>
            </a:prstGeom>
            <a:solidFill>
              <a:srgbClr val="CC9A1F"/>
            </a:solidFill>
            <a:ln w="6350">
              <a:noFill/>
              <a:miter lim="800000"/>
              <a:headEnd/>
              <a:tailEnd/>
            </a:ln>
          </p:spPr>
          <p:txBody>
            <a:bodyPr anchor="ctr">
              <a:prstTxWarp prst="textNoShape">
                <a:avLst/>
              </a:prstTxWarp>
            </a:bodyPr>
            <a:lstStyle/>
            <a:p>
              <a:endParaRPr lang="en-US" dirty="0"/>
            </a:p>
          </p:txBody>
        </p:sp>
        <p:sp>
          <p:nvSpPr>
            <p:cNvPr id="137244" name="Text Box 40"/>
            <p:cNvSpPr txBox="1">
              <a:spLocks noChangeArrowheads="1"/>
            </p:cNvSpPr>
            <p:nvPr/>
          </p:nvSpPr>
          <p:spPr bwMode="auto">
            <a:xfrm>
              <a:off x="3888" y="1008"/>
              <a:ext cx="1689" cy="826"/>
            </a:xfrm>
            <a:prstGeom prst="rect">
              <a:avLst/>
            </a:prstGeom>
            <a:noFill/>
            <a:ln w="6350">
              <a:noFill/>
              <a:miter lim="800000"/>
              <a:headEnd/>
              <a:tailEnd/>
            </a:ln>
          </p:spPr>
          <p:txBody>
            <a:bodyPr>
              <a:prstTxWarp prst="textNoShape">
                <a:avLst/>
              </a:prstTxWarp>
              <a:spAutoFit/>
            </a:bodyPr>
            <a:lstStyle/>
            <a:p>
              <a:pPr algn="l"/>
              <a:r>
                <a:rPr lang="en-US" dirty="0"/>
                <a:t>How are requirements a mitigation for this cause? How so? Which ones?</a:t>
              </a:r>
            </a:p>
          </p:txBody>
        </p:sp>
      </p:grpSp>
    </p:spTree>
    <p:extLst>
      <p:ext uri="{BB962C8B-B14F-4D97-AF65-F5344CB8AC3E}">
        <p14:creationId xmlns:p14="http://schemas.microsoft.com/office/powerpoint/2010/main" val="37904231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8268"/>
                                        </p:tgtEl>
                                        <p:attrNameLst>
                                          <p:attrName>style.visibility</p:attrName>
                                        </p:attrNameLst>
                                      </p:cBhvr>
                                      <p:to>
                                        <p:strVal val="visible"/>
                                      </p:to>
                                    </p:set>
                                    <p:anim calcmode="lin" valueType="num">
                                      <p:cBhvr>
                                        <p:cTn id="7" dur="500" fill="hold"/>
                                        <p:tgtEl>
                                          <p:spTgt spid="138268"/>
                                        </p:tgtEl>
                                        <p:attrNameLst>
                                          <p:attrName>ppt_w</p:attrName>
                                        </p:attrNameLst>
                                      </p:cBhvr>
                                      <p:tavLst>
                                        <p:tav tm="0">
                                          <p:val>
                                            <p:fltVal val="0"/>
                                          </p:val>
                                        </p:tav>
                                        <p:tav tm="100000">
                                          <p:val>
                                            <p:strVal val="#ppt_w"/>
                                          </p:val>
                                        </p:tav>
                                      </p:tavLst>
                                    </p:anim>
                                    <p:anim calcmode="lin" valueType="num">
                                      <p:cBhvr>
                                        <p:cTn id="8" dur="500" fill="hold"/>
                                        <p:tgtEl>
                                          <p:spTgt spid="138268"/>
                                        </p:tgtEl>
                                        <p:attrNameLst>
                                          <p:attrName>ppt_h</p:attrName>
                                        </p:attrNameLst>
                                      </p:cBhvr>
                                      <p:tavLst>
                                        <p:tav tm="0">
                                          <p:val>
                                            <p:fltVal val="0"/>
                                          </p:val>
                                        </p:tav>
                                        <p:tav tm="100000">
                                          <p:val>
                                            <p:strVal val="#ppt_h"/>
                                          </p:val>
                                        </p:tav>
                                      </p:tavLst>
                                    </p:anim>
                                    <p:animEffect transition="in" filter="fade">
                                      <p:cBhvr>
                                        <p:cTn id="9" dur="500"/>
                                        <p:tgtEl>
                                          <p:spTgt spid="13826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6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38243" name="Rectangle 3"/>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139307" name="Group 43"/>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An error common to software in each redundant computer causing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8261" name="Text Box 21"/>
          <p:cNvSpPr txBox="1">
            <a:spLocks noChangeArrowheads="1"/>
          </p:cNvSpPr>
          <p:nvPr/>
        </p:nvSpPr>
        <p:spPr bwMode="auto">
          <a:xfrm>
            <a:off x="304800" y="2133600"/>
            <a:ext cx="3352800" cy="3625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Faulty data exchanged among redundant computers causes all computers to fail. </a:t>
            </a:r>
          </a:p>
          <a:p>
            <a:pPr algn="l"/>
            <a:r>
              <a:rPr lang="en-US" dirty="0"/>
              <a:t>This could occur because of improper requirements, incorrect coding of logic, incorrect data definitions (e.g., initialized data), and/or inability to test all possible modes in the SW</a:t>
            </a:r>
          </a:p>
        </p:txBody>
      </p:sp>
      <p:sp>
        <p:nvSpPr>
          <p:cNvPr id="138262" name="Text Box 22"/>
          <p:cNvSpPr txBox="1">
            <a:spLocks noChangeArrowheads="1"/>
          </p:cNvSpPr>
          <p:nvPr/>
        </p:nvSpPr>
        <p:spPr bwMode="auto">
          <a:xfrm>
            <a:off x="304800" y="1524000"/>
            <a:ext cx="1600200" cy="587375"/>
          </a:xfrm>
          <a:prstGeom prst="rect">
            <a:avLst/>
          </a:prstGeom>
          <a:solidFill>
            <a:schemeClr val="bg1"/>
          </a:solidFill>
          <a:ln w="6350">
            <a:solidFill>
              <a:schemeClr val="tx1"/>
            </a:solidFill>
            <a:miter lim="800000"/>
            <a:headEnd/>
            <a:tailEnd/>
          </a:ln>
        </p:spPr>
        <p:txBody>
          <a:bodyPr>
            <a:prstTxWarp prst="textNoShape">
              <a:avLst/>
            </a:prstTxWarp>
            <a:spAutoFit/>
          </a:bodyPr>
          <a:lstStyle/>
          <a:p>
            <a:r>
              <a:rPr lang="en-US" sz="1600" b="1" dirty="0"/>
              <a:t>Cause/Fault Tree Ref</a:t>
            </a:r>
          </a:p>
        </p:txBody>
      </p:sp>
      <p:sp>
        <p:nvSpPr>
          <p:cNvPr id="138263" name="Rectangle 24"/>
          <p:cNvSpPr>
            <a:spLocks noChangeArrowheads="1"/>
          </p:cNvSpPr>
          <p:nvPr/>
        </p:nvSpPr>
        <p:spPr bwMode="auto">
          <a:xfrm>
            <a:off x="5562600" y="1524000"/>
            <a:ext cx="3084513" cy="609600"/>
          </a:xfrm>
          <a:prstGeom prst="rect">
            <a:avLst/>
          </a:prstGeom>
          <a:solidFill>
            <a:schemeClr val="bg1"/>
          </a:solidFill>
          <a:ln w="6350">
            <a:solidFill>
              <a:schemeClr val="tx1"/>
            </a:solidFill>
            <a:miter lim="800000"/>
            <a:headEnd/>
            <a:tailEnd/>
          </a:ln>
        </p:spPr>
        <p:txBody>
          <a:bodyPr anchor="ctr">
            <a:prstTxWarp prst="textNoShape">
              <a:avLst/>
            </a:prstTxWarp>
            <a:spAutoFit/>
          </a:bodyPr>
          <a:lstStyle/>
          <a:p>
            <a:endParaRPr lang="en-US" dirty="0"/>
          </a:p>
        </p:txBody>
      </p:sp>
      <p:sp>
        <p:nvSpPr>
          <p:cNvPr id="138264" name="Text Box 25"/>
          <p:cNvSpPr txBox="1">
            <a:spLocks noChangeArrowheads="1"/>
          </p:cNvSpPr>
          <p:nvPr/>
        </p:nvSpPr>
        <p:spPr bwMode="auto">
          <a:xfrm>
            <a:off x="5715000" y="1660525"/>
            <a:ext cx="2819400" cy="336550"/>
          </a:xfrm>
          <a:prstGeom prst="rect">
            <a:avLst/>
          </a:prstGeom>
          <a:solidFill>
            <a:schemeClr val="bg1"/>
          </a:solidFill>
          <a:ln w="6350">
            <a:noFill/>
            <a:miter lim="800000"/>
            <a:headEnd/>
            <a:tailEnd/>
          </a:ln>
        </p:spPr>
        <p:txBody>
          <a:bodyPr>
            <a:prstTxWarp prst="textNoShape">
              <a:avLst/>
            </a:prstTxWarp>
            <a:spAutoFit/>
          </a:bodyPr>
          <a:lstStyle/>
          <a:p>
            <a:pPr>
              <a:spcAft>
                <a:spcPct val="50000"/>
              </a:spcAft>
            </a:pPr>
            <a:r>
              <a:rPr lang="en-US" sz="1600" b="1" dirty="0"/>
              <a:t>Verification</a:t>
            </a:r>
          </a:p>
        </p:txBody>
      </p:sp>
      <p:sp>
        <p:nvSpPr>
          <p:cNvPr id="139290" name="Text Box 26"/>
          <p:cNvSpPr txBox="1">
            <a:spLocks noChangeArrowheads="1"/>
          </p:cNvSpPr>
          <p:nvPr/>
        </p:nvSpPr>
        <p:spPr bwMode="auto">
          <a:xfrm>
            <a:off x="4876800" y="2133600"/>
            <a:ext cx="3810000" cy="37782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p>
        </p:txBody>
      </p:sp>
      <p:grpSp>
        <p:nvGrpSpPr>
          <p:cNvPr id="2" name="Group 41"/>
          <p:cNvGrpSpPr>
            <a:grpSpLocks/>
          </p:cNvGrpSpPr>
          <p:nvPr/>
        </p:nvGrpSpPr>
        <p:grpSpPr bwMode="auto">
          <a:xfrm>
            <a:off x="2971800" y="990600"/>
            <a:ext cx="3124200" cy="1524000"/>
            <a:chOff x="1872" y="624"/>
            <a:chExt cx="1968" cy="960"/>
          </a:xfrm>
        </p:grpSpPr>
        <p:grpSp>
          <p:nvGrpSpPr>
            <p:cNvPr id="138272" name="Group 34"/>
            <p:cNvGrpSpPr>
              <a:grpSpLocks/>
            </p:cNvGrpSpPr>
            <p:nvPr/>
          </p:nvGrpSpPr>
          <p:grpSpPr bwMode="auto">
            <a:xfrm>
              <a:off x="1872" y="624"/>
              <a:ext cx="1728" cy="288"/>
              <a:chOff x="1872" y="624"/>
              <a:chExt cx="1728" cy="288"/>
            </a:xfrm>
          </p:grpSpPr>
          <p:sp>
            <p:nvSpPr>
              <p:cNvPr id="138274" name="AutoShape 32"/>
              <p:cNvSpPr>
                <a:spLocks noChangeArrowheads="1"/>
              </p:cNvSpPr>
              <p:nvPr/>
            </p:nvSpPr>
            <p:spPr bwMode="auto">
              <a:xfrm>
                <a:off x="1872" y="624"/>
                <a:ext cx="1728" cy="288"/>
              </a:xfrm>
              <a:prstGeom prst="wedgeRectCallout">
                <a:avLst>
                  <a:gd name="adj1" fmla="val 39931"/>
                  <a:gd name="adj2" fmla="val 203819"/>
                </a:avLst>
              </a:prstGeom>
              <a:solidFill>
                <a:srgbClr val="E8C366"/>
              </a:solidFill>
              <a:ln w="6350">
                <a:noFill/>
                <a:miter lim="800000"/>
                <a:headEnd/>
                <a:tailEnd/>
              </a:ln>
            </p:spPr>
            <p:txBody>
              <a:bodyPr anchor="ctr">
                <a:prstTxWarp prst="textNoShape">
                  <a:avLst/>
                </a:prstTxWarp>
              </a:bodyPr>
              <a:lstStyle/>
              <a:p>
                <a:endParaRPr lang="en-US" dirty="0"/>
              </a:p>
            </p:txBody>
          </p:sp>
          <p:sp>
            <p:nvSpPr>
              <p:cNvPr id="138275" name="Text Box 33"/>
              <p:cNvSpPr txBox="1">
                <a:spLocks noChangeArrowheads="1"/>
              </p:cNvSpPr>
              <p:nvPr/>
            </p:nvSpPr>
            <p:spPr bwMode="auto">
              <a:xfrm>
                <a:off x="1920" y="624"/>
                <a:ext cx="1584" cy="250"/>
              </a:xfrm>
              <a:prstGeom prst="rect">
                <a:avLst/>
              </a:prstGeom>
              <a:noFill/>
              <a:ln w="6350">
                <a:noFill/>
                <a:miter lim="800000"/>
                <a:headEnd/>
                <a:tailEnd/>
              </a:ln>
            </p:spPr>
            <p:txBody>
              <a:bodyPr>
                <a:prstTxWarp prst="textNoShape">
                  <a:avLst/>
                </a:prstTxWarp>
                <a:spAutoFit/>
              </a:bodyPr>
              <a:lstStyle/>
              <a:p>
                <a:pPr algn="l"/>
                <a:r>
                  <a:rPr lang="en-US" dirty="0"/>
                  <a:t>What is “extensive”?</a:t>
                </a:r>
              </a:p>
            </p:txBody>
          </p:sp>
        </p:grpSp>
        <p:sp>
          <p:nvSpPr>
            <p:cNvPr id="138273" name="Rectangle 31"/>
            <p:cNvSpPr>
              <a:spLocks noChangeArrowheads="1"/>
            </p:cNvSpPr>
            <p:nvPr/>
          </p:nvSpPr>
          <p:spPr bwMode="auto">
            <a:xfrm>
              <a:off x="3120" y="1392"/>
              <a:ext cx="720" cy="192"/>
            </a:xfrm>
            <a:prstGeom prst="rect">
              <a:avLst/>
            </a:prstGeom>
            <a:noFill/>
            <a:ln w="28575">
              <a:solidFill>
                <a:schemeClr val="tx1"/>
              </a:solidFill>
              <a:miter lim="800000"/>
              <a:headEnd/>
              <a:tailEnd/>
            </a:ln>
          </p:spPr>
          <p:txBody>
            <a:bodyPr wrap="none" anchor="ctr">
              <a:prstTxWarp prst="textNoShape">
                <a:avLst/>
              </a:prstTxWarp>
              <a:spAutoFit/>
            </a:bodyPr>
            <a:lstStyle/>
            <a:p>
              <a:endParaRPr lang="en-US" dirty="0"/>
            </a:p>
          </p:txBody>
        </p:sp>
      </p:grpSp>
      <p:grpSp>
        <p:nvGrpSpPr>
          <p:cNvPr id="4" name="Group 42"/>
          <p:cNvGrpSpPr>
            <a:grpSpLocks/>
          </p:cNvGrpSpPr>
          <p:nvPr/>
        </p:nvGrpSpPr>
        <p:grpSpPr bwMode="auto">
          <a:xfrm>
            <a:off x="5943600" y="990600"/>
            <a:ext cx="2743200" cy="2438400"/>
            <a:chOff x="3744" y="624"/>
            <a:chExt cx="1728" cy="1536"/>
          </a:xfrm>
        </p:grpSpPr>
        <p:grpSp>
          <p:nvGrpSpPr>
            <p:cNvPr id="138268" name="Group 40"/>
            <p:cNvGrpSpPr>
              <a:grpSpLocks/>
            </p:cNvGrpSpPr>
            <p:nvPr/>
          </p:nvGrpSpPr>
          <p:grpSpPr bwMode="auto">
            <a:xfrm>
              <a:off x="3744" y="624"/>
              <a:ext cx="1728" cy="720"/>
              <a:chOff x="3744" y="624"/>
              <a:chExt cx="1728" cy="720"/>
            </a:xfrm>
          </p:grpSpPr>
          <p:sp>
            <p:nvSpPr>
              <p:cNvPr id="138270" name="AutoShape 38"/>
              <p:cNvSpPr>
                <a:spLocks noChangeArrowheads="1"/>
              </p:cNvSpPr>
              <p:nvPr/>
            </p:nvSpPr>
            <p:spPr bwMode="auto">
              <a:xfrm>
                <a:off x="3744" y="624"/>
                <a:ext cx="1728" cy="720"/>
              </a:xfrm>
              <a:prstGeom prst="wedgeRectCallout">
                <a:avLst>
                  <a:gd name="adj1" fmla="val 10301"/>
                  <a:gd name="adj2" fmla="val 135972"/>
                </a:avLst>
              </a:prstGeom>
              <a:solidFill>
                <a:srgbClr val="E8C366"/>
              </a:solidFill>
              <a:ln w="6350">
                <a:noFill/>
                <a:miter lim="800000"/>
                <a:headEnd/>
                <a:tailEnd/>
              </a:ln>
            </p:spPr>
            <p:txBody>
              <a:bodyPr anchor="ctr">
                <a:prstTxWarp prst="textNoShape">
                  <a:avLst/>
                </a:prstTxWarp>
              </a:bodyPr>
              <a:lstStyle/>
              <a:p>
                <a:endParaRPr lang="en-US" dirty="0"/>
              </a:p>
            </p:txBody>
          </p:sp>
          <p:sp>
            <p:nvSpPr>
              <p:cNvPr id="138271" name="Text Box 39"/>
              <p:cNvSpPr txBox="1">
                <a:spLocks noChangeArrowheads="1"/>
              </p:cNvSpPr>
              <p:nvPr/>
            </p:nvSpPr>
            <p:spPr bwMode="auto">
              <a:xfrm>
                <a:off x="3792" y="672"/>
                <a:ext cx="1680" cy="634"/>
              </a:xfrm>
              <a:prstGeom prst="rect">
                <a:avLst/>
              </a:prstGeom>
              <a:noFill/>
              <a:ln w="6350">
                <a:noFill/>
                <a:miter lim="800000"/>
                <a:headEnd/>
                <a:tailEnd/>
              </a:ln>
            </p:spPr>
            <p:txBody>
              <a:bodyPr>
                <a:prstTxWarp prst="textNoShape">
                  <a:avLst/>
                </a:prstTxWarp>
                <a:spAutoFit/>
              </a:bodyPr>
              <a:lstStyle/>
              <a:p>
                <a:pPr algn="l"/>
                <a:r>
                  <a:rPr lang="en-US" dirty="0"/>
                  <a:t>What are “rigorous reviews”? How do they eliminate errors?</a:t>
                </a:r>
              </a:p>
            </p:txBody>
          </p:sp>
        </p:grpSp>
        <p:sp>
          <p:nvSpPr>
            <p:cNvPr id="138269" name="Rectangle 35"/>
            <p:cNvSpPr>
              <a:spLocks noChangeArrowheads="1"/>
            </p:cNvSpPr>
            <p:nvPr/>
          </p:nvSpPr>
          <p:spPr bwMode="auto">
            <a:xfrm>
              <a:off x="4096" y="1968"/>
              <a:ext cx="1248" cy="192"/>
            </a:xfrm>
            <a:prstGeom prst="rect">
              <a:avLst/>
            </a:prstGeom>
            <a:noFill/>
            <a:ln w="28575">
              <a:solidFill>
                <a:schemeClr val="tx1"/>
              </a:solidFill>
              <a:miter lim="800000"/>
              <a:headEnd/>
              <a:tailEnd/>
            </a:ln>
          </p:spPr>
          <p:txBody>
            <a:bodyPr anchor="ctr">
              <a:prstTxWarp prst="textNoShape">
                <a:avLst/>
              </a:prstTxWarp>
              <a:spAutoFit/>
            </a:bodyPr>
            <a:lstStyle/>
            <a:p>
              <a:endParaRPr lang="en-US" dirty="0"/>
            </a:p>
          </p:txBody>
        </p:sp>
      </p:grpSp>
    </p:spTree>
    <p:extLst>
      <p:ext uri="{BB962C8B-B14F-4D97-AF65-F5344CB8AC3E}">
        <p14:creationId xmlns:p14="http://schemas.microsoft.com/office/powerpoint/2010/main" val="12594604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39290"/>
                                        </p:tgtEl>
                                        <p:attrNameLst>
                                          <p:attrName>style.visibility</p:attrName>
                                        </p:attrNameLst>
                                      </p:cBhvr>
                                      <p:to>
                                        <p:strVal val="visible"/>
                                      </p:to>
                                    </p:set>
                                    <p:anim calcmode="lin" valueType="num">
                                      <p:cBhvr>
                                        <p:cTn id="7" dur="500" fill="hold"/>
                                        <p:tgtEl>
                                          <p:spTgt spid="139290"/>
                                        </p:tgtEl>
                                        <p:attrNameLst>
                                          <p:attrName>ppt_w</p:attrName>
                                        </p:attrNameLst>
                                      </p:cBhvr>
                                      <p:tavLst>
                                        <p:tav tm="0">
                                          <p:val>
                                            <p:fltVal val="0"/>
                                          </p:val>
                                        </p:tav>
                                        <p:tav tm="100000">
                                          <p:val>
                                            <p:strVal val="#ppt_w"/>
                                          </p:val>
                                        </p:tav>
                                      </p:tavLst>
                                    </p:anim>
                                    <p:anim calcmode="lin" valueType="num">
                                      <p:cBhvr>
                                        <p:cTn id="8" dur="500" fill="hold"/>
                                        <p:tgtEl>
                                          <p:spTgt spid="139290"/>
                                        </p:tgtEl>
                                        <p:attrNameLst>
                                          <p:attrName>ppt_h</p:attrName>
                                        </p:attrNameLst>
                                      </p:cBhvr>
                                      <p:tavLst>
                                        <p:tav tm="0">
                                          <p:val>
                                            <p:fltVal val="0"/>
                                          </p:val>
                                        </p:tav>
                                        <p:tav tm="100000">
                                          <p:val>
                                            <p:strVal val="#ppt_h"/>
                                          </p:val>
                                        </p:tav>
                                      </p:tavLst>
                                    </p:anim>
                                    <p:animEffect transition="in" filter="fade">
                                      <p:cBhvr>
                                        <p:cTn id="9" dur="500"/>
                                        <p:tgtEl>
                                          <p:spTgt spid="13929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9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39267" name="Rectangle 3"/>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28698" name="Group 26"/>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9285" name="Text Box 36"/>
          <p:cNvSpPr txBox="1">
            <a:spLocks noChangeArrowheads="1"/>
          </p:cNvSpPr>
          <p:nvPr/>
        </p:nvSpPr>
        <p:spPr bwMode="auto">
          <a:xfrm>
            <a:off x="762000" y="2133600"/>
            <a:ext cx="2667000" cy="1631216"/>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These ambiguities in the hazard report make </a:t>
            </a:r>
            <a:r>
              <a:rPr lang="en-US" b="1" dirty="0" smtClean="0"/>
              <a:t>an evaluation of the software impossible</a:t>
            </a:r>
            <a:r>
              <a:rPr lang="en-US" dirty="0"/>
              <a:t>.</a:t>
            </a:r>
          </a:p>
        </p:txBody>
      </p:sp>
      <p:sp>
        <p:nvSpPr>
          <p:cNvPr id="140325" name="Text Box 37"/>
          <p:cNvSpPr txBox="1">
            <a:spLocks noChangeArrowheads="1"/>
          </p:cNvSpPr>
          <p:nvPr/>
        </p:nvSpPr>
        <p:spPr bwMode="auto">
          <a:xfrm>
            <a:off x="3886200" y="2133600"/>
            <a:ext cx="2667000" cy="16446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The answers may be available elsewhere, but we are left to find them ourselves.</a:t>
            </a:r>
            <a:r>
              <a:rPr lang="en-US" dirty="0"/>
              <a:t> </a:t>
            </a:r>
          </a:p>
        </p:txBody>
      </p:sp>
      <p:sp>
        <p:nvSpPr>
          <p:cNvPr id="140326" name="Text Box 38"/>
          <p:cNvSpPr txBox="1">
            <a:spLocks noChangeArrowheads="1"/>
          </p:cNvSpPr>
          <p:nvPr/>
        </p:nvSpPr>
        <p:spPr bwMode="auto">
          <a:xfrm>
            <a:off x="5867400" y="4038600"/>
            <a:ext cx="2667000" cy="1339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The mitigations and verification actions are implicitly related to the cause/hazard.</a:t>
            </a:r>
            <a:r>
              <a:rPr lang="en-US" dirty="0"/>
              <a:t> </a:t>
            </a:r>
          </a:p>
        </p:txBody>
      </p:sp>
      <p:sp>
        <p:nvSpPr>
          <p:cNvPr id="140327" name="Text Box 39"/>
          <p:cNvSpPr txBox="1">
            <a:spLocks noChangeArrowheads="1"/>
          </p:cNvSpPr>
          <p:nvPr/>
        </p:nvSpPr>
        <p:spPr bwMode="auto">
          <a:xfrm>
            <a:off x="1524000" y="3962400"/>
            <a:ext cx="2971800" cy="16446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Make the relationship more explicit by constructing claims and evidence in an assurance case.</a:t>
            </a:r>
            <a:r>
              <a:rPr lang="en-US" dirty="0"/>
              <a:t> </a:t>
            </a:r>
          </a:p>
        </p:txBody>
      </p:sp>
    </p:spTree>
    <p:extLst>
      <p:ext uri="{BB962C8B-B14F-4D97-AF65-F5344CB8AC3E}">
        <p14:creationId xmlns:p14="http://schemas.microsoft.com/office/powerpoint/2010/main" val="25198389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3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3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grpId="1" nodeType="clickEffect">
                                  <p:stCondLst>
                                    <p:cond delay="0"/>
                                  </p:stCondLst>
                                  <p:childTnLst>
                                    <p:animMotion origin="layout" path="M 0 -4.07407E-6 L -0.47083 -4.07407E-6 " pathEditMode="relative" rAng="0" ptsTypes="AA">
                                      <p:cBhvr>
                                        <p:cTn id="14" dur="1000" fill="hold"/>
                                        <p:tgtEl>
                                          <p:spTgt spid="140326"/>
                                        </p:tgtEl>
                                        <p:attrNameLst>
                                          <p:attrName>ppt_x</p:attrName>
                                          <p:attrName>ppt_y</p:attrName>
                                        </p:attrNameLst>
                                      </p:cBhvr>
                                      <p:rCtr x="-235" y="0"/>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03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25" grpId="0" animBg="1"/>
      <p:bldP spid="140326" grpId="0" animBg="1"/>
      <p:bldP spid="140326" grpId="1" animBg="1"/>
      <p:bldP spid="14032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40291" name="Rectangle 3"/>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29720" name="Group 24"/>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0309" name="Text Box 25"/>
          <p:cNvSpPr txBox="1">
            <a:spLocks noChangeArrowheads="1"/>
          </p:cNvSpPr>
          <p:nvPr/>
        </p:nvSpPr>
        <p:spPr bwMode="auto">
          <a:xfrm>
            <a:off x="304800" y="2133600"/>
            <a:ext cx="3352800" cy="3625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Faulty data exchanged among redundant computers causes all computers to fail. </a:t>
            </a:r>
          </a:p>
          <a:p>
            <a:pPr algn="l"/>
            <a:r>
              <a:rPr lang="en-US" dirty="0"/>
              <a:t>This could occur because of improper requirements, incorrect coding of logic, incorrect data definitions (e.g., initialized data), and/or inability to test all possible modes in the SW</a:t>
            </a:r>
          </a:p>
        </p:txBody>
      </p:sp>
      <p:sp>
        <p:nvSpPr>
          <p:cNvPr id="140310" name="Text Box 26"/>
          <p:cNvSpPr txBox="1">
            <a:spLocks noChangeArrowheads="1"/>
          </p:cNvSpPr>
          <p:nvPr/>
        </p:nvSpPr>
        <p:spPr bwMode="auto">
          <a:xfrm>
            <a:off x="4724400" y="2590800"/>
            <a:ext cx="2971800" cy="2863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Claim: The possibility that ‘</a:t>
            </a:r>
            <a:r>
              <a:rPr lang="en-US" b="1" i="1" dirty="0"/>
              <a:t>Faulty data exchanged among redundant computers causes all such computers to fail (during critical mission phases)</a:t>
            </a:r>
            <a:r>
              <a:rPr lang="en-US" b="1" dirty="0"/>
              <a:t>’ has been reduced ALARP</a:t>
            </a:r>
          </a:p>
        </p:txBody>
      </p:sp>
    </p:spTree>
    <p:extLst>
      <p:ext uri="{BB962C8B-B14F-4D97-AF65-F5344CB8AC3E}">
        <p14:creationId xmlns:p14="http://schemas.microsoft.com/office/powerpoint/2010/main" val="174697292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41315" name="Rectangle 3"/>
          <p:cNvSpPr>
            <a:spLocks noGrp="1" noChangeArrowheads="1"/>
          </p:cNvSpPr>
          <p:nvPr>
            <p:ph type="title"/>
          </p:nvPr>
        </p:nvSpPr>
        <p:spPr/>
        <p:txBody>
          <a:bodyPr/>
          <a:lstStyle/>
          <a:p>
            <a:pPr eaLnBrk="1" hangingPunct="1"/>
            <a:r>
              <a:rPr lang="en-US" dirty="0"/>
              <a:t>From Hazard Analysis Report to Assurance Case</a:t>
            </a:r>
          </a:p>
        </p:txBody>
      </p:sp>
      <p:graphicFrame>
        <p:nvGraphicFramePr>
          <p:cNvPr id="30748" name="Group 28"/>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1333" name="Text Box 21"/>
          <p:cNvSpPr txBox="1">
            <a:spLocks noChangeArrowheads="1"/>
          </p:cNvSpPr>
          <p:nvPr/>
        </p:nvSpPr>
        <p:spPr bwMode="auto">
          <a:xfrm>
            <a:off x="304800" y="2133600"/>
            <a:ext cx="3352800" cy="3625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Faulty data exchanged among redundant computers causes all computers to fail. </a:t>
            </a:r>
          </a:p>
          <a:p>
            <a:pPr algn="l"/>
            <a:r>
              <a:rPr lang="en-US" dirty="0"/>
              <a:t>This could occur because of improper requirements, incorrect coding of logic, incorrect data definitions (e.g., initialized data), and/or inability to test all possible modes in the SW</a:t>
            </a:r>
          </a:p>
        </p:txBody>
      </p:sp>
      <p:sp>
        <p:nvSpPr>
          <p:cNvPr id="141334" name="Text Box 22"/>
          <p:cNvSpPr txBox="1">
            <a:spLocks noChangeArrowheads="1"/>
          </p:cNvSpPr>
          <p:nvPr/>
        </p:nvSpPr>
        <p:spPr bwMode="auto">
          <a:xfrm>
            <a:off x="4419600" y="3200400"/>
            <a:ext cx="2743200" cy="13398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Better claims: Each possible cause has been mitigated (differently)</a:t>
            </a:r>
          </a:p>
        </p:txBody>
      </p:sp>
      <p:sp>
        <p:nvSpPr>
          <p:cNvPr id="142364" name="Rectangle 28"/>
          <p:cNvSpPr>
            <a:spLocks noChangeArrowheads="1"/>
          </p:cNvSpPr>
          <p:nvPr/>
        </p:nvSpPr>
        <p:spPr bwMode="auto">
          <a:xfrm>
            <a:off x="381000" y="3892550"/>
            <a:ext cx="2590800" cy="274638"/>
          </a:xfrm>
          <a:prstGeom prst="rect">
            <a:avLst/>
          </a:prstGeom>
          <a:noFill/>
          <a:ln w="28575">
            <a:solidFill>
              <a:schemeClr val="tx1"/>
            </a:solidFill>
            <a:miter lim="800000"/>
            <a:headEnd/>
            <a:tailEnd/>
          </a:ln>
        </p:spPr>
        <p:txBody>
          <a:bodyPr anchor="ctr">
            <a:prstTxWarp prst="textNoShape">
              <a:avLst/>
            </a:prstTxWarp>
          </a:bodyPr>
          <a:lstStyle/>
          <a:p>
            <a:endParaRPr lang="en-US" dirty="0"/>
          </a:p>
        </p:txBody>
      </p:sp>
      <p:sp>
        <p:nvSpPr>
          <p:cNvPr id="142365" name="Rectangle 29"/>
          <p:cNvSpPr>
            <a:spLocks noChangeArrowheads="1"/>
          </p:cNvSpPr>
          <p:nvPr/>
        </p:nvSpPr>
        <p:spPr bwMode="auto">
          <a:xfrm>
            <a:off x="381000" y="4191000"/>
            <a:ext cx="2743200" cy="304800"/>
          </a:xfrm>
          <a:prstGeom prst="rect">
            <a:avLst/>
          </a:prstGeom>
          <a:noFill/>
          <a:ln w="28575">
            <a:solidFill>
              <a:schemeClr val="tx1"/>
            </a:solidFill>
            <a:miter lim="800000"/>
            <a:headEnd/>
            <a:tailEnd/>
          </a:ln>
        </p:spPr>
        <p:txBody>
          <a:bodyPr anchor="ctr">
            <a:prstTxWarp prst="textNoShape">
              <a:avLst/>
            </a:prstTxWarp>
            <a:spAutoFit/>
          </a:bodyPr>
          <a:lstStyle/>
          <a:p>
            <a:endParaRPr lang="en-US" dirty="0"/>
          </a:p>
        </p:txBody>
      </p:sp>
      <p:sp>
        <p:nvSpPr>
          <p:cNvPr id="142366" name="Rectangle 30"/>
          <p:cNvSpPr>
            <a:spLocks noChangeArrowheads="1"/>
          </p:cNvSpPr>
          <p:nvPr/>
        </p:nvSpPr>
        <p:spPr bwMode="auto">
          <a:xfrm>
            <a:off x="381000" y="4495800"/>
            <a:ext cx="2819400" cy="304800"/>
          </a:xfrm>
          <a:prstGeom prst="rect">
            <a:avLst/>
          </a:prstGeom>
          <a:noFill/>
          <a:ln w="28575">
            <a:solidFill>
              <a:schemeClr val="tx1"/>
            </a:solidFill>
            <a:miter lim="800000"/>
            <a:headEnd/>
            <a:tailEnd/>
          </a:ln>
        </p:spPr>
        <p:txBody>
          <a:bodyPr anchor="ctr">
            <a:prstTxWarp prst="textNoShape">
              <a:avLst/>
            </a:prstTxWarp>
            <a:spAutoFit/>
          </a:bodyPr>
          <a:lstStyle/>
          <a:p>
            <a:endParaRPr lang="en-US" dirty="0"/>
          </a:p>
        </p:txBody>
      </p:sp>
      <p:sp>
        <p:nvSpPr>
          <p:cNvPr id="142367" name="Rectangle 31"/>
          <p:cNvSpPr>
            <a:spLocks noChangeArrowheads="1"/>
          </p:cNvSpPr>
          <p:nvPr/>
        </p:nvSpPr>
        <p:spPr bwMode="auto">
          <a:xfrm>
            <a:off x="381000" y="5105400"/>
            <a:ext cx="3048000" cy="609600"/>
          </a:xfrm>
          <a:prstGeom prst="rect">
            <a:avLst/>
          </a:prstGeom>
          <a:noFill/>
          <a:ln w="28575">
            <a:solidFill>
              <a:schemeClr val="tx1"/>
            </a:solidFill>
            <a:miter lim="800000"/>
            <a:headEnd/>
            <a:tailEnd/>
          </a:ln>
        </p:spPr>
        <p:txBody>
          <a:bodyPr anchor="ctr">
            <a:prstTxWarp prst="textNoShape">
              <a:avLst/>
            </a:prstTxWarp>
            <a:spAutoFit/>
          </a:bodyPr>
          <a:lstStyle/>
          <a:p>
            <a:endParaRPr lang="en-US" dirty="0"/>
          </a:p>
        </p:txBody>
      </p:sp>
    </p:spTree>
    <p:extLst>
      <p:ext uri="{BB962C8B-B14F-4D97-AF65-F5344CB8AC3E}">
        <p14:creationId xmlns:p14="http://schemas.microsoft.com/office/powerpoint/2010/main" val="39499017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23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23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23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64" grpId="0" animBg="1"/>
      <p:bldP spid="142365" grpId="0" animBg="1"/>
      <p:bldP spid="142366" grpId="0" animBg="1"/>
      <p:bldP spid="1423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Software assurance</a:t>
            </a:r>
          </a:p>
          <a:p>
            <a:r>
              <a:rPr lang="en-US" dirty="0" smtClean="0"/>
              <a:t>Assurance case</a:t>
            </a:r>
          </a:p>
          <a:p>
            <a:r>
              <a:rPr lang="en-US" dirty="0" smtClean="0"/>
              <a:t>Examples</a:t>
            </a:r>
          </a:p>
          <a:p>
            <a:endParaRPr lang="en-US" dirty="0"/>
          </a:p>
        </p:txBody>
      </p:sp>
      <p:sp>
        <p:nvSpPr>
          <p:cNvPr id="6" name="AutoShape 4"/>
          <p:cNvSpPr>
            <a:spLocks noChangeArrowheads="1"/>
          </p:cNvSpPr>
          <p:nvPr/>
        </p:nvSpPr>
        <p:spPr bwMode="auto">
          <a:xfrm rot="5400000">
            <a:off x="0" y="1161979"/>
            <a:ext cx="349109" cy="311151"/>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112853411"/>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ChangeArrowheads="1"/>
          </p:cNvSpPr>
          <p:nvPr/>
        </p:nvSpPr>
        <p:spPr bwMode="auto">
          <a:xfrm>
            <a:off x="304800" y="1524000"/>
            <a:ext cx="8305800" cy="4038600"/>
          </a:xfrm>
          <a:prstGeom prst="rect">
            <a:avLst/>
          </a:prstGeom>
          <a:gradFill rotWithShape="1">
            <a:gsLst>
              <a:gs pos="0">
                <a:schemeClr val="bg2">
                  <a:alpha val="48000"/>
                </a:schemeClr>
              </a:gs>
              <a:gs pos="100000">
                <a:schemeClr val="bg2">
                  <a:gamma/>
                  <a:tint val="84706"/>
                  <a:invGamma/>
                  <a:alpha val="48000"/>
                </a:schemeClr>
              </a:gs>
            </a:gsLst>
            <a:lin ang="5400000" scaled="1"/>
          </a:gradFill>
          <a:ln w="6350">
            <a:noFill/>
            <a:miter lim="800000"/>
            <a:headEnd/>
            <a:tailEnd/>
          </a:ln>
          <a:effectLst/>
        </p:spPr>
        <p:txBody>
          <a:bodyPr anchor="ctr">
            <a:spAutoFit/>
          </a:bodyPr>
          <a:lstStyle/>
          <a:p>
            <a:pPr>
              <a:defRPr/>
            </a:pPr>
            <a:endParaRPr lang="en-US" dirty="0">
              <a:cs typeface="+mn-cs"/>
            </a:endParaRPr>
          </a:p>
        </p:txBody>
      </p:sp>
      <p:sp>
        <p:nvSpPr>
          <p:cNvPr id="142339" name="Rectangle 3"/>
          <p:cNvSpPr>
            <a:spLocks noGrp="1" noChangeArrowheads="1"/>
          </p:cNvSpPr>
          <p:nvPr>
            <p:ph type="title"/>
          </p:nvPr>
        </p:nvSpPr>
        <p:spPr/>
        <p:txBody>
          <a:bodyPr/>
          <a:lstStyle/>
          <a:p>
            <a:pPr eaLnBrk="1" hangingPunct="1"/>
            <a:r>
              <a:rPr lang="en-US" dirty="0"/>
              <a:t>From Analysis Hazard Report to Assurance Case</a:t>
            </a:r>
          </a:p>
        </p:txBody>
      </p:sp>
      <p:graphicFrame>
        <p:nvGraphicFramePr>
          <p:cNvPr id="31768" name="Group 24"/>
          <p:cNvGraphicFramePr>
            <a:graphicFrameLocks noGrp="1"/>
          </p:cNvGraphicFramePr>
          <p:nvPr/>
        </p:nvGraphicFramePr>
        <p:xfrm>
          <a:off x="304800" y="1524000"/>
          <a:ext cx="8305800" cy="4076700"/>
        </p:xfrm>
        <a:graphic>
          <a:graphicData uri="http://schemas.openxmlformats.org/drawingml/2006/table">
            <a:tbl>
              <a:tblPr/>
              <a:tblGrid>
                <a:gridCol w="1603375"/>
                <a:gridCol w="1749425"/>
                <a:gridCol w="1892300"/>
                <a:gridCol w="3060700"/>
              </a:tblGrid>
              <a:tr h="5127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Cause/Fault Tree Ref</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Effect/Severity/</a:t>
                      </a:r>
                      <a:br>
                        <a:rPr kumimoji="0" lang="en-US" sz="1600" b="1" i="0" u="none" strike="noStrike" cap="none" normalizeH="0" baseline="0" dirty="0">
                          <a:ln>
                            <a:noFill/>
                          </a:ln>
                          <a:solidFill>
                            <a:schemeClr val="tx1"/>
                          </a:solidFill>
                          <a:effectLst/>
                          <a:latin typeface="Arial" charset="0"/>
                          <a:ea typeface="Times New Roman" charset="0"/>
                          <a:cs typeface="Times New Roman" charset="0"/>
                        </a:rPr>
                      </a:br>
                      <a:r>
                        <a:rPr kumimoji="0" lang="en-US" sz="1600" b="1" i="0" u="none" strike="noStrike" cap="none" normalizeH="0" baseline="0" dirty="0">
                          <a:ln>
                            <a:noFill/>
                          </a:ln>
                          <a:solidFill>
                            <a:schemeClr val="tx1"/>
                          </a:solidFill>
                          <a:effectLst/>
                          <a:latin typeface="Arial" charset="0"/>
                          <a:ea typeface="Times New Roman" charset="0"/>
                          <a:cs typeface="Times New Roman" charset="0"/>
                        </a:rPr>
                        <a:t>Likelihood</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Mitigation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Times New Roman" charset="0"/>
                          <a:cs typeface="Times New Roman" charset="0"/>
                        </a:rPr>
                        <a:t>Verification</a:t>
                      </a:r>
                      <a:endParaRPr kumimoji="0" lang="en-US" sz="1600" b="0" i="0" u="none" strike="noStrike" cap="none" normalizeH="0" baseline="0" dirty="0">
                        <a:ln>
                          <a:noFill/>
                        </a:ln>
                        <a:solidFill>
                          <a:schemeClr val="tx1"/>
                        </a:solidFill>
                        <a:effectLst/>
                        <a:latin typeface="Arial" charset="0"/>
                        <a:ea typeface="Times New Roman" charset="0"/>
                        <a:cs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7238">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Faulty data exchanged among redundant computers causes all computers to fail.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This could occur because of improper requirements, incorrect coding of logic, incorrect data definitions (e.g., initialized data), and/or inability to test all possible modes in the SW</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Effect: Loss of operation of system during critical phase, leading to loss of life.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Severity: Catastrophic</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Likelihood: Improbable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Class: Controlled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 Software safeguards reduce, to the maximum extent feasible, the possibility that faulty data sent among redundant computers causes them to fail</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b) Program Development Specifications and Functional SW Requirements</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c) Subsystem design and functional interface requirements are used in the design and development of the relevant SW</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validation and testing are in place to minimize generic SW problems. The contractors must perform rigorous reviews throughout the SW definition, implementation, and verification cycles. These review processes cover requirements, design, code, test procedures and results, and are designed to eliminate errors early in the SW life cycle.</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After completing system level verification, critical SW undergoes extensive integrated HW/SW verification at facility XXX</a:t>
                      </a:r>
                      <a:endParaRPr kumimoji="0" lang="en-US" sz="1200" b="0" i="0" u="none" strike="noStrike" cap="none" normalizeH="0" baseline="0" dirty="0">
                        <a:ln>
                          <a:noFill/>
                        </a:ln>
                        <a:solidFill>
                          <a:schemeClr val="tx1"/>
                        </a:solidFill>
                        <a:effectLst/>
                        <a:latin typeface="Times New Roman" charset="0"/>
                        <a:ea typeface="Times New Roman" charset="0"/>
                        <a:cs typeface="Times New Roman" charset="0"/>
                      </a:endParaRPr>
                    </a:p>
                    <a:p>
                      <a:pPr marL="0" marR="0" lvl="0" indent="0" algn="l" defTabSz="914400" rtl="0" eaLnBrk="0" fontAlgn="base" latinLnBrk="0" hangingPunct="0">
                        <a:lnSpc>
                          <a:spcPct val="100000"/>
                        </a:lnSpc>
                        <a:spcBef>
                          <a:spcPct val="0"/>
                        </a:spcBef>
                        <a:spcAft>
                          <a:spcPts val="300"/>
                        </a:spcAft>
                        <a:buClrTx/>
                        <a:buSzTx/>
                        <a:buFontTx/>
                        <a:buNone/>
                        <a:tabLst/>
                      </a:pPr>
                      <a:r>
                        <a:rPr kumimoji="0" lang="en-US" sz="1200" b="0" i="0" u="none" strike="noStrike" cap="none" normalizeH="0" baseline="0" dirty="0">
                          <a:ln>
                            <a:noFill/>
                          </a:ln>
                          <a:solidFill>
                            <a:schemeClr val="tx1"/>
                          </a:solidFill>
                          <a:effectLst/>
                          <a:latin typeface="Arial" charset="0"/>
                          <a:ea typeface="Times New Roman" charset="0"/>
                          <a:cs typeface="Times New Roman" charset="0"/>
                        </a:rPr>
                        <a:t>Extensive verification is independently performed at facility XXX, using hardware and software maintained to duplicate the configuration of the fielded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2357" name="Text Box 23"/>
          <p:cNvSpPr txBox="1">
            <a:spLocks noChangeArrowheads="1"/>
          </p:cNvSpPr>
          <p:nvPr/>
        </p:nvSpPr>
        <p:spPr bwMode="auto">
          <a:xfrm>
            <a:off x="1371600" y="2133600"/>
            <a:ext cx="2895600" cy="27114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dirty="0"/>
              <a:t>Effect: Loss of operation of system during critical phase, leading to loss of life.</a:t>
            </a:r>
          </a:p>
          <a:p>
            <a:pPr algn="l"/>
            <a:r>
              <a:rPr lang="en-US" dirty="0"/>
              <a:t>Severity: Catastrophic</a:t>
            </a:r>
          </a:p>
          <a:p>
            <a:pPr algn="l"/>
            <a:r>
              <a:rPr lang="en-US" dirty="0"/>
              <a:t>Likelihood: Improbable</a:t>
            </a:r>
          </a:p>
          <a:p>
            <a:pPr algn="l"/>
            <a:r>
              <a:rPr lang="en-US" dirty="0"/>
              <a:t>Class: Controlled</a:t>
            </a:r>
          </a:p>
        </p:txBody>
      </p:sp>
      <p:sp>
        <p:nvSpPr>
          <p:cNvPr id="142358" name="Text Box 24"/>
          <p:cNvSpPr txBox="1">
            <a:spLocks noChangeArrowheads="1"/>
          </p:cNvSpPr>
          <p:nvPr/>
        </p:nvSpPr>
        <p:spPr bwMode="auto">
          <a:xfrm>
            <a:off x="4876800" y="2895600"/>
            <a:ext cx="2743200" cy="730250"/>
          </a:xfrm>
          <a:prstGeom prst="rect">
            <a:avLst/>
          </a:prstGeom>
          <a:solidFill>
            <a:schemeClr val="bg1"/>
          </a:solidFill>
          <a:ln w="28575">
            <a:solidFill>
              <a:schemeClr val="tx1"/>
            </a:solidFill>
            <a:miter lim="800000"/>
            <a:headEnd/>
            <a:tailEnd/>
          </a:ln>
        </p:spPr>
        <p:txBody>
          <a:bodyPr>
            <a:prstTxWarp prst="textNoShape">
              <a:avLst/>
            </a:prstTxWarp>
            <a:spAutoFit/>
          </a:bodyPr>
          <a:lstStyle/>
          <a:p>
            <a:pPr algn="l"/>
            <a:r>
              <a:rPr lang="en-US" b="1" dirty="0"/>
              <a:t>Claim context and assumptions</a:t>
            </a:r>
          </a:p>
        </p:txBody>
      </p:sp>
    </p:spTree>
    <p:extLst>
      <p:ext uri="{BB962C8B-B14F-4D97-AF65-F5344CB8AC3E}">
        <p14:creationId xmlns:p14="http://schemas.microsoft.com/office/powerpoint/2010/main" val="177808024"/>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Assurance Case</a:t>
            </a:r>
            <a:endParaRPr lang="en-US" dirty="0"/>
          </a:p>
        </p:txBody>
      </p:sp>
      <p:cxnSp>
        <p:nvCxnSpPr>
          <p:cNvPr id="4" name="Straight Arrow Connector 3"/>
          <p:cNvCxnSpPr>
            <a:stCxn id="5" idx="2"/>
            <a:endCxn id="7" idx="0"/>
          </p:cNvCxnSpPr>
          <p:nvPr/>
        </p:nvCxnSpPr>
        <p:spPr bwMode="auto">
          <a:xfrm>
            <a:off x="4507253" y="2444614"/>
            <a:ext cx="0" cy="811861"/>
          </a:xfrm>
          <a:prstGeom prst="straightConnector1">
            <a:avLst/>
          </a:prstGeom>
          <a:solidFill>
            <a:schemeClr val="bg1"/>
          </a:solidFill>
          <a:ln w="25400" cap="flat" cmpd="sng" algn="ctr">
            <a:solidFill>
              <a:schemeClr val="tx1"/>
            </a:solidFill>
            <a:prstDash val="solid"/>
            <a:round/>
            <a:headEnd type="none" w="med" len="med"/>
            <a:tailEnd type="arrow"/>
          </a:ln>
          <a:effectLst/>
        </p:spPr>
      </p:cxnSp>
      <p:sp>
        <p:nvSpPr>
          <p:cNvPr id="5" name="Rectangle 4"/>
          <p:cNvSpPr>
            <a:spLocks noChangeAspect="1" noChangeArrowheads="1"/>
          </p:cNvSpPr>
          <p:nvPr/>
        </p:nvSpPr>
        <p:spPr bwMode="auto">
          <a:xfrm>
            <a:off x="3343398" y="1646127"/>
            <a:ext cx="2327711" cy="798487"/>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b="0" dirty="0" smtClean="0">
                <a:latin typeface="Calibri" panose="020F0502020204030204" pitchFamily="34" charset="0"/>
              </a:rPr>
              <a:t>The likelihood of complete failure of primary and backup computers during a critical mission phase has been reduced ALARP.</a:t>
            </a:r>
            <a:endParaRPr lang="en-US" sz="1200" b="0" dirty="0">
              <a:latin typeface="Calibri" panose="020F0502020204030204" pitchFamily="34" charset="0"/>
            </a:endParaRPr>
          </a:p>
        </p:txBody>
      </p:sp>
      <p:grpSp>
        <p:nvGrpSpPr>
          <p:cNvPr id="3" name="Group 2"/>
          <p:cNvGrpSpPr/>
          <p:nvPr/>
        </p:nvGrpSpPr>
        <p:grpSpPr>
          <a:xfrm>
            <a:off x="304800" y="1551889"/>
            <a:ext cx="2378720" cy="1005841"/>
            <a:chOff x="304800" y="1551889"/>
            <a:chExt cx="2378720" cy="1005841"/>
          </a:xfrm>
        </p:grpSpPr>
        <p:grpSp>
          <p:nvGrpSpPr>
            <p:cNvPr id="33" name="Group 32"/>
            <p:cNvGrpSpPr/>
            <p:nvPr/>
          </p:nvGrpSpPr>
          <p:grpSpPr>
            <a:xfrm>
              <a:off x="304800" y="1551889"/>
              <a:ext cx="2378720" cy="1005841"/>
              <a:chOff x="76200" y="-3886038"/>
              <a:chExt cx="2565035" cy="1304650"/>
            </a:xfrm>
            <a:solidFill>
              <a:schemeClr val="bg1"/>
            </a:solidFill>
          </p:grpSpPr>
          <p:grpSp>
            <p:nvGrpSpPr>
              <p:cNvPr id="35" name="Group 34"/>
              <p:cNvGrpSpPr/>
              <p:nvPr/>
            </p:nvGrpSpPr>
            <p:grpSpPr>
              <a:xfrm>
                <a:off x="76200" y="-3886038"/>
                <a:ext cx="2565035" cy="1304650"/>
                <a:chOff x="2987040" y="-3886038"/>
                <a:chExt cx="2565035" cy="1304650"/>
              </a:xfrm>
              <a:grpFill/>
            </p:grpSpPr>
            <p:sp>
              <p:nvSpPr>
                <p:cNvPr id="37" name="Flowchart: Delay 36"/>
                <p:cNvSpPr/>
                <p:nvPr/>
              </p:nvSpPr>
              <p:spPr bwMode="auto">
                <a:xfrm>
                  <a:off x="4270248" y="-3886038"/>
                  <a:ext cx="1281827" cy="1304649"/>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8" name="Flowchart: Delay 37"/>
                <p:cNvSpPr/>
                <p:nvPr/>
              </p:nvSpPr>
              <p:spPr bwMode="auto">
                <a:xfrm flipH="1">
                  <a:off x="2987040" y="-3886037"/>
                  <a:ext cx="1280160" cy="1304649"/>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36" name="Rectangle 35"/>
              <p:cNvSpPr/>
              <p:nvPr/>
            </p:nvSpPr>
            <p:spPr bwMode="auto">
              <a:xfrm>
                <a:off x="1003860" y="-3858956"/>
                <a:ext cx="749376" cy="1257207"/>
              </a:xfrm>
              <a:prstGeom prst="rect">
                <a:avLst/>
              </a:prstGeom>
              <a:grp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34" name="TextBox 33"/>
            <p:cNvSpPr txBox="1"/>
            <p:nvPr/>
          </p:nvSpPr>
          <p:spPr>
            <a:xfrm>
              <a:off x="664274" y="1680977"/>
              <a:ext cx="1695962" cy="798487"/>
            </a:xfrm>
            <a:prstGeom prst="rect">
              <a:avLst/>
            </a:prstGeom>
            <a:solidFill>
              <a:schemeClr val="bg1"/>
            </a:solidFill>
          </p:spPr>
          <p:txBody>
            <a:bodyPr wrap="square" rtlCol="0">
              <a:spAutoFit/>
            </a:bodyPr>
            <a:lstStyle/>
            <a:p>
              <a:pPr>
                <a:spcBef>
                  <a:spcPts val="300"/>
                </a:spcBef>
              </a:pPr>
              <a:r>
                <a:rPr lang="en-US" sz="1200" b="0" dirty="0" smtClean="0">
                  <a:latin typeface="Calibri" pitchFamily="34" charset="0"/>
                </a:rPr>
                <a:t>Critical phases of system operation are X, Y, and Z (as defined in document DD</a:t>
              </a:r>
            </a:p>
          </p:txBody>
        </p:sp>
      </p:grpSp>
      <p:sp>
        <p:nvSpPr>
          <p:cNvPr id="7" name="Rectangle 4"/>
          <p:cNvSpPr>
            <a:spLocks noChangeAspect="1" noChangeArrowheads="1"/>
          </p:cNvSpPr>
          <p:nvPr/>
        </p:nvSpPr>
        <p:spPr bwMode="auto">
          <a:xfrm>
            <a:off x="3343398" y="3256475"/>
            <a:ext cx="2327711" cy="621046"/>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b="0" dirty="0" smtClean="0">
                <a:latin typeface="Calibri" panose="020F0502020204030204" pitchFamily="34" charset="0"/>
              </a:rPr>
              <a:t>Software hazards leading to complete failure of all redundant computers have been ALARP</a:t>
            </a:r>
            <a:endParaRPr lang="en-US" sz="1200" b="0" dirty="0">
              <a:latin typeface="Calibri" panose="020F0502020204030204" pitchFamily="34" charset="0"/>
            </a:endParaRPr>
          </a:p>
        </p:txBody>
      </p:sp>
      <p:sp>
        <p:nvSpPr>
          <p:cNvPr id="8" name="Rectangle 4"/>
          <p:cNvSpPr>
            <a:spLocks noChangeAspect="1" noChangeArrowheads="1"/>
          </p:cNvSpPr>
          <p:nvPr/>
        </p:nvSpPr>
        <p:spPr bwMode="auto">
          <a:xfrm>
            <a:off x="329532" y="3210029"/>
            <a:ext cx="2327711" cy="798487"/>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b="0" dirty="0" smtClean="0">
                <a:latin typeface="Calibri" panose="020F0502020204030204" pitchFamily="34" charset="0"/>
              </a:rPr>
              <a:t>Hardware hazards leading to a complete failure of all redundant computers have been reduced ALARP</a:t>
            </a:r>
            <a:endParaRPr lang="en-US" sz="1200" b="0" dirty="0">
              <a:latin typeface="Calibri" panose="020F0502020204030204" pitchFamily="34" charset="0"/>
            </a:endParaRPr>
          </a:p>
        </p:txBody>
      </p:sp>
      <p:sp>
        <p:nvSpPr>
          <p:cNvPr id="9" name="Rectangle 4"/>
          <p:cNvSpPr>
            <a:spLocks noChangeAspect="1" noChangeArrowheads="1"/>
          </p:cNvSpPr>
          <p:nvPr/>
        </p:nvSpPr>
        <p:spPr bwMode="auto">
          <a:xfrm>
            <a:off x="3354023" y="4507355"/>
            <a:ext cx="2327712" cy="1153371"/>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b="0" dirty="0" smtClean="0">
                <a:latin typeface="Calibri" panose="020F0502020204030204" pitchFamily="34" charset="0"/>
              </a:rPr>
              <a:t>The possibility that faulty data exchanged among redundant computers causes all such computers to fail (during critical mission phases) has been reduced ALARP.</a:t>
            </a:r>
            <a:endParaRPr lang="en-US" sz="1200" b="0" dirty="0">
              <a:latin typeface="Calibri" panose="020F0502020204030204" pitchFamily="34" charset="0"/>
            </a:endParaRPr>
          </a:p>
        </p:txBody>
      </p:sp>
      <p:sp>
        <p:nvSpPr>
          <p:cNvPr id="10" name="Rectangle 4"/>
          <p:cNvSpPr>
            <a:spLocks noChangeAspect="1" noChangeArrowheads="1"/>
          </p:cNvSpPr>
          <p:nvPr/>
        </p:nvSpPr>
        <p:spPr bwMode="auto">
          <a:xfrm>
            <a:off x="6592756" y="4506044"/>
            <a:ext cx="2115716" cy="975929"/>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b="0" dirty="0" smtClean="0">
                <a:latin typeface="Calibri" panose="020F0502020204030204" pitchFamily="34" charset="0"/>
              </a:rPr>
              <a:t>Other software hazards are mitigated (e.g. data initialization errors, coding leading to faulty data transmissions, etc..</a:t>
            </a:r>
            <a:endParaRPr lang="en-US" sz="1200" b="0" dirty="0">
              <a:latin typeface="Calibri" panose="020F0502020204030204" pitchFamily="34" charset="0"/>
            </a:endParaRPr>
          </a:p>
        </p:txBody>
      </p:sp>
      <p:cxnSp>
        <p:nvCxnSpPr>
          <p:cNvPr id="11" name="Straight Arrow Connector 10"/>
          <p:cNvCxnSpPr>
            <a:stCxn id="7" idx="2"/>
            <a:endCxn id="9" idx="0"/>
          </p:cNvCxnSpPr>
          <p:nvPr/>
        </p:nvCxnSpPr>
        <p:spPr bwMode="auto">
          <a:xfrm>
            <a:off x="4507254" y="3877521"/>
            <a:ext cx="10625" cy="629834"/>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12" name="Straight Arrow Connector 11"/>
          <p:cNvCxnSpPr>
            <a:stCxn id="7" idx="2"/>
            <a:endCxn id="10" idx="0"/>
          </p:cNvCxnSpPr>
          <p:nvPr/>
        </p:nvCxnSpPr>
        <p:spPr bwMode="auto">
          <a:xfrm>
            <a:off x="4507253" y="3877521"/>
            <a:ext cx="3143361" cy="628523"/>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13" name="Straight Arrow Connector 12"/>
          <p:cNvCxnSpPr>
            <a:stCxn id="5" idx="1"/>
            <a:endCxn id="37" idx="3"/>
          </p:cNvCxnSpPr>
          <p:nvPr/>
        </p:nvCxnSpPr>
        <p:spPr bwMode="auto">
          <a:xfrm flipH="1">
            <a:off x="2683520" y="2045371"/>
            <a:ext cx="659878" cy="9439"/>
          </a:xfrm>
          <a:prstGeom prst="straightConnector1">
            <a:avLst/>
          </a:prstGeom>
          <a:solidFill>
            <a:schemeClr val="bg1"/>
          </a:solidFill>
          <a:ln w="25400" cap="flat" cmpd="sng" algn="ctr">
            <a:solidFill>
              <a:schemeClr val="bg1">
                <a:lumMod val="50000"/>
              </a:schemeClr>
            </a:solidFill>
            <a:prstDash val="solid"/>
            <a:round/>
            <a:headEnd type="none" w="med" len="med"/>
            <a:tailEnd type="arrow"/>
          </a:ln>
          <a:effectLst/>
        </p:spPr>
      </p:cxnSp>
      <p:cxnSp>
        <p:nvCxnSpPr>
          <p:cNvPr id="14" name="Straight Arrow Connector 13"/>
          <p:cNvCxnSpPr>
            <a:stCxn id="5" idx="3"/>
            <a:endCxn id="26" idx="3"/>
          </p:cNvCxnSpPr>
          <p:nvPr/>
        </p:nvCxnSpPr>
        <p:spPr bwMode="auto">
          <a:xfrm flipV="1">
            <a:off x="5671109" y="2045370"/>
            <a:ext cx="789504" cy="1"/>
          </a:xfrm>
          <a:prstGeom prst="straightConnector1">
            <a:avLst/>
          </a:prstGeom>
          <a:solidFill>
            <a:schemeClr val="bg1"/>
          </a:solidFill>
          <a:ln w="25400" cap="flat" cmpd="sng" algn="ctr">
            <a:solidFill>
              <a:schemeClr val="bg1">
                <a:lumMod val="50000"/>
              </a:schemeClr>
            </a:solidFill>
            <a:prstDash val="solid"/>
            <a:round/>
            <a:headEnd type="none" w="med" len="med"/>
            <a:tailEnd type="arrow"/>
          </a:ln>
          <a:effectLst/>
        </p:spPr>
      </p:cxnSp>
      <p:cxnSp>
        <p:nvCxnSpPr>
          <p:cNvPr id="15" name="Straight Arrow Connector 14"/>
          <p:cNvCxnSpPr>
            <a:stCxn id="7" idx="3"/>
          </p:cNvCxnSpPr>
          <p:nvPr/>
        </p:nvCxnSpPr>
        <p:spPr bwMode="auto">
          <a:xfrm>
            <a:off x="5671109" y="3566998"/>
            <a:ext cx="822041" cy="1"/>
          </a:xfrm>
          <a:prstGeom prst="straightConnector1">
            <a:avLst/>
          </a:prstGeom>
          <a:solidFill>
            <a:schemeClr val="bg1"/>
          </a:solidFill>
          <a:ln w="25400" cap="flat" cmpd="sng" algn="ctr">
            <a:solidFill>
              <a:schemeClr val="bg1">
                <a:lumMod val="50000"/>
              </a:schemeClr>
            </a:solidFill>
            <a:prstDash val="solid"/>
            <a:round/>
            <a:headEnd type="none" w="med" len="med"/>
            <a:tailEnd type="arrow"/>
          </a:ln>
          <a:effectLst/>
        </p:spPr>
      </p:cxnSp>
      <p:sp>
        <p:nvSpPr>
          <p:cNvPr id="16" name="Diamond 15"/>
          <p:cNvSpPr/>
          <p:nvPr/>
        </p:nvSpPr>
        <p:spPr bwMode="auto">
          <a:xfrm>
            <a:off x="1290841" y="4036926"/>
            <a:ext cx="423990" cy="352486"/>
          </a:xfrm>
          <a:prstGeom prst="diamond">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nvGrpSpPr>
          <p:cNvPr id="17" name="Group 16"/>
          <p:cNvGrpSpPr/>
          <p:nvPr/>
        </p:nvGrpSpPr>
        <p:grpSpPr>
          <a:xfrm>
            <a:off x="6462026" y="2970747"/>
            <a:ext cx="2377174" cy="1142324"/>
            <a:chOff x="6855552" y="2852813"/>
            <a:chExt cx="2440848" cy="1188833"/>
          </a:xfrm>
        </p:grpSpPr>
        <p:grpSp>
          <p:nvGrpSpPr>
            <p:cNvPr id="27" name="Group 26"/>
            <p:cNvGrpSpPr/>
            <p:nvPr/>
          </p:nvGrpSpPr>
          <p:grpSpPr>
            <a:xfrm>
              <a:off x="6855552" y="2852813"/>
              <a:ext cx="2440848" cy="1188833"/>
              <a:chOff x="76200" y="-3886037"/>
              <a:chExt cx="2563368" cy="1280281"/>
            </a:xfrm>
            <a:solidFill>
              <a:schemeClr val="bg1"/>
            </a:solidFill>
          </p:grpSpPr>
          <p:grpSp>
            <p:nvGrpSpPr>
              <p:cNvPr id="29" name="Group 28"/>
              <p:cNvGrpSpPr/>
              <p:nvPr/>
            </p:nvGrpSpPr>
            <p:grpSpPr>
              <a:xfrm>
                <a:off x="76200" y="-3886037"/>
                <a:ext cx="2563368" cy="1280160"/>
                <a:chOff x="2987040" y="-3886037"/>
                <a:chExt cx="2563368" cy="1280160"/>
              </a:xfrm>
              <a:grpFill/>
            </p:grpSpPr>
            <p:sp>
              <p:nvSpPr>
                <p:cNvPr id="31" name="Flowchart: Delay 30"/>
                <p:cNvSpPr/>
                <p:nvPr/>
              </p:nvSpPr>
              <p:spPr bwMode="auto">
                <a:xfrm>
                  <a:off x="4270248"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2" name="Flowchart: Delay 31"/>
                <p:cNvSpPr/>
                <p:nvPr/>
              </p:nvSpPr>
              <p:spPr bwMode="auto">
                <a:xfrm flipH="1">
                  <a:off x="2987040"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30" name="Rectangle 29"/>
              <p:cNvSpPr/>
              <p:nvPr/>
            </p:nvSpPr>
            <p:spPr bwMode="auto">
              <a:xfrm>
                <a:off x="1003861" y="-3866221"/>
                <a:ext cx="748739" cy="1260465"/>
              </a:xfrm>
              <a:prstGeom prst="rect">
                <a:avLst/>
              </a:prstGeom>
              <a:grp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28" name="TextBox 27"/>
            <p:cNvSpPr txBox="1"/>
            <p:nvPr/>
          </p:nvSpPr>
          <p:spPr>
            <a:xfrm>
              <a:off x="7205281" y="2939344"/>
              <a:ext cx="1741390" cy="1015663"/>
            </a:xfrm>
            <a:prstGeom prst="rect">
              <a:avLst/>
            </a:prstGeom>
            <a:solidFill>
              <a:schemeClr val="bg1"/>
            </a:solidFill>
          </p:spPr>
          <p:txBody>
            <a:bodyPr wrap="square" rtlCol="0">
              <a:spAutoFit/>
            </a:bodyPr>
            <a:lstStyle/>
            <a:p>
              <a:pPr>
                <a:spcBef>
                  <a:spcPts val="300"/>
                </a:spcBef>
              </a:pPr>
              <a:r>
                <a:rPr lang="en-US" sz="1200" b="0" dirty="0">
                  <a:latin typeface="Calibri" pitchFamily="34" charset="0"/>
                </a:rPr>
                <a:t>Hazards: faulty data exchanged among redundant computer set, incorrect data initialization</a:t>
              </a:r>
              <a:r>
                <a:rPr lang="en-US" sz="1200" b="0" dirty="0" smtClean="0">
                  <a:latin typeface="Calibri" pitchFamily="34" charset="0"/>
                </a:rPr>
                <a:t>,</a:t>
              </a:r>
              <a:endParaRPr lang="en-US" sz="1200" b="0" dirty="0">
                <a:latin typeface="Calibri" pitchFamily="34" charset="0"/>
              </a:endParaRPr>
            </a:p>
          </p:txBody>
        </p:sp>
      </p:grpSp>
      <p:grpSp>
        <p:nvGrpSpPr>
          <p:cNvPr id="18" name="Group 17"/>
          <p:cNvGrpSpPr/>
          <p:nvPr/>
        </p:nvGrpSpPr>
        <p:grpSpPr>
          <a:xfrm>
            <a:off x="6460613" y="1474262"/>
            <a:ext cx="2377174" cy="1142216"/>
            <a:chOff x="6855552" y="1706880"/>
            <a:chExt cx="2440848" cy="1188720"/>
          </a:xfrm>
        </p:grpSpPr>
        <p:grpSp>
          <p:nvGrpSpPr>
            <p:cNvPr id="21" name="Group 20"/>
            <p:cNvGrpSpPr/>
            <p:nvPr/>
          </p:nvGrpSpPr>
          <p:grpSpPr>
            <a:xfrm>
              <a:off x="6855552" y="1706880"/>
              <a:ext cx="2440848" cy="1188720"/>
              <a:chOff x="76200" y="-3886037"/>
              <a:chExt cx="2563368" cy="1280160"/>
            </a:xfrm>
            <a:solidFill>
              <a:schemeClr val="bg1"/>
            </a:solidFill>
          </p:grpSpPr>
          <p:grpSp>
            <p:nvGrpSpPr>
              <p:cNvPr id="23" name="Group 22"/>
              <p:cNvGrpSpPr/>
              <p:nvPr/>
            </p:nvGrpSpPr>
            <p:grpSpPr>
              <a:xfrm>
                <a:off x="76200" y="-3886037"/>
                <a:ext cx="2563368" cy="1280160"/>
                <a:chOff x="2987040" y="-3886037"/>
                <a:chExt cx="2563368" cy="1280160"/>
              </a:xfrm>
              <a:grpFill/>
            </p:grpSpPr>
            <p:sp>
              <p:nvSpPr>
                <p:cNvPr id="25" name="Flowchart: Delay 24"/>
                <p:cNvSpPr/>
                <p:nvPr/>
              </p:nvSpPr>
              <p:spPr bwMode="auto">
                <a:xfrm>
                  <a:off x="4270248"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26" name="Flowchart: Delay 25"/>
                <p:cNvSpPr/>
                <p:nvPr/>
              </p:nvSpPr>
              <p:spPr bwMode="auto">
                <a:xfrm flipH="1">
                  <a:off x="2987040" y="-3886037"/>
                  <a:ext cx="1280160" cy="1280160"/>
                </a:xfrm>
                <a:prstGeom prst="flowChartDelay">
                  <a:avLst/>
                </a:prstGeom>
                <a:grp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24" name="Rectangle 23"/>
              <p:cNvSpPr/>
              <p:nvPr/>
            </p:nvSpPr>
            <p:spPr bwMode="auto">
              <a:xfrm>
                <a:off x="1003861" y="-3867869"/>
                <a:ext cx="748739" cy="1260542"/>
              </a:xfrm>
              <a:prstGeom prst="rect">
                <a:avLst/>
              </a:prstGeom>
              <a:grp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grpSp>
        <p:sp>
          <p:nvSpPr>
            <p:cNvPr id="22" name="TextBox 21"/>
            <p:cNvSpPr txBox="1"/>
            <p:nvPr/>
          </p:nvSpPr>
          <p:spPr>
            <a:xfrm>
              <a:off x="7205281" y="1774173"/>
              <a:ext cx="1741390" cy="1054135"/>
            </a:xfrm>
            <a:prstGeom prst="rect">
              <a:avLst/>
            </a:prstGeom>
            <a:solidFill>
              <a:schemeClr val="bg1"/>
            </a:solidFill>
          </p:spPr>
          <p:txBody>
            <a:bodyPr wrap="square" rtlCol="0">
              <a:spAutoFit/>
            </a:bodyPr>
            <a:lstStyle/>
            <a:p>
              <a:pPr>
                <a:spcBef>
                  <a:spcPts val="300"/>
                </a:spcBef>
              </a:pPr>
              <a:r>
                <a:rPr lang="en-US" sz="1200" b="0" dirty="0">
                  <a:latin typeface="Calibri" pitchFamily="34" charset="0"/>
                </a:rPr>
                <a:t>Effect: Loss of operation  of system during critical phase leading to loss of life; </a:t>
              </a:r>
            </a:p>
            <a:p>
              <a:pPr>
                <a:spcBef>
                  <a:spcPts val="300"/>
                </a:spcBef>
              </a:pPr>
              <a:r>
                <a:rPr lang="en-US" sz="1200" b="0" dirty="0">
                  <a:latin typeface="Calibri" pitchFamily="34" charset="0"/>
                </a:rPr>
                <a:t>Severity: </a:t>
              </a:r>
              <a:r>
                <a:rPr lang="en-US" sz="1200" b="0" dirty="0" smtClean="0">
                  <a:latin typeface="Calibri" pitchFamily="34" charset="0"/>
                </a:rPr>
                <a:t>Catastrophic;</a:t>
              </a:r>
              <a:endParaRPr lang="en-US" sz="1200" b="0" dirty="0">
                <a:latin typeface="Calibri" pitchFamily="34" charset="0"/>
              </a:endParaRPr>
            </a:p>
          </p:txBody>
        </p:sp>
      </p:grpSp>
      <p:cxnSp>
        <p:nvCxnSpPr>
          <p:cNvPr id="19" name="Straight Arrow Connector 18"/>
          <p:cNvCxnSpPr>
            <a:stCxn id="5" idx="2"/>
            <a:endCxn id="8" idx="0"/>
          </p:cNvCxnSpPr>
          <p:nvPr/>
        </p:nvCxnSpPr>
        <p:spPr bwMode="auto">
          <a:xfrm flipH="1">
            <a:off x="1493387" y="2444614"/>
            <a:ext cx="3013866" cy="765415"/>
          </a:xfrm>
          <a:prstGeom prst="straightConnector1">
            <a:avLst/>
          </a:prstGeom>
          <a:solidFill>
            <a:schemeClr val="bg1"/>
          </a:solidFill>
          <a:ln w="25400" cap="flat" cmpd="sng" algn="ctr">
            <a:solidFill>
              <a:schemeClr val="tx1"/>
            </a:solidFill>
            <a:prstDash val="solid"/>
            <a:round/>
            <a:headEnd type="none" w="med" len="med"/>
            <a:tailEnd type="arrow"/>
          </a:ln>
          <a:effectLst/>
        </p:spPr>
      </p:cxnSp>
      <p:sp>
        <p:nvSpPr>
          <p:cNvPr id="20" name="Diamond 19"/>
          <p:cNvSpPr/>
          <p:nvPr/>
        </p:nvSpPr>
        <p:spPr bwMode="auto">
          <a:xfrm>
            <a:off x="7450452" y="5514914"/>
            <a:ext cx="423990" cy="352486"/>
          </a:xfrm>
          <a:prstGeom prst="diamond">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41" name="Oval 40"/>
          <p:cNvSpPr/>
          <p:nvPr/>
        </p:nvSpPr>
        <p:spPr bwMode="auto">
          <a:xfrm>
            <a:off x="2819400" y="4180725"/>
            <a:ext cx="3396959" cy="1806631"/>
          </a:xfrm>
          <a:prstGeom prst="ellipse">
            <a:avLst/>
          </a:prstGeom>
          <a:noFill/>
          <a:ln w="28575" cap="flat" cmpd="sng" algn="ctr">
            <a:solidFill>
              <a:srgbClr val="C0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cxnSp>
        <p:nvCxnSpPr>
          <p:cNvPr id="42" name="Straight Arrow Connector 41"/>
          <p:cNvCxnSpPr>
            <a:stCxn id="9" idx="2"/>
          </p:cNvCxnSpPr>
          <p:nvPr/>
        </p:nvCxnSpPr>
        <p:spPr bwMode="auto">
          <a:xfrm>
            <a:off x="4517879" y="5660726"/>
            <a:ext cx="0" cy="663874"/>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43" name="Straight Arrow Connector 42"/>
          <p:cNvCxnSpPr>
            <a:stCxn id="9" idx="2"/>
          </p:cNvCxnSpPr>
          <p:nvPr/>
        </p:nvCxnSpPr>
        <p:spPr bwMode="auto">
          <a:xfrm>
            <a:off x="4517879" y="5660726"/>
            <a:ext cx="2537734" cy="587674"/>
          </a:xfrm>
          <a:prstGeom prst="straightConnector1">
            <a:avLst/>
          </a:prstGeom>
          <a:solidFill>
            <a:schemeClr val="bg1"/>
          </a:solidFill>
          <a:ln w="254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769598083"/>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Assurance Case</a:t>
            </a:r>
            <a:endParaRPr lang="en-US" dirty="0"/>
          </a:p>
        </p:txBody>
      </p:sp>
      <p:grpSp>
        <p:nvGrpSpPr>
          <p:cNvPr id="24" name="Group 23"/>
          <p:cNvGrpSpPr/>
          <p:nvPr/>
        </p:nvGrpSpPr>
        <p:grpSpPr>
          <a:xfrm>
            <a:off x="533400" y="1143450"/>
            <a:ext cx="8077199" cy="5104950"/>
            <a:chOff x="533400" y="1143450"/>
            <a:chExt cx="8077199" cy="5104950"/>
          </a:xfrm>
        </p:grpSpPr>
        <p:sp>
          <p:nvSpPr>
            <p:cNvPr id="5" name="Rectangle 4"/>
            <p:cNvSpPr>
              <a:spLocks noChangeAspect="1" noChangeArrowheads="1"/>
            </p:cNvSpPr>
            <p:nvPr/>
          </p:nvSpPr>
          <p:spPr bwMode="auto">
            <a:xfrm>
              <a:off x="2434733" y="1908591"/>
              <a:ext cx="2979684" cy="646331"/>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dirty="0" smtClean="0">
                  <a:latin typeface="Calibri" panose="020F0502020204030204" pitchFamily="34" charset="0"/>
                </a:rPr>
                <a:t>Data exchanges  among redundant </a:t>
              </a:r>
              <a:r>
                <a:rPr lang="en-US" sz="1200" dirty="0">
                  <a:latin typeface="Calibri" panose="020F0502020204030204" pitchFamily="34" charset="0"/>
                </a:rPr>
                <a:t>computers </a:t>
              </a:r>
              <a:r>
                <a:rPr lang="en-US" sz="1200" dirty="0" smtClean="0">
                  <a:latin typeface="Calibri" panose="020F0502020204030204" pitchFamily="34" charset="0"/>
                </a:rPr>
                <a:t>(during </a:t>
              </a:r>
              <a:r>
                <a:rPr lang="en-US" sz="1200" dirty="0">
                  <a:latin typeface="Calibri" panose="020F0502020204030204" pitchFamily="34" charset="0"/>
                </a:rPr>
                <a:t>critical mission phases)  </a:t>
              </a:r>
              <a:r>
                <a:rPr lang="en-US" sz="1200" dirty="0" smtClean="0">
                  <a:latin typeface="Calibri" panose="020F0502020204030204" pitchFamily="34" charset="0"/>
                </a:rPr>
                <a:t>have been minimized.</a:t>
              </a:r>
              <a:endParaRPr lang="en-US" sz="1200" dirty="0">
                <a:latin typeface="Calibri" panose="020F0502020204030204" pitchFamily="34" charset="0"/>
              </a:endParaRPr>
            </a:p>
          </p:txBody>
        </p:sp>
        <p:sp>
          <p:nvSpPr>
            <p:cNvPr id="6" name="Rectangle 4"/>
            <p:cNvSpPr>
              <a:spLocks noChangeAspect="1" noChangeArrowheads="1"/>
            </p:cNvSpPr>
            <p:nvPr/>
          </p:nvSpPr>
          <p:spPr bwMode="auto">
            <a:xfrm>
              <a:off x="5696145" y="1908591"/>
              <a:ext cx="2914454" cy="646331"/>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dirty="0" smtClean="0">
                  <a:latin typeface="Calibri" panose="020F0502020204030204" pitchFamily="34" charset="0"/>
                </a:rPr>
                <a:t>Attempted transfers of a faulty data are detected and handled appropriately (to the extent possible) </a:t>
              </a:r>
              <a:endParaRPr lang="en-US" sz="1200" dirty="0">
                <a:latin typeface="Calibri" panose="020F0502020204030204" pitchFamily="34" charset="0"/>
              </a:endParaRPr>
            </a:p>
          </p:txBody>
        </p:sp>
        <p:cxnSp>
          <p:nvCxnSpPr>
            <p:cNvPr id="7" name="Straight Arrow Connector 6"/>
            <p:cNvCxnSpPr>
              <a:stCxn id="22" idx="2"/>
              <a:endCxn id="5" idx="0"/>
            </p:cNvCxnSpPr>
            <p:nvPr/>
          </p:nvCxnSpPr>
          <p:spPr bwMode="auto">
            <a:xfrm>
              <a:off x="3924575" y="1420449"/>
              <a:ext cx="0" cy="488142"/>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8" name="Straight Arrow Connector 7"/>
            <p:cNvCxnSpPr>
              <a:stCxn id="22" idx="2"/>
              <a:endCxn id="6" idx="0"/>
            </p:cNvCxnSpPr>
            <p:nvPr/>
          </p:nvCxnSpPr>
          <p:spPr bwMode="auto">
            <a:xfrm>
              <a:off x="3924575" y="1420449"/>
              <a:ext cx="3228797" cy="488142"/>
            </a:xfrm>
            <a:prstGeom prst="straightConnector1">
              <a:avLst/>
            </a:prstGeom>
            <a:solidFill>
              <a:schemeClr val="bg1"/>
            </a:solidFill>
            <a:ln w="25400" cap="flat" cmpd="sng" algn="ctr">
              <a:solidFill>
                <a:schemeClr val="tx1"/>
              </a:solidFill>
              <a:prstDash val="solid"/>
              <a:round/>
              <a:headEnd type="none" w="med" len="med"/>
              <a:tailEnd type="arrow"/>
            </a:ln>
            <a:effectLst/>
          </p:spPr>
        </p:cxnSp>
        <p:sp>
          <p:nvSpPr>
            <p:cNvPr id="9" name="Rectangle 4"/>
            <p:cNvSpPr>
              <a:spLocks noChangeArrowheads="1"/>
            </p:cNvSpPr>
            <p:nvPr/>
          </p:nvSpPr>
          <p:spPr bwMode="auto">
            <a:xfrm>
              <a:off x="6195765" y="3123862"/>
              <a:ext cx="1915212" cy="1013084"/>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dirty="0">
                  <a:latin typeface="Calibri" panose="020F0502020204030204" pitchFamily="34" charset="0"/>
                </a:rPr>
                <a:t>Each computer does a validity check on data </a:t>
              </a:r>
              <a:r>
                <a:rPr lang="en-US" sz="1200" dirty="0" smtClean="0">
                  <a:latin typeface="Calibri" panose="020F0502020204030204" pitchFamily="34" charset="0"/>
                </a:rPr>
                <a:t>sent </a:t>
              </a:r>
              <a:r>
                <a:rPr lang="en-US" sz="1200" dirty="0">
                  <a:latin typeface="Calibri" panose="020F0502020204030204" pitchFamily="34" charset="0"/>
                </a:rPr>
                <a:t>by another computer and refuses to accept invalid data.</a:t>
              </a:r>
            </a:p>
          </p:txBody>
        </p:sp>
        <p:sp>
          <p:nvSpPr>
            <p:cNvPr id="10" name="Rectangle 4"/>
            <p:cNvSpPr>
              <a:spLocks noChangeArrowheads="1"/>
            </p:cNvSpPr>
            <p:nvPr/>
          </p:nvSpPr>
          <p:spPr bwMode="auto">
            <a:xfrm>
              <a:off x="4030744" y="3096596"/>
              <a:ext cx="1915212" cy="1015663"/>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dirty="0" smtClean="0">
                  <a:latin typeface="Calibri" panose="020F0502020204030204" pitchFamily="34" charset="0"/>
                </a:rPr>
                <a:t>Data exchanges  among redundant </a:t>
              </a:r>
              <a:r>
                <a:rPr lang="en-US" sz="1200" dirty="0">
                  <a:latin typeface="Calibri" panose="020F0502020204030204" pitchFamily="34" charset="0"/>
                </a:rPr>
                <a:t>computers </a:t>
              </a:r>
              <a:r>
                <a:rPr lang="en-US" sz="1200" dirty="0" smtClean="0">
                  <a:latin typeface="Calibri" panose="020F0502020204030204" pitchFamily="34" charset="0"/>
                </a:rPr>
                <a:t>(during </a:t>
              </a:r>
              <a:r>
                <a:rPr lang="en-US" sz="1200" dirty="0">
                  <a:latin typeface="Calibri" panose="020F0502020204030204" pitchFamily="34" charset="0"/>
                </a:rPr>
                <a:t>critical mission phases)  </a:t>
              </a:r>
              <a:r>
                <a:rPr lang="en-US" sz="1200" dirty="0" smtClean="0">
                  <a:latin typeface="Calibri" panose="020F0502020204030204" pitchFamily="34" charset="0"/>
                </a:rPr>
                <a:t>have been minimized.</a:t>
              </a:r>
              <a:endParaRPr lang="en-US" sz="1200" dirty="0">
                <a:latin typeface="Calibri" panose="020F0502020204030204" pitchFamily="34" charset="0"/>
              </a:endParaRPr>
            </a:p>
          </p:txBody>
        </p:sp>
        <p:sp>
          <p:nvSpPr>
            <p:cNvPr id="11" name="Rectangle 4"/>
            <p:cNvSpPr>
              <a:spLocks noChangeArrowheads="1"/>
            </p:cNvSpPr>
            <p:nvPr/>
          </p:nvSpPr>
          <p:spPr bwMode="auto">
            <a:xfrm>
              <a:off x="1879600" y="3205155"/>
              <a:ext cx="1915212" cy="1384995"/>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dirty="0" smtClean="0">
                  <a:latin typeface="Calibri" panose="020F0502020204030204" pitchFamily="34" charset="0"/>
                </a:rPr>
                <a:t>Functionality associated with each requirement leading to data exchanges (during critical mission phases) among redundant computers is critical and cannot be eliminated</a:t>
              </a:r>
              <a:endParaRPr lang="en-US" sz="1200" dirty="0">
                <a:latin typeface="Calibri" panose="020F0502020204030204" pitchFamily="34" charset="0"/>
              </a:endParaRPr>
            </a:p>
          </p:txBody>
        </p:sp>
        <p:cxnSp>
          <p:nvCxnSpPr>
            <p:cNvPr id="12" name="Straight Arrow Connector 11"/>
            <p:cNvCxnSpPr>
              <a:stCxn id="5" idx="2"/>
              <a:endCxn id="10" idx="0"/>
            </p:cNvCxnSpPr>
            <p:nvPr/>
          </p:nvCxnSpPr>
          <p:spPr bwMode="auto">
            <a:xfrm>
              <a:off x="3924575" y="2554922"/>
              <a:ext cx="1063775" cy="541674"/>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13" name="Straight Arrow Connector 12"/>
            <p:cNvCxnSpPr>
              <a:stCxn id="5" idx="2"/>
              <a:endCxn id="11" idx="0"/>
            </p:cNvCxnSpPr>
            <p:nvPr/>
          </p:nvCxnSpPr>
          <p:spPr bwMode="auto">
            <a:xfrm flipH="1">
              <a:off x="2837206" y="2554922"/>
              <a:ext cx="1087369" cy="650233"/>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14" name="Straight Arrow Connector 13"/>
            <p:cNvCxnSpPr>
              <a:stCxn id="6" idx="2"/>
              <a:endCxn id="9" idx="0"/>
            </p:cNvCxnSpPr>
            <p:nvPr/>
          </p:nvCxnSpPr>
          <p:spPr bwMode="auto">
            <a:xfrm flipH="1">
              <a:off x="7153371" y="2554922"/>
              <a:ext cx="1" cy="568940"/>
            </a:xfrm>
            <a:prstGeom prst="straightConnector1">
              <a:avLst/>
            </a:prstGeom>
            <a:solidFill>
              <a:schemeClr val="bg1"/>
            </a:solidFill>
            <a:ln w="25400" cap="flat" cmpd="sng" algn="ctr">
              <a:solidFill>
                <a:schemeClr val="tx1"/>
              </a:solidFill>
              <a:prstDash val="solid"/>
              <a:round/>
              <a:headEnd type="none" w="med" len="med"/>
              <a:tailEnd type="arrow"/>
            </a:ln>
            <a:effectLst/>
          </p:spPr>
        </p:cxnSp>
        <p:sp>
          <p:nvSpPr>
            <p:cNvPr id="15" name="Oval 5"/>
            <p:cNvSpPr>
              <a:spLocks noChangeAspect="1" noChangeArrowheads="1"/>
            </p:cNvSpPr>
            <p:nvPr/>
          </p:nvSpPr>
          <p:spPr bwMode="auto">
            <a:xfrm>
              <a:off x="2140446" y="4923597"/>
              <a:ext cx="1415592" cy="1324803"/>
            </a:xfrm>
            <a:prstGeom prst="ellipse">
              <a:avLst/>
            </a:prstGeom>
            <a:solidFill>
              <a:schemeClr val="bg1"/>
            </a:solidFill>
            <a:ln w="12700">
              <a:solidFill>
                <a:schemeClr val="tx1"/>
              </a:solidFill>
              <a:round/>
              <a:headEnd/>
              <a:tailEnd/>
            </a:ln>
          </p:spPr>
          <p:txBody>
            <a:bodyPr wrap="none" anchor="ctr">
              <a:prstTxWarp prst="textNoShape">
                <a:avLst/>
              </a:prstTxWarp>
              <a:normAutofit fontScale="62500" lnSpcReduction="20000"/>
            </a:bodyPr>
            <a:lstStyle/>
            <a:p>
              <a:r>
                <a:rPr lang="en-US" sz="1900" dirty="0" smtClean="0">
                  <a:latin typeface="Calibri" panose="020F0502020204030204" pitchFamily="34" charset="0"/>
                </a:rPr>
                <a:t>Test of </a:t>
              </a:r>
            </a:p>
            <a:p>
              <a:pPr>
                <a:spcBef>
                  <a:spcPts val="0"/>
                </a:spcBef>
              </a:pPr>
              <a:r>
                <a:rPr lang="en-US" sz="1900" dirty="0">
                  <a:latin typeface="Calibri" panose="020F0502020204030204" pitchFamily="34" charset="0"/>
                </a:rPr>
                <a:t>f</a:t>
              </a:r>
              <a:r>
                <a:rPr lang="en-US" sz="1900" dirty="0" smtClean="0">
                  <a:latin typeface="Calibri" panose="020F0502020204030204" pitchFamily="34" charset="0"/>
                </a:rPr>
                <a:t>unctionality with</a:t>
              </a:r>
            </a:p>
            <a:p>
              <a:pPr>
                <a:spcBef>
                  <a:spcPts val="0"/>
                </a:spcBef>
              </a:pPr>
              <a:r>
                <a:rPr lang="en-US" sz="1900" dirty="0">
                  <a:latin typeface="Calibri" panose="020F0502020204030204" pitchFamily="34" charset="0"/>
                </a:rPr>
                <a:t>d</a:t>
              </a:r>
              <a:r>
                <a:rPr lang="en-US" sz="1900" dirty="0" smtClean="0">
                  <a:latin typeface="Calibri" panose="020F0502020204030204" pitchFamily="34" charset="0"/>
                </a:rPr>
                <a:t>ata exchanges </a:t>
              </a:r>
            </a:p>
            <a:p>
              <a:pPr>
                <a:spcBef>
                  <a:spcPts val="0"/>
                </a:spcBef>
              </a:pPr>
              <a:r>
                <a:rPr lang="en-US" sz="1900" dirty="0" smtClean="0">
                  <a:latin typeface="Calibri" panose="020F0502020204030204" pitchFamily="34" charset="0"/>
                </a:rPr>
                <a:t>removed</a:t>
              </a:r>
            </a:p>
            <a:p>
              <a:r>
                <a:rPr lang="en-US" sz="1900" dirty="0" smtClean="0">
                  <a:latin typeface="Calibri" panose="020F0502020204030204" pitchFamily="34" charset="0"/>
                </a:rPr>
                <a:t>Review of analysis </a:t>
              </a:r>
            </a:p>
            <a:p>
              <a:pPr>
                <a:spcBef>
                  <a:spcPts val="0"/>
                </a:spcBef>
              </a:pPr>
              <a:endParaRPr lang="en-US" sz="1400" dirty="0">
                <a:latin typeface="Calibri" panose="020F0502020204030204" pitchFamily="34" charset="0"/>
              </a:endParaRPr>
            </a:p>
          </p:txBody>
        </p:sp>
        <p:sp>
          <p:nvSpPr>
            <p:cNvPr id="16" name="Oval 5"/>
            <p:cNvSpPr>
              <a:spLocks noChangeAspect="1" noChangeArrowheads="1"/>
            </p:cNvSpPr>
            <p:nvPr/>
          </p:nvSpPr>
          <p:spPr bwMode="auto">
            <a:xfrm>
              <a:off x="4374860" y="5014515"/>
              <a:ext cx="1249051" cy="1168944"/>
            </a:xfrm>
            <a:prstGeom prst="ellipse">
              <a:avLst/>
            </a:prstGeom>
            <a:solidFill>
              <a:schemeClr val="bg1"/>
            </a:solidFill>
            <a:ln w="12700">
              <a:solidFill>
                <a:schemeClr val="tx1"/>
              </a:solidFill>
              <a:round/>
              <a:headEnd/>
              <a:tailEnd/>
            </a:ln>
          </p:spPr>
          <p:txBody>
            <a:bodyPr wrap="none" anchor="ctr">
              <a:prstTxWarp prst="textNoShape">
                <a:avLst/>
              </a:prstTxWarp>
              <a:normAutofit/>
            </a:bodyPr>
            <a:lstStyle/>
            <a:p>
              <a:pPr>
                <a:spcBef>
                  <a:spcPts val="0"/>
                </a:spcBef>
              </a:pPr>
              <a:r>
                <a:rPr lang="en-US" sz="1200" dirty="0" smtClean="0">
                  <a:latin typeface="Calibri" panose="020F0502020204030204" pitchFamily="34" charset="0"/>
                </a:rPr>
                <a:t>Design </a:t>
              </a:r>
            </a:p>
            <a:p>
              <a:pPr>
                <a:spcBef>
                  <a:spcPts val="0"/>
                </a:spcBef>
              </a:pPr>
              <a:r>
                <a:rPr lang="en-US" sz="1200" dirty="0" smtClean="0">
                  <a:latin typeface="Calibri" panose="020F0502020204030204" pitchFamily="34" charset="0"/>
                </a:rPr>
                <a:t>Reviews</a:t>
              </a:r>
            </a:p>
            <a:p>
              <a:pPr>
                <a:spcBef>
                  <a:spcPts val="840"/>
                </a:spcBef>
              </a:pPr>
              <a:r>
                <a:rPr lang="en-US" sz="1200" dirty="0" smtClean="0">
                  <a:latin typeface="Calibri" panose="020F0502020204030204" pitchFamily="34" charset="0"/>
                </a:rPr>
                <a:t>Test</a:t>
              </a:r>
              <a:r>
                <a:rPr lang="en-US" sz="1400" dirty="0" smtClean="0">
                  <a:latin typeface="Calibri" panose="020F0502020204030204" pitchFamily="34" charset="0"/>
                </a:rPr>
                <a:t>s</a:t>
              </a:r>
              <a:endParaRPr lang="en-US" sz="1400" dirty="0">
                <a:latin typeface="Calibri" panose="020F0502020204030204" pitchFamily="34" charset="0"/>
              </a:endParaRPr>
            </a:p>
          </p:txBody>
        </p:sp>
        <p:sp>
          <p:nvSpPr>
            <p:cNvPr id="17" name="Oval 5"/>
            <p:cNvSpPr>
              <a:spLocks noChangeAspect="1" noChangeArrowheads="1"/>
            </p:cNvSpPr>
            <p:nvPr/>
          </p:nvSpPr>
          <p:spPr bwMode="auto">
            <a:xfrm>
              <a:off x="6528846" y="5001527"/>
              <a:ext cx="1249051" cy="1168944"/>
            </a:xfrm>
            <a:prstGeom prst="ellipse">
              <a:avLst/>
            </a:prstGeom>
            <a:solidFill>
              <a:schemeClr val="bg1"/>
            </a:solidFill>
            <a:ln w="12700">
              <a:solidFill>
                <a:schemeClr val="tx1"/>
              </a:solidFill>
              <a:round/>
              <a:headEnd/>
              <a:tailEnd/>
            </a:ln>
          </p:spPr>
          <p:txBody>
            <a:bodyPr wrap="none" anchor="ctr">
              <a:prstTxWarp prst="textNoShape">
                <a:avLst/>
              </a:prstTxWarp>
              <a:noAutofit/>
            </a:bodyPr>
            <a:lstStyle/>
            <a:p>
              <a:r>
                <a:rPr lang="en-US" sz="1200" dirty="0" smtClean="0">
                  <a:latin typeface="Calibri" panose="020F0502020204030204" pitchFamily="34" charset="0"/>
                </a:rPr>
                <a:t>Code</a:t>
              </a:r>
            </a:p>
            <a:p>
              <a:pPr>
                <a:spcBef>
                  <a:spcPts val="0"/>
                </a:spcBef>
              </a:pPr>
              <a:r>
                <a:rPr lang="en-US" sz="1200" dirty="0" smtClean="0">
                  <a:latin typeface="Calibri" panose="020F0502020204030204" pitchFamily="34" charset="0"/>
                </a:rPr>
                <a:t>reviews</a:t>
              </a:r>
            </a:p>
            <a:p>
              <a:r>
                <a:rPr lang="en-US" sz="1200" dirty="0" smtClean="0">
                  <a:latin typeface="Calibri" panose="020F0502020204030204" pitchFamily="34" charset="0"/>
                </a:rPr>
                <a:t>Test of invalid</a:t>
              </a:r>
            </a:p>
            <a:p>
              <a:pPr>
                <a:spcBef>
                  <a:spcPts val="0"/>
                </a:spcBef>
              </a:pPr>
              <a:r>
                <a:rPr lang="en-US" sz="1200" dirty="0">
                  <a:latin typeface="Calibri" panose="020F0502020204030204" pitchFamily="34" charset="0"/>
                </a:rPr>
                <a:t>d</a:t>
              </a:r>
              <a:r>
                <a:rPr lang="en-US" sz="1200" dirty="0" smtClean="0">
                  <a:latin typeface="Calibri" panose="020F0502020204030204" pitchFamily="34" charset="0"/>
                </a:rPr>
                <a:t>ata</a:t>
              </a:r>
              <a:endParaRPr lang="en-US" sz="1200" dirty="0">
                <a:latin typeface="Calibri" panose="020F0502020204030204" pitchFamily="34" charset="0"/>
              </a:endParaRPr>
            </a:p>
          </p:txBody>
        </p:sp>
        <p:sp>
          <p:nvSpPr>
            <p:cNvPr id="18" name="Rectangle 17"/>
            <p:cNvSpPr/>
            <p:nvPr/>
          </p:nvSpPr>
          <p:spPr>
            <a:xfrm>
              <a:off x="533400" y="5467709"/>
              <a:ext cx="855255" cy="288532"/>
            </a:xfrm>
            <a:prstGeom prst="rect">
              <a:avLst/>
            </a:prstGeom>
            <a:solidFill>
              <a:schemeClr val="bg1"/>
            </a:solidFill>
          </p:spPr>
          <p:txBody>
            <a:bodyPr wrap="none">
              <a:spAutoFit/>
            </a:bodyPr>
            <a:lstStyle/>
            <a:p>
              <a:r>
                <a:rPr lang="en-US" sz="1600" dirty="0" smtClean="0">
                  <a:latin typeface="Calibri" panose="020F0502020204030204" pitchFamily="34" charset="0"/>
                </a:rPr>
                <a:t>Evidence</a:t>
              </a:r>
              <a:endParaRPr lang="en-US" dirty="0"/>
            </a:p>
          </p:txBody>
        </p:sp>
        <p:cxnSp>
          <p:nvCxnSpPr>
            <p:cNvPr id="19" name="Straight Arrow Connector 18"/>
            <p:cNvCxnSpPr>
              <a:stCxn id="11" idx="2"/>
              <a:endCxn id="15" idx="0"/>
            </p:cNvCxnSpPr>
            <p:nvPr/>
          </p:nvCxnSpPr>
          <p:spPr bwMode="auto">
            <a:xfrm>
              <a:off x="2837206" y="4590150"/>
              <a:ext cx="11036" cy="333447"/>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20" name="Straight Arrow Connector 19"/>
            <p:cNvCxnSpPr>
              <a:stCxn id="10" idx="2"/>
              <a:endCxn id="16" idx="0"/>
            </p:cNvCxnSpPr>
            <p:nvPr/>
          </p:nvCxnSpPr>
          <p:spPr bwMode="auto">
            <a:xfrm>
              <a:off x="4988350" y="4112259"/>
              <a:ext cx="11036" cy="902256"/>
            </a:xfrm>
            <a:prstGeom prst="straightConnector1">
              <a:avLst/>
            </a:prstGeom>
            <a:solidFill>
              <a:schemeClr val="bg1"/>
            </a:solidFill>
            <a:ln w="25400" cap="flat" cmpd="sng" algn="ctr">
              <a:solidFill>
                <a:schemeClr val="tx1"/>
              </a:solidFill>
              <a:prstDash val="solid"/>
              <a:round/>
              <a:headEnd type="none" w="med" len="med"/>
              <a:tailEnd type="arrow"/>
            </a:ln>
            <a:effectLst/>
          </p:spPr>
        </p:cxnSp>
        <p:cxnSp>
          <p:nvCxnSpPr>
            <p:cNvPr id="21" name="Straight Arrow Connector 20"/>
            <p:cNvCxnSpPr>
              <a:stCxn id="9" idx="2"/>
              <a:endCxn id="17" idx="0"/>
            </p:cNvCxnSpPr>
            <p:nvPr/>
          </p:nvCxnSpPr>
          <p:spPr bwMode="auto">
            <a:xfrm>
              <a:off x="7153371" y="4136947"/>
              <a:ext cx="0" cy="864580"/>
            </a:xfrm>
            <a:prstGeom prst="straightConnector1">
              <a:avLst/>
            </a:prstGeom>
            <a:solidFill>
              <a:schemeClr val="bg1"/>
            </a:solidFill>
            <a:ln w="25400" cap="flat" cmpd="sng" algn="ctr">
              <a:solidFill>
                <a:schemeClr val="tx1"/>
              </a:solidFill>
              <a:prstDash val="solid"/>
              <a:round/>
              <a:headEnd type="none" w="med" len="med"/>
              <a:tailEnd type="arrow"/>
            </a:ln>
            <a:effectLst/>
          </p:spPr>
        </p:cxnSp>
        <p:sp>
          <p:nvSpPr>
            <p:cNvPr id="22" name="Rectangle 21"/>
            <p:cNvSpPr>
              <a:spLocks noChangeArrowheads="1"/>
            </p:cNvSpPr>
            <p:nvPr/>
          </p:nvSpPr>
          <p:spPr bwMode="auto">
            <a:xfrm>
              <a:off x="3147335" y="1143450"/>
              <a:ext cx="1554480" cy="276999"/>
            </a:xfrm>
            <a:prstGeom prst="rect">
              <a:avLst/>
            </a:prstGeom>
            <a:solidFill>
              <a:schemeClr val="bg1"/>
            </a:solidFill>
            <a:ln w="12700">
              <a:solidFill>
                <a:schemeClr val="tx1"/>
              </a:solidFill>
              <a:miter lim="800000"/>
              <a:headEnd/>
              <a:tailEnd/>
            </a:ln>
          </p:spPr>
          <p:txBody>
            <a:bodyPr wrap="square" anchor="ctr">
              <a:prstTxWarp prst="textNoShape">
                <a:avLst/>
              </a:prstTxWarp>
              <a:spAutoFit/>
            </a:bodyPr>
            <a:lstStyle/>
            <a:p>
              <a:r>
                <a:rPr lang="en-US" sz="1200" dirty="0" smtClean="0">
                  <a:latin typeface="Calibri" panose="020F0502020204030204" pitchFamily="34" charset="0"/>
                </a:rPr>
                <a:t>The possibility that …</a:t>
              </a:r>
              <a:endParaRPr lang="en-US" sz="1200" dirty="0">
                <a:latin typeface="Calibri" panose="020F0502020204030204" pitchFamily="34" charset="0"/>
              </a:endParaRPr>
            </a:p>
          </p:txBody>
        </p:sp>
      </p:grpSp>
    </p:spTree>
    <p:extLst>
      <p:ext uri="{BB962C8B-B14F-4D97-AF65-F5344CB8AC3E}">
        <p14:creationId xmlns:p14="http://schemas.microsoft.com/office/powerpoint/2010/main" val="371112720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dirty="0"/>
              <a:t>Assurance Case Benefits For This Example</a:t>
            </a:r>
          </a:p>
        </p:txBody>
      </p:sp>
      <p:sp>
        <p:nvSpPr>
          <p:cNvPr id="162819" name="Rectangle 3"/>
          <p:cNvSpPr>
            <a:spLocks noGrp="1" noChangeArrowheads="1"/>
          </p:cNvSpPr>
          <p:nvPr>
            <p:ph idx="1"/>
          </p:nvPr>
        </p:nvSpPr>
        <p:spPr/>
        <p:txBody>
          <a:bodyPr/>
          <a:lstStyle/>
          <a:p>
            <a:pPr>
              <a:lnSpc>
                <a:spcPct val="90000"/>
              </a:lnSpc>
            </a:pPr>
            <a:r>
              <a:rPr lang="en-US" dirty="0"/>
              <a:t>It’s not that we don’t already produce this data, but we don’t present it effectively</a:t>
            </a:r>
          </a:p>
          <a:p>
            <a:pPr lvl="1">
              <a:lnSpc>
                <a:spcPct val="90000"/>
              </a:lnSpc>
            </a:pPr>
            <a:r>
              <a:rPr lang="en-US" dirty="0"/>
              <a:t>The motivation for some activities and decisions is not evident to outside reviewers or new personnel</a:t>
            </a:r>
          </a:p>
          <a:p>
            <a:pPr>
              <a:lnSpc>
                <a:spcPct val="90000"/>
              </a:lnSpc>
            </a:pPr>
            <a:r>
              <a:rPr lang="en-US" dirty="0"/>
              <a:t>Effective presentation can</a:t>
            </a:r>
          </a:p>
          <a:p>
            <a:pPr lvl="1">
              <a:lnSpc>
                <a:spcPct val="90000"/>
              </a:lnSpc>
            </a:pPr>
            <a:r>
              <a:rPr lang="en-US" dirty="0"/>
              <a:t>Motivate consideration of different designs</a:t>
            </a:r>
          </a:p>
          <a:p>
            <a:pPr lvl="2">
              <a:lnSpc>
                <a:spcPct val="90000"/>
              </a:lnSpc>
            </a:pPr>
            <a:r>
              <a:rPr lang="en-US" dirty="0"/>
              <a:t>Ways of eliminating data exchanges</a:t>
            </a:r>
          </a:p>
          <a:p>
            <a:pPr lvl="1">
              <a:lnSpc>
                <a:spcPct val="90000"/>
              </a:lnSpc>
            </a:pPr>
            <a:r>
              <a:rPr lang="en-US" dirty="0"/>
              <a:t>Explain why certain evidence is critically important</a:t>
            </a:r>
          </a:p>
          <a:p>
            <a:pPr lvl="2">
              <a:lnSpc>
                <a:spcPct val="90000"/>
              </a:lnSpc>
            </a:pPr>
            <a:r>
              <a:rPr lang="en-US" dirty="0"/>
              <a:t>Code reviews showing that data validation checks are done</a:t>
            </a:r>
          </a:p>
          <a:p>
            <a:pPr lvl="2">
              <a:lnSpc>
                <a:spcPct val="90000"/>
              </a:lnSpc>
            </a:pPr>
            <a:r>
              <a:rPr lang="en-US" dirty="0"/>
              <a:t>Test results showing invalid data is rejected</a:t>
            </a:r>
          </a:p>
          <a:p>
            <a:pPr lvl="1">
              <a:lnSpc>
                <a:spcPct val="90000"/>
              </a:lnSpc>
            </a:pPr>
            <a:r>
              <a:rPr lang="en-US" dirty="0"/>
              <a:t>Help prioritize activities that contribute to the argument</a:t>
            </a:r>
          </a:p>
          <a:p>
            <a:pPr>
              <a:lnSpc>
                <a:spcPct val="90000"/>
              </a:lnSpc>
            </a:pPr>
            <a:r>
              <a:rPr lang="en-US" dirty="0"/>
              <a:t>This provides a significant benefit for on-going sustainment</a:t>
            </a:r>
          </a:p>
        </p:txBody>
      </p:sp>
    </p:spTree>
    <p:extLst>
      <p:ext uri="{BB962C8B-B14F-4D97-AF65-F5344CB8AC3E}">
        <p14:creationId xmlns:p14="http://schemas.microsoft.com/office/powerpoint/2010/main" val="252718524"/>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 for Assurance</a:t>
            </a:r>
          </a:p>
        </p:txBody>
      </p:sp>
      <p:sp>
        <p:nvSpPr>
          <p:cNvPr id="3" name="Content Placeholder 2"/>
          <p:cNvSpPr>
            <a:spLocks noGrp="1"/>
          </p:cNvSpPr>
          <p:nvPr>
            <p:ph idx="1"/>
          </p:nvPr>
        </p:nvSpPr>
        <p:spPr/>
        <p:txBody>
          <a:bodyPr/>
          <a:lstStyle/>
          <a:p>
            <a:r>
              <a:rPr lang="en-US" dirty="0"/>
              <a:t>Determine what is needed to establish appropriate assurance (goals)</a:t>
            </a:r>
          </a:p>
          <a:p>
            <a:r>
              <a:rPr lang="en-US" dirty="0"/>
              <a:t>Establish acceptance of assurance goals</a:t>
            </a:r>
          </a:p>
          <a:p>
            <a:r>
              <a:rPr lang="en-US" dirty="0"/>
              <a:t>Structure an assurance case to describe how the assurance goals will be met</a:t>
            </a:r>
          </a:p>
          <a:p>
            <a:r>
              <a:rPr lang="en-US" dirty="0"/>
              <a:t>Establish acceptance of assurance case</a:t>
            </a:r>
          </a:p>
          <a:p>
            <a:r>
              <a:rPr lang="en-US" dirty="0"/>
              <a:t>Update the assurance case to reflect changes and incorporate improved assurance elements (over time)</a:t>
            </a:r>
          </a:p>
          <a:p>
            <a:r>
              <a:rPr lang="en-US" dirty="0"/>
              <a:t>Identify gaps (risks to assurance) and mitigations</a:t>
            </a:r>
          </a:p>
        </p:txBody>
      </p:sp>
    </p:spTree>
    <p:extLst>
      <p:ext uri="{BB962C8B-B14F-4D97-AF65-F5344CB8AC3E}">
        <p14:creationId xmlns:p14="http://schemas.microsoft.com/office/powerpoint/2010/main" val="2391906335"/>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Presenting Clear Arguments – 4</a:t>
            </a:r>
          </a:p>
        </p:txBody>
      </p:sp>
      <p:sp>
        <p:nvSpPr>
          <p:cNvPr id="54275" name="Content Placeholder 2"/>
          <p:cNvSpPr>
            <a:spLocks noGrp="1"/>
          </p:cNvSpPr>
          <p:nvPr>
            <p:ph idx="1"/>
          </p:nvPr>
        </p:nvSpPr>
        <p:spPr>
          <a:xfrm>
            <a:off x="355600" y="1371600"/>
            <a:ext cx="8407400" cy="1790700"/>
          </a:xfrm>
        </p:spPr>
        <p:txBody>
          <a:bodyPr/>
          <a:lstStyle/>
          <a:p>
            <a:r>
              <a:rPr lang="en-US" dirty="0"/>
              <a:t>Important to “carry” the reader with you through the argument</a:t>
            </a:r>
          </a:p>
          <a:p>
            <a:pPr lvl="1"/>
            <a:r>
              <a:rPr lang="en-US" dirty="0"/>
              <a:t>Not lose them in the chase</a:t>
            </a:r>
          </a:p>
          <a:p>
            <a:pPr lvl="1"/>
            <a:r>
              <a:rPr lang="en-US" dirty="0"/>
              <a:t>Not force them to make big leaps</a:t>
            </a:r>
          </a:p>
          <a:p>
            <a:r>
              <a:rPr lang="en-US" dirty="0"/>
              <a:t>Need sufficient, judiciously placed stepping stones</a:t>
            </a:r>
          </a:p>
        </p:txBody>
      </p:sp>
      <p:sp>
        <p:nvSpPr>
          <p:cNvPr id="54276" name="Rectangle 3"/>
          <p:cNvSpPr>
            <a:spLocks noChangeArrowheads="1"/>
          </p:cNvSpPr>
          <p:nvPr/>
        </p:nvSpPr>
        <p:spPr bwMode="auto">
          <a:xfrm>
            <a:off x="2768600" y="3765550"/>
            <a:ext cx="4089400" cy="400050"/>
          </a:xfrm>
          <a:prstGeom prst="rect">
            <a:avLst/>
          </a:prstGeom>
          <a:solidFill>
            <a:schemeClr val="accent1"/>
          </a:solidFill>
          <a:ln w="6350">
            <a:noFill/>
            <a:round/>
            <a:headEnd/>
            <a:tailEnd/>
          </a:ln>
        </p:spPr>
        <p:txBody>
          <a:bodyPr wrap="none" anchor="ctr">
            <a:prstTxWarp prst="textNoShape">
              <a:avLst/>
            </a:prstTxWarp>
          </a:bodyPr>
          <a:lstStyle/>
          <a:p>
            <a:r>
              <a:rPr lang="en-US" dirty="0">
                <a:solidFill>
                  <a:schemeClr val="bg1"/>
                </a:solidFill>
              </a:rPr>
              <a:t>Safety Requirements &amp; Objectives</a:t>
            </a:r>
          </a:p>
        </p:txBody>
      </p:sp>
      <p:sp>
        <p:nvSpPr>
          <p:cNvPr id="54277" name="Rectangle 5"/>
          <p:cNvSpPr>
            <a:spLocks noChangeArrowheads="1"/>
          </p:cNvSpPr>
          <p:nvPr/>
        </p:nvSpPr>
        <p:spPr bwMode="auto">
          <a:xfrm>
            <a:off x="2768600" y="5772150"/>
            <a:ext cx="4089400" cy="400050"/>
          </a:xfrm>
          <a:prstGeom prst="rect">
            <a:avLst/>
          </a:prstGeom>
          <a:solidFill>
            <a:schemeClr val="accent1"/>
          </a:solidFill>
          <a:ln w="6350">
            <a:noFill/>
            <a:round/>
            <a:headEnd/>
            <a:tailEnd/>
          </a:ln>
        </p:spPr>
        <p:txBody>
          <a:bodyPr wrap="none" anchor="ctr">
            <a:prstTxWarp prst="textNoShape">
              <a:avLst/>
            </a:prstTxWarp>
          </a:bodyPr>
          <a:lstStyle/>
          <a:p>
            <a:r>
              <a:rPr lang="en-US" dirty="0">
                <a:solidFill>
                  <a:schemeClr val="bg1"/>
                </a:solidFill>
              </a:rPr>
              <a:t>Safety Evidence</a:t>
            </a:r>
          </a:p>
        </p:txBody>
      </p:sp>
      <p:cxnSp>
        <p:nvCxnSpPr>
          <p:cNvPr id="54278" name="Straight Arrow Connector 8"/>
          <p:cNvCxnSpPr>
            <a:cxnSpLocks noChangeShapeType="1"/>
          </p:cNvCxnSpPr>
          <p:nvPr/>
        </p:nvCxnSpPr>
        <p:spPr bwMode="auto">
          <a:xfrm rot="16200000" flipV="1">
            <a:off x="3648075" y="4264025"/>
            <a:ext cx="495300" cy="292100"/>
          </a:xfrm>
          <a:prstGeom prst="straightConnector1">
            <a:avLst/>
          </a:prstGeom>
          <a:noFill/>
          <a:ln w="6350">
            <a:noFill/>
            <a:round/>
            <a:headEnd/>
            <a:tailEnd type="arrow" w="med" len="med"/>
          </a:ln>
        </p:spPr>
      </p:cxnSp>
      <p:sp>
        <p:nvSpPr>
          <p:cNvPr id="54279" name="Freeform 17"/>
          <p:cNvSpPr>
            <a:spLocks noChangeArrowheads="1"/>
          </p:cNvSpPr>
          <p:nvPr/>
        </p:nvSpPr>
        <p:spPr bwMode="auto">
          <a:xfrm>
            <a:off x="3081338" y="4162425"/>
            <a:ext cx="409575" cy="1612900"/>
          </a:xfrm>
          <a:custGeom>
            <a:avLst/>
            <a:gdLst>
              <a:gd name="T0" fmla="*/ 163327 w 410633"/>
              <a:gd name="T1" fmla="*/ 1612900 h 1612900"/>
              <a:gd name="T2" fmla="*/ 16332 w 410633"/>
              <a:gd name="T3" fmla="*/ 1346200 h 1612900"/>
              <a:gd name="T4" fmla="*/ 261322 w 410633"/>
              <a:gd name="T5" fmla="*/ 939800 h 1612900"/>
              <a:gd name="T6" fmla="*/ 28582 w 410633"/>
              <a:gd name="T7" fmla="*/ 355600 h 1612900"/>
              <a:gd name="T8" fmla="*/ 396067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0" name="Freeform 18"/>
          <p:cNvSpPr>
            <a:spLocks noChangeArrowheads="1"/>
          </p:cNvSpPr>
          <p:nvPr/>
        </p:nvSpPr>
        <p:spPr bwMode="auto">
          <a:xfrm>
            <a:off x="3509963" y="4162425"/>
            <a:ext cx="409575" cy="1612900"/>
          </a:xfrm>
          <a:custGeom>
            <a:avLst/>
            <a:gdLst>
              <a:gd name="T0" fmla="*/ 163327 w 410633"/>
              <a:gd name="T1" fmla="*/ 1612900 h 1612900"/>
              <a:gd name="T2" fmla="*/ 16332 w 410633"/>
              <a:gd name="T3" fmla="*/ 1346200 h 1612900"/>
              <a:gd name="T4" fmla="*/ 261322 w 410633"/>
              <a:gd name="T5" fmla="*/ 939800 h 1612900"/>
              <a:gd name="T6" fmla="*/ 28582 w 410633"/>
              <a:gd name="T7" fmla="*/ 355600 h 1612900"/>
              <a:gd name="T8" fmla="*/ 396067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1" name="Freeform 19"/>
          <p:cNvSpPr>
            <a:spLocks noChangeArrowheads="1"/>
          </p:cNvSpPr>
          <p:nvPr/>
        </p:nvSpPr>
        <p:spPr bwMode="auto">
          <a:xfrm>
            <a:off x="3937000" y="4162425"/>
            <a:ext cx="411163" cy="1612900"/>
          </a:xfrm>
          <a:custGeom>
            <a:avLst/>
            <a:gdLst>
              <a:gd name="T0" fmla="*/ 172419 w 410633"/>
              <a:gd name="T1" fmla="*/ 1612900 h 1612900"/>
              <a:gd name="T2" fmla="*/ 17241 w 410633"/>
              <a:gd name="T3" fmla="*/ 1346200 h 1612900"/>
              <a:gd name="T4" fmla="*/ 275871 w 410633"/>
              <a:gd name="T5" fmla="*/ 939800 h 1612900"/>
              <a:gd name="T6" fmla="*/ 30173 w 410633"/>
              <a:gd name="T7" fmla="*/ 355600 h 1612900"/>
              <a:gd name="T8" fmla="*/ 418115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2" name="Freeform 20"/>
          <p:cNvSpPr>
            <a:spLocks noChangeArrowheads="1"/>
          </p:cNvSpPr>
          <p:nvPr/>
        </p:nvSpPr>
        <p:spPr bwMode="auto">
          <a:xfrm>
            <a:off x="4365625" y="4162425"/>
            <a:ext cx="411163" cy="1612900"/>
          </a:xfrm>
          <a:custGeom>
            <a:avLst/>
            <a:gdLst>
              <a:gd name="T0" fmla="*/ 172419 w 410633"/>
              <a:gd name="T1" fmla="*/ 1612900 h 1612900"/>
              <a:gd name="T2" fmla="*/ 17241 w 410633"/>
              <a:gd name="T3" fmla="*/ 1346200 h 1612900"/>
              <a:gd name="T4" fmla="*/ 275871 w 410633"/>
              <a:gd name="T5" fmla="*/ 939800 h 1612900"/>
              <a:gd name="T6" fmla="*/ 30173 w 410633"/>
              <a:gd name="T7" fmla="*/ 355600 h 1612900"/>
              <a:gd name="T8" fmla="*/ 418115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3" name="Freeform 21"/>
          <p:cNvSpPr>
            <a:spLocks noChangeArrowheads="1"/>
          </p:cNvSpPr>
          <p:nvPr/>
        </p:nvSpPr>
        <p:spPr bwMode="auto">
          <a:xfrm>
            <a:off x="4781550" y="4162425"/>
            <a:ext cx="411163" cy="1612900"/>
          </a:xfrm>
          <a:custGeom>
            <a:avLst/>
            <a:gdLst>
              <a:gd name="T0" fmla="*/ 172419 w 410633"/>
              <a:gd name="T1" fmla="*/ 1612900 h 1612900"/>
              <a:gd name="T2" fmla="*/ 17241 w 410633"/>
              <a:gd name="T3" fmla="*/ 1346200 h 1612900"/>
              <a:gd name="T4" fmla="*/ 275871 w 410633"/>
              <a:gd name="T5" fmla="*/ 939800 h 1612900"/>
              <a:gd name="T6" fmla="*/ 30173 w 410633"/>
              <a:gd name="T7" fmla="*/ 355600 h 1612900"/>
              <a:gd name="T8" fmla="*/ 418115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4" name="Freeform 22"/>
          <p:cNvSpPr>
            <a:spLocks noChangeArrowheads="1"/>
          </p:cNvSpPr>
          <p:nvPr/>
        </p:nvSpPr>
        <p:spPr bwMode="auto">
          <a:xfrm>
            <a:off x="5210175" y="4162425"/>
            <a:ext cx="409575" cy="1612900"/>
          </a:xfrm>
          <a:custGeom>
            <a:avLst/>
            <a:gdLst>
              <a:gd name="T0" fmla="*/ 163327 w 410633"/>
              <a:gd name="T1" fmla="*/ 1612900 h 1612900"/>
              <a:gd name="T2" fmla="*/ 16332 w 410633"/>
              <a:gd name="T3" fmla="*/ 1346200 h 1612900"/>
              <a:gd name="T4" fmla="*/ 261322 w 410633"/>
              <a:gd name="T5" fmla="*/ 939800 h 1612900"/>
              <a:gd name="T6" fmla="*/ 28582 w 410633"/>
              <a:gd name="T7" fmla="*/ 355600 h 1612900"/>
              <a:gd name="T8" fmla="*/ 396067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5" name="Freeform 23"/>
          <p:cNvSpPr>
            <a:spLocks noChangeArrowheads="1"/>
          </p:cNvSpPr>
          <p:nvPr/>
        </p:nvSpPr>
        <p:spPr bwMode="auto">
          <a:xfrm>
            <a:off x="5638800" y="4162425"/>
            <a:ext cx="409575" cy="1612900"/>
          </a:xfrm>
          <a:custGeom>
            <a:avLst/>
            <a:gdLst>
              <a:gd name="T0" fmla="*/ 163327 w 410633"/>
              <a:gd name="T1" fmla="*/ 1612900 h 1612900"/>
              <a:gd name="T2" fmla="*/ 16332 w 410633"/>
              <a:gd name="T3" fmla="*/ 1346200 h 1612900"/>
              <a:gd name="T4" fmla="*/ 261322 w 410633"/>
              <a:gd name="T5" fmla="*/ 939800 h 1612900"/>
              <a:gd name="T6" fmla="*/ 28582 w 410633"/>
              <a:gd name="T7" fmla="*/ 355600 h 1612900"/>
              <a:gd name="T8" fmla="*/ 396067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6" name="Freeform 24"/>
          <p:cNvSpPr>
            <a:spLocks noChangeArrowheads="1"/>
          </p:cNvSpPr>
          <p:nvPr/>
        </p:nvSpPr>
        <p:spPr bwMode="auto">
          <a:xfrm>
            <a:off x="6078538" y="4162425"/>
            <a:ext cx="411162" cy="1612900"/>
          </a:xfrm>
          <a:custGeom>
            <a:avLst/>
            <a:gdLst>
              <a:gd name="T0" fmla="*/ 172413 w 410633"/>
              <a:gd name="T1" fmla="*/ 1612900 h 1612900"/>
              <a:gd name="T2" fmla="*/ 17241 w 410633"/>
              <a:gd name="T3" fmla="*/ 1346200 h 1612900"/>
              <a:gd name="T4" fmla="*/ 275861 w 410633"/>
              <a:gd name="T5" fmla="*/ 939800 h 1612900"/>
              <a:gd name="T6" fmla="*/ 30172 w 410633"/>
              <a:gd name="T7" fmla="*/ 355600 h 1612900"/>
              <a:gd name="T8" fmla="*/ 418101 w 410633"/>
              <a:gd name="T9" fmla="*/ 0 h 1612900"/>
              <a:gd name="T10" fmla="*/ 0 60000 65536"/>
              <a:gd name="T11" fmla="*/ 0 60000 65536"/>
              <a:gd name="T12" fmla="*/ 0 60000 65536"/>
              <a:gd name="T13" fmla="*/ 0 60000 65536"/>
              <a:gd name="T14" fmla="*/ 0 60000 65536"/>
              <a:gd name="T15" fmla="*/ 0 w 410633"/>
              <a:gd name="T16" fmla="*/ 0 h 1612900"/>
              <a:gd name="T17" fmla="*/ 410633 w 410633"/>
              <a:gd name="T18" fmla="*/ 1612900 h 1612900"/>
            </a:gdLst>
            <a:ahLst/>
            <a:cxnLst>
              <a:cxn ang="T10">
                <a:pos x="T0" y="T1"/>
              </a:cxn>
              <a:cxn ang="T11">
                <a:pos x="T2" y="T3"/>
              </a:cxn>
              <a:cxn ang="T12">
                <a:pos x="T4" y="T5"/>
              </a:cxn>
              <a:cxn ang="T13">
                <a:pos x="T6" y="T7"/>
              </a:cxn>
              <a:cxn ang="T14">
                <a:pos x="T8" y="T9"/>
              </a:cxn>
            </a:cxnLst>
            <a:rect l="T15" t="T16" r="T17" b="T18"/>
            <a:pathLst>
              <a:path w="410633" h="1612900">
                <a:moveTo>
                  <a:pt x="169333" y="1612900"/>
                </a:moveTo>
                <a:cubicBezTo>
                  <a:pt x="84666" y="1535641"/>
                  <a:pt x="0" y="1458383"/>
                  <a:pt x="16933" y="1346200"/>
                </a:cubicBezTo>
                <a:cubicBezTo>
                  <a:pt x="33866" y="1234017"/>
                  <a:pt x="268816" y="1104900"/>
                  <a:pt x="270933" y="939800"/>
                </a:cubicBezTo>
                <a:cubicBezTo>
                  <a:pt x="273050" y="774700"/>
                  <a:pt x="6350" y="512233"/>
                  <a:pt x="29633" y="355600"/>
                </a:cubicBezTo>
                <a:cubicBezTo>
                  <a:pt x="52916" y="198967"/>
                  <a:pt x="410633" y="0"/>
                  <a:pt x="410633" y="0"/>
                </a:cubicBezTo>
              </a:path>
            </a:pathLst>
          </a:custGeom>
          <a:solidFill>
            <a:srgbClr val="FFFFFF"/>
          </a:solidFill>
          <a:ln w="6350">
            <a:solidFill>
              <a:srgbClr val="000000"/>
            </a:solidFill>
            <a:round/>
            <a:headEnd/>
            <a:tailEnd type="stealth" w="lg" len="lg"/>
          </a:ln>
        </p:spPr>
        <p:txBody>
          <a:bodyPr wrap="none" anchor="ctr">
            <a:prstTxWarp prst="textNoShape">
              <a:avLst/>
            </a:prstTxWarp>
            <a:spAutoFit/>
          </a:bodyPr>
          <a:lstStyle/>
          <a:p>
            <a:endParaRPr lang="en-US" dirty="0"/>
          </a:p>
        </p:txBody>
      </p:sp>
      <p:sp>
        <p:nvSpPr>
          <p:cNvPr id="54287" name="Rectangle 28"/>
          <p:cNvSpPr>
            <a:spLocks noChangeArrowheads="1"/>
          </p:cNvSpPr>
          <p:nvPr/>
        </p:nvSpPr>
        <p:spPr bwMode="auto">
          <a:xfrm>
            <a:off x="3919538" y="4768850"/>
            <a:ext cx="2079625" cy="400050"/>
          </a:xfrm>
          <a:prstGeom prst="rect">
            <a:avLst/>
          </a:prstGeom>
          <a:solidFill>
            <a:schemeClr val="bg1"/>
          </a:solidFill>
          <a:ln w="6350">
            <a:noFill/>
            <a:round/>
            <a:headEnd/>
            <a:tailEnd/>
          </a:ln>
        </p:spPr>
        <p:txBody>
          <a:bodyPr wrap="none" anchor="ctr">
            <a:prstTxWarp prst="textNoShape">
              <a:avLst/>
            </a:prstTxWarp>
            <a:spAutoFit/>
          </a:bodyPr>
          <a:lstStyle/>
          <a:p>
            <a:r>
              <a:rPr lang="en-US" dirty="0"/>
              <a:t>Safety Argument</a:t>
            </a:r>
          </a:p>
        </p:txBody>
      </p:sp>
      <p:sp>
        <p:nvSpPr>
          <p:cNvPr id="30" name="Cloud 29"/>
          <p:cNvSpPr/>
          <p:nvPr/>
        </p:nvSpPr>
        <p:spPr bwMode="auto">
          <a:xfrm>
            <a:off x="2873375" y="5432425"/>
            <a:ext cx="457200" cy="254000"/>
          </a:xfrm>
          <a:prstGeom prst="cloud">
            <a:avLst/>
          </a:prstGeom>
          <a:solidFill>
            <a:srgbClr val="3366FF"/>
          </a:solidFill>
          <a:ln w="6350" cap="flat" cmpd="sng" algn="ctr">
            <a:noFill/>
            <a:prstDash val="solid"/>
            <a:round/>
            <a:headEnd type="none" w="med" len="med"/>
            <a:tailEnd type="none" w="med" len="med"/>
          </a:ln>
          <a:effectLst/>
        </p:spPr>
        <p:txBody>
          <a:bodyPr anchor="ctr">
            <a:spAutoFit/>
          </a:bodyPr>
          <a:lstStyle/>
          <a:p>
            <a:pPr>
              <a:defRPr/>
            </a:pPr>
            <a:endParaRPr lang="en-US" dirty="0"/>
          </a:p>
        </p:txBody>
      </p:sp>
      <p:sp>
        <p:nvSpPr>
          <p:cNvPr id="32" name="Cloud 31"/>
          <p:cNvSpPr/>
          <p:nvPr/>
        </p:nvSpPr>
        <p:spPr bwMode="auto">
          <a:xfrm>
            <a:off x="3044825" y="5022850"/>
            <a:ext cx="457200" cy="254000"/>
          </a:xfrm>
          <a:prstGeom prst="cloud">
            <a:avLst/>
          </a:prstGeom>
          <a:solidFill>
            <a:srgbClr val="3366FF"/>
          </a:solidFill>
          <a:ln w="6350" cap="flat" cmpd="sng" algn="ctr">
            <a:noFill/>
            <a:prstDash val="solid"/>
            <a:round/>
            <a:headEnd type="none" w="med" len="med"/>
            <a:tailEnd type="none" w="med" len="med"/>
          </a:ln>
          <a:effectLst/>
        </p:spPr>
        <p:txBody>
          <a:bodyPr anchor="ctr">
            <a:spAutoFit/>
          </a:bodyPr>
          <a:lstStyle/>
          <a:p>
            <a:pPr>
              <a:defRPr/>
            </a:pPr>
            <a:endParaRPr lang="en-US" dirty="0"/>
          </a:p>
        </p:txBody>
      </p:sp>
      <p:sp>
        <p:nvSpPr>
          <p:cNvPr id="33" name="Cloud 32"/>
          <p:cNvSpPr/>
          <p:nvPr/>
        </p:nvSpPr>
        <p:spPr bwMode="auto">
          <a:xfrm>
            <a:off x="2908300" y="4429125"/>
            <a:ext cx="457200" cy="254000"/>
          </a:xfrm>
          <a:prstGeom prst="cloud">
            <a:avLst/>
          </a:prstGeom>
          <a:solidFill>
            <a:srgbClr val="3366FF"/>
          </a:solidFill>
          <a:ln w="6350" cap="flat" cmpd="sng" algn="ctr">
            <a:noFill/>
            <a:prstDash val="solid"/>
            <a:round/>
            <a:headEnd type="none" w="med" len="med"/>
            <a:tailEnd type="none" w="med" len="med"/>
          </a:ln>
          <a:effectLst/>
        </p:spPr>
        <p:txBody>
          <a:bodyPr anchor="ctr">
            <a:spAutoFit/>
          </a:bodyPr>
          <a:lstStyle/>
          <a:p>
            <a:pPr>
              <a:defRPr/>
            </a:pPr>
            <a:endParaRPr lang="en-US" dirty="0"/>
          </a:p>
        </p:txBody>
      </p:sp>
      <p:cxnSp>
        <p:nvCxnSpPr>
          <p:cNvPr id="54291" name="Straight Connector 54"/>
          <p:cNvCxnSpPr>
            <a:cxnSpLocks noChangeShapeType="1"/>
          </p:cNvCxnSpPr>
          <p:nvPr/>
        </p:nvCxnSpPr>
        <p:spPr bwMode="auto">
          <a:xfrm rot="16200000" flipH="1">
            <a:off x="3149600" y="5676900"/>
            <a:ext cx="79375" cy="79375"/>
          </a:xfrm>
          <a:prstGeom prst="line">
            <a:avLst/>
          </a:prstGeom>
          <a:noFill/>
          <a:ln w="6350">
            <a:solidFill>
              <a:srgbClr val="000000"/>
            </a:solidFill>
            <a:round/>
            <a:headEnd type="stealth" w="med" len="med"/>
            <a:tailEnd/>
          </a:ln>
        </p:spPr>
      </p:cxnSp>
      <p:cxnSp>
        <p:nvCxnSpPr>
          <p:cNvPr id="54292" name="Straight Connector 58"/>
          <p:cNvCxnSpPr>
            <a:cxnSpLocks noChangeShapeType="1"/>
          </p:cNvCxnSpPr>
          <p:nvPr/>
        </p:nvCxnSpPr>
        <p:spPr bwMode="auto">
          <a:xfrm rot="5400000" flipH="1" flipV="1">
            <a:off x="3197225" y="5286375"/>
            <a:ext cx="76200" cy="69850"/>
          </a:xfrm>
          <a:prstGeom prst="line">
            <a:avLst/>
          </a:prstGeom>
          <a:noFill/>
          <a:ln w="6350">
            <a:solidFill>
              <a:srgbClr val="000000"/>
            </a:solidFill>
            <a:round/>
            <a:headEnd/>
            <a:tailEnd type="stealth" w="med" len="med"/>
          </a:ln>
        </p:spPr>
      </p:cxnSp>
      <p:cxnSp>
        <p:nvCxnSpPr>
          <p:cNvPr id="54293" name="Straight Connector 62"/>
          <p:cNvCxnSpPr>
            <a:cxnSpLocks noChangeShapeType="1"/>
          </p:cNvCxnSpPr>
          <p:nvPr/>
        </p:nvCxnSpPr>
        <p:spPr bwMode="auto">
          <a:xfrm rot="16200000" flipV="1">
            <a:off x="3113087" y="4719638"/>
            <a:ext cx="174625" cy="101600"/>
          </a:xfrm>
          <a:prstGeom prst="line">
            <a:avLst/>
          </a:prstGeom>
          <a:noFill/>
          <a:ln w="6350">
            <a:solidFill>
              <a:srgbClr val="000000"/>
            </a:solidFill>
            <a:round/>
            <a:headEnd/>
            <a:tailEnd type="stealth" w="med" len="med"/>
          </a:ln>
        </p:spPr>
      </p:cxnSp>
      <p:sp>
        <p:nvSpPr>
          <p:cNvPr id="54294" name="TextBox 66"/>
          <p:cNvSpPr txBox="1">
            <a:spLocks noChangeArrowheads="1"/>
          </p:cNvSpPr>
          <p:nvPr/>
        </p:nvSpPr>
        <p:spPr bwMode="auto">
          <a:xfrm>
            <a:off x="823913" y="4648200"/>
            <a:ext cx="1220787" cy="584200"/>
          </a:xfrm>
          <a:prstGeom prst="rect">
            <a:avLst/>
          </a:prstGeom>
          <a:noFill/>
          <a:ln w="9525">
            <a:noFill/>
            <a:miter lim="800000"/>
            <a:headEnd/>
            <a:tailEnd/>
          </a:ln>
        </p:spPr>
        <p:txBody>
          <a:bodyPr>
            <a:prstTxWarp prst="textNoShape">
              <a:avLst/>
            </a:prstTxWarp>
            <a:spAutoFit/>
          </a:bodyPr>
          <a:lstStyle/>
          <a:p>
            <a:r>
              <a:rPr lang="en-US" sz="1600" dirty="0"/>
              <a:t>Stepping Stones</a:t>
            </a:r>
          </a:p>
        </p:txBody>
      </p:sp>
      <p:cxnSp>
        <p:nvCxnSpPr>
          <p:cNvPr id="54295" name="Straight Connector 68"/>
          <p:cNvCxnSpPr>
            <a:cxnSpLocks noChangeShapeType="1"/>
          </p:cNvCxnSpPr>
          <p:nvPr/>
        </p:nvCxnSpPr>
        <p:spPr bwMode="auto">
          <a:xfrm>
            <a:off x="1879600" y="5114925"/>
            <a:ext cx="927100" cy="342900"/>
          </a:xfrm>
          <a:prstGeom prst="line">
            <a:avLst/>
          </a:prstGeom>
          <a:noFill/>
          <a:ln w="6350">
            <a:solidFill>
              <a:srgbClr val="000000"/>
            </a:solidFill>
            <a:round/>
            <a:headEnd/>
            <a:tailEnd type="arrow" w="med" len="med"/>
          </a:ln>
        </p:spPr>
      </p:cxnSp>
      <p:cxnSp>
        <p:nvCxnSpPr>
          <p:cNvPr id="54296" name="Straight Connector 70"/>
          <p:cNvCxnSpPr>
            <a:cxnSpLocks noChangeShapeType="1"/>
          </p:cNvCxnSpPr>
          <p:nvPr/>
        </p:nvCxnSpPr>
        <p:spPr bwMode="auto">
          <a:xfrm>
            <a:off x="2044700" y="4911725"/>
            <a:ext cx="914400" cy="190500"/>
          </a:xfrm>
          <a:prstGeom prst="line">
            <a:avLst/>
          </a:prstGeom>
          <a:noFill/>
          <a:ln w="6350">
            <a:solidFill>
              <a:srgbClr val="000000"/>
            </a:solidFill>
            <a:round/>
            <a:headEnd/>
            <a:tailEnd type="arrow" w="med" len="med"/>
          </a:ln>
        </p:spPr>
      </p:cxnSp>
      <p:cxnSp>
        <p:nvCxnSpPr>
          <p:cNvPr id="54297" name="Straight Connector 74"/>
          <p:cNvCxnSpPr>
            <a:cxnSpLocks noChangeShapeType="1"/>
          </p:cNvCxnSpPr>
          <p:nvPr/>
        </p:nvCxnSpPr>
        <p:spPr bwMode="auto">
          <a:xfrm flipV="1">
            <a:off x="1917700" y="4556125"/>
            <a:ext cx="889000" cy="215900"/>
          </a:xfrm>
          <a:prstGeom prst="line">
            <a:avLst/>
          </a:prstGeom>
          <a:noFill/>
          <a:ln w="6350">
            <a:solidFill>
              <a:srgbClr val="000000"/>
            </a:solidFill>
            <a:round/>
            <a:headEnd/>
            <a:tailEnd type="arrow" w="med" len="med"/>
          </a:ln>
        </p:spPr>
      </p:cxnSp>
      <p:sp>
        <p:nvSpPr>
          <p:cNvPr id="26" name="Rectangular Callout 25"/>
          <p:cNvSpPr/>
          <p:nvPr/>
        </p:nvSpPr>
        <p:spPr>
          <a:xfrm>
            <a:off x="6011883" y="4384593"/>
            <a:ext cx="2743200" cy="1143000"/>
          </a:xfrm>
          <a:prstGeom prst="wedgeRectCallout">
            <a:avLst>
              <a:gd name="adj1" fmla="val -32139"/>
              <a:gd name="adj2" fmla="val 611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There is a risk of finding insufficient “stepping stones” in first attempts.</a:t>
            </a:r>
            <a:endParaRPr lang="en-US" dirty="0">
              <a:solidFill>
                <a:schemeClr val="tx1"/>
              </a:solidFill>
            </a:endParaRPr>
          </a:p>
        </p:txBody>
      </p:sp>
    </p:spTree>
    <p:extLst>
      <p:ext uri="{BB962C8B-B14F-4D97-AF65-F5344CB8AC3E}">
        <p14:creationId xmlns:p14="http://schemas.microsoft.com/office/powerpoint/2010/main" val="23114808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The </a:t>
            </a:r>
            <a:r>
              <a:rPr lang="en-US" dirty="0"/>
              <a:t>System Assurance </a:t>
            </a:r>
            <a:r>
              <a:rPr lang="en-US" dirty="0" smtClean="0"/>
              <a:t>Problem-1</a:t>
            </a:r>
            <a:br>
              <a:rPr lang="en-US" dirty="0" smtClean="0"/>
            </a:br>
            <a:endParaRPr lang="en-US" dirty="0"/>
          </a:p>
        </p:txBody>
      </p:sp>
      <p:sp>
        <p:nvSpPr>
          <p:cNvPr id="30723" name="Rectangle 3"/>
          <p:cNvSpPr>
            <a:spLocks noGrp="1" noChangeArrowheads="1"/>
          </p:cNvSpPr>
          <p:nvPr>
            <p:ph idx="1"/>
          </p:nvPr>
        </p:nvSpPr>
        <p:spPr/>
        <p:txBody>
          <a:bodyPr/>
          <a:lstStyle/>
          <a:p>
            <a:r>
              <a:rPr lang="en-US" dirty="0" smtClean="0"/>
              <a:t>Traditional </a:t>
            </a:r>
            <a:r>
              <a:rPr lang="en-US" dirty="0"/>
              <a:t>methods for evaluating dependable behavior </a:t>
            </a:r>
            <a:r>
              <a:rPr lang="en-US" dirty="0" smtClean="0"/>
              <a:t>(e.g., safety) are </a:t>
            </a:r>
            <a:r>
              <a:rPr lang="en-US" dirty="0"/>
              <a:t>increasingly </a:t>
            </a:r>
            <a:r>
              <a:rPr lang="en-US" dirty="0" smtClean="0"/>
              <a:t>inadequate:</a:t>
            </a:r>
            <a:endParaRPr lang="en-US" dirty="0"/>
          </a:p>
          <a:p>
            <a:pPr lvl="1"/>
            <a:r>
              <a:rPr lang="en-US" dirty="0"/>
              <a:t>Too costly (in time and money) to test complex systems well</a:t>
            </a:r>
          </a:p>
          <a:p>
            <a:pPr lvl="1"/>
            <a:r>
              <a:rPr lang="en-US" dirty="0"/>
              <a:t>Testing is not the best way of showing impact of subtle, but </a:t>
            </a:r>
            <a:r>
              <a:rPr lang="en-US" u="sng" dirty="0"/>
              <a:t>critical</a:t>
            </a:r>
            <a:r>
              <a:rPr lang="en-US" dirty="0"/>
              <a:t> </a:t>
            </a:r>
            <a:r>
              <a:rPr lang="en-US" dirty="0" smtClean="0"/>
              <a:t>errors</a:t>
            </a:r>
          </a:p>
          <a:p>
            <a:pPr lvl="1"/>
            <a:r>
              <a:rPr lang="en-US" dirty="0" smtClean="0"/>
              <a:t>Test results, by themselves, do not show that a system has been well-engineered to run adequately under untested conditions</a:t>
            </a:r>
          </a:p>
          <a:p>
            <a:pPr lvl="2"/>
            <a:r>
              <a:rPr lang="en-US" dirty="0" smtClean="0"/>
              <a:t>FDA: “A convincing argument must be made as to why [the] engineering approach is sufficient”</a:t>
            </a:r>
            <a:r>
              <a:rPr lang="en-US" baseline="0" dirty="0" smtClean="0"/>
              <a:t> </a:t>
            </a:r>
            <a:endParaRPr lang="en-US" dirty="0"/>
          </a:p>
        </p:txBody>
      </p:sp>
    </p:spTree>
    <p:extLst>
      <p:ext uri="{BB962C8B-B14F-4D97-AF65-F5344CB8AC3E}">
        <p14:creationId xmlns:p14="http://schemas.microsoft.com/office/powerpoint/2010/main" val="371311388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The </a:t>
            </a:r>
            <a:r>
              <a:rPr lang="en-US" dirty="0"/>
              <a:t>System Assurance </a:t>
            </a:r>
            <a:r>
              <a:rPr lang="en-US" dirty="0" smtClean="0"/>
              <a:t>Problem-2</a:t>
            </a:r>
            <a:endParaRPr lang="en-US" dirty="0"/>
          </a:p>
        </p:txBody>
      </p:sp>
      <p:sp>
        <p:nvSpPr>
          <p:cNvPr id="30723" name="Rectangle 3"/>
          <p:cNvSpPr>
            <a:spLocks noGrp="1" noChangeArrowheads="1"/>
          </p:cNvSpPr>
          <p:nvPr>
            <p:ph idx="1"/>
          </p:nvPr>
        </p:nvSpPr>
        <p:spPr/>
        <p:txBody>
          <a:bodyPr/>
          <a:lstStyle/>
          <a:p>
            <a:r>
              <a:rPr lang="en-US" dirty="0"/>
              <a:t>Systems are getting more complex and more dependent on </a:t>
            </a:r>
            <a:r>
              <a:rPr lang="en-US" dirty="0" smtClean="0"/>
              <a:t>software.</a:t>
            </a:r>
            <a:endParaRPr lang="en-US" dirty="0"/>
          </a:p>
          <a:p>
            <a:pPr lvl="1"/>
            <a:r>
              <a:rPr lang="en-US" dirty="0"/>
              <a:t>Reaching sound conclusions about </a:t>
            </a:r>
            <a:r>
              <a:rPr lang="en-US" dirty="0" smtClean="0"/>
              <a:t>safety, reliability, etc. </a:t>
            </a:r>
            <a:r>
              <a:rPr lang="en-US" dirty="0"/>
              <a:t>is getting </a:t>
            </a:r>
            <a:r>
              <a:rPr lang="en-US" dirty="0" smtClean="0"/>
              <a:t>harder.</a:t>
            </a:r>
            <a:endParaRPr lang="en-US" dirty="0"/>
          </a:p>
          <a:p>
            <a:r>
              <a:rPr lang="en-US" dirty="0" smtClean="0"/>
              <a:t>We </a:t>
            </a:r>
            <a:r>
              <a:rPr lang="en-US" dirty="0"/>
              <a:t>need better means of justifying confidence that a system will behave as </a:t>
            </a:r>
            <a:r>
              <a:rPr lang="en-US" dirty="0" smtClean="0"/>
              <a:t>intended.</a:t>
            </a:r>
            <a:endParaRPr lang="en-US" dirty="0"/>
          </a:p>
        </p:txBody>
      </p:sp>
    </p:spTree>
    <p:extLst>
      <p:ext uri="{BB962C8B-B14F-4D97-AF65-F5344CB8AC3E}">
        <p14:creationId xmlns:p14="http://schemas.microsoft.com/office/powerpoint/2010/main" val="396552674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dirty="0"/>
              <a:t>Assurance</a:t>
            </a:r>
          </a:p>
        </p:txBody>
      </p:sp>
      <p:sp>
        <p:nvSpPr>
          <p:cNvPr id="25603" name="Rectangle 3"/>
          <p:cNvSpPr>
            <a:spLocks noGrp="1" noChangeArrowheads="1"/>
          </p:cNvSpPr>
          <p:nvPr>
            <p:ph idx="1"/>
          </p:nvPr>
        </p:nvSpPr>
        <p:spPr/>
        <p:txBody>
          <a:bodyPr/>
          <a:lstStyle/>
          <a:p>
            <a:pPr eaLnBrk="1" hangingPunct="1"/>
            <a:r>
              <a:rPr lang="en-US" dirty="0"/>
              <a:t>Justified confidence that a system will function as intended in its environment of use</a:t>
            </a:r>
          </a:p>
        </p:txBody>
      </p:sp>
    </p:spTree>
    <p:extLst>
      <p:ext uri="{BB962C8B-B14F-4D97-AF65-F5344CB8AC3E}">
        <p14:creationId xmlns:p14="http://schemas.microsoft.com/office/powerpoint/2010/main" val="420095527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a:t>Assurance</a:t>
            </a:r>
          </a:p>
        </p:txBody>
      </p:sp>
      <p:sp>
        <p:nvSpPr>
          <p:cNvPr id="11267" name="Rectangle 3"/>
          <p:cNvSpPr>
            <a:spLocks noGrp="1" noChangeArrowheads="1"/>
          </p:cNvSpPr>
          <p:nvPr>
            <p:ph idx="1"/>
          </p:nvPr>
        </p:nvSpPr>
        <p:spPr/>
        <p:txBody>
          <a:bodyPr/>
          <a:lstStyle/>
          <a:p>
            <a:pPr eaLnBrk="1" hangingPunct="1"/>
            <a:r>
              <a:rPr lang="en-US" u="sng" dirty="0"/>
              <a:t>Justified</a:t>
            </a:r>
            <a:r>
              <a:rPr lang="en-US" dirty="0"/>
              <a:t> confidence that a system will function as intended in its environment of use</a:t>
            </a:r>
          </a:p>
          <a:p>
            <a:pPr lvl="1" eaLnBrk="1" hangingPunct="1"/>
            <a:r>
              <a:rPr lang="en-US" dirty="0"/>
              <a:t>Why should we have confidence?</a:t>
            </a:r>
          </a:p>
          <a:p>
            <a:pPr lvl="1" eaLnBrk="1" hangingPunct="1"/>
            <a:r>
              <a:rPr lang="en-US" dirty="0"/>
              <a:t>What evidence is there to support this confidence?</a:t>
            </a:r>
          </a:p>
          <a:p>
            <a:pPr lvl="1" eaLnBrk="1" hangingPunct="1"/>
            <a:r>
              <a:rPr lang="en-US" dirty="0"/>
              <a:t>Why do we believe the evidence</a:t>
            </a:r>
            <a:r>
              <a:rPr lang="en-US" dirty="0" smtClean="0"/>
              <a:t>?</a:t>
            </a:r>
          </a:p>
          <a:p>
            <a:pPr lvl="1" eaLnBrk="1" hangingPunct="1"/>
            <a:r>
              <a:rPr lang="en-US" dirty="0" smtClean="0"/>
              <a:t>Not enough just to provide evidence without an explanation of its significance</a:t>
            </a:r>
            <a:endParaRPr lang="en-US" dirty="0"/>
          </a:p>
        </p:txBody>
      </p:sp>
    </p:spTree>
    <p:extLst>
      <p:ext uri="{BB962C8B-B14F-4D97-AF65-F5344CB8AC3E}">
        <p14:creationId xmlns:p14="http://schemas.microsoft.com/office/powerpoint/2010/main" val="31511436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square" lIns="92309" tIns="46154" rIns="92309" bIns="46154" numCol="1" rtlCol="0"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345FA6-7FCF-4D29-AD1D-483F4F09CE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55C56B-BA2D-4F29-9E91-2E5C33684B87}">
  <ds:schemaRefs>
    <ds:schemaRef ds:uri="http://schemas.microsoft.com/office/2006/metadata/properties"/>
    <ds:schemaRef ds:uri="http://purl.org/dc/terms/"/>
    <ds:schemaRef ds:uri="893ae260-c728-403e-8c1d-be5e00391f89"/>
    <ds:schemaRef ds:uri="http://purl.org/dc/elements/1.1/"/>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A791CF4-6D50-415A-AA70-25FAF0074B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Assurance Management template1</Template>
  <TotalTime>15052</TotalTime>
  <Words>5218</Words>
  <Application>Microsoft Office PowerPoint</Application>
  <PresentationFormat>On-screen Show (4:3)</PresentationFormat>
  <Paragraphs>502</Paragraphs>
  <Slides>55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CERTtemplate_courseware2013</vt:lpstr>
      <vt:lpstr>VISIO</vt:lpstr>
      <vt:lpstr>Assurance Management</vt:lpstr>
      <vt:lpstr>PowerPoint Presentation</vt:lpstr>
      <vt:lpstr>PowerPoint Presentation</vt:lpstr>
      <vt:lpstr>PowerPoint Presentation</vt:lpstr>
      <vt:lpstr>Outline</vt:lpstr>
      <vt:lpstr>The System Assurance Problem-1 </vt:lpstr>
      <vt:lpstr>The System Assurance Problem-2</vt:lpstr>
      <vt:lpstr>Assurance</vt:lpstr>
      <vt:lpstr>Assurance</vt:lpstr>
      <vt:lpstr>Assurance</vt:lpstr>
      <vt:lpstr>Assurance</vt:lpstr>
      <vt:lpstr>Assurance</vt:lpstr>
      <vt:lpstr>Potential Claims </vt:lpstr>
      <vt:lpstr>Recognition of the Assurance Problem </vt:lpstr>
      <vt:lpstr>NDIA 5: Costly &amp; Ineffective Software Verification</vt:lpstr>
      <vt:lpstr>NDIA 6: Assurance in Distributed Environments</vt:lpstr>
      <vt:lpstr>NRC Report on Software Dependability</vt:lpstr>
      <vt:lpstr>Outline</vt:lpstr>
      <vt:lpstr>NRC Recommendation</vt:lpstr>
      <vt:lpstr>Approaches to Establish Confidence in Systems</vt:lpstr>
      <vt:lpstr>Standards-Based Assurance Approach</vt:lpstr>
      <vt:lpstr>Product-Based Approach</vt:lpstr>
      <vt:lpstr>Assurance Cases for Safety-1</vt:lpstr>
      <vt:lpstr>Assurance Cases for Safety-2</vt:lpstr>
      <vt:lpstr>How Do We Show the Argument: Safety Argument Using Text</vt:lpstr>
      <vt:lpstr>Safety Arguments – Text Problems</vt:lpstr>
      <vt:lpstr>Presenting Clear Arguments</vt:lpstr>
      <vt:lpstr>Graphical Argument Structure</vt:lpstr>
      <vt:lpstr>Goal Structuring Notation</vt:lpstr>
      <vt:lpstr>Goal Structuring Notation</vt:lpstr>
      <vt:lpstr>Example: Reasoning about Security Claims-1</vt:lpstr>
      <vt:lpstr>Example: Reasoning about Security Claims-2</vt:lpstr>
      <vt:lpstr>Security Argument</vt:lpstr>
      <vt:lpstr>Example Assurance Case for Security-1</vt:lpstr>
      <vt:lpstr>Example Assurance Case for Security-2</vt:lpstr>
      <vt:lpstr>Outline</vt:lpstr>
      <vt:lpstr>Review: Power Grid Blackout</vt:lpstr>
      <vt:lpstr>Power Grid Blackout: A Combination of Causes</vt:lpstr>
      <vt:lpstr>Blackout Technical Analysis</vt:lpstr>
      <vt:lpstr>Blackout Assurance Case </vt:lpstr>
      <vt:lpstr>Resiliency</vt:lpstr>
      <vt:lpstr>Improved Clarity and Understanding</vt:lpstr>
      <vt:lpstr>From Hazard Analysis Report to Assurance Case</vt:lpstr>
      <vt:lpstr>From Hazard Analysis Report to Assurance Case</vt:lpstr>
      <vt:lpstr>From Hazard Analysis Report to Assurance Case</vt:lpstr>
      <vt:lpstr>From Hazard Analysis Report to Assurance Case</vt:lpstr>
      <vt:lpstr>From Hazard Analysis Report to Assurance Case</vt:lpstr>
      <vt:lpstr>From Hazard Analysis Report to Assurance Case</vt:lpstr>
      <vt:lpstr>From Hazard Analysis Report to Assurance Case</vt:lpstr>
      <vt:lpstr>From Analysis Hazard Report to Assurance Case</vt:lpstr>
      <vt:lpstr>Assurance Case</vt:lpstr>
      <vt:lpstr>Expanded Assurance Case</vt:lpstr>
      <vt:lpstr>Assurance Case Benefits For This Example</vt:lpstr>
      <vt:lpstr>Plan for Assurance</vt:lpstr>
      <vt:lpstr>Presenting Clear Arguments – 4</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Assurance Cases</dc:title>
  <dc:creator>John Goodenough</dc:creator>
  <cp:lastModifiedBy>Sandy Shrum</cp:lastModifiedBy>
  <cp:revision>511</cp:revision>
  <cp:lastPrinted>2010-07-12T17:11:00Z</cp:lastPrinted>
  <dcterms:created xsi:type="dcterms:W3CDTF">2010-07-19T18:06:22Z</dcterms:created>
  <dcterms:modified xsi:type="dcterms:W3CDTF">2014-05-20T16:42:01Z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