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73" r:id="rId4"/>
  </p:sldMasterIdLst>
  <p:notesMasterIdLst>
    <p:notesMasterId r:id="rId50"/>
  </p:notesMasterIdLst>
  <p:handoutMasterIdLst>
    <p:handoutMasterId r:id="rId51"/>
  </p:handoutMasterIdLst>
  <p:sldIdLst>
    <p:sldId id="743" r:id="rId5"/>
    <p:sldId id="744" r:id="rId6"/>
    <p:sldId id="745" r:id="rId7"/>
    <p:sldId id="746" r:id="rId8"/>
    <p:sldId id="851" r:id="rId9"/>
    <p:sldId id="787" r:id="rId10"/>
    <p:sldId id="786" r:id="rId11"/>
    <p:sldId id="812" r:id="rId12"/>
    <p:sldId id="821" r:id="rId13"/>
    <p:sldId id="822" r:id="rId14"/>
    <p:sldId id="823" r:id="rId15"/>
    <p:sldId id="824" r:id="rId16"/>
    <p:sldId id="825" r:id="rId17"/>
    <p:sldId id="826" r:id="rId18"/>
    <p:sldId id="816" r:id="rId19"/>
    <p:sldId id="817" r:id="rId20"/>
    <p:sldId id="818" r:id="rId21"/>
    <p:sldId id="815" r:id="rId22"/>
    <p:sldId id="820" r:id="rId23"/>
    <p:sldId id="799" r:id="rId24"/>
    <p:sldId id="800" r:id="rId25"/>
    <p:sldId id="802" r:id="rId26"/>
    <p:sldId id="809" r:id="rId27"/>
    <p:sldId id="830" r:id="rId28"/>
    <p:sldId id="829" r:id="rId29"/>
    <p:sldId id="832" r:id="rId30"/>
    <p:sldId id="833" r:id="rId31"/>
    <p:sldId id="834" r:id="rId32"/>
    <p:sldId id="835" r:id="rId33"/>
    <p:sldId id="827" r:id="rId34"/>
    <p:sldId id="828" r:id="rId35"/>
    <p:sldId id="836" r:id="rId36"/>
    <p:sldId id="848" r:id="rId37"/>
    <p:sldId id="839" r:id="rId38"/>
    <p:sldId id="837" r:id="rId39"/>
    <p:sldId id="838" r:id="rId40"/>
    <p:sldId id="840" r:id="rId41"/>
    <p:sldId id="841" r:id="rId42"/>
    <p:sldId id="842" r:id="rId43"/>
    <p:sldId id="843" r:id="rId44"/>
    <p:sldId id="844" r:id="rId45"/>
    <p:sldId id="845" r:id="rId46"/>
    <p:sldId id="846" r:id="rId47"/>
    <p:sldId id="847" r:id="rId48"/>
    <p:sldId id="849" r:id="rId49"/>
  </p:sldIdLst>
  <p:sldSz cx="9144000" cy="6858000" type="screen4x3"/>
  <p:notesSz cx="7010400" cy="9296400"/>
  <p:defaultTextStyle>
    <a:defPPr>
      <a:defRPr lang="en-US"/>
    </a:defPPr>
    <a:lvl1pPr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1pPr>
    <a:lvl2pPr marL="4572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2pPr>
    <a:lvl3pPr marL="9144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3pPr>
    <a:lvl4pPr marL="13716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4pPr>
    <a:lvl5pPr marL="18288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0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0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0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0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990000"/>
    <a:srgbClr val="000000"/>
    <a:srgbClr val="FF0000"/>
    <a:srgbClr val="FFFF00"/>
    <a:srgbClr val="660000"/>
    <a:srgbClr val="5D3995"/>
    <a:srgbClr val="6699CC"/>
    <a:srgbClr val="99CC00"/>
    <a:srgbClr val="9081BC"/>
    <a:srgbClr val="CC9A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00" autoAdjust="0"/>
    <p:restoredTop sz="94549" autoAdjust="0"/>
  </p:normalViewPr>
  <p:slideViewPr>
    <p:cSldViewPr snapToGrid="0">
      <p:cViewPr varScale="1">
        <p:scale>
          <a:sx n="96" d="100"/>
          <a:sy n="96" d="100"/>
        </p:scale>
        <p:origin x="-510" y="-90"/>
      </p:cViewPr>
      <p:guideLst>
        <p:guide orient="horz" pos="2160"/>
        <p:guide pos="240"/>
      </p:guideLst>
    </p:cSldViewPr>
  </p:slideViewPr>
  <p:outlineViewPr>
    <p:cViewPr>
      <p:scale>
        <a:sx n="33" d="100"/>
        <a:sy n="33" d="100"/>
      </p:scale>
      <p:origin x="0" y="23064"/>
    </p:cViewPr>
  </p:outlineViewPr>
  <p:notesTextViewPr>
    <p:cViewPr>
      <p:scale>
        <a:sx n="66" d="100"/>
        <a:sy n="66" d="100"/>
      </p:scale>
      <p:origin x="0" y="0"/>
    </p:cViewPr>
  </p:notesTextViewPr>
  <p:sorterViewPr>
    <p:cViewPr>
      <p:scale>
        <a:sx n="90" d="100"/>
        <a:sy n="90" d="100"/>
      </p:scale>
      <p:origin x="0" y="0"/>
    </p:cViewPr>
  </p:sorterViewPr>
  <p:notesViewPr>
    <p:cSldViewPr snapToGrid="0">
      <p:cViewPr varScale="1">
        <p:scale>
          <a:sx n="54" d="100"/>
          <a:sy n="54" d="100"/>
        </p:scale>
        <p:origin x="-1806"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1" name="Rectangle 11"/>
          <p:cNvSpPr>
            <a:spLocks noChangeArrowheads="1"/>
          </p:cNvSpPr>
          <p:nvPr/>
        </p:nvSpPr>
        <p:spPr bwMode="auto">
          <a:xfrm>
            <a:off x="4113785" y="8732557"/>
            <a:ext cx="2158842" cy="468569"/>
          </a:xfrm>
          <a:prstGeom prst="rect">
            <a:avLst/>
          </a:prstGeom>
          <a:noFill/>
          <a:ln w="9525">
            <a:noFill/>
            <a:miter lim="800000"/>
            <a:headEnd/>
            <a:tailEnd/>
          </a:ln>
          <a:effectLst/>
        </p:spPr>
        <p:txBody>
          <a:bodyPr lIns="19080" tIns="0" rIns="19080" bIns="0" anchor="b">
            <a:prstTxWarp prst="textNoShape">
              <a:avLst/>
            </a:prstTxWarp>
          </a:bodyPr>
          <a:lstStyle/>
          <a:p>
            <a:pPr algn="r" defTabSz="957429">
              <a:lnSpc>
                <a:spcPct val="89000"/>
              </a:lnSpc>
              <a:spcBef>
                <a:spcPct val="40000"/>
              </a:spcBef>
              <a:defRPr/>
            </a:pPr>
            <a:r>
              <a:rPr lang="en-US" sz="900" dirty="0"/>
              <a:t>© 2007 Carnegie Mellon University</a:t>
            </a:r>
          </a:p>
          <a:p>
            <a:pPr algn="l" defTabSz="957429">
              <a:lnSpc>
                <a:spcPct val="89000"/>
              </a:lnSpc>
              <a:spcBef>
                <a:spcPct val="40000"/>
              </a:spcBef>
              <a:defRPr/>
            </a:pPr>
            <a:r>
              <a:rPr lang="en-US" sz="800" i="1" dirty="0">
                <a:latin typeface="Times New Roman" charset="0"/>
              </a:rPr>
              <a:t>  </a:t>
            </a:r>
          </a:p>
        </p:txBody>
      </p:sp>
      <p:sp>
        <p:nvSpPr>
          <p:cNvPr id="46092" name="Rectangle 12"/>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9D9B4AC0-62AE-DF4E-8660-FC8FB96020EB}" type="slidenum">
              <a:rPr lang="en-US" sz="1000" b="1"/>
              <a:pPr defTabSz="909091" eaLnBrk="0" hangingPunct="0">
                <a:lnSpc>
                  <a:spcPct val="90000"/>
                </a:lnSpc>
                <a:spcBef>
                  <a:spcPct val="0"/>
                </a:spcBef>
                <a:defRPr/>
              </a:pPr>
              <a:t>‹#›</a:t>
            </a:fld>
            <a:endParaRPr lang="en-US" sz="1000" b="1" dirty="0"/>
          </a:p>
        </p:txBody>
      </p:sp>
      <p:sp>
        <p:nvSpPr>
          <p:cNvPr id="46095" name="Line 15"/>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4341" name="Picture 16" descr="SEI_CMU_1Line_Blk"/>
          <p:cNvPicPr>
            <a:picLocks noChangeAspect="1" noChangeArrowheads="1"/>
          </p:cNvPicPr>
          <p:nvPr/>
        </p:nvPicPr>
        <p:blipFill>
          <a:blip r:embed="rId2" cstate="print"/>
          <a:srcRect/>
          <a:stretch>
            <a:fillRect/>
          </a:stretch>
        </p:blipFill>
        <p:spPr bwMode="auto">
          <a:xfrm>
            <a:off x="264603" y="8854385"/>
            <a:ext cx="3766689" cy="224913"/>
          </a:xfrm>
          <a:prstGeom prst="rect">
            <a:avLst/>
          </a:prstGeom>
          <a:noFill/>
          <a:ln w="9525">
            <a:noFill/>
            <a:miter lim="800000"/>
            <a:headEnd/>
            <a:tailEnd/>
          </a:ln>
        </p:spPr>
      </p:pic>
      <p:sp>
        <p:nvSpPr>
          <p:cNvPr id="46097" name="Rectangle 17"/>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46098" name="Rectangle 18"/>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52917CAB-DB2F-3441-9ED3-7465D14177F1}" type="datetime1">
              <a:rPr lang="en-US"/>
              <a:pPr>
                <a:defRPr/>
              </a:pPr>
              <a:t>5/22/2014</a:t>
            </a:fld>
            <a:endParaRPr lang="en-US" dirty="0"/>
          </a:p>
        </p:txBody>
      </p:sp>
    </p:spTree>
    <p:extLst>
      <p:ext uri="{BB962C8B-B14F-4D97-AF65-F5344CB8AC3E}">
        <p14:creationId xmlns:p14="http://schemas.microsoft.com/office/powerpoint/2010/main" val="3289511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33890" y="4415480"/>
            <a:ext cx="5142620" cy="4182755"/>
          </a:xfrm>
          <a:prstGeom prst="rect">
            <a:avLst/>
          </a:prstGeom>
          <a:noFill/>
          <a:ln w="9525">
            <a:noFill/>
            <a:miter lim="800000"/>
            <a:headEnd/>
            <a:tailEnd/>
          </a:ln>
        </p:spPr>
        <p:txBody>
          <a:bodyPr vert="horz" wrap="square" lIns="93160" tIns="46580" rIns="93160" bIns="46580" numCol="1" anchor="t" anchorCtr="0" compatLnSpc="1">
            <a:prstTxWarp prst="textNoShape">
              <a:avLst/>
            </a:prstTxWarp>
          </a:bodyPr>
          <a:lstStyle/>
          <a:p>
            <a:pPr lvl="0"/>
            <a:r>
              <a:rPr lang="en-US" noProof="0" smtClean="0"/>
              <a:t>Click to edit Master text styles</a:t>
            </a:r>
          </a:p>
        </p:txBody>
      </p:sp>
      <p:sp>
        <p:nvSpPr>
          <p:cNvPr id="7176" name="Rectangle 8"/>
          <p:cNvSpPr>
            <a:spLocks noGrp="1" noChangeArrowheads="1"/>
          </p:cNvSpPr>
          <p:nvPr>
            <p:ph type="ftr" sz="quarter" idx="4"/>
          </p:nvPr>
        </p:nvSpPr>
        <p:spPr bwMode="auto">
          <a:xfrm>
            <a:off x="4113785" y="8732557"/>
            <a:ext cx="2158842" cy="468569"/>
          </a:xfrm>
          <a:prstGeom prst="rect">
            <a:avLst/>
          </a:prstGeom>
          <a:noFill/>
          <a:ln w="9525">
            <a:noFill/>
            <a:miter lim="800000"/>
            <a:headEnd/>
            <a:tailEnd/>
          </a:ln>
          <a:effectLst/>
        </p:spPr>
        <p:txBody>
          <a:bodyPr vert="horz" wrap="square" lIns="19080" tIns="0" rIns="19080" bIns="0" numCol="1" anchor="b" anchorCtr="0" compatLnSpc="1">
            <a:prstTxWarp prst="textNoShape">
              <a:avLst/>
            </a:prstTxWarp>
          </a:bodyPr>
          <a:lstStyle>
            <a:lvl1pPr algn="r" defTabSz="957429">
              <a:lnSpc>
                <a:spcPct val="89000"/>
              </a:lnSpc>
              <a:spcBef>
                <a:spcPct val="40000"/>
              </a:spcBef>
              <a:defRPr sz="900" i="1">
                <a:latin typeface="Times New Roman" charset="0"/>
              </a:defRPr>
            </a:lvl1pPr>
          </a:lstStyle>
          <a:p>
            <a:pPr>
              <a:defRPr/>
            </a:pPr>
            <a:r>
              <a:rPr lang="en-US" dirty="0"/>
              <a:t>© 2007 Carnegie Mellon University</a:t>
            </a:r>
          </a:p>
          <a:p>
            <a:pPr>
              <a:defRPr/>
            </a:pPr>
            <a:r>
              <a:rPr lang="en-US" dirty="0"/>
              <a:t>  </a:t>
            </a:r>
          </a:p>
        </p:txBody>
      </p:sp>
      <p:sp>
        <p:nvSpPr>
          <p:cNvPr id="7177" name="Rectangle 9"/>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1721163E-5EC3-C945-86EB-DFE42208F055}" type="slidenum">
              <a:rPr lang="en-US" sz="1000" b="1"/>
              <a:pPr defTabSz="909091" eaLnBrk="0" hangingPunct="0">
                <a:lnSpc>
                  <a:spcPct val="90000"/>
                </a:lnSpc>
                <a:spcBef>
                  <a:spcPct val="0"/>
                </a:spcBef>
                <a:defRPr/>
              </a:pPr>
              <a:t>‹#›</a:t>
            </a:fld>
            <a:endParaRPr lang="en-US" sz="1000" b="1" dirty="0"/>
          </a:p>
        </p:txBody>
      </p:sp>
      <p:sp>
        <p:nvSpPr>
          <p:cNvPr id="7180" name="Rectangle 12"/>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7181" name="Rectangle 13"/>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9DAA216B-A731-B74E-A4FD-8FD65A019CB1}" type="datetime1">
              <a:rPr lang="en-US"/>
              <a:pPr>
                <a:defRPr/>
              </a:pPr>
              <a:t>5/22/2014</a:t>
            </a:fld>
            <a:endParaRPr lang="en-US" dirty="0"/>
          </a:p>
        </p:txBody>
      </p:sp>
      <p:sp>
        <p:nvSpPr>
          <p:cNvPr id="7185" name="Line 17"/>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5369" name="Picture 18" descr="SEI_CMU_1Line_Blk"/>
          <p:cNvPicPr>
            <a:picLocks noChangeAspect="1" noChangeArrowheads="1"/>
          </p:cNvPicPr>
          <p:nvPr/>
        </p:nvPicPr>
        <p:blipFill>
          <a:blip r:embed="rId2"/>
          <a:srcRect/>
          <a:stretch>
            <a:fillRect/>
          </a:stretch>
        </p:blipFill>
        <p:spPr bwMode="auto">
          <a:xfrm>
            <a:off x="264603" y="8854385"/>
            <a:ext cx="3766689" cy="224913"/>
          </a:xfrm>
          <a:prstGeom prst="rect">
            <a:avLst/>
          </a:prstGeom>
          <a:noFill/>
          <a:ln w="9525">
            <a:noFill/>
            <a:miter lim="800000"/>
            <a:headEnd/>
            <a:tailEnd/>
          </a:ln>
        </p:spPr>
      </p:pic>
    </p:spTree>
    <p:extLst>
      <p:ext uri="{BB962C8B-B14F-4D97-AF65-F5344CB8AC3E}">
        <p14:creationId xmlns:p14="http://schemas.microsoft.com/office/powerpoint/2010/main" val="335767071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ＭＳ Ｐゴシック" charset="-128"/>
      </a:defRPr>
    </a:lvl1pPr>
    <a:lvl2pPr marL="37931725" indent="-37474525"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2pPr>
    <a:lvl3pPr marL="11430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3pPr>
    <a:lvl4pPr marL="1600200" indent="-228600" algn="l" rtl="0" eaLnBrk="0" fontAlgn="base" hangingPunct="0">
      <a:spcBef>
        <a:spcPct val="30000"/>
      </a:spcBef>
      <a:spcAft>
        <a:spcPct val="0"/>
      </a:spcAft>
      <a:buChar char="•"/>
      <a:tabLst>
        <a:tab pos="292100" algn="l"/>
        <a:tab pos="571500" algn="l"/>
      </a:tabLst>
      <a:defRPr sz="1000" kern="1200">
        <a:solidFill>
          <a:schemeClr val="tx1"/>
        </a:solidFill>
        <a:latin typeface="Arial" charset="0"/>
        <a:ea typeface="ＭＳ Ｐゴシック" charset="-128"/>
        <a:cs typeface="+mn-cs"/>
      </a:defRPr>
    </a:lvl4pPr>
    <a:lvl5pPr marL="20574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86708838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8"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grpSp>
        <p:nvGrpSpPr>
          <p:cNvPr id="8" name="Group 7"/>
          <p:cNvGrpSpPr/>
          <p:nvPr userDrawn="1"/>
        </p:nvGrpSpPr>
        <p:grpSpPr>
          <a:xfrm>
            <a:off x="0" y="6400800"/>
            <a:ext cx="9144000" cy="457200"/>
            <a:chOff x="-1" y="6400800"/>
            <a:chExt cx="9169847" cy="457200"/>
          </a:xfrm>
        </p:grpSpPr>
        <p:sp>
          <p:nvSpPr>
            <p:cNvPr id="9" name="Rectangle 85"/>
            <p:cNvSpPr>
              <a:spLocks noChangeArrowheads="1"/>
            </p:cNvSpPr>
            <p:nvPr/>
          </p:nvSpPr>
          <p:spPr bwMode="auto">
            <a:xfrm>
              <a:off x="-1" y="6400800"/>
              <a:ext cx="9169847" cy="457200"/>
            </a:xfrm>
            <a:prstGeom prst="rect">
              <a:avLst/>
            </a:prstGeom>
            <a:solidFill>
              <a:srgbClr val="DDDDDD"/>
            </a:solidFill>
            <a:ln w="9525">
              <a:noFill/>
              <a:miter lim="800000"/>
              <a:headEnd/>
              <a:tailEnd/>
            </a:ln>
            <a:effectLst/>
          </p:spPr>
          <p:txBody>
            <a:bodyPr wrap="none" lIns="92309" tIns="46154" rIns="92309" bIns="46154" anchor="ctr"/>
            <a:lstStyle/>
            <a:p>
              <a:pPr>
                <a:defRPr/>
              </a:pPr>
              <a:endParaRPr lang="en-US" dirty="0"/>
            </a:p>
          </p:txBody>
        </p:sp>
        <p:pic>
          <p:nvPicPr>
            <p:cNvPr id="10" name="Picture 92"/>
            <p:cNvPicPr>
              <a:picLocks noChangeAspect="1" noChangeArrowheads="1"/>
            </p:cNvPicPr>
            <p:nvPr/>
          </p:nvPicPr>
          <p:blipFill>
            <a:blip r:embed="rId8" cstate="print"/>
            <a:srcRect t="4584" r="1852"/>
            <a:stretch>
              <a:fillRect/>
            </a:stretch>
          </p:blipFill>
          <p:spPr bwMode="auto">
            <a:xfrm>
              <a:off x="624031" y="6441583"/>
              <a:ext cx="4050015" cy="366474"/>
            </a:xfrm>
            <a:prstGeom prst="rect">
              <a:avLst/>
            </a:prstGeom>
            <a:noFill/>
            <a:ln w="9525">
              <a:noFill/>
              <a:miter lim="800000"/>
              <a:headEnd/>
              <a:tailEnd/>
            </a:ln>
          </p:spPr>
        </p:pic>
      </p:grpSp>
      <p:sp>
        <p:nvSpPr>
          <p:cNvPr id="11" name="Rectangle 83"/>
          <p:cNvSpPr>
            <a:spLocks noChangeArrowheads="1"/>
          </p:cNvSpPr>
          <p:nvPr userDrawn="1"/>
        </p:nvSpPr>
        <p:spPr bwMode="auto">
          <a:xfrm>
            <a:off x="8536445" y="651646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Tree>
  </p:cSld>
  <p:clrMap bg1="lt1" tx1="dk1" bg2="lt2" tx2="dk2" accent1="accent1" accent2="accent2" accent3="accent3" accent4="accent4" accent5="accent5" accent6="accent6" hlink="hlink" folHlink="folHlink"/>
  <p:sldLayoutIdLst>
    <p:sldLayoutId id="2147484774" r:id="rId1"/>
    <p:sldLayoutId id="2147484775" r:id="rId2"/>
    <p:sldLayoutId id="2147484776" r:id="rId3"/>
    <p:sldLayoutId id="2147484777" r:id="rId4"/>
    <p:sldLayoutId id="2147484778" r:id="rId5"/>
    <p:sldLayoutId id="2147484779" r:id="rId6"/>
  </p:sldLayoutIdLst>
  <p:transition/>
  <p:hf hdr="0" ftr="0" dt="0"/>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permission@sei.cmu.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santoslab.org/pub/paper/LarsonEtAl13-PCA-Requirements-SEHC-preprint.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Assurance Management</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Robert Ellison</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pPr algn="l"/>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181124745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Evaluating an Assurance </a:t>
            </a:r>
            <a:r>
              <a:rPr lang="en-US" dirty="0" smtClean="0"/>
              <a:t>Case-2</a:t>
            </a:r>
            <a:endParaRPr lang="en-US" dirty="0"/>
          </a:p>
        </p:txBody>
      </p:sp>
      <p:sp>
        <p:nvSpPr>
          <p:cNvPr id="3" name="Content Placeholder 2"/>
          <p:cNvSpPr>
            <a:spLocks noGrp="1"/>
          </p:cNvSpPr>
          <p:nvPr>
            <p:ph idx="1"/>
          </p:nvPr>
        </p:nvSpPr>
        <p:spPr/>
        <p:txBody>
          <a:bodyPr/>
          <a:lstStyle/>
          <a:p>
            <a:r>
              <a:rPr lang="en-US" dirty="0"/>
              <a:t>Rather our logic looks like </a:t>
            </a:r>
          </a:p>
          <a:p>
            <a:pPr algn="ctr"/>
            <a:r>
              <a:rPr lang="en-US" dirty="0"/>
              <a:t>if </a:t>
            </a:r>
            <a:r>
              <a:rPr lang="en-US" i="1" u="sng" dirty="0" smtClean="0"/>
              <a:t>Evidence</a:t>
            </a:r>
            <a:r>
              <a:rPr lang="en-US" dirty="0" smtClean="0"/>
              <a:t> </a:t>
            </a:r>
            <a:r>
              <a:rPr lang="en-US" dirty="0"/>
              <a:t>then (usually) </a:t>
            </a:r>
            <a:r>
              <a:rPr lang="en-US" i="1" u="sng" dirty="0" smtClean="0"/>
              <a:t>Claim</a:t>
            </a:r>
            <a:r>
              <a:rPr lang="en-US" dirty="0" smtClean="0"/>
              <a:t> </a:t>
            </a:r>
            <a:r>
              <a:rPr lang="en-US" dirty="0"/>
              <a:t>unless R, S, T, </a:t>
            </a:r>
            <a:r>
              <a:rPr lang="en-US" dirty="0" smtClean="0"/>
              <a:t>…</a:t>
            </a:r>
          </a:p>
          <a:p>
            <a:r>
              <a:rPr lang="en-US" dirty="0" smtClean="0"/>
              <a:t>For example, assume the evidence is test results.</a:t>
            </a:r>
          </a:p>
          <a:p>
            <a:pPr algn="ctr"/>
            <a:r>
              <a:rPr lang="en-US" dirty="0"/>
              <a:t>if </a:t>
            </a:r>
            <a:r>
              <a:rPr lang="en-US" i="1" u="sng" dirty="0"/>
              <a:t>Evidence</a:t>
            </a:r>
            <a:r>
              <a:rPr lang="en-US" dirty="0"/>
              <a:t> then (usually) </a:t>
            </a:r>
            <a:r>
              <a:rPr lang="en-US" i="1" u="sng" dirty="0"/>
              <a:t>Claim</a:t>
            </a:r>
            <a:r>
              <a:rPr lang="en-US" dirty="0"/>
              <a:t> </a:t>
            </a:r>
            <a:r>
              <a:rPr lang="en-US" dirty="0" smtClean="0"/>
              <a:t>unless</a:t>
            </a:r>
          </a:p>
          <a:p>
            <a:pPr lvl="1"/>
            <a:r>
              <a:rPr lang="en-US" dirty="0" smtClean="0"/>
              <a:t>The </a:t>
            </a:r>
            <a:r>
              <a:rPr lang="en-US" dirty="0"/>
              <a:t>test plans did not include all of the hazards identified during design</a:t>
            </a:r>
            <a:r>
              <a:rPr lang="en-US" dirty="0" smtClean="0"/>
              <a:t>.</a:t>
            </a:r>
          </a:p>
          <a:p>
            <a:pPr lvl="1"/>
            <a:r>
              <a:rPr lang="en-US" dirty="0" smtClean="0"/>
              <a:t>The integration testing did not include recovery following a component failure.</a:t>
            </a:r>
          </a:p>
        </p:txBody>
      </p:sp>
    </p:spTree>
    <p:extLst>
      <p:ext uri="{BB962C8B-B14F-4D97-AF65-F5344CB8AC3E}">
        <p14:creationId xmlns:p14="http://schemas.microsoft.com/office/powerpoint/2010/main" val="399256107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Assurance Case Defeaters</a:t>
            </a:r>
            <a:endParaRPr lang="en-US" dirty="0"/>
          </a:p>
        </p:txBody>
      </p:sp>
      <p:sp>
        <p:nvSpPr>
          <p:cNvPr id="3" name="Content Placeholder 2"/>
          <p:cNvSpPr>
            <a:spLocks noGrp="1"/>
          </p:cNvSpPr>
          <p:nvPr>
            <p:ph idx="1"/>
          </p:nvPr>
        </p:nvSpPr>
        <p:spPr/>
        <p:txBody>
          <a:bodyPr/>
          <a:lstStyle/>
          <a:p>
            <a:r>
              <a:rPr lang="en-US" dirty="0" smtClean="0"/>
              <a:t>Possible exceptions to an assurance case are called defeaters</a:t>
            </a:r>
            <a:r>
              <a:rPr lang="en-US" dirty="0"/>
              <a:t>. </a:t>
            </a:r>
            <a:endParaRPr lang="en-US" dirty="0" smtClean="0"/>
          </a:p>
          <a:p>
            <a:r>
              <a:rPr lang="en-US" dirty="0" smtClean="0"/>
              <a:t>Each </a:t>
            </a:r>
            <a:r>
              <a:rPr lang="en-US" dirty="0"/>
              <a:t>defeater is a source of doubt about the truth of a claim. </a:t>
            </a:r>
            <a:endParaRPr lang="en-US" dirty="0" smtClean="0"/>
          </a:p>
          <a:p>
            <a:r>
              <a:rPr lang="en-US" dirty="0"/>
              <a:t>R</a:t>
            </a:r>
            <a:r>
              <a:rPr lang="en-US" dirty="0" smtClean="0"/>
              <a:t>esearch on the interpretation of “confidence” has </a:t>
            </a:r>
            <a:r>
              <a:rPr lang="en-US" dirty="0"/>
              <a:t>identified three classes of defeaters that are applicable for a justification of an assurance </a:t>
            </a:r>
            <a:r>
              <a:rPr lang="en-US" dirty="0" smtClean="0"/>
              <a:t>claim.</a:t>
            </a:r>
            <a:endParaRPr lang="en-US" dirty="0"/>
          </a:p>
          <a:p>
            <a:endParaRPr lang="en-US" dirty="0"/>
          </a:p>
        </p:txBody>
      </p:sp>
    </p:spTree>
    <p:extLst>
      <p:ext uri="{BB962C8B-B14F-4D97-AF65-F5344CB8AC3E}">
        <p14:creationId xmlns:p14="http://schemas.microsoft.com/office/powerpoint/2010/main" val="252045260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Defeaters-1</a:t>
            </a:r>
            <a:endParaRPr lang="en-US" dirty="0"/>
          </a:p>
        </p:txBody>
      </p:sp>
      <p:sp>
        <p:nvSpPr>
          <p:cNvPr id="3" name="Content Placeholder 2"/>
          <p:cNvSpPr>
            <a:spLocks noGrp="1"/>
          </p:cNvSpPr>
          <p:nvPr>
            <p:ph idx="1"/>
          </p:nvPr>
        </p:nvSpPr>
        <p:spPr/>
        <p:txBody>
          <a:bodyPr/>
          <a:lstStyle/>
          <a:p>
            <a:r>
              <a:rPr lang="en-US" dirty="0" smtClean="0"/>
              <a:t>Doubt </a:t>
            </a:r>
            <a:r>
              <a:rPr lang="en-US" dirty="0"/>
              <a:t>the claim: </a:t>
            </a:r>
            <a:endParaRPr lang="en-US" dirty="0" smtClean="0"/>
          </a:p>
          <a:p>
            <a:pPr lvl="1"/>
            <a:r>
              <a:rPr lang="en-US" dirty="0" smtClean="0"/>
              <a:t>There </a:t>
            </a:r>
            <a:r>
              <a:rPr lang="en-US" dirty="0"/>
              <a:t>is information that contradicts or rebuts a claim. </a:t>
            </a:r>
            <a:endParaRPr lang="en-US" dirty="0" smtClean="0"/>
          </a:p>
          <a:p>
            <a:pPr lvl="1"/>
            <a:r>
              <a:rPr lang="en-US" dirty="0" smtClean="0"/>
              <a:t>The </a:t>
            </a:r>
            <a:r>
              <a:rPr lang="en-US" dirty="0"/>
              <a:t>cause can be a combination of a poor argument and insufficient evidence. </a:t>
            </a:r>
            <a:endParaRPr lang="en-US" dirty="0" smtClean="0"/>
          </a:p>
          <a:p>
            <a:pPr lvl="1"/>
            <a:r>
              <a:rPr lang="en-US" dirty="0" smtClean="0"/>
              <a:t>Referred </a:t>
            </a:r>
            <a:r>
              <a:rPr lang="en-US" dirty="0"/>
              <a:t>to as </a:t>
            </a:r>
            <a:r>
              <a:rPr lang="en-US" dirty="0" smtClean="0"/>
              <a:t>rebutters </a:t>
            </a:r>
            <a:r>
              <a:rPr lang="en-US" dirty="0"/>
              <a:t>in the literature</a:t>
            </a:r>
            <a:r>
              <a:rPr lang="en-US" dirty="0" smtClean="0"/>
              <a:t>.</a:t>
            </a:r>
            <a:endParaRPr lang="en-US" dirty="0"/>
          </a:p>
        </p:txBody>
      </p:sp>
    </p:spTree>
    <p:extLst>
      <p:ext uri="{BB962C8B-B14F-4D97-AF65-F5344CB8AC3E}">
        <p14:creationId xmlns:p14="http://schemas.microsoft.com/office/powerpoint/2010/main" val="300964884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Defeaters-2</a:t>
            </a:r>
            <a:endParaRPr lang="en-US" dirty="0"/>
          </a:p>
        </p:txBody>
      </p:sp>
      <p:sp>
        <p:nvSpPr>
          <p:cNvPr id="3" name="Content Placeholder 2"/>
          <p:cNvSpPr>
            <a:spLocks noGrp="1"/>
          </p:cNvSpPr>
          <p:nvPr>
            <p:ph idx="1"/>
          </p:nvPr>
        </p:nvSpPr>
        <p:spPr/>
        <p:txBody>
          <a:bodyPr/>
          <a:lstStyle/>
          <a:p>
            <a:r>
              <a:rPr lang="en-US" dirty="0" smtClean="0"/>
              <a:t>Doubt </a:t>
            </a:r>
            <a:r>
              <a:rPr lang="en-US" dirty="0"/>
              <a:t>the argument: </a:t>
            </a:r>
            <a:endParaRPr lang="en-US" dirty="0" smtClean="0"/>
          </a:p>
          <a:p>
            <a:pPr lvl="1"/>
            <a:r>
              <a:rPr lang="en-US" dirty="0" smtClean="0"/>
              <a:t>There </a:t>
            </a:r>
            <a:r>
              <a:rPr lang="en-US" dirty="0"/>
              <a:t>are specific conditions under which the claim is not necessarily </a:t>
            </a:r>
            <a:r>
              <a:rPr lang="en-US" dirty="0" smtClean="0"/>
              <a:t>true, </a:t>
            </a:r>
            <a:r>
              <a:rPr lang="en-US" dirty="0"/>
              <a:t>even though the premises (i.e</a:t>
            </a:r>
            <a:r>
              <a:rPr lang="en-US" dirty="0" smtClean="0"/>
              <a:t>., </a:t>
            </a:r>
            <a:r>
              <a:rPr lang="en-US" dirty="0"/>
              <a:t>evidence) are true. </a:t>
            </a:r>
            <a:endParaRPr lang="en-US" dirty="0" smtClean="0"/>
          </a:p>
          <a:p>
            <a:pPr lvl="1"/>
            <a:r>
              <a:rPr lang="en-US" dirty="0" smtClean="0"/>
              <a:t>Such </a:t>
            </a:r>
            <a:r>
              <a:rPr lang="en-US" dirty="0"/>
              <a:t>conditions create doubts or undercut the validity of the argument. </a:t>
            </a:r>
            <a:endParaRPr lang="en-US" dirty="0" smtClean="0"/>
          </a:p>
          <a:p>
            <a:pPr lvl="1"/>
            <a:r>
              <a:rPr lang="en-US" dirty="0" smtClean="0"/>
              <a:t>We </a:t>
            </a:r>
            <a:r>
              <a:rPr lang="en-US" dirty="0"/>
              <a:t>can doubt the inference among claims or between a claim and its supporting evidence. </a:t>
            </a:r>
            <a:endParaRPr lang="en-US" dirty="0" smtClean="0"/>
          </a:p>
          <a:p>
            <a:pPr lvl="1"/>
            <a:r>
              <a:rPr lang="en-US" dirty="0" smtClean="0"/>
              <a:t>Referred </a:t>
            </a:r>
            <a:r>
              <a:rPr lang="en-US" dirty="0"/>
              <a:t>to as </a:t>
            </a:r>
            <a:r>
              <a:rPr lang="en-US" dirty="0" smtClean="0"/>
              <a:t>undercutters </a:t>
            </a:r>
            <a:r>
              <a:rPr lang="en-US" dirty="0"/>
              <a:t>in the literature.</a:t>
            </a:r>
          </a:p>
          <a:p>
            <a:endParaRPr lang="en-US" dirty="0"/>
          </a:p>
        </p:txBody>
      </p:sp>
    </p:spTree>
    <p:extLst>
      <p:ext uri="{BB962C8B-B14F-4D97-AF65-F5344CB8AC3E}">
        <p14:creationId xmlns:p14="http://schemas.microsoft.com/office/powerpoint/2010/main" val="322372488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Defeaters-3</a:t>
            </a:r>
            <a:endParaRPr lang="en-US" dirty="0"/>
          </a:p>
        </p:txBody>
      </p:sp>
      <p:sp>
        <p:nvSpPr>
          <p:cNvPr id="3" name="Content Placeholder 2"/>
          <p:cNvSpPr>
            <a:spLocks noGrp="1"/>
          </p:cNvSpPr>
          <p:nvPr>
            <p:ph idx="1"/>
          </p:nvPr>
        </p:nvSpPr>
        <p:spPr/>
        <p:txBody>
          <a:bodyPr/>
          <a:lstStyle/>
          <a:p>
            <a:r>
              <a:rPr lang="en-US" dirty="0" smtClean="0"/>
              <a:t>Doubt </a:t>
            </a:r>
            <a:r>
              <a:rPr lang="en-US" dirty="0"/>
              <a:t>the evidence: </a:t>
            </a:r>
            <a:endParaRPr lang="en-US" dirty="0" smtClean="0"/>
          </a:p>
          <a:p>
            <a:pPr lvl="1"/>
            <a:r>
              <a:rPr lang="en-US" dirty="0" smtClean="0"/>
              <a:t>There </a:t>
            </a:r>
            <a:r>
              <a:rPr lang="en-US" dirty="0"/>
              <a:t>are conditions that invalidate one or more of the premises. </a:t>
            </a:r>
            <a:endParaRPr lang="en-US" dirty="0" smtClean="0"/>
          </a:p>
          <a:p>
            <a:pPr lvl="1"/>
            <a:r>
              <a:rPr lang="en-US" dirty="0" smtClean="0"/>
              <a:t>The </a:t>
            </a:r>
            <a:r>
              <a:rPr lang="en-US" dirty="0"/>
              <a:t>argument is valid, but insufficient evidence weakens or undermines our confidence in the claim. </a:t>
            </a:r>
            <a:endParaRPr lang="en-US" dirty="0" smtClean="0"/>
          </a:p>
          <a:p>
            <a:pPr lvl="1"/>
            <a:r>
              <a:rPr lang="en-US" dirty="0" smtClean="0"/>
              <a:t>Referred </a:t>
            </a:r>
            <a:r>
              <a:rPr lang="en-US" dirty="0"/>
              <a:t>to as </a:t>
            </a:r>
            <a:r>
              <a:rPr lang="en-US" dirty="0" smtClean="0"/>
              <a:t>underminers </a:t>
            </a:r>
            <a:r>
              <a:rPr lang="en-US" dirty="0"/>
              <a:t>in the literature.</a:t>
            </a:r>
          </a:p>
          <a:p>
            <a:endParaRPr lang="en-US" dirty="0"/>
          </a:p>
        </p:txBody>
      </p:sp>
    </p:spTree>
    <p:extLst>
      <p:ext uri="{BB962C8B-B14F-4D97-AF65-F5344CB8AC3E}">
        <p14:creationId xmlns:p14="http://schemas.microsoft.com/office/powerpoint/2010/main" val="166334895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an Assurance Case</a:t>
            </a:r>
            <a:endParaRPr lang="en-US" dirty="0"/>
          </a:p>
        </p:txBody>
      </p:sp>
      <p:sp>
        <p:nvSpPr>
          <p:cNvPr id="3" name="Content Placeholder 2"/>
          <p:cNvSpPr>
            <a:spLocks noGrp="1"/>
          </p:cNvSpPr>
          <p:nvPr>
            <p:ph idx="1"/>
          </p:nvPr>
        </p:nvSpPr>
        <p:spPr/>
        <p:txBody>
          <a:bodyPr/>
          <a:lstStyle/>
          <a:p>
            <a:r>
              <a:rPr lang="en-US" dirty="0" smtClean="0"/>
              <a:t>Instead of analyzing why an assurance case is convincing, consider why we should doubt it. </a:t>
            </a:r>
          </a:p>
          <a:p>
            <a:r>
              <a:rPr lang="en-US" dirty="0" smtClean="0"/>
              <a:t>Consider the security of the  implementation of a database query where the query is constructed by appending the value submitted by the user to the string</a:t>
            </a:r>
          </a:p>
          <a:p>
            <a:r>
              <a:rPr lang="en-US" dirty="0" smtClean="0"/>
              <a:t> </a:t>
            </a:r>
          </a:p>
          <a:p>
            <a:pPr algn="ctr"/>
            <a:r>
              <a:rPr lang="en-US" dirty="0" smtClean="0"/>
              <a:t>‘Show ID name phone-number where ID =‘</a:t>
            </a:r>
          </a:p>
          <a:p>
            <a:endParaRPr lang="en-US" dirty="0" smtClean="0"/>
          </a:p>
          <a:p>
            <a:endParaRPr lang="en-US" dirty="0" smtClean="0"/>
          </a:p>
        </p:txBody>
      </p:sp>
    </p:spTree>
    <p:extLst>
      <p:ext uri="{BB962C8B-B14F-4D97-AF65-F5344CB8AC3E}">
        <p14:creationId xmlns:p14="http://schemas.microsoft.com/office/powerpoint/2010/main" val="206531931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Raise Doubts About Assurance Case</a:t>
            </a:r>
            <a:endParaRPr lang="en-US" dirty="0"/>
          </a:p>
        </p:txBody>
      </p:sp>
      <p:sp>
        <p:nvSpPr>
          <p:cNvPr id="3" name="Content Placeholder 2"/>
          <p:cNvSpPr>
            <a:spLocks noGrp="1"/>
          </p:cNvSpPr>
          <p:nvPr>
            <p:ph idx="1"/>
          </p:nvPr>
        </p:nvSpPr>
        <p:spPr/>
        <p:txBody>
          <a:bodyPr/>
          <a:lstStyle/>
          <a:p>
            <a:r>
              <a:rPr lang="en-US" dirty="0" smtClean="0"/>
              <a:t>What are possible exceptions for an assurance case that justifies the claim that the implementation</a:t>
            </a:r>
            <a:r>
              <a:rPr lang="en-US" dirty="0"/>
              <a:t> </a:t>
            </a:r>
            <a:r>
              <a:rPr lang="en-US" dirty="0" smtClean="0"/>
              <a:t>has no vulnerabilities.</a:t>
            </a:r>
          </a:p>
          <a:p>
            <a:pPr marL="740664" lvl="1" indent="-457200">
              <a:buFont typeface="+mj-lt"/>
              <a:buAutoNum type="arabicPeriod"/>
            </a:pPr>
            <a:r>
              <a:rPr lang="en-US" dirty="0" smtClean="0"/>
              <a:t>The assurance case argument does not include a sub-claim for user input that includes SQL expressions such as “(1=1)” as in the SQL-Injection example.</a:t>
            </a:r>
          </a:p>
          <a:p>
            <a:pPr marL="740664" lvl="1" indent="-457200">
              <a:buFont typeface="+mj-lt"/>
              <a:buAutoNum type="arabicPeriod"/>
            </a:pPr>
            <a:r>
              <a:rPr lang="en-US" dirty="0" smtClean="0"/>
              <a:t>There is a sub-claim for input that includes SQL expressions, but the tests provided as evidence only included very simple examples of invalid input.  </a:t>
            </a:r>
          </a:p>
          <a:p>
            <a:endParaRPr lang="en-US" dirty="0" smtClean="0"/>
          </a:p>
        </p:txBody>
      </p:sp>
    </p:spTree>
    <p:extLst>
      <p:ext uri="{BB962C8B-B14F-4D97-AF65-F5344CB8AC3E}">
        <p14:creationId xmlns:p14="http://schemas.microsoft.com/office/powerpoint/2010/main" val="327639665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Doubting a Claim</a:t>
            </a:r>
            <a:endParaRPr lang="en-US" dirty="0"/>
          </a:p>
        </p:txBody>
      </p:sp>
      <p:sp>
        <p:nvSpPr>
          <p:cNvPr id="3" name="Content Placeholder 2"/>
          <p:cNvSpPr>
            <a:spLocks noGrp="1"/>
          </p:cNvSpPr>
          <p:nvPr>
            <p:ph idx="1"/>
          </p:nvPr>
        </p:nvSpPr>
        <p:spPr/>
        <p:txBody>
          <a:bodyPr/>
          <a:lstStyle/>
          <a:p>
            <a:r>
              <a:rPr lang="en-US" dirty="0" smtClean="0"/>
              <a:t>Raising exceptions to claims is a natural approach for many reviewers.</a:t>
            </a:r>
          </a:p>
          <a:p>
            <a:pPr lvl="1"/>
            <a:r>
              <a:rPr lang="en-US" dirty="0" smtClean="0"/>
              <a:t>unforeseen  consequences</a:t>
            </a:r>
          </a:p>
          <a:p>
            <a:pPr lvl="1"/>
            <a:r>
              <a:rPr lang="en-US" dirty="0"/>
              <a:t>d</a:t>
            </a:r>
            <a:r>
              <a:rPr lang="en-US" dirty="0" smtClean="0"/>
              <a:t>ifficult mitigations</a:t>
            </a:r>
          </a:p>
          <a:p>
            <a:pPr lvl="1"/>
            <a:r>
              <a:rPr lang="en-US" dirty="0"/>
              <a:t>t</a:t>
            </a:r>
            <a:r>
              <a:rPr lang="en-US" dirty="0" smtClean="0"/>
              <a:t>hreats frequently missed</a:t>
            </a:r>
          </a:p>
          <a:p>
            <a:pPr marL="54864" indent="0"/>
            <a:r>
              <a:rPr lang="en-US" dirty="0" smtClean="0"/>
              <a:t>Such an approach is implicitly constructing an alternate assurance case for the same claim.</a:t>
            </a:r>
            <a:endParaRPr lang="en-US" dirty="0"/>
          </a:p>
        </p:txBody>
      </p:sp>
    </p:spTree>
    <p:extLst>
      <p:ext uri="{BB962C8B-B14F-4D97-AF65-F5344CB8AC3E}">
        <p14:creationId xmlns:p14="http://schemas.microsoft.com/office/powerpoint/2010/main" val="150966596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Constructing an Assurance Case by Eliminative Induction</a:t>
            </a:r>
            <a:endParaRPr lang="en-US" dirty="0"/>
          </a:p>
        </p:txBody>
      </p:sp>
      <p:sp>
        <p:nvSpPr>
          <p:cNvPr id="3" name="Content Placeholder 2"/>
          <p:cNvSpPr>
            <a:spLocks noGrp="1"/>
          </p:cNvSpPr>
          <p:nvPr>
            <p:ph idx="1"/>
          </p:nvPr>
        </p:nvSpPr>
        <p:spPr/>
        <p:txBody>
          <a:bodyPr/>
          <a:lstStyle/>
          <a:p>
            <a:r>
              <a:rPr lang="en-US" dirty="0" smtClean="0"/>
              <a:t>Instead of analyzing why a claim is true, identify the reasons to doubt a claim. </a:t>
            </a:r>
          </a:p>
          <a:p>
            <a:r>
              <a:rPr lang="en-US" dirty="0" smtClean="0"/>
              <a:t>An assurance case now consists of the evidence and analysis that eliminates the possible doubts. </a:t>
            </a:r>
          </a:p>
          <a:p>
            <a:r>
              <a:rPr lang="en-US" dirty="0" smtClean="0"/>
              <a:t>Each doubt removed increases the confidence in a claim.</a:t>
            </a:r>
          </a:p>
          <a:p>
            <a:r>
              <a:rPr lang="en-US" dirty="0"/>
              <a:t>The </a:t>
            </a:r>
            <a:r>
              <a:rPr lang="en-US" dirty="0" smtClean="0"/>
              <a:t>number of (significant) doubts identified and removed can be a measure of the </a:t>
            </a:r>
            <a:r>
              <a:rPr lang="en-US" dirty="0"/>
              <a:t>level of confidence</a:t>
            </a:r>
            <a:r>
              <a:rPr lang="en-US" dirty="0" smtClean="0"/>
              <a:t>.</a:t>
            </a:r>
          </a:p>
          <a:p>
            <a:endParaRPr lang="en-US" dirty="0"/>
          </a:p>
        </p:txBody>
      </p:sp>
    </p:spTree>
    <p:extLst>
      <p:ext uri="{BB962C8B-B14F-4D97-AF65-F5344CB8AC3E}">
        <p14:creationId xmlns:p14="http://schemas.microsoft.com/office/powerpoint/2010/main" val="90443704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Confidence Map</a:t>
            </a:r>
            <a:endParaRPr lang="en-US" dirty="0"/>
          </a:p>
        </p:txBody>
      </p:sp>
      <p:sp>
        <p:nvSpPr>
          <p:cNvPr id="3" name="Content Placeholder 2"/>
          <p:cNvSpPr>
            <a:spLocks noGrp="1"/>
          </p:cNvSpPr>
          <p:nvPr>
            <p:ph idx="1"/>
          </p:nvPr>
        </p:nvSpPr>
        <p:spPr/>
        <p:txBody>
          <a:bodyPr/>
          <a:lstStyle/>
          <a:p>
            <a:r>
              <a:rPr lang="en-US" dirty="0" smtClean="0"/>
              <a:t>The graphical representation of an assurance case constructed by eliminative induction is called an confidence map. </a:t>
            </a:r>
            <a:endParaRPr lang="en-US" dirty="0"/>
          </a:p>
        </p:txBody>
      </p:sp>
      <p:grpSp>
        <p:nvGrpSpPr>
          <p:cNvPr id="4" name="Group 3"/>
          <p:cNvGrpSpPr/>
          <p:nvPr/>
        </p:nvGrpSpPr>
        <p:grpSpPr>
          <a:xfrm>
            <a:off x="899160" y="2901800"/>
            <a:ext cx="7231446" cy="1822600"/>
            <a:chOff x="899160" y="2901800"/>
            <a:chExt cx="7231446" cy="1822600"/>
          </a:xfrm>
        </p:grpSpPr>
        <p:sp>
          <p:nvSpPr>
            <p:cNvPr id="5" name="Rectangle 4"/>
            <p:cNvSpPr/>
            <p:nvPr/>
          </p:nvSpPr>
          <p:spPr bwMode="auto">
            <a:xfrm>
              <a:off x="3554763" y="2901800"/>
              <a:ext cx="1920240" cy="64008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Top-level claim</a:t>
              </a:r>
              <a:endParaRPr lang="en-US" sz="1400" dirty="0">
                <a:latin typeface="Calibri" panose="020F0502020204030204" pitchFamily="34" charset="0"/>
              </a:endParaRPr>
            </a:p>
          </p:txBody>
        </p:sp>
        <p:cxnSp>
          <p:nvCxnSpPr>
            <p:cNvPr id="6" name="Straight Arrow Connector 5"/>
            <p:cNvCxnSpPr>
              <a:stCxn id="5" idx="2"/>
              <a:endCxn id="12" idx="0"/>
            </p:cNvCxnSpPr>
            <p:nvPr/>
          </p:nvCxnSpPr>
          <p:spPr bwMode="auto">
            <a:xfrm flipH="1">
              <a:off x="2958481" y="3541880"/>
              <a:ext cx="1556402" cy="63388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7" name="Straight Arrow Connector 6"/>
            <p:cNvCxnSpPr>
              <a:stCxn id="5" idx="2"/>
              <a:endCxn id="16" idx="0"/>
            </p:cNvCxnSpPr>
            <p:nvPr/>
          </p:nvCxnSpPr>
          <p:spPr bwMode="auto">
            <a:xfrm>
              <a:off x="4514883" y="3541880"/>
              <a:ext cx="3112803" cy="63388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8" name="Straight Arrow Connector 7"/>
            <p:cNvCxnSpPr>
              <a:stCxn id="5" idx="2"/>
              <a:endCxn id="13" idx="0"/>
            </p:cNvCxnSpPr>
            <p:nvPr/>
          </p:nvCxnSpPr>
          <p:spPr bwMode="auto">
            <a:xfrm flipH="1">
              <a:off x="1402080" y="3541880"/>
              <a:ext cx="3112803" cy="633880"/>
            </a:xfrm>
            <a:prstGeom prst="straightConnector1">
              <a:avLst/>
            </a:prstGeom>
            <a:solidFill>
              <a:srgbClr val="5CA1FB"/>
            </a:solidFill>
            <a:ln w="25400" cap="flat" cmpd="sng" algn="ctr">
              <a:solidFill>
                <a:schemeClr val="tx1"/>
              </a:solidFill>
              <a:prstDash val="solid"/>
              <a:round/>
              <a:headEnd type="none" w="med" len="med"/>
              <a:tailEnd type="arrow"/>
            </a:ln>
            <a:effectLst/>
          </p:spPr>
        </p:cxnSp>
        <p:grpSp>
          <p:nvGrpSpPr>
            <p:cNvPr id="9" name="Group 8"/>
            <p:cNvGrpSpPr/>
            <p:nvPr/>
          </p:nvGrpSpPr>
          <p:grpSpPr>
            <a:xfrm>
              <a:off x="899160" y="4175760"/>
              <a:ext cx="7231446" cy="548640"/>
              <a:chOff x="899160" y="1807124"/>
              <a:chExt cx="7231446" cy="548640"/>
            </a:xfrm>
          </p:grpSpPr>
          <p:sp>
            <p:nvSpPr>
              <p:cNvPr id="12" name="Rectangle 11"/>
              <p:cNvSpPr/>
              <p:nvPr/>
            </p:nvSpPr>
            <p:spPr bwMode="auto">
              <a:xfrm>
                <a:off x="2455561" y="1807124"/>
                <a:ext cx="1005840" cy="54864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Doubt 2 Eliminated </a:t>
                </a:r>
                <a:endParaRPr lang="en-US" sz="1400" dirty="0">
                  <a:latin typeface="Calibri" panose="020F0502020204030204" pitchFamily="34" charset="0"/>
                </a:endParaRPr>
              </a:p>
            </p:txBody>
          </p:sp>
          <p:sp>
            <p:nvSpPr>
              <p:cNvPr id="13" name="Rectangle 12"/>
              <p:cNvSpPr/>
              <p:nvPr/>
            </p:nvSpPr>
            <p:spPr bwMode="auto">
              <a:xfrm>
                <a:off x="899160" y="1807124"/>
                <a:ext cx="1005840" cy="548640"/>
              </a:xfrm>
              <a:prstGeom prst="rect">
                <a:avLst/>
              </a:prstGeom>
              <a:solidFill>
                <a:srgbClr val="00FF0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Doubt 1 Eliminated</a:t>
                </a:r>
                <a:endParaRPr lang="en-US" sz="1400" dirty="0">
                  <a:latin typeface="Calibri" panose="020F0502020204030204" pitchFamily="34" charset="0"/>
                </a:endParaRPr>
              </a:p>
            </p:txBody>
          </p:sp>
          <p:sp>
            <p:nvSpPr>
              <p:cNvPr id="14" name="Rectangle 13"/>
              <p:cNvSpPr/>
              <p:nvPr/>
            </p:nvSpPr>
            <p:spPr bwMode="auto">
              <a:xfrm>
                <a:off x="4011962" y="1807124"/>
                <a:ext cx="1005840" cy="548640"/>
              </a:xfrm>
              <a:prstGeom prst="rect">
                <a:avLst/>
              </a:prstGeom>
              <a:solidFill>
                <a:srgbClr val="00FF0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Doubt 3 Eliminated </a:t>
                </a:r>
                <a:endParaRPr lang="en-US" sz="1400" dirty="0">
                  <a:latin typeface="Calibri" panose="020F0502020204030204" pitchFamily="34" charset="0"/>
                </a:endParaRPr>
              </a:p>
            </p:txBody>
          </p:sp>
          <p:sp>
            <p:nvSpPr>
              <p:cNvPr id="15" name="Rectangle 14"/>
              <p:cNvSpPr/>
              <p:nvPr/>
            </p:nvSpPr>
            <p:spPr bwMode="auto">
              <a:xfrm>
                <a:off x="5568363" y="1807124"/>
                <a:ext cx="1005840" cy="548640"/>
              </a:xfrm>
              <a:prstGeom prst="rect">
                <a:avLst/>
              </a:prstGeom>
              <a:solidFill>
                <a:srgbClr val="00FF0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Doubt </a:t>
                </a:r>
                <a:r>
                  <a:rPr lang="en-US" sz="1400" dirty="0">
                    <a:latin typeface="Calibri" panose="020F0502020204030204" pitchFamily="34" charset="0"/>
                  </a:rPr>
                  <a:t>4</a:t>
                </a:r>
                <a:r>
                  <a:rPr lang="en-US" sz="1400" dirty="0" smtClean="0">
                    <a:latin typeface="Calibri" panose="020F0502020204030204" pitchFamily="34" charset="0"/>
                  </a:rPr>
                  <a:t> Eliminated </a:t>
                </a:r>
                <a:endParaRPr lang="en-US" sz="1400" dirty="0">
                  <a:latin typeface="Calibri" panose="020F0502020204030204" pitchFamily="34" charset="0"/>
                </a:endParaRPr>
              </a:p>
            </p:txBody>
          </p:sp>
          <p:sp>
            <p:nvSpPr>
              <p:cNvPr id="16" name="Rectangle 15"/>
              <p:cNvSpPr/>
              <p:nvPr/>
            </p:nvSpPr>
            <p:spPr bwMode="auto">
              <a:xfrm>
                <a:off x="7124766" y="1807124"/>
                <a:ext cx="1005840" cy="54864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Doubt 5 Eliminated </a:t>
                </a:r>
                <a:endParaRPr lang="en-US" sz="1400" dirty="0">
                  <a:latin typeface="Calibri" panose="020F0502020204030204" pitchFamily="34" charset="0"/>
                </a:endParaRPr>
              </a:p>
            </p:txBody>
          </p:sp>
        </p:grpSp>
        <p:cxnSp>
          <p:nvCxnSpPr>
            <p:cNvPr id="10" name="Straight Arrow Connector 9"/>
            <p:cNvCxnSpPr>
              <a:stCxn id="5" idx="2"/>
              <a:endCxn id="14" idx="0"/>
            </p:cNvCxnSpPr>
            <p:nvPr/>
          </p:nvCxnSpPr>
          <p:spPr bwMode="auto">
            <a:xfrm flipH="1">
              <a:off x="4514882" y="3541880"/>
              <a:ext cx="1" cy="63388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1" name="Straight Arrow Connector 10"/>
            <p:cNvCxnSpPr>
              <a:stCxn id="5" idx="2"/>
              <a:endCxn id="15" idx="0"/>
            </p:cNvCxnSpPr>
            <p:nvPr/>
          </p:nvCxnSpPr>
          <p:spPr bwMode="auto">
            <a:xfrm>
              <a:off x="4514883" y="3541880"/>
              <a:ext cx="1556400" cy="633880"/>
            </a:xfrm>
            <a:prstGeom prst="straightConnector1">
              <a:avLst/>
            </a:prstGeom>
            <a:solidFill>
              <a:srgbClr val="5CA1FB"/>
            </a:solidFill>
            <a:ln w="25400" cap="flat" cmpd="sng" algn="ctr">
              <a:solidFill>
                <a:schemeClr val="tx1"/>
              </a:solidFill>
              <a:prstDash val="solid"/>
              <a:round/>
              <a:headEnd type="none" w="med" len="med"/>
              <a:tailEnd type="arrow"/>
            </a:ln>
            <a:effectLst/>
          </p:spPr>
        </p:cxnSp>
      </p:grpSp>
    </p:spTree>
    <p:extLst>
      <p:ext uri="{BB962C8B-B14F-4D97-AF65-F5344CB8AC3E}">
        <p14:creationId xmlns:p14="http://schemas.microsoft.com/office/powerpoint/2010/main" val="109652415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0"/>
            <a:r>
              <a:rPr lang="en-US" sz="1400" dirty="0" smtClean="0"/>
              <a:t>Copyright 2014 Carnegie Mellon University</a:t>
            </a:r>
          </a:p>
          <a:p>
            <a:pPr marL="0" indent="0"/>
            <a:r>
              <a:rPr lang="en-US" sz="1400" dirty="0" smtClean="0"/>
              <a:t>This material has been approved for public release and unlimited distribution except as restricted below.</a:t>
            </a:r>
          </a:p>
          <a:p>
            <a:pPr marL="0" indent="0"/>
            <a:r>
              <a:rPr lang="en-US" sz="1400" dirty="0" smtClean="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a:t>
            </a:r>
            <a:r>
              <a:rPr lang="en-US" sz="1400" dirty="0" smtClean="0">
                <a:hlinkClick r:id="rId3"/>
              </a:rPr>
              <a:t>permission@sei.cmu.edu</a:t>
            </a:r>
            <a:r>
              <a:rPr lang="en-US" sz="1400" dirty="0" smtClean="0"/>
              <a:t>. </a:t>
            </a:r>
          </a:p>
          <a:p>
            <a:pPr marL="0" indent="0"/>
            <a:r>
              <a:rPr lang="en-US" sz="1400" dirty="0" smtClean="0"/>
              <a:t>This material was created in the performance of Federal Government Contract Number FA8721-05-C-0003 with Carnegie Mellon University for the operation of the Software Engineering Institute, a federally funded research and development center. 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  </a:t>
            </a:r>
          </a:p>
          <a:p>
            <a:pPr marL="0" indent="0"/>
            <a:r>
              <a:rPr lang="en-US" sz="1400" dirty="0" smtClean="0"/>
              <a:t>Although the rights granted by contract do not require course attendance to use this material for U.S. Government purposes, the SEI recommends attendance to ensure proper understanding.</a:t>
            </a:r>
          </a:p>
          <a:p>
            <a:pPr marL="0" indent="0"/>
            <a:r>
              <a:rPr lang="en-US" sz="1400" dirty="0" smtClean="0"/>
              <a:t>NO WARRANTY.  THE MATERIAL IS PROVIDED ON AN “AS IS” BASIS, AND CARNEGIE MELLON DISCLAIMS ANY AND ALL WARRANTIES, IMPLIED OR OTHERWISE (INCLUDING, BUT NOT LIMITED TO, WARRANTY OF FITNESS FOR A PARTICULAR PURPOSE, RESULTS OBTAINED FROM USE OF THE MATERIAL, MERCHANTABILITY, AND/OR NON-INFRINGEMENT).</a:t>
            </a:r>
          </a:p>
          <a:p>
            <a:pPr marL="0" indent="0"/>
            <a:r>
              <a:rPr lang="en-US" sz="1400" dirty="0" smtClean="0"/>
              <a:t>CERT</a:t>
            </a:r>
            <a:r>
              <a:rPr lang="en-US" sz="1400" baseline="30000" dirty="0" smtClean="0"/>
              <a:t>®</a:t>
            </a:r>
            <a:r>
              <a:rPr lang="en-US" sz="1400" dirty="0" smtClean="0"/>
              <a:t> is a registered mark of Carnegie Mellon University.</a:t>
            </a:r>
            <a:endParaRPr lang="en-US" sz="1350" dirty="0" smtClean="0">
              <a:ea typeface="ＭＳ Ｐゴシック" pitchFamily="-107" charset="-128"/>
            </a:endParaRPr>
          </a:p>
          <a:p>
            <a:pPr marL="3175" lvl="0" indent="-3175" eaLnBrk="0" hangingPunct="0">
              <a:spcAft>
                <a:spcPts val="0"/>
              </a:spcAft>
              <a:buClr>
                <a:srgbClr val="B0B1B3"/>
              </a:buClr>
              <a:buSzTx/>
              <a:defRPr/>
            </a:pPr>
            <a:r>
              <a:rPr lang="en-US" sz="1350">
                <a:ea typeface="ＭＳ Ｐゴシック" pitchFamily="-107" charset="-128"/>
              </a:rPr>
              <a:t>DM-0001287</a:t>
            </a:r>
            <a:endParaRPr lang="en-US" sz="1350" dirty="0" smtClean="0">
              <a:ea typeface="ＭＳ Ｐゴシック" pitchFamily="-107" charset="-128"/>
            </a:endParaRPr>
          </a:p>
        </p:txBody>
      </p:sp>
    </p:spTree>
    <p:extLst>
      <p:ext uri="{BB962C8B-B14F-4D97-AF65-F5344CB8AC3E}">
        <p14:creationId xmlns:p14="http://schemas.microsoft.com/office/powerpoint/2010/main" val="3981823450"/>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 Bulb Assurance Case</a:t>
            </a:r>
            <a:endParaRPr lang="en-US" dirty="0"/>
          </a:p>
        </p:txBody>
      </p:sp>
      <p:sp>
        <p:nvSpPr>
          <p:cNvPr id="4" name="Rectangle 3"/>
          <p:cNvSpPr>
            <a:spLocks noChangeAspect="1"/>
          </p:cNvSpPr>
          <p:nvPr/>
        </p:nvSpPr>
        <p:spPr bwMode="auto">
          <a:xfrm>
            <a:off x="3842625" y="1906077"/>
            <a:ext cx="1512801" cy="749972"/>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b="0" dirty="0" smtClean="0">
                <a:latin typeface="Calibri" panose="020F0502020204030204" pitchFamily="34" charset="0"/>
              </a:rPr>
              <a:t>Light is on</a:t>
            </a:r>
            <a:endParaRPr lang="en-US" sz="1400" b="0" dirty="0">
              <a:latin typeface="Calibri" panose="020F0502020204030204" pitchFamily="34" charset="0"/>
            </a:endParaRPr>
          </a:p>
        </p:txBody>
      </p:sp>
      <p:grpSp>
        <p:nvGrpSpPr>
          <p:cNvPr id="16" name="Group 15"/>
          <p:cNvGrpSpPr/>
          <p:nvPr/>
        </p:nvGrpSpPr>
        <p:grpSpPr>
          <a:xfrm>
            <a:off x="1774371" y="3311462"/>
            <a:ext cx="5649309" cy="749972"/>
            <a:chOff x="1774371" y="3311462"/>
            <a:chExt cx="5649309" cy="749972"/>
          </a:xfrm>
        </p:grpSpPr>
        <p:sp>
          <p:nvSpPr>
            <p:cNvPr id="11" name="Rectangle 10"/>
            <p:cNvSpPr>
              <a:spLocks noChangeAspect="1"/>
            </p:cNvSpPr>
            <p:nvPr/>
          </p:nvSpPr>
          <p:spPr bwMode="auto">
            <a:xfrm>
              <a:off x="1774371" y="3311462"/>
              <a:ext cx="1512801" cy="749972"/>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b="0" dirty="0" smtClean="0">
                  <a:latin typeface="Calibri" panose="020F0502020204030204" pitchFamily="34" charset="0"/>
                </a:rPr>
                <a:t>Switch is connected</a:t>
              </a:r>
              <a:endParaRPr lang="en-US" sz="1400" b="0" dirty="0">
                <a:latin typeface="Calibri" panose="020F0502020204030204" pitchFamily="34" charset="0"/>
              </a:endParaRPr>
            </a:p>
          </p:txBody>
        </p:sp>
        <p:sp>
          <p:nvSpPr>
            <p:cNvPr id="12" name="Rectangle 11"/>
            <p:cNvSpPr>
              <a:spLocks noChangeAspect="1"/>
            </p:cNvSpPr>
            <p:nvPr/>
          </p:nvSpPr>
          <p:spPr bwMode="auto">
            <a:xfrm>
              <a:off x="5910879" y="3311462"/>
              <a:ext cx="1512801" cy="749969"/>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b="0" dirty="0" smtClean="0">
                  <a:latin typeface="Calibri" panose="020F0502020204030204" pitchFamily="34" charset="0"/>
                </a:rPr>
                <a:t>Power is available</a:t>
              </a:r>
              <a:endParaRPr lang="en-US" sz="1400" b="0" dirty="0">
                <a:latin typeface="Calibri" panose="020F0502020204030204" pitchFamily="34" charset="0"/>
              </a:endParaRPr>
            </a:p>
          </p:txBody>
        </p:sp>
        <p:sp>
          <p:nvSpPr>
            <p:cNvPr id="13" name="Rectangle 12"/>
            <p:cNvSpPr>
              <a:spLocks noChangeAspect="1"/>
            </p:cNvSpPr>
            <p:nvPr/>
          </p:nvSpPr>
          <p:spPr bwMode="auto">
            <a:xfrm>
              <a:off x="3910553" y="3311462"/>
              <a:ext cx="1376946" cy="749972"/>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b="0" dirty="0" smtClean="0">
                  <a:latin typeface="Calibri" panose="020F0502020204030204" pitchFamily="34" charset="0"/>
                </a:rPr>
                <a:t>Light bulb is  functional</a:t>
              </a:r>
              <a:endParaRPr lang="en-US" sz="1400" b="0" dirty="0">
                <a:latin typeface="Calibri" panose="020F0502020204030204" pitchFamily="34" charset="0"/>
              </a:endParaRPr>
            </a:p>
          </p:txBody>
        </p:sp>
      </p:grpSp>
      <p:sp>
        <p:nvSpPr>
          <p:cNvPr id="6" name="Oval 5"/>
          <p:cNvSpPr>
            <a:spLocks noChangeAspect="1" noChangeArrowheads="1"/>
          </p:cNvSpPr>
          <p:nvPr/>
        </p:nvSpPr>
        <p:spPr bwMode="auto">
          <a:xfrm>
            <a:off x="3816219" y="4461071"/>
            <a:ext cx="1565612" cy="1280160"/>
          </a:xfrm>
          <a:prstGeom prst="ellipse">
            <a:avLst/>
          </a:prstGeom>
          <a:solidFill>
            <a:schemeClr val="bg1"/>
          </a:solidFill>
          <a:ln w="12700">
            <a:solidFill>
              <a:schemeClr val="tx1"/>
            </a:solidFill>
            <a:round/>
            <a:headEnd/>
            <a:tailEnd/>
          </a:ln>
        </p:spPr>
        <p:txBody>
          <a:bodyPr wrap="square" anchor="ctr">
            <a:prstTxWarp prst="textNoShape">
              <a:avLst/>
            </a:prstTxWarp>
            <a:noAutofit/>
          </a:bodyPr>
          <a:lstStyle/>
          <a:p>
            <a:pPr>
              <a:spcBef>
                <a:spcPts val="0"/>
              </a:spcBef>
            </a:pPr>
            <a:r>
              <a:rPr lang="en-US" sz="1200" b="0" dirty="0" smtClean="0">
                <a:latin typeface="Calibri" panose="020F0502020204030204" pitchFamily="34" charset="0"/>
              </a:rPr>
              <a:t>Examination results show light bulb does not </a:t>
            </a:r>
            <a:r>
              <a:rPr lang="en-US" sz="1200" dirty="0">
                <a:latin typeface="Calibri" panose="020F0502020204030204" pitchFamily="34" charset="0"/>
              </a:rPr>
              <a:t> </a:t>
            </a:r>
            <a:r>
              <a:rPr lang="en-US" sz="1200" dirty="0" smtClean="0">
                <a:latin typeface="Calibri" panose="020F0502020204030204" pitchFamily="34" charset="0"/>
              </a:rPr>
              <a:t>rattle  when shaken.</a:t>
            </a:r>
            <a:endParaRPr lang="en-US" sz="1200" b="0" dirty="0">
              <a:latin typeface="Calibri" panose="020F0502020204030204" pitchFamily="34" charset="0"/>
            </a:endParaRPr>
          </a:p>
        </p:txBody>
      </p:sp>
      <p:cxnSp>
        <p:nvCxnSpPr>
          <p:cNvPr id="7" name="Straight Arrow Connector 6"/>
          <p:cNvCxnSpPr>
            <a:stCxn id="4" idx="2"/>
            <a:endCxn id="11" idx="0"/>
          </p:cNvCxnSpPr>
          <p:nvPr/>
        </p:nvCxnSpPr>
        <p:spPr bwMode="auto">
          <a:xfrm flipH="1">
            <a:off x="2530772" y="2656049"/>
            <a:ext cx="2068254" cy="655413"/>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8" name="Straight Arrow Connector 7"/>
          <p:cNvCxnSpPr>
            <a:stCxn id="4" idx="2"/>
            <a:endCxn id="12" idx="0"/>
          </p:cNvCxnSpPr>
          <p:nvPr/>
        </p:nvCxnSpPr>
        <p:spPr bwMode="auto">
          <a:xfrm>
            <a:off x="4599026" y="2656049"/>
            <a:ext cx="2068254" cy="655413"/>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9" name="Straight Arrow Connector 8"/>
          <p:cNvCxnSpPr>
            <a:stCxn id="4" idx="2"/>
            <a:endCxn id="13" idx="0"/>
          </p:cNvCxnSpPr>
          <p:nvPr/>
        </p:nvCxnSpPr>
        <p:spPr bwMode="auto">
          <a:xfrm>
            <a:off x="4599026" y="2656049"/>
            <a:ext cx="0" cy="655413"/>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0" name="Straight Arrow Connector 9"/>
          <p:cNvCxnSpPr>
            <a:stCxn id="13" idx="2"/>
            <a:endCxn id="6" idx="0"/>
          </p:cNvCxnSpPr>
          <p:nvPr/>
        </p:nvCxnSpPr>
        <p:spPr bwMode="auto">
          <a:xfrm flipH="1">
            <a:off x="4599025" y="4061434"/>
            <a:ext cx="1" cy="399637"/>
          </a:xfrm>
          <a:prstGeom prst="straightConnector1">
            <a:avLst/>
          </a:prstGeom>
          <a:solidFill>
            <a:srgbClr val="5CA1FB"/>
          </a:solidFill>
          <a:ln w="25400" cap="flat" cmpd="sng" algn="ctr">
            <a:solidFill>
              <a:schemeClr val="tx1"/>
            </a:solidFill>
            <a:prstDash val="solid"/>
            <a:round/>
            <a:headEnd type="none" w="med" len="med"/>
            <a:tailEnd type="arrow"/>
          </a:ln>
          <a:effectLst/>
        </p:spPr>
      </p:cxnSp>
      <p:sp>
        <p:nvSpPr>
          <p:cNvPr id="14" name="TextBox 13"/>
          <p:cNvSpPr txBox="1"/>
          <p:nvPr/>
        </p:nvSpPr>
        <p:spPr>
          <a:xfrm>
            <a:off x="463638" y="1326524"/>
            <a:ext cx="5242218" cy="400110"/>
          </a:xfrm>
          <a:prstGeom prst="rect">
            <a:avLst/>
          </a:prstGeom>
          <a:noFill/>
        </p:spPr>
        <p:txBody>
          <a:bodyPr wrap="square" rtlCol="0">
            <a:spAutoFit/>
          </a:bodyPr>
          <a:lstStyle/>
          <a:p>
            <a:r>
              <a:rPr lang="en-US" dirty="0" smtClean="0"/>
              <a:t>The light bulb turns on if a switch is flipped.</a:t>
            </a:r>
            <a:endParaRPr lang="en-US" dirty="0"/>
          </a:p>
        </p:txBody>
      </p:sp>
    </p:spTree>
    <p:extLst>
      <p:ext uri="{BB962C8B-B14F-4D97-AF65-F5344CB8AC3E}">
        <p14:creationId xmlns:p14="http://schemas.microsoft.com/office/powerpoint/2010/main" val="311985614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Assurance Case Based on Removing Doubts</a:t>
            </a:r>
            <a:endParaRPr lang="en-US" dirty="0"/>
          </a:p>
        </p:txBody>
      </p:sp>
      <p:grpSp>
        <p:nvGrpSpPr>
          <p:cNvPr id="3" name="Group 2"/>
          <p:cNvGrpSpPr/>
          <p:nvPr/>
        </p:nvGrpSpPr>
        <p:grpSpPr>
          <a:xfrm>
            <a:off x="685800" y="1300766"/>
            <a:ext cx="7923218" cy="4566634"/>
            <a:chOff x="685800" y="975360"/>
            <a:chExt cx="7923218" cy="4892040"/>
          </a:xfrm>
        </p:grpSpPr>
        <p:sp>
          <p:nvSpPr>
            <p:cNvPr id="4" name="Round Same Side Corner Rectangle 3"/>
            <p:cNvSpPr/>
            <p:nvPr/>
          </p:nvSpPr>
          <p:spPr bwMode="auto">
            <a:xfrm>
              <a:off x="685800" y="2798377"/>
              <a:ext cx="1666167" cy="1005840"/>
            </a:xfrm>
            <a:prstGeom prst="round2SameRect">
              <a:avLst/>
            </a:prstGeom>
            <a:solidFill>
              <a:srgbClr val="FF9999"/>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b="0" dirty="0" smtClean="0">
                  <a:latin typeface="Calibri" panose="020F0502020204030204" pitchFamily="34" charset="0"/>
                </a:rPr>
                <a:t>Unless switch is not connected</a:t>
              </a:r>
              <a:endParaRPr lang="en-US" sz="1400" b="0" dirty="0">
                <a:latin typeface="Calibri" panose="020F0502020204030204" pitchFamily="34" charset="0"/>
              </a:endParaRPr>
            </a:p>
          </p:txBody>
        </p:sp>
        <p:sp>
          <p:nvSpPr>
            <p:cNvPr id="5" name="Rectangle 4"/>
            <p:cNvSpPr>
              <a:spLocks noChangeAspect="1"/>
            </p:cNvSpPr>
            <p:nvPr/>
          </p:nvSpPr>
          <p:spPr bwMode="auto">
            <a:xfrm>
              <a:off x="2721864" y="975360"/>
              <a:ext cx="1658997" cy="1005840"/>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b="0" dirty="0" smtClean="0">
                  <a:latin typeface="Calibri" panose="020F0502020204030204" pitchFamily="34" charset="0"/>
                </a:rPr>
                <a:t>Light turns on</a:t>
              </a:r>
              <a:endParaRPr lang="en-US" sz="1400" b="0" dirty="0">
                <a:latin typeface="Calibri" panose="020F0502020204030204" pitchFamily="34" charset="0"/>
              </a:endParaRPr>
            </a:p>
          </p:txBody>
        </p:sp>
        <p:sp>
          <p:nvSpPr>
            <p:cNvPr id="6" name="Round Same Side Corner Rectangle 5"/>
            <p:cNvSpPr/>
            <p:nvPr/>
          </p:nvSpPr>
          <p:spPr bwMode="auto">
            <a:xfrm>
              <a:off x="4705558" y="2798377"/>
              <a:ext cx="1666167" cy="1005840"/>
            </a:xfrm>
            <a:prstGeom prst="round2SameRect">
              <a:avLst/>
            </a:prstGeom>
            <a:solidFill>
              <a:srgbClr val="FF9999"/>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b="0" dirty="0" smtClean="0">
                  <a:latin typeface="Calibri" panose="020F0502020204030204" pitchFamily="34" charset="0"/>
                </a:rPr>
                <a:t>Unless power is not available</a:t>
              </a:r>
              <a:endParaRPr lang="en-US" sz="1400" b="0" dirty="0">
                <a:latin typeface="Calibri" panose="020F0502020204030204" pitchFamily="34" charset="0"/>
              </a:endParaRPr>
            </a:p>
          </p:txBody>
        </p:sp>
        <p:sp>
          <p:nvSpPr>
            <p:cNvPr id="7" name="Round Same Side Corner Rectangle 6"/>
            <p:cNvSpPr/>
            <p:nvPr/>
          </p:nvSpPr>
          <p:spPr bwMode="auto">
            <a:xfrm>
              <a:off x="2714694" y="2798377"/>
              <a:ext cx="1666167" cy="1005840"/>
            </a:xfrm>
            <a:prstGeom prst="round2SameRect">
              <a:avLst/>
            </a:prstGeom>
            <a:solidFill>
              <a:srgbClr val="FF9999"/>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b="0" dirty="0" smtClean="0">
                  <a:latin typeface="Calibri" panose="020F0502020204030204" pitchFamily="34" charset="0"/>
                </a:rPr>
                <a:t>Unless bulb is dead</a:t>
              </a:r>
              <a:endParaRPr lang="en-US" sz="1400" b="0" dirty="0">
                <a:latin typeface="Calibri" panose="020F0502020204030204" pitchFamily="34" charset="0"/>
              </a:endParaRPr>
            </a:p>
          </p:txBody>
        </p:sp>
        <p:sp>
          <p:nvSpPr>
            <p:cNvPr id="8" name="Rectangle 7"/>
            <p:cNvSpPr>
              <a:spLocks noChangeAspect="1"/>
            </p:cNvSpPr>
            <p:nvPr/>
          </p:nvSpPr>
          <p:spPr bwMode="auto">
            <a:xfrm>
              <a:off x="6799203" y="2816352"/>
              <a:ext cx="1809815" cy="1097280"/>
            </a:xfrm>
            <a:prstGeom prst="rect">
              <a:avLst/>
            </a:prstGeom>
            <a:solidFill>
              <a:srgbClr val="A3FFC2"/>
            </a:solidFill>
            <a:ln w="12700" cap="flat" cmpd="sng" algn="ctr">
              <a:solidFill>
                <a:schemeClr val="tx1"/>
              </a:solidFill>
              <a:prstDash val="solid"/>
              <a:round/>
              <a:headEnd type="none" w="med" len="med"/>
              <a:tailEnd type="none" w="med" len="med"/>
            </a:ln>
            <a:effectLst/>
          </p:spPr>
          <p:txBody>
            <a:bodyPr vert="horz" wrap="square" lIns="91440" tIns="91440" rIns="91440" bIns="9144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Assumption</a:t>
              </a:r>
              <a:r>
                <a:rPr lang="en-US" sz="1400" b="0" dirty="0" smtClean="0">
                  <a:latin typeface="Calibri" panose="020F0502020204030204" pitchFamily="34" charset="0"/>
                </a:rPr>
                <a:t>:</a:t>
              </a:r>
            </a:p>
            <a:p>
              <a:pPr>
                <a:spcBef>
                  <a:spcPts val="300"/>
                </a:spcBef>
              </a:pPr>
              <a:r>
                <a:rPr lang="en-US" sz="1400" b="0" dirty="0" smtClean="0">
                  <a:latin typeface="Calibri" panose="020F0502020204030204" pitchFamily="34" charset="0"/>
                </a:rPr>
                <a:t>If these reasons for a failure are eliminated, the light will turn on. </a:t>
              </a:r>
              <a:endParaRPr lang="en-US" sz="1400" b="0" dirty="0">
                <a:latin typeface="Calibri" panose="020F0502020204030204" pitchFamily="34" charset="0"/>
              </a:endParaRPr>
            </a:p>
          </p:txBody>
        </p:sp>
        <p:sp>
          <p:nvSpPr>
            <p:cNvPr id="9" name="Round Same Side Corner Rectangle 8"/>
            <p:cNvSpPr/>
            <p:nvPr/>
          </p:nvSpPr>
          <p:spPr bwMode="auto">
            <a:xfrm>
              <a:off x="6871027" y="4251960"/>
              <a:ext cx="1666167" cy="1005840"/>
            </a:xfrm>
            <a:prstGeom prst="round2Same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b="0" dirty="0" smtClean="0">
                  <a:latin typeface="Calibri" panose="020F0502020204030204" pitchFamily="34" charset="0"/>
                </a:rPr>
                <a:t>Unless there are unidentified reasons for a failure. </a:t>
              </a:r>
              <a:endParaRPr lang="en-US" sz="1400" b="0" dirty="0">
                <a:latin typeface="Calibri" panose="020F0502020204030204" pitchFamily="34" charset="0"/>
              </a:endParaRPr>
            </a:p>
          </p:txBody>
        </p:sp>
        <p:cxnSp>
          <p:nvCxnSpPr>
            <p:cNvPr id="10" name="Straight Arrow Connector 9"/>
            <p:cNvCxnSpPr>
              <a:stCxn id="5" idx="2"/>
              <a:endCxn id="4" idx="3"/>
            </p:cNvCxnSpPr>
            <p:nvPr/>
          </p:nvCxnSpPr>
          <p:spPr bwMode="auto">
            <a:xfrm flipH="1">
              <a:off x="1518884" y="1981200"/>
              <a:ext cx="2032479" cy="817178"/>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1" name="Straight Arrow Connector 10"/>
            <p:cNvCxnSpPr>
              <a:stCxn id="5" idx="2"/>
              <a:endCxn id="6" idx="3"/>
            </p:cNvCxnSpPr>
            <p:nvPr/>
          </p:nvCxnSpPr>
          <p:spPr bwMode="auto">
            <a:xfrm>
              <a:off x="3551363" y="1981200"/>
              <a:ext cx="1987279" cy="817178"/>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2" name="Straight Arrow Connector 11"/>
            <p:cNvCxnSpPr>
              <a:stCxn id="5" idx="2"/>
              <a:endCxn id="7" idx="3"/>
            </p:cNvCxnSpPr>
            <p:nvPr/>
          </p:nvCxnSpPr>
          <p:spPr bwMode="auto">
            <a:xfrm flipH="1">
              <a:off x="3547778" y="1981200"/>
              <a:ext cx="3585" cy="817178"/>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3" name="Straight Arrow Connector 12"/>
            <p:cNvCxnSpPr>
              <a:stCxn id="5" idx="2"/>
              <a:endCxn id="8" idx="0"/>
            </p:cNvCxnSpPr>
            <p:nvPr/>
          </p:nvCxnSpPr>
          <p:spPr bwMode="auto">
            <a:xfrm>
              <a:off x="3551363" y="1981200"/>
              <a:ext cx="4152748" cy="835152"/>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4" name="Straight Arrow Connector 13"/>
            <p:cNvCxnSpPr>
              <a:stCxn id="8" idx="2"/>
              <a:endCxn id="9" idx="3"/>
            </p:cNvCxnSpPr>
            <p:nvPr/>
          </p:nvCxnSpPr>
          <p:spPr bwMode="auto">
            <a:xfrm>
              <a:off x="7704111" y="3913632"/>
              <a:ext cx="0" cy="338328"/>
            </a:xfrm>
            <a:prstGeom prst="straightConnector1">
              <a:avLst/>
            </a:prstGeom>
            <a:solidFill>
              <a:srgbClr val="5CA1FB"/>
            </a:solidFill>
            <a:ln w="25400" cap="flat" cmpd="sng" algn="ctr">
              <a:solidFill>
                <a:schemeClr val="tx1"/>
              </a:solidFill>
              <a:prstDash val="solid"/>
              <a:round/>
              <a:headEnd type="none" w="med" len="med"/>
              <a:tailEnd type="arrow"/>
            </a:ln>
            <a:effectLst/>
          </p:spPr>
        </p:cxnSp>
        <p:sp>
          <p:nvSpPr>
            <p:cNvPr id="15" name="Oval 5"/>
            <p:cNvSpPr>
              <a:spLocks noChangeAspect="1" noChangeArrowheads="1"/>
            </p:cNvSpPr>
            <p:nvPr/>
          </p:nvSpPr>
          <p:spPr bwMode="auto">
            <a:xfrm>
              <a:off x="2770537" y="4312920"/>
              <a:ext cx="1554480" cy="1554480"/>
            </a:xfrm>
            <a:prstGeom prst="ellipse">
              <a:avLst/>
            </a:prstGeom>
            <a:solidFill>
              <a:schemeClr val="bg1"/>
            </a:solidFill>
            <a:ln w="12700">
              <a:solidFill>
                <a:schemeClr val="tx1"/>
              </a:solidFill>
              <a:round/>
              <a:headEnd/>
              <a:tailEnd/>
            </a:ln>
          </p:spPr>
          <p:txBody>
            <a:bodyPr wrap="square" anchor="ctr">
              <a:prstTxWarp prst="textNoShape">
                <a:avLst/>
              </a:prstTxWarp>
              <a:noAutofit/>
            </a:bodyPr>
            <a:lstStyle/>
            <a:p>
              <a:pPr>
                <a:spcBef>
                  <a:spcPts val="0"/>
                </a:spcBef>
              </a:pPr>
              <a:r>
                <a:rPr lang="en-US" sz="1200" b="0" dirty="0" smtClean="0">
                  <a:latin typeface="Calibri" panose="020F0502020204030204" pitchFamily="34" charset="0"/>
                </a:rPr>
                <a:t>Examination results show light bulb does not </a:t>
              </a:r>
              <a:r>
                <a:rPr lang="en-US" sz="1200" dirty="0" smtClean="0">
                  <a:latin typeface="Calibri" panose="020F0502020204030204" pitchFamily="34" charset="0"/>
                </a:rPr>
                <a:t>rattle </a:t>
              </a:r>
              <a:r>
                <a:rPr lang="en-US" sz="1200" b="0" dirty="0" smtClean="0">
                  <a:latin typeface="Calibri" panose="020F0502020204030204" pitchFamily="34" charset="0"/>
                </a:rPr>
                <a:t> when </a:t>
              </a:r>
              <a:r>
                <a:rPr lang="en-US" sz="1200" dirty="0" smtClean="0">
                  <a:latin typeface="Calibri" panose="020F0502020204030204" pitchFamily="34" charset="0"/>
                </a:rPr>
                <a:t>shaken.</a:t>
              </a:r>
              <a:endParaRPr lang="en-US" sz="1200" b="0" dirty="0">
                <a:latin typeface="Calibri" panose="020F0502020204030204" pitchFamily="34" charset="0"/>
              </a:endParaRPr>
            </a:p>
          </p:txBody>
        </p:sp>
        <p:cxnSp>
          <p:nvCxnSpPr>
            <p:cNvPr id="16" name="Straight Arrow Connector 15"/>
            <p:cNvCxnSpPr>
              <a:stCxn id="7" idx="1"/>
              <a:endCxn id="15" idx="0"/>
            </p:cNvCxnSpPr>
            <p:nvPr/>
          </p:nvCxnSpPr>
          <p:spPr bwMode="auto">
            <a:xfrm flipH="1">
              <a:off x="3547777" y="3804217"/>
              <a:ext cx="1" cy="508703"/>
            </a:xfrm>
            <a:prstGeom prst="straightConnector1">
              <a:avLst/>
            </a:prstGeom>
            <a:solidFill>
              <a:srgbClr val="5CA1FB"/>
            </a:solidFill>
            <a:ln w="25400" cap="flat" cmpd="sng" algn="ctr">
              <a:solidFill>
                <a:schemeClr val="tx1"/>
              </a:solidFill>
              <a:prstDash val="solid"/>
              <a:round/>
              <a:headEnd type="none" w="med" len="med"/>
              <a:tailEnd type="arrow"/>
            </a:ln>
            <a:effectLst/>
          </p:spPr>
        </p:cxnSp>
      </p:grpSp>
      <p:sp>
        <p:nvSpPr>
          <p:cNvPr id="17" name="TextBox 16"/>
          <p:cNvSpPr txBox="1"/>
          <p:nvPr/>
        </p:nvSpPr>
        <p:spPr>
          <a:xfrm>
            <a:off x="4885817" y="1319257"/>
            <a:ext cx="3424249" cy="1015663"/>
          </a:xfrm>
          <a:prstGeom prst="rect">
            <a:avLst/>
          </a:prstGeom>
          <a:noFill/>
        </p:spPr>
        <p:txBody>
          <a:bodyPr wrap="square" rtlCol="0">
            <a:spAutoFit/>
          </a:bodyPr>
          <a:lstStyle/>
          <a:p>
            <a:r>
              <a:rPr lang="en-US" dirty="0" smtClean="0"/>
              <a:t>This is the same assurance case, but expressed in terms of doubts.</a:t>
            </a:r>
            <a:endParaRPr lang="en-US" dirty="0"/>
          </a:p>
        </p:txBody>
      </p:sp>
    </p:spTree>
    <p:extLst>
      <p:ext uri="{BB962C8B-B14F-4D97-AF65-F5344CB8AC3E}">
        <p14:creationId xmlns:p14="http://schemas.microsoft.com/office/powerpoint/2010/main" val="420197611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Expanded Assurance Case</a:t>
            </a:r>
            <a:endParaRPr lang="en-US" dirty="0"/>
          </a:p>
        </p:txBody>
      </p:sp>
      <p:sp>
        <p:nvSpPr>
          <p:cNvPr id="5" name="Rectangle 4"/>
          <p:cNvSpPr>
            <a:spLocks noChangeAspect="1"/>
          </p:cNvSpPr>
          <p:nvPr/>
        </p:nvSpPr>
        <p:spPr bwMode="auto">
          <a:xfrm>
            <a:off x="2468880" y="1468490"/>
            <a:ext cx="1385862" cy="855784"/>
          </a:xfrm>
          <a:prstGeom prst="rect">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b="0" dirty="0" smtClean="0">
                <a:latin typeface="Calibri" panose="020F0502020204030204" pitchFamily="34" charset="0"/>
              </a:rPr>
              <a:t>Light turns on</a:t>
            </a:r>
            <a:endParaRPr lang="en-US" sz="1400" b="0" dirty="0">
              <a:latin typeface="Calibri" panose="020F0502020204030204" pitchFamily="34" charset="0"/>
            </a:endParaRPr>
          </a:p>
        </p:txBody>
      </p:sp>
      <p:sp>
        <p:nvSpPr>
          <p:cNvPr id="4" name="Round Same Side Corner Rectangle 3"/>
          <p:cNvSpPr/>
          <p:nvPr/>
        </p:nvSpPr>
        <p:spPr bwMode="auto">
          <a:xfrm>
            <a:off x="450753" y="3141628"/>
            <a:ext cx="1385862" cy="776325"/>
          </a:xfrm>
          <a:prstGeom prst="round2SameRect">
            <a:avLst/>
          </a:prstGeom>
          <a:solidFill>
            <a:srgbClr val="FF9999"/>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u="sng" dirty="0" smtClean="0">
                <a:latin typeface="Calibri" panose="020F0502020204030204" pitchFamily="34" charset="0"/>
              </a:rPr>
              <a:t>Doubt claim</a:t>
            </a:r>
          </a:p>
          <a:p>
            <a:pPr algn="ctr">
              <a:spcBef>
                <a:spcPts val="300"/>
              </a:spcBef>
            </a:pPr>
            <a:r>
              <a:rPr lang="en-US" sz="1400" b="0" dirty="0" smtClean="0">
                <a:latin typeface="Calibri" panose="020F0502020204030204" pitchFamily="34" charset="0"/>
              </a:rPr>
              <a:t>Unless switch is not connected</a:t>
            </a:r>
            <a:endParaRPr lang="en-US" sz="1400" b="0" dirty="0">
              <a:latin typeface="Calibri" panose="020F0502020204030204" pitchFamily="34" charset="0"/>
            </a:endParaRPr>
          </a:p>
        </p:txBody>
      </p:sp>
      <p:sp>
        <p:nvSpPr>
          <p:cNvPr id="6" name="Round Same Side Corner Rectangle 5"/>
          <p:cNvSpPr/>
          <p:nvPr/>
        </p:nvSpPr>
        <p:spPr bwMode="auto">
          <a:xfrm>
            <a:off x="4474919" y="3159832"/>
            <a:ext cx="1385862" cy="776325"/>
          </a:xfrm>
          <a:prstGeom prst="round2SameRect">
            <a:avLst/>
          </a:prstGeom>
          <a:solidFill>
            <a:srgbClr val="FF9999"/>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u="sng" dirty="0" smtClean="0">
                <a:latin typeface="Calibri" panose="020F0502020204030204" pitchFamily="34" charset="0"/>
              </a:rPr>
              <a:t>Doubt claim</a:t>
            </a:r>
          </a:p>
          <a:p>
            <a:pPr algn="ctr">
              <a:spcBef>
                <a:spcPts val="300"/>
              </a:spcBef>
            </a:pPr>
            <a:r>
              <a:rPr lang="en-US" sz="1400" b="0" dirty="0" smtClean="0">
                <a:latin typeface="Calibri" panose="020F0502020204030204" pitchFamily="34" charset="0"/>
              </a:rPr>
              <a:t>Unless power is not available</a:t>
            </a:r>
            <a:endParaRPr lang="en-US" sz="1400" b="0" dirty="0">
              <a:latin typeface="Calibri" panose="020F0502020204030204" pitchFamily="34" charset="0"/>
            </a:endParaRPr>
          </a:p>
        </p:txBody>
      </p:sp>
      <p:sp>
        <p:nvSpPr>
          <p:cNvPr id="7" name="Round Same Side Corner Rectangle 6"/>
          <p:cNvSpPr/>
          <p:nvPr/>
        </p:nvSpPr>
        <p:spPr bwMode="auto">
          <a:xfrm>
            <a:off x="2494850" y="3141627"/>
            <a:ext cx="1385862" cy="776325"/>
          </a:xfrm>
          <a:prstGeom prst="round2SameRect">
            <a:avLst/>
          </a:prstGeom>
          <a:solidFill>
            <a:srgbClr val="FF9999"/>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u="sng" dirty="0" smtClean="0">
                <a:latin typeface="Calibri" panose="020F0502020204030204" pitchFamily="34" charset="0"/>
              </a:rPr>
              <a:t>Doubt claim</a:t>
            </a:r>
          </a:p>
          <a:p>
            <a:pPr algn="ctr">
              <a:spcBef>
                <a:spcPts val="300"/>
              </a:spcBef>
            </a:pPr>
            <a:r>
              <a:rPr lang="en-US" sz="1400" b="0" dirty="0" smtClean="0">
                <a:latin typeface="Calibri" panose="020F0502020204030204" pitchFamily="34" charset="0"/>
              </a:rPr>
              <a:t>Unless bulb is dead</a:t>
            </a:r>
            <a:endParaRPr lang="en-US" sz="1400" b="0" dirty="0">
              <a:latin typeface="Calibri" panose="020F0502020204030204" pitchFamily="34" charset="0"/>
            </a:endParaRPr>
          </a:p>
        </p:txBody>
      </p:sp>
      <p:sp>
        <p:nvSpPr>
          <p:cNvPr id="8" name="Rectangle 7"/>
          <p:cNvSpPr>
            <a:spLocks noChangeAspect="1"/>
          </p:cNvSpPr>
          <p:nvPr/>
        </p:nvSpPr>
        <p:spPr bwMode="auto">
          <a:xfrm>
            <a:off x="6246247" y="3172436"/>
            <a:ext cx="1904751" cy="914400"/>
          </a:xfrm>
          <a:prstGeom prst="rect">
            <a:avLst/>
          </a:prstGeom>
          <a:solidFill>
            <a:srgbClr val="A3FFC2"/>
          </a:solidFill>
          <a:ln w="12700" cap="flat" cmpd="sng" algn="ctr">
            <a:solidFill>
              <a:schemeClr val="tx1"/>
            </a:solidFill>
            <a:prstDash val="solid"/>
            <a:round/>
            <a:headEnd type="none" w="med" len="med"/>
            <a:tailEnd type="none" w="med" len="med"/>
          </a:ln>
          <a:effectLst/>
        </p:spPr>
        <p:txBody>
          <a:bodyPr vert="horz" wrap="square" lIns="91440" tIns="91440" rIns="91440" bIns="91440" numCol="1" rtlCol="0" anchor="ctr" anchorCtr="0" compatLnSpc="1">
            <a:prstTxWarp prst="textNoShape">
              <a:avLst/>
            </a:prstTxWarp>
            <a:noAutofit/>
          </a:bodyPr>
          <a:lstStyle/>
          <a:p>
            <a:pPr>
              <a:spcBef>
                <a:spcPts val="300"/>
              </a:spcBef>
            </a:pPr>
            <a:r>
              <a:rPr lang="en-US" sz="1400" u="sng" dirty="0" smtClean="0">
                <a:latin typeface="Calibri" panose="020F0502020204030204" pitchFamily="34" charset="0"/>
              </a:rPr>
              <a:t>Assumption </a:t>
            </a:r>
          </a:p>
          <a:p>
            <a:pPr>
              <a:spcBef>
                <a:spcPts val="300"/>
              </a:spcBef>
            </a:pPr>
            <a:r>
              <a:rPr lang="en-US" sz="1400" b="0" dirty="0" smtClean="0">
                <a:latin typeface="Calibri" panose="020F0502020204030204" pitchFamily="34" charset="0"/>
              </a:rPr>
              <a:t>If these reasons for a failure are eliminated, the light will turn on. </a:t>
            </a:r>
            <a:endParaRPr lang="en-US" sz="1400" b="0" dirty="0">
              <a:latin typeface="Calibri" panose="020F0502020204030204" pitchFamily="34" charset="0"/>
            </a:endParaRPr>
          </a:p>
        </p:txBody>
      </p:sp>
      <p:sp>
        <p:nvSpPr>
          <p:cNvPr id="9" name="Round Same Side Corner Rectangle 8"/>
          <p:cNvSpPr/>
          <p:nvPr/>
        </p:nvSpPr>
        <p:spPr bwMode="auto">
          <a:xfrm>
            <a:off x="6255782" y="4280463"/>
            <a:ext cx="1885681" cy="914400"/>
          </a:xfrm>
          <a:prstGeom prst="round2Same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u="sng" dirty="0" smtClean="0">
                <a:latin typeface="Calibri" panose="020F0502020204030204" pitchFamily="34" charset="0"/>
              </a:rPr>
              <a:t>Doubt argument</a:t>
            </a:r>
          </a:p>
          <a:p>
            <a:pPr algn="ctr">
              <a:spcBef>
                <a:spcPts val="300"/>
              </a:spcBef>
            </a:pPr>
            <a:r>
              <a:rPr lang="en-US" sz="1400" b="0" dirty="0" smtClean="0">
                <a:latin typeface="Calibri" panose="020F0502020204030204" pitchFamily="34" charset="0"/>
              </a:rPr>
              <a:t>Unless there are unidentified reasons for a failure. </a:t>
            </a:r>
            <a:endParaRPr lang="en-US" sz="1400" b="0" dirty="0">
              <a:latin typeface="Calibri" panose="020F0502020204030204" pitchFamily="34" charset="0"/>
            </a:endParaRPr>
          </a:p>
        </p:txBody>
      </p:sp>
      <p:cxnSp>
        <p:nvCxnSpPr>
          <p:cNvPr id="10" name="Straight Arrow Connector 9"/>
          <p:cNvCxnSpPr>
            <a:stCxn id="5" idx="2"/>
            <a:endCxn id="4" idx="3"/>
          </p:cNvCxnSpPr>
          <p:nvPr/>
        </p:nvCxnSpPr>
        <p:spPr bwMode="auto">
          <a:xfrm flipH="1">
            <a:off x="1143684" y="2324274"/>
            <a:ext cx="2018127" cy="817354"/>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1" name="Straight Arrow Connector 10"/>
          <p:cNvCxnSpPr>
            <a:stCxn id="5" idx="2"/>
            <a:endCxn id="6" idx="3"/>
          </p:cNvCxnSpPr>
          <p:nvPr/>
        </p:nvCxnSpPr>
        <p:spPr bwMode="auto">
          <a:xfrm>
            <a:off x="3161811" y="2324274"/>
            <a:ext cx="2006039" cy="835558"/>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2" name="Straight Arrow Connector 11"/>
          <p:cNvCxnSpPr>
            <a:stCxn id="5" idx="2"/>
            <a:endCxn id="7" idx="3"/>
          </p:cNvCxnSpPr>
          <p:nvPr/>
        </p:nvCxnSpPr>
        <p:spPr bwMode="auto">
          <a:xfrm>
            <a:off x="3161811" y="2324274"/>
            <a:ext cx="25970" cy="817353"/>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3" name="Straight Arrow Connector 12"/>
          <p:cNvCxnSpPr>
            <a:stCxn id="5" idx="2"/>
            <a:endCxn id="8" idx="0"/>
          </p:cNvCxnSpPr>
          <p:nvPr/>
        </p:nvCxnSpPr>
        <p:spPr bwMode="auto">
          <a:xfrm>
            <a:off x="3161811" y="2324274"/>
            <a:ext cx="4036812" cy="848162"/>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4" name="Straight Arrow Connector 13"/>
          <p:cNvCxnSpPr>
            <a:stCxn id="8" idx="2"/>
            <a:endCxn id="9" idx="3"/>
          </p:cNvCxnSpPr>
          <p:nvPr/>
        </p:nvCxnSpPr>
        <p:spPr bwMode="auto">
          <a:xfrm>
            <a:off x="7198623" y="4086836"/>
            <a:ext cx="0" cy="193627"/>
          </a:xfrm>
          <a:prstGeom prst="straightConnector1">
            <a:avLst/>
          </a:prstGeom>
          <a:solidFill>
            <a:srgbClr val="5CA1FB"/>
          </a:solidFill>
          <a:ln w="25400" cap="flat" cmpd="sng" algn="ctr">
            <a:solidFill>
              <a:schemeClr val="tx1"/>
            </a:solidFill>
            <a:prstDash val="solid"/>
            <a:round/>
            <a:headEnd type="none" w="med" len="med"/>
            <a:tailEnd type="arrow"/>
          </a:ln>
          <a:effectLst/>
        </p:spPr>
      </p:cxnSp>
      <p:sp>
        <p:nvSpPr>
          <p:cNvPr id="16" name="Round Same Side Corner Rectangle 15"/>
          <p:cNvSpPr/>
          <p:nvPr/>
        </p:nvSpPr>
        <p:spPr bwMode="auto">
          <a:xfrm>
            <a:off x="650361" y="5350849"/>
            <a:ext cx="2259007" cy="914400"/>
          </a:xfrm>
          <a:prstGeom prst="round2SameRect">
            <a:avLst/>
          </a:prstGeom>
          <a:solidFill>
            <a:srgbClr val="FFEBCD"/>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lgn="ctr">
              <a:spcBef>
                <a:spcPts val="300"/>
              </a:spcBef>
            </a:pPr>
            <a:r>
              <a:rPr lang="en-US" sz="1400" u="sng" dirty="0" smtClean="0">
                <a:latin typeface="Calibri" panose="020F0502020204030204" pitchFamily="34" charset="0"/>
              </a:rPr>
              <a:t>Doubt evidence</a:t>
            </a:r>
          </a:p>
          <a:p>
            <a:pPr algn="ctr">
              <a:spcBef>
                <a:spcPts val="300"/>
              </a:spcBef>
            </a:pPr>
            <a:r>
              <a:rPr lang="en-US" sz="1400" b="0" dirty="0" smtClean="0">
                <a:latin typeface="Calibri" panose="020F0502020204030204" pitchFamily="34" charset="0"/>
              </a:rPr>
              <a:t>But the examiner is hard of hearing or has headphones on.</a:t>
            </a:r>
            <a:endParaRPr lang="en-US" sz="1400" b="0" dirty="0">
              <a:latin typeface="Calibri" panose="020F0502020204030204" pitchFamily="34" charset="0"/>
            </a:endParaRPr>
          </a:p>
        </p:txBody>
      </p:sp>
      <p:sp>
        <p:nvSpPr>
          <p:cNvPr id="15" name="Rectangle 14"/>
          <p:cNvSpPr>
            <a:spLocks noChangeAspect="1"/>
          </p:cNvSpPr>
          <p:nvPr/>
        </p:nvSpPr>
        <p:spPr bwMode="auto">
          <a:xfrm>
            <a:off x="3779935" y="4280463"/>
            <a:ext cx="1803605" cy="855784"/>
          </a:xfrm>
          <a:prstGeom prst="rect">
            <a:avLst/>
          </a:prstGeom>
          <a:solidFill>
            <a:srgbClr val="A3FFC2"/>
          </a:solidFill>
          <a:ln w="12700" cap="flat" cmpd="sng" algn="ctr">
            <a:solidFill>
              <a:schemeClr val="tx1"/>
            </a:solidFill>
            <a:prstDash val="solid"/>
            <a:round/>
            <a:headEnd type="none" w="med" len="med"/>
            <a:tailEnd type="none" w="med" len="med"/>
          </a:ln>
          <a:effectLst/>
        </p:spPr>
        <p:txBody>
          <a:bodyPr vert="horz" wrap="square" lIns="91440" tIns="91440" rIns="91440" bIns="91440" numCol="1" rtlCol="0" anchor="ctr" anchorCtr="0" compatLnSpc="1">
            <a:prstTxWarp prst="textNoShape">
              <a:avLst/>
            </a:prstTxWarp>
            <a:noAutofit/>
          </a:bodyPr>
          <a:lstStyle/>
          <a:p>
            <a:pPr>
              <a:spcBef>
                <a:spcPts val="300"/>
              </a:spcBef>
            </a:pPr>
            <a:r>
              <a:rPr lang="en-US" sz="1400" u="sng" dirty="0">
                <a:latin typeface="Calibri" panose="020F0502020204030204" pitchFamily="34" charset="0"/>
              </a:rPr>
              <a:t>Assumption </a:t>
            </a:r>
            <a:endParaRPr lang="en-US" sz="1400" u="sng" dirty="0" smtClean="0">
              <a:latin typeface="Calibri" panose="020F0502020204030204" pitchFamily="34" charset="0"/>
            </a:endParaRPr>
          </a:p>
          <a:p>
            <a:pPr>
              <a:spcBef>
                <a:spcPts val="300"/>
              </a:spcBef>
            </a:pPr>
            <a:r>
              <a:rPr lang="en-US" sz="1400" b="0" dirty="0" smtClean="0">
                <a:latin typeface="Calibri" panose="020F0502020204030204" pitchFamily="34" charset="0"/>
              </a:rPr>
              <a:t>If bulb does not rattle when shaken, then bulb is good.</a:t>
            </a:r>
            <a:endParaRPr lang="en-US" sz="1400" b="0" dirty="0">
              <a:latin typeface="Calibri" panose="020F0502020204030204" pitchFamily="34" charset="0"/>
            </a:endParaRPr>
          </a:p>
        </p:txBody>
      </p:sp>
      <p:sp>
        <p:nvSpPr>
          <p:cNvPr id="17" name="Round Same Side Corner Rectangle 16"/>
          <p:cNvSpPr/>
          <p:nvPr/>
        </p:nvSpPr>
        <p:spPr bwMode="auto">
          <a:xfrm>
            <a:off x="804901" y="4280463"/>
            <a:ext cx="1949926" cy="846900"/>
          </a:xfrm>
          <a:prstGeom prst="round2Same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91440" rIns="91440" bIns="91440" numCol="1" rtlCol="0" anchor="ctr" anchorCtr="0" compatLnSpc="1">
            <a:prstTxWarp prst="textNoShape">
              <a:avLst/>
            </a:prstTxWarp>
            <a:noAutofit/>
          </a:bodyPr>
          <a:lstStyle/>
          <a:p>
            <a:pPr algn="ctr">
              <a:spcBef>
                <a:spcPts val="300"/>
              </a:spcBef>
            </a:pPr>
            <a:r>
              <a:rPr lang="en-US" sz="1400" b="0" dirty="0" smtClean="0">
                <a:latin typeface="Calibri" panose="020F0502020204030204" pitchFamily="34" charset="0"/>
              </a:rPr>
              <a:t>Examination results showing bulb does not rattle when shaken.</a:t>
            </a:r>
            <a:endParaRPr lang="en-US" sz="1400" b="0" dirty="0">
              <a:latin typeface="Calibri" panose="020F0502020204030204" pitchFamily="34" charset="0"/>
            </a:endParaRPr>
          </a:p>
        </p:txBody>
      </p:sp>
      <p:sp>
        <p:nvSpPr>
          <p:cNvPr id="18" name="Round Same Side Corner Rectangle 17"/>
          <p:cNvSpPr/>
          <p:nvPr/>
        </p:nvSpPr>
        <p:spPr bwMode="auto">
          <a:xfrm>
            <a:off x="3783085" y="5350849"/>
            <a:ext cx="1797304" cy="776325"/>
          </a:xfrm>
          <a:prstGeom prst="round2Same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91440" tIns="91440" rIns="91440" bIns="91440" numCol="1" rtlCol="0" anchor="ctr" anchorCtr="0" compatLnSpc="1">
            <a:prstTxWarp prst="textNoShape">
              <a:avLst/>
            </a:prstTxWarp>
            <a:noAutofit/>
          </a:bodyPr>
          <a:lstStyle/>
          <a:p>
            <a:pPr algn="ctr">
              <a:spcBef>
                <a:spcPts val="300"/>
              </a:spcBef>
            </a:pPr>
            <a:r>
              <a:rPr lang="en-US" sz="1400" u="sng" dirty="0" smtClean="0">
                <a:latin typeface="Calibri" panose="020F0502020204030204" pitchFamily="34" charset="0"/>
              </a:rPr>
              <a:t>Doubt argument </a:t>
            </a:r>
          </a:p>
          <a:p>
            <a:pPr algn="ctr">
              <a:spcBef>
                <a:spcPts val="300"/>
              </a:spcBef>
            </a:pPr>
            <a:r>
              <a:rPr lang="en-US" sz="1400" b="0" dirty="0" smtClean="0">
                <a:latin typeface="Calibri" panose="020F0502020204030204" pitchFamily="34" charset="0"/>
              </a:rPr>
              <a:t>Unless bulb is not incandescent type</a:t>
            </a:r>
            <a:endParaRPr lang="en-US" sz="1400" b="0" dirty="0">
              <a:latin typeface="Calibri" panose="020F0502020204030204" pitchFamily="34" charset="0"/>
            </a:endParaRPr>
          </a:p>
        </p:txBody>
      </p:sp>
      <p:cxnSp>
        <p:nvCxnSpPr>
          <p:cNvPr id="19" name="Straight Arrow Connector 18"/>
          <p:cNvCxnSpPr>
            <a:stCxn id="7" idx="1"/>
            <a:endCxn id="17" idx="3"/>
          </p:cNvCxnSpPr>
          <p:nvPr/>
        </p:nvCxnSpPr>
        <p:spPr bwMode="auto">
          <a:xfrm flipH="1">
            <a:off x="1779864" y="3917952"/>
            <a:ext cx="1407917" cy="362511"/>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0" name="Straight Arrow Connector 19"/>
          <p:cNvCxnSpPr>
            <a:stCxn id="17" idx="1"/>
            <a:endCxn id="16" idx="3"/>
          </p:cNvCxnSpPr>
          <p:nvPr/>
        </p:nvCxnSpPr>
        <p:spPr bwMode="auto">
          <a:xfrm>
            <a:off x="1779864" y="5127363"/>
            <a:ext cx="1" cy="223486"/>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1" name="Straight Arrow Connector 20"/>
          <p:cNvCxnSpPr>
            <a:stCxn id="7" idx="1"/>
            <a:endCxn id="15" idx="0"/>
          </p:cNvCxnSpPr>
          <p:nvPr/>
        </p:nvCxnSpPr>
        <p:spPr bwMode="auto">
          <a:xfrm>
            <a:off x="3187781" y="3917952"/>
            <a:ext cx="1493957" cy="362511"/>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2" name="Straight Arrow Connector 21"/>
          <p:cNvCxnSpPr>
            <a:stCxn id="15" idx="2"/>
            <a:endCxn id="18" idx="3"/>
          </p:cNvCxnSpPr>
          <p:nvPr/>
        </p:nvCxnSpPr>
        <p:spPr bwMode="auto">
          <a:xfrm flipH="1">
            <a:off x="4681737" y="5136247"/>
            <a:ext cx="1" cy="214602"/>
          </a:xfrm>
          <a:prstGeom prst="straightConnector1">
            <a:avLst/>
          </a:prstGeom>
          <a:solidFill>
            <a:srgbClr val="5CA1FB"/>
          </a:solidFill>
          <a:ln w="254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5886517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Assurance Case Analysis</a:t>
            </a:r>
            <a:endParaRPr lang="en-US" dirty="0"/>
          </a:p>
        </p:txBody>
      </p:sp>
      <p:sp>
        <p:nvSpPr>
          <p:cNvPr id="3" name="Content Placeholder 2"/>
          <p:cNvSpPr>
            <a:spLocks noGrp="1"/>
          </p:cNvSpPr>
          <p:nvPr>
            <p:ph idx="1"/>
          </p:nvPr>
        </p:nvSpPr>
        <p:spPr/>
        <p:txBody>
          <a:bodyPr/>
          <a:lstStyle/>
          <a:p>
            <a:r>
              <a:rPr lang="en-US" dirty="0" smtClean="0"/>
              <a:t>Assurance case analysis can support the management of system development activities.</a:t>
            </a:r>
          </a:p>
          <a:p>
            <a:r>
              <a:rPr lang="en-US" dirty="0"/>
              <a:t>The SEI has applied assurance case techniques in the early phases of </a:t>
            </a:r>
            <a:r>
              <a:rPr lang="en-US" dirty="0" smtClean="0"/>
              <a:t>the system </a:t>
            </a:r>
            <a:r>
              <a:rPr lang="en-US" dirty="0"/>
              <a:t>development </a:t>
            </a:r>
            <a:r>
              <a:rPr lang="en-US" dirty="0" smtClean="0"/>
              <a:t>lifecycle </a:t>
            </a:r>
            <a:r>
              <a:rPr lang="en-US" dirty="0"/>
              <a:t>for a large DoD system of systems (SoS</a:t>
            </a:r>
            <a:r>
              <a:rPr lang="en-US" dirty="0" smtClean="0"/>
              <a:t>).</a:t>
            </a:r>
          </a:p>
          <a:p>
            <a:r>
              <a:rPr lang="en-US" dirty="0" smtClean="0"/>
              <a:t>The development involved the integration of multiple systems and monitoring of efforts of multiple contractors. </a:t>
            </a:r>
          </a:p>
        </p:txBody>
      </p:sp>
    </p:spTree>
    <p:extLst>
      <p:ext uri="{BB962C8B-B14F-4D97-AF65-F5344CB8AC3E}">
        <p14:creationId xmlns:p14="http://schemas.microsoft.com/office/powerpoint/2010/main" val="34305394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Assurance Case Example</a:t>
            </a:r>
            <a:endParaRPr lang="en-US" dirty="0"/>
          </a:p>
        </p:txBody>
      </p:sp>
      <p:sp>
        <p:nvSpPr>
          <p:cNvPr id="3" name="Content Placeholder 2"/>
          <p:cNvSpPr>
            <a:spLocks noGrp="1"/>
          </p:cNvSpPr>
          <p:nvPr>
            <p:ph idx="1"/>
          </p:nvPr>
        </p:nvSpPr>
        <p:spPr/>
        <p:txBody>
          <a:bodyPr/>
          <a:lstStyle/>
          <a:p>
            <a:r>
              <a:rPr lang="en-US" dirty="0" smtClean="0"/>
              <a:t>Any DoD </a:t>
            </a:r>
            <a:r>
              <a:rPr lang="en-US" dirty="0"/>
              <a:t>system that must send or receive information externally is required to </a:t>
            </a:r>
            <a:r>
              <a:rPr lang="en-US" dirty="0" smtClean="0"/>
              <a:t>meet the claim that it supports </a:t>
            </a:r>
            <a:r>
              <a:rPr lang="en-US" dirty="0"/>
              <a:t>Net-Centric military </a:t>
            </a:r>
            <a:r>
              <a:rPr lang="en-US" dirty="0" smtClean="0"/>
              <a:t>operations</a:t>
            </a:r>
            <a:r>
              <a:rPr lang="en-US" dirty="0"/>
              <a:t> </a:t>
            </a:r>
            <a:r>
              <a:rPr lang="en-US" dirty="0" smtClean="0"/>
              <a:t>and the </a:t>
            </a:r>
            <a:r>
              <a:rPr lang="en-US" dirty="0" err="1" smtClean="0"/>
              <a:t>subclaims</a:t>
            </a:r>
            <a:r>
              <a:rPr lang="en-US" dirty="0" smtClean="0"/>
              <a:t>.</a:t>
            </a:r>
          </a:p>
          <a:p>
            <a:pPr lvl="1"/>
            <a:r>
              <a:rPr lang="en-US" dirty="0"/>
              <a:t>The system is able to enter and be managed in the network.</a:t>
            </a:r>
          </a:p>
          <a:p>
            <a:pPr lvl="1"/>
            <a:r>
              <a:rPr lang="en-US" dirty="0"/>
              <a:t>The system is able to exchange data in a secure manner to enhance mission effectiveness.</a:t>
            </a:r>
          </a:p>
          <a:p>
            <a:pPr lvl="1"/>
            <a:r>
              <a:rPr lang="en-US" dirty="0"/>
              <a:t>The system continuously provides survivable, interoperable, secure, and operationally effective information exchanges</a:t>
            </a:r>
            <a:r>
              <a:rPr lang="en-US" dirty="0" smtClean="0"/>
              <a:t>.</a:t>
            </a:r>
          </a:p>
          <a:p>
            <a:r>
              <a:rPr lang="en-US" dirty="0" smtClean="0"/>
              <a:t>How can the development and technical risks associated with meeting just the net-centric requirements be identified?</a:t>
            </a:r>
            <a:endParaRPr lang="en-US" dirty="0"/>
          </a:p>
        </p:txBody>
      </p:sp>
    </p:spTree>
    <p:extLst>
      <p:ext uri="{BB962C8B-B14F-4D97-AF65-F5344CB8AC3E}">
        <p14:creationId xmlns:p14="http://schemas.microsoft.com/office/powerpoint/2010/main" val="158651288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Net-Centric Requirement</a:t>
            </a:r>
            <a:endParaRPr lang="en-US" dirty="0"/>
          </a:p>
        </p:txBody>
      </p:sp>
      <p:sp>
        <p:nvSpPr>
          <p:cNvPr id="3" name="Content Placeholder 2"/>
          <p:cNvSpPr>
            <a:spLocks noGrp="1"/>
          </p:cNvSpPr>
          <p:nvPr>
            <p:ph idx="1"/>
          </p:nvPr>
        </p:nvSpPr>
        <p:spPr/>
        <p:txBody>
          <a:bodyPr/>
          <a:lstStyle/>
          <a:p>
            <a:r>
              <a:rPr lang="en-US" dirty="0" smtClean="0"/>
              <a:t>The SEI developed an assurance case for meeting those requirements. </a:t>
            </a:r>
          </a:p>
          <a:p>
            <a:r>
              <a:rPr lang="en-US" dirty="0" smtClean="0"/>
              <a:t>A team then analyzed that assurance case based on doubts members of that team raised about knowledge of the existing state of development. </a:t>
            </a:r>
          </a:p>
          <a:p>
            <a:endParaRPr lang="en-US" dirty="0" smtClean="0"/>
          </a:p>
          <a:p>
            <a:r>
              <a:rPr lang="en-US" dirty="0" smtClean="0"/>
              <a:t> </a:t>
            </a:r>
            <a:endParaRPr lang="en-US" dirty="0"/>
          </a:p>
        </p:txBody>
      </p:sp>
    </p:spTree>
    <p:extLst>
      <p:ext uri="{BB962C8B-B14F-4D97-AF65-F5344CB8AC3E}">
        <p14:creationId xmlns:p14="http://schemas.microsoft.com/office/powerpoint/2010/main" val="2221357913"/>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In-Progress Design Reviews</a:t>
            </a:r>
            <a:endParaRPr lang="en-US" dirty="0"/>
          </a:p>
        </p:txBody>
      </p:sp>
      <p:sp>
        <p:nvSpPr>
          <p:cNvPr id="3" name="Content Placeholder 2"/>
          <p:cNvSpPr>
            <a:spLocks noGrp="1"/>
          </p:cNvSpPr>
          <p:nvPr>
            <p:ph idx="1"/>
          </p:nvPr>
        </p:nvSpPr>
        <p:spPr/>
        <p:txBody>
          <a:bodyPr/>
          <a:lstStyle/>
          <a:p>
            <a:r>
              <a:rPr lang="en-US" dirty="0" smtClean="0"/>
              <a:t>Outcome for an assurance </a:t>
            </a:r>
            <a:r>
              <a:rPr lang="en-US" dirty="0"/>
              <a:t>case analysis of a completed </a:t>
            </a:r>
            <a:r>
              <a:rPr lang="en-US" dirty="0" smtClean="0"/>
              <a:t>design should be that design </a:t>
            </a:r>
            <a:r>
              <a:rPr lang="en-US" dirty="0"/>
              <a:t>artifacts are complete and sufficient, or they are not. </a:t>
            </a:r>
            <a:endParaRPr lang="en-US" dirty="0" smtClean="0"/>
          </a:p>
          <a:p>
            <a:r>
              <a:rPr lang="en-US" dirty="0" smtClean="0"/>
              <a:t>An in-progress review requires </a:t>
            </a:r>
            <a:r>
              <a:rPr lang="en-US" dirty="0"/>
              <a:t>a more nuanced </a:t>
            </a:r>
            <a:r>
              <a:rPr lang="en-US" dirty="0" smtClean="0"/>
              <a:t>approach.</a:t>
            </a:r>
          </a:p>
          <a:p>
            <a:pPr lvl="1"/>
            <a:r>
              <a:rPr lang="en-US" dirty="0"/>
              <a:t>Some design </a:t>
            </a:r>
            <a:r>
              <a:rPr lang="en-US" dirty="0" smtClean="0"/>
              <a:t>artifacts, </a:t>
            </a:r>
            <a:r>
              <a:rPr lang="en-US" dirty="0"/>
              <a:t>such as test </a:t>
            </a:r>
            <a:r>
              <a:rPr lang="en-US" dirty="0" smtClean="0"/>
              <a:t>results, </a:t>
            </a:r>
            <a:r>
              <a:rPr lang="en-US" dirty="0"/>
              <a:t>will be in different stages of completion. </a:t>
            </a:r>
            <a:endParaRPr lang="en-US" dirty="0" smtClean="0"/>
          </a:p>
          <a:p>
            <a:pPr lvl="1"/>
            <a:r>
              <a:rPr lang="en-US" dirty="0" smtClean="0"/>
              <a:t>It should reflect </a:t>
            </a:r>
            <a:r>
              <a:rPr lang="en-US" dirty="0"/>
              <a:t>relative </a:t>
            </a:r>
            <a:r>
              <a:rPr lang="en-US" dirty="0" smtClean="0"/>
              <a:t>risks.</a:t>
            </a:r>
          </a:p>
          <a:p>
            <a:pPr lvl="2"/>
            <a:r>
              <a:rPr lang="en-US" dirty="0" smtClean="0"/>
              <a:t>easily resolved, just needs more time</a:t>
            </a:r>
          </a:p>
          <a:p>
            <a:pPr lvl="2"/>
            <a:r>
              <a:rPr lang="en-US" dirty="0" smtClean="0"/>
              <a:t>problem more difficult than anticipated and could require revising the design</a:t>
            </a:r>
          </a:p>
          <a:p>
            <a:pPr lvl="1"/>
            <a:r>
              <a:rPr lang="en-US" dirty="0" smtClean="0"/>
              <a:t>A simple stoplight </a:t>
            </a:r>
            <a:r>
              <a:rPr lang="en-US" dirty="0"/>
              <a:t>approach (so named for the red-yellow-green coloring) </a:t>
            </a:r>
            <a:r>
              <a:rPr lang="en-US" dirty="0" smtClean="0"/>
              <a:t>can be used for scoring.</a:t>
            </a:r>
            <a:endParaRPr lang="en-US" dirty="0"/>
          </a:p>
        </p:txBody>
      </p:sp>
    </p:spTree>
    <p:extLst>
      <p:ext uri="{BB962C8B-B14F-4D97-AF65-F5344CB8AC3E}">
        <p14:creationId xmlns:p14="http://schemas.microsoft.com/office/powerpoint/2010/main" val="408384383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In-Progress Assessment</a:t>
            </a:r>
            <a:endParaRPr lang="en-US" dirty="0"/>
          </a:p>
        </p:txBody>
      </p:sp>
      <p:grpSp>
        <p:nvGrpSpPr>
          <p:cNvPr id="3" name="Group 2"/>
          <p:cNvGrpSpPr/>
          <p:nvPr/>
        </p:nvGrpSpPr>
        <p:grpSpPr>
          <a:xfrm>
            <a:off x="413657" y="1132115"/>
            <a:ext cx="8512475" cy="4763006"/>
            <a:chOff x="391732" y="607883"/>
            <a:chExt cx="8534400" cy="5287238"/>
          </a:xfrm>
        </p:grpSpPr>
        <p:sp>
          <p:nvSpPr>
            <p:cNvPr id="4" name="Oval 7"/>
            <p:cNvSpPr>
              <a:spLocks noChangeArrowheads="1"/>
            </p:cNvSpPr>
            <p:nvPr/>
          </p:nvSpPr>
          <p:spPr bwMode="auto">
            <a:xfrm>
              <a:off x="7188772" y="2591489"/>
              <a:ext cx="1737360" cy="1005840"/>
            </a:xfrm>
            <a:prstGeom prst="ellipse">
              <a:avLst/>
            </a:prstGeom>
            <a:noFill/>
            <a:ln w="12700">
              <a:solidFill>
                <a:schemeClr val="tx1"/>
              </a:solidFill>
              <a:round/>
              <a:headEnd/>
              <a:tailEnd/>
            </a:ln>
          </p:spPr>
          <p:txBody>
            <a:bodyPr wrap="square" anchor="ctr">
              <a:prstTxWarp prst="textNoShape">
                <a:avLst/>
              </a:prstTxWarp>
              <a:spAutoFit/>
            </a:bodyPr>
            <a:lstStyle/>
            <a:p>
              <a:r>
                <a:rPr lang="en-US" sz="1400" b="0" dirty="0" smtClean="0">
                  <a:latin typeface="Calibri" panose="020F0502020204030204" pitchFamily="34" charset="0"/>
                </a:rPr>
                <a:t>Assumption</a:t>
              </a:r>
              <a:endParaRPr lang="en-US" sz="1400" b="0" dirty="0"/>
            </a:p>
          </p:txBody>
        </p:sp>
        <p:grpSp>
          <p:nvGrpSpPr>
            <p:cNvPr id="5" name="Group 4"/>
            <p:cNvGrpSpPr/>
            <p:nvPr/>
          </p:nvGrpSpPr>
          <p:grpSpPr>
            <a:xfrm>
              <a:off x="5649532" y="1100974"/>
              <a:ext cx="1468795" cy="924229"/>
              <a:chOff x="2590800" y="2133600"/>
              <a:chExt cx="2563368" cy="1280160"/>
            </a:xfrm>
          </p:grpSpPr>
          <p:grpSp>
            <p:nvGrpSpPr>
              <p:cNvPr id="30" name="Group 29"/>
              <p:cNvGrpSpPr/>
              <p:nvPr/>
            </p:nvGrpSpPr>
            <p:grpSpPr>
              <a:xfrm>
                <a:off x="2590800" y="2133600"/>
                <a:ext cx="2563368" cy="1280160"/>
                <a:chOff x="2987040" y="-3886037"/>
                <a:chExt cx="2563368" cy="1280160"/>
              </a:xfrm>
              <a:solidFill>
                <a:schemeClr val="bg1"/>
              </a:solidFill>
            </p:grpSpPr>
            <p:sp>
              <p:nvSpPr>
                <p:cNvPr id="32" name="Flowchart: Delay 31"/>
                <p:cNvSpPr/>
                <p:nvPr/>
              </p:nvSpPr>
              <p:spPr bwMode="auto">
                <a:xfrm>
                  <a:off x="4270248" y="-3886037"/>
                  <a:ext cx="1280160" cy="1280160"/>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33" name="Flowchart: Delay 32"/>
                <p:cNvSpPr/>
                <p:nvPr/>
              </p:nvSpPr>
              <p:spPr bwMode="auto">
                <a:xfrm flipH="1">
                  <a:off x="2987040" y="-3886037"/>
                  <a:ext cx="1280160" cy="1280160"/>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31" name="Rectangle 30"/>
              <p:cNvSpPr/>
              <p:nvPr/>
            </p:nvSpPr>
            <p:spPr bwMode="auto">
              <a:xfrm>
                <a:off x="3518461" y="2148597"/>
                <a:ext cx="748739" cy="1261872"/>
              </a:xfrm>
              <a:prstGeom prst="rect">
                <a:avLst/>
              </a:prstGeom>
              <a:solidFill>
                <a:schemeClr val="bg1"/>
              </a:solidFill>
              <a:ln w="127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6" name="TextBox 5"/>
            <p:cNvSpPr txBox="1"/>
            <p:nvPr/>
          </p:nvSpPr>
          <p:spPr>
            <a:xfrm>
              <a:off x="5859984" y="1431315"/>
              <a:ext cx="1047891" cy="263548"/>
            </a:xfrm>
            <a:prstGeom prst="rect">
              <a:avLst/>
            </a:prstGeom>
            <a:noFill/>
          </p:spPr>
          <p:txBody>
            <a:bodyPr wrap="square" rtlCol="0">
              <a:spAutoFit/>
            </a:bodyPr>
            <a:lstStyle/>
            <a:p>
              <a:pPr>
                <a:spcBef>
                  <a:spcPts val="300"/>
                </a:spcBef>
              </a:pPr>
              <a:r>
                <a:rPr lang="en-US" sz="1400" b="0" dirty="0" smtClean="0">
                  <a:latin typeface="Calibri" pitchFamily="34" charset="0"/>
                </a:rPr>
                <a:t>Context</a:t>
              </a:r>
            </a:p>
          </p:txBody>
        </p:sp>
        <p:sp>
          <p:nvSpPr>
            <p:cNvPr id="7" name="Oval 5"/>
            <p:cNvSpPr>
              <a:spLocks noChangeArrowheads="1"/>
            </p:cNvSpPr>
            <p:nvPr/>
          </p:nvSpPr>
          <p:spPr bwMode="auto">
            <a:xfrm>
              <a:off x="4926539" y="4057396"/>
              <a:ext cx="1188720" cy="1188720"/>
            </a:xfrm>
            <a:prstGeom prst="ellipse">
              <a:avLst/>
            </a:prstGeom>
            <a:solidFill>
              <a:srgbClr val="FFC775"/>
            </a:solidFill>
            <a:ln w="12700">
              <a:solidFill>
                <a:schemeClr val="tx1"/>
              </a:solidFill>
              <a:round/>
              <a:headEnd/>
              <a:tailEnd/>
            </a:ln>
          </p:spPr>
          <p:txBody>
            <a:bodyPr wrap="square" anchor="ctr">
              <a:prstTxWarp prst="textNoShape">
                <a:avLst/>
              </a:prstTxWarp>
              <a:noAutofit/>
            </a:bodyPr>
            <a:lstStyle/>
            <a:p>
              <a:pPr>
                <a:spcBef>
                  <a:spcPts val="0"/>
                </a:spcBef>
              </a:pPr>
              <a:r>
                <a:rPr lang="en-US" sz="1400" dirty="0" smtClean="0">
                  <a:latin typeface="Calibri" panose="020F0502020204030204" pitchFamily="34" charset="0"/>
                </a:rPr>
                <a:t>Evidence</a:t>
              </a:r>
              <a:endParaRPr lang="en-US" sz="1200" dirty="0">
                <a:latin typeface="Calibri" panose="020F0502020204030204" pitchFamily="34" charset="0"/>
              </a:endParaRPr>
            </a:p>
          </p:txBody>
        </p:sp>
        <p:sp>
          <p:nvSpPr>
            <p:cNvPr id="8" name="Rectangle 7"/>
            <p:cNvSpPr/>
            <p:nvPr/>
          </p:nvSpPr>
          <p:spPr bwMode="auto">
            <a:xfrm>
              <a:off x="3153764" y="1243048"/>
              <a:ext cx="1920240" cy="64008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Top-level claim</a:t>
              </a:r>
              <a:endParaRPr lang="en-US" sz="1400" dirty="0">
                <a:latin typeface="Calibri" panose="020F0502020204030204" pitchFamily="34" charset="0"/>
              </a:endParaRPr>
            </a:p>
          </p:txBody>
        </p:sp>
        <p:sp>
          <p:nvSpPr>
            <p:cNvPr id="9" name="Rectangle 8"/>
            <p:cNvSpPr/>
            <p:nvPr/>
          </p:nvSpPr>
          <p:spPr bwMode="auto">
            <a:xfrm>
              <a:off x="5717677" y="2603298"/>
              <a:ext cx="1005840" cy="100584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Sub-claim</a:t>
              </a:r>
              <a:endParaRPr lang="en-US" sz="1400" dirty="0">
                <a:latin typeface="Calibri" panose="020F0502020204030204" pitchFamily="34" charset="0"/>
              </a:endParaRPr>
            </a:p>
          </p:txBody>
        </p:sp>
        <p:sp>
          <p:nvSpPr>
            <p:cNvPr id="10" name="Rectangle 9"/>
            <p:cNvSpPr/>
            <p:nvPr/>
          </p:nvSpPr>
          <p:spPr bwMode="auto">
            <a:xfrm>
              <a:off x="4318282" y="2603298"/>
              <a:ext cx="1005840" cy="100584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Sub-claim</a:t>
              </a:r>
              <a:endParaRPr lang="en-US" sz="1400" dirty="0">
                <a:latin typeface="Calibri" panose="020F0502020204030204" pitchFamily="34" charset="0"/>
              </a:endParaRPr>
            </a:p>
          </p:txBody>
        </p:sp>
        <p:sp>
          <p:nvSpPr>
            <p:cNvPr id="11" name="Oval 5"/>
            <p:cNvSpPr>
              <a:spLocks noChangeArrowheads="1"/>
            </p:cNvSpPr>
            <p:nvPr/>
          </p:nvSpPr>
          <p:spPr bwMode="auto">
            <a:xfrm>
              <a:off x="2827447" y="4055485"/>
              <a:ext cx="1188720" cy="1188720"/>
            </a:xfrm>
            <a:prstGeom prst="ellipse">
              <a:avLst/>
            </a:prstGeom>
            <a:solidFill>
              <a:srgbClr val="00FF00"/>
            </a:solidFill>
            <a:ln w="12700">
              <a:solidFill>
                <a:schemeClr val="tx1"/>
              </a:solidFill>
              <a:round/>
              <a:headEnd/>
              <a:tailEnd/>
            </a:ln>
          </p:spPr>
          <p:txBody>
            <a:bodyPr wrap="square" anchor="ctr">
              <a:prstTxWarp prst="textNoShape">
                <a:avLst/>
              </a:prstTxWarp>
              <a:noAutofit/>
            </a:bodyPr>
            <a:lstStyle/>
            <a:p>
              <a:pPr>
                <a:spcBef>
                  <a:spcPts val="0"/>
                </a:spcBef>
              </a:pPr>
              <a:r>
                <a:rPr lang="en-US" sz="1400" dirty="0" smtClean="0">
                  <a:latin typeface="Calibri" panose="020F0502020204030204" pitchFamily="34" charset="0"/>
                </a:rPr>
                <a:t>Evidence</a:t>
              </a:r>
              <a:endParaRPr lang="en-US" sz="1200" dirty="0">
                <a:latin typeface="Calibri" panose="020F0502020204030204" pitchFamily="34" charset="0"/>
              </a:endParaRPr>
            </a:p>
          </p:txBody>
        </p:sp>
        <p:sp>
          <p:nvSpPr>
            <p:cNvPr id="12" name="Rectangle 11"/>
            <p:cNvSpPr/>
            <p:nvPr/>
          </p:nvSpPr>
          <p:spPr bwMode="auto">
            <a:xfrm>
              <a:off x="2918887" y="2603298"/>
              <a:ext cx="1005840" cy="1005840"/>
            </a:xfrm>
            <a:prstGeom prst="rect">
              <a:avLst/>
            </a:prstGeom>
            <a:solidFill>
              <a:srgbClr val="00FF0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Sub-claim</a:t>
              </a:r>
              <a:endParaRPr lang="en-US" sz="1400" dirty="0">
                <a:latin typeface="Calibri" panose="020F0502020204030204" pitchFamily="34" charset="0"/>
              </a:endParaRPr>
            </a:p>
          </p:txBody>
        </p:sp>
        <p:sp>
          <p:nvSpPr>
            <p:cNvPr id="13" name="Oval 5"/>
            <p:cNvSpPr>
              <a:spLocks noChangeArrowheads="1"/>
            </p:cNvSpPr>
            <p:nvPr/>
          </p:nvSpPr>
          <p:spPr bwMode="auto">
            <a:xfrm>
              <a:off x="1336612" y="4055485"/>
              <a:ext cx="1188720" cy="1188720"/>
            </a:xfrm>
            <a:prstGeom prst="ellipse">
              <a:avLst/>
            </a:prstGeom>
            <a:solidFill>
              <a:srgbClr val="FF0000"/>
            </a:solidFill>
            <a:ln w="12700">
              <a:solidFill>
                <a:schemeClr val="tx1"/>
              </a:solidFill>
              <a:round/>
              <a:headEnd/>
              <a:tailEnd/>
            </a:ln>
          </p:spPr>
          <p:txBody>
            <a:bodyPr wrap="square" anchor="ctr">
              <a:prstTxWarp prst="textNoShape">
                <a:avLst/>
              </a:prstTxWarp>
              <a:noAutofit/>
            </a:bodyPr>
            <a:lstStyle/>
            <a:p>
              <a:pPr>
                <a:spcBef>
                  <a:spcPts val="0"/>
                </a:spcBef>
              </a:pPr>
              <a:r>
                <a:rPr lang="en-US" sz="1400" dirty="0" smtClean="0">
                  <a:latin typeface="Calibri" panose="020F0502020204030204" pitchFamily="34" charset="0"/>
                </a:rPr>
                <a:t>Evidence</a:t>
              </a:r>
              <a:endParaRPr lang="en-US" sz="1200" dirty="0">
                <a:latin typeface="Calibri" panose="020F0502020204030204" pitchFamily="34" charset="0"/>
              </a:endParaRPr>
            </a:p>
          </p:txBody>
        </p:sp>
        <p:sp>
          <p:nvSpPr>
            <p:cNvPr id="14" name="Rectangle 13"/>
            <p:cNvSpPr/>
            <p:nvPr/>
          </p:nvSpPr>
          <p:spPr bwMode="auto">
            <a:xfrm>
              <a:off x="1428052" y="2603298"/>
              <a:ext cx="1005840" cy="1005840"/>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a:spcBef>
                  <a:spcPts val="300"/>
                </a:spcBef>
              </a:pPr>
              <a:r>
                <a:rPr lang="en-US" sz="1400" dirty="0" smtClean="0">
                  <a:latin typeface="Calibri" panose="020F0502020204030204" pitchFamily="34" charset="0"/>
                </a:rPr>
                <a:t>Sub-claim</a:t>
              </a:r>
              <a:endParaRPr lang="en-US" sz="1400" dirty="0">
                <a:latin typeface="Calibri" panose="020F0502020204030204" pitchFamily="34" charset="0"/>
              </a:endParaRPr>
            </a:p>
          </p:txBody>
        </p:sp>
        <p:sp>
          <p:nvSpPr>
            <p:cNvPr id="15" name="Rectangle 14"/>
            <p:cNvSpPr/>
            <p:nvPr/>
          </p:nvSpPr>
          <p:spPr bwMode="auto">
            <a:xfrm>
              <a:off x="6487732" y="5072161"/>
              <a:ext cx="548640" cy="82296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spcBef>
                  <a:spcPts val="300"/>
                </a:spcBef>
              </a:pPr>
              <a:r>
                <a:rPr lang="en-US" sz="1400" b="0" dirty="0" smtClean="0">
                  <a:latin typeface="Calibri" panose="020F0502020204030204" pitchFamily="34" charset="0"/>
                </a:rPr>
                <a:t>Note</a:t>
              </a:r>
              <a:endParaRPr lang="en-US" sz="1400" b="0" dirty="0">
                <a:latin typeface="Calibri" panose="020F0502020204030204" pitchFamily="34" charset="0"/>
              </a:endParaRPr>
            </a:p>
          </p:txBody>
        </p:sp>
        <p:cxnSp>
          <p:nvCxnSpPr>
            <p:cNvPr id="16" name="Straight Arrow Connector 15"/>
            <p:cNvCxnSpPr>
              <a:stCxn id="8" idx="2"/>
              <a:endCxn id="12" idx="0"/>
            </p:cNvCxnSpPr>
            <p:nvPr/>
          </p:nvCxnSpPr>
          <p:spPr bwMode="auto">
            <a:xfrm flipH="1">
              <a:off x="3421807" y="1883128"/>
              <a:ext cx="692077" cy="72017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7" name="Straight Arrow Connector 16"/>
            <p:cNvCxnSpPr>
              <a:stCxn id="8" idx="2"/>
              <a:endCxn id="10" idx="0"/>
            </p:cNvCxnSpPr>
            <p:nvPr/>
          </p:nvCxnSpPr>
          <p:spPr bwMode="auto">
            <a:xfrm>
              <a:off x="4113884" y="1883128"/>
              <a:ext cx="707318" cy="72017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8" name="Straight Arrow Connector 17"/>
            <p:cNvCxnSpPr>
              <a:stCxn id="8" idx="2"/>
              <a:endCxn id="9" idx="0"/>
            </p:cNvCxnSpPr>
            <p:nvPr/>
          </p:nvCxnSpPr>
          <p:spPr bwMode="auto">
            <a:xfrm>
              <a:off x="4113884" y="1883128"/>
              <a:ext cx="2106713" cy="72017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19" name="Straight Arrow Connector 18"/>
            <p:cNvCxnSpPr>
              <a:stCxn id="14" idx="2"/>
              <a:endCxn id="13" idx="0"/>
            </p:cNvCxnSpPr>
            <p:nvPr/>
          </p:nvCxnSpPr>
          <p:spPr bwMode="auto">
            <a:xfrm>
              <a:off x="1930972" y="3609138"/>
              <a:ext cx="0" cy="446347"/>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0" name="Straight Arrow Connector 19"/>
            <p:cNvCxnSpPr>
              <a:stCxn id="12" idx="2"/>
              <a:endCxn id="11" idx="0"/>
            </p:cNvCxnSpPr>
            <p:nvPr/>
          </p:nvCxnSpPr>
          <p:spPr bwMode="auto">
            <a:xfrm>
              <a:off x="3421807" y="3609138"/>
              <a:ext cx="0" cy="446347"/>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1" name="Straight Arrow Connector 20"/>
            <p:cNvCxnSpPr>
              <a:stCxn id="10" idx="2"/>
              <a:endCxn id="7" idx="0"/>
            </p:cNvCxnSpPr>
            <p:nvPr/>
          </p:nvCxnSpPr>
          <p:spPr bwMode="auto">
            <a:xfrm>
              <a:off x="4821202" y="3609138"/>
              <a:ext cx="699697" cy="448258"/>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2" name="Straight Arrow Connector 21"/>
            <p:cNvCxnSpPr>
              <a:stCxn id="9" idx="2"/>
              <a:endCxn id="7" idx="0"/>
            </p:cNvCxnSpPr>
            <p:nvPr/>
          </p:nvCxnSpPr>
          <p:spPr bwMode="auto">
            <a:xfrm flipH="1">
              <a:off x="5520899" y="3609138"/>
              <a:ext cx="699698" cy="448258"/>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3" name="Straight Arrow Connector 22"/>
            <p:cNvCxnSpPr>
              <a:stCxn id="9" idx="3"/>
              <a:endCxn id="4" idx="2"/>
            </p:cNvCxnSpPr>
            <p:nvPr/>
          </p:nvCxnSpPr>
          <p:spPr bwMode="auto">
            <a:xfrm flipV="1">
              <a:off x="6723517" y="3094409"/>
              <a:ext cx="465255" cy="11809"/>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4" name="Straight Arrow Connector 23"/>
            <p:cNvCxnSpPr>
              <a:stCxn id="8" idx="3"/>
              <a:endCxn id="33" idx="3"/>
            </p:cNvCxnSpPr>
            <p:nvPr/>
          </p:nvCxnSpPr>
          <p:spPr bwMode="auto">
            <a:xfrm>
              <a:off x="5074004" y="1563088"/>
              <a:ext cx="575528" cy="1"/>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25" name="Straight Arrow Connector 24"/>
            <p:cNvCxnSpPr>
              <a:stCxn id="7" idx="5"/>
              <a:endCxn id="15" idx="1"/>
            </p:cNvCxnSpPr>
            <p:nvPr/>
          </p:nvCxnSpPr>
          <p:spPr bwMode="auto">
            <a:xfrm>
              <a:off x="5941175" y="5072032"/>
              <a:ext cx="546557" cy="411609"/>
            </a:xfrm>
            <a:prstGeom prst="straightConnector1">
              <a:avLst/>
            </a:prstGeom>
            <a:solidFill>
              <a:srgbClr val="5CA1FB"/>
            </a:solidFill>
            <a:ln w="25400" cap="flat" cmpd="sng" algn="ctr">
              <a:solidFill>
                <a:schemeClr val="tx1"/>
              </a:solidFill>
              <a:prstDash val="solid"/>
              <a:round/>
              <a:headEnd type="none" w="med" len="med"/>
              <a:tailEnd type="arrow"/>
            </a:ln>
            <a:effectLst/>
          </p:spPr>
        </p:cxnSp>
        <p:sp>
          <p:nvSpPr>
            <p:cNvPr id="26" name="Rectangle 25"/>
            <p:cNvSpPr/>
            <p:nvPr/>
          </p:nvSpPr>
          <p:spPr bwMode="auto">
            <a:xfrm>
              <a:off x="391732" y="1156523"/>
              <a:ext cx="2103120" cy="274320"/>
            </a:xfrm>
            <a:prstGeom prst="rect">
              <a:avLst/>
            </a:prstGeom>
            <a:solidFill>
              <a:srgbClr val="FF505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l">
                <a:spcBef>
                  <a:spcPts val="300"/>
                </a:spcBef>
              </a:pPr>
              <a:r>
                <a:rPr lang="en-US" sz="1200" dirty="0" smtClean="0"/>
                <a:t>Red =  low confidence</a:t>
              </a:r>
              <a:endParaRPr lang="en-US" sz="1200" dirty="0"/>
            </a:p>
          </p:txBody>
        </p:sp>
        <p:sp>
          <p:nvSpPr>
            <p:cNvPr id="27" name="Rectangle 26"/>
            <p:cNvSpPr/>
            <p:nvPr/>
          </p:nvSpPr>
          <p:spPr bwMode="auto">
            <a:xfrm>
              <a:off x="391732" y="882203"/>
              <a:ext cx="2103120" cy="274320"/>
            </a:xfrm>
            <a:prstGeom prst="rect">
              <a:avLst/>
            </a:prstGeom>
            <a:solidFill>
              <a:srgbClr val="FFC775"/>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l">
                <a:spcBef>
                  <a:spcPts val="300"/>
                </a:spcBef>
              </a:pPr>
              <a:r>
                <a:rPr lang="en-US" sz="1200" dirty="0" smtClean="0"/>
                <a:t>Yellow = medium confidence</a:t>
              </a:r>
              <a:endParaRPr lang="en-US" sz="1200" dirty="0"/>
            </a:p>
          </p:txBody>
        </p:sp>
        <p:sp>
          <p:nvSpPr>
            <p:cNvPr id="28" name="Rectangle 27"/>
            <p:cNvSpPr/>
            <p:nvPr/>
          </p:nvSpPr>
          <p:spPr bwMode="auto">
            <a:xfrm>
              <a:off x="391732" y="607883"/>
              <a:ext cx="2103120" cy="274320"/>
            </a:xfrm>
            <a:prstGeom prst="rect">
              <a:avLst/>
            </a:prstGeom>
            <a:solidFill>
              <a:srgbClr val="00FF00"/>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l">
                <a:spcBef>
                  <a:spcPts val="300"/>
                </a:spcBef>
              </a:pPr>
              <a:r>
                <a:rPr lang="en-US" sz="1200" dirty="0" smtClean="0"/>
                <a:t>Green = high confidence</a:t>
              </a:r>
              <a:endParaRPr lang="en-US" sz="1200" dirty="0"/>
            </a:p>
          </p:txBody>
        </p:sp>
        <p:cxnSp>
          <p:nvCxnSpPr>
            <p:cNvPr id="29" name="Straight Arrow Connector 28"/>
            <p:cNvCxnSpPr>
              <a:stCxn id="8" idx="2"/>
              <a:endCxn id="14" idx="0"/>
            </p:cNvCxnSpPr>
            <p:nvPr/>
          </p:nvCxnSpPr>
          <p:spPr bwMode="auto">
            <a:xfrm flipH="1">
              <a:off x="1930972" y="1883128"/>
              <a:ext cx="2182912" cy="720170"/>
            </a:xfrm>
            <a:prstGeom prst="straightConnector1">
              <a:avLst/>
            </a:prstGeom>
            <a:solidFill>
              <a:srgbClr val="5CA1FB"/>
            </a:solidFill>
            <a:ln w="25400" cap="flat" cmpd="sng" algn="ctr">
              <a:solidFill>
                <a:schemeClr val="tx1"/>
              </a:solidFill>
              <a:prstDash val="solid"/>
              <a:round/>
              <a:headEnd type="none" w="med" len="med"/>
              <a:tailEnd type="arrow"/>
            </a:ln>
            <a:effectLst/>
          </p:spPr>
        </p:cxnSp>
      </p:grpSp>
    </p:spTree>
    <p:extLst>
      <p:ext uri="{BB962C8B-B14F-4D97-AF65-F5344CB8AC3E}">
        <p14:creationId xmlns:p14="http://schemas.microsoft.com/office/powerpoint/2010/main" val="101857636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Weighing Identified Risks</a:t>
            </a:r>
            <a:endParaRPr lang="en-US" dirty="0"/>
          </a:p>
        </p:txBody>
      </p:sp>
      <p:sp>
        <p:nvSpPr>
          <p:cNvPr id="3" name="Content Placeholder 2"/>
          <p:cNvSpPr>
            <a:spLocks noGrp="1"/>
          </p:cNvSpPr>
          <p:nvPr>
            <p:ph idx="1"/>
          </p:nvPr>
        </p:nvSpPr>
        <p:spPr/>
        <p:txBody>
          <a:bodyPr/>
          <a:lstStyle/>
          <a:p>
            <a:r>
              <a:rPr lang="en-US" dirty="0"/>
              <a:t>When the subclaims are not all uniformly the same color, an analyst must make a subjective decision on the risk to assign to a node.</a:t>
            </a:r>
          </a:p>
        </p:txBody>
      </p:sp>
    </p:spTree>
    <p:extLst>
      <p:ext uri="{BB962C8B-B14F-4D97-AF65-F5344CB8AC3E}">
        <p14:creationId xmlns:p14="http://schemas.microsoft.com/office/powerpoint/2010/main" val="137337740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Doubts </a:t>
            </a:r>
            <a:endParaRPr lang="en-US" dirty="0"/>
          </a:p>
        </p:txBody>
      </p:sp>
      <p:sp>
        <p:nvSpPr>
          <p:cNvPr id="3" name="Content Placeholder 2"/>
          <p:cNvSpPr>
            <a:spLocks noGrp="1"/>
          </p:cNvSpPr>
          <p:nvPr>
            <p:ph idx="1"/>
          </p:nvPr>
        </p:nvSpPr>
        <p:spPr/>
        <p:txBody>
          <a:bodyPr/>
          <a:lstStyle/>
          <a:p>
            <a:r>
              <a:rPr lang="en-US" dirty="0" smtClean="0"/>
              <a:t>An analyst might conclude that the overall risk is medium if an analysis of the assurance noted that</a:t>
            </a:r>
          </a:p>
          <a:p>
            <a:pPr lvl="1"/>
            <a:r>
              <a:rPr lang="en-US" dirty="0" smtClean="0"/>
              <a:t>only </a:t>
            </a:r>
            <a:r>
              <a:rPr lang="en-US" dirty="0"/>
              <a:t>a subset of information exchanges has been implemented to </a:t>
            </a:r>
            <a:r>
              <a:rPr lang="en-US" dirty="0" smtClean="0"/>
              <a:t>date</a:t>
            </a:r>
            <a:endParaRPr lang="en-US" dirty="0"/>
          </a:p>
          <a:p>
            <a:pPr lvl="1"/>
            <a:r>
              <a:rPr lang="en-US" dirty="0"/>
              <a:t>t</a:t>
            </a:r>
            <a:r>
              <a:rPr lang="en-US" dirty="0" smtClean="0"/>
              <a:t>he individual risks are, at best, medium at this time</a:t>
            </a:r>
          </a:p>
          <a:p>
            <a:pPr lvl="1"/>
            <a:r>
              <a:rPr lang="en-US" dirty="0" smtClean="0"/>
              <a:t>the </a:t>
            </a:r>
            <a:r>
              <a:rPr lang="en-US" dirty="0"/>
              <a:t>security architecture has not been completely propagated across the </a:t>
            </a:r>
            <a:r>
              <a:rPr lang="en-US" dirty="0" smtClean="0"/>
              <a:t>system</a:t>
            </a:r>
            <a:endParaRPr lang="en-US" dirty="0"/>
          </a:p>
          <a:p>
            <a:pPr lvl="1"/>
            <a:r>
              <a:rPr lang="en-US" dirty="0" smtClean="0"/>
              <a:t>an </a:t>
            </a:r>
            <a:r>
              <a:rPr lang="en-US" dirty="0"/>
              <a:t>evaluation of the security architecture revealed some design choices that will prevent </a:t>
            </a:r>
            <a:r>
              <a:rPr lang="en-US" dirty="0" smtClean="0"/>
              <a:t>required system accreditation</a:t>
            </a:r>
            <a:endParaRPr lang="en-US" dirty="0"/>
          </a:p>
          <a:p>
            <a:pPr lvl="1"/>
            <a:r>
              <a:rPr lang="en-US" dirty="0" smtClean="0"/>
              <a:t>preliminary  </a:t>
            </a:r>
            <a:r>
              <a:rPr lang="en-US" dirty="0"/>
              <a:t>field  tests  indicate  some  information  exchanges  are  exceeding  prescribed  timelines  for </a:t>
            </a:r>
            <a:r>
              <a:rPr lang="en-US" dirty="0" smtClean="0"/>
              <a:t>completion</a:t>
            </a:r>
            <a:endParaRPr lang="en-US" dirty="0"/>
          </a:p>
          <a:p>
            <a:endParaRPr lang="en-US" dirty="0"/>
          </a:p>
        </p:txBody>
      </p:sp>
    </p:spTree>
    <p:extLst>
      <p:ext uri="{BB962C8B-B14F-4D97-AF65-F5344CB8AC3E}">
        <p14:creationId xmlns:p14="http://schemas.microsoft.com/office/powerpoint/2010/main" val="76795637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a:t>Robert Ellison</a:t>
            </a:r>
            <a:r>
              <a:rPr lang="en-US" kern="0" smtClean="0"/>
              <a:t/>
            </a:r>
            <a:br>
              <a:rPr lang="en-US" kern="0" smtClean="0"/>
            </a:br>
            <a:r>
              <a:rPr lang="en-US" kern="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lgn="l">
              <a:spcBef>
                <a:spcPct val="0"/>
              </a:spcBef>
              <a:defRPr/>
            </a:pPr>
            <a:r>
              <a:rPr lang="en-US" sz="2800" b="1" dirty="0" smtClean="0"/>
              <a:t>Assurance Management</a:t>
            </a:r>
          </a:p>
          <a:p>
            <a:pPr lvl="0" algn="l">
              <a:spcBef>
                <a:spcPct val="0"/>
              </a:spcBef>
              <a:defRPr/>
            </a:pPr>
            <a:r>
              <a:rPr lang="en-US" sz="2800" b="1" kern="0" dirty="0" smtClean="0">
                <a:latin typeface="+mj-lt"/>
                <a:ea typeface="+mj-ea"/>
                <a:cs typeface="+mj-cs"/>
              </a:rPr>
              <a:t>Module 5</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2525435" cy="400110"/>
          </a:xfrm>
          <a:prstGeom prst="rect">
            <a:avLst/>
          </a:prstGeom>
          <a:noFill/>
        </p:spPr>
        <p:txBody>
          <a:bodyPr wrap="none" rtlCol="0">
            <a:spAutoFit/>
          </a:bodyPr>
          <a:lstStyle/>
          <a:p>
            <a:pPr algn="l"/>
            <a:r>
              <a:rPr lang="en-US" b="1" dirty="0" smtClean="0">
                <a:latin typeface="Calibri" panose="020F0502020204030204" pitchFamily="34" charset="0"/>
              </a:rPr>
              <a:t>Analyzing Confidence</a:t>
            </a:r>
            <a:endParaRPr lang="en-US" b="1" dirty="0">
              <a:latin typeface="Calibri" panose="020F0502020204030204" pitchFamily="34" charset="0"/>
            </a:endParaRPr>
          </a:p>
        </p:txBody>
      </p:sp>
    </p:spTree>
    <p:extLst>
      <p:ext uri="{BB962C8B-B14F-4D97-AF65-F5344CB8AC3E}">
        <p14:creationId xmlns:p14="http://schemas.microsoft.com/office/powerpoint/2010/main" val="268617036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Management-Level Assurance Cases</a:t>
            </a:r>
            <a:endParaRPr lang="en-US" dirty="0"/>
          </a:p>
        </p:txBody>
      </p:sp>
      <p:sp>
        <p:nvSpPr>
          <p:cNvPr id="3" name="Content Placeholder 2"/>
          <p:cNvSpPr>
            <a:spLocks noGrp="1"/>
          </p:cNvSpPr>
          <p:nvPr>
            <p:ph idx="1"/>
          </p:nvPr>
        </p:nvSpPr>
        <p:spPr/>
        <p:txBody>
          <a:bodyPr/>
          <a:lstStyle/>
          <a:p>
            <a:r>
              <a:rPr lang="en-US" dirty="0" smtClean="0"/>
              <a:t>A </a:t>
            </a:r>
            <a:r>
              <a:rPr lang="en-US" dirty="0"/>
              <a:t>confidence map </a:t>
            </a:r>
            <a:r>
              <a:rPr lang="en-US" dirty="0" smtClean="0"/>
              <a:t>provides a concise and </a:t>
            </a:r>
            <a:r>
              <a:rPr lang="en-US" dirty="0"/>
              <a:t>understandable </a:t>
            </a:r>
            <a:r>
              <a:rPr lang="en-US" dirty="0" smtClean="0"/>
              <a:t>way</a:t>
            </a:r>
          </a:p>
          <a:p>
            <a:pPr lvl="1"/>
            <a:r>
              <a:rPr lang="en-US" dirty="0" smtClean="0"/>
              <a:t>to </a:t>
            </a:r>
            <a:r>
              <a:rPr lang="en-US" dirty="0"/>
              <a:t>show the effects of a specific development </a:t>
            </a:r>
            <a:r>
              <a:rPr lang="en-US" dirty="0" smtClean="0"/>
              <a:t>shortfall </a:t>
            </a:r>
            <a:endParaRPr lang="en-US" dirty="0"/>
          </a:p>
          <a:p>
            <a:pPr lvl="1"/>
            <a:r>
              <a:rPr lang="en-US" dirty="0" smtClean="0"/>
              <a:t>to </a:t>
            </a:r>
            <a:r>
              <a:rPr lang="en-US" dirty="0"/>
              <a:t>track progress between </a:t>
            </a:r>
            <a:r>
              <a:rPr lang="en-US" dirty="0" smtClean="0"/>
              <a:t>reviews</a:t>
            </a:r>
          </a:p>
          <a:p>
            <a:pPr lvl="1"/>
            <a:r>
              <a:rPr lang="en-US" dirty="0" smtClean="0"/>
              <a:t>for making management decisions for prioritizing </a:t>
            </a:r>
            <a:r>
              <a:rPr lang="en-US" dirty="0"/>
              <a:t>and addressing the </a:t>
            </a:r>
            <a:r>
              <a:rPr lang="en-US" dirty="0" smtClean="0"/>
              <a:t>issues</a:t>
            </a:r>
            <a:endParaRPr lang="en-US" dirty="0"/>
          </a:p>
        </p:txBody>
      </p:sp>
    </p:spTree>
    <p:extLst>
      <p:ext uri="{BB962C8B-B14F-4D97-AF65-F5344CB8AC3E}">
        <p14:creationId xmlns:p14="http://schemas.microsoft.com/office/powerpoint/2010/main" val="303158878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Scoring an Acquisition Review </a:t>
            </a:r>
            <a:endParaRPr lang="en-US" dirty="0"/>
          </a:p>
        </p:txBody>
      </p:sp>
      <p:pic>
        <p:nvPicPr>
          <p:cNvPr id="3" name="Picture 2" descr="C:\Users\ellison\Desktop\KPP_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9701" y="1171977"/>
            <a:ext cx="7637171" cy="4855336"/>
          </a:xfrm>
          <a:prstGeom prst="rect">
            <a:avLst/>
          </a:prstGeom>
          <a:noFill/>
          <a:ln>
            <a:noFill/>
          </a:ln>
        </p:spPr>
      </p:pic>
    </p:spTree>
    <p:extLst>
      <p:ext uri="{BB962C8B-B14F-4D97-AF65-F5344CB8AC3E}">
        <p14:creationId xmlns:p14="http://schemas.microsoft.com/office/powerpoint/2010/main" val="230581172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Assurance Case Is a Management Tool</a:t>
            </a:r>
            <a:endParaRPr lang="en-US" dirty="0"/>
          </a:p>
        </p:txBody>
      </p:sp>
      <p:sp>
        <p:nvSpPr>
          <p:cNvPr id="3" name="Content Placeholder 2"/>
          <p:cNvSpPr>
            <a:spLocks noGrp="1"/>
          </p:cNvSpPr>
          <p:nvPr>
            <p:ph idx="1"/>
          </p:nvPr>
        </p:nvSpPr>
        <p:spPr/>
        <p:txBody>
          <a:bodyPr/>
          <a:lstStyle/>
          <a:p>
            <a:r>
              <a:rPr lang="en-US" dirty="0" smtClean="0"/>
              <a:t>Role for Technical Project Management</a:t>
            </a:r>
          </a:p>
          <a:p>
            <a:r>
              <a:rPr lang="en-US" dirty="0" smtClean="0"/>
              <a:t>Role for overall system management</a:t>
            </a:r>
          </a:p>
          <a:p>
            <a:r>
              <a:rPr lang="en-US" dirty="0" smtClean="0"/>
              <a:t>Role for operational management</a:t>
            </a:r>
          </a:p>
          <a:p>
            <a:r>
              <a:rPr lang="en-US" dirty="0" smtClean="0"/>
              <a:t>For executive layer management</a:t>
            </a:r>
          </a:p>
          <a:p>
            <a:endParaRPr lang="en-US" dirty="0" smtClean="0"/>
          </a:p>
          <a:p>
            <a:endParaRPr lang="en-US" dirty="0"/>
          </a:p>
        </p:txBody>
      </p:sp>
    </p:spTree>
    <p:extLst>
      <p:ext uri="{BB962C8B-B14F-4D97-AF65-F5344CB8AC3E}">
        <p14:creationId xmlns:p14="http://schemas.microsoft.com/office/powerpoint/2010/main" val="949301955"/>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Determining confidence</a:t>
            </a:r>
          </a:p>
          <a:p>
            <a:r>
              <a:rPr lang="en-US" dirty="0" smtClean="0"/>
              <a:t>Examples</a:t>
            </a:r>
            <a:endParaRPr lang="en-US" dirty="0"/>
          </a:p>
        </p:txBody>
      </p:sp>
      <p:sp>
        <p:nvSpPr>
          <p:cNvPr id="4" name="AutoShape 4"/>
          <p:cNvSpPr>
            <a:spLocks noChangeArrowheads="1"/>
          </p:cNvSpPr>
          <p:nvPr/>
        </p:nvSpPr>
        <p:spPr bwMode="auto">
          <a:xfrm rot="5400000">
            <a:off x="0" y="1741534"/>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72829615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Infusion Pump Assurance</a:t>
            </a:r>
            <a:endParaRPr lang="en-US" dirty="0"/>
          </a:p>
        </p:txBody>
      </p:sp>
      <p:sp>
        <p:nvSpPr>
          <p:cNvPr id="3" name="Content Placeholder 2"/>
          <p:cNvSpPr>
            <a:spLocks noGrp="1"/>
          </p:cNvSpPr>
          <p:nvPr>
            <p:ph idx="1"/>
          </p:nvPr>
        </p:nvSpPr>
        <p:spPr/>
        <p:txBody>
          <a:bodyPr/>
          <a:lstStyle/>
          <a:p>
            <a:r>
              <a:rPr lang="en-US" dirty="0" smtClean="0"/>
              <a:t>An increasing number of security vulnerabilities involve design faults. </a:t>
            </a:r>
          </a:p>
          <a:p>
            <a:r>
              <a:rPr lang="en-US" dirty="0" smtClean="0"/>
              <a:t>The pump issue is software reliability rather than security, but it is a good example</a:t>
            </a:r>
          </a:p>
          <a:p>
            <a:pPr lvl="1"/>
            <a:r>
              <a:rPr lang="en-US" dirty="0" smtClean="0"/>
              <a:t>for why assurance has to be analyzed during design</a:t>
            </a:r>
            <a:endParaRPr lang="en-US" dirty="0"/>
          </a:p>
          <a:p>
            <a:pPr lvl="1"/>
            <a:r>
              <a:rPr lang="en-US" dirty="0"/>
              <a:t>f</a:t>
            </a:r>
            <a:r>
              <a:rPr lang="en-US" dirty="0" smtClean="0"/>
              <a:t>or why incorporating assurance analysis into existing practices can be difficult</a:t>
            </a:r>
            <a:endParaRPr lang="en-US" dirty="0"/>
          </a:p>
        </p:txBody>
      </p:sp>
    </p:spTree>
    <p:extLst>
      <p:ext uri="{BB962C8B-B14F-4D97-AF65-F5344CB8AC3E}">
        <p14:creationId xmlns:p14="http://schemas.microsoft.com/office/powerpoint/2010/main" val="191770401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Infusion </a:t>
            </a:r>
            <a:r>
              <a:rPr lang="en-US" dirty="0"/>
              <a:t>Pump: FDA Certification</a:t>
            </a:r>
            <a:endParaRPr lang="en-US" dirty="0"/>
          </a:p>
        </p:txBody>
      </p:sp>
      <p:sp>
        <p:nvSpPr>
          <p:cNvPr id="3" name="Content Placeholder 2"/>
          <p:cNvSpPr>
            <a:spLocks noGrp="1"/>
          </p:cNvSpPr>
          <p:nvPr>
            <p:ph idx="1"/>
          </p:nvPr>
        </p:nvSpPr>
        <p:spPr/>
        <p:txBody>
          <a:bodyPr/>
          <a:lstStyle/>
          <a:p>
            <a:r>
              <a:rPr lang="en-US" dirty="0" smtClean="0"/>
              <a:t>An PCA infusion </a:t>
            </a:r>
            <a:r>
              <a:rPr lang="en-US" dirty="0"/>
              <a:t>pump is used to infuse </a:t>
            </a:r>
            <a:r>
              <a:rPr lang="en-US" dirty="0" smtClean="0"/>
              <a:t>a pain killer</a:t>
            </a:r>
            <a:r>
              <a:rPr lang="en-US" dirty="0"/>
              <a:t> </a:t>
            </a:r>
            <a:r>
              <a:rPr lang="en-US" dirty="0" smtClean="0"/>
              <a:t>at a </a:t>
            </a:r>
            <a:r>
              <a:rPr lang="en-US" dirty="0"/>
              <a:t>prescribed basal ﬂow </a:t>
            </a:r>
            <a:r>
              <a:rPr lang="en-US" dirty="0" smtClean="0"/>
              <a:t>rate, </a:t>
            </a:r>
            <a:r>
              <a:rPr lang="en-US" dirty="0"/>
              <a:t>which may be </a:t>
            </a:r>
            <a:r>
              <a:rPr lang="en-US" dirty="0" smtClean="0"/>
              <a:t>augmented by the patient or clinician  in response to patient need </a:t>
            </a:r>
            <a:r>
              <a:rPr lang="en-US" dirty="0"/>
              <a:t>within safe </a:t>
            </a:r>
            <a:r>
              <a:rPr lang="en-US" dirty="0" smtClean="0"/>
              <a:t>limits.</a:t>
            </a:r>
          </a:p>
          <a:p>
            <a:r>
              <a:rPr lang="en-US" dirty="0"/>
              <a:t>I</a:t>
            </a:r>
            <a:r>
              <a:rPr lang="en-US" dirty="0" smtClean="0"/>
              <a:t>nfusion pumps, </a:t>
            </a:r>
            <a:r>
              <a:rPr lang="en-US" dirty="0"/>
              <a:t>in </a:t>
            </a:r>
            <a:r>
              <a:rPr lang="en-US" dirty="0" smtClean="0"/>
              <a:t>general, have reduced medication errors and improved patient care by allowing for </a:t>
            </a:r>
            <a:r>
              <a:rPr lang="en-US" dirty="0"/>
              <a:t>a greater level of control, accuracy, and </a:t>
            </a:r>
            <a:r>
              <a:rPr lang="en-US" dirty="0" smtClean="0"/>
              <a:t>precision in drug delivery. </a:t>
            </a:r>
          </a:p>
          <a:p>
            <a:r>
              <a:rPr lang="en-US" dirty="0" smtClean="0"/>
              <a:t>Manufacturers submit a pump to the FDA  for a safety review.</a:t>
            </a:r>
          </a:p>
          <a:p>
            <a:endParaRPr lang="en-US" dirty="0"/>
          </a:p>
          <a:p>
            <a:r>
              <a:rPr lang="en-US" dirty="0" smtClean="0"/>
              <a:t> </a:t>
            </a:r>
            <a:endParaRPr lang="en-US" dirty="0"/>
          </a:p>
        </p:txBody>
      </p:sp>
    </p:spTree>
    <p:extLst>
      <p:ext uri="{BB962C8B-B14F-4D97-AF65-F5344CB8AC3E}">
        <p14:creationId xmlns:p14="http://schemas.microsoft.com/office/powerpoint/2010/main" val="303156396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Infusion Pump: FDA </a:t>
            </a:r>
            <a:r>
              <a:rPr lang="en-US"/>
              <a:t>Approval </a:t>
            </a:r>
            <a:r>
              <a:rPr lang="en-US" smtClean="0"/>
              <a:t>Issues</a:t>
            </a:r>
            <a:endParaRPr lang="en-US" dirty="0"/>
          </a:p>
        </p:txBody>
      </p:sp>
      <p:sp>
        <p:nvSpPr>
          <p:cNvPr id="3" name="Content Placeholder 2"/>
          <p:cNvSpPr>
            <a:spLocks noGrp="1"/>
          </p:cNvSpPr>
          <p:nvPr>
            <p:ph idx="1"/>
          </p:nvPr>
        </p:nvSpPr>
        <p:spPr/>
        <p:txBody>
          <a:bodyPr/>
          <a:lstStyle/>
          <a:p>
            <a:r>
              <a:rPr lang="en-US" dirty="0" smtClean="0"/>
              <a:t>Have been </a:t>
            </a:r>
            <a:r>
              <a:rPr lang="en-US" dirty="0"/>
              <a:t>associated with persistent safety </a:t>
            </a:r>
            <a:r>
              <a:rPr lang="en-US" dirty="0" smtClean="0"/>
              <a:t>problems</a:t>
            </a:r>
          </a:p>
          <a:p>
            <a:pPr lvl="1"/>
            <a:r>
              <a:rPr lang="en-US" sz="2000" dirty="0" smtClean="0"/>
              <a:t>From 2005 </a:t>
            </a:r>
            <a:r>
              <a:rPr lang="en-US" sz="2000" dirty="0"/>
              <a:t>through 2009, 87 infusion pump recalls were </a:t>
            </a:r>
            <a:r>
              <a:rPr lang="en-US" sz="2000" dirty="0" smtClean="0"/>
              <a:t>conducted by </a:t>
            </a:r>
            <a:r>
              <a:rPr lang="en-US" sz="2000" dirty="0"/>
              <a:t>ﬁrms to address identiﬁed safety problems. </a:t>
            </a:r>
            <a:endParaRPr lang="en-US" sz="2000" dirty="0" smtClean="0"/>
          </a:p>
          <a:p>
            <a:pPr lvl="1"/>
            <a:r>
              <a:rPr lang="en-US" sz="2000" dirty="0" smtClean="0"/>
              <a:t>Infusion pump problems </a:t>
            </a:r>
            <a:r>
              <a:rPr lang="en-US" sz="2000" dirty="0"/>
              <a:t>have been observed across multiple </a:t>
            </a:r>
            <a:r>
              <a:rPr lang="en-US" sz="2000" dirty="0" smtClean="0"/>
              <a:t>manufacturers and </a:t>
            </a:r>
            <a:r>
              <a:rPr lang="en-US" sz="2000" dirty="0"/>
              <a:t>pump types. </a:t>
            </a:r>
            <a:endParaRPr lang="en-US" sz="2000" dirty="0" smtClean="0"/>
          </a:p>
          <a:p>
            <a:pPr lvl="1"/>
            <a:r>
              <a:rPr lang="en-US" sz="2000" dirty="0" smtClean="0"/>
              <a:t>Manufacturers did a sequence of builds and tests.</a:t>
            </a:r>
          </a:p>
          <a:p>
            <a:r>
              <a:rPr lang="en-US" sz="2400" dirty="0" smtClean="0"/>
              <a:t>The FDA, after analysis of recalls and adverse events, concluded </a:t>
            </a:r>
            <a:r>
              <a:rPr lang="en-US" sz="2400" dirty="0"/>
              <a:t>that </a:t>
            </a:r>
            <a:r>
              <a:rPr lang="en-US" sz="2400" dirty="0" smtClean="0"/>
              <a:t>many of </a:t>
            </a:r>
            <a:r>
              <a:rPr lang="en-US" sz="2400" dirty="0"/>
              <a:t>these problems </a:t>
            </a:r>
            <a:r>
              <a:rPr lang="en-US" sz="2400" dirty="0" smtClean="0"/>
              <a:t>appeared </a:t>
            </a:r>
            <a:r>
              <a:rPr lang="en-US" sz="2400" dirty="0"/>
              <a:t>to be related to deﬁciencies in </a:t>
            </a:r>
            <a:r>
              <a:rPr lang="en-US" sz="2400" dirty="0" smtClean="0"/>
              <a:t>device design </a:t>
            </a:r>
            <a:r>
              <a:rPr lang="en-US" sz="2400" dirty="0"/>
              <a:t>and engineering</a:t>
            </a:r>
            <a:r>
              <a:rPr lang="en-US" sz="2400" dirty="0" smtClean="0"/>
              <a:t>.</a:t>
            </a:r>
          </a:p>
          <a:p>
            <a:r>
              <a:rPr lang="en-US" sz="2400" dirty="0" smtClean="0"/>
              <a:t>The FDA </a:t>
            </a:r>
            <a:r>
              <a:rPr lang="en-US" sz="2400" dirty="0"/>
              <a:t>Draft Guidance for </a:t>
            </a:r>
            <a:r>
              <a:rPr lang="en-US" sz="2400" dirty="0" smtClean="0"/>
              <a:t>Infusion Pumps </a:t>
            </a:r>
            <a:r>
              <a:rPr lang="en-US" sz="2400" dirty="0"/>
              <a:t>now requires pump manufacturers to provide </a:t>
            </a:r>
            <a:r>
              <a:rPr lang="en-US" sz="2400" dirty="0" smtClean="0"/>
              <a:t>an assurance </a:t>
            </a:r>
            <a:r>
              <a:rPr lang="en-US" sz="2400" dirty="0"/>
              <a:t>case with their regulatory submissions.</a:t>
            </a:r>
          </a:p>
          <a:p>
            <a:r>
              <a:rPr lang="en-US" sz="1400" dirty="0" smtClean="0"/>
              <a:t>Open Source Patient-Controlled Analgesic Pump Requirements Documentation Brian R. Larson, John Hatcliff, Patrice Chalin </a:t>
            </a:r>
            <a:r>
              <a:rPr lang="en-US" sz="1400" dirty="0" smtClean="0">
                <a:hlinkClick r:id="rId2"/>
              </a:rPr>
              <a:t>http</a:t>
            </a:r>
            <a:r>
              <a:rPr lang="en-US" sz="1400" dirty="0">
                <a:hlinkClick r:id="rId2"/>
              </a:rPr>
              <a:t>://</a:t>
            </a:r>
            <a:r>
              <a:rPr lang="en-US" sz="1400" dirty="0" smtClean="0">
                <a:hlinkClick r:id="rId2"/>
              </a:rPr>
              <a:t>www.santoslab.org/pub/paper/LarsonEtAl13-PCA-Requirements-SEHC-preprint.pdf</a:t>
            </a:r>
            <a:r>
              <a:rPr lang="en-US" sz="1400" dirty="0" smtClean="0"/>
              <a:t> </a:t>
            </a:r>
          </a:p>
          <a:p>
            <a:endParaRPr lang="en-US" dirty="0"/>
          </a:p>
        </p:txBody>
      </p:sp>
    </p:spTree>
    <p:extLst>
      <p:ext uri="{BB962C8B-B14F-4D97-AF65-F5344CB8AC3E}">
        <p14:creationId xmlns:p14="http://schemas.microsoft.com/office/powerpoint/2010/main" val="232542784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Risk Example</a:t>
            </a:r>
            <a:endParaRPr lang="en-US" dirty="0"/>
          </a:p>
        </p:txBody>
      </p:sp>
      <p:sp>
        <p:nvSpPr>
          <p:cNvPr id="3" name="Content Placeholder 2"/>
          <p:cNvSpPr>
            <a:spLocks noGrp="1"/>
          </p:cNvSpPr>
          <p:nvPr>
            <p:ph idx="1"/>
          </p:nvPr>
        </p:nvSpPr>
        <p:spPr/>
        <p:txBody>
          <a:bodyPr/>
          <a:lstStyle/>
          <a:p>
            <a:r>
              <a:rPr lang="en-US" dirty="0" smtClean="0"/>
              <a:t>Safety concerns require the pump </a:t>
            </a:r>
            <a:r>
              <a:rPr lang="en-US" dirty="0"/>
              <a:t>software </a:t>
            </a:r>
            <a:r>
              <a:rPr lang="en-US" dirty="0" smtClean="0"/>
              <a:t>to use the data provided by the sensors to identify conditions </a:t>
            </a:r>
            <a:r>
              <a:rPr lang="en-US" dirty="0"/>
              <a:t>that could lead to a health </a:t>
            </a:r>
            <a:r>
              <a:rPr lang="en-US" dirty="0" smtClean="0"/>
              <a:t>risks</a:t>
            </a:r>
            <a:r>
              <a:rPr lang="en-US" dirty="0"/>
              <a:t> </a:t>
            </a:r>
            <a:r>
              <a:rPr lang="en-US" dirty="0" smtClean="0"/>
              <a:t>and notify the user.</a:t>
            </a:r>
            <a:endParaRPr lang="en-US" dirty="0"/>
          </a:p>
          <a:p>
            <a:r>
              <a:rPr lang="en-US" dirty="0" smtClean="0"/>
              <a:t>For example, an overdose can be caused by</a:t>
            </a:r>
          </a:p>
          <a:p>
            <a:pPr lvl="1"/>
            <a:r>
              <a:rPr lang="en-US" dirty="0" smtClean="0"/>
              <a:t>broken values along the delivery path</a:t>
            </a:r>
          </a:p>
          <a:p>
            <a:pPr lvl="1"/>
            <a:r>
              <a:rPr lang="en-US" dirty="0"/>
              <a:t>a</a:t>
            </a:r>
            <a:r>
              <a:rPr lang="en-US" dirty="0" smtClean="0"/>
              <a:t>n accidental vent created in the delivery path that leads to  the uncontrolled flow of medication</a:t>
            </a:r>
          </a:p>
          <a:p>
            <a:pPr lvl="1"/>
            <a:endParaRPr lang="en-US" dirty="0" smtClean="0"/>
          </a:p>
          <a:p>
            <a:r>
              <a:rPr lang="en-US" dirty="0" smtClean="0"/>
              <a:t> </a:t>
            </a:r>
            <a:endParaRPr lang="en-US" dirty="0"/>
          </a:p>
        </p:txBody>
      </p:sp>
    </p:spTree>
    <p:extLst>
      <p:ext uri="{BB962C8B-B14F-4D97-AF65-F5344CB8AC3E}">
        <p14:creationId xmlns:p14="http://schemas.microsoft.com/office/powerpoint/2010/main" val="204897624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Infusion Pump</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6630103"/>
              </p:ext>
            </p:extLst>
          </p:nvPr>
        </p:nvGraphicFramePr>
        <p:xfrm>
          <a:off x="1226917" y="1886681"/>
          <a:ext cx="7268900" cy="2959898"/>
        </p:xfrm>
        <a:graphic>
          <a:graphicData uri="http://schemas.openxmlformats.org/drawingml/2006/table">
            <a:tbl>
              <a:tblPr firstRow="1" bandRow="1">
                <a:tableStyleId>{72833802-FEF1-4C79-8D5D-14CF1EAF98D9}</a:tableStyleId>
              </a:tblPr>
              <a:tblGrid>
                <a:gridCol w="1866116"/>
                <a:gridCol w="1659949"/>
                <a:gridCol w="1866116"/>
                <a:gridCol w="1876719"/>
              </a:tblGrid>
              <a:tr h="331861">
                <a:tc gridSpan="2">
                  <a:txBody>
                    <a:bodyPr/>
                    <a:lstStyle/>
                    <a:p>
                      <a:pPr marL="0" marR="0" algn="ctr">
                        <a:lnSpc>
                          <a:spcPts val="1000"/>
                        </a:lnSpc>
                        <a:spcBef>
                          <a:spcPts val="200"/>
                        </a:spcBef>
                        <a:spcAft>
                          <a:spcPts val="200"/>
                        </a:spcAft>
                      </a:pPr>
                      <a:r>
                        <a:rPr lang="en-US" sz="1800" dirty="0" smtClean="0">
                          <a:effectLst/>
                        </a:rPr>
                        <a:t>Hazards</a:t>
                      </a:r>
                      <a:endParaRPr lang="en-US" sz="1600" b="1" dirty="0">
                        <a:effectLst/>
                        <a:latin typeface="Arial"/>
                        <a:ea typeface="Times New Roman"/>
                        <a:cs typeface="Times New Roman"/>
                      </a:endParaRPr>
                    </a:p>
                  </a:txBody>
                  <a:tcPr marL="137160" marR="137160" marT="137160" marB="137160" anchor="ctr"/>
                </a:tc>
                <a:tc hMerge="1">
                  <a:txBody>
                    <a:bodyPr/>
                    <a:lstStyle/>
                    <a:p>
                      <a:endParaRPr lang="en-US"/>
                    </a:p>
                  </a:txBody>
                  <a:tcPr/>
                </a:tc>
                <a:tc gridSpan="2">
                  <a:txBody>
                    <a:bodyPr/>
                    <a:lstStyle/>
                    <a:p>
                      <a:pPr marL="0" marR="0" algn="ctr">
                        <a:lnSpc>
                          <a:spcPts val="1000"/>
                        </a:lnSpc>
                        <a:spcBef>
                          <a:spcPts val="200"/>
                        </a:spcBef>
                        <a:spcAft>
                          <a:spcPts val="200"/>
                        </a:spcAft>
                      </a:pPr>
                      <a:r>
                        <a:rPr lang="en-US" sz="1800" dirty="0" smtClean="0">
                          <a:effectLst/>
                        </a:rPr>
                        <a:t>Health </a:t>
                      </a:r>
                      <a:r>
                        <a:rPr lang="en-US" sz="1800" dirty="0">
                          <a:effectLst/>
                        </a:rPr>
                        <a:t>Risks</a:t>
                      </a:r>
                      <a:endParaRPr lang="en-US" sz="1800" b="1" dirty="0">
                        <a:effectLst/>
                        <a:latin typeface="Arial"/>
                        <a:ea typeface="Times New Roman"/>
                        <a:cs typeface="Times New Roman"/>
                      </a:endParaRPr>
                    </a:p>
                  </a:txBody>
                  <a:tcPr marL="137160" marR="137160" marT="137160" marB="137160" anchor="ctr"/>
                </a:tc>
                <a:tc hMerge="1">
                  <a:txBody>
                    <a:bodyPr/>
                    <a:lstStyle/>
                    <a:p>
                      <a:endParaRPr lang="en-US"/>
                    </a:p>
                  </a:txBody>
                  <a:tcPr/>
                </a:tc>
              </a:tr>
              <a:tr h="472501">
                <a:tc>
                  <a:txBody>
                    <a:bodyPr/>
                    <a:lstStyle/>
                    <a:p>
                      <a:pPr marL="91440" marR="0" indent="-91440">
                        <a:lnSpc>
                          <a:spcPts val="1000"/>
                        </a:lnSpc>
                        <a:spcBef>
                          <a:spcPts val="100"/>
                        </a:spcBef>
                        <a:spcAft>
                          <a:spcPts val="100"/>
                        </a:spcAft>
                      </a:pPr>
                      <a:r>
                        <a:rPr lang="en-US" sz="1600" dirty="0">
                          <a:effectLst/>
                        </a:rPr>
                        <a:t>Software</a:t>
                      </a:r>
                      <a:endParaRPr lang="en-US" sz="1600" dirty="0">
                        <a:effectLst/>
                        <a:latin typeface="Arial"/>
                        <a:ea typeface="Times New Roman"/>
                      </a:endParaRPr>
                    </a:p>
                  </a:txBody>
                  <a:tcPr marL="68580" marR="68580" marT="0" marB="0" anchor="ctr"/>
                </a:tc>
                <a:tc>
                  <a:txBody>
                    <a:bodyPr/>
                    <a:lstStyle/>
                    <a:p>
                      <a:pPr marL="91440" marR="0" indent="-91440">
                        <a:lnSpc>
                          <a:spcPts val="1000"/>
                        </a:lnSpc>
                        <a:spcBef>
                          <a:spcPts val="100"/>
                        </a:spcBef>
                        <a:spcAft>
                          <a:spcPts val="100"/>
                        </a:spcAft>
                      </a:pPr>
                      <a:r>
                        <a:rPr lang="en-US" sz="1600" dirty="0">
                          <a:effectLst/>
                        </a:rPr>
                        <a:t>Environmental</a:t>
                      </a:r>
                      <a:endParaRPr lang="en-US" sz="1600" dirty="0">
                        <a:effectLst/>
                        <a:latin typeface="Arial"/>
                        <a:ea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91440" marR="0" indent="-91440">
                        <a:lnSpc>
                          <a:spcPts val="1000"/>
                        </a:lnSpc>
                        <a:spcBef>
                          <a:spcPts val="100"/>
                        </a:spcBef>
                        <a:spcAft>
                          <a:spcPts val="100"/>
                        </a:spcAft>
                      </a:pPr>
                      <a:r>
                        <a:rPr lang="en-US" sz="1600" dirty="0">
                          <a:effectLst/>
                        </a:rPr>
                        <a:t>Overdose</a:t>
                      </a:r>
                      <a:endParaRPr lang="en-US" sz="1600" dirty="0">
                        <a:effectLst/>
                        <a:latin typeface="Arial"/>
                        <a:ea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91440" marR="0" indent="-91440">
                        <a:lnSpc>
                          <a:spcPts val="1000"/>
                        </a:lnSpc>
                        <a:spcBef>
                          <a:spcPts val="100"/>
                        </a:spcBef>
                        <a:spcAft>
                          <a:spcPts val="100"/>
                        </a:spcAft>
                      </a:pPr>
                      <a:r>
                        <a:rPr lang="en-US" sz="1600" dirty="0">
                          <a:effectLst/>
                        </a:rPr>
                        <a:t>Trauma</a:t>
                      </a:r>
                      <a:endParaRPr lang="en-US" sz="1600" dirty="0">
                        <a:effectLst/>
                        <a:latin typeface="Arial"/>
                        <a:ea typeface="Times New Roman"/>
                      </a:endParaRPr>
                    </a:p>
                  </a:txBody>
                  <a:tcPr marL="68580" marR="68580" marT="0" marB="0" anchor="ctr"/>
                </a:tc>
              </a:tr>
              <a:tr h="411215">
                <a:tc>
                  <a:txBody>
                    <a:bodyPr/>
                    <a:lstStyle/>
                    <a:p>
                      <a:pPr marL="91440" marR="0" indent="-91440">
                        <a:lnSpc>
                          <a:spcPts val="1000"/>
                        </a:lnSpc>
                        <a:spcBef>
                          <a:spcPts val="100"/>
                        </a:spcBef>
                        <a:spcAft>
                          <a:spcPts val="100"/>
                        </a:spcAft>
                      </a:pPr>
                      <a:r>
                        <a:rPr lang="en-US" sz="1600" dirty="0">
                          <a:effectLst/>
                        </a:rPr>
                        <a:t>Operational</a:t>
                      </a:r>
                      <a:endParaRPr lang="en-US" sz="1600" dirty="0">
                        <a:effectLst/>
                        <a:latin typeface="Arial"/>
                        <a:ea typeface="Times New Roman"/>
                      </a:endParaRPr>
                    </a:p>
                  </a:txBody>
                  <a:tcPr marL="68580" marR="68580" marT="0" marB="0" anchor="ctr"/>
                </a:tc>
                <a:tc>
                  <a:txBody>
                    <a:bodyPr/>
                    <a:lstStyle/>
                    <a:p>
                      <a:pPr marL="91440" marR="0" indent="-91440">
                        <a:lnSpc>
                          <a:spcPts val="1000"/>
                        </a:lnSpc>
                        <a:spcBef>
                          <a:spcPts val="100"/>
                        </a:spcBef>
                        <a:spcAft>
                          <a:spcPts val="100"/>
                        </a:spcAft>
                      </a:pPr>
                      <a:r>
                        <a:rPr lang="en-US" sz="1600" dirty="0">
                          <a:effectLst/>
                        </a:rPr>
                        <a:t>Mechanical</a:t>
                      </a:r>
                      <a:endParaRPr lang="en-US" sz="1600" dirty="0">
                        <a:effectLst/>
                        <a:latin typeface="Arial"/>
                        <a:ea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91440" marR="0" indent="-91440">
                        <a:lnSpc>
                          <a:spcPts val="1000"/>
                        </a:lnSpc>
                        <a:spcBef>
                          <a:spcPts val="100"/>
                        </a:spcBef>
                        <a:spcAft>
                          <a:spcPts val="100"/>
                        </a:spcAft>
                      </a:pPr>
                      <a:r>
                        <a:rPr lang="en-US" sz="1600" dirty="0">
                          <a:effectLst/>
                        </a:rPr>
                        <a:t>Air embolism</a:t>
                      </a:r>
                      <a:endParaRPr lang="en-US" sz="1600" dirty="0">
                        <a:effectLst/>
                        <a:latin typeface="Arial"/>
                        <a:ea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91440" marR="0" indent="-91440">
                        <a:lnSpc>
                          <a:spcPts val="1000"/>
                        </a:lnSpc>
                        <a:spcBef>
                          <a:spcPts val="100"/>
                        </a:spcBef>
                        <a:spcAft>
                          <a:spcPts val="100"/>
                        </a:spcAft>
                      </a:pPr>
                      <a:r>
                        <a:rPr lang="en-US" sz="1600" dirty="0">
                          <a:effectLst/>
                        </a:rPr>
                        <a:t>Exsanguination</a:t>
                      </a:r>
                      <a:endParaRPr lang="en-US" sz="1600" dirty="0">
                        <a:effectLst/>
                        <a:latin typeface="Arial"/>
                        <a:ea typeface="Times New Roman"/>
                      </a:endParaRPr>
                    </a:p>
                  </a:txBody>
                  <a:tcPr marL="68580" marR="68580" marT="0" marB="0" anchor="ctr"/>
                </a:tc>
              </a:tr>
              <a:tr h="411215">
                <a:tc>
                  <a:txBody>
                    <a:bodyPr/>
                    <a:lstStyle/>
                    <a:p>
                      <a:pPr marL="91440" marR="0" indent="-91440">
                        <a:lnSpc>
                          <a:spcPts val="1000"/>
                        </a:lnSpc>
                        <a:spcBef>
                          <a:spcPts val="100"/>
                        </a:spcBef>
                        <a:spcAft>
                          <a:spcPts val="100"/>
                        </a:spcAft>
                      </a:pPr>
                      <a:r>
                        <a:rPr lang="en-US" sz="1600" dirty="0">
                          <a:effectLst/>
                        </a:rPr>
                        <a:t>Electrical</a:t>
                      </a:r>
                      <a:endParaRPr lang="en-US" sz="1600" dirty="0">
                        <a:effectLst/>
                        <a:latin typeface="Arial"/>
                        <a:ea typeface="Times New Roman"/>
                      </a:endParaRPr>
                    </a:p>
                  </a:txBody>
                  <a:tcPr marL="68580" marR="68580" marT="0" marB="0" anchor="ctr"/>
                </a:tc>
                <a:tc>
                  <a:txBody>
                    <a:bodyPr/>
                    <a:lstStyle/>
                    <a:p>
                      <a:pPr marL="91440" marR="0" indent="-91440">
                        <a:lnSpc>
                          <a:spcPts val="1000"/>
                        </a:lnSpc>
                        <a:spcBef>
                          <a:spcPts val="100"/>
                        </a:spcBef>
                        <a:spcAft>
                          <a:spcPts val="100"/>
                        </a:spcAft>
                      </a:pPr>
                      <a:r>
                        <a:rPr lang="en-US" sz="1600" dirty="0">
                          <a:effectLst/>
                        </a:rPr>
                        <a:t>Hardware</a:t>
                      </a:r>
                      <a:endParaRPr lang="en-US" sz="1600" dirty="0">
                        <a:effectLst/>
                        <a:latin typeface="Arial"/>
                        <a:ea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91440" marR="0" indent="-91440">
                        <a:lnSpc>
                          <a:spcPts val="1000"/>
                        </a:lnSpc>
                        <a:spcBef>
                          <a:spcPts val="100"/>
                        </a:spcBef>
                        <a:spcAft>
                          <a:spcPts val="100"/>
                        </a:spcAft>
                      </a:pPr>
                      <a:r>
                        <a:rPr lang="en-US" sz="1600" dirty="0">
                          <a:effectLst/>
                        </a:rPr>
                        <a:t>Infection</a:t>
                      </a:r>
                      <a:endParaRPr lang="en-US" sz="1600" dirty="0">
                        <a:effectLst/>
                        <a:latin typeface="Arial"/>
                        <a:ea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91440" marR="0" indent="-91440">
                        <a:lnSpc>
                          <a:spcPts val="1000"/>
                        </a:lnSpc>
                        <a:spcBef>
                          <a:spcPts val="100"/>
                        </a:spcBef>
                        <a:spcAft>
                          <a:spcPts val="100"/>
                        </a:spcAft>
                      </a:pPr>
                      <a:r>
                        <a:rPr lang="en-US" sz="1600" dirty="0">
                          <a:effectLst/>
                        </a:rPr>
                        <a:t>Electric shock</a:t>
                      </a:r>
                      <a:endParaRPr lang="en-US" sz="1600" dirty="0">
                        <a:effectLst/>
                        <a:latin typeface="Arial"/>
                        <a:ea typeface="Times New Roman"/>
                      </a:endParaRPr>
                    </a:p>
                  </a:txBody>
                  <a:tcPr marL="68580" marR="68580" marT="0" marB="0" anchor="ctr"/>
                </a:tc>
              </a:tr>
              <a:tr h="852432">
                <a:tc>
                  <a:txBody>
                    <a:bodyPr/>
                    <a:lstStyle/>
                    <a:p>
                      <a:pPr marL="91440" marR="0" indent="-173736">
                        <a:lnSpc>
                          <a:spcPct val="95000"/>
                        </a:lnSpc>
                        <a:spcBef>
                          <a:spcPts val="100"/>
                        </a:spcBef>
                        <a:spcAft>
                          <a:spcPts val="100"/>
                        </a:spcAft>
                      </a:pPr>
                      <a:r>
                        <a:rPr lang="en-US" sz="1600" dirty="0">
                          <a:effectLst/>
                        </a:rPr>
                        <a:t>Biological and Chemical</a:t>
                      </a:r>
                      <a:endParaRPr lang="en-US" sz="1600" dirty="0">
                        <a:effectLst/>
                        <a:latin typeface="Arial"/>
                        <a:ea typeface="Times New Roman"/>
                      </a:endParaRPr>
                    </a:p>
                  </a:txBody>
                  <a:tcPr marL="68580" marR="68580" marT="0" marB="0" anchor="ctr"/>
                </a:tc>
                <a:tc>
                  <a:txBody>
                    <a:bodyPr/>
                    <a:lstStyle/>
                    <a:p>
                      <a:pPr marL="91440" marR="0" indent="-91440">
                        <a:lnSpc>
                          <a:spcPts val="1000"/>
                        </a:lnSpc>
                        <a:spcBef>
                          <a:spcPts val="100"/>
                        </a:spcBef>
                        <a:spcAft>
                          <a:spcPts val="100"/>
                        </a:spcAft>
                      </a:pPr>
                      <a:r>
                        <a:rPr lang="en-US" sz="1600" dirty="0">
                          <a:effectLst/>
                        </a:rPr>
                        <a:t>Use</a:t>
                      </a:r>
                      <a:endParaRPr lang="en-US" sz="1600" dirty="0">
                        <a:effectLst/>
                        <a:latin typeface="Arial"/>
                        <a:ea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91440" marR="0" indent="-91440">
                        <a:lnSpc>
                          <a:spcPts val="1000"/>
                        </a:lnSpc>
                        <a:spcBef>
                          <a:spcPts val="100"/>
                        </a:spcBef>
                        <a:spcAft>
                          <a:spcPts val="100"/>
                        </a:spcAft>
                      </a:pPr>
                      <a:r>
                        <a:rPr lang="en-US" sz="1600" dirty="0">
                          <a:effectLst/>
                        </a:rPr>
                        <a:t>Allergic response</a:t>
                      </a:r>
                      <a:endParaRPr lang="en-US" sz="1600" dirty="0">
                        <a:effectLst/>
                        <a:latin typeface="Arial"/>
                        <a:ea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91440" marR="0" indent="-91440">
                        <a:lnSpc>
                          <a:spcPts val="1000"/>
                        </a:lnSpc>
                        <a:spcBef>
                          <a:spcPts val="100"/>
                        </a:spcBef>
                        <a:spcAft>
                          <a:spcPts val="100"/>
                        </a:spcAft>
                      </a:pPr>
                      <a:r>
                        <a:rPr lang="en-US" sz="1600" dirty="0">
                          <a:effectLst/>
                        </a:rPr>
                        <a:t>Underdose</a:t>
                      </a:r>
                      <a:endParaRPr lang="en-US" sz="1600" dirty="0">
                        <a:effectLst/>
                        <a:latin typeface="Arial"/>
                        <a:ea typeface="Times New Roman"/>
                      </a:endParaRPr>
                    </a:p>
                  </a:txBody>
                  <a:tcPr marL="68580" marR="68580" marT="0" marB="0" anchor="ctr"/>
                </a:tc>
              </a:tr>
              <a:tr h="411215">
                <a:tc>
                  <a:txBody>
                    <a:bodyPr/>
                    <a:lstStyle/>
                    <a:p>
                      <a:pPr marL="91440" marR="0" indent="-91440">
                        <a:lnSpc>
                          <a:spcPts val="1000"/>
                        </a:lnSpc>
                        <a:spcBef>
                          <a:spcPts val="100"/>
                        </a:spcBef>
                        <a:spcAft>
                          <a:spcPts val="100"/>
                        </a:spcAft>
                      </a:pPr>
                      <a:r>
                        <a:rPr lang="en-US" sz="1600" dirty="0">
                          <a:effectLst/>
                        </a:rPr>
                        <a:t> </a:t>
                      </a:r>
                      <a:endParaRPr lang="en-US" sz="1600" dirty="0">
                        <a:effectLst/>
                        <a:latin typeface="Arial"/>
                        <a:ea typeface="Times New Roman"/>
                      </a:endParaRPr>
                    </a:p>
                  </a:txBody>
                  <a:tcPr marL="68580" marR="68580" marT="0" marB="0"/>
                </a:tc>
                <a:tc>
                  <a:txBody>
                    <a:bodyPr/>
                    <a:lstStyle/>
                    <a:p>
                      <a:pPr marL="91440" marR="0" indent="-91440">
                        <a:lnSpc>
                          <a:spcPts val="1000"/>
                        </a:lnSpc>
                        <a:spcBef>
                          <a:spcPts val="100"/>
                        </a:spcBef>
                        <a:spcAft>
                          <a:spcPts val="100"/>
                        </a:spcAft>
                      </a:pPr>
                      <a:r>
                        <a:rPr lang="en-US" sz="1600" dirty="0">
                          <a:effectLst/>
                        </a:rPr>
                        <a:t> </a:t>
                      </a:r>
                      <a:endParaRPr lang="en-US" sz="1600" dirty="0">
                        <a:effectLst/>
                        <a:latin typeface="Arial"/>
                        <a:ea typeface="Times New Roman"/>
                      </a:endParaRPr>
                    </a:p>
                  </a:txBody>
                  <a:tcPr marL="68580" marR="68580" marT="0" marB="0">
                    <a:lnR w="12700" cap="flat" cmpd="sng" algn="ctr">
                      <a:solidFill>
                        <a:schemeClr val="tx1"/>
                      </a:solidFill>
                      <a:prstDash val="solid"/>
                      <a:round/>
                      <a:headEnd type="none" w="med" len="med"/>
                      <a:tailEnd type="none" w="med" len="med"/>
                    </a:lnR>
                  </a:tcPr>
                </a:tc>
                <a:tc>
                  <a:txBody>
                    <a:bodyPr/>
                    <a:lstStyle/>
                    <a:p>
                      <a:pPr marL="91440" marR="0" indent="-91440">
                        <a:lnSpc>
                          <a:spcPts val="1000"/>
                        </a:lnSpc>
                        <a:spcBef>
                          <a:spcPts val="100"/>
                        </a:spcBef>
                        <a:spcAft>
                          <a:spcPts val="100"/>
                        </a:spcAft>
                      </a:pPr>
                      <a:r>
                        <a:rPr lang="en-US" sz="1600" dirty="0">
                          <a:effectLst/>
                        </a:rPr>
                        <a:t>Delay of therapy</a:t>
                      </a:r>
                      <a:endParaRPr lang="en-US" sz="1600" dirty="0">
                        <a:effectLst/>
                        <a:latin typeface="Arial"/>
                        <a:ea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91440" marR="0" indent="-91440">
                        <a:lnSpc>
                          <a:spcPts val="1000"/>
                        </a:lnSpc>
                        <a:spcBef>
                          <a:spcPts val="100"/>
                        </a:spcBef>
                        <a:spcAft>
                          <a:spcPts val="100"/>
                        </a:spcAft>
                      </a:pPr>
                      <a:r>
                        <a:rPr lang="en-US" sz="1600" dirty="0">
                          <a:effectLst/>
                        </a:rPr>
                        <a:t> </a:t>
                      </a:r>
                      <a:endParaRPr lang="en-US" sz="1600" dirty="0">
                        <a:effectLst/>
                        <a:latin typeface="Arial"/>
                        <a:ea typeface="Times New Roman"/>
                      </a:endParaRPr>
                    </a:p>
                  </a:txBody>
                  <a:tcPr marL="68580" marR="68580" marT="0" marB="0"/>
                </a:tc>
              </a:tr>
            </a:tbl>
          </a:graphicData>
        </a:graphic>
      </p:graphicFrame>
      <p:grpSp>
        <p:nvGrpSpPr>
          <p:cNvPr id="33" name="Group 32"/>
          <p:cNvGrpSpPr/>
          <p:nvPr/>
        </p:nvGrpSpPr>
        <p:grpSpPr>
          <a:xfrm>
            <a:off x="1018572" y="4790869"/>
            <a:ext cx="7365390" cy="1622410"/>
            <a:chOff x="1018572" y="4524644"/>
            <a:chExt cx="7365390" cy="1622410"/>
          </a:xfrm>
        </p:grpSpPr>
        <p:sp>
          <p:nvSpPr>
            <p:cNvPr id="4" name="Oval 3"/>
            <p:cNvSpPr/>
            <p:nvPr/>
          </p:nvSpPr>
          <p:spPr bwMode="auto">
            <a:xfrm>
              <a:off x="4618299" y="4699322"/>
              <a:ext cx="1967696" cy="1088020"/>
            </a:xfrm>
            <a:prstGeom prst="ellipse">
              <a:avLst/>
            </a:prstGeom>
            <a:noFill/>
            <a:ln w="9525" cap="flat" cmpd="sng" algn="ctr">
              <a:solidFill>
                <a:srgbClr val="196519"/>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defTabSz="914400" rtl="0" eaLnBrk="1" fontAlgn="base" latinLnBrk="0" hangingPunct="1">
                <a:lnSpc>
                  <a:spcPct val="100000"/>
                </a:lnSpc>
                <a:spcBef>
                  <a:spcPct val="30000"/>
                </a:spcBef>
                <a:spcAft>
                  <a:spcPct val="0"/>
                </a:spcAft>
                <a:buClrTx/>
                <a:buSzTx/>
                <a:buFontTx/>
                <a:buNone/>
                <a:tabLst>
                  <a:tab pos="292100" algn="l"/>
                  <a:tab pos="571500" algn="l"/>
                </a:tabLst>
              </a:pPr>
              <a:r>
                <a:rPr lang="en-US" b="1" dirty="0" smtClean="0">
                  <a:solidFill>
                    <a:srgbClr val="990000"/>
                  </a:solidFill>
                  <a:latin typeface="Calibri" panose="020F0502020204030204" pitchFamily="34" charset="0"/>
                  <a:ea typeface="ＭＳ Ｐゴシック" pitchFamily="1" charset="-128"/>
                </a:rPr>
                <a:t>Pump Software</a:t>
              </a:r>
              <a:endParaRPr kumimoji="0" lang="en-US" b="1" i="0" u="none" strike="noStrike" cap="none" normalizeH="0" baseline="0" dirty="0" smtClean="0">
                <a:ln>
                  <a:noFill/>
                </a:ln>
                <a:solidFill>
                  <a:srgbClr val="990000"/>
                </a:solidFill>
                <a:effectLst/>
                <a:latin typeface="Calibri" panose="020F0502020204030204" pitchFamily="34" charset="0"/>
                <a:ea typeface="ＭＳ Ｐゴシック" pitchFamily="1" charset="-128"/>
              </a:endParaRPr>
            </a:p>
          </p:txBody>
        </p:sp>
        <p:grpSp>
          <p:nvGrpSpPr>
            <p:cNvPr id="7" name="Group 6"/>
            <p:cNvGrpSpPr/>
            <p:nvPr/>
          </p:nvGrpSpPr>
          <p:grpSpPr>
            <a:xfrm>
              <a:off x="1018572" y="4699322"/>
              <a:ext cx="1377387" cy="544010"/>
              <a:chOff x="1018572" y="4699322"/>
              <a:chExt cx="1377387" cy="544010"/>
            </a:xfrm>
          </p:grpSpPr>
          <p:sp>
            <p:nvSpPr>
              <p:cNvPr id="5" name="Oval 4"/>
              <p:cNvSpPr/>
              <p:nvPr/>
            </p:nvSpPr>
            <p:spPr bwMode="auto">
              <a:xfrm>
                <a:off x="1527858" y="4988689"/>
                <a:ext cx="289367" cy="254643"/>
              </a:xfrm>
              <a:prstGeom prst="ellipse">
                <a:avLst/>
              </a:prstGeom>
              <a:solidFill>
                <a:schemeClr val="tx1"/>
              </a:solidFill>
              <a:ln w="9525"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6" name="TextBox 5"/>
              <p:cNvSpPr txBox="1"/>
              <p:nvPr/>
            </p:nvSpPr>
            <p:spPr>
              <a:xfrm>
                <a:off x="1018572" y="4699322"/>
                <a:ext cx="1377387" cy="369332"/>
              </a:xfrm>
              <a:prstGeom prst="rect">
                <a:avLst/>
              </a:prstGeom>
              <a:noFill/>
            </p:spPr>
            <p:txBody>
              <a:bodyPr wrap="square" rtlCol="0">
                <a:spAutoFit/>
              </a:bodyPr>
              <a:lstStyle/>
              <a:p>
                <a:r>
                  <a:rPr lang="en-US" sz="1800" b="1" dirty="0" smtClean="0">
                    <a:solidFill>
                      <a:srgbClr val="000000"/>
                    </a:solidFill>
                    <a:latin typeface="Calibri" panose="020F0502020204030204" pitchFamily="34" charset="0"/>
                  </a:rPr>
                  <a:t>Sensor</a:t>
                </a:r>
                <a:endParaRPr lang="en-US" b="1" dirty="0">
                  <a:solidFill>
                    <a:srgbClr val="000000"/>
                  </a:solidFill>
                  <a:latin typeface="Calibri" panose="020F0502020204030204" pitchFamily="34" charset="0"/>
                </a:endParaRPr>
              </a:p>
            </p:txBody>
          </p:sp>
        </p:grpSp>
        <p:grpSp>
          <p:nvGrpSpPr>
            <p:cNvPr id="8" name="Group 7"/>
            <p:cNvGrpSpPr/>
            <p:nvPr/>
          </p:nvGrpSpPr>
          <p:grpSpPr>
            <a:xfrm>
              <a:off x="1888622" y="5291572"/>
              <a:ext cx="1377387" cy="544010"/>
              <a:chOff x="1018572" y="4699322"/>
              <a:chExt cx="1377387" cy="544010"/>
            </a:xfrm>
          </p:grpSpPr>
          <p:sp>
            <p:nvSpPr>
              <p:cNvPr id="9" name="Oval 8"/>
              <p:cNvSpPr/>
              <p:nvPr/>
            </p:nvSpPr>
            <p:spPr bwMode="auto">
              <a:xfrm>
                <a:off x="1527858" y="4988689"/>
                <a:ext cx="289367" cy="254643"/>
              </a:xfrm>
              <a:prstGeom prst="ellipse">
                <a:avLst/>
              </a:prstGeom>
              <a:solidFill>
                <a:schemeClr val="tx1"/>
              </a:solidFill>
              <a:ln w="9525"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0" name="TextBox 9"/>
              <p:cNvSpPr txBox="1"/>
              <p:nvPr/>
            </p:nvSpPr>
            <p:spPr>
              <a:xfrm>
                <a:off x="1018572" y="4699322"/>
                <a:ext cx="1377387" cy="369332"/>
              </a:xfrm>
              <a:prstGeom prst="rect">
                <a:avLst/>
              </a:prstGeom>
              <a:noFill/>
            </p:spPr>
            <p:txBody>
              <a:bodyPr wrap="square" rtlCol="0">
                <a:spAutoFit/>
              </a:bodyPr>
              <a:lstStyle/>
              <a:p>
                <a:r>
                  <a:rPr lang="en-US" sz="1800" b="1" dirty="0" smtClean="0">
                    <a:solidFill>
                      <a:srgbClr val="000000"/>
                    </a:solidFill>
                    <a:latin typeface="Calibri" panose="020F0502020204030204" pitchFamily="34" charset="0"/>
                  </a:rPr>
                  <a:t>Sensor</a:t>
                </a:r>
                <a:endParaRPr lang="en-US" b="1" dirty="0">
                  <a:solidFill>
                    <a:srgbClr val="000000"/>
                  </a:solidFill>
                  <a:latin typeface="Calibri" panose="020F0502020204030204" pitchFamily="34" charset="0"/>
                </a:endParaRPr>
              </a:p>
            </p:txBody>
          </p:sp>
        </p:grpSp>
        <p:grpSp>
          <p:nvGrpSpPr>
            <p:cNvPr id="11" name="Group 10"/>
            <p:cNvGrpSpPr/>
            <p:nvPr/>
          </p:nvGrpSpPr>
          <p:grpSpPr>
            <a:xfrm>
              <a:off x="7006575" y="4524644"/>
              <a:ext cx="1377387" cy="544010"/>
              <a:chOff x="1018572" y="4699322"/>
              <a:chExt cx="1377387" cy="544010"/>
            </a:xfrm>
          </p:grpSpPr>
          <p:sp>
            <p:nvSpPr>
              <p:cNvPr id="12" name="Oval 11"/>
              <p:cNvSpPr/>
              <p:nvPr/>
            </p:nvSpPr>
            <p:spPr bwMode="auto">
              <a:xfrm>
                <a:off x="1527858" y="4988689"/>
                <a:ext cx="289367" cy="254643"/>
              </a:xfrm>
              <a:prstGeom prst="ellipse">
                <a:avLst/>
              </a:prstGeom>
              <a:solidFill>
                <a:schemeClr val="tx1"/>
              </a:solidFill>
              <a:ln w="9525"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3" name="TextBox 12"/>
              <p:cNvSpPr txBox="1"/>
              <p:nvPr/>
            </p:nvSpPr>
            <p:spPr>
              <a:xfrm>
                <a:off x="1018572" y="4699322"/>
                <a:ext cx="1377387" cy="369332"/>
              </a:xfrm>
              <a:prstGeom prst="rect">
                <a:avLst/>
              </a:prstGeom>
              <a:noFill/>
            </p:spPr>
            <p:txBody>
              <a:bodyPr wrap="square" rtlCol="0">
                <a:spAutoFit/>
              </a:bodyPr>
              <a:lstStyle/>
              <a:p>
                <a:r>
                  <a:rPr lang="en-US" sz="1800" b="1" dirty="0" smtClean="0">
                    <a:solidFill>
                      <a:srgbClr val="000000"/>
                    </a:solidFill>
                    <a:latin typeface="Calibri" panose="020F0502020204030204" pitchFamily="34" charset="0"/>
                  </a:rPr>
                  <a:t>Sensor</a:t>
                </a:r>
                <a:endParaRPr lang="en-US" b="1" dirty="0">
                  <a:solidFill>
                    <a:srgbClr val="000000"/>
                  </a:solidFill>
                  <a:latin typeface="Calibri" panose="020F0502020204030204" pitchFamily="34" charset="0"/>
                </a:endParaRPr>
              </a:p>
            </p:txBody>
          </p:sp>
        </p:grpSp>
        <p:grpSp>
          <p:nvGrpSpPr>
            <p:cNvPr id="14" name="Group 13"/>
            <p:cNvGrpSpPr/>
            <p:nvPr/>
          </p:nvGrpSpPr>
          <p:grpSpPr>
            <a:xfrm>
              <a:off x="6533925" y="5603044"/>
              <a:ext cx="1377387" cy="544010"/>
              <a:chOff x="1018572" y="4699322"/>
              <a:chExt cx="1377387" cy="544010"/>
            </a:xfrm>
          </p:grpSpPr>
          <p:sp>
            <p:nvSpPr>
              <p:cNvPr id="15" name="Oval 14"/>
              <p:cNvSpPr/>
              <p:nvPr/>
            </p:nvSpPr>
            <p:spPr bwMode="auto">
              <a:xfrm>
                <a:off x="1527858" y="4988689"/>
                <a:ext cx="289367" cy="254643"/>
              </a:xfrm>
              <a:prstGeom prst="ellipse">
                <a:avLst/>
              </a:prstGeom>
              <a:solidFill>
                <a:schemeClr val="tx1"/>
              </a:solidFill>
              <a:ln w="9525"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TextBox 15"/>
              <p:cNvSpPr txBox="1"/>
              <p:nvPr/>
            </p:nvSpPr>
            <p:spPr>
              <a:xfrm>
                <a:off x="1018572" y="4699322"/>
                <a:ext cx="1377387" cy="369332"/>
              </a:xfrm>
              <a:prstGeom prst="rect">
                <a:avLst/>
              </a:prstGeom>
              <a:noFill/>
            </p:spPr>
            <p:txBody>
              <a:bodyPr wrap="square" rtlCol="0">
                <a:spAutoFit/>
              </a:bodyPr>
              <a:lstStyle/>
              <a:p>
                <a:r>
                  <a:rPr lang="en-US" sz="1800" b="1" dirty="0" smtClean="0">
                    <a:solidFill>
                      <a:srgbClr val="000000"/>
                    </a:solidFill>
                    <a:latin typeface="Calibri" panose="020F0502020204030204" pitchFamily="34" charset="0"/>
                  </a:rPr>
                  <a:t>Sensor</a:t>
                </a:r>
                <a:endParaRPr lang="en-US" b="1" dirty="0">
                  <a:solidFill>
                    <a:srgbClr val="000000"/>
                  </a:solidFill>
                  <a:latin typeface="Calibri" panose="020F0502020204030204" pitchFamily="34" charset="0"/>
                </a:endParaRPr>
              </a:p>
            </p:txBody>
          </p:sp>
        </p:grpSp>
        <p:cxnSp>
          <p:nvCxnSpPr>
            <p:cNvPr id="18" name="Straight Arrow Connector 17"/>
            <p:cNvCxnSpPr>
              <a:stCxn id="5" idx="6"/>
              <a:endCxn id="4" idx="2"/>
            </p:cNvCxnSpPr>
            <p:nvPr/>
          </p:nvCxnSpPr>
          <p:spPr bwMode="auto">
            <a:xfrm>
              <a:off x="1817225" y="5116011"/>
              <a:ext cx="2801074" cy="127321"/>
            </a:xfrm>
            <a:prstGeom prst="straightConnector1">
              <a:avLst/>
            </a:prstGeom>
            <a:noFill/>
            <a:ln w="34925" cap="flat" cmpd="sng" algn="ctr">
              <a:solidFill>
                <a:schemeClr val="tx1"/>
              </a:solidFill>
              <a:prstDash val="solid"/>
              <a:round/>
              <a:headEnd type="none" w="med" len="med"/>
              <a:tailEnd type="arrow"/>
            </a:ln>
            <a:effectLst/>
          </p:spPr>
        </p:cxnSp>
        <p:cxnSp>
          <p:nvCxnSpPr>
            <p:cNvPr id="19" name="Straight Arrow Connector 18"/>
            <p:cNvCxnSpPr>
              <a:stCxn id="9" idx="6"/>
              <a:endCxn id="4" idx="2"/>
            </p:cNvCxnSpPr>
            <p:nvPr/>
          </p:nvCxnSpPr>
          <p:spPr bwMode="auto">
            <a:xfrm flipV="1">
              <a:off x="2687275" y="5243332"/>
              <a:ext cx="1931024" cy="464929"/>
            </a:xfrm>
            <a:prstGeom prst="straightConnector1">
              <a:avLst/>
            </a:prstGeom>
            <a:noFill/>
            <a:ln w="34925" cap="flat" cmpd="sng" algn="ctr">
              <a:solidFill>
                <a:schemeClr val="tx1"/>
              </a:solidFill>
              <a:prstDash val="solid"/>
              <a:round/>
              <a:headEnd type="none" w="med" len="med"/>
              <a:tailEnd type="arrow"/>
            </a:ln>
            <a:effectLst/>
          </p:spPr>
        </p:cxnSp>
        <p:cxnSp>
          <p:nvCxnSpPr>
            <p:cNvPr id="22" name="Straight Arrow Connector 21"/>
            <p:cNvCxnSpPr>
              <a:endCxn id="4" idx="5"/>
            </p:cNvCxnSpPr>
            <p:nvPr/>
          </p:nvCxnSpPr>
          <p:spPr bwMode="auto">
            <a:xfrm flipH="1" flipV="1">
              <a:off x="6297833" y="5628005"/>
              <a:ext cx="774283" cy="344371"/>
            </a:xfrm>
            <a:prstGeom prst="straightConnector1">
              <a:avLst/>
            </a:prstGeom>
            <a:noFill/>
            <a:ln w="34925" cap="flat" cmpd="sng" algn="ctr">
              <a:solidFill>
                <a:schemeClr val="tx1"/>
              </a:solidFill>
              <a:prstDash val="solid"/>
              <a:round/>
              <a:headEnd type="none" w="med" len="med"/>
              <a:tailEnd type="arrow"/>
            </a:ln>
            <a:effectLst/>
          </p:spPr>
        </p:cxnSp>
        <p:cxnSp>
          <p:nvCxnSpPr>
            <p:cNvPr id="25" name="Straight Arrow Connector 24"/>
            <p:cNvCxnSpPr>
              <a:stCxn id="12" idx="2"/>
              <a:endCxn id="4" idx="6"/>
            </p:cNvCxnSpPr>
            <p:nvPr/>
          </p:nvCxnSpPr>
          <p:spPr bwMode="auto">
            <a:xfrm flipH="1">
              <a:off x="6585995" y="4941333"/>
              <a:ext cx="929866" cy="301999"/>
            </a:xfrm>
            <a:prstGeom prst="straightConnector1">
              <a:avLst/>
            </a:prstGeom>
            <a:noFill/>
            <a:ln w="34925" cap="flat" cmpd="sng" algn="ctr">
              <a:solidFill>
                <a:schemeClr val="tx1"/>
              </a:solidFill>
              <a:prstDash val="solid"/>
              <a:round/>
              <a:headEnd type="none" w="med" len="med"/>
              <a:tailEnd type="arrow"/>
            </a:ln>
            <a:effectLst/>
          </p:spPr>
        </p:cxnSp>
      </p:grpSp>
      <p:sp>
        <p:nvSpPr>
          <p:cNvPr id="34" name="Content Placeholder 2"/>
          <p:cNvSpPr txBox="1">
            <a:spLocks/>
          </p:cNvSpPr>
          <p:nvPr/>
        </p:nvSpPr>
        <p:spPr>
          <a:xfrm>
            <a:off x="304800" y="1143000"/>
            <a:ext cx="8455025" cy="616352"/>
          </a:xfrm>
          <a:prstGeom prst="rect">
            <a:avLst/>
          </a:prstGeom>
        </p:spPr>
        <p:txBody>
          <a:bodyPr/>
          <a:lst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Pump software recognizes health-risk conditions.</a:t>
            </a:r>
            <a:endParaRPr lang="en-US" kern="0" dirty="0"/>
          </a:p>
        </p:txBody>
      </p:sp>
    </p:spTree>
    <p:extLst>
      <p:ext uri="{BB962C8B-B14F-4D97-AF65-F5344CB8AC3E}">
        <p14:creationId xmlns:p14="http://schemas.microsoft.com/office/powerpoint/2010/main" val="413353636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Sensitivity and Specificity </a:t>
            </a:r>
          </a:p>
        </p:txBody>
      </p:sp>
      <p:sp>
        <p:nvSpPr>
          <p:cNvPr id="3" name="Content Placeholder 2"/>
          <p:cNvSpPr>
            <a:spLocks noGrp="1"/>
          </p:cNvSpPr>
          <p:nvPr>
            <p:ph idx="1"/>
          </p:nvPr>
        </p:nvSpPr>
        <p:spPr/>
        <p:txBody>
          <a:bodyPr/>
          <a:lstStyle/>
          <a:p>
            <a:r>
              <a:rPr lang="en-US" dirty="0" smtClean="0"/>
              <a:t>An infusion pump has to have acceptable recognition characteristics for each of the combinations of hazards and health risks. </a:t>
            </a:r>
          </a:p>
          <a:p>
            <a:r>
              <a:rPr lang="en-US" dirty="0"/>
              <a:t>The </a:t>
            </a:r>
            <a:r>
              <a:rPr lang="en-US" dirty="0" smtClean="0"/>
              <a:t>pump </a:t>
            </a:r>
            <a:r>
              <a:rPr lang="en-US" dirty="0"/>
              <a:t>should be sensitive for conditions that </a:t>
            </a:r>
            <a:r>
              <a:rPr lang="en-US" dirty="0" smtClean="0"/>
              <a:t>pose significant </a:t>
            </a:r>
            <a:r>
              <a:rPr lang="en-US" dirty="0"/>
              <a:t>health risks, i.e</a:t>
            </a:r>
            <a:r>
              <a:rPr lang="en-US" dirty="0" smtClean="0"/>
              <a:t>., </a:t>
            </a:r>
            <a:r>
              <a:rPr lang="en-US" dirty="0"/>
              <a:t>a very small percentage of false negatives.</a:t>
            </a:r>
          </a:p>
          <a:p>
            <a:r>
              <a:rPr lang="en-US" dirty="0"/>
              <a:t>On the other </a:t>
            </a:r>
            <a:r>
              <a:rPr lang="en-US" dirty="0" smtClean="0"/>
              <a:t>hand, </a:t>
            </a:r>
            <a:r>
              <a:rPr lang="en-US" dirty="0"/>
              <a:t>too many false positives for non-hazardous conditions (low specificity) could lead a user to ignore warnings for true health risks. </a:t>
            </a:r>
          </a:p>
          <a:p>
            <a:endParaRPr lang="en-US" dirty="0"/>
          </a:p>
        </p:txBody>
      </p:sp>
    </p:spTree>
    <p:extLst>
      <p:ext uri="{BB962C8B-B14F-4D97-AF65-F5344CB8AC3E}">
        <p14:creationId xmlns:p14="http://schemas.microsoft.com/office/powerpoint/2010/main" val="333905938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Analyzing Confidence</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5980011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Sensitivity and Specificity </a:t>
            </a:r>
            <a:r>
              <a:rPr lang="en-US" dirty="0" smtClean="0"/>
              <a:t>Data</a:t>
            </a:r>
            <a:endParaRPr lang="en-US" dirty="0"/>
          </a:p>
        </p:txBody>
      </p:sp>
      <p:pic>
        <p:nvPicPr>
          <p:cNvPr id="3" name="Content Placeholder 3" descr="C:\Users\ellison\Documents\Working\To Do\CyberAssurance\ONI\Negative-Positives.png"/>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428" y="1481547"/>
            <a:ext cx="6481145" cy="4332721"/>
          </a:xfrm>
          <a:prstGeom prst="rect">
            <a:avLst/>
          </a:prstGeom>
          <a:noFill/>
          <a:ln w="9525">
            <a:noFill/>
            <a:miter lim="800000"/>
            <a:headEnd/>
            <a:tailEnd/>
          </a:ln>
          <a:effectLst/>
        </p:spPr>
      </p:pic>
    </p:spTree>
    <p:extLst>
      <p:ext uri="{BB962C8B-B14F-4D97-AF65-F5344CB8AC3E}">
        <p14:creationId xmlns:p14="http://schemas.microsoft.com/office/powerpoint/2010/main" val="289392874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with No Data</a:t>
            </a:r>
            <a:endParaRPr lang="en-US" dirty="0"/>
          </a:p>
        </p:txBody>
      </p:sp>
      <p:sp>
        <p:nvSpPr>
          <p:cNvPr id="3" name="Content Placeholder 2"/>
          <p:cNvSpPr>
            <a:spLocks noGrp="1"/>
          </p:cNvSpPr>
          <p:nvPr>
            <p:ph idx="1"/>
          </p:nvPr>
        </p:nvSpPr>
        <p:spPr>
          <a:xfrm>
            <a:off x="304800" y="1143000"/>
            <a:ext cx="8455025" cy="4447572"/>
          </a:xfrm>
        </p:spPr>
        <p:txBody>
          <a:bodyPr/>
          <a:lstStyle/>
          <a:p>
            <a:r>
              <a:rPr lang="en-US" dirty="0" smtClean="0"/>
              <a:t>Unfortunately safety-critical systems are too often built by a series of builds and tests. </a:t>
            </a:r>
          </a:p>
          <a:p>
            <a:r>
              <a:rPr lang="en-US" dirty="0" smtClean="0"/>
              <a:t>70% of design and requirements errors are found only during system integration or even later, as with the infusion pumps.</a:t>
            </a:r>
          </a:p>
          <a:p>
            <a:r>
              <a:rPr lang="en-US" dirty="0" smtClean="0"/>
              <a:t>There is often no in-depth safety analysis of the design.</a:t>
            </a:r>
          </a:p>
          <a:p>
            <a:r>
              <a:rPr lang="en-US" dirty="0" smtClean="0"/>
              <a:t>This situation appears to be the case for many of the infusion pumps.</a:t>
            </a:r>
          </a:p>
          <a:p>
            <a:endParaRPr lang="en-US" dirty="0" smtClean="0"/>
          </a:p>
          <a:p>
            <a:r>
              <a:rPr lang="en-US" dirty="0" smtClean="0"/>
              <a:t>  </a:t>
            </a:r>
            <a:endParaRPr lang="en-US" dirty="0"/>
          </a:p>
        </p:txBody>
      </p:sp>
    </p:spTree>
    <p:extLst>
      <p:ext uri="{BB962C8B-B14F-4D97-AF65-F5344CB8AC3E}">
        <p14:creationId xmlns:p14="http://schemas.microsoft.com/office/powerpoint/2010/main" val="2860391523"/>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an Assurance Case for Pump</a:t>
            </a:r>
            <a:endParaRPr lang="en-US" dirty="0"/>
          </a:p>
        </p:txBody>
      </p:sp>
      <p:sp>
        <p:nvSpPr>
          <p:cNvPr id="3" name="Content Placeholder 2"/>
          <p:cNvSpPr>
            <a:spLocks noGrp="1"/>
          </p:cNvSpPr>
          <p:nvPr>
            <p:ph idx="1"/>
          </p:nvPr>
        </p:nvSpPr>
        <p:spPr/>
        <p:txBody>
          <a:bodyPr/>
          <a:lstStyle/>
          <a:p>
            <a:r>
              <a:rPr lang="en-US" dirty="0" smtClean="0"/>
              <a:t>It is easy to create an outline of the sub-claims for an assurance case. </a:t>
            </a:r>
          </a:p>
          <a:p>
            <a:r>
              <a:rPr lang="en-US" dirty="0" smtClean="0"/>
              <a:t>It is much harder to identify substantive evidence.  </a:t>
            </a:r>
          </a:p>
          <a:p>
            <a:endParaRPr lang="en-US" dirty="0"/>
          </a:p>
        </p:txBody>
      </p:sp>
      <p:pic>
        <p:nvPicPr>
          <p:cNvPr id="4098" name="Picture 2" descr="C:\Users\ellison\Documents\Working\To Do\CyberAssurance\ONI\Health.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5975" y="2574787"/>
            <a:ext cx="7292051" cy="3448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099962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ular Callout 3"/>
          <p:cNvSpPr/>
          <p:nvPr/>
        </p:nvSpPr>
        <p:spPr>
          <a:xfrm>
            <a:off x="279072" y="5143500"/>
            <a:ext cx="8549640" cy="1112520"/>
          </a:xfrm>
          <a:prstGeom prst="wedgeRectCallout">
            <a:avLst>
              <a:gd name="adj1" fmla="val -39610"/>
              <a:gd name="adj2" fmla="val 21291"/>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3464" indent="-173736" algn="l"/>
            <a:r>
              <a:rPr lang="en-US" sz="2400" dirty="0">
                <a:solidFill>
                  <a:schemeClr val="bg1"/>
                </a:solidFill>
                <a:latin typeface="Calibri" panose="020F0502020204030204" pitchFamily="34" charset="0"/>
              </a:rPr>
              <a:t>T</a:t>
            </a:r>
            <a:r>
              <a:rPr lang="en-US" sz="2400" dirty="0" smtClean="0">
                <a:solidFill>
                  <a:schemeClr val="bg1"/>
                </a:solidFill>
                <a:latin typeface="Calibri" panose="020F0502020204030204" pitchFamily="34" charset="0"/>
              </a:rPr>
              <a:t>hese </a:t>
            </a:r>
            <a:r>
              <a:rPr lang="en-US" sz="2400" dirty="0">
                <a:solidFill>
                  <a:schemeClr val="bg1"/>
                </a:solidFill>
                <a:latin typeface="Calibri" panose="020F0502020204030204" pitchFamily="34" charset="0"/>
              </a:rPr>
              <a:t>analyses are in addition to test results, i.e., they complement and strengthen test results by showing that good engineering judgment has been used in developing the product.</a:t>
            </a:r>
          </a:p>
        </p:txBody>
      </p:sp>
      <p:sp>
        <p:nvSpPr>
          <p:cNvPr id="2" name="Title 1"/>
          <p:cNvSpPr>
            <a:spLocks noGrp="1"/>
          </p:cNvSpPr>
          <p:nvPr>
            <p:ph type="title"/>
          </p:nvPr>
        </p:nvSpPr>
        <p:spPr/>
        <p:txBody>
          <a:bodyPr/>
          <a:lstStyle/>
          <a:p>
            <a:r>
              <a:rPr lang="en-US" dirty="0" smtClean="0"/>
              <a:t>FDA: How to Avoid Infusion Pump Problems</a:t>
            </a:r>
            <a:endParaRPr lang="en-US" dirty="0"/>
          </a:p>
        </p:txBody>
      </p:sp>
      <p:sp>
        <p:nvSpPr>
          <p:cNvPr id="3" name="Content Placeholder 2"/>
          <p:cNvSpPr>
            <a:spLocks noGrp="1"/>
          </p:cNvSpPr>
          <p:nvPr>
            <p:ph idx="1"/>
          </p:nvPr>
        </p:nvSpPr>
        <p:spPr>
          <a:xfrm>
            <a:off x="244602" y="1142999"/>
            <a:ext cx="8454570" cy="3776241"/>
          </a:xfrm>
        </p:spPr>
        <p:txBody>
          <a:bodyPr/>
          <a:lstStyle/>
          <a:p>
            <a:r>
              <a:rPr lang="en-US" dirty="0" smtClean="0"/>
              <a:t>Simulations</a:t>
            </a:r>
          </a:p>
          <a:p>
            <a:pPr lvl="1"/>
            <a:r>
              <a:rPr lang="en-US" dirty="0"/>
              <a:t>u</a:t>
            </a:r>
            <a:r>
              <a:rPr lang="en-US" dirty="0" smtClean="0"/>
              <a:t>ser interactions</a:t>
            </a:r>
          </a:p>
          <a:p>
            <a:pPr lvl="1"/>
            <a:r>
              <a:rPr lang="en-US" dirty="0"/>
              <a:t>s</a:t>
            </a:r>
            <a:r>
              <a:rPr lang="en-US" dirty="0" smtClean="0"/>
              <a:t>tate machine modeling and analysis</a:t>
            </a:r>
          </a:p>
          <a:p>
            <a:r>
              <a:rPr lang="en-US" dirty="0" smtClean="0"/>
              <a:t>Design for verification</a:t>
            </a:r>
          </a:p>
          <a:p>
            <a:pPr lvl="1"/>
            <a:r>
              <a:rPr lang="en-US" dirty="0"/>
              <a:t>r</a:t>
            </a:r>
            <a:r>
              <a:rPr lang="en-US" dirty="0" smtClean="0"/>
              <a:t>estricted syntax rules</a:t>
            </a:r>
            <a:endParaRPr lang="en-US" dirty="0"/>
          </a:p>
          <a:p>
            <a:r>
              <a:rPr lang="en-US" dirty="0" smtClean="0"/>
              <a:t>Static analysis</a:t>
            </a:r>
          </a:p>
          <a:p>
            <a:pPr lvl="1"/>
            <a:r>
              <a:rPr lang="en-US" dirty="0"/>
              <a:t>a</a:t>
            </a:r>
            <a:r>
              <a:rPr lang="en-US" dirty="0" smtClean="0"/>
              <a:t>utomated transverses of the call graph</a:t>
            </a:r>
            <a:endParaRPr lang="en-US" dirty="0"/>
          </a:p>
          <a:p>
            <a:r>
              <a:rPr lang="en-US" dirty="0" smtClean="0"/>
              <a:t>Experienced Engineers</a:t>
            </a:r>
          </a:p>
        </p:txBody>
      </p:sp>
    </p:spTree>
    <p:extLst>
      <p:ext uri="{BB962C8B-B14F-4D97-AF65-F5344CB8AC3E}">
        <p14:creationId xmlns:p14="http://schemas.microsoft.com/office/powerpoint/2010/main" val="18918838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t>
            </a:r>
            <a:endParaRPr lang="en-US" dirty="0"/>
          </a:p>
        </p:txBody>
      </p:sp>
      <p:sp>
        <p:nvSpPr>
          <p:cNvPr id="3" name="Content Placeholder 2"/>
          <p:cNvSpPr>
            <a:spLocks noGrp="1"/>
          </p:cNvSpPr>
          <p:nvPr>
            <p:ph idx="1"/>
          </p:nvPr>
        </p:nvSpPr>
        <p:spPr/>
        <p:txBody>
          <a:bodyPr/>
          <a:lstStyle/>
          <a:p>
            <a:r>
              <a:rPr lang="en-US" dirty="0" smtClean="0"/>
              <a:t>Most likely, a number of the pump manufacturers were surprised by the FDA recommendations. The development staff</a:t>
            </a:r>
          </a:p>
          <a:p>
            <a:pPr lvl="1"/>
            <a:r>
              <a:rPr lang="en-US" dirty="0" smtClean="0"/>
              <a:t>did a series of builds and tests – not aware of limitations</a:t>
            </a:r>
          </a:p>
          <a:p>
            <a:pPr lvl="1"/>
            <a:r>
              <a:rPr lang="en-US" dirty="0"/>
              <a:t>w</a:t>
            </a:r>
            <a:r>
              <a:rPr lang="en-US" dirty="0" smtClean="0"/>
              <a:t>ere not aware that a design should and could be analyzed before the implementation</a:t>
            </a:r>
          </a:p>
          <a:p>
            <a:pPr lvl="1"/>
            <a:r>
              <a:rPr lang="en-US" dirty="0"/>
              <a:t>h</a:t>
            </a:r>
            <a:r>
              <a:rPr lang="en-US" dirty="0" smtClean="0"/>
              <a:t>ad little if any knowledge of the FDA recommended techniques</a:t>
            </a:r>
          </a:p>
          <a:p>
            <a:r>
              <a:rPr lang="en-US" dirty="0" smtClean="0"/>
              <a:t>The FDA recommendations are appropriate, but following those recommendations could require fundamental changes in the development processes and a significant effort to train the developers in using those techniques.</a:t>
            </a:r>
          </a:p>
        </p:txBody>
      </p:sp>
    </p:spTree>
    <p:extLst>
      <p:ext uri="{BB962C8B-B14F-4D97-AF65-F5344CB8AC3E}">
        <p14:creationId xmlns:p14="http://schemas.microsoft.com/office/powerpoint/2010/main" val="4164971815"/>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Also Applies to Software Assurance</a:t>
            </a:r>
            <a:endParaRPr lang="en-US" dirty="0"/>
          </a:p>
        </p:txBody>
      </p:sp>
      <p:sp>
        <p:nvSpPr>
          <p:cNvPr id="3" name="Content Placeholder 2"/>
          <p:cNvSpPr>
            <a:spLocks noGrp="1"/>
          </p:cNvSpPr>
          <p:nvPr>
            <p:ph idx="1"/>
          </p:nvPr>
        </p:nvSpPr>
        <p:spPr/>
        <p:txBody>
          <a:bodyPr/>
          <a:lstStyle/>
          <a:p>
            <a:r>
              <a:rPr lang="en-US" dirty="0" smtClean="0"/>
              <a:t>The transition to developing secure software may be difficult for small companies that do not have the resources  represented by those companies surveyed by BSIMM. </a:t>
            </a:r>
            <a:endParaRPr lang="en-US" dirty="0"/>
          </a:p>
        </p:txBody>
      </p:sp>
    </p:spTree>
    <p:extLst>
      <p:ext uri="{BB962C8B-B14F-4D97-AF65-F5344CB8AC3E}">
        <p14:creationId xmlns:p14="http://schemas.microsoft.com/office/powerpoint/2010/main" val="6662040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Determining confidence</a:t>
            </a:r>
          </a:p>
          <a:p>
            <a:r>
              <a:rPr lang="en-US" dirty="0" smtClean="0"/>
              <a:t>Examples</a:t>
            </a:r>
            <a:endParaRPr lang="en-US" dirty="0"/>
          </a:p>
        </p:txBody>
      </p:sp>
      <p:sp>
        <p:nvSpPr>
          <p:cNvPr id="4" name="AutoShape 4"/>
          <p:cNvSpPr>
            <a:spLocks noChangeArrowheads="1"/>
          </p:cNvSpPr>
          <p:nvPr/>
        </p:nvSpPr>
        <p:spPr bwMode="auto">
          <a:xfrm rot="5400000">
            <a:off x="0" y="1200616"/>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141716563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Confidence For Software Intensive Systems-1</a:t>
            </a:r>
            <a:endParaRPr lang="en-US" dirty="0"/>
          </a:p>
        </p:txBody>
      </p:sp>
      <p:sp>
        <p:nvSpPr>
          <p:cNvPr id="3" name="Content Placeholder 2"/>
          <p:cNvSpPr>
            <a:spLocks noGrp="1"/>
          </p:cNvSpPr>
          <p:nvPr>
            <p:ph idx="1"/>
          </p:nvPr>
        </p:nvSpPr>
        <p:spPr/>
        <p:txBody>
          <a:bodyPr/>
          <a:lstStyle/>
          <a:p>
            <a:r>
              <a:rPr lang="en-US" dirty="0"/>
              <a:t>Which aspects of a design most affect our level of confidence? </a:t>
            </a:r>
          </a:p>
          <a:p>
            <a:r>
              <a:rPr lang="en-US" dirty="0"/>
              <a:t>We need to know where to apply scarce system development resources. </a:t>
            </a:r>
          </a:p>
          <a:p>
            <a:r>
              <a:rPr lang="en-US" dirty="0" smtClean="0"/>
              <a:t>There </a:t>
            </a:r>
            <a:r>
              <a:rPr lang="en-US" dirty="0"/>
              <a:t>is a subjective aspect to it such as “I know that method is the best </a:t>
            </a:r>
            <a:r>
              <a:rPr lang="en-US" dirty="0" smtClean="0"/>
              <a:t>option.”</a:t>
            </a:r>
          </a:p>
          <a:p>
            <a:r>
              <a:rPr lang="en-US" dirty="0"/>
              <a:t>Such confidence should be based on concrete evidence and not an opinion of the developers or reviewers</a:t>
            </a:r>
            <a:r>
              <a:rPr lang="en-US" dirty="0" smtClean="0"/>
              <a:t>.</a:t>
            </a:r>
          </a:p>
        </p:txBody>
      </p:sp>
    </p:spTree>
    <p:extLst>
      <p:ext uri="{BB962C8B-B14F-4D97-AF65-F5344CB8AC3E}">
        <p14:creationId xmlns:p14="http://schemas.microsoft.com/office/powerpoint/2010/main" val="317707851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Confidence For Software Intensive </a:t>
            </a:r>
            <a:r>
              <a:rPr lang="en-US" dirty="0" smtClean="0"/>
              <a:t>Systems-2</a:t>
            </a:r>
            <a:endParaRPr lang="en-US" dirty="0"/>
          </a:p>
        </p:txBody>
      </p:sp>
      <p:sp>
        <p:nvSpPr>
          <p:cNvPr id="3" name="Content Placeholder 2"/>
          <p:cNvSpPr>
            <a:spLocks noGrp="1"/>
          </p:cNvSpPr>
          <p:nvPr>
            <p:ph idx="1"/>
          </p:nvPr>
        </p:nvSpPr>
        <p:spPr/>
        <p:txBody>
          <a:bodyPr/>
          <a:lstStyle/>
          <a:p>
            <a:r>
              <a:rPr lang="en-US" dirty="0"/>
              <a:t>A combination of conditions is frequently the cause of a software system failure, but </a:t>
            </a:r>
            <a:r>
              <a:rPr lang="en-US" dirty="0" smtClean="0"/>
              <a:t>it </a:t>
            </a:r>
            <a:r>
              <a:rPr lang="en-US" dirty="0"/>
              <a:t>is impossible to examine every possible combination of conditions that could affect a system or are considered by the assurance case.</a:t>
            </a:r>
          </a:p>
          <a:p>
            <a:r>
              <a:rPr lang="en-US" dirty="0" smtClean="0"/>
              <a:t>An </a:t>
            </a:r>
            <a:r>
              <a:rPr lang="en-US" dirty="0"/>
              <a:t>assurance case provides the argument and </a:t>
            </a:r>
            <a:r>
              <a:rPr lang="en-US" dirty="0" smtClean="0"/>
              <a:t>evidence</a:t>
            </a:r>
            <a:r>
              <a:rPr lang="en-US" dirty="0"/>
              <a:t>. </a:t>
            </a:r>
            <a:endParaRPr lang="en-US" dirty="0" smtClean="0"/>
          </a:p>
          <a:p>
            <a:r>
              <a:rPr lang="en-US" dirty="0" smtClean="0"/>
              <a:t>Determining a level of confidence requires an evaluation of the assurance case: its argument and evidence.</a:t>
            </a:r>
          </a:p>
          <a:p>
            <a:endParaRPr lang="en-US" dirty="0"/>
          </a:p>
        </p:txBody>
      </p:sp>
    </p:spTree>
    <p:extLst>
      <p:ext uri="{BB962C8B-B14F-4D97-AF65-F5344CB8AC3E}">
        <p14:creationId xmlns:p14="http://schemas.microsoft.com/office/powerpoint/2010/main" val="384254556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Confidence For Software Intensive </a:t>
            </a:r>
            <a:r>
              <a:rPr lang="en-US" dirty="0" smtClean="0"/>
              <a:t>Systems-3</a:t>
            </a:r>
            <a:endParaRPr lang="en-US" dirty="0"/>
          </a:p>
        </p:txBody>
      </p:sp>
      <p:sp>
        <p:nvSpPr>
          <p:cNvPr id="3" name="Content Placeholder 2"/>
          <p:cNvSpPr>
            <a:spLocks noGrp="1"/>
          </p:cNvSpPr>
          <p:nvPr>
            <p:ph idx="1"/>
          </p:nvPr>
        </p:nvSpPr>
        <p:spPr/>
        <p:txBody>
          <a:bodyPr/>
          <a:lstStyle/>
          <a:p>
            <a:r>
              <a:rPr lang="en-US" dirty="0" smtClean="0"/>
              <a:t>Our </a:t>
            </a:r>
            <a:r>
              <a:rPr lang="en-US" dirty="0"/>
              <a:t>level of confidence depends on understanding which evidence leads to an increase in the confidence that a system property holds and why specific evidence increases the </a:t>
            </a:r>
            <a:r>
              <a:rPr lang="en-US" dirty="0" smtClean="0"/>
              <a:t>confidence.</a:t>
            </a:r>
          </a:p>
          <a:p>
            <a:r>
              <a:rPr lang="en-US" dirty="0" smtClean="0"/>
              <a:t>Our confidence in the assurance case increases as we find additional confirmations. </a:t>
            </a:r>
          </a:p>
          <a:p>
            <a:r>
              <a:rPr lang="en-US" dirty="0" smtClean="0"/>
              <a:t>But the increased confidence often means that we spend less time looking for reasons that the claim might be false. </a:t>
            </a:r>
            <a:endParaRPr lang="en-US" dirty="0"/>
          </a:p>
          <a:p>
            <a:endParaRPr lang="en-US" dirty="0"/>
          </a:p>
        </p:txBody>
      </p:sp>
    </p:spTree>
    <p:extLst>
      <p:ext uri="{BB962C8B-B14F-4D97-AF65-F5344CB8AC3E}">
        <p14:creationId xmlns:p14="http://schemas.microsoft.com/office/powerpoint/2010/main" val="149929641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an Assurance Case-1</a:t>
            </a:r>
            <a:endParaRPr lang="en-US" dirty="0"/>
          </a:p>
        </p:txBody>
      </p:sp>
      <p:sp>
        <p:nvSpPr>
          <p:cNvPr id="3" name="Content Placeholder 2"/>
          <p:cNvSpPr>
            <a:spLocks noGrp="1"/>
          </p:cNvSpPr>
          <p:nvPr>
            <p:ph idx="1"/>
          </p:nvPr>
        </p:nvSpPr>
        <p:spPr/>
        <p:txBody>
          <a:bodyPr/>
          <a:lstStyle/>
          <a:p>
            <a:r>
              <a:rPr lang="en-US" dirty="0" smtClean="0"/>
              <a:t>An assurance has the form</a:t>
            </a:r>
          </a:p>
          <a:p>
            <a:pPr algn="ctr"/>
            <a:r>
              <a:rPr lang="en-US" i="1" u="sng" dirty="0"/>
              <a:t>Argument</a:t>
            </a:r>
            <a:r>
              <a:rPr lang="en-US" dirty="0"/>
              <a:t> shows </a:t>
            </a:r>
            <a:r>
              <a:rPr lang="en-US" i="1" u="sng" dirty="0"/>
              <a:t>Evidence</a:t>
            </a:r>
            <a:r>
              <a:rPr lang="en-US" dirty="0"/>
              <a:t> confirms </a:t>
            </a:r>
            <a:r>
              <a:rPr lang="en-US" i="1" u="sng" dirty="0" smtClean="0"/>
              <a:t>Claim</a:t>
            </a:r>
          </a:p>
          <a:p>
            <a:r>
              <a:rPr lang="en-US" dirty="0" smtClean="0"/>
              <a:t>The argument is not a deductive proof that the  </a:t>
            </a:r>
            <a:r>
              <a:rPr lang="en-US" dirty="0"/>
              <a:t>evidence </a:t>
            </a:r>
            <a:r>
              <a:rPr lang="en-US" dirty="0" smtClean="0"/>
              <a:t>shows the </a:t>
            </a:r>
            <a:r>
              <a:rPr lang="en-US" dirty="0"/>
              <a:t>claim </a:t>
            </a:r>
            <a:r>
              <a:rPr lang="en-US" dirty="0" smtClean="0"/>
              <a:t>is </a:t>
            </a:r>
            <a:r>
              <a:rPr lang="en-US" dirty="0"/>
              <a:t>true. </a:t>
            </a:r>
            <a:endParaRPr lang="en-US" dirty="0" smtClean="0"/>
          </a:p>
          <a:p>
            <a:r>
              <a:rPr lang="en-US" dirty="0" smtClean="0"/>
              <a:t>The </a:t>
            </a:r>
            <a:r>
              <a:rPr lang="en-US" dirty="0"/>
              <a:t>claim is tentative. Additional information could show that it is false. </a:t>
            </a:r>
          </a:p>
        </p:txBody>
      </p:sp>
    </p:spTree>
    <p:extLst>
      <p:ext uri="{BB962C8B-B14F-4D97-AF65-F5344CB8AC3E}">
        <p14:creationId xmlns:p14="http://schemas.microsoft.com/office/powerpoint/2010/main" val="1327016358"/>
      </p:ext>
    </p:extLst>
  </p:cSld>
  <p:clrMapOvr>
    <a:masterClrMapping/>
  </p:clrMapOvr>
  <p:transition/>
</p:sld>
</file>

<file path=ppt/theme/theme1.xml><?xml version="1.0" encoding="utf-8"?>
<a:theme xmlns:a="http://schemas.openxmlformats.org/drawingml/2006/main" name="CERTtemplate_courseware2013">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37332B4-0D4D-4B83-B59D-0D90C1DE45A4}"/>
</file>

<file path=customXml/itemProps2.xml><?xml version="1.0" encoding="utf-8"?>
<ds:datastoreItem xmlns:ds="http://schemas.openxmlformats.org/officeDocument/2006/customXml" ds:itemID="{C403A1C8-8640-4495-AE81-8B44D599B527}"/>
</file>

<file path=customXml/itemProps3.xml><?xml version="1.0" encoding="utf-8"?>
<ds:datastoreItem xmlns:ds="http://schemas.openxmlformats.org/officeDocument/2006/customXml" ds:itemID="{BCD494CD-CD4C-4ADF-A9A4-92C98FCC38A6}"/>
</file>

<file path=docProps/app.xml><?xml version="1.0" encoding="utf-8"?>
<Properties xmlns="http://schemas.openxmlformats.org/officeDocument/2006/extended-properties" xmlns:vt="http://schemas.openxmlformats.org/officeDocument/2006/docPropsVTypes">
  <Template>Assurance Management template1</Template>
  <TotalTime>16271</TotalTime>
  <Words>2399</Words>
  <Application>Microsoft Office PowerPoint</Application>
  <PresentationFormat>On-screen Show (4:3)</PresentationFormat>
  <Paragraphs>277</Paragraphs>
  <Slides>45</Slides>
  <Notes>4</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CERTtemplate_courseware2013</vt:lpstr>
      <vt:lpstr>Assurance Management</vt:lpstr>
      <vt:lpstr>PowerPoint Presentation</vt:lpstr>
      <vt:lpstr>PowerPoint Presentation</vt:lpstr>
      <vt:lpstr>PowerPoint Presentation</vt:lpstr>
      <vt:lpstr>Outline</vt:lpstr>
      <vt:lpstr>Confidence For Software Intensive Systems-1</vt:lpstr>
      <vt:lpstr>Confidence For Software Intensive Systems-2</vt:lpstr>
      <vt:lpstr>Confidence For Software Intensive Systems-3</vt:lpstr>
      <vt:lpstr>Evaluating an Assurance Case-1</vt:lpstr>
      <vt:lpstr>Evaluating an Assurance Case-2</vt:lpstr>
      <vt:lpstr>Assurance Case Defeaters</vt:lpstr>
      <vt:lpstr>Defeaters-1</vt:lpstr>
      <vt:lpstr>Defeaters-2</vt:lpstr>
      <vt:lpstr>Defeaters-3</vt:lpstr>
      <vt:lpstr>Evaluating an Assurance Case</vt:lpstr>
      <vt:lpstr>Raise Doubts About Assurance Case</vt:lpstr>
      <vt:lpstr>Doubting a Claim</vt:lpstr>
      <vt:lpstr>Constructing an Assurance Case by Eliminative Induction</vt:lpstr>
      <vt:lpstr>Confidence Map</vt:lpstr>
      <vt:lpstr>Light Bulb Assurance Case</vt:lpstr>
      <vt:lpstr>Assurance Case Based on Removing Doubts</vt:lpstr>
      <vt:lpstr>Expanded Assurance Case</vt:lpstr>
      <vt:lpstr>Applying Assurance Case Analysis</vt:lpstr>
      <vt:lpstr>Assurance Case Example</vt:lpstr>
      <vt:lpstr>Net-Centric Requirement</vt:lpstr>
      <vt:lpstr>In-Progress Design Reviews</vt:lpstr>
      <vt:lpstr>In-Progress Assessment</vt:lpstr>
      <vt:lpstr>Weighing Identified Risks</vt:lpstr>
      <vt:lpstr>Technical Doubts </vt:lpstr>
      <vt:lpstr>Management-Level Assurance Cases</vt:lpstr>
      <vt:lpstr>Scoring an Acquisition Review </vt:lpstr>
      <vt:lpstr>An Assurance Case Is a Management Tool</vt:lpstr>
      <vt:lpstr>Outline</vt:lpstr>
      <vt:lpstr>Infusion Pump Assurance</vt:lpstr>
      <vt:lpstr>Infusion Pump: FDA Certification</vt:lpstr>
      <vt:lpstr>Infusion Pump: FDA Approval Issues</vt:lpstr>
      <vt:lpstr>Health Risk Example</vt:lpstr>
      <vt:lpstr>Infusion Pump</vt:lpstr>
      <vt:lpstr>Sensitivity and Specificity </vt:lpstr>
      <vt:lpstr>Sensitivity and Specificity Data</vt:lpstr>
      <vt:lpstr>Designing with No Data</vt:lpstr>
      <vt:lpstr>Developing an Assurance Case for Pump</vt:lpstr>
      <vt:lpstr>FDA: How to Avoid Infusion Pump Problems</vt:lpstr>
      <vt:lpstr>Observation</vt:lpstr>
      <vt:lpstr>Also Applies to Software Assurance</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Assurance Cases</dc:title>
  <dc:creator>John Goodenough</dc:creator>
  <cp:lastModifiedBy>Bob Ellison</cp:lastModifiedBy>
  <cp:revision>583</cp:revision>
  <cp:lastPrinted>2010-07-12T17:11:00Z</cp:lastPrinted>
  <dcterms:created xsi:type="dcterms:W3CDTF">2010-07-19T18:06:22Z</dcterms:created>
  <dcterms:modified xsi:type="dcterms:W3CDTF">2014-05-22T20:24:25Z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