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73" r:id="rId4"/>
  </p:sldMasterIdLst>
  <p:notesMasterIdLst>
    <p:notesMasterId r:id="rId39"/>
  </p:notesMasterIdLst>
  <p:handoutMasterIdLst>
    <p:handoutMasterId r:id="rId40"/>
  </p:handoutMasterIdLst>
  <p:sldIdLst>
    <p:sldId id="735" r:id="rId5"/>
    <p:sldId id="739" r:id="rId6"/>
    <p:sldId id="737" r:id="rId7"/>
    <p:sldId id="738" r:id="rId8"/>
    <p:sldId id="671" r:id="rId9"/>
    <p:sldId id="728" r:id="rId10"/>
    <p:sldId id="701" r:id="rId11"/>
    <p:sldId id="702" r:id="rId12"/>
    <p:sldId id="703" r:id="rId13"/>
    <p:sldId id="704" r:id="rId14"/>
    <p:sldId id="705" r:id="rId15"/>
    <p:sldId id="706" r:id="rId16"/>
    <p:sldId id="707" r:id="rId17"/>
    <p:sldId id="708" r:id="rId18"/>
    <p:sldId id="723" r:id="rId19"/>
    <p:sldId id="710" r:id="rId20"/>
    <p:sldId id="682" r:id="rId21"/>
    <p:sldId id="683" r:id="rId22"/>
    <p:sldId id="684" r:id="rId23"/>
    <p:sldId id="685" r:id="rId24"/>
    <p:sldId id="686" r:id="rId25"/>
    <p:sldId id="687" r:id="rId26"/>
    <p:sldId id="688" r:id="rId27"/>
    <p:sldId id="689" r:id="rId28"/>
    <p:sldId id="724" r:id="rId29"/>
    <p:sldId id="725" r:id="rId30"/>
    <p:sldId id="726" r:id="rId31"/>
    <p:sldId id="727" r:id="rId32"/>
    <p:sldId id="729" r:id="rId33"/>
    <p:sldId id="730" r:id="rId34"/>
    <p:sldId id="731" r:id="rId35"/>
    <p:sldId id="732" r:id="rId36"/>
    <p:sldId id="733" r:id="rId37"/>
    <p:sldId id="734" r:id="rId38"/>
  </p:sldIdLst>
  <p:sldSz cx="9144000" cy="6858000" type="screen4x3"/>
  <p:notesSz cx="7010400" cy="9296400"/>
  <p:defaultTextStyle>
    <a:defPPr>
      <a:defRPr lang="en-US"/>
    </a:defPPr>
    <a:lvl1pPr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1pPr>
    <a:lvl2pPr marL="4572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2pPr>
    <a:lvl3pPr marL="9144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3pPr>
    <a:lvl4pPr marL="13716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4pPr>
    <a:lvl5pPr marL="18288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0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0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0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0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0000"/>
    <a:srgbClr val="FF0000"/>
    <a:srgbClr val="FFFF00"/>
    <a:srgbClr val="660000"/>
    <a:srgbClr val="5D3995"/>
    <a:srgbClr val="6699CC"/>
    <a:srgbClr val="99CC00"/>
    <a:srgbClr val="9081BC"/>
    <a:srgbClr val="CC9A1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518" autoAdjust="0"/>
  </p:normalViewPr>
  <p:slideViewPr>
    <p:cSldViewPr snapToGrid="0">
      <p:cViewPr>
        <p:scale>
          <a:sx n="100" d="100"/>
          <a:sy n="100" d="100"/>
        </p:scale>
        <p:origin x="-72" y="-72"/>
      </p:cViewPr>
      <p:guideLst>
        <p:guide orient="horz" pos="2160"/>
        <p:guide pos="240"/>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54" d="100"/>
          <a:sy n="54" d="100"/>
        </p:scale>
        <p:origin x="-180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1" name="Rectangle 11"/>
          <p:cNvSpPr>
            <a:spLocks noChangeArrowheads="1"/>
          </p:cNvSpPr>
          <p:nvPr/>
        </p:nvSpPr>
        <p:spPr bwMode="auto">
          <a:xfrm>
            <a:off x="4113785" y="8732557"/>
            <a:ext cx="2158842" cy="468569"/>
          </a:xfrm>
          <a:prstGeom prst="rect">
            <a:avLst/>
          </a:prstGeom>
          <a:noFill/>
          <a:ln w="9525">
            <a:noFill/>
            <a:miter lim="800000"/>
            <a:headEnd/>
            <a:tailEnd/>
          </a:ln>
          <a:effectLst/>
        </p:spPr>
        <p:txBody>
          <a:bodyPr lIns="19080" tIns="0" rIns="19080" bIns="0" anchor="b">
            <a:prstTxWarp prst="textNoShape">
              <a:avLst/>
            </a:prstTxWarp>
          </a:bodyPr>
          <a:lstStyle/>
          <a:p>
            <a:pPr algn="r" defTabSz="957429">
              <a:lnSpc>
                <a:spcPct val="89000"/>
              </a:lnSpc>
              <a:spcBef>
                <a:spcPct val="40000"/>
              </a:spcBef>
              <a:defRPr/>
            </a:pPr>
            <a:r>
              <a:rPr lang="en-US" sz="900" dirty="0"/>
              <a:t>© 2007 Carnegie Mellon University</a:t>
            </a:r>
          </a:p>
          <a:p>
            <a:pPr algn="l" defTabSz="957429">
              <a:lnSpc>
                <a:spcPct val="89000"/>
              </a:lnSpc>
              <a:spcBef>
                <a:spcPct val="40000"/>
              </a:spcBef>
              <a:defRPr/>
            </a:pPr>
            <a:r>
              <a:rPr lang="en-US" sz="800" i="1" dirty="0">
                <a:latin typeface="Times New Roman" charset="0"/>
              </a:rPr>
              <a:t>  </a:t>
            </a:r>
          </a:p>
        </p:txBody>
      </p:sp>
      <p:sp>
        <p:nvSpPr>
          <p:cNvPr id="46092" name="Rectangle 12"/>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9D9B4AC0-62AE-DF4E-8660-FC8FB96020EB}" type="slidenum">
              <a:rPr lang="en-US" sz="1000" b="1"/>
              <a:pPr defTabSz="909091" eaLnBrk="0" hangingPunct="0">
                <a:lnSpc>
                  <a:spcPct val="90000"/>
                </a:lnSpc>
                <a:spcBef>
                  <a:spcPct val="0"/>
                </a:spcBef>
                <a:defRPr/>
              </a:pPr>
              <a:t>‹#›</a:t>
            </a:fld>
            <a:endParaRPr lang="en-US" sz="1000" b="1" dirty="0"/>
          </a:p>
        </p:txBody>
      </p:sp>
      <p:sp>
        <p:nvSpPr>
          <p:cNvPr id="46095" name="Line 15"/>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4341" name="Picture 16" descr="SEI_CMU_1Line_Blk"/>
          <p:cNvPicPr>
            <a:picLocks noChangeAspect="1" noChangeArrowheads="1"/>
          </p:cNvPicPr>
          <p:nvPr/>
        </p:nvPicPr>
        <p:blipFill>
          <a:blip r:embed="rId2" cstate="print"/>
          <a:srcRect/>
          <a:stretch>
            <a:fillRect/>
          </a:stretch>
        </p:blipFill>
        <p:spPr bwMode="auto">
          <a:xfrm>
            <a:off x="264603" y="8854385"/>
            <a:ext cx="3766689" cy="224913"/>
          </a:xfrm>
          <a:prstGeom prst="rect">
            <a:avLst/>
          </a:prstGeom>
          <a:noFill/>
          <a:ln w="9525">
            <a:noFill/>
            <a:miter lim="800000"/>
            <a:headEnd/>
            <a:tailEnd/>
          </a:ln>
        </p:spPr>
      </p:pic>
      <p:sp>
        <p:nvSpPr>
          <p:cNvPr id="46097" name="Rectangle 17"/>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46098" name="Rectangle 18"/>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52917CAB-DB2F-3441-9ED3-7465D14177F1}" type="datetime1">
              <a:rPr lang="en-US"/>
              <a:pPr>
                <a:defRPr/>
              </a:pPr>
              <a:t>5/22/2014</a:t>
            </a:fld>
            <a:endParaRPr lang="en-US" dirty="0"/>
          </a:p>
        </p:txBody>
      </p:sp>
    </p:spTree>
    <p:extLst>
      <p:ext uri="{BB962C8B-B14F-4D97-AF65-F5344CB8AC3E}">
        <p14:creationId xmlns:p14="http://schemas.microsoft.com/office/powerpoint/2010/main" val="3289511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3890" y="4415480"/>
            <a:ext cx="5142620" cy="4182755"/>
          </a:xfrm>
          <a:prstGeom prst="rect">
            <a:avLst/>
          </a:prstGeom>
          <a:noFill/>
          <a:ln w="9525">
            <a:noFill/>
            <a:miter lim="800000"/>
            <a:headEnd/>
            <a:tailEnd/>
          </a:ln>
        </p:spPr>
        <p:txBody>
          <a:bodyPr vert="horz" wrap="square" lIns="93160" tIns="46580" rIns="93160" bIns="46580" numCol="1" anchor="t" anchorCtr="0" compatLnSpc="1">
            <a:prstTxWarp prst="textNoShape">
              <a:avLst/>
            </a:prstTxWarp>
          </a:bodyPr>
          <a:lstStyle/>
          <a:p>
            <a:pPr lvl="0"/>
            <a:r>
              <a:rPr lang="en-US" noProof="0" smtClean="0"/>
              <a:t>Click to edit Master text styles</a:t>
            </a:r>
          </a:p>
        </p:txBody>
      </p:sp>
      <p:sp>
        <p:nvSpPr>
          <p:cNvPr id="7176" name="Rectangle 8"/>
          <p:cNvSpPr>
            <a:spLocks noGrp="1" noChangeArrowheads="1"/>
          </p:cNvSpPr>
          <p:nvPr>
            <p:ph type="ftr" sz="quarter" idx="4"/>
          </p:nvPr>
        </p:nvSpPr>
        <p:spPr bwMode="auto">
          <a:xfrm>
            <a:off x="4113785" y="8732557"/>
            <a:ext cx="2158842" cy="468569"/>
          </a:xfrm>
          <a:prstGeom prst="rect">
            <a:avLst/>
          </a:prstGeom>
          <a:noFill/>
          <a:ln w="9525">
            <a:noFill/>
            <a:miter lim="800000"/>
            <a:headEnd/>
            <a:tailEnd/>
          </a:ln>
          <a:effectLst/>
        </p:spPr>
        <p:txBody>
          <a:bodyPr vert="horz" wrap="square" lIns="19080" tIns="0" rIns="19080" bIns="0" numCol="1" anchor="b" anchorCtr="0" compatLnSpc="1">
            <a:prstTxWarp prst="textNoShape">
              <a:avLst/>
            </a:prstTxWarp>
          </a:bodyPr>
          <a:lstStyle>
            <a:lvl1pPr algn="r" defTabSz="957429">
              <a:lnSpc>
                <a:spcPct val="89000"/>
              </a:lnSpc>
              <a:spcBef>
                <a:spcPct val="40000"/>
              </a:spcBef>
              <a:defRPr sz="900" i="1">
                <a:latin typeface="Times New Roman" charset="0"/>
              </a:defRPr>
            </a:lvl1pPr>
          </a:lstStyle>
          <a:p>
            <a:pPr>
              <a:defRPr/>
            </a:pPr>
            <a:r>
              <a:rPr lang="en-US" dirty="0"/>
              <a:t>© 2007 Carnegie Mellon University</a:t>
            </a:r>
          </a:p>
          <a:p>
            <a:pPr>
              <a:defRPr/>
            </a:pPr>
            <a:r>
              <a:rPr lang="en-US" dirty="0"/>
              <a:t>  </a:t>
            </a:r>
          </a:p>
        </p:txBody>
      </p:sp>
      <p:sp>
        <p:nvSpPr>
          <p:cNvPr id="7177" name="Rectangle 9"/>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1721163E-5EC3-C945-86EB-DFE42208F055}" type="slidenum">
              <a:rPr lang="en-US" sz="1000" b="1"/>
              <a:pPr defTabSz="909091" eaLnBrk="0" hangingPunct="0">
                <a:lnSpc>
                  <a:spcPct val="90000"/>
                </a:lnSpc>
                <a:spcBef>
                  <a:spcPct val="0"/>
                </a:spcBef>
                <a:defRPr/>
              </a:pPr>
              <a:t>‹#›</a:t>
            </a:fld>
            <a:endParaRPr lang="en-US" sz="1000" b="1" dirty="0"/>
          </a:p>
        </p:txBody>
      </p:sp>
      <p:sp>
        <p:nvSpPr>
          <p:cNvPr id="7180" name="Rectangle 12"/>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7181" name="Rectangle 13"/>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9DAA216B-A731-B74E-A4FD-8FD65A019CB1}" type="datetime1">
              <a:rPr lang="en-US"/>
              <a:pPr>
                <a:defRPr/>
              </a:pPr>
              <a:t>5/22/2014</a:t>
            </a:fld>
            <a:endParaRPr lang="en-US" dirty="0"/>
          </a:p>
        </p:txBody>
      </p:sp>
      <p:sp>
        <p:nvSpPr>
          <p:cNvPr id="7185" name="Line 17"/>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5369" name="Picture 18" descr="SEI_CMU_1Line_Blk"/>
          <p:cNvPicPr>
            <a:picLocks noChangeAspect="1" noChangeArrowheads="1"/>
          </p:cNvPicPr>
          <p:nvPr/>
        </p:nvPicPr>
        <p:blipFill>
          <a:blip r:embed="rId2"/>
          <a:srcRect/>
          <a:stretch>
            <a:fillRect/>
          </a:stretch>
        </p:blipFill>
        <p:spPr bwMode="auto">
          <a:xfrm>
            <a:off x="264603" y="8854385"/>
            <a:ext cx="3766689" cy="224913"/>
          </a:xfrm>
          <a:prstGeom prst="rect">
            <a:avLst/>
          </a:prstGeom>
          <a:noFill/>
          <a:ln w="9525">
            <a:noFill/>
            <a:miter lim="800000"/>
            <a:headEnd/>
            <a:tailEnd/>
          </a:ln>
        </p:spPr>
      </p:pic>
    </p:spTree>
    <p:extLst>
      <p:ext uri="{BB962C8B-B14F-4D97-AF65-F5344CB8AC3E}">
        <p14:creationId xmlns:p14="http://schemas.microsoft.com/office/powerpoint/2010/main" val="335767071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ＭＳ Ｐゴシック" charset="-128"/>
      </a:defRPr>
    </a:lvl1pPr>
    <a:lvl2pPr marL="37931725" indent="-37474525"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2pPr>
    <a:lvl3pPr marL="11430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3pPr>
    <a:lvl4pPr marL="1600200" indent="-228600" algn="l" rtl="0" eaLnBrk="0" fontAlgn="base" hangingPunct="0">
      <a:spcBef>
        <a:spcPct val="30000"/>
      </a:spcBef>
      <a:spcAft>
        <a:spcPct val="0"/>
      </a:spcAft>
      <a:buChar char="•"/>
      <a:tabLst>
        <a:tab pos="292100" algn="l"/>
        <a:tab pos="571500" algn="l"/>
      </a:tabLst>
      <a:defRPr sz="1000" kern="1200">
        <a:solidFill>
          <a:schemeClr val="tx1"/>
        </a:solidFill>
        <a:latin typeface="Arial" charset="0"/>
        <a:ea typeface="ＭＳ Ｐゴシック" charset="-128"/>
        <a:cs typeface="+mn-cs"/>
      </a:defRPr>
    </a:lvl4pPr>
    <a:lvl5pPr marL="20574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93187"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93188"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1A824AE9-02E9-BF4D-AD07-BF1AA14EC96C}" type="datetime1">
              <a:rPr lang="en-US" sz="1000"/>
              <a:pPr algn="r" defTabSz="957429" eaLnBrk="0" hangingPunct="0">
                <a:spcBef>
                  <a:spcPct val="0"/>
                </a:spcBef>
              </a:pPr>
              <a:t>5/22/2014</a:t>
            </a:fld>
            <a:endParaRPr lang="en-US" sz="1000" dirty="0"/>
          </a:p>
        </p:txBody>
      </p:sp>
      <p:sp>
        <p:nvSpPr>
          <p:cNvPr id="93189" name="Rectangle 2"/>
          <p:cNvSpPr>
            <a:spLocks noGrp="1" noRot="1" noChangeAspect="1" noChangeArrowheads="1" noTextEdit="1"/>
          </p:cNvSpPr>
          <p:nvPr>
            <p:ph type="sldImg"/>
          </p:nvPr>
        </p:nvSpPr>
        <p:spPr>
          <a:xfrm>
            <a:off x="1341438" y="812800"/>
            <a:ext cx="4330700" cy="3249613"/>
          </a:xfrm>
          <a:ln/>
        </p:spPr>
      </p:sp>
      <p:sp>
        <p:nvSpPr>
          <p:cNvPr id="93190"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97283"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97284"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357191F5-9D39-5F49-ACAF-10D379F18FCE}" type="datetime1">
              <a:rPr lang="en-US" sz="1000"/>
              <a:pPr algn="r" defTabSz="957429" eaLnBrk="0" hangingPunct="0">
                <a:spcBef>
                  <a:spcPct val="0"/>
                </a:spcBef>
              </a:pPr>
              <a:t>5/22/2014</a:t>
            </a:fld>
            <a:endParaRPr lang="en-US" sz="1000" dirty="0"/>
          </a:p>
        </p:txBody>
      </p:sp>
      <p:sp>
        <p:nvSpPr>
          <p:cNvPr id="97285" name="Rectangle 2"/>
          <p:cNvSpPr>
            <a:spLocks noGrp="1" noRot="1" noChangeAspect="1" noChangeArrowheads="1" noTextEdit="1"/>
          </p:cNvSpPr>
          <p:nvPr>
            <p:ph type="sldImg"/>
          </p:nvPr>
        </p:nvSpPr>
        <p:spPr>
          <a:xfrm>
            <a:off x="1341438" y="812800"/>
            <a:ext cx="4330700" cy="3249613"/>
          </a:xfrm>
          <a:ln/>
        </p:spPr>
      </p:sp>
      <p:sp>
        <p:nvSpPr>
          <p:cNvPr id="97286"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99331"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99332"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0F4796F3-F9AD-F544-8B57-9BBB28F0F24E}" type="datetime1">
              <a:rPr lang="en-US" sz="1000"/>
              <a:pPr algn="r" defTabSz="957429" eaLnBrk="0" hangingPunct="0">
                <a:spcBef>
                  <a:spcPct val="0"/>
                </a:spcBef>
              </a:pPr>
              <a:t>5/22/2014</a:t>
            </a:fld>
            <a:endParaRPr lang="en-US" sz="1000" dirty="0"/>
          </a:p>
        </p:txBody>
      </p:sp>
      <p:sp>
        <p:nvSpPr>
          <p:cNvPr id="99333" name="Rectangle 2"/>
          <p:cNvSpPr>
            <a:spLocks noGrp="1" noRot="1" noChangeAspect="1" noChangeArrowheads="1" noTextEdit="1"/>
          </p:cNvSpPr>
          <p:nvPr>
            <p:ph type="sldImg"/>
          </p:nvPr>
        </p:nvSpPr>
        <p:spPr>
          <a:xfrm>
            <a:off x="1341438" y="812800"/>
            <a:ext cx="4330700" cy="3249613"/>
          </a:xfrm>
          <a:ln/>
        </p:spPr>
      </p:sp>
      <p:sp>
        <p:nvSpPr>
          <p:cNvPr id="99334"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01379"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01380"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D73C9BAF-DCD8-BC4D-A822-0EC3078C482E}" type="datetime1">
              <a:rPr lang="en-US" sz="1000"/>
              <a:pPr algn="r" defTabSz="957429" eaLnBrk="0" hangingPunct="0">
                <a:spcBef>
                  <a:spcPct val="0"/>
                </a:spcBef>
              </a:pPr>
              <a:t>5/22/2014</a:t>
            </a:fld>
            <a:endParaRPr lang="en-US" sz="1000" dirty="0"/>
          </a:p>
        </p:txBody>
      </p:sp>
      <p:sp>
        <p:nvSpPr>
          <p:cNvPr id="101381" name="Rectangle 2"/>
          <p:cNvSpPr>
            <a:spLocks noGrp="1" noRot="1" noChangeAspect="1" noChangeArrowheads="1" noTextEdit="1"/>
          </p:cNvSpPr>
          <p:nvPr>
            <p:ph type="sldImg"/>
          </p:nvPr>
        </p:nvSpPr>
        <p:spPr>
          <a:xfrm>
            <a:off x="1341438" y="812800"/>
            <a:ext cx="4330700" cy="3249613"/>
          </a:xfrm>
          <a:ln/>
        </p:spPr>
      </p:sp>
      <p:sp>
        <p:nvSpPr>
          <p:cNvPr id="101382"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05475"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05476"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3CDB007F-6B92-4447-A8F0-21FCDDEB9AAE}" type="datetime1">
              <a:rPr lang="en-US" sz="1000"/>
              <a:pPr algn="r" defTabSz="957429" eaLnBrk="0" hangingPunct="0">
                <a:spcBef>
                  <a:spcPct val="0"/>
                </a:spcBef>
              </a:pPr>
              <a:t>5/22/2014</a:t>
            </a:fld>
            <a:endParaRPr lang="en-US" sz="1000" dirty="0"/>
          </a:p>
        </p:txBody>
      </p:sp>
      <p:sp>
        <p:nvSpPr>
          <p:cNvPr id="105477" name="Rectangle 2"/>
          <p:cNvSpPr>
            <a:spLocks noGrp="1" noRot="1" noChangeAspect="1" noChangeArrowheads="1" noTextEdit="1"/>
          </p:cNvSpPr>
          <p:nvPr>
            <p:ph type="sldImg"/>
          </p:nvPr>
        </p:nvSpPr>
        <p:spPr>
          <a:xfrm>
            <a:off x="1341438" y="812800"/>
            <a:ext cx="4330700" cy="3249613"/>
          </a:xfrm>
          <a:ln/>
        </p:spPr>
      </p:sp>
      <p:sp>
        <p:nvSpPr>
          <p:cNvPr id="105478"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07523"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07524"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0265A53D-2212-A143-BA53-9B8989D1B511}" type="datetime1">
              <a:rPr lang="en-US" sz="1000"/>
              <a:pPr algn="r" defTabSz="957429" eaLnBrk="0" hangingPunct="0">
                <a:spcBef>
                  <a:spcPct val="0"/>
                </a:spcBef>
              </a:pPr>
              <a:t>5/22/2014</a:t>
            </a:fld>
            <a:endParaRPr lang="en-US" sz="1000" dirty="0"/>
          </a:p>
        </p:txBody>
      </p:sp>
      <p:sp>
        <p:nvSpPr>
          <p:cNvPr id="107525" name="Rectangle 2"/>
          <p:cNvSpPr>
            <a:spLocks noGrp="1" noRot="1" noChangeAspect="1" noChangeArrowheads="1" noTextEdit="1"/>
          </p:cNvSpPr>
          <p:nvPr>
            <p:ph type="sldImg"/>
          </p:nvPr>
        </p:nvSpPr>
        <p:spPr>
          <a:xfrm>
            <a:off x="1341438" y="812800"/>
            <a:ext cx="4330700" cy="3249613"/>
          </a:xfrm>
          <a:ln/>
        </p:spPr>
      </p:sp>
      <p:sp>
        <p:nvSpPr>
          <p:cNvPr id="107526"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09571"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09572"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9F4D7CA8-4874-3847-AF27-288D8C3995CE}" type="datetime1">
              <a:rPr lang="en-US" sz="1000"/>
              <a:pPr algn="r" defTabSz="957429" eaLnBrk="0" hangingPunct="0">
                <a:spcBef>
                  <a:spcPct val="0"/>
                </a:spcBef>
              </a:pPr>
              <a:t>5/22/2014</a:t>
            </a:fld>
            <a:endParaRPr lang="en-US" sz="1000" dirty="0"/>
          </a:p>
        </p:txBody>
      </p:sp>
      <p:sp>
        <p:nvSpPr>
          <p:cNvPr id="109573" name="Rectangle 2"/>
          <p:cNvSpPr>
            <a:spLocks noGrp="1" noRot="1" noChangeAspect="1" noChangeArrowheads="1" noTextEdit="1"/>
          </p:cNvSpPr>
          <p:nvPr>
            <p:ph type="sldImg"/>
          </p:nvPr>
        </p:nvSpPr>
        <p:spPr>
          <a:xfrm>
            <a:off x="1341438" y="812800"/>
            <a:ext cx="4330700" cy="3249613"/>
          </a:xfrm>
          <a:ln/>
        </p:spPr>
      </p:sp>
      <p:sp>
        <p:nvSpPr>
          <p:cNvPr id="109574"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11619"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11620"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F0A421C5-A1D7-514E-B266-17C2FF0B4278}" type="datetime1">
              <a:rPr lang="en-US" sz="1000"/>
              <a:pPr algn="r" defTabSz="957429" eaLnBrk="0" hangingPunct="0">
                <a:spcBef>
                  <a:spcPct val="0"/>
                </a:spcBef>
              </a:pPr>
              <a:t>5/22/2014</a:t>
            </a:fld>
            <a:endParaRPr lang="en-US" sz="1000" dirty="0"/>
          </a:p>
        </p:txBody>
      </p:sp>
      <p:sp>
        <p:nvSpPr>
          <p:cNvPr id="111621" name="Rectangle 2"/>
          <p:cNvSpPr>
            <a:spLocks noGrp="1" noRot="1" noChangeAspect="1" noChangeArrowheads="1" noTextEdit="1"/>
          </p:cNvSpPr>
          <p:nvPr>
            <p:ph type="sldImg"/>
          </p:nvPr>
        </p:nvSpPr>
        <p:spPr>
          <a:xfrm>
            <a:off x="1341438" y="812800"/>
            <a:ext cx="4330700" cy="3249613"/>
          </a:xfrm>
          <a:ln/>
        </p:spPr>
      </p:sp>
      <p:sp>
        <p:nvSpPr>
          <p:cNvPr id="111622"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13667"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13668"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F6BC0A58-710F-534D-855F-E4DEF21A3436}" type="datetime1">
              <a:rPr lang="en-US" sz="1000"/>
              <a:pPr algn="r" defTabSz="957429" eaLnBrk="0" hangingPunct="0">
                <a:spcBef>
                  <a:spcPct val="0"/>
                </a:spcBef>
              </a:pPr>
              <a:t>5/22/2014</a:t>
            </a:fld>
            <a:endParaRPr lang="en-US" sz="1000" dirty="0"/>
          </a:p>
        </p:txBody>
      </p:sp>
      <p:sp>
        <p:nvSpPr>
          <p:cNvPr id="113669" name="Rectangle 2"/>
          <p:cNvSpPr>
            <a:spLocks noGrp="1" noRot="1" noChangeAspect="1" noChangeArrowheads="1" noTextEdit="1"/>
          </p:cNvSpPr>
          <p:nvPr>
            <p:ph type="sldImg"/>
          </p:nvPr>
        </p:nvSpPr>
        <p:spPr>
          <a:xfrm>
            <a:off x="1341438" y="812800"/>
            <a:ext cx="4330700" cy="3249613"/>
          </a:xfrm>
          <a:ln/>
        </p:spPr>
      </p:sp>
      <p:sp>
        <p:nvSpPr>
          <p:cNvPr id="113670"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15715"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15716"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6B731E0D-B5E0-4447-A64E-B80B115D3EDB}" type="datetime1">
              <a:rPr lang="en-US" sz="1000"/>
              <a:pPr algn="r" defTabSz="957429" eaLnBrk="0" hangingPunct="0">
                <a:spcBef>
                  <a:spcPct val="0"/>
                </a:spcBef>
              </a:pPr>
              <a:t>5/22/2014</a:t>
            </a:fld>
            <a:endParaRPr lang="en-US" sz="1000" dirty="0"/>
          </a:p>
        </p:txBody>
      </p:sp>
      <p:sp>
        <p:nvSpPr>
          <p:cNvPr id="115717" name="Rectangle 2"/>
          <p:cNvSpPr>
            <a:spLocks noGrp="1" noRot="1" noChangeAspect="1" noChangeArrowheads="1" noTextEdit="1"/>
          </p:cNvSpPr>
          <p:nvPr>
            <p:ph type="sldImg"/>
          </p:nvPr>
        </p:nvSpPr>
        <p:spPr>
          <a:xfrm>
            <a:off x="1341438" y="812800"/>
            <a:ext cx="4330700" cy="3249613"/>
          </a:xfrm>
          <a:ln/>
        </p:spPr>
      </p:sp>
      <p:sp>
        <p:nvSpPr>
          <p:cNvPr id="115718"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17763"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17764"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AE676860-9B31-5F4D-97CB-4978F04F9772}" type="datetime1">
              <a:rPr lang="en-US" sz="1000"/>
              <a:pPr algn="r" defTabSz="957429" eaLnBrk="0" hangingPunct="0">
                <a:spcBef>
                  <a:spcPct val="0"/>
                </a:spcBef>
              </a:pPr>
              <a:t>5/22/2014</a:t>
            </a:fld>
            <a:endParaRPr lang="en-US" sz="1000" dirty="0"/>
          </a:p>
        </p:txBody>
      </p:sp>
      <p:sp>
        <p:nvSpPr>
          <p:cNvPr id="117765" name="Rectangle 2"/>
          <p:cNvSpPr>
            <a:spLocks noGrp="1" noRot="1" noChangeAspect="1" noChangeArrowheads="1" noTextEdit="1"/>
          </p:cNvSpPr>
          <p:nvPr>
            <p:ph type="sldImg"/>
          </p:nvPr>
        </p:nvSpPr>
        <p:spPr>
          <a:xfrm>
            <a:off x="1341438" y="812800"/>
            <a:ext cx="4330700" cy="3249613"/>
          </a:xfrm>
          <a:ln/>
        </p:spPr>
      </p:sp>
      <p:sp>
        <p:nvSpPr>
          <p:cNvPr id="117766"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19811"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19812"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3A0D8ECF-F328-9C49-81CE-07439A0DF63D}" type="datetime1">
              <a:rPr lang="en-US" sz="1000"/>
              <a:pPr algn="r" defTabSz="957429" eaLnBrk="0" hangingPunct="0">
                <a:spcBef>
                  <a:spcPct val="0"/>
                </a:spcBef>
              </a:pPr>
              <a:t>5/22/2014</a:t>
            </a:fld>
            <a:endParaRPr lang="en-US" sz="1000" dirty="0"/>
          </a:p>
        </p:txBody>
      </p:sp>
      <p:sp>
        <p:nvSpPr>
          <p:cNvPr id="119813" name="Rectangle 2"/>
          <p:cNvSpPr>
            <a:spLocks noGrp="1" noRot="1" noChangeAspect="1" noChangeArrowheads="1" noTextEdit="1"/>
          </p:cNvSpPr>
          <p:nvPr>
            <p:ph type="sldImg"/>
          </p:nvPr>
        </p:nvSpPr>
        <p:spPr>
          <a:xfrm>
            <a:off x="1341438" y="812800"/>
            <a:ext cx="4330700" cy="3249613"/>
          </a:xfrm>
          <a:ln/>
        </p:spPr>
      </p:sp>
      <p:sp>
        <p:nvSpPr>
          <p:cNvPr id="119814"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164867"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164868"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7AA95B3B-9FA8-D842-B71E-91704843A8C7}" type="datetime1">
              <a:rPr lang="en-US" sz="1000"/>
              <a:pPr algn="r" defTabSz="957429" eaLnBrk="0" hangingPunct="0">
                <a:spcBef>
                  <a:spcPct val="0"/>
                </a:spcBef>
              </a:pPr>
              <a:t>5/22/2014</a:t>
            </a:fld>
            <a:endParaRPr lang="en-US" sz="1000" dirty="0"/>
          </a:p>
        </p:txBody>
      </p:sp>
      <p:sp>
        <p:nvSpPr>
          <p:cNvPr id="164869" name="Rectangle 2"/>
          <p:cNvSpPr>
            <a:spLocks noGrp="1" noRot="1" noChangeAspect="1" noChangeArrowheads="1" noTextEdit="1"/>
          </p:cNvSpPr>
          <p:nvPr>
            <p:ph type="sldImg"/>
          </p:nvPr>
        </p:nvSpPr>
        <p:spPr>
          <a:xfrm>
            <a:off x="1343025" y="815975"/>
            <a:ext cx="4327525" cy="3246438"/>
          </a:xfrm>
          <a:ln/>
        </p:spPr>
      </p:sp>
      <p:sp>
        <p:nvSpPr>
          <p:cNvPr id="164870" name="Rectangle 3"/>
          <p:cNvSpPr>
            <a:spLocks noGrp="1" noChangeArrowheads="1"/>
          </p:cNvSpPr>
          <p:nvPr>
            <p:ph type="body" idx="1"/>
          </p:nvPr>
        </p:nvSpPr>
        <p:spPr>
          <a:xfrm>
            <a:off x="852953" y="4418603"/>
            <a:ext cx="5304494" cy="3910985"/>
          </a:xfrm>
          <a:noFill/>
          <a:ln/>
        </p:spPr>
        <p:txBody>
          <a:bodyPr/>
          <a:lstStyle/>
          <a:p>
            <a:pPr eaLnBrk="1" hangingPunct="1"/>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8"/>
          <p:cNvSpPr>
            <a:spLocks noGrp="1" noChangeArrowheads="1"/>
          </p:cNvSpPr>
          <p:nvPr>
            <p:ph type="ftr" sz="quarter" idx="4"/>
          </p:nvPr>
        </p:nvSpPr>
        <p:spPr>
          <a:noFill/>
        </p:spPr>
        <p:txBody>
          <a:bodyPr/>
          <a:lstStyle/>
          <a:p>
            <a:r>
              <a:rPr lang="en-US" i="0" dirty="0">
                <a:latin typeface="Arial" charset="0"/>
              </a:rPr>
              <a:t>© 2007 Carnegie Mellon University</a:t>
            </a:r>
          </a:p>
          <a:p>
            <a:pPr algn="l"/>
            <a:r>
              <a:rPr lang="en-US" sz="800" dirty="0"/>
              <a:t>  </a:t>
            </a:r>
          </a:p>
        </p:txBody>
      </p:sp>
      <p:sp>
        <p:nvSpPr>
          <p:cNvPr id="180227" name="Rectangle 12"/>
          <p:cNvSpPr>
            <a:spLocks noGrp="1" noChangeArrowheads="1"/>
          </p:cNvSpPr>
          <p:nvPr>
            <p:ph type="hdr" sz="quarter"/>
          </p:nvPr>
        </p:nvSpPr>
        <p:spPr>
          <a:noFill/>
        </p:spPr>
        <p:txBody>
          <a:bodyPr/>
          <a:lstStyle/>
          <a:p>
            <a:pPr defTabSz="957429"/>
            <a:r>
              <a:rPr lang="en-US" dirty="0">
                <a:cs typeface="ＭＳ Ｐゴシック" charset="-128"/>
              </a:rPr>
              <a:t>Presentation Title</a:t>
            </a:r>
          </a:p>
        </p:txBody>
      </p:sp>
      <p:sp>
        <p:nvSpPr>
          <p:cNvPr id="180228" name="Rectangle 13"/>
          <p:cNvSpPr>
            <a:spLocks noGrp="1" noChangeArrowheads="1"/>
          </p:cNvSpPr>
          <p:nvPr>
            <p:ph type="dt" sz="quarter" idx="1"/>
          </p:nvPr>
        </p:nvSpPr>
        <p:spPr>
          <a:noFill/>
        </p:spPr>
        <p:txBody>
          <a:bodyPr/>
          <a:lstStyle/>
          <a:p>
            <a:fld id="{2DCE5E6B-A62C-B541-9F3E-FBD62E598A35}" type="datetime1">
              <a:rPr lang="en-US"/>
              <a:pPr/>
              <a:t>5/22/2014</a:t>
            </a:fld>
            <a:endParaRPr lang="en-US" dirty="0"/>
          </a:p>
        </p:txBody>
      </p:sp>
      <p:sp>
        <p:nvSpPr>
          <p:cNvPr id="180229" name="Rectangle 2"/>
          <p:cNvSpPr>
            <a:spLocks noGrp="1" noRot="1" noChangeAspect="1" noChangeArrowheads="1" noTextEdit="1"/>
          </p:cNvSpPr>
          <p:nvPr>
            <p:ph type="sldImg"/>
          </p:nvPr>
        </p:nvSpPr>
        <p:spPr>
          <a:xfrm>
            <a:off x="1343025" y="815975"/>
            <a:ext cx="4327525" cy="3246438"/>
          </a:xfrm>
          <a:ln/>
        </p:spPr>
      </p:sp>
      <p:sp>
        <p:nvSpPr>
          <p:cNvPr id="180230" name="Rectangle 3"/>
          <p:cNvSpPr>
            <a:spLocks noGrp="1" noChangeArrowheads="1"/>
          </p:cNvSpPr>
          <p:nvPr>
            <p:ph type="body" idx="1"/>
          </p:nvPr>
        </p:nvSpPr>
        <p:spPr>
          <a:xfrm>
            <a:off x="852953" y="4418603"/>
            <a:ext cx="5304494" cy="3910985"/>
          </a:xfrm>
          <a:noFill/>
          <a:ln/>
        </p:spPr>
        <p:txBody>
          <a:bodyPr/>
          <a:lstStyle/>
          <a:p>
            <a:pPr eaLnBrk="1" hangingPunct="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79875"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79876"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D818ED63-42ED-9D4D-BDB1-D25C29938523}" type="datetime1">
              <a:rPr lang="en-US" sz="1000"/>
              <a:pPr algn="r" defTabSz="957429" eaLnBrk="0" hangingPunct="0">
                <a:spcBef>
                  <a:spcPct val="0"/>
                </a:spcBef>
              </a:pPr>
              <a:t>5/22/2014</a:t>
            </a:fld>
            <a:endParaRPr lang="en-US" sz="1000" dirty="0"/>
          </a:p>
        </p:txBody>
      </p:sp>
      <p:sp>
        <p:nvSpPr>
          <p:cNvPr id="79877" name="Rectangle 2"/>
          <p:cNvSpPr>
            <a:spLocks noGrp="1" noRot="1" noChangeAspect="1" noChangeArrowheads="1" noTextEdit="1"/>
          </p:cNvSpPr>
          <p:nvPr>
            <p:ph type="sldImg"/>
          </p:nvPr>
        </p:nvSpPr>
        <p:spPr>
          <a:xfrm>
            <a:off x="1341438" y="812800"/>
            <a:ext cx="4330700" cy="3249613"/>
          </a:xfrm>
          <a:ln/>
        </p:spPr>
      </p:sp>
      <p:sp>
        <p:nvSpPr>
          <p:cNvPr id="79878"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81923"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81924"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D8DFC267-021C-7046-A7E3-2C73A29CF6CD}" type="datetime1">
              <a:rPr lang="en-US" sz="1000"/>
              <a:pPr algn="r" defTabSz="957429" eaLnBrk="0" hangingPunct="0">
                <a:spcBef>
                  <a:spcPct val="0"/>
                </a:spcBef>
              </a:pPr>
              <a:t>5/22/2014</a:t>
            </a:fld>
            <a:endParaRPr lang="en-US" sz="1000" dirty="0"/>
          </a:p>
        </p:txBody>
      </p:sp>
      <p:sp>
        <p:nvSpPr>
          <p:cNvPr id="81925" name="Rectangle 2"/>
          <p:cNvSpPr>
            <a:spLocks noGrp="1" noRot="1" noChangeAspect="1" noChangeArrowheads="1" noTextEdit="1"/>
          </p:cNvSpPr>
          <p:nvPr>
            <p:ph type="sldImg"/>
          </p:nvPr>
        </p:nvSpPr>
        <p:spPr>
          <a:xfrm>
            <a:off x="1341438" y="812800"/>
            <a:ext cx="4330700" cy="3249613"/>
          </a:xfrm>
          <a:ln/>
        </p:spPr>
      </p:sp>
      <p:sp>
        <p:nvSpPr>
          <p:cNvPr id="81926"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83971"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83972"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B222BDF0-05D4-9D46-A6C5-73AB0D7FF186}" type="datetime1">
              <a:rPr lang="en-US" sz="1000"/>
              <a:pPr algn="r" defTabSz="957429" eaLnBrk="0" hangingPunct="0">
                <a:spcBef>
                  <a:spcPct val="0"/>
                </a:spcBef>
              </a:pPr>
              <a:t>5/22/2014</a:t>
            </a:fld>
            <a:endParaRPr lang="en-US" sz="1000" dirty="0"/>
          </a:p>
        </p:txBody>
      </p:sp>
      <p:sp>
        <p:nvSpPr>
          <p:cNvPr id="83973" name="Rectangle 2"/>
          <p:cNvSpPr>
            <a:spLocks noGrp="1" noRot="1" noChangeAspect="1" noChangeArrowheads="1" noTextEdit="1"/>
          </p:cNvSpPr>
          <p:nvPr>
            <p:ph type="sldImg"/>
          </p:nvPr>
        </p:nvSpPr>
        <p:spPr>
          <a:xfrm>
            <a:off x="1341438" y="812800"/>
            <a:ext cx="4330700" cy="3249613"/>
          </a:xfrm>
          <a:ln/>
        </p:spPr>
      </p:sp>
      <p:sp>
        <p:nvSpPr>
          <p:cNvPr id="83974"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86019"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86020"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5575FDA3-E16B-F24B-82DD-635D168D498E}" type="datetime1">
              <a:rPr lang="en-US" sz="1000"/>
              <a:pPr algn="r" defTabSz="957429" eaLnBrk="0" hangingPunct="0">
                <a:spcBef>
                  <a:spcPct val="0"/>
                </a:spcBef>
              </a:pPr>
              <a:t>5/22/2014</a:t>
            </a:fld>
            <a:endParaRPr lang="en-US" sz="1000" dirty="0"/>
          </a:p>
        </p:txBody>
      </p:sp>
      <p:sp>
        <p:nvSpPr>
          <p:cNvPr id="86021" name="Rectangle 2"/>
          <p:cNvSpPr>
            <a:spLocks noGrp="1" noRot="1" noChangeAspect="1" noChangeArrowheads="1" noTextEdit="1"/>
          </p:cNvSpPr>
          <p:nvPr>
            <p:ph type="sldImg"/>
          </p:nvPr>
        </p:nvSpPr>
        <p:spPr>
          <a:xfrm>
            <a:off x="1341438" y="812800"/>
            <a:ext cx="4330700" cy="3249613"/>
          </a:xfrm>
          <a:ln/>
        </p:spPr>
      </p:sp>
      <p:sp>
        <p:nvSpPr>
          <p:cNvPr id="86022"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8"/>
          <p:cNvSpPr txBox="1">
            <a:spLocks noGrp="1" noChangeArrowheads="1"/>
          </p:cNvSpPr>
          <p:nvPr/>
        </p:nvSpPr>
        <p:spPr bwMode="auto">
          <a:xfrm>
            <a:off x="4113785" y="8732557"/>
            <a:ext cx="2158842" cy="468569"/>
          </a:xfrm>
          <a:prstGeom prst="rect">
            <a:avLst/>
          </a:prstGeom>
          <a:noFill/>
          <a:ln w="9525">
            <a:noFill/>
            <a:miter lim="800000"/>
            <a:headEnd/>
            <a:tailEnd/>
          </a:ln>
        </p:spPr>
        <p:txBody>
          <a:bodyPr lIns="19080" tIns="0" rIns="19080" bIns="0" anchor="b">
            <a:prstTxWarp prst="textNoShape">
              <a:avLst/>
            </a:prstTxWarp>
          </a:bodyPr>
          <a:lstStyle/>
          <a:p>
            <a:pPr algn="r" defTabSz="957429">
              <a:lnSpc>
                <a:spcPct val="89000"/>
              </a:lnSpc>
              <a:spcBef>
                <a:spcPct val="40000"/>
              </a:spcBef>
            </a:pPr>
            <a:r>
              <a:rPr lang="en-US" sz="900" dirty="0"/>
              <a:t>© 2007 Carnegie Mellon University</a:t>
            </a:r>
          </a:p>
          <a:p>
            <a:pPr algn="l" defTabSz="957429">
              <a:lnSpc>
                <a:spcPct val="89000"/>
              </a:lnSpc>
              <a:spcBef>
                <a:spcPct val="40000"/>
              </a:spcBef>
            </a:pPr>
            <a:r>
              <a:rPr lang="en-US" sz="800" i="1" dirty="0">
                <a:latin typeface="Times New Roman" charset="0"/>
              </a:rPr>
              <a:t>  </a:t>
            </a:r>
          </a:p>
        </p:txBody>
      </p:sp>
      <p:sp>
        <p:nvSpPr>
          <p:cNvPr id="88067" name="Rectangle 12"/>
          <p:cNvSpPr txBox="1">
            <a:spLocks noGrp="1" noChangeArrowheads="1"/>
          </p:cNvSpPr>
          <p:nvPr/>
        </p:nvSpPr>
        <p:spPr bwMode="auto">
          <a:xfrm>
            <a:off x="579012" y="298323"/>
            <a:ext cx="2733184" cy="470130"/>
          </a:xfrm>
          <a:prstGeom prst="rect">
            <a:avLst/>
          </a:prstGeom>
          <a:noFill/>
          <a:ln w="9525">
            <a:noFill/>
            <a:miter lim="800000"/>
            <a:headEnd/>
            <a:tailEnd/>
          </a:ln>
        </p:spPr>
        <p:txBody>
          <a:bodyPr lIns="19080" tIns="0" rIns="19080" bIns="0">
            <a:prstTxWarp prst="textNoShape">
              <a:avLst/>
            </a:prstTxWarp>
          </a:bodyPr>
          <a:lstStyle/>
          <a:p>
            <a:pPr algn="l" defTabSz="957429" eaLnBrk="0" hangingPunct="0">
              <a:spcBef>
                <a:spcPct val="0"/>
              </a:spcBef>
            </a:pPr>
            <a:r>
              <a:rPr lang="en-US" sz="1000" b="1" dirty="0"/>
              <a:t>Presentation Title</a:t>
            </a:r>
          </a:p>
        </p:txBody>
      </p:sp>
      <p:sp>
        <p:nvSpPr>
          <p:cNvPr id="88068" name="Rectangle 13"/>
          <p:cNvSpPr txBox="1">
            <a:spLocks noGrp="1" noChangeArrowheads="1"/>
          </p:cNvSpPr>
          <p:nvPr/>
        </p:nvSpPr>
        <p:spPr bwMode="auto">
          <a:xfrm>
            <a:off x="3776029" y="298323"/>
            <a:ext cx="2731628" cy="470130"/>
          </a:xfrm>
          <a:prstGeom prst="rect">
            <a:avLst/>
          </a:prstGeom>
          <a:noFill/>
          <a:ln w="9525">
            <a:noFill/>
            <a:miter lim="800000"/>
            <a:headEnd/>
            <a:tailEnd/>
          </a:ln>
        </p:spPr>
        <p:txBody>
          <a:bodyPr lIns="19080" tIns="0" rIns="19080" bIns="0">
            <a:prstTxWarp prst="textNoShape">
              <a:avLst/>
            </a:prstTxWarp>
          </a:bodyPr>
          <a:lstStyle/>
          <a:p>
            <a:pPr algn="r" defTabSz="957429" eaLnBrk="0" hangingPunct="0">
              <a:spcBef>
                <a:spcPct val="0"/>
              </a:spcBef>
            </a:pPr>
            <a:fld id="{26799D0E-50C4-B14D-841E-8FBFA3583F14}" type="datetime1">
              <a:rPr lang="en-US" sz="1000"/>
              <a:pPr algn="r" defTabSz="957429" eaLnBrk="0" hangingPunct="0">
                <a:spcBef>
                  <a:spcPct val="0"/>
                </a:spcBef>
              </a:pPr>
              <a:t>5/22/2014</a:t>
            </a:fld>
            <a:endParaRPr lang="en-US" sz="1000" dirty="0"/>
          </a:p>
        </p:txBody>
      </p:sp>
      <p:sp>
        <p:nvSpPr>
          <p:cNvPr id="88069" name="Rectangle 2"/>
          <p:cNvSpPr>
            <a:spLocks noGrp="1" noRot="1" noChangeAspect="1" noChangeArrowheads="1" noTextEdit="1"/>
          </p:cNvSpPr>
          <p:nvPr>
            <p:ph type="sldImg"/>
          </p:nvPr>
        </p:nvSpPr>
        <p:spPr>
          <a:xfrm>
            <a:off x="1341438" y="812800"/>
            <a:ext cx="4330700" cy="3249613"/>
          </a:xfrm>
          <a:ln/>
        </p:spPr>
      </p:sp>
      <p:sp>
        <p:nvSpPr>
          <p:cNvPr id="88070" name="Rectangle 3"/>
          <p:cNvSpPr>
            <a:spLocks noGrp="1" noChangeArrowheads="1"/>
          </p:cNvSpPr>
          <p:nvPr>
            <p:ph type="body" idx="1"/>
          </p:nvPr>
        </p:nvSpPr>
        <p:spPr>
          <a:xfrm>
            <a:off x="852953" y="4417039"/>
            <a:ext cx="5304494" cy="3912548"/>
          </a:xfrm>
          <a:noFill/>
          <a:ln/>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8" name="Group 7"/>
          <p:cNvGrpSpPr/>
          <p:nvPr userDrawn="1"/>
        </p:nvGrpSpPr>
        <p:grpSpPr>
          <a:xfrm>
            <a:off x="0" y="6400800"/>
            <a:ext cx="9144000" cy="457200"/>
            <a:chOff x="-1" y="6400800"/>
            <a:chExt cx="9169847" cy="457200"/>
          </a:xfrm>
        </p:grpSpPr>
        <p:sp>
          <p:nvSpPr>
            <p:cNvPr id="9" name="Rectangle 85"/>
            <p:cNvSpPr>
              <a:spLocks noChangeArrowheads="1"/>
            </p:cNvSpPr>
            <p:nvPr/>
          </p:nvSpPr>
          <p:spPr bwMode="auto">
            <a:xfrm>
              <a:off x="-1" y="6400800"/>
              <a:ext cx="9169847" cy="457200"/>
            </a:xfrm>
            <a:prstGeom prst="rect">
              <a:avLst/>
            </a:prstGeom>
            <a:solidFill>
              <a:srgbClr val="DDDDDD"/>
            </a:solidFill>
            <a:ln w="9525">
              <a:noFill/>
              <a:miter lim="800000"/>
              <a:headEnd/>
              <a:tailEnd/>
            </a:ln>
            <a:effectLst/>
          </p:spPr>
          <p:txBody>
            <a:bodyPr wrap="none" lIns="92309" tIns="46154" rIns="92309" bIns="46154" anchor="ctr"/>
            <a:lstStyle/>
            <a:p>
              <a:pPr>
                <a:defRPr/>
              </a:pPr>
              <a:endParaRPr lang="en-US" dirty="0"/>
            </a:p>
          </p:txBody>
        </p:sp>
        <p:pic>
          <p:nvPicPr>
            <p:cNvPr id="10" name="Picture 92"/>
            <p:cNvPicPr>
              <a:picLocks noChangeAspect="1" noChangeArrowheads="1"/>
            </p:cNvPicPr>
            <p:nvPr/>
          </p:nvPicPr>
          <p:blipFill>
            <a:blip r:embed="rId8" cstate="print"/>
            <a:srcRect t="4584" r="1852"/>
            <a:stretch>
              <a:fillRect/>
            </a:stretch>
          </p:blipFill>
          <p:spPr bwMode="auto">
            <a:xfrm>
              <a:off x="624031" y="6441583"/>
              <a:ext cx="4050015" cy="36647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774" r:id="rId1"/>
    <p:sldLayoutId id="2147484775" r:id="rId2"/>
    <p:sldLayoutId id="2147484776" r:id="rId3"/>
    <p:sldLayoutId id="2147484777" r:id="rId4"/>
    <p:sldLayoutId id="2147484778" r:id="rId5"/>
    <p:sldLayoutId id="2147484779"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pPr algn="l"/>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112474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Phrasing</a:t>
            </a:r>
            <a:endParaRPr lang="en-GB" dirty="0"/>
          </a:p>
        </p:txBody>
      </p:sp>
      <p:sp>
        <p:nvSpPr>
          <p:cNvPr id="84995" name="Rectangle 6"/>
          <p:cNvSpPr>
            <a:spLocks noGrp="1" noChangeArrowheads="1"/>
          </p:cNvSpPr>
          <p:nvPr>
            <p:ph idx="1"/>
          </p:nvPr>
        </p:nvSpPr>
        <p:spPr/>
        <p:txBody>
          <a:bodyPr/>
          <a:lstStyle/>
          <a:p>
            <a:r>
              <a:rPr lang="en-GB" dirty="0" smtClean="0"/>
              <a:t>Noun-Phrases</a:t>
            </a:r>
          </a:p>
          <a:p>
            <a:pPr lvl="1"/>
            <a:r>
              <a:rPr lang="en-GB" dirty="0" smtClean="0"/>
              <a:t>Entities or attributes associated with the argument being made</a:t>
            </a:r>
          </a:p>
          <a:p>
            <a:pPr lvl="1"/>
            <a:r>
              <a:rPr lang="en-GB" dirty="0" smtClean="0"/>
              <a:t>For safety arguments, from the following areas:</a:t>
            </a:r>
          </a:p>
          <a:p>
            <a:pPr lvl="2"/>
            <a:r>
              <a:rPr lang="en-GB" dirty="0" smtClean="0"/>
              <a:t>System development - the design method, coding, requirements activities, etc.</a:t>
            </a:r>
          </a:p>
          <a:p>
            <a:pPr lvl="2"/>
            <a:r>
              <a:rPr lang="en-GB" dirty="0" smtClean="0"/>
              <a:t>System design - physical &amp; functional properties of design</a:t>
            </a:r>
          </a:p>
          <a:p>
            <a:pPr lvl="2"/>
            <a:r>
              <a:rPr lang="en-GB" dirty="0" smtClean="0"/>
              <a:t>System operation and maintenance - procedures, roles, etc.</a:t>
            </a:r>
          </a:p>
          <a:p>
            <a:pPr lvl="2"/>
            <a:r>
              <a:rPr lang="en-GB" dirty="0" smtClean="0"/>
              <a:t>Testing, Safety and Hazard Analyses - e.g. fault trees, test results</a:t>
            </a:r>
          </a:p>
          <a:p>
            <a:pPr lvl="1"/>
            <a:r>
              <a:rPr lang="en-GB" dirty="0" smtClean="0"/>
              <a:t>Example subjects</a:t>
            </a:r>
          </a:p>
          <a:p>
            <a:pPr lvl="2"/>
            <a:r>
              <a:rPr lang="en-GB" dirty="0" smtClean="0"/>
              <a:t>“Module XYZ123”, “Fault Tree for Top Event Y”,</a:t>
            </a:r>
            <a:br>
              <a:rPr lang="en-GB" dirty="0" smtClean="0"/>
            </a:br>
            <a:r>
              <a:rPr lang="en-GB" dirty="0" smtClean="0"/>
              <a:t>“Testing Activity Z”</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Phrasing</a:t>
            </a:r>
            <a:endParaRPr lang="en-GB" dirty="0"/>
          </a:p>
        </p:txBody>
      </p:sp>
      <p:sp>
        <p:nvSpPr>
          <p:cNvPr id="87043" name="Rectangle 6"/>
          <p:cNvSpPr>
            <a:spLocks noGrp="1" noChangeArrowheads="1"/>
          </p:cNvSpPr>
          <p:nvPr>
            <p:ph idx="1"/>
          </p:nvPr>
        </p:nvSpPr>
        <p:spPr/>
        <p:txBody>
          <a:bodyPr/>
          <a:lstStyle/>
          <a:p>
            <a:r>
              <a:rPr lang="en-GB" dirty="0" smtClean="0"/>
              <a:t>Claims should be phrased as positive statements of objectives achieved - not requirements or aspirations</a:t>
            </a:r>
          </a:p>
          <a:p>
            <a:pPr lvl="1"/>
            <a:r>
              <a:rPr lang="en-GB" dirty="0" smtClean="0"/>
              <a:t>“Failure Rate is less than 1x10-6” rather than</a:t>
            </a:r>
            <a:br>
              <a:rPr lang="en-GB" dirty="0" smtClean="0"/>
            </a:br>
            <a:r>
              <a:rPr lang="en-GB" dirty="0" smtClean="0"/>
              <a:t>“Failure Rate must be less than 1x10-6”</a:t>
            </a:r>
          </a:p>
          <a:p>
            <a:r>
              <a:rPr lang="en-GB" dirty="0" smtClean="0"/>
              <a:t>Why?</a:t>
            </a:r>
          </a:p>
          <a:p>
            <a:pPr lvl="1"/>
            <a:r>
              <a:rPr lang="en-GB" dirty="0" smtClean="0"/>
              <a:t>For the final argument, it is what the reader wants to know</a:t>
            </a:r>
          </a:p>
          <a:p>
            <a:pPr lvl="1"/>
            <a:r>
              <a:rPr lang="en-GB" dirty="0" smtClean="0"/>
              <a:t>When developing the structure, a statement of achievement can be read as a claim to be achieved (i.e. stating a claim as an achievement doesn’t pose a significant problem early in the lifecycle)</a:t>
            </a:r>
          </a:p>
          <a:p>
            <a:pPr lvl="1"/>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1 </a:t>
            </a:r>
            <a:r>
              <a:rPr lang="en-US" dirty="0"/>
              <a:t>–</a:t>
            </a:r>
            <a:r>
              <a:rPr lang="en-GB" dirty="0"/>
              <a:t> Identify Claims: Phrasing</a:t>
            </a:r>
            <a:endParaRPr lang="en-US" dirty="0"/>
          </a:p>
        </p:txBody>
      </p:sp>
      <p:sp>
        <p:nvSpPr>
          <p:cNvPr id="89091" name="Rectangle 7"/>
          <p:cNvSpPr>
            <a:spLocks noGrp="1" noChangeArrowheads="1"/>
          </p:cNvSpPr>
          <p:nvPr>
            <p:ph idx="1"/>
          </p:nvPr>
        </p:nvSpPr>
        <p:spPr/>
        <p:txBody>
          <a:bodyPr/>
          <a:lstStyle/>
          <a:p>
            <a:pPr eaLnBrk="1" hangingPunct="1"/>
            <a:r>
              <a:rPr lang="en-GB" dirty="0"/>
              <a:t>The following are examples of correctly stated claims:</a:t>
            </a:r>
          </a:p>
          <a:p>
            <a:pPr eaLnBrk="1" hangingPunct="1"/>
            <a:endParaRPr lang="en-GB" dirty="0"/>
          </a:p>
          <a:p>
            <a:pPr lvl="2" eaLnBrk="1" hangingPunct="1"/>
            <a:endParaRPr lang="en-GB" dirty="0"/>
          </a:p>
        </p:txBody>
      </p:sp>
      <p:graphicFrame>
        <p:nvGraphicFramePr>
          <p:cNvPr id="8" name="Table 7"/>
          <p:cNvGraphicFramePr>
            <a:graphicFrameLocks noGrp="1"/>
          </p:cNvGraphicFramePr>
          <p:nvPr/>
        </p:nvGraphicFramePr>
        <p:xfrm>
          <a:off x="355600" y="1981200"/>
          <a:ext cx="8445500" cy="1155701"/>
        </p:xfrm>
        <a:graphic>
          <a:graphicData uri="http://schemas.openxmlformats.org/drawingml/2006/table">
            <a:tbl>
              <a:tblPr/>
              <a:tblGrid>
                <a:gridCol w="3919517"/>
                <a:gridCol w="4525983"/>
              </a:tblGrid>
              <a:tr h="3825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tx1"/>
                          </a:solidFill>
                          <a:effectLst/>
                          <a:latin typeface="Arial" charset="0"/>
                          <a:ea typeface="ＭＳ Ｐゴシック" charset="-128"/>
                        </a:rPr>
                        <a:t>Subject (Noun Phrase)</a:t>
                      </a:r>
                    </a:p>
                  </a:txBody>
                  <a:tcPr horzOverflow="overflow">
                    <a:lnL>
                      <a:noFill/>
                    </a:lnL>
                    <a:lnR w="12700" cap="flat" cmpd="sng" algn="ctr">
                      <a:solidFill>
                        <a:schemeClr val="tx1"/>
                      </a:solidFill>
                      <a:prstDash val="solid"/>
                      <a:round/>
                      <a:headEnd type="none" w="med" len="med"/>
                      <a:tailEnd type="none" w="med" len="med"/>
                    </a:lnR>
                    <a:lnT>
                      <a:noFill/>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tx1"/>
                          </a:solidFill>
                          <a:effectLst/>
                          <a:latin typeface="Arial" charset="0"/>
                          <a:ea typeface="ＭＳ Ｐゴシック" charset="-128"/>
                        </a:rPr>
                        <a:t>Predicate (Verb Phrase)</a:t>
                      </a:r>
                    </a:p>
                  </a:txBody>
                  <a:tcPr horzOverflow="overflow">
                    <a:lnL w="12700" cap="flat" cmpd="sng" algn="ctr">
                      <a:solidFill>
                        <a:schemeClr val="tx1"/>
                      </a:solidFill>
                      <a:prstDash val="solid"/>
                      <a:round/>
                      <a:headEnd type="none" w="med" len="med"/>
                      <a:tailEnd type="none" w="med" len="med"/>
                    </a:lnL>
                    <a:lnR>
                      <a:noFill/>
                    </a:lnR>
                    <a:lnT>
                      <a:noFill/>
                    </a:lnT>
                    <a:lnB w="381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225425"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70C0"/>
                          </a:solidFill>
                          <a:effectLst/>
                          <a:latin typeface="Arial" charset="0"/>
                          <a:ea typeface="ＭＳ Ｐゴシック" charset="-128"/>
                        </a:rPr>
                        <a:t>Component X</a:t>
                      </a:r>
                    </a:p>
                  </a:txBody>
                  <a:tcPr horzOverflow="overflow">
                    <a:lnL>
                      <a:noFill/>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70C0"/>
                          </a:solidFill>
                          <a:effectLst/>
                          <a:latin typeface="Arial" charset="0"/>
                          <a:ea typeface="ＭＳ Ｐゴシック" charset="-128"/>
                        </a:rPr>
                        <a:t>has no critical failure rates</a:t>
                      </a:r>
                    </a:p>
                  </a:txBody>
                  <a:tcPr horzOverflow="overflow">
                    <a:lnL w="12700" cap="flat" cmpd="sng" algn="ctr">
                      <a:solidFill>
                        <a:schemeClr val="tx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0525">
                <a:tc>
                  <a:txBody>
                    <a:bodyPr/>
                    <a:lstStyle/>
                    <a:p>
                      <a:pPr marL="225425"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70C0"/>
                          </a:solidFill>
                          <a:effectLst/>
                          <a:latin typeface="Arial" charset="0"/>
                          <a:ea typeface="ＭＳ Ｐゴシック" charset="-128"/>
                        </a:rPr>
                        <a:t>All identified hazards for System Y</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70C0"/>
                          </a:solidFill>
                          <a:effectLst/>
                          <a:latin typeface="Arial" charset="0"/>
                          <a:ea typeface="ＭＳ Ｐゴシック" charset="-128"/>
                        </a:rPr>
                        <a:t>are sufficiently mitigated</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3"/>
          <p:cNvSpPr>
            <a:spLocks noGrp="1"/>
          </p:cNvSpPr>
          <p:nvPr>
            <p:ph type="title"/>
          </p:nvPr>
        </p:nvSpPr>
        <p:spPr/>
        <p:txBody>
          <a:bodyPr/>
          <a:lstStyle/>
          <a:p>
            <a:r>
              <a:rPr lang="en-GB" dirty="0" smtClean="0"/>
              <a:t>Step 1 </a:t>
            </a:r>
            <a:r>
              <a:rPr lang="en-US" dirty="0" smtClean="0"/>
              <a:t>–</a:t>
            </a:r>
            <a:r>
              <a:rPr lang="en-GB" dirty="0" smtClean="0"/>
              <a:t> Identify Claims: Phrasing</a:t>
            </a:r>
            <a:endParaRPr lang="en-US" dirty="0"/>
          </a:p>
        </p:txBody>
      </p:sp>
      <p:sp>
        <p:nvSpPr>
          <p:cNvPr id="90115" name="Text Placeholder 4"/>
          <p:cNvSpPr>
            <a:spLocks noGrp="1"/>
          </p:cNvSpPr>
          <p:nvPr>
            <p:ph type="body" sz="half" idx="1"/>
          </p:nvPr>
        </p:nvSpPr>
        <p:spPr/>
        <p:txBody>
          <a:bodyPr/>
          <a:lstStyle/>
          <a:p>
            <a:pPr>
              <a:spcAft>
                <a:spcPts val="1800"/>
              </a:spcAft>
            </a:pPr>
            <a:r>
              <a:rPr lang="en-US" b="1" i="1" dirty="0" smtClean="0"/>
              <a:t>Claim:</a:t>
            </a:r>
          </a:p>
          <a:p>
            <a:pPr>
              <a:spcAft>
                <a:spcPts val="600"/>
              </a:spcAft>
            </a:pPr>
            <a:r>
              <a:rPr lang="en-US" dirty="0" smtClean="0">
                <a:solidFill>
                  <a:srgbClr val="002060"/>
                </a:solidFill>
              </a:rPr>
              <a:t>“Hazard Log for System Y”</a:t>
            </a:r>
          </a:p>
          <a:p>
            <a:pPr>
              <a:spcAft>
                <a:spcPts val="600"/>
              </a:spcAft>
            </a:pPr>
            <a:r>
              <a:rPr lang="en-US" dirty="0" smtClean="0">
                <a:solidFill>
                  <a:srgbClr val="002060"/>
                </a:solidFill>
              </a:rPr>
              <a:t>“Fault Tree for Hazard H-1”</a:t>
            </a:r>
          </a:p>
          <a:p>
            <a:pPr>
              <a:spcAft>
                <a:spcPts val="600"/>
              </a:spcAft>
            </a:pPr>
            <a:r>
              <a:rPr lang="en-US" dirty="0" smtClean="0">
                <a:solidFill>
                  <a:srgbClr val="002060"/>
                </a:solidFill>
              </a:rPr>
              <a:t>“Perform Fault Tree Analysis of Hazard H-1”</a:t>
            </a:r>
          </a:p>
          <a:p>
            <a:pPr>
              <a:spcAft>
                <a:spcPts val="600"/>
              </a:spcAft>
            </a:pPr>
            <a:r>
              <a:rPr lang="en-US" dirty="0" smtClean="0">
                <a:solidFill>
                  <a:srgbClr val="002060"/>
                </a:solidFill>
              </a:rPr>
              <a:t>“How many failure modes does component X have?”</a:t>
            </a:r>
            <a:endParaRPr lang="en-US" dirty="0">
              <a:solidFill>
                <a:srgbClr val="002060"/>
              </a:solidFill>
            </a:endParaRPr>
          </a:p>
        </p:txBody>
      </p:sp>
      <p:sp>
        <p:nvSpPr>
          <p:cNvPr id="90116" name="Content Placeholder 5"/>
          <p:cNvSpPr>
            <a:spLocks noGrp="1"/>
          </p:cNvSpPr>
          <p:nvPr>
            <p:ph sz="half" idx="2"/>
          </p:nvPr>
        </p:nvSpPr>
        <p:spPr/>
        <p:txBody>
          <a:bodyPr/>
          <a:lstStyle/>
          <a:p>
            <a:pPr>
              <a:spcAft>
                <a:spcPts val="1800"/>
              </a:spcAft>
            </a:pPr>
            <a:r>
              <a:rPr lang="en-US" b="1" i="1" dirty="0" smtClean="0"/>
              <a:t>Reason:</a:t>
            </a:r>
          </a:p>
          <a:p>
            <a:pPr>
              <a:spcAft>
                <a:spcPts val="600"/>
              </a:spcAft>
            </a:pPr>
            <a:r>
              <a:rPr lang="en-US" i="1" dirty="0" smtClean="0">
                <a:solidFill>
                  <a:schemeClr val="accent1">
                    <a:lumMod val="25000"/>
                  </a:schemeClr>
                </a:solidFill>
              </a:rPr>
              <a:t>Not a proposition (a thing)</a:t>
            </a:r>
          </a:p>
          <a:p>
            <a:pPr>
              <a:spcAft>
                <a:spcPts val="600"/>
              </a:spcAft>
            </a:pPr>
            <a:r>
              <a:rPr lang="en-US" i="1" dirty="0" smtClean="0">
                <a:solidFill>
                  <a:schemeClr val="accent1">
                    <a:lumMod val="25000"/>
                  </a:schemeClr>
                </a:solidFill>
              </a:rPr>
              <a:t>Not a proposition (a thing)</a:t>
            </a:r>
          </a:p>
          <a:p>
            <a:pPr>
              <a:spcAft>
                <a:spcPts val="600"/>
              </a:spcAft>
            </a:pPr>
            <a:r>
              <a:rPr lang="en-US" i="1" dirty="0" smtClean="0">
                <a:solidFill>
                  <a:schemeClr val="accent1">
                    <a:lumMod val="25000"/>
                  </a:schemeClr>
                </a:solidFill>
              </a:rPr>
              <a:t>Not a proposition (an action)</a:t>
            </a:r>
            <a:br>
              <a:rPr lang="en-US" i="1" dirty="0" smtClean="0">
                <a:solidFill>
                  <a:schemeClr val="accent1">
                    <a:lumMod val="25000"/>
                  </a:schemeClr>
                </a:solidFill>
              </a:rPr>
            </a:br>
            <a:endParaRPr lang="en-US" i="1" dirty="0" smtClean="0">
              <a:solidFill>
                <a:schemeClr val="accent1">
                  <a:lumMod val="25000"/>
                </a:schemeClr>
              </a:solidFill>
            </a:endParaRPr>
          </a:p>
          <a:p>
            <a:pPr>
              <a:spcAft>
                <a:spcPts val="600"/>
              </a:spcAft>
            </a:pPr>
            <a:r>
              <a:rPr lang="en-US" i="1" dirty="0" smtClean="0">
                <a:solidFill>
                  <a:schemeClr val="accent1">
                    <a:lumMod val="25000"/>
                  </a:schemeClr>
                </a:solidFill>
              </a:rPr>
              <a:t>Not a proposition (a question)</a:t>
            </a:r>
            <a:endParaRPr lang="en-US" i="1" dirty="0">
              <a:solidFill>
                <a:schemeClr val="accent1">
                  <a:lumMod val="25000"/>
                </a:schemeClr>
              </a:solidFill>
            </a:endParaRPr>
          </a:p>
        </p:txBody>
      </p:sp>
      <p:sp>
        <p:nvSpPr>
          <p:cNvPr id="90117" name="TextBox 6"/>
          <p:cNvSpPr txBox="1">
            <a:spLocks noChangeArrowheads="1"/>
          </p:cNvSpPr>
          <p:nvPr/>
        </p:nvSpPr>
        <p:spPr bwMode="auto">
          <a:xfrm>
            <a:off x="381000" y="1447800"/>
            <a:ext cx="7848600" cy="400050"/>
          </a:xfrm>
          <a:prstGeom prst="rect">
            <a:avLst/>
          </a:prstGeom>
          <a:noFill/>
          <a:ln w="9525">
            <a:noFill/>
            <a:miter lim="800000"/>
            <a:headEnd/>
            <a:tailEnd/>
          </a:ln>
        </p:spPr>
        <p:txBody>
          <a:bodyPr lIns="0" rIns="0">
            <a:prstTxWarp prst="textNoShape">
              <a:avLst/>
            </a:prstTxWarp>
            <a:spAutoFit/>
          </a:bodyPr>
          <a:lstStyle/>
          <a:p>
            <a:pPr algn="l"/>
            <a:r>
              <a:rPr lang="en-US" dirty="0"/>
              <a:t>The following are examples of </a:t>
            </a:r>
            <a:r>
              <a:rPr lang="en-US" i="1" dirty="0"/>
              <a:t>incorrectly</a:t>
            </a:r>
            <a:r>
              <a:rPr lang="en-US" dirty="0"/>
              <a:t> stated claims:</a:t>
            </a:r>
          </a:p>
        </p:txBody>
      </p:sp>
      <p:sp>
        <p:nvSpPr>
          <p:cNvPr id="90118" name="TextBox 7"/>
          <p:cNvSpPr txBox="1">
            <a:spLocks noChangeArrowheads="1"/>
          </p:cNvSpPr>
          <p:nvPr/>
        </p:nvSpPr>
        <p:spPr bwMode="auto">
          <a:xfrm>
            <a:off x="381000" y="5181600"/>
            <a:ext cx="7848600" cy="400050"/>
          </a:xfrm>
          <a:prstGeom prst="rect">
            <a:avLst/>
          </a:prstGeom>
          <a:noFill/>
          <a:ln w="9525">
            <a:noFill/>
            <a:miter lim="800000"/>
            <a:headEnd/>
            <a:tailEnd/>
          </a:ln>
        </p:spPr>
        <p:txBody>
          <a:bodyPr lIns="0" rIns="0">
            <a:prstTxWarp prst="textNoShape">
              <a:avLst/>
            </a:prstTxWarp>
            <a:spAutoFit/>
          </a:bodyPr>
          <a:lstStyle/>
          <a:p>
            <a:pPr algn="l"/>
            <a:r>
              <a:rPr lang="en-US" dirty="0"/>
              <a:t>Test: can we say claim is TRUE/FALSE?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Phrasing</a:t>
            </a:r>
            <a:endParaRPr lang="en-GB" dirty="0"/>
          </a:p>
        </p:txBody>
      </p:sp>
      <p:sp>
        <p:nvSpPr>
          <p:cNvPr id="92163" name="Rectangle 6"/>
          <p:cNvSpPr>
            <a:spLocks noGrp="1" noChangeArrowheads="1"/>
          </p:cNvSpPr>
          <p:nvPr>
            <p:ph idx="1"/>
          </p:nvPr>
        </p:nvSpPr>
        <p:spPr/>
        <p:txBody>
          <a:bodyPr/>
          <a:lstStyle/>
          <a:p>
            <a:r>
              <a:rPr lang="en-US" dirty="0" smtClean="0"/>
              <a:t>Difficulties in Summarizing Claims:</a:t>
            </a:r>
          </a:p>
          <a:p>
            <a:pPr lvl="1"/>
            <a:r>
              <a:rPr lang="en-US" dirty="0" smtClean="0"/>
              <a:t>Sometimes, it can be difficult to ‘sum-up’ a claim in a single succinct statement</a:t>
            </a:r>
          </a:p>
          <a:p>
            <a:pPr lvl="2"/>
            <a:r>
              <a:rPr lang="en-US" dirty="0" smtClean="0"/>
              <a:t>e.g. a safety requirement that is described in 1/2 page in the standard</a:t>
            </a:r>
          </a:p>
          <a:p>
            <a:pPr lvl="1"/>
            <a:r>
              <a:rPr lang="en-GB" dirty="0" smtClean="0"/>
              <a:t>One </a:t>
            </a:r>
            <a:r>
              <a:rPr lang="en-GB" dirty="0" smtClean="0"/>
              <a:t>way, </a:t>
            </a:r>
            <a:r>
              <a:rPr lang="en-GB" dirty="0" smtClean="0"/>
              <a:t>is to </a:t>
            </a:r>
            <a:r>
              <a:rPr lang="en-GB" dirty="0" smtClean="0"/>
              <a:t>use a reference:</a:t>
            </a:r>
            <a:endParaRPr lang="en-GB" dirty="0" smtClean="0"/>
          </a:p>
          <a:p>
            <a:pPr lvl="2"/>
            <a:r>
              <a:rPr lang="en-GB" dirty="0" smtClean="0"/>
              <a:t>e.g. “Requirement 6.3 is met”</a:t>
            </a:r>
          </a:p>
          <a:p>
            <a:pPr lvl="1"/>
            <a:r>
              <a:rPr lang="en-GB" dirty="0" smtClean="0"/>
              <a:t>However, we would still like to make the claim structure readable, so even the briefest description helps</a:t>
            </a:r>
          </a:p>
          <a:p>
            <a:pPr lvl="2"/>
            <a:r>
              <a:rPr lang="en-GB" dirty="0" smtClean="0"/>
              <a:t>e.g. “Requirement 6.3 (Defence in Depth) is met”</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Step 2 </a:t>
            </a:r>
            <a:r>
              <a:rPr lang="en-US" dirty="0" smtClean="0"/>
              <a:t>–</a:t>
            </a:r>
            <a:r>
              <a:rPr lang="en-GB" dirty="0" smtClean="0"/>
              <a:t> Define Basis for Claims: Context</a:t>
            </a:r>
            <a:endParaRPr lang="en-US" dirty="0"/>
          </a:p>
        </p:txBody>
      </p:sp>
      <p:sp>
        <p:nvSpPr>
          <p:cNvPr id="3" name="Content Placeholder 2"/>
          <p:cNvSpPr>
            <a:spLocks noGrp="1"/>
          </p:cNvSpPr>
          <p:nvPr>
            <p:ph idx="1"/>
          </p:nvPr>
        </p:nvSpPr>
        <p:spPr/>
        <p:txBody>
          <a:bodyPr/>
          <a:lstStyle/>
          <a:p>
            <a:r>
              <a:rPr lang="en-US" dirty="0" smtClean="0"/>
              <a:t>Having presented a claim, make clear (unambiguous) the basis on which that claim is stated</a:t>
            </a:r>
          </a:p>
          <a:p>
            <a:pPr lvl="1"/>
            <a:r>
              <a:rPr lang="en-US" dirty="0" smtClean="0"/>
              <a:t>When a claim talks of hazards, components, requirements, fault trees, acceptability, sufficiency … is it clear what is being referred to?</a:t>
            </a:r>
          </a:p>
          <a:p>
            <a:r>
              <a:rPr lang="en-US" dirty="0" smtClean="0"/>
              <a:t>The aim is to ensure that both writer and reader have same understanding</a:t>
            </a:r>
          </a:p>
          <a:p>
            <a:r>
              <a:rPr lang="en-GB" dirty="0" smtClean="0"/>
              <a:t>For example, it is not helpful to state the claim…</a:t>
            </a:r>
          </a:p>
          <a:p>
            <a:pPr lvl="1"/>
            <a:r>
              <a:rPr lang="en-GB" dirty="0" smtClean="0"/>
              <a:t>“Requirement 6.3 is met” </a:t>
            </a:r>
          </a:p>
          <a:p>
            <a:r>
              <a:rPr lang="en-GB" dirty="0" smtClean="0"/>
              <a:t>… if it is unclear to the reader what “Requirement 6.3” refers to</a:t>
            </a:r>
            <a:endParaRPr lang="en-US" dirty="0" smtClean="0"/>
          </a:p>
          <a:p>
            <a:endParaRPr lang="en-US" dirty="0"/>
          </a:p>
        </p:txBody>
      </p:sp>
    </p:spTree>
    <p:extLst>
      <p:ext uri="{BB962C8B-B14F-4D97-AF65-F5344CB8AC3E}">
        <p14:creationId xmlns:p14="http://schemas.microsoft.com/office/powerpoint/2010/main" val="419440585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5"/>
          <p:cNvSpPr>
            <a:spLocks noGrp="1" noChangeArrowheads="1"/>
          </p:cNvSpPr>
          <p:nvPr>
            <p:ph type="title"/>
          </p:nvPr>
        </p:nvSpPr>
        <p:spPr/>
        <p:txBody>
          <a:bodyPr/>
          <a:lstStyle/>
          <a:p>
            <a:r>
              <a:rPr lang="en-GB" dirty="0" smtClean="0"/>
              <a:t>Step 3 </a:t>
            </a:r>
            <a:r>
              <a:rPr lang="en-US" dirty="0" smtClean="0"/>
              <a:t>–</a:t>
            </a:r>
            <a:r>
              <a:rPr lang="en-GB" dirty="0" smtClean="0"/>
              <a:t> Identify Strategy</a:t>
            </a:r>
            <a:endParaRPr lang="en-GB" dirty="0"/>
          </a:p>
        </p:txBody>
      </p:sp>
      <p:sp>
        <p:nvSpPr>
          <p:cNvPr id="96259" name="Rectangle 6"/>
          <p:cNvSpPr>
            <a:spLocks noGrp="1" noChangeArrowheads="1"/>
          </p:cNvSpPr>
          <p:nvPr>
            <p:ph idx="1"/>
          </p:nvPr>
        </p:nvSpPr>
        <p:spPr/>
        <p:txBody>
          <a:bodyPr/>
          <a:lstStyle/>
          <a:p>
            <a:r>
              <a:rPr lang="en-US" dirty="0" smtClean="0"/>
              <a:t>Next step is to work out how to substantiate the stated claim</a:t>
            </a:r>
          </a:p>
          <a:p>
            <a:pPr lvl="1"/>
            <a:r>
              <a:rPr lang="en-US" dirty="0" smtClean="0"/>
              <a:t>“What reasons are there for saying the claim is TRUE?”</a:t>
            </a:r>
          </a:p>
          <a:p>
            <a:pPr lvl="1"/>
            <a:r>
              <a:rPr lang="en-US" dirty="0" smtClean="0"/>
              <a:t>“What statements would convince the reader that the claim is TRUE?”</a:t>
            </a:r>
          </a:p>
          <a:p>
            <a:r>
              <a:rPr lang="en-US" dirty="0" smtClean="0"/>
              <a:t>Aim for statements that are easier to support than the larger claim</a:t>
            </a:r>
          </a:p>
          <a:p>
            <a:pPr lvl="1"/>
            <a:r>
              <a:rPr lang="en-US" dirty="0" smtClean="0"/>
              <a:t>Breaking into a number of smaller claims -  i.e. Divide-and-Conquer</a:t>
            </a:r>
          </a:p>
          <a:p>
            <a:pPr lvl="1"/>
            <a:r>
              <a:rPr lang="en-US" dirty="0" smtClean="0"/>
              <a:t>Relating claim more closely to specific application in question (e.g. for a generic requirement)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GB" dirty="0" smtClean="0"/>
              <a:t>Step 3 </a:t>
            </a:r>
            <a:r>
              <a:rPr lang="en-US" dirty="0" smtClean="0"/>
              <a:t>–</a:t>
            </a:r>
            <a:r>
              <a:rPr lang="en-GB" dirty="0" smtClean="0"/>
              <a:t> Identify Strategy</a:t>
            </a:r>
            <a:endParaRPr lang="en-GB" dirty="0"/>
          </a:p>
        </p:txBody>
      </p:sp>
      <p:sp>
        <p:nvSpPr>
          <p:cNvPr id="98307" name="Rectangle 3"/>
          <p:cNvSpPr>
            <a:spLocks noGrp="1" noChangeArrowheads="1"/>
          </p:cNvSpPr>
          <p:nvPr>
            <p:ph idx="1"/>
          </p:nvPr>
        </p:nvSpPr>
        <p:spPr/>
        <p:txBody>
          <a:bodyPr/>
          <a:lstStyle/>
          <a:p>
            <a:r>
              <a:rPr lang="en-US" dirty="0" smtClean="0"/>
              <a:t>The role of a strategy node is to clearly explain the relationship between a claim and a set of sub-claims</a:t>
            </a:r>
          </a:p>
          <a:p>
            <a:r>
              <a:rPr lang="en-US" dirty="0" smtClean="0"/>
              <a:t>An analogy:</a:t>
            </a:r>
          </a:p>
          <a:p>
            <a:endParaRPr lang="en-US" dirty="0" smtClean="0"/>
          </a:p>
          <a:p>
            <a:endParaRPr lang="en-US" dirty="0" smtClean="0"/>
          </a:p>
          <a:p>
            <a:endParaRPr lang="en-US" dirty="0" smtClean="0"/>
          </a:p>
          <a:p>
            <a:r>
              <a:rPr lang="en-US" dirty="0" smtClean="0"/>
              <a:t>Strategy statement should succinctly describe the argument approach adopted, ideally in the form:</a:t>
            </a:r>
          </a:p>
          <a:p>
            <a:pPr lvl="1"/>
            <a:r>
              <a:rPr lang="en-US" dirty="0" smtClean="0"/>
              <a:t>“Argument by … &lt;approach&gt;”</a:t>
            </a:r>
          </a:p>
          <a:p>
            <a:endParaRPr lang="en-US" dirty="0"/>
          </a:p>
        </p:txBody>
      </p:sp>
      <p:sp>
        <p:nvSpPr>
          <p:cNvPr id="98308" name="Text Box 4"/>
          <p:cNvSpPr txBox="1">
            <a:spLocks noChangeArrowheads="1"/>
          </p:cNvSpPr>
          <p:nvPr/>
        </p:nvSpPr>
        <p:spPr bwMode="auto">
          <a:xfrm>
            <a:off x="1447800" y="2917825"/>
            <a:ext cx="6621463" cy="822325"/>
          </a:xfrm>
          <a:prstGeom prst="rect">
            <a:avLst/>
          </a:prstGeom>
          <a:noFill/>
          <a:ln w="12700">
            <a:noFill/>
            <a:miter lim="800000"/>
            <a:headEnd type="none" w="sm" len="sm"/>
            <a:tailEnd type="none" w="sm" len="sm"/>
          </a:ln>
        </p:spPr>
        <p:txBody>
          <a:bodyPr wrap="none">
            <a:prstTxWarp prst="textNoShape">
              <a:avLst/>
            </a:prstTxWarp>
            <a:spAutoFit/>
          </a:bodyPr>
          <a:lstStyle/>
          <a:p>
            <a:pPr algn="l" eaLnBrk="0" hangingPunct="0">
              <a:spcBef>
                <a:spcPct val="0"/>
              </a:spcBef>
            </a:pPr>
            <a:r>
              <a:rPr lang="en-GB" sz="2400" i="1" dirty="0">
                <a:latin typeface="Times New Roman" charset="0"/>
              </a:rPr>
              <a:t>3xy</a:t>
            </a:r>
            <a:r>
              <a:rPr lang="en-GB" sz="2400" i="1" baseline="30000" dirty="0">
                <a:latin typeface="Times New Roman" charset="0"/>
              </a:rPr>
              <a:t>3</a:t>
            </a:r>
            <a:r>
              <a:rPr lang="en-GB" sz="2400" i="1" dirty="0">
                <a:latin typeface="Times New Roman" charset="0"/>
              </a:rPr>
              <a:t> + 2x</a:t>
            </a:r>
            <a:r>
              <a:rPr lang="en-GB" sz="2400" i="1" baseline="30000" dirty="0">
                <a:latin typeface="Times New Roman" charset="0"/>
              </a:rPr>
              <a:t>2</a:t>
            </a:r>
            <a:r>
              <a:rPr lang="en-GB" sz="2400" i="1" dirty="0">
                <a:latin typeface="Times New Roman" charset="0"/>
              </a:rPr>
              <a:t>y</a:t>
            </a:r>
            <a:r>
              <a:rPr lang="en-GB" sz="2400" i="1" baseline="30000" dirty="0">
                <a:latin typeface="Times New Roman" charset="0"/>
              </a:rPr>
              <a:t>2</a:t>
            </a:r>
            <a:r>
              <a:rPr lang="en-GB" sz="2400" i="1" dirty="0">
                <a:latin typeface="Times New Roman" charset="0"/>
              </a:rPr>
              <a:t> + 5xy = 17y</a:t>
            </a:r>
            <a:r>
              <a:rPr lang="en-GB" sz="2400" dirty="0">
                <a:latin typeface="Times New Roman" charset="0"/>
              </a:rPr>
              <a:t>      </a:t>
            </a:r>
            <a:r>
              <a:rPr lang="en-GB" sz="2400" i="1" dirty="0">
                <a:latin typeface="Times New Roman" charset="0"/>
              </a:rPr>
              <a:t>(Divide both sides by y)</a:t>
            </a:r>
          </a:p>
          <a:p>
            <a:pPr algn="l" eaLnBrk="0" hangingPunct="0">
              <a:spcBef>
                <a:spcPct val="0"/>
              </a:spcBef>
            </a:pPr>
            <a:r>
              <a:rPr lang="en-GB" sz="2400" i="1" dirty="0">
                <a:latin typeface="Times New Roman" charset="0"/>
              </a:rPr>
              <a:t>3xy</a:t>
            </a:r>
            <a:r>
              <a:rPr lang="en-GB" sz="2400" i="1" baseline="30000" dirty="0">
                <a:latin typeface="Times New Roman" charset="0"/>
              </a:rPr>
              <a:t>2</a:t>
            </a:r>
            <a:r>
              <a:rPr lang="en-GB" sz="2400" i="1" dirty="0">
                <a:latin typeface="Times New Roman" charset="0"/>
              </a:rPr>
              <a:t> + 2x</a:t>
            </a:r>
            <a:r>
              <a:rPr lang="en-GB" sz="2400" i="1" baseline="30000" dirty="0">
                <a:latin typeface="Times New Roman" charset="0"/>
              </a:rPr>
              <a:t>2</a:t>
            </a:r>
            <a:r>
              <a:rPr lang="en-GB" sz="2400" i="1" dirty="0">
                <a:latin typeface="Times New Roman" charset="0"/>
              </a:rPr>
              <a:t>y + 5x = 17</a:t>
            </a:r>
          </a:p>
        </p:txBody>
      </p:sp>
      <p:sp>
        <p:nvSpPr>
          <p:cNvPr id="98309" name="Text Box 5"/>
          <p:cNvSpPr txBox="1">
            <a:spLocks noChangeArrowheads="1"/>
          </p:cNvSpPr>
          <p:nvPr/>
        </p:nvSpPr>
        <p:spPr bwMode="auto">
          <a:xfrm>
            <a:off x="5867400" y="2460625"/>
            <a:ext cx="1404938" cy="457200"/>
          </a:xfrm>
          <a:prstGeom prst="rect">
            <a:avLst/>
          </a:prstGeom>
          <a:noFill/>
          <a:ln w="12700">
            <a:noFill/>
            <a:miter lim="800000"/>
            <a:headEnd type="none" w="sm" len="sm"/>
            <a:tailEnd type="none" w="sm" len="sm"/>
          </a:ln>
        </p:spPr>
        <p:txBody>
          <a:bodyPr wrap="none">
            <a:prstTxWarp prst="textNoShape">
              <a:avLst/>
            </a:prstTxWarp>
            <a:spAutoFit/>
          </a:bodyPr>
          <a:lstStyle/>
          <a:p>
            <a:pPr algn="l" eaLnBrk="0" hangingPunct="0">
              <a:spcBef>
                <a:spcPct val="0"/>
              </a:spcBef>
            </a:pPr>
            <a:r>
              <a:rPr lang="en-GB" sz="2400" b="1" i="1" dirty="0"/>
              <a:t>Strategy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5"/>
          <p:cNvSpPr>
            <a:spLocks noGrp="1" noChangeArrowheads="1"/>
          </p:cNvSpPr>
          <p:nvPr>
            <p:ph type="title"/>
          </p:nvPr>
        </p:nvSpPr>
        <p:spPr/>
        <p:txBody>
          <a:bodyPr/>
          <a:lstStyle/>
          <a:p>
            <a:r>
              <a:rPr lang="en-GB" dirty="0" smtClean="0"/>
              <a:t>Step 3 </a:t>
            </a:r>
            <a:r>
              <a:rPr lang="en-US" dirty="0" smtClean="0"/>
              <a:t>–</a:t>
            </a:r>
            <a:r>
              <a:rPr lang="en-GB" dirty="0" smtClean="0"/>
              <a:t> Identify Strategy</a:t>
            </a:r>
            <a:endParaRPr lang="en-GB" dirty="0"/>
          </a:p>
        </p:txBody>
      </p:sp>
      <p:sp>
        <p:nvSpPr>
          <p:cNvPr id="100355" name="Rectangle 6"/>
          <p:cNvSpPr>
            <a:spLocks noGrp="1" noChangeArrowheads="1"/>
          </p:cNvSpPr>
          <p:nvPr>
            <p:ph idx="1"/>
          </p:nvPr>
        </p:nvSpPr>
        <p:spPr/>
        <p:txBody>
          <a:bodyPr/>
          <a:lstStyle/>
          <a:p>
            <a:r>
              <a:rPr lang="en-US" dirty="0" smtClean="0"/>
              <a:t>Where do strategies come from?</a:t>
            </a:r>
          </a:p>
          <a:p>
            <a:r>
              <a:rPr lang="en-US" dirty="0" smtClean="0"/>
              <a:t>For a safety argument, sources of information are:</a:t>
            </a:r>
          </a:p>
          <a:p>
            <a:pPr lvl="1"/>
            <a:r>
              <a:rPr lang="en-US" dirty="0" smtClean="0"/>
              <a:t>The design itself</a:t>
            </a:r>
          </a:p>
          <a:p>
            <a:pPr lvl="1"/>
            <a:r>
              <a:rPr lang="en-US" dirty="0" smtClean="0"/>
              <a:t>Analysis and Testing results </a:t>
            </a:r>
          </a:p>
          <a:p>
            <a:pPr lvl="1"/>
            <a:r>
              <a:rPr lang="en-US" dirty="0" smtClean="0"/>
              <a:t>Note: </a:t>
            </a:r>
            <a:r>
              <a:rPr lang="en-US" dirty="0" smtClean="0"/>
              <a:t>not just supporting claims, but also structuring argument</a:t>
            </a:r>
          </a:p>
          <a:p>
            <a:r>
              <a:rPr lang="en-US" dirty="0" smtClean="0"/>
              <a:t>However, can also simply be a question of presentation</a:t>
            </a:r>
          </a:p>
          <a:p>
            <a:pPr lvl="1"/>
            <a:r>
              <a:rPr lang="en-US" dirty="0" smtClean="0"/>
              <a:t>Especially true at the high levels</a:t>
            </a:r>
          </a:p>
          <a:p>
            <a:pPr lvl="1"/>
            <a:r>
              <a:rPr lang="en-US" dirty="0" smtClean="0"/>
              <a:t>(Analogous with Fault Trees - many different trees produce the same cases)</a:t>
            </a:r>
          </a:p>
          <a:p>
            <a:pPr lvl="1"/>
            <a:r>
              <a:rPr lang="en-US" dirty="0" smtClean="0"/>
              <a:t>In these cases</a:t>
            </a:r>
          </a:p>
          <a:p>
            <a:pPr lvl="2"/>
            <a:r>
              <a:rPr lang="en-US" dirty="0" smtClean="0"/>
              <a:t>Look within the argument (claims, context) already outlined</a:t>
            </a:r>
          </a:p>
          <a:p>
            <a:pPr lvl="2"/>
            <a:r>
              <a:rPr lang="en-US" dirty="0" smtClean="0"/>
              <a:t>Bottom line: aiming for a clear breakdown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2"/>
          <p:cNvSpPr>
            <a:spLocks noGrp="1" noChangeArrowheads="1"/>
          </p:cNvSpPr>
          <p:nvPr>
            <p:ph type="title"/>
          </p:nvPr>
        </p:nvSpPr>
        <p:spPr/>
        <p:txBody>
          <a:bodyPr/>
          <a:lstStyle/>
          <a:p>
            <a:r>
              <a:rPr lang="en-US" dirty="0" smtClean="0"/>
              <a:t>Step 3 – Identify Strategy</a:t>
            </a:r>
            <a:endParaRPr lang="en-US" dirty="0"/>
          </a:p>
        </p:txBody>
      </p:sp>
      <p:sp>
        <p:nvSpPr>
          <p:cNvPr id="102402" name="Rectangle 3"/>
          <p:cNvSpPr>
            <a:spLocks noGrp="1" noChangeArrowheads="1"/>
          </p:cNvSpPr>
          <p:nvPr>
            <p:ph idx="1"/>
          </p:nvPr>
        </p:nvSpPr>
        <p:spPr/>
        <p:txBody>
          <a:bodyPr/>
          <a:lstStyle/>
          <a:p>
            <a:r>
              <a:rPr lang="en-US" dirty="0" smtClean="0"/>
              <a:t>Strategies can be implicit or explicit</a:t>
            </a:r>
          </a:p>
          <a:p>
            <a:pPr lvl="1"/>
            <a:r>
              <a:rPr lang="en-US" dirty="0" smtClean="0"/>
              <a:t>Implicit examples already shown</a:t>
            </a:r>
            <a:br>
              <a:rPr lang="en-US" dirty="0" smtClean="0"/>
            </a:br>
            <a:r>
              <a:rPr lang="en-US" dirty="0" smtClean="0"/>
              <a:t>(Claims broken down directly into sub-claims)</a:t>
            </a:r>
          </a:p>
          <a:p>
            <a:pPr lvl="1"/>
            <a:r>
              <a:rPr lang="en-US" dirty="0" smtClean="0"/>
              <a:t>Explicit strategy</a:t>
            </a:r>
            <a:br>
              <a:rPr lang="en-US" dirty="0" smtClean="0"/>
            </a:br>
            <a:r>
              <a:rPr lang="en-US" dirty="0" smtClean="0"/>
              <a:t>is a node</a:t>
            </a:r>
            <a:br>
              <a:rPr lang="en-US" dirty="0" smtClean="0"/>
            </a:br>
            <a:r>
              <a:rPr lang="en-US" dirty="0" smtClean="0"/>
              <a:t>placed between</a:t>
            </a:r>
            <a:br>
              <a:rPr lang="en-US" dirty="0" smtClean="0"/>
            </a:br>
            <a:r>
              <a:rPr lang="en-US" dirty="0" smtClean="0"/>
              <a:t>parent and</a:t>
            </a:r>
            <a:br>
              <a:rPr lang="en-US" dirty="0" smtClean="0"/>
            </a:br>
            <a:r>
              <a:rPr lang="en-US" dirty="0" smtClean="0"/>
              <a:t>child claims</a:t>
            </a:r>
            <a:endParaRPr lang="en-US" dirty="0"/>
          </a:p>
        </p:txBody>
      </p:sp>
      <p:grpSp>
        <p:nvGrpSpPr>
          <p:cNvPr id="102404" name="Group 28"/>
          <p:cNvGrpSpPr>
            <a:grpSpLocks/>
          </p:cNvGrpSpPr>
          <p:nvPr/>
        </p:nvGrpSpPr>
        <p:grpSpPr bwMode="auto">
          <a:xfrm>
            <a:off x="4394200" y="2476500"/>
            <a:ext cx="4419600" cy="3327400"/>
            <a:chOff x="4305300" y="1981200"/>
            <a:chExt cx="4419600" cy="3327400"/>
          </a:xfrm>
        </p:grpSpPr>
        <p:sp>
          <p:nvSpPr>
            <p:cNvPr id="102405" name="Parallelogram 12"/>
            <p:cNvSpPr>
              <a:spLocks noChangeArrowheads="1"/>
            </p:cNvSpPr>
            <p:nvPr/>
          </p:nvSpPr>
          <p:spPr bwMode="auto">
            <a:xfrm>
              <a:off x="5702300" y="3149600"/>
              <a:ext cx="1612900" cy="901700"/>
            </a:xfrm>
            <a:prstGeom prst="parallelogram">
              <a:avLst>
                <a:gd name="adj" fmla="val 25001"/>
              </a:avLst>
            </a:prstGeom>
            <a:solidFill>
              <a:schemeClr val="accent1"/>
            </a:solidFill>
            <a:ln w="6350">
              <a:solidFill>
                <a:schemeClr val="tx1"/>
              </a:solidFill>
              <a:round/>
              <a:headEnd/>
              <a:tailEnd/>
            </a:ln>
          </p:spPr>
          <p:txBody>
            <a:bodyPr anchor="ctr">
              <a:prstTxWarp prst="textNoShape">
                <a:avLst/>
              </a:prstTxWarp>
            </a:bodyPr>
            <a:lstStyle/>
            <a:p>
              <a:endParaRPr lang="en-US" dirty="0"/>
            </a:p>
          </p:txBody>
        </p:sp>
        <p:sp>
          <p:nvSpPr>
            <p:cNvPr id="102406" name="Text Box 5"/>
            <p:cNvSpPr txBox="1">
              <a:spLocks noChangeArrowheads="1"/>
            </p:cNvSpPr>
            <p:nvPr/>
          </p:nvSpPr>
          <p:spPr bwMode="auto">
            <a:xfrm>
              <a:off x="5829300" y="3390900"/>
              <a:ext cx="1371600" cy="457200"/>
            </a:xfrm>
            <a:prstGeom prst="rect">
              <a:avLst/>
            </a:prstGeom>
            <a:noFill/>
            <a:ln w="12700">
              <a:noFill/>
              <a:miter lim="800000"/>
              <a:headEnd type="none" w="sm" len="sm"/>
              <a:tailEnd type="none" w="sm" len="sm"/>
            </a:ln>
          </p:spPr>
          <p:txBody>
            <a:bodyPr>
              <a:prstTxWarp prst="textNoShape">
                <a:avLst/>
              </a:prstTxWarp>
              <a:spAutoFit/>
            </a:bodyPr>
            <a:lstStyle/>
            <a:p>
              <a:pPr algn="l" eaLnBrk="0" hangingPunct="0">
                <a:spcBef>
                  <a:spcPct val="0"/>
                </a:spcBef>
              </a:pPr>
              <a:r>
                <a:rPr lang="en-US" sz="2400" dirty="0">
                  <a:solidFill>
                    <a:srgbClr val="000000"/>
                  </a:solidFill>
                </a:rPr>
                <a:t>Strategy</a:t>
              </a:r>
            </a:p>
          </p:txBody>
        </p:sp>
        <p:sp>
          <p:nvSpPr>
            <p:cNvPr id="102407" name="Rectangle 5"/>
            <p:cNvSpPr>
              <a:spLocks noChangeArrowheads="1"/>
            </p:cNvSpPr>
            <p:nvPr/>
          </p:nvSpPr>
          <p:spPr bwMode="auto">
            <a:xfrm>
              <a:off x="5816600" y="1981200"/>
              <a:ext cx="1371600" cy="876300"/>
            </a:xfrm>
            <a:prstGeom prst="rect">
              <a:avLst/>
            </a:prstGeom>
            <a:solidFill>
              <a:schemeClr val="accent1"/>
            </a:solidFill>
            <a:ln w="6350">
              <a:solidFill>
                <a:schemeClr val="tx1"/>
              </a:solidFill>
              <a:round/>
              <a:headEnd/>
              <a:tailEnd/>
            </a:ln>
          </p:spPr>
          <p:txBody>
            <a:bodyPr anchor="ctr">
              <a:prstTxWarp prst="textNoShape">
                <a:avLst/>
              </a:prstTxWarp>
            </a:bodyPr>
            <a:lstStyle/>
            <a:p>
              <a:endParaRPr lang="en-US" dirty="0"/>
            </a:p>
          </p:txBody>
        </p:sp>
        <p:sp>
          <p:nvSpPr>
            <p:cNvPr id="102408" name="Rectangle 9"/>
            <p:cNvSpPr>
              <a:spLocks noChangeArrowheads="1"/>
            </p:cNvSpPr>
            <p:nvPr/>
          </p:nvSpPr>
          <p:spPr bwMode="auto">
            <a:xfrm>
              <a:off x="4305300" y="4432300"/>
              <a:ext cx="1371600" cy="876300"/>
            </a:xfrm>
            <a:prstGeom prst="rect">
              <a:avLst/>
            </a:prstGeom>
            <a:solidFill>
              <a:schemeClr val="accent1"/>
            </a:solidFill>
            <a:ln w="6350">
              <a:solidFill>
                <a:schemeClr val="tx1"/>
              </a:solidFill>
              <a:round/>
              <a:headEnd/>
              <a:tailEnd/>
            </a:ln>
          </p:spPr>
          <p:txBody>
            <a:bodyPr anchor="ctr">
              <a:prstTxWarp prst="textNoShape">
                <a:avLst/>
              </a:prstTxWarp>
            </a:bodyPr>
            <a:lstStyle/>
            <a:p>
              <a:endParaRPr lang="en-US" dirty="0"/>
            </a:p>
          </p:txBody>
        </p:sp>
        <p:sp>
          <p:nvSpPr>
            <p:cNvPr id="102409" name="Rectangle 10"/>
            <p:cNvSpPr>
              <a:spLocks noChangeArrowheads="1"/>
            </p:cNvSpPr>
            <p:nvPr/>
          </p:nvSpPr>
          <p:spPr bwMode="auto">
            <a:xfrm>
              <a:off x="5829300" y="4432300"/>
              <a:ext cx="1371600" cy="876300"/>
            </a:xfrm>
            <a:prstGeom prst="rect">
              <a:avLst/>
            </a:prstGeom>
            <a:solidFill>
              <a:schemeClr val="accent1"/>
            </a:solidFill>
            <a:ln w="6350">
              <a:solidFill>
                <a:schemeClr val="tx1"/>
              </a:solidFill>
              <a:round/>
              <a:headEnd/>
              <a:tailEnd/>
            </a:ln>
          </p:spPr>
          <p:txBody>
            <a:bodyPr anchor="ctr">
              <a:prstTxWarp prst="textNoShape">
                <a:avLst/>
              </a:prstTxWarp>
            </a:bodyPr>
            <a:lstStyle/>
            <a:p>
              <a:endParaRPr lang="en-US" dirty="0"/>
            </a:p>
          </p:txBody>
        </p:sp>
        <p:sp>
          <p:nvSpPr>
            <p:cNvPr id="102410" name="Rectangle 11"/>
            <p:cNvSpPr>
              <a:spLocks noChangeArrowheads="1"/>
            </p:cNvSpPr>
            <p:nvPr/>
          </p:nvSpPr>
          <p:spPr bwMode="auto">
            <a:xfrm>
              <a:off x="7353300" y="4432300"/>
              <a:ext cx="1371600" cy="876300"/>
            </a:xfrm>
            <a:prstGeom prst="rect">
              <a:avLst/>
            </a:prstGeom>
            <a:solidFill>
              <a:schemeClr val="accent1"/>
            </a:solidFill>
            <a:ln w="6350">
              <a:solidFill>
                <a:schemeClr val="tx1"/>
              </a:solidFill>
              <a:round/>
              <a:headEnd/>
              <a:tailEnd/>
            </a:ln>
          </p:spPr>
          <p:txBody>
            <a:bodyPr anchor="ctr">
              <a:prstTxWarp prst="textNoShape">
                <a:avLst/>
              </a:prstTxWarp>
            </a:bodyPr>
            <a:lstStyle/>
            <a:p>
              <a:endParaRPr lang="en-US" dirty="0"/>
            </a:p>
          </p:txBody>
        </p:sp>
        <p:cxnSp>
          <p:nvCxnSpPr>
            <p:cNvPr id="102411" name="Straight Connector 14"/>
            <p:cNvCxnSpPr>
              <a:cxnSpLocks noChangeShapeType="1"/>
              <a:stCxn id="102407" idx="2"/>
            </p:cNvCxnSpPr>
            <p:nvPr/>
          </p:nvCxnSpPr>
          <p:spPr bwMode="auto">
            <a:xfrm rot="5400000">
              <a:off x="6362700" y="2997200"/>
              <a:ext cx="279400" cy="1588"/>
            </a:xfrm>
            <a:prstGeom prst="line">
              <a:avLst/>
            </a:prstGeom>
            <a:noFill/>
            <a:ln w="6350">
              <a:solidFill>
                <a:schemeClr val="tx1"/>
              </a:solidFill>
              <a:round/>
              <a:headEnd/>
              <a:tailEnd type="triangle" w="lg" len="lg"/>
            </a:ln>
          </p:spPr>
        </p:cxnSp>
        <p:cxnSp>
          <p:nvCxnSpPr>
            <p:cNvPr id="102412" name="Straight Connector 16"/>
            <p:cNvCxnSpPr>
              <a:cxnSpLocks noChangeShapeType="1"/>
              <a:stCxn id="102405" idx="4"/>
              <a:endCxn id="102408" idx="0"/>
            </p:cNvCxnSpPr>
            <p:nvPr/>
          </p:nvCxnSpPr>
          <p:spPr bwMode="auto">
            <a:xfrm rot="5400000">
              <a:off x="5559425" y="3482975"/>
              <a:ext cx="381000" cy="1517650"/>
            </a:xfrm>
            <a:prstGeom prst="line">
              <a:avLst/>
            </a:prstGeom>
            <a:noFill/>
            <a:ln w="6350">
              <a:solidFill>
                <a:schemeClr val="tx1"/>
              </a:solidFill>
              <a:round/>
              <a:headEnd/>
              <a:tailEnd type="triangle" w="lg" len="lg"/>
            </a:ln>
          </p:spPr>
        </p:cxnSp>
        <p:cxnSp>
          <p:nvCxnSpPr>
            <p:cNvPr id="102413" name="Straight Connector 23"/>
            <p:cNvCxnSpPr>
              <a:cxnSpLocks noChangeShapeType="1"/>
              <a:stCxn id="102405" idx="4"/>
              <a:endCxn id="102409" idx="0"/>
            </p:cNvCxnSpPr>
            <p:nvPr/>
          </p:nvCxnSpPr>
          <p:spPr bwMode="auto">
            <a:xfrm rot="16200000" flipH="1">
              <a:off x="6321425" y="4238625"/>
              <a:ext cx="381000" cy="6350"/>
            </a:xfrm>
            <a:prstGeom prst="line">
              <a:avLst/>
            </a:prstGeom>
            <a:noFill/>
            <a:ln w="6350">
              <a:solidFill>
                <a:srgbClr val="000000"/>
              </a:solidFill>
              <a:round/>
              <a:headEnd/>
              <a:tailEnd type="triangle" w="lg" len="lg"/>
            </a:ln>
          </p:spPr>
        </p:cxnSp>
        <p:cxnSp>
          <p:nvCxnSpPr>
            <p:cNvPr id="102414" name="Straight Connector 25"/>
            <p:cNvCxnSpPr>
              <a:cxnSpLocks noChangeShapeType="1"/>
              <a:stCxn id="102405" idx="4"/>
              <a:endCxn id="102410" idx="0"/>
            </p:cNvCxnSpPr>
            <p:nvPr/>
          </p:nvCxnSpPr>
          <p:spPr bwMode="auto">
            <a:xfrm rot="16200000" flipH="1">
              <a:off x="7083425" y="3476625"/>
              <a:ext cx="381000" cy="1530350"/>
            </a:xfrm>
            <a:prstGeom prst="line">
              <a:avLst/>
            </a:prstGeom>
            <a:noFill/>
            <a:ln w="6350">
              <a:solidFill>
                <a:srgbClr val="000000"/>
              </a:solidFill>
              <a:round/>
              <a:headEnd/>
              <a:tailEnd type="triangle" w="lg" len="lg"/>
            </a:ln>
          </p:spPr>
        </p:cxnSp>
      </p:gr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271245663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5"/>
          <p:cNvSpPr>
            <a:spLocks noGrp="1" noChangeArrowheads="1"/>
          </p:cNvSpPr>
          <p:nvPr>
            <p:ph type="title"/>
          </p:nvPr>
        </p:nvSpPr>
        <p:spPr/>
        <p:txBody>
          <a:bodyPr/>
          <a:lstStyle/>
          <a:p>
            <a:r>
              <a:rPr lang="en-GB" dirty="0"/>
              <a:t>Step 3 </a:t>
            </a:r>
            <a:r>
              <a:rPr lang="en-US" dirty="0"/>
              <a:t>–</a:t>
            </a:r>
            <a:r>
              <a:rPr lang="en-GB" dirty="0" smtClean="0"/>
              <a:t> </a:t>
            </a:r>
            <a:r>
              <a:rPr lang="en-GB" dirty="0"/>
              <a:t>Identify Strategy: Phrasing</a:t>
            </a:r>
          </a:p>
        </p:txBody>
      </p:sp>
      <p:sp>
        <p:nvSpPr>
          <p:cNvPr id="104451" name="Rectangle 6"/>
          <p:cNvSpPr>
            <a:spLocks noGrp="1" noChangeArrowheads="1"/>
          </p:cNvSpPr>
          <p:nvPr>
            <p:ph idx="1"/>
          </p:nvPr>
        </p:nvSpPr>
        <p:spPr/>
        <p:txBody>
          <a:bodyPr/>
          <a:lstStyle/>
          <a:p>
            <a:pPr eaLnBrk="1" hangingPunct="1"/>
            <a:r>
              <a:rPr lang="en-US" dirty="0"/>
              <a:t>Example statements:</a:t>
            </a:r>
          </a:p>
          <a:p>
            <a:pPr lvl="1" eaLnBrk="1" hangingPunct="1"/>
            <a:r>
              <a:rPr lang="en-US" dirty="0"/>
              <a:t>“Argument by appeal to test results”</a:t>
            </a:r>
          </a:p>
          <a:p>
            <a:pPr lvl="1" eaLnBrk="1" hangingPunct="1"/>
            <a:r>
              <a:rPr lang="en-US" dirty="0"/>
              <a:t>“Argument by consideration of historical data”</a:t>
            </a:r>
          </a:p>
          <a:p>
            <a:pPr lvl="1" eaLnBrk="1" hangingPunct="1"/>
            <a:r>
              <a:rPr lang="en-US" dirty="0"/>
              <a:t>“Quantitative argument using simulated run data”</a:t>
            </a:r>
          </a:p>
          <a:p>
            <a:pPr eaLnBrk="1" hangingPunct="1"/>
            <a:r>
              <a:rPr lang="en-US" dirty="0"/>
              <a:t>Noun-Phrase descriptions of the claim decomposition</a:t>
            </a:r>
          </a:p>
          <a:p>
            <a:pPr lvl="1" eaLnBrk="1" hangingPunct="1"/>
            <a:r>
              <a:rPr lang="en-US" dirty="0"/>
              <a:t>Not actually part of the argument themselves</a:t>
            </a:r>
          </a:p>
          <a:p>
            <a:pPr lvl="1" eaLnBrk="1" hangingPunct="1"/>
            <a:r>
              <a:rPr lang="en-US" dirty="0"/>
              <a:t>But help in understanding the argument presented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5"/>
          <p:cNvSpPr>
            <a:spLocks noGrp="1" noChangeArrowheads="1"/>
          </p:cNvSpPr>
          <p:nvPr>
            <p:ph type="title"/>
          </p:nvPr>
        </p:nvSpPr>
        <p:spPr/>
        <p:txBody>
          <a:bodyPr/>
          <a:lstStyle/>
          <a:p>
            <a:r>
              <a:rPr lang="en-GB" dirty="0"/>
              <a:t>Step 3 </a:t>
            </a:r>
            <a:r>
              <a:rPr lang="en-US" dirty="0"/>
              <a:t>–</a:t>
            </a:r>
            <a:r>
              <a:rPr lang="en-GB" dirty="0" smtClean="0"/>
              <a:t> </a:t>
            </a:r>
            <a:r>
              <a:rPr lang="en-GB" dirty="0"/>
              <a:t>Identify Strategy</a:t>
            </a:r>
          </a:p>
        </p:txBody>
      </p:sp>
      <p:sp>
        <p:nvSpPr>
          <p:cNvPr id="106499" name="Rectangle 6"/>
          <p:cNvSpPr>
            <a:spLocks noGrp="1" noChangeArrowheads="1"/>
          </p:cNvSpPr>
          <p:nvPr>
            <p:ph idx="1"/>
          </p:nvPr>
        </p:nvSpPr>
        <p:spPr/>
        <p:txBody>
          <a:bodyPr/>
          <a:lstStyle/>
          <a:p>
            <a:pPr eaLnBrk="1" hangingPunct="1"/>
            <a:r>
              <a:rPr lang="en-US" dirty="0" smtClean="0"/>
              <a:t>When </a:t>
            </a:r>
            <a:r>
              <a:rPr lang="en-US" dirty="0"/>
              <a:t>is it necessary to explicitly introduce a strategy node?</a:t>
            </a:r>
          </a:p>
          <a:p>
            <a:pPr lvl="1" eaLnBrk="1" hangingPunct="1"/>
            <a:r>
              <a:rPr lang="en-US" dirty="0" smtClean="0"/>
              <a:t>Whenever </a:t>
            </a:r>
            <a:r>
              <a:rPr lang="en-US" dirty="0"/>
              <a:t>you wish to explain the relationship between a claim and its sub-claims</a:t>
            </a:r>
          </a:p>
          <a:p>
            <a:pPr lvl="2" eaLnBrk="1" hangingPunct="1"/>
            <a:r>
              <a:rPr lang="en-US" dirty="0"/>
              <a:t>Ask yourself whether the reader will understand how you have broken down the claim into sub-claims</a:t>
            </a:r>
          </a:p>
          <a:p>
            <a:pPr lvl="1" eaLnBrk="1" hangingPunct="1"/>
            <a:r>
              <a:rPr lang="en-US" dirty="0" smtClean="0"/>
              <a:t>Whenever </a:t>
            </a:r>
            <a:r>
              <a:rPr lang="en-US" dirty="0"/>
              <a:t>the strategy requires additional (contextual) information, justification or assumptions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5"/>
          <p:cNvSpPr>
            <a:spLocks noGrp="1" noChangeArrowheads="1"/>
          </p:cNvSpPr>
          <p:nvPr>
            <p:ph type="title"/>
          </p:nvPr>
        </p:nvSpPr>
        <p:spPr/>
        <p:txBody>
          <a:bodyPr/>
          <a:lstStyle/>
          <a:p>
            <a:r>
              <a:rPr lang="en-GB" dirty="0" smtClean="0"/>
              <a:t>Step 3 </a:t>
            </a:r>
            <a:r>
              <a:rPr lang="en-US" dirty="0" smtClean="0"/>
              <a:t>–</a:t>
            </a:r>
            <a:r>
              <a:rPr lang="en-GB" dirty="0" smtClean="0"/>
              <a:t> Identify Strategy: Phrasing</a:t>
            </a:r>
            <a:endParaRPr lang="en-GB" dirty="0"/>
          </a:p>
        </p:txBody>
      </p:sp>
      <p:sp>
        <p:nvSpPr>
          <p:cNvPr id="108547" name="Rectangle 6"/>
          <p:cNvSpPr>
            <a:spLocks noGrp="1" noChangeArrowheads="1"/>
          </p:cNvSpPr>
          <p:nvPr>
            <p:ph idx="1"/>
          </p:nvPr>
        </p:nvSpPr>
        <p:spPr/>
        <p:txBody>
          <a:bodyPr/>
          <a:lstStyle/>
          <a:p>
            <a:pPr eaLnBrk="1" hangingPunct="1"/>
            <a:r>
              <a:rPr lang="en-US" dirty="0" smtClean="0"/>
              <a:t>Things to watch out for:</a:t>
            </a:r>
          </a:p>
          <a:p>
            <a:pPr lvl="1" eaLnBrk="1" hangingPunct="1"/>
            <a:r>
              <a:rPr lang="en-US" dirty="0" smtClean="0"/>
              <a:t>Strategies should not be imperative verb-phrases</a:t>
            </a:r>
          </a:p>
          <a:p>
            <a:pPr lvl="2" eaLnBrk="1" hangingPunct="1"/>
            <a:r>
              <a:rPr lang="en-US" dirty="0" smtClean="0"/>
              <a:t>e.g. “Use Historical Data”</a:t>
            </a:r>
          </a:p>
          <a:p>
            <a:pPr lvl="1" eaLnBrk="1" hangingPunct="1"/>
            <a:r>
              <a:rPr lang="en-US" dirty="0" smtClean="0"/>
              <a:t>Strategies should be expressed </a:t>
            </a:r>
            <a:r>
              <a:rPr lang="en-US" b="1" dirty="0" smtClean="0"/>
              <a:t>from the perspective of the argument approach</a:t>
            </a:r>
            <a:r>
              <a:rPr lang="en-US" dirty="0" smtClean="0"/>
              <a:t>, not the design, testing, or analysis approach</a:t>
            </a:r>
          </a:p>
          <a:p>
            <a:pPr lvl="2" eaLnBrk="1" hangingPunct="1"/>
            <a:r>
              <a:rPr lang="en-US" dirty="0" smtClean="0"/>
              <a:t>e.g., “Argument by appeal to interlock”  rather than</a:t>
            </a:r>
            <a:br>
              <a:rPr lang="en-US" dirty="0" smtClean="0"/>
            </a:br>
            <a:r>
              <a:rPr lang="en-US" dirty="0" smtClean="0"/>
              <a:t>“Interlocks used”</a:t>
            </a:r>
          </a:p>
          <a:p>
            <a:pPr lvl="1" eaLnBrk="1" hangingPunct="1"/>
            <a:r>
              <a:rPr lang="en-US" dirty="0" smtClean="0"/>
              <a:t>Strategies should not contain claims</a:t>
            </a:r>
          </a:p>
          <a:p>
            <a:pPr lvl="2" eaLnBrk="1" hangingPunct="1"/>
            <a:r>
              <a:rPr lang="en-US" b="1" dirty="0" smtClean="0"/>
              <a:t>Should be possible to remove strategy nodes</a:t>
            </a:r>
            <a:r>
              <a:rPr lang="en-GB" b="1" dirty="0" smtClean="0"/>
              <a:t/>
            </a:r>
            <a:br>
              <a:rPr lang="en-GB" b="1" dirty="0" smtClean="0"/>
            </a:br>
            <a:r>
              <a:rPr lang="en-US" b="1" dirty="0" smtClean="0"/>
              <a:t>and not affect the argument being made</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5"/>
          <p:cNvSpPr>
            <a:spLocks noGrp="1" noChangeArrowheads="1"/>
          </p:cNvSpPr>
          <p:nvPr>
            <p:ph type="title"/>
          </p:nvPr>
        </p:nvSpPr>
        <p:spPr/>
        <p:txBody>
          <a:bodyPr/>
          <a:lstStyle/>
          <a:p>
            <a:r>
              <a:rPr lang="en-GB" dirty="0" smtClean="0"/>
              <a:t>Step 4 </a:t>
            </a:r>
            <a:r>
              <a:rPr lang="en-US" dirty="0" smtClean="0"/>
              <a:t>–</a:t>
            </a:r>
            <a:r>
              <a:rPr lang="en-GB" dirty="0" smtClean="0"/>
              <a:t> Define Basis for Strategy</a:t>
            </a:r>
            <a:endParaRPr lang="en-GB" dirty="0"/>
          </a:p>
        </p:txBody>
      </p:sp>
      <p:sp>
        <p:nvSpPr>
          <p:cNvPr id="110595" name="Rectangle 6"/>
          <p:cNvSpPr>
            <a:spLocks noGrp="1" noChangeArrowheads="1"/>
          </p:cNvSpPr>
          <p:nvPr>
            <p:ph idx="1"/>
          </p:nvPr>
        </p:nvSpPr>
        <p:spPr/>
        <p:txBody>
          <a:bodyPr/>
          <a:lstStyle/>
          <a:p>
            <a:r>
              <a:rPr lang="en-US" dirty="0" smtClean="0"/>
              <a:t>In the same way as is necessary for claims, must examine what contextual information (including models) is required</a:t>
            </a:r>
          </a:p>
          <a:p>
            <a:r>
              <a:rPr lang="en-US" dirty="0" smtClean="0"/>
              <a:t>Same process - examine strategy for terms or concepts introduced but not ‘bound’</a:t>
            </a:r>
          </a:p>
          <a:p>
            <a:pPr lvl="1"/>
            <a:r>
              <a:rPr lang="en-US" dirty="0" smtClean="0"/>
              <a:t>e.g. for sub-system breakdown strategy the term ‘All identified sub-systems” is used</a:t>
            </a:r>
          </a:p>
          <a:p>
            <a:r>
              <a:rPr lang="en-US" dirty="0" smtClean="0"/>
              <a:t>Ask what information is required in order to expand or fulfill strategy outlined</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5"/>
          <p:cNvSpPr>
            <a:spLocks noGrp="1" noChangeArrowheads="1"/>
          </p:cNvSpPr>
          <p:nvPr>
            <p:ph type="title"/>
          </p:nvPr>
        </p:nvSpPr>
        <p:spPr/>
        <p:txBody>
          <a:bodyPr/>
          <a:lstStyle/>
          <a:p>
            <a:r>
              <a:rPr lang="en-GB" dirty="0" smtClean="0"/>
              <a:t>Step 4 </a:t>
            </a:r>
            <a:r>
              <a:rPr lang="en-US" dirty="0" smtClean="0"/>
              <a:t>–</a:t>
            </a:r>
            <a:r>
              <a:rPr lang="en-GB" dirty="0" smtClean="0"/>
              <a:t> Define Basis for Argument</a:t>
            </a:r>
            <a:endParaRPr lang="en-GB" dirty="0"/>
          </a:p>
        </p:txBody>
      </p:sp>
      <p:sp>
        <p:nvSpPr>
          <p:cNvPr id="112643" name="Rectangle 6"/>
          <p:cNvSpPr>
            <a:spLocks noGrp="1" noChangeArrowheads="1"/>
          </p:cNvSpPr>
          <p:nvPr>
            <p:ph idx="1"/>
          </p:nvPr>
        </p:nvSpPr>
        <p:spPr/>
        <p:txBody>
          <a:bodyPr/>
          <a:lstStyle/>
          <a:p>
            <a:r>
              <a:rPr lang="en-US" dirty="0" smtClean="0"/>
              <a:t>Additionally, it may be useful to explicitly represent the following:</a:t>
            </a:r>
          </a:p>
          <a:p>
            <a:pPr lvl="1"/>
            <a:r>
              <a:rPr lang="en-US" dirty="0" smtClean="0"/>
              <a:t>Assumptions - are there any assumptions on which the strategy or claim is being put forward as a solution to the parent claim?</a:t>
            </a:r>
          </a:p>
          <a:p>
            <a:pPr lvl="1"/>
            <a:r>
              <a:rPr lang="en-US" dirty="0" smtClean="0"/>
              <a:t>Justification - why is that particular strategy or claim is being put forward as a solution to the parent claim?</a:t>
            </a:r>
          </a:p>
          <a:p>
            <a:r>
              <a:rPr lang="en-US" dirty="0" smtClean="0"/>
              <a:t>Both assumptions and justifications are statements (like claims) and therefore should be expressed as NOUN-PHRASE VERB-PHRASE</a:t>
            </a:r>
          </a:p>
          <a:p>
            <a:pPr lvl="1"/>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5"/>
          <p:cNvSpPr>
            <a:spLocks noGrp="1" noChangeArrowheads="1"/>
          </p:cNvSpPr>
          <p:nvPr>
            <p:ph type="title"/>
          </p:nvPr>
        </p:nvSpPr>
        <p:spPr/>
        <p:txBody>
          <a:bodyPr/>
          <a:lstStyle/>
          <a:p>
            <a:r>
              <a:rPr lang="en-GB" dirty="0" smtClean="0"/>
              <a:t>Step 5 </a:t>
            </a:r>
            <a:r>
              <a:rPr lang="en-US" dirty="0" smtClean="0"/>
              <a:t>–</a:t>
            </a:r>
            <a:r>
              <a:rPr lang="en-GB" dirty="0" smtClean="0"/>
              <a:t> Elaborate Strategy</a:t>
            </a:r>
            <a:endParaRPr lang="en-GB" dirty="0"/>
          </a:p>
        </p:txBody>
      </p:sp>
      <p:sp>
        <p:nvSpPr>
          <p:cNvPr id="114691" name="Rectangle 6"/>
          <p:cNvSpPr>
            <a:spLocks noGrp="1" noChangeArrowheads="1"/>
          </p:cNvSpPr>
          <p:nvPr>
            <p:ph idx="1"/>
          </p:nvPr>
        </p:nvSpPr>
        <p:spPr/>
        <p:txBody>
          <a:bodyPr/>
          <a:lstStyle/>
          <a:p>
            <a:r>
              <a:rPr lang="en-US" dirty="0" smtClean="0"/>
              <a:t>Having identified an approach, it is necessary to lay out the claims that fulfill that approach, e.g.</a:t>
            </a:r>
          </a:p>
          <a:p>
            <a:pPr lvl="1"/>
            <a:r>
              <a:rPr lang="en-US" dirty="0" smtClean="0"/>
              <a:t>for strategy ranging over all sub-systems - expand for claims over each individual sub-system</a:t>
            </a:r>
          </a:p>
          <a:p>
            <a:pPr lvl="1"/>
            <a:r>
              <a:rPr lang="en-US" dirty="0" smtClean="0"/>
              <a:t>for quantitative results strategy - provide quantitative claim statements</a:t>
            </a:r>
          </a:p>
          <a:p>
            <a:r>
              <a:rPr lang="en-US" dirty="0" smtClean="0"/>
              <a:t>In elaborating the strategy, define claims</a:t>
            </a:r>
          </a:p>
          <a:p>
            <a:r>
              <a:rPr lang="en-US" dirty="0" smtClean="0"/>
              <a:t>If strategy, and basis of strategy, are clear - this step can be straightforward</a:t>
            </a:r>
          </a:p>
          <a:p>
            <a:pPr lvl="1"/>
            <a:endParaRPr lang="en-US" dirty="0"/>
          </a:p>
        </p:txBody>
      </p:sp>
    </p:spTree>
    <p:extLst>
      <p:ext uri="{BB962C8B-B14F-4D97-AF65-F5344CB8AC3E}">
        <p14:creationId xmlns:p14="http://schemas.microsoft.com/office/powerpoint/2010/main" val="414090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6"/>
          <p:cNvSpPr>
            <a:spLocks noGrp="1" noChangeArrowheads="1"/>
          </p:cNvSpPr>
          <p:nvPr>
            <p:ph type="title"/>
          </p:nvPr>
        </p:nvSpPr>
        <p:spPr/>
        <p:txBody>
          <a:bodyPr/>
          <a:lstStyle/>
          <a:p>
            <a:r>
              <a:rPr lang="en-GB" dirty="0" smtClean="0"/>
              <a:t>Step 6 </a:t>
            </a:r>
            <a:r>
              <a:rPr lang="en-US" dirty="0" smtClean="0"/>
              <a:t>–</a:t>
            </a:r>
            <a:r>
              <a:rPr lang="en-GB" dirty="0" smtClean="0"/>
              <a:t> Identify Evidence</a:t>
            </a:r>
            <a:endParaRPr lang="en-GB" dirty="0"/>
          </a:p>
        </p:txBody>
      </p:sp>
      <p:sp>
        <p:nvSpPr>
          <p:cNvPr id="116739" name="Rectangle 7"/>
          <p:cNvSpPr>
            <a:spLocks noGrp="1" noChangeArrowheads="1"/>
          </p:cNvSpPr>
          <p:nvPr>
            <p:ph idx="1"/>
          </p:nvPr>
        </p:nvSpPr>
        <p:spPr>
          <a:xfrm>
            <a:off x="304801" y="1143000"/>
            <a:ext cx="5496154" cy="4953000"/>
          </a:xfrm>
        </p:spPr>
        <p:txBody>
          <a:bodyPr/>
          <a:lstStyle/>
          <a:p>
            <a:r>
              <a:rPr lang="en-US" dirty="0" smtClean="0"/>
              <a:t>Eventually, faced with a claim that doesn’t need further expansion, refinement, explanation …</a:t>
            </a:r>
          </a:p>
          <a:p>
            <a:r>
              <a:rPr lang="en-US" dirty="0"/>
              <a:t>In such cases, </a:t>
            </a:r>
            <a:r>
              <a:rPr lang="en-US"/>
              <a:t>simply </a:t>
            </a:r>
            <a:r>
              <a:rPr lang="en-US" smtClean="0"/>
              <a:t>reference information </a:t>
            </a:r>
            <a:r>
              <a:rPr lang="en-US" dirty="0"/>
              <a:t>that supports the claim with evidence.</a:t>
            </a:r>
            <a:endParaRPr lang="en-US" dirty="0" smtClean="0"/>
          </a:p>
          <a:p>
            <a:r>
              <a:rPr lang="en-US" dirty="0" smtClean="0"/>
              <a:t>Evidence should be stated as NOUN-PHRASEs</a:t>
            </a:r>
          </a:p>
          <a:p>
            <a:endParaRPr lang="en-US" dirty="0"/>
          </a:p>
        </p:txBody>
      </p:sp>
      <p:grpSp>
        <p:nvGrpSpPr>
          <p:cNvPr id="116740" name="Group 8"/>
          <p:cNvGrpSpPr>
            <a:grpSpLocks/>
          </p:cNvGrpSpPr>
          <p:nvPr/>
        </p:nvGrpSpPr>
        <p:grpSpPr bwMode="auto">
          <a:xfrm>
            <a:off x="5981700" y="1387475"/>
            <a:ext cx="2730500" cy="4518025"/>
            <a:chOff x="6159500" y="1489044"/>
            <a:chExt cx="2730500" cy="4518056"/>
          </a:xfrm>
        </p:grpSpPr>
        <p:sp>
          <p:nvSpPr>
            <p:cNvPr id="116741" name="Rectangle 4"/>
            <p:cNvSpPr>
              <a:spLocks noChangeArrowheads="1"/>
            </p:cNvSpPr>
            <p:nvPr/>
          </p:nvSpPr>
          <p:spPr bwMode="auto">
            <a:xfrm>
              <a:off x="6159500" y="1489044"/>
              <a:ext cx="2730500" cy="1673256"/>
            </a:xfrm>
            <a:prstGeom prst="rect">
              <a:avLst/>
            </a:prstGeom>
            <a:solidFill>
              <a:schemeClr val="accent1"/>
            </a:solidFill>
            <a:ln w="6350">
              <a:solidFill>
                <a:schemeClr val="tx1"/>
              </a:solidFill>
              <a:round/>
              <a:headEnd/>
              <a:tailEnd/>
            </a:ln>
          </p:spPr>
          <p:txBody>
            <a:bodyPr anchor="ctr">
              <a:prstTxWarp prst="textNoShape">
                <a:avLst/>
              </a:prstTxWarp>
            </a:bodyPr>
            <a:lstStyle/>
            <a:p>
              <a:r>
                <a:rPr lang="en-US" dirty="0">
                  <a:solidFill>
                    <a:srgbClr val="000000"/>
                  </a:solidFill>
                </a:rPr>
                <a:t>Testing of Module XYZ123 shows no anomalies</a:t>
              </a:r>
            </a:p>
          </p:txBody>
        </p:sp>
        <p:sp>
          <p:nvSpPr>
            <p:cNvPr id="116742" name="Oval 5"/>
            <p:cNvSpPr>
              <a:spLocks noChangeArrowheads="1"/>
            </p:cNvSpPr>
            <p:nvPr/>
          </p:nvSpPr>
          <p:spPr bwMode="auto">
            <a:xfrm>
              <a:off x="6527800" y="4013200"/>
              <a:ext cx="1993900" cy="1993900"/>
            </a:xfrm>
            <a:prstGeom prst="ellipse">
              <a:avLst/>
            </a:prstGeom>
            <a:solidFill>
              <a:schemeClr val="accent1"/>
            </a:solidFill>
            <a:ln w="6350">
              <a:solidFill>
                <a:schemeClr val="tx1"/>
              </a:solidFill>
              <a:round/>
              <a:headEnd/>
              <a:tailEnd/>
            </a:ln>
          </p:spPr>
          <p:txBody>
            <a:bodyPr anchor="ctr">
              <a:prstTxWarp prst="textNoShape">
                <a:avLst/>
              </a:prstTxWarp>
            </a:bodyPr>
            <a:lstStyle/>
            <a:p>
              <a:r>
                <a:rPr lang="en-US" dirty="0">
                  <a:solidFill>
                    <a:srgbClr val="000000"/>
                  </a:solidFill>
                </a:rPr>
                <a:t>Software test results for Module XYZ123</a:t>
              </a:r>
            </a:p>
          </p:txBody>
        </p:sp>
        <p:cxnSp>
          <p:nvCxnSpPr>
            <p:cNvPr id="116743" name="Straight Connector 7"/>
            <p:cNvCxnSpPr>
              <a:cxnSpLocks noChangeShapeType="1"/>
              <a:stCxn id="116741" idx="2"/>
              <a:endCxn id="116742" idx="0"/>
            </p:cNvCxnSpPr>
            <p:nvPr/>
          </p:nvCxnSpPr>
          <p:spPr bwMode="auto">
            <a:xfrm rot="5400000">
              <a:off x="7099300" y="3587750"/>
              <a:ext cx="850900" cy="1588"/>
            </a:xfrm>
            <a:prstGeom prst="line">
              <a:avLst/>
            </a:prstGeom>
            <a:noFill/>
            <a:ln w="6350">
              <a:solidFill>
                <a:schemeClr val="tx1"/>
              </a:solidFill>
              <a:round/>
              <a:headEnd/>
              <a:tailEnd type="triangle" w="lg" len="lg"/>
            </a:ln>
          </p:spPr>
        </p:cxnSp>
      </p:grpSp>
    </p:spTree>
    <p:extLst>
      <p:ext uri="{BB962C8B-B14F-4D97-AF65-F5344CB8AC3E}">
        <p14:creationId xmlns:p14="http://schemas.microsoft.com/office/powerpoint/2010/main" val="14821175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8"/>
          <p:cNvSpPr>
            <a:spLocks noGrp="1" noChangeArrowheads="1"/>
          </p:cNvSpPr>
          <p:nvPr>
            <p:ph type="title"/>
          </p:nvPr>
        </p:nvSpPr>
        <p:spPr/>
        <p:txBody>
          <a:bodyPr/>
          <a:lstStyle/>
          <a:p>
            <a:r>
              <a:rPr lang="en-GB" dirty="0"/>
              <a:t>Step 6 </a:t>
            </a:r>
            <a:r>
              <a:rPr lang="en-US" dirty="0"/>
              <a:t>–</a:t>
            </a:r>
            <a:r>
              <a:rPr lang="en-GB" dirty="0" smtClean="0"/>
              <a:t> </a:t>
            </a:r>
            <a:r>
              <a:rPr lang="en-GB" dirty="0"/>
              <a:t>Identify Evidence</a:t>
            </a:r>
          </a:p>
        </p:txBody>
      </p:sp>
      <p:sp>
        <p:nvSpPr>
          <p:cNvPr id="118787" name="Rectangle 9"/>
          <p:cNvSpPr>
            <a:spLocks noGrp="1" noChangeArrowheads="1"/>
          </p:cNvSpPr>
          <p:nvPr>
            <p:ph idx="1"/>
          </p:nvPr>
        </p:nvSpPr>
        <p:spPr>
          <a:xfrm>
            <a:off x="301752" y="1143000"/>
            <a:ext cx="5380591" cy="5102352"/>
          </a:xfrm>
        </p:spPr>
        <p:txBody>
          <a:bodyPr/>
          <a:lstStyle/>
          <a:p>
            <a:pPr eaLnBrk="1" hangingPunct="1"/>
            <a:r>
              <a:rPr lang="en-US" dirty="0"/>
              <a:t>Possible Mistake:</a:t>
            </a:r>
          </a:p>
          <a:p>
            <a:pPr lvl="1" eaLnBrk="1" hangingPunct="1"/>
            <a:r>
              <a:rPr lang="en-US" dirty="0"/>
              <a:t>‘Jumping’ to evidence too soon</a:t>
            </a:r>
          </a:p>
          <a:p>
            <a:pPr lvl="1" eaLnBrk="1" hangingPunct="1"/>
            <a:r>
              <a:rPr lang="en-US" dirty="0"/>
              <a:t>The relationship between claim and the referenced information should be obvious to both writer and reader</a:t>
            </a:r>
          </a:p>
          <a:p>
            <a:pPr eaLnBrk="1" hangingPunct="1"/>
            <a:endParaRPr lang="en-US" dirty="0"/>
          </a:p>
        </p:txBody>
      </p:sp>
      <p:grpSp>
        <p:nvGrpSpPr>
          <p:cNvPr id="118788" name="Group 6"/>
          <p:cNvGrpSpPr>
            <a:grpSpLocks/>
          </p:cNvGrpSpPr>
          <p:nvPr/>
        </p:nvGrpSpPr>
        <p:grpSpPr bwMode="auto">
          <a:xfrm>
            <a:off x="4102100" y="3390900"/>
            <a:ext cx="1828800" cy="1066800"/>
            <a:chOff x="4267200" y="3048000"/>
            <a:chExt cx="1828800" cy="1066800"/>
          </a:xfrm>
        </p:grpSpPr>
        <p:sp>
          <p:nvSpPr>
            <p:cNvPr id="118793" name="AutoShape 5"/>
            <p:cNvSpPr>
              <a:spLocks noChangeArrowheads="1"/>
            </p:cNvSpPr>
            <p:nvPr/>
          </p:nvSpPr>
          <p:spPr bwMode="auto">
            <a:xfrm>
              <a:off x="4267200" y="3048000"/>
              <a:ext cx="1828800" cy="1066800"/>
            </a:xfrm>
            <a:prstGeom prst="cloudCallout">
              <a:avLst>
                <a:gd name="adj1" fmla="val 111287"/>
                <a:gd name="adj2" fmla="val -41963"/>
              </a:avLst>
            </a:prstGeom>
            <a:solidFill>
              <a:schemeClr val="bg1"/>
            </a:solidFill>
            <a:ln w="12700">
              <a:solidFill>
                <a:schemeClr val="tx1"/>
              </a:solidFill>
              <a:round/>
              <a:headEnd type="none" w="sm" len="sm"/>
              <a:tailEnd type="none" w="sm" len="sm"/>
            </a:ln>
          </p:spPr>
          <p:txBody>
            <a:bodyPr wrap="none" anchor="ctr">
              <a:prstTxWarp prst="textNoShape">
                <a:avLst/>
              </a:prstTxWarp>
            </a:bodyPr>
            <a:lstStyle/>
            <a:p>
              <a:pPr eaLnBrk="0" hangingPunct="0">
                <a:spcBef>
                  <a:spcPct val="0"/>
                </a:spcBef>
              </a:pPr>
              <a:endParaRPr lang="en-US" sz="2400" dirty="0">
                <a:latin typeface="Times New Roman" charset="0"/>
              </a:endParaRPr>
            </a:p>
          </p:txBody>
        </p:sp>
        <p:sp>
          <p:nvSpPr>
            <p:cNvPr id="118794" name="Text Box 6"/>
            <p:cNvSpPr txBox="1">
              <a:spLocks noChangeArrowheads="1"/>
            </p:cNvSpPr>
            <p:nvPr/>
          </p:nvSpPr>
          <p:spPr bwMode="auto">
            <a:xfrm>
              <a:off x="4800600" y="3276600"/>
              <a:ext cx="836613" cy="519113"/>
            </a:xfrm>
            <a:prstGeom prst="rect">
              <a:avLst/>
            </a:prstGeom>
            <a:noFill/>
            <a:ln w="12700">
              <a:noFill/>
              <a:miter lim="800000"/>
              <a:headEnd type="none" w="sm" len="sm"/>
              <a:tailEnd type="none" w="sm" len="sm"/>
            </a:ln>
          </p:spPr>
          <p:txBody>
            <a:bodyPr wrap="none">
              <a:prstTxWarp prst="textNoShape">
                <a:avLst/>
              </a:prstTxWarp>
              <a:spAutoFit/>
            </a:bodyPr>
            <a:lstStyle/>
            <a:p>
              <a:pPr algn="l" eaLnBrk="0" hangingPunct="0">
                <a:spcBef>
                  <a:spcPct val="0"/>
                </a:spcBef>
              </a:pPr>
              <a:r>
                <a:rPr lang="en-US" sz="2800" b="1" dirty="0"/>
                <a:t>???</a:t>
              </a:r>
            </a:p>
          </p:txBody>
        </p:sp>
      </p:grpSp>
      <p:grpSp>
        <p:nvGrpSpPr>
          <p:cNvPr id="118789" name="Group 7"/>
          <p:cNvGrpSpPr>
            <a:grpSpLocks/>
          </p:cNvGrpSpPr>
          <p:nvPr/>
        </p:nvGrpSpPr>
        <p:grpSpPr bwMode="auto">
          <a:xfrm>
            <a:off x="5981700" y="1387475"/>
            <a:ext cx="2730500" cy="4518025"/>
            <a:chOff x="6159500" y="1489044"/>
            <a:chExt cx="2730500" cy="4518056"/>
          </a:xfrm>
        </p:grpSpPr>
        <p:sp>
          <p:nvSpPr>
            <p:cNvPr id="118790" name="Rectangle 8"/>
            <p:cNvSpPr>
              <a:spLocks noChangeArrowheads="1"/>
            </p:cNvSpPr>
            <p:nvPr/>
          </p:nvSpPr>
          <p:spPr bwMode="auto">
            <a:xfrm>
              <a:off x="6159500" y="1489044"/>
              <a:ext cx="2730500" cy="1673256"/>
            </a:xfrm>
            <a:prstGeom prst="rect">
              <a:avLst/>
            </a:prstGeom>
            <a:solidFill>
              <a:schemeClr val="accent1"/>
            </a:solidFill>
            <a:ln w="6350">
              <a:solidFill>
                <a:schemeClr val="tx1"/>
              </a:solidFill>
              <a:round/>
              <a:headEnd/>
              <a:tailEnd/>
            </a:ln>
          </p:spPr>
          <p:txBody>
            <a:bodyPr anchor="ctr">
              <a:prstTxWarp prst="textNoShape">
                <a:avLst/>
              </a:prstTxWarp>
            </a:bodyPr>
            <a:lstStyle/>
            <a:p>
              <a:r>
                <a:rPr lang="en-US" dirty="0">
                  <a:solidFill>
                    <a:srgbClr val="000000"/>
                  </a:solidFill>
                </a:rPr>
                <a:t>Requirement 6.3 (Defense in Depth) is met</a:t>
              </a:r>
            </a:p>
          </p:txBody>
        </p:sp>
        <p:sp>
          <p:nvSpPr>
            <p:cNvPr id="118791" name="Oval 9"/>
            <p:cNvSpPr>
              <a:spLocks noChangeArrowheads="1"/>
            </p:cNvSpPr>
            <p:nvPr/>
          </p:nvSpPr>
          <p:spPr bwMode="auto">
            <a:xfrm>
              <a:off x="6527800" y="4013200"/>
              <a:ext cx="1993900" cy="1993900"/>
            </a:xfrm>
            <a:prstGeom prst="ellipse">
              <a:avLst/>
            </a:prstGeom>
            <a:solidFill>
              <a:schemeClr val="accent1"/>
            </a:solidFill>
            <a:ln w="6350">
              <a:solidFill>
                <a:schemeClr val="tx1"/>
              </a:solidFill>
              <a:round/>
              <a:headEnd/>
              <a:tailEnd/>
            </a:ln>
          </p:spPr>
          <p:txBody>
            <a:bodyPr anchor="ctr">
              <a:prstTxWarp prst="textNoShape">
                <a:avLst/>
              </a:prstTxWarp>
            </a:bodyPr>
            <a:lstStyle/>
            <a:p>
              <a:r>
                <a:rPr lang="en-US" dirty="0">
                  <a:solidFill>
                    <a:srgbClr val="000000"/>
                  </a:solidFill>
                </a:rPr>
                <a:t>Plant Design</a:t>
              </a:r>
            </a:p>
          </p:txBody>
        </p:sp>
        <p:cxnSp>
          <p:nvCxnSpPr>
            <p:cNvPr id="118792" name="Straight Connector 10"/>
            <p:cNvCxnSpPr>
              <a:cxnSpLocks noChangeShapeType="1"/>
              <a:stCxn id="118790" idx="2"/>
              <a:endCxn id="118791" idx="0"/>
            </p:cNvCxnSpPr>
            <p:nvPr/>
          </p:nvCxnSpPr>
          <p:spPr bwMode="auto">
            <a:xfrm rot="5400000">
              <a:off x="7099300" y="3587750"/>
              <a:ext cx="850900" cy="1588"/>
            </a:xfrm>
            <a:prstGeom prst="line">
              <a:avLst/>
            </a:prstGeom>
            <a:noFill/>
            <a:ln w="6350">
              <a:solidFill>
                <a:schemeClr val="tx1"/>
              </a:solidFill>
              <a:round/>
              <a:headEnd/>
              <a:tailEnd type="triangle" w="lg" len="lg"/>
            </a:ln>
          </p:spPr>
        </p:cxnSp>
      </p:grpSp>
    </p:spTree>
    <p:extLst>
      <p:ext uri="{BB962C8B-B14F-4D97-AF65-F5344CB8AC3E}">
        <p14:creationId xmlns:p14="http://schemas.microsoft.com/office/powerpoint/2010/main" val="19040646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dirty="0"/>
              <a:t>Summary – Creating a Case</a:t>
            </a:r>
          </a:p>
        </p:txBody>
      </p:sp>
      <p:sp>
        <p:nvSpPr>
          <p:cNvPr id="120835" name="Content Placeholder 2"/>
          <p:cNvSpPr>
            <a:spLocks noGrp="1"/>
          </p:cNvSpPr>
          <p:nvPr>
            <p:ph idx="1"/>
          </p:nvPr>
        </p:nvSpPr>
        <p:spPr/>
        <p:txBody>
          <a:bodyPr/>
          <a:lstStyle/>
          <a:p>
            <a:r>
              <a:rPr lang="en-US" dirty="0"/>
              <a:t>Step 1: Identify claims</a:t>
            </a:r>
          </a:p>
          <a:p>
            <a:r>
              <a:rPr lang="en-US" dirty="0"/>
              <a:t>Step 2: Define basis for claims (i.e., context)</a:t>
            </a:r>
          </a:p>
          <a:p>
            <a:r>
              <a:rPr lang="en-US" dirty="0"/>
              <a:t>Step 3: Identify strategy</a:t>
            </a:r>
          </a:p>
          <a:p>
            <a:r>
              <a:rPr lang="en-US" dirty="0"/>
              <a:t>Step 4: Define basis for strategy</a:t>
            </a:r>
          </a:p>
          <a:p>
            <a:r>
              <a:rPr lang="en-US" dirty="0"/>
              <a:t>Step 5: Elaborate strategy</a:t>
            </a:r>
          </a:p>
          <a:p>
            <a:r>
              <a:rPr lang="en-US" dirty="0"/>
              <a:t>Step 6: Identify evidence</a:t>
            </a:r>
          </a:p>
        </p:txBody>
      </p:sp>
    </p:spTree>
    <p:extLst>
      <p:ext uri="{BB962C8B-B14F-4D97-AF65-F5344CB8AC3E}">
        <p14:creationId xmlns:p14="http://schemas.microsoft.com/office/powerpoint/2010/main" val="200228296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4"/>
          <p:cNvSpPr>
            <a:spLocks noGrp="1" noChangeArrowheads="1"/>
          </p:cNvSpPr>
          <p:nvPr>
            <p:ph type="title"/>
          </p:nvPr>
        </p:nvSpPr>
        <p:spPr/>
        <p:txBody>
          <a:bodyPr/>
          <a:lstStyle/>
          <a:p>
            <a:r>
              <a:rPr lang="en-US" dirty="0" smtClean="0"/>
              <a:t>When is it Worth Visualizing the Argument?</a:t>
            </a:r>
            <a:endParaRPr lang="en-US" dirty="0"/>
          </a:p>
        </p:txBody>
      </p:sp>
      <p:sp>
        <p:nvSpPr>
          <p:cNvPr id="163843" name="Rectangle 5"/>
          <p:cNvSpPr>
            <a:spLocks noGrp="1" noChangeArrowheads="1"/>
          </p:cNvSpPr>
          <p:nvPr>
            <p:ph idx="1"/>
          </p:nvPr>
        </p:nvSpPr>
        <p:spPr/>
        <p:txBody>
          <a:bodyPr/>
          <a:lstStyle/>
          <a:p>
            <a:r>
              <a:rPr lang="en-US" dirty="0" smtClean="0"/>
              <a:t>Early on (high level) to get a clear picture (and gain agreement) of argument structure</a:t>
            </a:r>
          </a:p>
          <a:p>
            <a:pPr lvl="1"/>
            <a:r>
              <a:rPr lang="en-US" dirty="0" smtClean="0"/>
              <a:t>Useful as a scoping exercise and effort allocation</a:t>
            </a:r>
          </a:p>
          <a:p>
            <a:r>
              <a:rPr lang="en-US" dirty="0" smtClean="0"/>
              <a:t>As project is progressing, in order to monitor status towards completion of an acceptable argument</a:t>
            </a:r>
          </a:p>
          <a:p>
            <a:r>
              <a:rPr lang="en-US" dirty="0" smtClean="0"/>
              <a:t>At end of project in order to present the final argument and evidence that exists</a:t>
            </a:r>
          </a:p>
          <a:p>
            <a:r>
              <a:rPr lang="en-US" dirty="0" smtClean="0"/>
              <a:t>During sustainment in order to continue to keep the argument and evidence sound</a:t>
            </a:r>
            <a:endParaRPr lang="en-US" dirty="0"/>
          </a:p>
        </p:txBody>
      </p:sp>
    </p:spTree>
    <p:extLst>
      <p:ext uri="{BB962C8B-B14F-4D97-AF65-F5344CB8AC3E}">
        <p14:creationId xmlns:p14="http://schemas.microsoft.com/office/powerpoint/2010/main" val="2668689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Author of Module or CERT Program</a:t>
            </a:r>
            <a:br>
              <a:rPr lang="en-US" kern="0" dirty="0" smtClean="0"/>
            </a:br>
            <a:r>
              <a:rPr lang="en-US" kern="0" dirty="0" smtClean="0"/>
              <a:t>Month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lgn="l">
              <a:spcBef>
                <a:spcPct val="0"/>
              </a:spcBef>
              <a:defRPr/>
            </a:pPr>
            <a:r>
              <a:rPr lang="en-US" sz="2800" b="1" dirty="0" smtClean="0"/>
              <a:t>Assurance Management</a:t>
            </a:r>
          </a:p>
          <a:p>
            <a:pPr lvl="0" algn="l">
              <a:spcBef>
                <a:spcPct val="0"/>
              </a:spcBef>
              <a:defRPr/>
            </a:pPr>
            <a:r>
              <a:rPr lang="en-US" sz="2800" b="1" kern="0" dirty="0" smtClean="0">
                <a:latin typeface="+mj-lt"/>
                <a:ea typeface="+mj-ea"/>
                <a:cs typeface="+mj-cs"/>
              </a:rPr>
              <a:t>Module </a:t>
            </a:r>
            <a:r>
              <a:rPr lang="en-US" sz="2800" b="1" kern="0" dirty="0">
                <a:latin typeface="+mj-lt"/>
                <a:ea typeface="+mj-ea"/>
                <a:cs typeface="+mj-cs"/>
              </a:rPr>
              <a:t>6</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092834" cy="400110"/>
          </a:xfrm>
          <a:prstGeom prst="rect">
            <a:avLst/>
          </a:prstGeom>
          <a:noFill/>
        </p:spPr>
        <p:txBody>
          <a:bodyPr wrap="none" rtlCol="0">
            <a:spAutoFit/>
          </a:bodyPr>
          <a:lstStyle/>
          <a:p>
            <a:pPr algn="l"/>
            <a:r>
              <a:rPr lang="en-US" b="1" dirty="0">
                <a:latin typeface="Calibri" panose="020F0502020204030204" pitchFamily="34" charset="0"/>
              </a:rPr>
              <a:t>Creating an </a:t>
            </a:r>
            <a:r>
              <a:rPr lang="en-US" b="1" dirty="0" smtClean="0">
                <a:latin typeface="Calibri" panose="020F0502020204030204" pitchFamily="34" charset="0"/>
              </a:rPr>
              <a:t>Assurance </a:t>
            </a:r>
            <a:r>
              <a:rPr lang="en-US" b="1" dirty="0">
                <a:latin typeface="Calibri" panose="020F0502020204030204" pitchFamily="34" charset="0"/>
              </a:rPr>
              <a:t>C</a:t>
            </a:r>
            <a:r>
              <a:rPr lang="en-US" b="1" dirty="0" smtClean="0">
                <a:latin typeface="Calibri" panose="020F0502020204030204" pitchFamily="34" charset="0"/>
              </a:rPr>
              <a:t>ase</a:t>
            </a:r>
            <a:endParaRPr lang="en-US" b="1" dirty="0">
              <a:latin typeface="Calibri" panose="020F0502020204030204" pitchFamily="34" charset="0"/>
            </a:endParaRPr>
          </a:p>
        </p:txBody>
      </p:sp>
    </p:spTree>
    <p:extLst>
      <p:ext uri="{BB962C8B-B14F-4D97-AF65-F5344CB8AC3E}">
        <p14:creationId xmlns:p14="http://schemas.microsoft.com/office/powerpoint/2010/main" val="26861703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dirty="0"/>
              <a:t>Final Thoughts</a:t>
            </a:r>
          </a:p>
        </p:txBody>
      </p:sp>
      <p:sp>
        <p:nvSpPr>
          <p:cNvPr id="175107" name="Rectangle 3"/>
          <p:cNvSpPr>
            <a:spLocks noGrp="1" noChangeArrowheads="1"/>
          </p:cNvSpPr>
          <p:nvPr>
            <p:ph idx="1"/>
          </p:nvPr>
        </p:nvSpPr>
        <p:spPr/>
        <p:txBody>
          <a:bodyPr/>
          <a:lstStyle/>
          <a:p>
            <a:r>
              <a:rPr lang="en-US" dirty="0" smtClean="0"/>
              <a:t>Assurance </a:t>
            </a:r>
            <a:r>
              <a:rPr lang="en-US" dirty="0"/>
              <a:t>case must</a:t>
            </a:r>
          </a:p>
          <a:p>
            <a:pPr lvl="1"/>
            <a:r>
              <a:rPr lang="en-US" dirty="0"/>
              <a:t>Integrate design analyses focused on </a:t>
            </a:r>
            <a:r>
              <a:rPr lang="en-US" dirty="0" smtClean="0"/>
              <a:t>hazards </a:t>
            </a:r>
            <a:r>
              <a:rPr lang="en-US" dirty="0"/>
              <a:t>and FMEA</a:t>
            </a:r>
          </a:p>
          <a:p>
            <a:pPr lvl="1"/>
            <a:r>
              <a:rPr lang="en-US" dirty="0"/>
              <a:t>Be reviewable</a:t>
            </a:r>
          </a:p>
          <a:p>
            <a:r>
              <a:rPr lang="en-US" dirty="0"/>
              <a:t>Assurance case evaluation criteria are currently subjective</a:t>
            </a:r>
          </a:p>
          <a:p>
            <a:pPr lvl="1"/>
            <a:r>
              <a:rPr lang="en-US" dirty="0"/>
              <a:t>Need more data on which subtle defects are worth analysis efforts</a:t>
            </a:r>
          </a:p>
          <a:p>
            <a:pPr lvl="1"/>
            <a:r>
              <a:rPr lang="en-US" dirty="0"/>
              <a:t>Need more understanding of what makes reliability arguments sound</a:t>
            </a:r>
          </a:p>
          <a:p>
            <a:r>
              <a:rPr lang="en-US" dirty="0"/>
              <a:t>Assurance case patterns hold promise of capturing “valid” arguments and guiding reliability improvement efforts</a:t>
            </a:r>
          </a:p>
        </p:txBody>
      </p:sp>
    </p:spTree>
    <p:extLst>
      <p:ext uri="{BB962C8B-B14F-4D97-AF65-F5344CB8AC3E}">
        <p14:creationId xmlns:p14="http://schemas.microsoft.com/office/powerpoint/2010/main" val="295846988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dirty="0" smtClean="0"/>
              <a:t>Assurance Case Principles</a:t>
            </a:r>
            <a:endParaRPr lang="en-US" dirty="0"/>
          </a:p>
        </p:txBody>
      </p:sp>
      <p:sp>
        <p:nvSpPr>
          <p:cNvPr id="176131" name="Rectangle 3"/>
          <p:cNvSpPr>
            <a:spLocks noGrp="1" noChangeArrowheads="1"/>
          </p:cNvSpPr>
          <p:nvPr>
            <p:ph idx="1"/>
          </p:nvPr>
        </p:nvSpPr>
        <p:spPr/>
        <p:txBody>
          <a:bodyPr/>
          <a:lstStyle/>
          <a:p>
            <a:r>
              <a:rPr lang="en-US" dirty="0" smtClean="0"/>
              <a:t>There are methodological rules that help in creating well-structured assurance cases</a:t>
            </a:r>
          </a:p>
          <a:p>
            <a:r>
              <a:rPr lang="en-US" dirty="0" smtClean="0"/>
              <a:t>Cases can be reviewed against these rules to improve their quality</a:t>
            </a:r>
          </a:p>
          <a:p>
            <a:r>
              <a:rPr lang="en-US" dirty="0" smtClean="0"/>
              <a:t>Cases are also reviewed to determine that the content is sound and convincing</a:t>
            </a:r>
            <a:endParaRPr lang="en-US" dirty="0"/>
          </a:p>
        </p:txBody>
      </p:sp>
    </p:spTree>
    <p:extLst>
      <p:ext uri="{BB962C8B-B14F-4D97-AF65-F5344CB8AC3E}">
        <p14:creationId xmlns:p14="http://schemas.microsoft.com/office/powerpoint/2010/main" val="276028017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dirty="0" smtClean="0"/>
              <a:t>Assurance Case Advantages</a:t>
            </a:r>
            <a:endParaRPr lang="en-US" dirty="0"/>
          </a:p>
        </p:txBody>
      </p:sp>
      <p:sp>
        <p:nvSpPr>
          <p:cNvPr id="177155" name="Rectangle 3"/>
          <p:cNvSpPr>
            <a:spLocks noGrp="1" noChangeArrowheads="1"/>
          </p:cNvSpPr>
          <p:nvPr>
            <p:ph idx="1"/>
          </p:nvPr>
        </p:nvSpPr>
        <p:spPr/>
        <p:txBody>
          <a:bodyPr/>
          <a:lstStyle/>
          <a:p>
            <a:r>
              <a:rPr lang="en-US" dirty="0" smtClean="0"/>
              <a:t>Captures the elements most critical for arguing a case (claims, evidence, argument strategy, assumptions, relation of claims to subclaims and evidence)</a:t>
            </a:r>
          </a:p>
          <a:p>
            <a:r>
              <a:rPr lang="en-US" dirty="0" smtClean="0"/>
              <a:t>Is reviewable</a:t>
            </a:r>
          </a:p>
          <a:p>
            <a:r>
              <a:rPr lang="en-US" dirty="0" smtClean="0"/>
              <a:t>Can be used at various stages of system development</a:t>
            </a:r>
          </a:p>
          <a:p>
            <a:r>
              <a:rPr lang="en-US" dirty="0" smtClean="0"/>
              <a:t>Gaining increasing interest in the US</a:t>
            </a:r>
          </a:p>
          <a:p>
            <a:pPr lvl="1"/>
            <a:r>
              <a:rPr lang="en-US" dirty="0" smtClean="0"/>
              <a:t>NRC report</a:t>
            </a:r>
          </a:p>
          <a:p>
            <a:pPr lvl="1"/>
            <a:r>
              <a:rPr lang="en-US" dirty="0" smtClean="0"/>
              <a:t>DHS workshop</a:t>
            </a:r>
          </a:p>
          <a:p>
            <a:pPr lvl="1"/>
            <a:r>
              <a:rPr lang="en-US" dirty="0" smtClean="0"/>
              <a:t>FDA infusion pump guidance</a:t>
            </a:r>
          </a:p>
          <a:p>
            <a:pPr lvl="1"/>
            <a:r>
              <a:rPr lang="en-US" dirty="0" smtClean="0"/>
              <a:t>SEI Supply Chain Report</a:t>
            </a:r>
          </a:p>
          <a:p>
            <a:pPr lvl="1"/>
            <a:r>
              <a:rPr lang="en-US" dirty="0" smtClean="0"/>
              <a:t>ISO standard being developed</a:t>
            </a:r>
            <a:endParaRPr lang="en-US" dirty="0"/>
          </a:p>
        </p:txBody>
      </p:sp>
    </p:spTree>
    <p:extLst>
      <p:ext uri="{BB962C8B-B14F-4D97-AF65-F5344CB8AC3E}">
        <p14:creationId xmlns:p14="http://schemas.microsoft.com/office/powerpoint/2010/main" val="115304154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dirty="0" smtClean="0"/>
              <a:t>Assurance Case Disadvantages</a:t>
            </a:r>
            <a:endParaRPr lang="en-US" dirty="0"/>
          </a:p>
        </p:txBody>
      </p:sp>
      <p:sp>
        <p:nvSpPr>
          <p:cNvPr id="178179" name="Rectangle 3"/>
          <p:cNvSpPr>
            <a:spLocks noGrp="1" noChangeArrowheads="1"/>
          </p:cNvSpPr>
          <p:nvPr>
            <p:ph idx="1"/>
          </p:nvPr>
        </p:nvSpPr>
        <p:spPr/>
        <p:txBody>
          <a:bodyPr/>
          <a:lstStyle/>
          <a:p>
            <a:r>
              <a:rPr lang="en-US" dirty="0" smtClean="0"/>
              <a:t>Lack of familiarity</a:t>
            </a:r>
          </a:p>
          <a:p>
            <a:r>
              <a:rPr lang="en-US" dirty="0" smtClean="0"/>
              <a:t>Lack of clarity about costs vs. added value</a:t>
            </a:r>
          </a:p>
          <a:p>
            <a:r>
              <a:rPr lang="en-US" dirty="0" smtClean="0"/>
              <a:t>Concerns about scalability</a:t>
            </a:r>
            <a:endParaRPr lang="en-US" dirty="0"/>
          </a:p>
        </p:txBody>
      </p:sp>
    </p:spTree>
    <p:extLst>
      <p:ext uri="{BB962C8B-B14F-4D97-AF65-F5344CB8AC3E}">
        <p14:creationId xmlns:p14="http://schemas.microsoft.com/office/powerpoint/2010/main" val="263426005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4"/>
          <p:cNvSpPr>
            <a:spLocks noGrp="1" noChangeArrowheads="1"/>
          </p:cNvSpPr>
          <p:nvPr>
            <p:ph type="title"/>
          </p:nvPr>
        </p:nvSpPr>
        <p:spPr/>
        <p:txBody>
          <a:bodyPr/>
          <a:lstStyle/>
          <a:p>
            <a:pPr eaLnBrk="1" hangingPunct="1"/>
            <a:r>
              <a:rPr lang="en-US" dirty="0"/>
              <a:t>Conclusions</a:t>
            </a:r>
          </a:p>
        </p:txBody>
      </p:sp>
      <p:sp>
        <p:nvSpPr>
          <p:cNvPr id="179203" name="Rectangle 5"/>
          <p:cNvSpPr>
            <a:spLocks noGrp="1" noChangeArrowheads="1"/>
          </p:cNvSpPr>
          <p:nvPr>
            <p:ph idx="1"/>
          </p:nvPr>
        </p:nvSpPr>
        <p:spPr/>
        <p:txBody>
          <a:bodyPr/>
          <a:lstStyle/>
          <a:p>
            <a:pPr eaLnBrk="1" hangingPunct="1"/>
            <a:r>
              <a:rPr lang="en-GB" dirty="0"/>
              <a:t>Within conventional assurance reports the ‘chain of argument’ can often get lost</a:t>
            </a:r>
          </a:p>
          <a:p>
            <a:pPr lvl="1" eaLnBrk="1" hangingPunct="1"/>
            <a:r>
              <a:rPr lang="en-GB" dirty="0"/>
              <a:t>But the argument is more important than the document!</a:t>
            </a:r>
          </a:p>
          <a:p>
            <a:pPr eaLnBrk="1" hangingPunct="1"/>
            <a:r>
              <a:rPr lang="en-GB" dirty="0"/>
              <a:t>Assurance cases have been found to be a useful basis for mapping out and evolving the structure of the arguments</a:t>
            </a:r>
          </a:p>
          <a:p>
            <a:pPr lvl="1" eaLnBrk="1" hangingPunct="1"/>
            <a:r>
              <a:rPr lang="en-US" dirty="0"/>
              <a:t>Provides a roadmap for a document or set of documents</a:t>
            </a:r>
          </a:p>
          <a:p>
            <a:pPr lvl="1" eaLnBrk="1" hangingPunct="1"/>
            <a:r>
              <a:rPr lang="en-US" dirty="0"/>
              <a:t>Provides a basis for discussion among engineers and between developers and assessors</a:t>
            </a:r>
          </a:p>
          <a:p>
            <a:pPr lvl="1" eaLnBrk="1" hangingPunct="1"/>
            <a:r>
              <a:rPr lang="en-GB" dirty="0"/>
              <a:t>Creating outline arguments at the beginning of a project helps show progress towards a </a:t>
            </a:r>
            <a:r>
              <a:rPr lang="en-GB" dirty="0" smtClean="0"/>
              <a:t>complete solution</a:t>
            </a:r>
            <a:endParaRPr lang="en-GB" dirty="0"/>
          </a:p>
          <a:p>
            <a:pPr eaLnBrk="1" hangingPunct="1"/>
            <a:endParaRPr lang="en-US" dirty="0"/>
          </a:p>
        </p:txBody>
      </p:sp>
    </p:spTree>
    <p:extLst>
      <p:ext uri="{BB962C8B-B14F-4D97-AF65-F5344CB8AC3E}">
        <p14:creationId xmlns:p14="http://schemas.microsoft.com/office/powerpoint/2010/main" val="409917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Creating an Assurance Case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980011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GSN Principles</a:t>
            </a:r>
          </a:p>
        </p:txBody>
      </p:sp>
      <p:sp>
        <p:nvSpPr>
          <p:cNvPr id="3" name="Content Placeholder 2"/>
          <p:cNvSpPr>
            <a:spLocks noGrp="1"/>
          </p:cNvSpPr>
          <p:nvPr>
            <p:ph idx="1"/>
          </p:nvPr>
        </p:nvSpPr>
        <p:spPr/>
        <p:txBody>
          <a:bodyPr/>
          <a:lstStyle/>
          <a:p>
            <a:r>
              <a:rPr lang="en-US" dirty="0"/>
              <a:t>GSN has methodological rules that help in creating well-structured assurance cases</a:t>
            </a:r>
          </a:p>
          <a:p>
            <a:r>
              <a:rPr lang="en-US" dirty="0"/>
              <a:t>Cases can be reviewed against these rules to improve their quality</a:t>
            </a:r>
          </a:p>
          <a:p>
            <a:r>
              <a:rPr lang="en-US" dirty="0"/>
              <a:t>Cases are also reviewed to determine that the content is sound and convincing</a:t>
            </a:r>
          </a:p>
          <a:p>
            <a:endParaRPr lang="en-US" dirty="0"/>
          </a:p>
        </p:txBody>
      </p:sp>
    </p:spTree>
    <p:extLst>
      <p:ext uri="{BB962C8B-B14F-4D97-AF65-F5344CB8AC3E}">
        <p14:creationId xmlns:p14="http://schemas.microsoft.com/office/powerpoint/2010/main" val="362681371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dirty="0" smtClean="0"/>
              <a:t>Creating </a:t>
            </a:r>
            <a:r>
              <a:rPr lang="en-US" dirty="0"/>
              <a:t>a Case</a:t>
            </a:r>
          </a:p>
        </p:txBody>
      </p:sp>
      <p:sp>
        <p:nvSpPr>
          <p:cNvPr id="120835" name="Content Placeholder 2"/>
          <p:cNvSpPr>
            <a:spLocks noGrp="1"/>
          </p:cNvSpPr>
          <p:nvPr>
            <p:ph idx="1"/>
          </p:nvPr>
        </p:nvSpPr>
        <p:spPr/>
        <p:txBody>
          <a:bodyPr/>
          <a:lstStyle/>
          <a:p>
            <a:r>
              <a:rPr lang="en-US" dirty="0"/>
              <a:t>Step 1: Identify claims</a:t>
            </a:r>
          </a:p>
          <a:p>
            <a:r>
              <a:rPr lang="en-US" dirty="0"/>
              <a:t>Step 2: Define basis for claims (i.e., context)</a:t>
            </a:r>
          </a:p>
          <a:p>
            <a:r>
              <a:rPr lang="en-US" dirty="0"/>
              <a:t>Step 3: Identify strategy</a:t>
            </a:r>
          </a:p>
          <a:p>
            <a:r>
              <a:rPr lang="en-US" dirty="0"/>
              <a:t>Step 4: Define basis for strategy</a:t>
            </a:r>
          </a:p>
          <a:p>
            <a:r>
              <a:rPr lang="en-US" dirty="0"/>
              <a:t>Step 5: Elaborate strategy</a:t>
            </a:r>
          </a:p>
          <a:p>
            <a:r>
              <a:rPr lang="en-US" dirty="0"/>
              <a:t>Step 6: Identify evidence</a:t>
            </a:r>
          </a:p>
        </p:txBody>
      </p:sp>
    </p:spTree>
    <p:extLst>
      <p:ext uri="{BB962C8B-B14F-4D97-AF65-F5344CB8AC3E}">
        <p14:creationId xmlns:p14="http://schemas.microsoft.com/office/powerpoint/2010/main" val="110974597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Top Claims</a:t>
            </a:r>
            <a:endParaRPr lang="en-GB" dirty="0"/>
          </a:p>
        </p:txBody>
      </p:sp>
      <p:sp>
        <p:nvSpPr>
          <p:cNvPr id="78851" name="Rectangle 6"/>
          <p:cNvSpPr>
            <a:spLocks noGrp="1" noChangeArrowheads="1"/>
          </p:cNvSpPr>
          <p:nvPr>
            <p:ph idx="1"/>
          </p:nvPr>
        </p:nvSpPr>
        <p:spPr/>
        <p:txBody>
          <a:bodyPr/>
          <a:lstStyle/>
          <a:p>
            <a:r>
              <a:rPr lang="en-GB" dirty="0" smtClean="0"/>
              <a:t>What is the overall objective of the argument?</a:t>
            </a:r>
          </a:p>
          <a:p>
            <a:pPr lvl="1"/>
            <a:r>
              <a:rPr lang="en-GB" dirty="0" smtClean="0"/>
              <a:t>The ‘take-home’ message for the reader</a:t>
            </a:r>
          </a:p>
          <a:p>
            <a:pPr lvl="1"/>
            <a:r>
              <a:rPr lang="en-GB" dirty="0" smtClean="0"/>
              <a:t>Reading the claim structure should convince someone that ...</a:t>
            </a:r>
          </a:p>
          <a:p>
            <a:pPr lvl="2"/>
            <a:r>
              <a:rPr lang="en-GB" dirty="0" smtClean="0"/>
              <a:t>e.g. “System X is Safe”</a:t>
            </a:r>
          </a:p>
          <a:p>
            <a:r>
              <a:rPr lang="en-GB" dirty="0" smtClean="0"/>
              <a:t>Things to watch out for</a:t>
            </a:r>
          </a:p>
          <a:p>
            <a:pPr lvl="1"/>
            <a:r>
              <a:rPr lang="en-GB" dirty="0" smtClean="0"/>
              <a:t>Jumping ahead</a:t>
            </a:r>
          </a:p>
          <a:p>
            <a:pPr lvl="2"/>
            <a:r>
              <a:rPr lang="en-GB" dirty="0" smtClean="0"/>
              <a:t>“Interlocks fitted to machinery” rather than</a:t>
            </a:r>
            <a:br>
              <a:rPr lang="en-GB" dirty="0" smtClean="0"/>
            </a:br>
            <a:r>
              <a:rPr lang="en-GB" dirty="0" smtClean="0"/>
              <a:t>“Risk associated with Hazard X reduced”</a:t>
            </a:r>
          </a:p>
          <a:p>
            <a:pPr lvl="2"/>
            <a:r>
              <a:rPr lang="en-GB" dirty="0" smtClean="0"/>
              <a:t>The fact that risk is reduced is probably of more interest (to the reader) than how risk has been reduced</a:t>
            </a:r>
          </a:p>
          <a:p>
            <a:pPr lvl="1"/>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Top Claims</a:t>
            </a:r>
            <a:endParaRPr lang="en-GB" dirty="0"/>
          </a:p>
        </p:txBody>
      </p:sp>
      <p:sp>
        <p:nvSpPr>
          <p:cNvPr id="80899" name="Rectangle 6"/>
          <p:cNvSpPr>
            <a:spLocks noGrp="1" noChangeArrowheads="1"/>
          </p:cNvSpPr>
          <p:nvPr>
            <p:ph idx="1"/>
          </p:nvPr>
        </p:nvSpPr>
        <p:spPr/>
        <p:txBody>
          <a:bodyPr/>
          <a:lstStyle/>
          <a:p>
            <a:r>
              <a:rPr lang="en-GB" dirty="0" smtClean="0"/>
              <a:t>Things to watch out for (cont.)</a:t>
            </a:r>
          </a:p>
          <a:p>
            <a:pPr lvl="1"/>
            <a:r>
              <a:rPr lang="en-GB" dirty="0" smtClean="0"/>
              <a:t>Over-simplification</a:t>
            </a:r>
          </a:p>
          <a:p>
            <a:pPr lvl="2"/>
            <a:r>
              <a:rPr lang="en-GB" dirty="0" smtClean="0"/>
              <a:t>“System X is safe” vs.</a:t>
            </a:r>
            <a:br>
              <a:rPr lang="en-GB" dirty="0" smtClean="0"/>
            </a:br>
            <a:r>
              <a:rPr lang="en-GB" dirty="0" smtClean="0"/>
              <a:t>“System X is acceptably safe to operate in operating context Y”</a:t>
            </a:r>
          </a:p>
          <a:p>
            <a:r>
              <a:rPr lang="en-GB" dirty="0" smtClean="0"/>
              <a:t>The top claim is the seed from which the argument can develop</a:t>
            </a:r>
          </a:p>
          <a:p>
            <a:pPr lvl="1"/>
            <a:r>
              <a:rPr lang="en-GB" dirty="0" smtClean="0"/>
              <a:t>If it doesn’t contain the right concepts (e.g. acceptability) or jumps-ahead the scope &amp; usefulness of the argument presented can be limited</a:t>
            </a:r>
          </a:p>
          <a:p>
            <a:r>
              <a:rPr lang="en-GB" dirty="0" smtClean="0"/>
              <a:t>Not always appropriate to start from 1st principles (depends on audience)</a:t>
            </a:r>
          </a:p>
          <a:p>
            <a:pPr lvl="1"/>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title"/>
          </p:nvPr>
        </p:nvSpPr>
        <p:spPr/>
        <p:txBody>
          <a:bodyPr/>
          <a:lstStyle/>
          <a:p>
            <a:r>
              <a:rPr lang="en-GB" dirty="0" smtClean="0"/>
              <a:t>Step 1 </a:t>
            </a:r>
            <a:r>
              <a:rPr lang="en-US" dirty="0" smtClean="0"/>
              <a:t>–</a:t>
            </a:r>
            <a:r>
              <a:rPr lang="en-GB" dirty="0" smtClean="0"/>
              <a:t> Identify Claims: Phrasing</a:t>
            </a:r>
            <a:endParaRPr lang="en-GB" dirty="0"/>
          </a:p>
        </p:txBody>
      </p:sp>
      <p:sp>
        <p:nvSpPr>
          <p:cNvPr id="82947" name="Rectangle 6"/>
          <p:cNvSpPr>
            <a:spLocks noGrp="1" noChangeArrowheads="1"/>
          </p:cNvSpPr>
          <p:nvPr>
            <p:ph idx="1"/>
          </p:nvPr>
        </p:nvSpPr>
        <p:spPr/>
        <p:txBody>
          <a:bodyPr/>
          <a:lstStyle/>
          <a:p>
            <a:r>
              <a:rPr lang="en-GB" dirty="0" smtClean="0"/>
              <a:t>Claims should be phrased as propositions</a:t>
            </a:r>
          </a:p>
          <a:p>
            <a:pPr lvl="1"/>
            <a:r>
              <a:rPr lang="en-GB" dirty="0" smtClean="0"/>
              <a:t>Statements that can be said to be TRUE / FALSE (e.g. “The sky is blue” or  “Pittsburgh is a beautiful city”)</a:t>
            </a:r>
          </a:p>
          <a:p>
            <a:pPr lvl="2"/>
            <a:r>
              <a:rPr lang="en-GB" dirty="0" smtClean="0"/>
              <a:t>Note: </a:t>
            </a:r>
            <a:r>
              <a:rPr lang="en-GB" dirty="0" smtClean="0"/>
              <a:t>not limited to statements that can be objectively proven</a:t>
            </a:r>
          </a:p>
          <a:p>
            <a:pPr lvl="1"/>
            <a:r>
              <a:rPr lang="en-GB" dirty="0" smtClean="0"/>
              <a:t>Statement should be expressed as a single statement (1 sentence) of in the form:</a:t>
            </a:r>
          </a:p>
          <a:p>
            <a:pPr lvl="2"/>
            <a:r>
              <a:rPr lang="en-GB" dirty="0" smtClean="0"/>
              <a:t>&lt;NOUN-PHRASE&gt;&lt;VERB-PHRASE&gt;</a:t>
            </a:r>
          </a:p>
          <a:p>
            <a:pPr lvl="2"/>
            <a:r>
              <a:rPr lang="en-GB" dirty="0" smtClean="0"/>
              <a:t>Noun-Phrase identifies the subject of the claim</a:t>
            </a:r>
          </a:p>
          <a:p>
            <a:pPr lvl="2"/>
            <a:r>
              <a:rPr lang="en-GB" dirty="0" smtClean="0"/>
              <a:t>Verb-Phrase defines a predicate over the subject</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2830AD-1404-4C8A-8612-1C47548162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0FCB0C-4890-4AE3-B3E4-8DAE06348CB3}">
  <ds:schemaRefs>
    <ds:schemaRef ds:uri="http://schemas.microsoft.com/office/2006/metadata/properties"/>
    <ds:schemaRef ds:uri="http://schemas.microsoft.com/office/infopath/2007/PartnerControls"/>
    <ds:schemaRef ds:uri="893ae260-c728-403e-8c1d-be5e00391f89"/>
  </ds:schemaRefs>
</ds:datastoreItem>
</file>

<file path=customXml/itemProps3.xml><?xml version="1.0" encoding="utf-8"?>
<ds:datastoreItem xmlns:ds="http://schemas.openxmlformats.org/officeDocument/2006/customXml" ds:itemID="{A31CC82D-5D7F-4D10-AB1D-F3DCDBD5ED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13935</TotalTime>
  <Words>2028</Words>
  <Application>Microsoft Office PowerPoint</Application>
  <PresentationFormat>On-screen Show (4:3)</PresentationFormat>
  <Paragraphs>303</Paragraphs>
  <Slides>34</Slides>
  <Notes>25</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CERTtemplate_courseware2013</vt:lpstr>
      <vt:lpstr>Assurance Management</vt:lpstr>
      <vt:lpstr>PowerPoint Presentation</vt:lpstr>
      <vt:lpstr>PowerPoint Presentation</vt:lpstr>
      <vt:lpstr>PowerPoint Presentation</vt:lpstr>
      <vt:lpstr>GSN Principles</vt:lpstr>
      <vt:lpstr>Creating a Case</vt:lpstr>
      <vt:lpstr>Step 1 – Identify Claims: Top Claims</vt:lpstr>
      <vt:lpstr>Step 1 – Identify Claims: Top Claims</vt:lpstr>
      <vt:lpstr>Step 1 – Identify Claims: Phrasing</vt:lpstr>
      <vt:lpstr>Step 1 – Identify Claims: Phrasing</vt:lpstr>
      <vt:lpstr>Step 1 – Identify Claims: Phrasing</vt:lpstr>
      <vt:lpstr>Step 1 – Identify Claims: Phrasing</vt:lpstr>
      <vt:lpstr>Step 1 – Identify Claims: Phrasing</vt:lpstr>
      <vt:lpstr>Step 1 – Identify Claims: Phrasing</vt:lpstr>
      <vt:lpstr>Step 2 – Define Basis for Claims: Context</vt:lpstr>
      <vt:lpstr>Step 3 – Identify Strategy</vt:lpstr>
      <vt:lpstr>Step 3 – Identify Strategy</vt:lpstr>
      <vt:lpstr>Step 3 – Identify Strategy</vt:lpstr>
      <vt:lpstr>Step 3 – Identify Strategy</vt:lpstr>
      <vt:lpstr>Step 3 – Identify Strategy: Phrasing</vt:lpstr>
      <vt:lpstr>Step 3 – Identify Strategy</vt:lpstr>
      <vt:lpstr>Step 3 – Identify Strategy: Phrasing</vt:lpstr>
      <vt:lpstr>Step 4 – Define Basis for Strategy</vt:lpstr>
      <vt:lpstr>Step 4 – Define Basis for Argument</vt:lpstr>
      <vt:lpstr>Step 5 – Elaborate Strategy</vt:lpstr>
      <vt:lpstr>Step 6 – Identify Evidence</vt:lpstr>
      <vt:lpstr>Step 6 – Identify Evidence</vt:lpstr>
      <vt:lpstr>Summary – Creating a Case</vt:lpstr>
      <vt:lpstr>When is it Worth Visualizing the Argument?</vt:lpstr>
      <vt:lpstr>Final Thoughts</vt:lpstr>
      <vt:lpstr>Assurance Case Principles</vt:lpstr>
      <vt:lpstr>Assurance Case Advantages</vt:lpstr>
      <vt:lpstr>Assurance Case Disadvantages</vt:lpstr>
      <vt:lpstr>Conclusions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Assurance Cases</dc:title>
  <dc:creator>John Goodenough</dc:creator>
  <cp:lastModifiedBy>Bob Ellison</cp:lastModifiedBy>
  <cp:revision>474</cp:revision>
  <cp:lastPrinted>2010-07-12T17:11:00Z</cp:lastPrinted>
  <dcterms:created xsi:type="dcterms:W3CDTF">2010-07-19T18:06:22Z</dcterms:created>
  <dcterms:modified xsi:type="dcterms:W3CDTF">2014-05-22T20:30:41Z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