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773" r:id="rId4"/>
  </p:sldMasterIdLst>
  <p:notesMasterIdLst>
    <p:notesMasterId r:id="rId48"/>
  </p:notesMasterIdLst>
  <p:handoutMasterIdLst>
    <p:handoutMasterId r:id="rId49"/>
  </p:handoutMasterIdLst>
  <p:sldIdLst>
    <p:sldId id="743" r:id="rId5"/>
    <p:sldId id="1228" r:id="rId6"/>
    <p:sldId id="745" r:id="rId7"/>
    <p:sldId id="746" r:id="rId8"/>
    <p:sldId id="1227" r:id="rId9"/>
    <p:sldId id="1167" r:id="rId10"/>
    <p:sldId id="1199" r:id="rId11"/>
    <p:sldId id="1166" r:id="rId12"/>
    <p:sldId id="1165" r:id="rId13"/>
    <p:sldId id="1160" r:id="rId14"/>
    <p:sldId id="1168" r:id="rId15"/>
    <p:sldId id="1161" r:id="rId16"/>
    <p:sldId id="1216" r:id="rId17"/>
    <p:sldId id="1219" r:id="rId18"/>
    <p:sldId id="1200" r:id="rId19"/>
    <p:sldId id="1202" r:id="rId20"/>
    <p:sldId id="1220" r:id="rId21"/>
    <p:sldId id="1218" r:id="rId22"/>
    <p:sldId id="1134" r:id="rId23"/>
    <p:sldId id="780" r:id="rId24"/>
    <p:sldId id="1208" r:id="rId25"/>
    <p:sldId id="782" r:id="rId26"/>
    <p:sldId id="1209" r:id="rId27"/>
    <p:sldId id="783" r:id="rId28"/>
    <p:sldId id="784" r:id="rId29"/>
    <p:sldId id="1210" r:id="rId30"/>
    <p:sldId id="1205" r:id="rId31"/>
    <p:sldId id="785" r:id="rId32"/>
    <p:sldId id="786" r:id="rId33"/>
    <p:sldId id="1211" r:id="rId34"/>
    <p:sldId id="1224" r:id="rId35"/>
    <p:sldId id="1222" r:id="rId36"/>
    <p:sldId id="1223" r:id="rId37"/>
    <p:sldId id="1221" r:id="rId38"/>
    <p:sldId id="788" r:id="rId39"/>
    <p:sldId id="1212" r:id="rId40"/>
    <p:sldId id="787" r:id="rId41"/>
    <p:sldId id="791" r:id="rId42"/>
    <p:sldId id="792" r:id="rId43"/>
    <p:sldId id="793" r:id="rId44"/>
    <p:sldId id="1213" r:id="rId45"/>
    <p:sldId id="795" r:id="rId46"/>
    <p:sldId id="1217" r:id="rId47"/>
  </p:sldIdLst>
  <p:sldSz cx="9144000" cy="6858000" type="screen4x3"/>
  <p:notesSz cx="7010400" cy="9296400"/>
  <p:defaultTextStyle>
    <a:defPPr>
      <a:defRPr lang="en-US"/>
    </a:defPPr>
    <a:lvl1pPr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1pPr>
    <a:lvl2pPr marL="457200"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2pPr>
    <a:lvl3pPr marL="914400"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3pPr>
    <a:lvl4pPr marL="1371600"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4pPr>
    <a:lvl5pPr marL="1828800"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0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0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0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0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clrMru>
    <a:srgbClr val="990000"/>
    <a:srgbClr val="000000"/>
    <a:srgbClr val="196519"/>
    <a:srgbClr val="33CC33"/>
    <a:srgbClr val="99CC00"/>
    <a:srgbClr val="FF0000"/>
    <a:srgbClr val="FFFF00"/>
    <a:srgbClr val="660000"/>
    <a:srgbClr val="5D3995"/>
    <a:srgbClr val="66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150" autoAdjust="0"/>
    <p:restoredTop sz="94542" autoAdjust="0"/>
  </p:normalViewPr>
  <p:slideViewPr>
    <p:cSldViewPr snapToGrid="0">
      <p:cViewPr>
        <p:scale>
          <a:sx n="66" d="100"/>
          <a:sy n="66" d="100"/>
        </p:scale>
        <p:origin x="-726" y="-744"/>
      </p:cViewPr>
      <p:guideLst>
        <p:guide orient="horz" pos="2160"/>
        <p:guide pos="240"/>
      </p:guideLst>
    </p:cSldViewPr>
  </p:slideViewPr>
  <p:outlineViewPr>
    <p:cViewPr>
      <p:scale>
        <a:sx n="33" d="100"/>
        <a:sy n="33" d="100"/>
      </p:scale>
      <p:origin x="0" y="23064"/>
    </p:cViewPr>
  </p:outlineViewPr>
  <p:notesTextViewPr>
    <p:cViewPr>
      <p:scale>
        <a:sx n="100" d="100"/>
        <a:sy n="100" d="100"/>
      </p:scale>
      <p:origin x="0" y="0"/>
    </p:cViewPr>
  </p:notesTextViewPr>
  <p:sorterViewPr>
    <p:cViewPr>
      <p:scale>
        <a:sx n="90" d="100"/>
        <a:sy n="90" d="100"/>
      </p:scale>
      <p:origin x="0" y="0"/>
    </p:cViewPr>
  </p:sorterViewPr>
  <p:notesViewPr>
    <p:cSldViewPr snapToGrid="0">
      <p:cViewPr varScale="1">
        <p:scale>
          <a:sx n="54" d="100"/>
          <a:sy n="54" d="100"/>
        </p:scale>
        <p:origin x="-1806"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ellison\Documents\Working\To%20Do\CyberAssurance\Education\Course\BSIMMChart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ellison\Documents\Working\To%20Do\CyberAssurance\Education\Course\BSIMMChar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radarChart>
        <c:radarStyle val="marker"/>
        <c:varyColors val="0"/>
        <c:ser>
          <c:idx val="0"/>
          <c:order val="0"/>
          <c:spPr>
            <a:ln w="57150">
              <a:solidFill>
                <a:srgbClr val="3C4F82"/>
              </a:solidFill>
            </a:ln>
          </c:spPr>
          <c:marker>
            <c:symbol val="none"/>
          </c:marker>
          <c:val>
            <c:numRef>
              <c:f>'BSIMM charts'!$B$1:$B$12</c:f>
              <c:numCache>
                <c:formatCode>0.00</c:formatCode>
                <c:ptCount val="12"/>
                <c:pt idx="0">
                  <c:v>2</c:v>
                </c:pt>
                <c:pt idx="1">
                  <c:v>2.25</c:v>
                </c:pt>
                <c:pt idx="2">
                  <c:v>1.4</c:v>
                </c:pt>
                <c:pt idx="3">
                  <c:v>1.6</c:v>
                </c:pt>
                <c:pt idx="4">
                  <c:v>1.95</c:v>
                </c:pt>
                <c:pt idx="5">
                  <c:v>1.9</c:v>
                </c:pt>
                <c:pt idx="6">
                  <c:v>1.5</c:v>
                </c:pt>
                <c:pt idx="7">
                  <c:v>1.45</c:v>
                </c:pt>
                <c:pt idx="8">
                  <c:v>1.75</c:v>
                </c:pt>
                <c:pt idx="9">
                  <c:v>1.8</c:v>
                </c:pt>
                <c:pt idx="10">
                  <c:v>2</c:v>
                </c:pt>
                <c:pt idx="11">
                  <c:v>2</c:v>
                </c:pt>
              </c:numCache>
            </c:numRef>
          </c:val>
        </c:ser>
        <c:dLbls>
          <c:showLegendKey val="0"/>
          <c:showVal val="0"/>
          <c:showCatName val="0"/>
          <c:showSerName val="0"/>
          <c:showPercent val="0"/>
          <c:showBubbleSize val="0"/>
        </c:dLbls>
        <c:axId val="81505664"/>
        <c:axId val="82289792"/>
      </c:radarChart>
      <c:catAx>
        <c:axId val="81505664"/>
        <c:scaling>
          <c:orientation val="minMax"/>
        </c:scaling>
        <c:delete val="1"/>
        <c:axPos val="b"/>
        <c:majorGridlines/>
        <c:majorTickMark val="out"/>
        <c:minorTickMark val="none"/>
        <c:tickLblPos val="nextTo"/>
        <c:crossAx val="82289792"/>
        <c:crosses val="autoZero"/>
        <c:auto val="1"/>
        <c:lblAlgn val="ctr"/>
        <c:lblOffset val="100"/>
        <c:noMultiLvlLbl val="0"/>
      </c:catAx>
      <c:valAx>
        <c:axId val="82289792"/>
        <c:scaling>
          <c:orientation val="minMax"/>
          <c:max val="3"/>
          <c:min val="0"/>
        </c:scaling>
        <c:delete val="0"/>
        <c:axPos val="l"/>
        <c:majorGridlines/>
        <c:numFmt formatCode="0.00" sourceLinked="1"/>
        <c:majorTickMark val="cross"/>
        <c:minorTickMark val="none"/>
        <c:tickLblPos val="nextTo"/>
        <c:crossAx val="81505664"/>
        <c:crosses val="autoZero"/>
        <c:crossBetween val="between"/>
      </c:valAx>
      <c:spPr>
        <a:ln w="6350"/>
      </c:spPr>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radarChart>
        <c:radarStyle val="marker"/>
        <c:varyColors val="0"/>
        <c:ser>
          <c:idx val="0"/>
          <c:order val="0"/>
          <c:spPr>
            <a:ln w="57150">
              <a:solidFill>
                <a:srgbClr val="990000"/>
              </a:solidFill>
            </a:ln>
          </c:spPr>
          <c:marker>
            <c:symbol val="none"/>
          </c:marker>
          <c:val>
            <c:numRef>
              <c:f>'BSIMM charts'!$B$15:$B$26</c:f>
              <c:numCache>
                <c:formatCode>0.00</c:formatCode>
                <c:ptCount val="12"/>
                <c:pt idx="0">
                  <c:v>2.9</c:v>
                </c:pt>
                <c:pt idx="1">
                  <c:v>2.9</c:v>
                </c:pt>
                <c:pt idx="2">
                  <c:v>2.6</c:v>
                </c:pt>
                <c:pt idx="3">
                  <c:v>2.4</c:v>
                </c:pt>
                <c:pt idx="4">
                  <c:v>2.85</c:v>
                </c:pt>
                <c:pt idx="5">
                  <c:v>2.7</c:v>
                </c:pt>
                <c:pt idx="6">
                  <c:v>2.5</c:v>
                </c:pt>
                <c:pt idx="7">
                  <c:v>2.5</c:v>
                </c:pt>
                <c:pt idx="8">
                  <c:v>2.6</c:v>
                </c:pt>
                <c:pt idx="9">
                  <c:v>2.7</c:v>
                </c:pt>
                <c:pt idx="10">
                  <c:v>2.5</c:v>
                </c:pt>
                <c:pt idx="11">
                  <c:v>2.8</c:v>
                </c:pt>
              </c:numCache>
            </c:numRef>
          </c:val>
        </c:ser>
        <c:dLbls>
          <c:showLegendKey val="0"/>
          <c:showVal val="0"/>
          <c:showCatName val="0"/>
          <c:showSerName val="0"/>
          <c:showPercent val="0"/>
          <c:showBubbleSize val="0"/>
        </c:dLbls>
        <c:axId val="82305408"/>
        <c:axId val="82306944"/>
      </c:radarChart>
      <c:catAx>
        <c:axId val="82305408"/>
        <c:scaling>
          <c:orientation val="minMax"/>
        </c:scaling>
        <c:delete val="1"/>
        <c:axPos val="b"/>
        <c:majorGridlines/>
        <c:majorTickMark val="out"/>
        <c:minorTickMark val="none"/>
        <c:tickLblPos val="nextTo"/>
        <c:crossAx val="82306944"/>
        <c:crosses val="autoZero"/>
        <c:auto val="1"/>
        <c:lblAlgn val="ctr"/>
        <c:lblOffset val="100"/>
        <c:noMultiLvlLbl val="0"/>
      </c:catAx>
      <c:valAx>
        <c:axId val="82306944"/>
        <c:scaling>
          <c:orientation val="minMax"/>
        </c:scaling>
        <c:delete val="1"/>
        <c:axPos val="l"/>
        <c:majorGridlines>
          <c:spPr>
            <a:ln>
              <a:noFill/>
            </a:ln>
          </c:spPr>
        </c:majorGridlines>
        <c:numFmt formatCode="0.00" sourceLinked="1"/>
        <c:majorTickMark val="cross"/>
        <c:minorTickMark val="none"/>
        <c:tickLblPos val="nextTo"/>
        <c:crossAx val="82305408"/>
        <c:crosses val="autoZero"/>
        <c:crossBetween val="between"/>
      </c:valAx>
      <c:spPr>
        <a:noFill/>
      </c:spPr>
    </c:plotArea>
    <c:plotVisOnly val="1"/>
    <c:dispBlanksAs val="gap"/>
    <c:showDLblsOverMax val="0"/>
  </c:chart>
  <c:spPr>
    <a:noFill/>
  </c:spPr>
  <c:externalData r:id="rId1">
    <c:autoUpdate val="0"/>
  </c:externalData>
</c:chartSpace>
</file>

<file path=ppt/handoutMasters/_rels/handoutMaster1.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91" name="Rectangle 11"/>
          <p:cNvSpPr>
            <a:spLocks noChangeArrowheads="1"/>
          </p:cNvSpPr>
          <p:nvPr/>
        </p:nvSpPr>
        <p:spPr bwMode="auto">
          <a:xfrm>
            <a:off x="4113785" y="8732557"/>
            <a:ext cx="2158842" cy="468569"/>
          </a:xfrm>
          <a:prstGeom prst="rect">
            <a:avLst/>
          </a:prstGeom>
          <a:noFill/>
          <a:ln w="9525">
            <a:noFill/>
            <a:miter lim="800000"/>
            <a:headEnd/>
            <a:tailEnd/>
          </a:ln>
          <a:effectLst/>
        </p:spPr>
        <p:txBody>
          <a:bodyPr lIns="19080" tIns="0" rIns="19080" bIns="0" anchor="b">
            <a:prstTxWarp prst="textNoShape">
              <a:avLst/>
            </a:prstTxWarp>
          </a:bodyPr>
          <a:lstStyle/>
          <a:p>
            <a:pPr algn="r" defTabSz="957429">
              <a:lnSpc>
                <a:spcPct val="89000"/>
              </a:lnSpc>
              <a:spcBef>
                <a:spcPct val="40000"/>
              </a:spcBef>
              <a:defRPr/>
            </a:pPr>
            <a:r>
              <a:rPr lang="en-US" sz="900" dirty="0"/>
              <a:t>© 2007 Carnegie Mellon University</a:t>
            </a:r>
          </a:p>
          <a:p>
            <a:pPr algn="l" defTabSz="957429">
              <a:lnSpc>
                <a:spcPct val="89000"/>
              </a:lnSpc>
              <a:spcBef>
                <a:spcPct val="40000"/>
              </a:spcBef>
              <a:defRPr/>
            </a:pPr>
            <a:r>
              <a:rPr lang="en-US" sz="800" i="1" dirty="0">
                <a:latin typeface="Times New Roman" charset="0"/>
              </a:rPr>
              <a:t>  </a:t>
            </a:r>
          </a:p>
        </p:txBody>
      </p:sp>
      <p:sp>
        <p:nvSpPr>
          <p:cNvPr id="46092" name="Rectangle 12"/>
          <p:cNvSpPr>
            <a:spLocks noChangeArrowheads="1"/>
          </p:cNvSpPr>
          <p:nvPr/>
        </p:nvSpPr>
        <p:spPr bwMode="auto">
          <a:xfrm>
            <a:off x="6518552" y="8873128"/>
            <a:ext cx="337757" cy="228037"/>
          </a:xfrm>
          <a:prstGeom prst="rect">
            <a:avLst/>
          </a:prstGeom>
          <a:noFill/>
          <a:ln w="9525">
            <a:noFill/>
            <a:miter lim="800000"/>
            <a:headEnd/>
            <a:tailEnd/>
          </a:ln>
          <a:effectLst/>
        </p:spPr>
        <p:txBody>
          <a:bodyPr wrap="none" lIns="89040" tIns="44519" rIns="89040" bIns="44519">
            <a:prstTxWarp prst="textNoShape">
              <a:avLst/>
            </a:prstTxWarp>
            <a:spAutoFit/>
          </a:bodyPr>
          <a:lstStyle/>
          <a:p>
            <a:pPr defTabSz="909091" eaLnBrk="0" hangingPunct="0">
              <a:lnSpc>
                <a:spcPct val="90000"/>
              </a:lnSpc>
              <a:spcBef>
                <a:spcPct val="0"/>
              </a:spcBef>
              <a:defRPr/>
            </a:pPr>
            <a:fld id="{9D9B4AC0-62AE-DF4E-8660-FC8FB96020EB}" type="slidenum">
              <a:rPr lang="en-US" sz="1000" b="1"/>
              <a:pPr defTabSz="909091" eaLnBrk="0" hangingPunct="0">
                <a:lnSpc>
                  <a:spcPct val="90000"/>
                </a:lnSpc>
                <a:spcBef>
                  <a:spcPct val="0"/>
                </a:spcBef>
                <a:defRPr/>
              </a:pPr>
              <a:t>‹#›</a:t>
            </a:fld>
            <a:endParaRPr lang="en-US" sz="1000" b="1" dirty="0"/>
          </a:p>
        </p:txBody>
      </p:sp>
      <p:sp>
        <p:nvSpPr>
          <p:cNvPr id="46095" name="Line 15"/>
          <p:cNvSpPr>
            <a:spLocks noChangeShapeType="1"/>
          </p:cNvSpPr>
          <p:nvPr/>
        </p:nvSpPr>
        <p:spPr bwMode="auto">
          <a:xfrm flipH="1">
            <a:off x="230360" y="8759108"/>
            <a:ext cx="6549681" cy="0"/>
          </a:xfrm>
          <a:prstGeom prst="line">
            <a:avLst/>
          </a:prstGeom>
          <a:noFill/>
          <a:ln w="6350">
            <a:solidFill>
              <a:schemeClr val="tx1"/>
            </a:solidFill>
            <a:round/>
            <a:headEnd/>
            <a:tailEnd/>
          </a:ln>
          <a:effectLst/>
        </p:spPr>
        <p:txBody>
          <a:bodyPr wrap="none" lIns="91569" tIns="45785" rIns="91569" bIns="45785" anchor="ctr">
            <a:spAutoFit/>
          </a:bodyPr>
          <a:lstStyle/>
          <a:p>
            <a:pPr>
              <a:defRPr/>
            </a:pPr>
            <a:endParaRPr lang="en-US" dirty="0">
              <a:cs typeface="+mn-cs"/>
            </a:endParaRPr>
          </a:p>
        </p:txBody>
      </p:sp>
      <p:pic>
        <p:nvPicPr>
          <p:cNvPr id="14341" name="Picture 16" descr="SEI_CMU_1Line_Blk"/>
          <p:cNvPicPr>
            <a:picLocks noChangeAspect="1" noChangeArrowheads="1"/>
          </p:cNvPicPr>
          <p:nvPr/>
        </p:nvPicPr>
        <p:blipFill>
          <a:blip r:embed="rId2" cstate="print"/>
          <a:srcRect/>
          <a:stretch>
            <a:fillRect/>
          </a:stretch>
        </p:blipFill>
        <p:spPr bwMode="auto">
          <a:xfrm>
            <a:off x="264603" y="8854385"/>
            <a:ext cx="3766689" cy="224913"/>
          </a:xfrm>
          <a:prstGeom prst="rect">
            <a:avLst/>
          </a:prstGeom>
          <a:noFill/>
          <a:ln w="9525">
            <a:noFill/>
            <a:miter lim="800000"/>
            <a:headEnd/>
            <a:tailEnd/>
          </a:ln>
        </p:spPr>
      </p:pic>
      <p:sp>
        <p:nvSpPr>
          <p:cNvPr id="46097" name="Rectangle 17"/>
          <p:cNvSpPr>
            <a:spLocks noGrp="1" noChangeArrowheads="1"/>
          </p:cNvSpPr>
          <p:nvPr>
            <p:ph type="hdr" sz="quarter"/>
          </p:nvPr>
        </p:nvSpPr>
        <p:spPr bwMode="auto">
          <a:xfrm>
            <a:off x="579012" y="298323"/>
            <a:ext cx="2733184" cy="470130"/>
          </a:xfrm>
          <a:prstGeom prst="rect">
            <a:avLst/>
          </a:prstGeom>
          <a:noFill/>
          <a:ln w="9525">
            <a:noFill/>
            <a:miter lim="800000"/>
            <a:headEnd/>
            <a:tailEnd/>
          </a:ln>
          <a:effectLst/>
        </p:spPr>
        <p:txBody>
          <a:bodyPr vert="horz" wrap="square" lIns="19080" tIns="0" rIns="19080" bIns="0" numCol="1" anchor="t" anchorCtr="0" compatLnSpc="1">
            <a:prstTxWarp prst="textNoShape">
              <a:avLst/>
            </a:prstTxWarp>
          </a:bodyPr>
          <a:lstStyle>
            <a:lvl1pPr algn="l" defTabSz="958614" eaLnBrk="0" hangingPunct="0">
              <a:spcBef>
                <a:spcPct val="0"/>
              </a:spcBef>
              <a:defRPr sz="1000" b="1">
                <a:ea typeface="ＭＳ Ｐゴシック" charset="-128"/>
                <a:cs typeface="+mn-cs"/>
              </a:defRPr>
            </a:lvl1pPr>
          </a:lstStyle>
          <a:p>
            <a:pPr>
              <a:defRPr/>
            </a:pPr>
            <a:r>
              <a:rPr lang="en-US" dirty="0"/>
              <a:t>Presentation Title</a:t>
            </a:r>
          </a:p>
        </p:txBody>
      </p:sp>
      <p:sp>
        <p:nvSpPr>
          <p:cNvPr id="46098" name="Rectangle 18"/>
          <p:cNvSpPr>
            <a:spLocks noGrp="1" noChangeArrowheads="1"/>
          </p:cNvSpPr>
          <p:nvPr>
            <p:ph type="dt" idx="1"/>
          </p:nvPr>
        </p:nvSpPr>
        <p:spPr bwMode="auto">
          <a:xfrm>
            <a:off x="3776029" y="298323"/>
            <a:ext cx="2731628" cy="470130"/>
          </a:xfrm>
          <a:prstGeom prst="rect">
            <a:avLst/>
          </a:prstGeom>
          <a:noFill/>
          <a:ln w="9525">
            <a:noFill/>
            <a:miter lim="800000"/>
            <a:headEnd/>
            <a:tailEnd/>
          </a:ln>
          <a:effectLst/>
        </p:spPr>
        <p:txBody>
          <a:bodyPr vert="horz" wrap="square" lIns="19080" tIns="0" rIns="19080" bIns="0" numCol="1" anchor="t" anchorCtr="0" compatLnSpc="1">
            <a:prstTxWarp prst="textNoShape">
              <a:avLst/>
            </a:prstTxWarp>
          </a:bodyPr>
          <a:lstStyle>
            <a:lvl1pPr algn="r" defTabSz="957429" eaLnBrk="0" hangingPunct="0">
              <a:spcBef>
                <a:spcPct val="0"/>
              </a:spcBef>
              <a:defRPr sz="1000"/>
            </a:lvl1pPr>
          </a:lstStyle>
          <a:p>
            <a:pPr>
              <a:defRPr/>
            </a:pPr>
            <a:fld id="{52917CAB-DB2F-3441-9ED3-7465D14177F1}" type="datetime1">
              <a:rPr lang="en-US"/>
              <a:pPr>
                <a:defRPr/>
              </a:pPr>
              <a:t>5/22/2014</a:t>
            </a:fld>
            <a:endParaRPr lang="en-US" dirty="0"/>
          </a:p>
        </p:txBody>
      </p:sp>
    </p:spTree>
    <p:extLst>
      <p:ext uri="{BB962C8B-B14F-4D97-AF65-F5344CB8AC3E}">
        <p14:creationId xmlns:p14="http://schemas.microsoft.com/office/powerpoint/2010/main" val="32895118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33890" y="4415480"/>
            <a:ext cx="5142620" cy="4182755"/>
          </a:xfrm>
          <a:prstGeom prst="rect">
            <a:avLst/>
          </a:prstGeom>
          <a:noFill/>
          <a:ln w="9525">
            <a:noFill/>
            <a:miter lim="800000"/>
            <a:headEnd/>
            <a:tailEnd/>
          </a:ln>
        </p:spPr>
        <p:txBody>
          <a:bodyPr vert="horz" wrap="square" lIns="93160" tIns="46580" rIns="93160" bIns="46580" numCol="1" anchor="t" anchorCtr="0" compatLnSpc="1">
            <a:prstTxWarp prst="textNoShape">
              <a:avLst/>
            </a:prstTxWarp>
          </a:bodyPr>
          <a:lstStyle/>
          <a:p>
            <a:pPr lvl="0"/>
            <a:r>
              <a:rPr lang="en-US" noProof="0" smtClean="0"/>
              <a:t>Click to edit Master text styles</a:t>
            </a:r>
          </a:p>
        </p:txBody>
      </p:sp>
      <p:sp>
        <p:nvSpPr>
          <p:cNvPr id="7176" name="Rectangle 8"/>
          <p:cNvSpPr>
            <a:spLocks noGrp="1" noChangeArrowheads="1"/>
          </p:cNvSpPr>
          <p:nvPr>
            <p:ph type="ftr" sz="quarter" idx="4"/>
          </p:nvPr>
        </p:nvSpPr>
        <p:spPr bwMode="auto">
          <a:xfrm>
            <a:off x="4113785" y="8732557"/>
            <a:ext cx="2158842" cy="468569"/>
          </a:xfrm>
          <a:prstGeom prst="rect">
            <a:avLst/>
          </a:prstGeom>
          <a:noFill/>
          <a:ln w="9525">
            <a:noFill/>
            <a:miter lim="800000"/>
            <a:headEnd/>
            <a:tailEnd/>
          </a:ln>
          <a:effectLst/>
        </p:spPr>
        <p:txBody>
          <a:bodyPr vert="horz" wrap="square" lIns="19080" tIns="0" rIns="19080" bIns="0" numCol="1" anchor="b" anchorCtr="0" compatLnSpc="1">
            <a:prstTxWarp prst="textNoShape">
              <a:avLst/>
            </a:prstTxWarp>
          </a:bodyPr>
          <a:lstStyle>
            <a:lvl1pPr algn="r" defTabSz="957429">
              <a:lnSpc>
                <a:spcPct val="89000"/>
              </a:lnSpc>
              <a:spcBef>
                <a:spcPct val="40000"/>
              </a:spcBef>
              <a:defRPr sz="900" i="1">
                <a:latin typeface="Times New Roman" charset="0"/>
              </a:defRPr>
            </a:lvl1pPr>
          </a:lstStyle>
          <a:p>
            <a:pPr>
              <a:defRPr/>
            </a:pPr>
            <a:r>
              <a:rPr lang="en-US" dirty="0"/>
              <a:t>© 2007 Carnegie Mellon University</a:t>
            </a:r>
          </a:p>
          <a:p>
            <a:pPr>
              <a:defRPr/>
            </a:pPr>
            <a:r>
              <a:rPr lang="en-US" dirty="0"/>
              <a:t>  </a:t>
            </a:r>
          </a:p>
        </p:txBody>
      </p:sp>
      <p:sp>
        <p:nvSpPr>
          <p:cNvPr id="7177" name="Rectangle 9"/>
          <p:cNvSpPr>
            <a:spLocks noChangeArrowheads="1"/>
          </p:cNvSpPr>
          <p:nvPr/>
        </p:nvSpPr>
        <p:spPr bwMode="auto">
          <a:xfrm>
            <a:off x="6518552" y="8873128"/>
            <a:ext cx="337757" cy="228037"/>
          </a:xfrm>
          <a:prstGeom prst="rect">
            <a:avLst/>
          </a:prstGeom>
          <a:noFill/>
          <a:ln w="9525">
            <a:noFill/>
            <a:miter lim="800000"/>
            <a:headEnd/>
            <a:tailEnd/>
          </a:ln>
          <a:effectLst/>
        </p:spPr>
        <p:txBody>
          <a:bodyPr wrap="none" lIns="89040" tIns="44519" rIns="89040" bIns="44519">
            <a:prstTxWarp prst="textNoShape">
              <a:avLst/>
            </a:prstTxWarp>
            <a:spAutoFit/>
          </a:bodyPr>
          <a:lstStyle/>
          <a:p>
            <a:pPr defTabSz="909091" eaLnBrk="0" hangingPunct="0">
              <a:lnSpc>
                <a:spcPct val="90000"/>
              </a:lnSpc>
              <a:spcBef>
                <a:spcPct val="0"/>
              </a:spcBef>
              <a:defRPr/>
            </a:pPr>
            <a:fld id="{1721163E-5EC3-C945-86EB-DFE42208F055}" type="slidenum">
              <a:rPr lang="en-US" sz="1000" b="1"/>
              <a:pPr defTabSz="909091" eaLnBrk="0" hangingPunct="0">
                <a:lnSpc>
                  <a:spcPct val="90000"/>
                </a:lnSpc>
                <a:spcBef>
                  <a:spcPct val="0"/>
                </a:spcBef>
                <a:defRPr/>
              </a:pPr>
              <a:t>‹#›</a:t>
            </a:fld>
            <a:endParaRPr lang="en-US" sz="1000" b="1" dirty="0"/>
          </a:p>
        </p:txBody>
      </p:sp>
      <p:sp>
        <p:nvSpPr>
          <p:cNvPr id="7180" name="Rectangle 12"/>
          <p:cNvSpPr>
            <a:spLocks noGrp="1" noChangeArrowheads="1"/>
          </p:cNvSpPr>
          <p:nvPr>
            <p:ph type="hdr" sz="quarter"/>
          </p:nvPr>
        </p:nvSpPr>
        <p:spPr bwMode="auto">
          <a:xfrm>
            <a:off x="579012" y="298323"/>
            <a:ext cx="2733184" cy="470130"/>
          </a:xfrm>
          <a:prstGeom prst="rect">
            <a:avLst/>
          </a:prstGeom>
          <a:noFill/>
          <a:ln w="9525">
            <a:noFill/>
            <a:miter lim="800000"/>
            <a:headEnd/>
            <a:tailEnd/>
          </a:ln>
          <a:effectLst/>
        </p:spPr>
        <p:txBody>
          <a:bodyPr vert="horz" wrap="square" lIns="19080" tIns="0" rIns="19080" bIns="0" numCol="1" anchor="t" anchorCtr="0" compatLnSpc="1">
            <a:prstTxWarp prst="textNoShape">
              <a:avLst/>
            </a:prstTxWarp>
          </a:bodyPr>
          <a:lstStyle>
            <a:lvl1pPr algn="l" defTabSz="958614" eaLnBrk="0" hangingPunct="0">
              <a:spcBef>
                <a:spcPct val="0"/>
              </a:spcBef>
              <a:defRPr sz="1000" b="1">
                <a:ea typeface="ＭＳ Ｐゴシック" charset="-128"/>
                <a:cs typeface="+mn-cs"/>
              </a:defRPr>
            </a:lvl1pPr>
          </a:lstStyle>
          <a:p>
            <a:pPr>
              <a:defRPr/>
            </a:pPr>
            <a:r>
              <a:rPr lang="en-US" dirty="0"/>
              <a:t>Presentation Title</a:t>
            </a:r>
          </a:p>
        </p:txBody>
      </p:sp>
      <p:sp>
        <p:nvSpPr>
          <p:cNvPr id="7181" name="Rectangle 13"/>
          <p:cNvSpPr>
            <a:spLocks noGrp="1" noChangeArrowheads="1"/>
          </p:cNvSpPr>
          <p:nvPr>
            <p:ph type="dt" idx="1"/>
          </p:nvPr>
        </p:nvSpPr>
        <p:spPr bwMode="auto">
          <a:xfrm>
            <a:off x="3776029" y="298323"/>
            <a:ext cx="2731628" cy="470130"/>
          </a:xfrm>
          <a:prstGeom prst="rect">
            <a:avLst/>
          </a:prstGeom>
          <a:noFill/>
          <a:ln w="9525">
            <a:noFill/>
            <a:miter lim="800000"/>
            <a:headEnd/>
            <a:tailEnd/>
          </a:ln>
          <a:effectLst/>
        </p:spPr>
        <p:txBody>
          <a:bodyPr vert="horz" wrap="square" lIns="19080" tIns="0" rIns="19080" bIns="0" numCol="1" anchor="t" anchorCtr="0" compatLnSpc="1">
            <a:prstTxWarp prst="textNoShape">
              <a:avLst/>
            </a:prstTxWarp>
          </a:bodyPr>
          <a:lstStyle>
            <a:lvl1pPr algn="r" defTabSz="957429" eaLnBrk="0" hangingPunct="0">
              <a:spcBef>
                <a:spcPct val="0"/>
              </a:spcBef>
              <a:defRPr sz="1000"/>
            </a:lvl1pPr>
          </a:lstStyle>
          <a:p>
            <a:pPr>
              <a:defRPr/>
            </a:pPr>
            <a:fld id="{9DAA216B-A731-B74E-A4FD-8FD65A019CB1}" type="datetime1">
              <a:rPr lang="en-US"/>
              <a:pPr>
                <a:defRPr/>
              </a:pPr>
              <a:t>5/22/2014</a:t>
            </a:fld>
            <a:endParaRPr lang="en-US" dirty="0"/>
          </a:p>
        </p:txBody>
      </p:sp>
      <p:sp>
        <p:nvSpPr>
          <p:cNvPr id="7185" name="Line 17"/>
          <p:cNvSpPr>
            <a:spLocks noChangeShapeType="1"/>
          </p:cNvSpPr>
          <p:nvPr/>
        </p:nvSpPr>
        <p:spPr bwMode="auto">
          <a:xfrm flipH="1">
            <a:off x="230360" y="8759108"/>
            <a:ext cx="6549681" cy="0"/>
          </a:xfrm>
          <a:prstGeom prst="line">
            <a:avLst/>
          </a:prstGeom>
          <a:noFill/>
          <a:ln w="6350">
            <a:solidFill>
              <a:schemeClr val="tx1"/>
            </a:solidFill>
            <a:round/>
            <a:headEnd/>
            <a:tailEnd/>
          </a:ln>
          <a:effectLst/>
        </p:spPr>
        <p:txBody>
          <a:bodyPr wrap="none" lIns="91569" tIns="45785" rIns="91569" bIns="45785" anchor="ctr">
            <a:spAutoFit/>
          </a:bodyPr>
          <a:lstStyle/>
          <a:p>
            <a:pPr>
              <a:defRPr/>
            </a:pPr>
            <a:endParaRPr lang="en-US" dirty="0">
              <a:cs typeface="+mn-cs"/>
            </a:endParaRPr>
          </a:p>
        </p:txBody>
      </p:sp>
      <p:pic>
        <p:nvPicPr>
          <p:cNvPr id="15369" name="Picture 18" descr="SEI_CMU_1Line_Blk"/>
          <p:cNvPicPr>
            <a:picLocks noChangeAspect="1" noChangeArrowheads="1"/>
          </p:cNvPicPr>
          <p:nvPr/>
        </p:nvPicPr>
        <p:blipFill>
          <a:blip r:embed="rId2"/>
          <a:srcRect/>
          <a:stretch>
            <a:fillRect/>
          </a:stretch>
        </p:blipFill>
        <p:spPr bwMode="auto">
          <a:xfrm>
            <a:off x="264603" y="8854385"/>
            <a:ext cx="3766689" cy="224913"/>
          </a:xfrm>
          <a:prstGeom prst="rect">
            <a:avLst/>
          </a:prstGeom>
          <a:noFill/>
          <a:ln w="9525">
            <a:noFill/>
            <a:miter lim="800000"/>
            <a:headEnd/>
            <a:tailEnd/>
          </a:ln>
        </p:spPr>
      </p:pic>
    </p:spTree>
    <p:extLst>
      <p:ext uri="{BB962C8B-B14F-4D97-AF65-F5344CB8AC3E}">
        <p14:creationId xmlns:p14="http://schemas.microsoft.com/office/powerpoint/2010/main" val="3357670719"/>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tabLst>
        <a:tab pos="292100" algn="l"/>
        <a:tab pos="571500" algn="l"/>
      </a:tabLst>
      <a:defRPr sz="1000" kern="1200">
        <a:solidFill>
          <a:schemeClr val="tx1"/>
        </a:solidFill>
        <a:latin typeface="Arial" charset="0"/>
        <a:ea typeface="ＭＳ Ｐゴシック" charset="-128"/>
        <a:cs typeface="ＭＳ Ｐゴシック" charset="-128"/>
      </a:defRPr>
    </a:lvl1pPr>
    <a:lvl2pPr marL="37931725" indent="-37474525" algn="l" rtl="0" eaLnBrk="0" fontAlgn="base" hangingPunct="0">
      <a:spcBef>
        <a:spcPct val="30000"/>
      </a:spcBef>
      <a:spcAft>
        <a:spcPct val="0"/>
      </a:spcAft>
      <a:tabLst>
        <a:tab pos="292100" algn="l"/>
        <a:tab pos="571500" algn="l"/>
      </a:tabLst>
      <a:defRPr sz="1000" kern="1200">
        <a:solidFill>
          <a:schemeClr val="tx1"/>
        </a:solidFill>
        <a:latin typeface="Arial" charset="0"/>
        <a:ea typeface="ＭＳ Ｐゴシック" charset="-128"/>
        <a:cs typeface="+mn-cs"/>
      </a:defRPr>
    </a:lvl2pPr>
    <a:lvl3pPr marL="1143000" indent="-228600" algn="l" rtl="0" eaLnBrk="0" fontAlgn="base" hangingPunct="0">
      <a:spcBef>
        <a:spcPct val="30000"/>
      </a:spcBef>
      <a:spcAft>
        <a:spcPct val="0"/>
      </a:spcAft>
      <a:tabLst>
        <a:tab pos="292100" algn="l"/>
        <a:tab pos="571500" algn="l"/>
      </a:tabLst>
      <a:defRPr sz="1000" kern="1200">
        <a:solidFill>
          <a:schemeClr val="tx1"/>
        </a:solidFill>
        <a:latin typeface="Arial" charset="0"/>
        <a:ea typeface="ＭＳ Ｐゴシック" charset="-128"/>
        <a:cs typeface="+mn-cs"/>
      </a:defRPr>
    </a:lvl3pPr>
    <a:lvl4pPr marL="1600200" indent="-228600" algn="l" rtl="0" eaLnBrk="0" fontAlgn="base" hangingPunct="0">
      <a:spcBef>
        <a:spcPct val="30000"/>
      </a:spcBef>
      <a:spcAft>
        <a:spcPct val="0"/>
      </a:spcAft>
      <a:buChar char="•"/>
      <a:tabLst>
        <a:tab pos="292100" algn="l"/>
        <a:tab pos="571500" algn="l"/>
      </a:tabLst>
      <a:defRPr sz="1000" kern="1200">
        <a:solidFill>
          <a:schemeClr val="tx1"/>
        </a:solidFill>
        <a:latin typeface="Arial" charset="0"/>
        <a:ea typeface="ＭＳ Ｐゴシック" charset="-128"/>
        <a:cs typeface="+mn-cs"/>
      </a:defRPr>
    </a:lvl4pPr>
    <a:lvl5pPr marL="2057400" indent="-228600" algn="l" rtl="0" eaLnBrk="0" fontAlgn="base" hangingPunct="0">
      <a:spcBef>
        <a:spcPct val="30000"/>
      </a:spcBef>
      <a:spcAft>
        <a:spcPct val="0"/>
      </a:spcAft>
      <a:tabLst>
        <a:tab pos="292100" algn="l"/>
        <a:tab pos="571500" algn="l"/>
      </a:tabLst>
      <a:defRPr sz="10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1181100" y="698500"/>
            <a:ext cx="4648200" cy="3486150"/>
          </a:xfrm>
          <a:prstGeom prst="rect">
            <a:avLst/>
          </a:prstGeom>
        </p:spPr>
      </p:sp>
      <p:sp>
        <p:nvSpPr>
          <p:cNvPr id="5" name="Notes Placeholder 4"/>
          <p:cNvSpPr>
            <a:spLocks noGrp="1"/>
          </p:cNvSpPr>
          <p:nvPr>
            <p:ph type="body" idx="1"/>
          </p:nvPr>
        </p:nvSpPr>
        <p:spPr>
          <a:xfrm>
            <a:off x="934078" y="4416429"/>
            <a:ext cx="5142244" cy="4181462"/>
          </a:xfrm>
          <a:prstGeom prst="rect">
            <a:avLst/>
          </a:prstGeom>
        </p:spPr>
        <p:txBody>
          <a:bodyPr/>
          <a:lstStyle/>
          <a:p>
            <a:r>
              <a:rPr lang="en-US" dirty="0"/>
              <a:t>Let's say the objective is to build a software system. </a:t>
            </a:r>
          </a:p>
          <a:p>
            <a:r>
              <a:rPr lang="en-US" dirty="0"/>
              <a:t>In this instance, the acquirer has a program office that manages the selection of a prime contractor and monitors the development of the system. The supply chain appears to be simple: program office and prime contractor, but the supply chain for a system acquisition is complex.</a:t>
            </a:r>
          </a:p>
          <a:p>
            <a:r>
              <a:rPr lang="en-US" dirty="0" smtClean="0"/>
              <a:t>The </a:t>
            </a:r>
            <a:r>
              <a:rPr lang="en-US" dirty="0"/>
              <a:t>prime contractor has multiple kinds of supply chains. A large system usually includes commercial software products including what we call commercial off-the-shelf or COTS software. Those developers have supply chains. </a:t>
            </a:r>
          </a:p>
          <a:p>
            <a:r>
              <a:rPr lang="en-US" dirty="0" smtClean="0"/>
              <a:t>A </a:t>
            </a:r>
            <a:r>
              <a:rPr lang="en-US" dirty="0"/>
              <a:t>prime contractor’s internal software development can be done at multiple locations in the U.S. and offshore. </a:t>
            </a:r>
          </a:p>
          <a:p>
            <a:r>
              <a:rPr lang="en-US" dirty="0" smtClean="0"/>
              <a:t>A </a:t>
            </a:r>
            <a:r>
              <a:rPr lang="en-US" dirty="0"/>
              <a:t>prime contractor usually has subcontractors who can be geographically distributed and may have their own supply chains.  </a:t>
            </a:r>
          </a:p>
          <a:p>
            <a:r>
              <a:rPr lang="en-US" dirty="0" smtClean="0"/>
              <a:t>It </a:t>
            </a:r>
            <a:r>
              <a:rPr lang="en-US" dirty="0"/>
              <a:t>is not unusual for a large system to reuse existing software.  But enough time has passed that our knowledge of those efforts is incomplete compared to that for current development.</a:t>
            </a:r>
          </a:p>
          <a:p>
            <a:r>
              <a:rPr lang="en-US" dirty="0" smtClean="0"/>
              <a:t>We </a:t>
            </a:r>
            <a:r>
              <a:rPr lang="en-US" dirty="0"/>
              <a:t>also have a collection of supply chain threats.  Some of the hardware items could be counterfeit </a:t>
            </a:r>
            <a:r>
              <a:rPr lang="en-US" dirty="0" smtClean="0"/>
              <a:t>or </a:t>
            </a:r>
            <a:r>
              <a:rPr lang="en-US" dirty="0"/>
              <a:t>have been the subject of tampering.</a:t>
            </a:r>
          </a:p>
          <a:p>
            <a:r>
              <a:rPr lang="en-US" b="1" dirty="0"/>
              <a:t> </a:t>
            </a:r>
            <a:endParaRPr lang="en-US" dirty="0"/>
          </a:p>
          <a:p>
            <a:r>
              <a:rPr lang="en-US" b="1" dirty="0" smtClean="0"/>
              <a:t>There</a:t>
            </a:r>
            <a:r>
              <a:rPr lang="en-US" dirty="0" smtClean="0"/>
              <a:t> </a:t>
            </a:r>
            <a:r>
              <a:rPr lang="en-US" dirty="0"/>
              <a:t>can be software components with weaknesses that an attacker can exploit to compromise a system, </a:t>
            </a:r>
            <a:r>
              <a:rPr lang="en-US" dirty="0" smtClean="0"/>
              <a:t>and </a:t>
            </a:r>
            <a:r>
              <a:rPr lang="en-US" dirty="0"/>
              <a:t>we have a special class of software called firmware that controls the behavior of electronic devices that might have been replaced. </a:t>
            </a:r>
          </a:p>
          <a:p>
            <a:r>
              <a:rPr lang="en-US" dirty="0"/>
              <a:t/>
            </a:r>
            <a:br>
              <a:rPr lang="en-US" dirty="0"/>
            </a:br>
            <a:r>
              <a:rPr lang="en-US" dirty="0"/>
              <a:t> </a:t>
            </a:r>
          </a:p>
        </p:txBody>
      </p:sp>
    </p:spTree>
    <p:extLst>
      <p:ext uri="{BB962C8B-B14F-4D97-AF65-F5344CB8AC3E}">
        <p14:creationId xmlns:p14="http://schemas.microsoft.com/office/powerpoint/2010/main" val="42921114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1181100" y="698500"/>
            <a:ext cx="4648200" cy="3486150"/>
          </a:xfrm>
          <a:prstGeom prst="rect">
            <a:avLst/>
          </a:prstGeom>
        </p:spPr>
      </p:sp>
      <p:sp>
        <p:nvSpPr>
          <p:cNvPr id="5" name="Notes Placeholder 4"/>
          <p:cNvSpPr>
            <a:spLocks noGrp="1"/>
          </p:cNvSpPr>
          <p:nvPr>
            <p:ph type="body" idx="1"/>
          </p:nvPr>
        </p:nvSpPr>
        <p:spPr>
          <a:xfrm>
            <a:off x="934078" y="4416429"/>
            <a:ext cx="5142244" cy="4181462"/>
          </a:xfrm>
          <a:prstGeom prst="rect">
            <a:avLst/>
          </a:prstGeom>
        </p:spPr>
        <p:txBody>
          <a:bodyPr/>
          <a:lstStyle/>
          <a:p>
            <a:r>
              <a:rPr lang="en-US" dirty="0"/>
              <a:t>Let's say the objective is to build a software system. </a:t>
            </a:r>
          </a:p>
          <a:p>
            <a:r>
              <a:rPr lang="en-US" dirty="0"/>
              <a:t>In this instance, the acquirer has a program office that manages the selection of a prime contractor and monitors the development of the system. The supply chain appears to be simple: program office and prime contractor, but the supply chain for a system acquisition is complex.</a:t>
            </a:r>
          </a:p>
          <a:p>
            <a:r>
              <a:rPr lang="en-US" dirty="0" smtClean="0"/>
              <a:t>The </a:t>
            </a:r>
            <a:r>
              <a:rPr lang="en-US" dirty="0"/>
              <a:t>prime contractor has multiple kinds of supply chains. A large system usually includes commercial software products including what we call commercial off-the-shelf or COTS software. Those developers have supply chains. </a:t>
            </a:r>
          </a:p>
          <a:p>
            <a:r>
              <a:rPr lang="en-US" dirty="0" smtClean="0"/>
              <a:t>A </a:t>
            </a:r>
            <a:r>
              <a:rPr lang="en-US" dirty="0"/>
              <a:t>prime contractor’s internal software development can be done at multiple locations in the U.S. and offshore. </a:t>
            </a:r>
          </a:p>
          <a:p>
            <a:r>
              <a:rPr lang="en-US" dirty="0" smtClean="0"/>
              <a:t>A </a:t>
            </a:r>
            <a:r>
              <a:rPr lang="en-US" dirty="0"/>
              <a:t>prime contractor usually has subcontractors who can be geographically distributed and may have their own supply chains.  </a:t>
            </a:r>
          </a:p>
          <a:p>
            <a:r>
              <a:rPr lang="en-US" dirty="0" smtClean="0"/>
              <a:t>It </a:t>
            </a:r>
            <a:r>
              <a:rPr lang="en-US" dirty="0"/>
              <a:t>is not unusual for a large system to reuse existing software.  But enough time has passed that our knowledge of those efforts is incomplete compared to that for current development.</a:t>
            </a:r>
          </a:p>
          <a:p>
            <a:r>
              <a:rPr lang="en-US" dirty="0" smtClean="0"/>
              <a:t>We </a:t>
            </a:r>
            <a:r>
              <a:rPr lang="en-US" dirty="0"/>
              <a:t>also have a collection of supply chain threats.  Some of the hardware items could be counterfeit </a:t>
            </a:r>
            <a:r>
              <a:rPr lang="en-US" dirty="0" smtClean="0"/>
              <a:t>or </a:t>
            </a:r>
            <a:r>
              <a:rPr lang="en-US" dirty="0"/>
              <a:t>have been the subject of tampering.</a:t>
            </a:r>
          </a:p>
          <a:p>
            <a:r>
              <a:rPr lang="en-US" b="1" dirty="0"/>
              <a:t> </a:t>
            </a:r>
            <a:endParaRPr lang="en-US" dirty="0"/>
          </a:p>
          <a:p>
            <a:r>
              <a:rPr lang="en-US" b="1" dirty="0" smtClean="0"/>
              <a:t>There</a:t>
            </a:r>
            <a:r>
              <a:rPr lang="en-US" dirty="0" smtClean="0"/>
              <a:t> </a:t>
            </a:r>
            <a:r>
              <a:rPr lang="en-US" dirty="0"/>
              <a:t>can be software components with weaknesses that an attacker can exploit to compromise a system, </a:t>
            </a:r>
            <a:r>
              <a:rPr lang="en-US" dirty="0" smtClean="0"/>
              <a:t>and </a:t>
            </a:r>
            <a:r>
              <a:rPr lang="en-US" dirty="0"/>
              <a:t>we have a special class of software called firmware that controls the behavior of electronic devices that might have been replaced. </a:t>
            </a:r>
          </a:p>
          <a:p>
            <a:r>
              <a:rPr lang="en-US" dirty="0"/>
              <a:t/>
            </a:r>
            <a:br>
              <a:rPr lang="en-US" dirty="0"/>
            </a:br>
            <a:r>
              <a:rPr lang="en-US" dirty="0"/>
              <a:t> </a:t>
            </a:r>
          </a:p>
        </p:txBody>
      </p:sp>
    </p:spTree>
    <p:extLst>
      <p:ext uri="{BB962C8B-B14F-4D97-AF65-F5344CB8AC3E}">
        <p14:creationId xmlns:p14="http://schemas.microsoft.com/office/powerpoint/2010/main" val="42921114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1181100" y="698500"/>
            <a:ext cx="4648200" cy="3486150"/>
          </a:xfrm>
          <a:prstGeom prst="rect">
            <a:avLst/>
          </a:prstGeom>
        </p:spPr>
      </p:sp>
      <p:sp>
        <p:nvSpPr>
          <p:cNvPr id="5" name="Notes Placeholder 4"/>
          <p:cNvSpPr>
            <a:spLocks noGrp="1"/>
          </p:cNvSpPr>
          <p:nvPr>
            <p:ph type="body" idx="1"/>
          </p:nvPr>
        </p:nvSpPr>
        <p:spPr>
          <a:xfrm>
            <a:off x="934078" y="4416429"/>
            <a:ext cx="5142244" cy="4181462"/>
          </a:xfrm>
          <a:prstGeom prst="rect">
            <a:avLst/>
          </a:prstGeom>
        </p:spPr>
        <p:txBody>
          <a:bodyPr/>
          <a:lstStyle/>
          <a:p>
            <a:r>
              <a:rPr lang="en-US" dirty="0"/>
              <a:t>Let's say the objective is to build a software system. </a:t>
            </a:r>
          </a:p>
          <a:p>
            <a:r>
              <a:rPr lang="en-US" dirty="0"/>
              <a:t>In this instance, the acquirer has a program office that manages the selection of a prime contractor and monitors the development of the system. The supply chain appears to be simple: program office and prime contractor, but the supply chain for a system acquisition is complex.</a:t>
            </a:r>
          </a:p>
          <a:p>
            <a:r>
              <a:rPr lang="en-US" dirty="0" smtClean="0"/>
              <a:t>The </a:t>
            </a:r>
            <a:r>
              <a:rPr lang="en-US" dirty="0"/>
              <a:t>prime contractor has multiple kinds of supply chains. A large system usually includes commercial software products including what we call commercial off-the-shelf or COTS software. Those developers have supply chains. </a:t>
            </a:r>
          </a:p>
          <a:p>
            <a:r>
              <a:rPr lang="en-US" dirty="0" smtClean="0"/>
              <a:t>A </a:t>
            </a:r>
            <a:r>
              <a:rPr lang="en-US" dirty="0"/>
              <a:t>prime contractor’s internal software development can be done at multiple locations in the U.S. and offshore. </a:t>
            </a:r>
          </a:p>
          <a:p>
            <a:r>
              <a:rPr lang="en-US" dirty="0" smtClean="0"/>
              <a:t>A </a:t>
            </a:r>
            <a:r>
              <a:rPr lang="en-US" dirty="0"/>
              <a:t>prime contractor usually has subcontractors who can be geographically distributed and may have their own supply chains.  </a:t>
            </a:r>
          </a:p>
          <a:p>
            <a:r>
              <a:rPr lang="en-US" dirty="0" smtClean="0"/>
              <a:t>It </a:t>
            </a:r>
            <a:r>
              <a:rPr lang="en-US" dirty="0"/>
              <a:t>is not unusual for a large system to reuse existing software.  But enough time has passed that our knowledge of those efforts is incomplete compared to that for current development.</a:t>
            </a:r>
          </a:p>
          <a:p>
            <a:r>
              <a:rPr lang="en-US" dirty="0" smtClean="0"/>
              <a:t>We </a:t>
            </a:r>
            <a:r>
              <a:rPr lang="en-US" dirty="0"/>
              <a:t>also have a collection of supply chain threats.  Some of the hardware items could be counterfeit </a:t>
            </a:r>
            <a:r>
              <a:rPr lang="en-US" dirty="0" smtClean="0"/>
              <a:t>or </a:t>
            </a:r>
            <a:r>
              <a:rPr lang="en-US" dirty="0"/>
              <a:t>have been the subject of tampering.</a:t>
            </a:r>
          </a:p>
          <a:p>
            <a:r>
              <a:rPr lang="en-US" b="1" dirty="0"/>
              <a:t> </a:t>
            </a:r>
            <a:endParaRPr lang="en-US" dirty="0"/>
          </a:p>
          <a:p>
            <a:r>
              <a:rPr lang="en-US" b="1" dirty="0" smtClean="0"/>
              <a:t>There</a:t>
            </a:r>
            <a:r>
              <a:rPr lang="en-US" dirty="0" smtClean="0"/>
              <a:t> </a:t>
            </a:r>
            <a:r>
              <a:rPr lang="en-US" dirty="0"/>
              <a:t>can be software components with weaknesses that an attacker can exploit to compromise a system, </a:t>
            </a:r>
            <a:r>
              <a:rPr lang="en-US" dirty="0" smtClean="0"/>
              <a:t>and </a:t>
            </a:r>
            <a:r>
              <a:rPr lang="en-US" dirty="0"/>
              <a:t>we have a special class of software called firmware that controls the behavior of electronic devices that might have been replaced. </a:t>
            </a:r>
          </a:p>
          <a:p>
            <a:r>
              <a:rPr lang="en-US" dirty="0"/>
              <a:t/>
            </a:r>
            <a:br>
              <a:rPr lang="en-US" dirty="0"/>
            </a:br>
            <a:r>
              <a:rPr lang="en-US" dirty="0"/>
              <a:t> </a:t>
            </a:r>
          </a:p>
        </p:txBody>
      </p:sp>
    </p:spTree>
    <p:extLst>
      <p:ext uri="{BB962C8B-B14F-4D97-AF65-F5344CB8AC3E}">
        <p14:creationId xmlns:p14="http://schemas.microsoft.com/office/powerpoint/2010/main" val="42921114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219523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219523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2995" eaLnBrk="1" hangingPunct="1">
              <a:tabLst>
                <a:tab pos="294846" algn="l"/>
                <a:tab pos="576872" algn="l"/>
              </a:tabLst>
              <a:defRPr/>
            </a:pPr>
            <a:r>
              <a:rPr lang="en-US" b="1" u="sng" dirty="0" smtClean="0"/>
              <a:t>STUDENT NOTES</a:t>
            </a:r>
          </a:p>
          <a:p>
            <a:endParaRPr lang="en-US" dirty="0"/>
          </a:p>
        </p:txBody>
      </p:sp>
    </p:spTree>
    <p:extLst>
      <p:ext uri="{BB962C8B-B14F-4D97-AF65-F5344CB8AC3E}">
        <p14:creationId xmlns:p14="http://schemas.microsoft.com/office/powerpoint/2010/main" val="16751578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219523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2995" eaLnBrk="1" hangingPunct="1">
              <a:tabLst>
                <a:tab pos="294846" algn="l"/>
                <a:tab pos="576872" algn="l"/>
              </a:tabLst>
              <a:defRPr/>
            </a:pPr>
            <a:r>
              <a:rPr lang="en-US" b="1" u="sng" dirty="0" smtClean="0"/>
              <a:t>STUDENT NOTES</a:t>
            </a:r>
          </a:p>
          <a:p>
            <a:endParaRPr lang="en-US" dirty="0"/>
          </a:p>
        </p:txBody>
      </p:sp>
    </p:spTree>
    <p:extLst>
      <p:ext uri="{BB962C8B-B14F-4D97-AF65-F5344CB8AC3E}">
        <p14:creationId xmlns:p14="http://schemas.microsoft.com/office/powerpoint/2010/main" val="14090750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2995" eaLnBrk="1" hangingPunct="1">
              <a:tabLst>
                <a:tab pos="294846" algn="l"/>
                <a:tab pos="576872" algn="l"/>
              </a:tabLst>
              <a:defRPr/>
            </a:pPr>
            <a:r>
              <a:rPr lang="en-US" b="1" u="sng" dirty="0" smtClean="0"/>
              <a:t>STUDENT NOTES</a:t>
            </a:r>
          </a:p>
          <a:p>
            <a:endParaRPr lang="en-US" dirty="0"/>
          </a:p>
        </p:txBody>
      </p:sp>
    </p:spTree>
    <p:extLst>
      <p:ext uri="{BB962C8B-B14F-4D97-AF65-F5344CB8AC3E}">
        <p14:creationId xmlns:p14="http://schemas.microsoft.com/office/powerpoint/2010/main" val="16751578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76090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117801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219523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a:xfrm>
            <a:off x="1181100" y="698500"/>
            <a:ext cx="4648200" cy="3486150"/>
          </a:xfrm>
          <a:prstGeom prst="rect">
            <a:avLst/>
          </a:prstGeom>
        </p:spPr>
      </p:sp>
      <p:sp>
        <p:nvSpPr>
          <p:cNvPr id="8" name="Notes Placeholder 7"/>
          <p:cNvSpPr>
            <a:spLocks noGrp="1"/>
          </p:cNvSpPr>
          <p:nvPr>
            <p:ph type="body" idx="1"/>
          </p:nvPr>
        </p:nvSpPr>
        <p:spPr>
          <a:xfrm>
            <a:off x="934078" y="4416429"/>
            <a:ext cx="5142244" cy="4181462"/>
          </a:xfrm>
          <a:prstGeom prst="rect">
            <a:avLst/>
          </a:prstGeom>
        </p:spPr>
        <p:txBody>
          <a:bodyPr/>
          <a:lstStyle/>
          <a:p>
            <a:r>
              <a:rPr lang="en-US" dirty="0"/>
              <a:t>There is often confusion between the meanings of threats and risks.  </a:t>
            </a:r>
          </a:p>
          <a:p>
            <a:r>
              <a:rPr lang="en-US" dirty="0"/>
              <a:t>A risk is the possibility that something unpleasant or unwelcome will happen. </a:t>
            </a:r>
          </a:p>
          <a:p>
            <a:r>
              <a:rPr lang="en-US" dirty="0"/>
              <a:t>For manufacturers or retailers with “just in time” inventories, a supply disruption is a significant risk. Items have to arrive on time and in sufficient quantities. </a:t>
            </a:r>
          </a:p>
          <a:p>
            <a:r>
              <a:rPr lang="en-US" dirty="0"/>
              <a:t>Walmart’s supply chain has to manage changes in customer preferences and the risk of counterfeit consumer products.</a:t>
            </a:r>
          </a:p>
          <a:p>
            <a:r>
              <a:rPr lang="en-US" dirty="0"/>
              <a:t>Apple’s supply chain is a good example of a confidentiality risk. There are always speculations on Apple product upgrades. Those speculations are often fed by information inferred from Apple’s suppliers. </a:t>
            </a:r>
          </a:p>
        </p:txBody>
      </p:sp>
    </p:spTree>
    <p:extLst>
      <p:ext uri="{BB962C8B-B14F-4D97-AF65-F5344CB8AC3E}">
        <p14:creationId xmlns:p14="http://schemas.microsoft.com/office/powerpoint/2010/main" val="2866981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571858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702025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702025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a:p>
        </p:txBody>
      </p:sp>
      <p:sp>
        <p:nvSpPr>
          <p:cNvPr id="3144" name="Rectangle 72"/>
          <p:cNvSpPr>
            <a:spLocks noChangeArrowheads="1"/>
          </p:cNvSpPr>
          <p:nvPr/>
        </p:nvSpPr>
        <p:spPr bwMode="auto">
          <a:xfrm>
            <a:off x="6096000" y="6550796"/>
            <a:ext cx="2895600" cy="201658"/>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sz="700" b="1" dirty="0"/>
              <a:t>© </a:t>
            </a:r>
            <a:r>
              <a:rPr lang="en-US" sz="700" b="1" dirty="0" smtClean="0"/>
              <a:t>2014 </a:t>
            </a:r>
            <a:r>
              <a:rPr lang="en-US" sz="700"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
        <p:nvSpPr>
          <p:cNvPr id="9" name="Text Box 141"/>
          <p:cNvSpPr txBox="1">
            <a:spLocks noChangeArrowheads="1"/>
          </p:cNvSpPr>
          <p:nvPr/>
        </p:nvSpPr>
        <p:spPr bwMode="auto">
          <a:xfrm>
            <a:off x="4257675" y="4191000"/>
            <a:ext cx="3438525" cy="838200"/>
          </a:xfrm>
          <a:prstGeom prst="rect">
            <a:avLst/>
          </a:prstGeom>
          <a:noFill/>
          <a:ln w="38100">
            <a:noFill/>
            <a:miter lim="800000"/>
            <a:headEnd/>
            <a:tailEnd/>
          </a:ln>
          <a:effectLst/>
        </p:spPr>
        <p:txBody>
          <a:bodyPr wrap="square" lIns="92309" tIns="46154" rIns="92309" bIns="46154">
            <a:spAutoFit/>
          </a:bodyPr>
          <a:lstStyle/>
          <a:p>
            <a:pPr algn="l">
              <a:lnSpc>
                <a:spcPct val="70000"/>
              </a:lnSpc>
              <a:spcBef>
                <a:spcPct val="30000"/>
              </a:spcBef>
              <a:tabLst>
                <a:tab pos="292100" algn="l"/>
                <a:tab pos="571500" algn="l"/>
              </a:tabLst>
            </a:pPr>
            <a:r>
              <a:rPr lang="en-US" sz="1800" b="0" dirty="0"/>
              <a:t>Software Engineering Institute</a:t>
            </a:r>
          </a:p>
          <a:p>
            <a:pPr algn="l">
              <a:lnSpc>
                <a:spcPct val="70000"/>
              </a:lnSpc>
              <a:spcBef>
                <a:spcPct val="30000"/>
              </a:spcBef>
              <a:tabLst>
                <a:tab pos="292100" algn="l"/>
                <a:tab pos="571500" algn="l"/>
              </a:tabLst>
            </a:pPr>
            <a:r>
              <a:rPr lang="en-US" sz="1800" b="0" dirty="0"/>
              <a:t>Carnegie Mellon University</a:t>
            </a:r>
          </a:p>
          <a:p>
            <a:pPr algn="l">
              <a:lnSpc>
                <a:spcPct val="70000"/>
              </a:lnSpc>
              <a:spcBef>
                <a:spcPct val="30000"/>
              </a:spcBef>
              <a:tabLst>
                <a:tab pos="292100" algn="l"/>
                <a:tab pos="571500" algn="l"/>
              </a:tabLst>
            </a:pPr>
            <a:r>
              <a:rPr lang="en-US" sz="1800" b="0" dirty="0"/>
              <a:t>Pittsburgh, PA  15213</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228600" indent="-457200">
              <a:defRPr sz="2800">
                <a:latin typeface="Calibri" panose="020F0502020204030204" pitchFamily="34" charset="0"/>
              </a:defRPr>
            </a:lvl1pPr>
            <a:lvl2pPr>
              <a:defRPr sz="2400">
                <a:solidFill>
                  <a:srgbClr val="3C4F82"/>
                </a:solidFill>
                <a:latin typeface="Calibri" panose="020F0502020204030204" pitchFamily="34" charset="0"/>
              </a:defRPr>
            </a:lvl2pPr>
            <a:lvl3pPr>
              <a:defRPr sz="2000">
                <a:solidFill>
                  <a:srgbClr val="3C4F82"/>
                </a:solidFill>
                <a:latin typeface="Calibri" panose="020F0502020204030204" pitchFamily="34" charset="0"/>
              </a:defRPr>
            </a:lvl3pPr>
            <a:lvl4pPr>
              <a:defRPr>
                <a:solidFill>
                  <a:srgbClr val="3C4F82"/>
                </a:solidFill>
                <a:latin typeface="Calibri" panose="020F0502020204030204" pitchFamily="34" charset="0"/>
              </a:defRPr>
            </a:lvl4pPr>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
        <p:nvSpPr>
          <p:cNvPr id="3" name="Text Placeholder 2"/>
          <p:cNvSpPr>
            <a:spLocks noGrp="1"/>
          </p:cNvSpPr>
          <p:nvPr>
            <p:ph type="body" sz="half" idx="1"/>
          </p:nvPr>
        </p:nvSpPr>
        <p:spPr>
          <a:xfrm>
            <a:off x="304800" y="1143000"/>
            <a:ext cx="4151313"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08513" y="1143000"/>
            <a:ext cx="4151312"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cSld name="1_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a:p>
        </p:txBody>
      </p:sp>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600">
                <a:latin typeface="Calibri" panose="020F0502020204030204" pitchFamily="34" charset="0"/>
              </a:defRPr>
            </a:lvl1pPr>
          </a:lstStyle>
          <a:p>
            <a:r>
              <a:rPr lang="en-US" smtClean="0"/>
              <a:t>Click to edit Master title style</a:t>
            </a:r>
            <a:endParaRPr lang="en-US" dirty="0"/>
          </a:p>
        </p:txBody>
      </p:sp>
      <p:sp>
        <p:nvSpPr>
          <p:cNvPr id="3144" name="Rectangle 72"/>
          <p:cNvSpPr>
            <a:spLocks noChangeArrowheads="1"/>
          </p:cNvSpPr>
          <p:nvPr/>
        </p:nvSpPr>
        <p:spPr bwMode="auto">
          <a:xfrm>
            <a:off x="6096000" y="6550796"/>
            <a:ext cx="2895600" cy="201658"/>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sz="700" b="1" dirty="0"/>
              <a:t>© </a:t>
            </a:r>
            <a:r>
              <a:rPr lang="en-US" sz="700" b="1" dirty="0" smtClean="0"/>
              <a:t>2014 </a:t>
            </a:r>
            <a:r>
              <a:rPr lang="en-US" sz="700"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Tree>
    <p:extLst>
      <p:ext uri="{BB962C8B-B14F-4D97-AF65-F5344CB8AC3E}">
        <p14:creationId xmlns:p14="http://schemas.microsoft.com/office/powerpoint/2010/main" val="44663770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55149346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endParaRPr lang="en-US"/>
          </a:p>
        </p:txBody>
      </p:sp>
      <p:sp>
        <p:nvSpPr>
          <p:cNvPr id="1034"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spcBef>
                <a:spcPct val="0"/>
              </a:spcBef>
            </a:pPr>
            <a:fld id="{0FD7C5BF-16EC-496A-AD82-C63A648F61EB}" type="slidenum">
              <a:rPr lang="en-US" sz="900" b="1"/>
              <a:pPr algn="ctr" eaLnBrk="0" hangingPunct="0">
                <a:spcBef>
                  <a:spcPct val="0"/>
                </a:spcBef>
              </a:pPr>
              <a:t>‹#›</a:t>
            </a:fld>
            <a:endParaRPr lang="en-US" sz="900" b="1"/>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endParaRPr lang="en-US"/>
          </a:p>
        </p:txBody>
      </p:sp>
      <p:pic>
        <p:nvPicPr>
          <p:cNvPr id="1116" name="Picture 92"/>
          <p:cNvPicPr>
            <a:picLocks noChangeAspect="1" noChangeArrowheads="1"/>
          </p:cNvPicPr>
          <p:nvPr/>
        </p:nvPicPr>
        <p:blipFill>
          <a:blip r:embed="rId8" cstate="print"/>
          <a:srcRect t="4584" r="1852"/>
          <a:stretch>
            <a:fillRect/>
          </a:stretch>
        </p:blipFill>
        <p:spPr bwMode="auto">
          <a:xfrm>
            <a:off x="152400" y="6494463"/>
            <a:ext cx="4038600" cy="363537"/>
          </a:xfrm>
          <a:prstGeom prst="rect">
            <a:avLst/>
          </a:prstGeom>
          <a:noFill/>
          <a:ln w="9525">
            <a:noFill/>
            <a:miter lim="800000"/>
            <a:headEnd/>
            <a:tailEnd/>
          </a:ln>
          <a:effectLst/>
        </p:spPr>
      </p:pic>
      <p:sp>
        <p:nvSpPr>
          <p:cNvPr id="1119" name="Rectangle 95"/>
          <p:cNvSpPr>
            <a:spLocks noGrp="1" noChangeArrowheads="1"/>
          </p:cNvSpPr>
          <p:nvPr>
            <p:ph type="body" idx="1"/>
          </p:nvPr>
        </p:nvSpPr>
        <p:spPr bwMode="gray">
          <a:xfrm>
            <a:off x="304800" y="1143000"/>
            <a:ext cx="8455025"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grpSp>
        <p:nvGrpSpPr>
          <p:cNvPr id="8" name="Group 7"/>
          <p:cNvGrpSpPr/>
          <p:nvPr userDrawn="1"/>
        </p:nvGrpSpPr>
        <p:grpSpPr>
          <a:xfrm>
            <a:off x="0" y="6400800"/>
            <a:ext cx="9144000" cy="457200"/>
            <a:chOff x="-1" y="6400800"/>
            <a:chExt cx="9169847" cy="457200"/>
          </a:xfrm>
        </p:grpSpPr>
        <p:sp>
          <p:nvSpPr>
            <p:cNvPr id="9" name="Rectangle 85"/>
            <p:cNvSpPr>
              <a:spLocks noChangeArrowheads="1"/>
            </p:cNvSpPr>
            <p:nvPr/>
          </p:nvSpPr>
          <p:spPr bwMode="auto">
            <a:xfrm>
              <a:off x="-1" y="6400800"/>
              <a:ext cx="9169847" cy="457200"/>
            </a:xfrm>
            <a:prstGeom prst="rect">
              <a:avLst/>
            </a:prstGeom>
            <a:solidFill>
              <a:srgbClr val="DDDDDD"/>
            </a:solidFill>
            <a:ln w="9525">
              <a:noFill/>
              <a:miter lim="800000"/>
              <a:headEnd/>
              <a:tailEnd/>
            </a:ln>
            <a:effectLst/>
          </p:spPr>
          <p:txBody>
            <a:bodyPr wrap="none" lIns="92309" tIns="46154" rIns="92309" bIns="46154" anchor="ctr"/>
            <a:lstStyle/>
            <a:p>
              <a:pPr>
                <a:defRPr/>
              </a:pPr>
              <a:endParaRPr lang="en-US" dirty="0"/>
            </a:p>
          </p:txBody>
        </p:sp>
        <p:pic>
          <p:nvPicPr>
            <p:cNvPr id="10" name="Picture 92"/>
            <p:cNvPicPr>
              <a:picLocks noChangeAspect="1" noChangeArrowheads="1"/>
            </p:cNvPicPr>
            <p:nvPr/>
          </p:nvPicPr>
          <p:blipFill>
            <a:blip r:embed="rId8" cstate="print"/>
            <a:srcRect t="4584" r="1852"/>
            <a:stretch>
              <a:fillRect/>
            </a:stretch>
          </p:blipFill>
          <p:spPr bwMode="auto">
            <a:xfrm>
              <a:off x="624031" y="6441583"/>
              <a:ext cx="4050015" cy="366474"/>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4774" r:id="rId1"/>
    <p:sldLayoutId id="2147484775" r:id="rId2"/>
    <p:sldLayoutId id="2147484776" r:id="rId3"/>
    <p:sldLayoutId id="2147484777" r:id="rId4"/>
    <p:sldLayoutId id="2147484778" r:id="rId5"/>
    <p:sldLayoutId id="2147484779" r:id="rId6"/>
  </p:sldLayoutIdLst>
  <p:transition/>
  <p:txStyles>
    <p:titleStyle>
      <a:lvl1pPr algn="l" rtl="0" eaLnBrk="1" fontAlgn="base" hangingPunct="1">
        <a:lnSpc>
          <a:spcPct val="80000"/>
        </a:lnSpc>
        <a:spcBef>
          <a:spcPct val="0"/>
        </a:spcBef>
        <a:spcAft>
          <a:spcPct val="0"/>
        </a:spcAft>
        <a:defRPr sz="3200" b="1">
          <a:solidFill>
            <a:schemeClr val="tx1"/>
          </a:solidFill>
          <a:latin typeface="Calibri" panose="020F0502020204030204" pitchFamily="34" charset="0"/>
          <a:ea typeface="+mj-ea"/>
          <a:cs typeface="+mj-cs"/>
        </a:defRPr>
      </a:lvl1pPr>
      <a:lvl2pPr algn="l" rtl="0" eaLnBrk="1" fontAlgn="base" hangingPunct="1">
        <a:lnSpc>
          <a:spcPct val="80000"/>
        </a:lnSpc>
        <a:spcBef>
          <a:spcPct val="0"/>
        </a:spcBef>
        <a:spcAft>
          <a:spcPct val="0"/>
        </a:spcAft>
        <a:defRPr sz="3200" b="1">
          <a:solidFill>
            <a:schemeClr val="tx1"/>
          </a:solidFill>
          <a:latin typeface="Arial" charset="0"/>
        </a:defRPr>
      </a:lvl2pPr>
      <a:lvl3pPr algn="l" rtl="0" eaLnBrk="1" fontAlgn="base" hangingPunct="1">
        <a:lnSpc>
          <a:spcPct val="80000"/>
        </a:lnSpc>
        <a:spcBef>
          <a:spcPct val="0"/>
        </a:spcBef>
        <a:spcAft>
          <a:spcPct val="0"/>
        </a:spcAft>
        <a:defRPr sz="3200" b="1">
          <a:solidFill>
            <a:schemeClr val="tx1"/>
          </a:solidFill>
          <a:latin typeface="Arial" charset="0"/>
        </a:defRPr>
      </a:lvl3pPr>
      <a:lvl4pPr algn="l" rtl="0" eaLnBrk="1" fontAlgn="base" hangingPunct="1">
        <a:lnSpc>
          <a:spcPct val="80000"/>
        </a:lnSpc>
        <a:spcBef>
          <a:spcPct val="0"/>
        </a:spcBef>
        <a:spcAft>
          <a:spcPct val="0"/>
        </a:spcAft>
        <a:defRPr sz="3200" b="1">
          <a:solidFill>
            <a:schemeClr val="tx1"/>
          </a:solidFill>
          <a:latin typeface="Arial" charset="0"/>
        </a:defRPr>
      </a:lvl4pPr>
      <a:lvl5pPr algn="l" rtl="0" eaLnBrk="1" fontAlgn="base" hangingPunct="1">
        <a:lnSpc>
          <a:spcPct val="80000"/>
        </a:lnSpc>
        <a:spcBef>
          <a:spcPct val="0"/>
        </a:spcBef>
        <a:spcAft>
          <a:spcPct val="0"/>
        </a:spcAft>
        <a:defRPr sz="3200" b="1">
          <a:solidFill>
            <a:schemeClr val="tx1"/>
          </a:solidFill>
          <a:latin typeface="Arial" charset="0"/>
        </a:defRPr>
      </a:lvl5pPr>
      <a:lvl6pPr marL="457200" algn="l" rtl="0" eaLnBrk="1" fontAlgn="base" hangingPunct="1">
        <a:lnSpc>
          <a:spcPct val="80000"/>
        </a:lnSpc>
        <a:spcBef>
          <a:spcPct val="0"/>
        </a:spcBef>
        <a:spcAft>
          <a:spcPct val="0"/>
        </a:spcAft>
        <a:defRPr sz="3200" b="1">
          <a:solidFill>
            <a:schemeClr val="tx1"/>
          </a:solidFill>
          <a:latin typeface="Arial" charset="0"/>
        </a:defRPr>
      </a:lvl6pPr>
      <a:lvl7pPr marL="914400" algn="l" rtl="0" eaLnBrk="1" fontAlgn="base" hangingPunct="1">
        <a:lnSpc>
          <a:spcPct val="80000"/>
        </a:lnSpc>
        <a:spcBef>
          <a:spcPct val="0"/>
        </a:spcBef>
        <a:spcAft>
          <a:spcPct val="0"/>
        </a:spcAft>
        <a:defRPr sz="3200" b="1">
          <a:solidFill>
            <a:schemeClr val="tx1"/>
          </a:solidFill>
          <a:latin typeface="Arial" charset="0"/>
        </a:defRPr>
      </a:lvl7pPr>
      <a:lvl8pPr marL="1371600" algn="l" rtl="0" eaLnBrk="1" fontAlgn="base" hangingPunct="1">
        <a:lnSpc>
          <a:spcPct val="80000"/>
        </a:lnSpc>
        <a:spcBef>
          <a:spcPct val="0"/>
        </a:spcBef>
        <a:spcAft>
          <a:spcPct val="0"/>
        </a:spcAft>
        <a:defRPr sz="3200" b="1">
          <a:solidFill>
            <a:schemeClr val="tx1"/>
          </a:solidFill>
          <a:latin typeface="Arial" charset="0"/>
        </a:defRPr>
      </a:lvl8pPr>
      <a:lvl9pPr marL="1828800" algn="l" rtl="0" eaLnBrk="1" fontAlgn="base" hangingPunct="1">
        <a:lnSpc>
          <a:spcPct val="80000"/>
        </a:lnSpc>
        <a:spcBef>
          <a:spcPct val="0"/>
        </a:spcBef>
        <a:spcAft>
          <a:spcPct val="0"/>
        </a:spcAft>
        <a:defRPr sz="3200" b="1">
          <a:solidFill>
            <a:schemeClr val="tx1"/>
          </a:solidFill>
          <a:latin typeface="Arial" charset="0"/>
        </a:defRPr>
      </a:lvl9pPr>
    </p:titleStyle>
    <p:body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opengroup.org/bookstore/catalog/s121.htm" TargetMode="External"/><Relationship Id="rId2" Type="http://schemas.openxmlformats.org/officeDocument/2006/relationships/hyperlink" Target="http://csrc.nist.gov/publications/drafts/800-161/sp800_161_draft.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3.jp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a:p>
        </p:txBody>
      </p:sp>
      <p:sp>
        <p:nvSpPr>
          <p:cNvPr id="38961" name="Rectangle 49"/>
          <p:cNvSpPr>
            <a:spLocks noGrp="1" noChangeArrowheads="1"/>
          </p:cNvSpPr>
          <p:nvPr>
            <p:ph type="ctrTitle"/>
          </p:nvPr>
        </p:nvSpPr>
        <p:spPr>
          <a:xfrm>
            <a:off x="3352800" y="2895600"/>
            <a:ext cx="5486400" cy="1295400"/>
          </a:xfrm>
        </p:spPr>
        <p:txBody>
          <a:bodyPr/>
          <a:lstStyle/>
          <a:p>
            <a:r>
              <a:rPr lang="en-US" dirty="0" smtClean="0"/>
              <a:t>Assurance Management</a:t>
            </a:r>
            <a:endParaRPr lang="en-US" dirty="0"/>
          </a:p>
        </p:txBody>
      </p:sp>
      <p:sp>
        <p:nvSpPr>
          <p:cNvPr id="4" name="Rectangle 50"/>
          <p:cNvSpPr txBox="1">
            <a:spLocks noChangeArrowheads="1"/>
          </p:cNvSpPr>
          <p:nvPr/>
        </p:nvSpPr>
        <p:spPr>
          <a:xfrm>
            <a:off x="3429000" y="4038600"/>
            <a:ext cx="5486400" cy="457200"/>
          </a:xfrm>
          <a:prstGeom prst="rect">
            <a:avLst/>
          </a:prstGeom>
          <a:ln w="9525"/>
        </p:spPr>
        <p:txBody>
          <a:bodyPr/>
          <a:lstStyle>
            <a:lvl1pPr algn="l" rtl="0" eaLnBrk="1" fontAlgn="base" hangingPunct="1">
              <a:spcBef>
                <a:spcPct val="30000"/>
              </a:spcBef>
              <a:spcAft>
                <a:spcPct val="30000"/>
              </a:spcAft>
              <a:buSzPct val="70000"/>
              <a:defRPr sz="24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smtClean="0"/>
              <a:t>Course Architect:</a:t>
            </a:r>
            <a:br>
              <a:rPr lang="en-US" dirty="0" smtClean="0"/>
            </a:br>
            <a:r>
              <a:rPr lang="en-US" dirty="0" smtClean="0"/>
              <a:t>Robert Ellison</a:t>
            </a:r>
            <a:endParaRPr lang="en-US" kern="0" dirty="0" smtClean="0"/>
          </a:p>
        </p:txBody>
      </p:sp>
      <p:sp>
        <p:nvSpPr>
          <p:cNvPr id="5" name="TextBox 4"/>
          <p:cNvSpPr txBox="1"/>
          <p:nvPr/>
        </p:nvSpPr>
        <p:spPr>
          <a:xfrm>
            <a:off x="3505200" y="4876800"/>
            <a:ext cx="3962400" cy="246221"/>
          </a:xfrm>
          <a:prstGeom prst="rect">
            <a:avLst/>
          </a:prstGeom>
          <a:noFill/>
        </p:spPr>
        <p:txBody>
          <a:bodyPr wrap="square" rtlCol="0">
            <a:spAutoFit/>
          </a:bodyPr>
          <a:lstStyle/>
          <a:p>
            <a:pPr algn="l"/>
            <a:r>
              <a:rPr lang="en-US" sz="1000" kern="1200" dirty="0" smtClean="0">
                <a:solidFill>
                  <a:schemeClr val="tx1"/>
                </a:solidFill>
                <a:latin typeface="Arial" charset="0"/>
                <a:ea typeface="ＭＳ Ｐゴシック" pitchFamily="1" charset="-128"/>
                <a:cs typeface="+mn-cs"/>
              </a:rPr>
              <a:t>This material was created with support and funding from </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075" y="5142100"/>
            <a:ext cx="1320800" cy="980888"/>
          </a:xfrm>
          <a:prstGeom prst="rect">
            <a:avLst/>
          </a:prstGeom>
        </p:spPr>
      </p:pic>
    </p:spTree>
    <p:extLst>
      <p:ext uri="{BB962C8B-B14F-4D97-AF65-F5344CB8AC3E}">
        <p14:creationId xmlns:p14="http://schemas.microsoft.com/office/powerpoint/2010/main" val="181124745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Requiring Assurance For Supply Chains</a:t>
            </a:r>
            <a:endParaRPr lang="en-US" dirty="0"/>
          </a:p>
        </p:txBody>
      </p:sp>
      <p:grpSp>
        <p:nvGrpSpPr>
          <p:cNvPr id="24" name="Group 23"/>
          <p:cNvGrpSpPr/>
          <p:nvPr/>
        </p:nvGrpSpPr>
        <p:grpSpPr>
          <a:xfrm>
            <a:off x="53024" y="1055617"/>
            <a:ext cx="3187590" cy="1830357"/>
            <a:chOff x="18300" y="1000360"/>
            <a:chExt cx="3187590" cy="1830357"/>
          </a:xfrm>
        </p:grpSpPr>
        <p:sp>
          <p:nvSpPr>
            <p:cNvPr id="203" name="Oval 202"/>
            <p:cNvSpPr/>
            <p:nvPr/>
          </p:nvSpPr>
          <p:spPr bwMode="auto">
            <a:xfrm>
              <a:off x="18300" y="1000360"/>
              <a:ext cx="3187590" cy="1830357"/>
            </a:xfrm>
            <a:prstGeom prst="ellipse">
              <a:avLst/>
            </a:prstGeom>
            <a:solidFill>
              <a:srgbClr val="FFE79B"/>
            </a:solidFill>
            <a:ln w="19050" cap="flat" cmpd="sng" algn="ctr">
              <a:no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charset="0"/>
                <a:ea typeface="ＭＳ Ｐゴシック" pitchFamily="1" charset="-128"/>
              </a:endParaRPr>
            </a:p>
          </p:txBody>
        </p:sp>
        <p:sp>
          <p:nvSpPr>
            <p:cNvPr id="8" name="TextBox 7"/>
            <p:cNvSpPr txBox="1"/>
            <p:nvPr/>
          </p:nvSpPr>
          <p:spPr>
            <a:xfrm>
              <a:off x="336890" y="1321623"/>
              <a:ext cx="1498013" cy="307777"/>
            </a:xfrm>
            <a:prstGeom prst="rect">
              <a:avLst/>
            </a:prstGeom>
            <a:noFill/>
          </p:spPr>
          <p:txBody>
            <a:bodyPr wrap="square" rtlCol="0">
              <a:spAutoFit/>
            </a:bodyPr>
            <a:lstStyle/>
            <a:p>
              <a:pPr algn="ctr"/>
              <a:r>
                <a:rPr lang="en-US" sz="1400" dirty="0" smtClean="0">
                  <a:solidFill>
                    <a:srgbClr val="3C4F82"/>
                  </a:solidFill>
                  <a:latin typeface="Arial Black" pitchFamily="34" charset="0"/>
                </a:rPr>
                <a:t>Organization</a:t>
              </a:r>
            </a:p>
          </p:txBody>
        </p:sp>
      </p:grpSp>
      <p:sp>
        <p:nvSpPr>
          <p:cNvPr id="67" name="TextBox 66"/>
          <p:cNvSpPr txBox="1"/>
          <p:nvPr/>
        </p:nvSpPr>
        <p:spPr>
          <a:xfrm>
            <a:off x="1436914" y="1767242"/>
            <a:ext cx="1683657" cy="523220"/>
          </a:xfrm>
          <a:prstGeom prst="rect">
            <a:avLst/>
          </a:prstGeom>
          <a:noFill/>
        </p:spPr>
        <p:txBody>
          <a:bodyPr wrap="square" rtlCol="0">
            <a:spAutoFit/>
          </a:bodyPr>
          <a:lstStyle/>
          <a:p>
            <a:pPr algn="ctr"/>
            <a:r>
              <a:rPr lang="en-US" sz="1400" dirty="0" smtClean="0">
                <a:solidFill>
                  <a:srgbClr val="3C4F82"/>
                </a:solidFill>
                <a:latin typeface="Arial Black" pitchFamily="34" charset="0"/>
              </a:rPr>
              <a:t>Computational service</a:t>
            </a:r>
          </a:p>
        </p:txBody>
      </p:sp>
      <p:grpSp>
        <p:nvGrpSpPr>
          <p:cNvPr id="14" name="Group 13"/>
          <p:cNvGrpSpPr/>
          <p:nvPr/>
        </p:nvGrpSpPr>
        <p:grpSpPr>
          <a:xfrm>
            <a:off x="29633" y="2290462"/>
            <a:ext cx="4535046" cy="3247829"/>
            <a:chOff x="29633" y="2290462"/>
            <a:chExt cx="4535046" cy="3247829"/>
          </a:xfrm>
        </p:grpSpPr>
        <p:sp>
          <p:nvSpPr>
            <p:cNvPr id="71" name="TextBox 70"/>
            <p:cNvSpPr txBox="1"/>
            <p:nvPr/>
          </p:nvSpPr>
          <p:spPr>
            <a:xfrm>
              <a:off x="1754690" y="3115393"/>
              <a:ext cx="1084933" cy="523220"/>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Develop In-house</a:t>
              </a:r>
            </a:p>
          </p:txBody>
        </p:sp>
        <p:cxnSp>
          <p:nvCxnSpPr>
            <p:cNvPr id="81" name="Straight Connector 80"/>
            <p:cNvCxnSpPr>
              <a:stCxn id="71" idx="0"/>
              <a:endCxn id="67" idx="2"/>
            </p:cNvCxnSpPr>
            <p:nvPr/>
          </p:nvCxnSpPr>
          <p:spPr bwMode="auto">
            <a:xfrm flipH="1" flipV="1">
              <a:off x="2278743" y="2290462"/>
              <a:ext cx="18414" cy="824931"/>
            </a:xfrm>
            <a:prstGeom prst="line">
              <a:avLst/>
            </a:prstGeom>
            <a:noFill/>
            <a:ln w="25400" cap="flat" cmpd="sng" algn="ctr">
              <a:solidFill>
                <a:srgbClr val="3C4F82"/>
              </a:solidFill>
              <a:prstDash val="solid"/>
              <a:round/>
              <a:headEnd type="none" w="med" len="med"/>
              <a:tailEnd type="none" w="lg" len="lg"/>
            </a:ln>
            <a:effectLst/>
          </p:spPr>
        </p:cxnSp>
        <p:cxnSp>
          <p:nvCxnSpPr>
            <p:cNvPr id="92" name="Straight Connector 91"/>
            <p:cNvCxnSpPr>
              <a:stCxn id="76" idx="0"/>
              <a:endCxn id="71" idx="2"/>
            </p:cNvCxnSpPr>
            <p:nvPr/>
          </p:nvCxnSpPr>
          <p:spPr bwMode="auto">
            <a:xfrm flipH="1" flipV="1">
              <a:off x="2297157" y="3638613"/>
              <a:ext cx="1170242" cy="372723"/>
            </a:xfrm>
            <a:prstGeom prst="line">
              <a:avLst/>
            </a:prstGeom>
            <a:noFill/>
            <a:ln w="25400" cap="flat" cmpd="sng" algn="ctr">
              <a:solidFill>
                <a:srgbClr val="3C4F82"/>
              </a:solidFill>
              <a:prstDash val="solid"/>
              <a:round/>
              <a:headEnd type="none" w="med" len="med"/>
              <a:tailEnd type="none" w="lg" len="lg"/>
            </a:ln>
            <a:effectLst/>
          </p:spPr>
        </p:cxnSp>
        <p:cxnSp>
          <p:nvCxnSpPr>
            <p:cNvPr id="95" name="Straight Connector 94"/>
            <p:cNvCxnSpPr>
              <a:stCxn id="30" idx="0"/>
              <a:endCxn id="71" idx="2"/>
            </p:cNvCxnSpPr>
            <p:nvPr/>
          </p:nvCxnSpPr>
          <p:spPr bwMode="auto">
            <a:xfrm flipV="1">
              <a:off x="1126914" y="3638613"/>
              <a:ext cx="1170243" cy="372723"/>
            </a:xfrm>
            <a:prstGeom prst="line">
              <a:avLst/>
            </a:prstGeom>
            <a:noFill/>
            <a:ln w="25400" cap="flat" cmpd="sng" algn="ctr">
              <a:solidFill>
                <a:srgbClr val="3C4F82"/>
              </a:solidFill>
              <a:prstDash val="solid"/>
              <a:round/>
              <a:headEnd type="none" w="med" len="med"/>
              <a:tailEnd type="none" w="lg" len="lg"/>
            </a:ln>
            <a:effectLst/>
          </p:spPr>
        </p:cxnSp>
        <p:sp>
          <p:nvSpPr>
            <p:cNvPr id="63" name="TextBox 62"/>
            <p:cNvSpPr txBox="1"/>
            <p:nvPr/>
          </p:nvSpPr>
          <p:spPr>
            <a:xfrm>
              <a:off x="29633" y="4799627"/>
              <a:ext cx="2194560" cy="738664"/>
            </a:xfrm>
            <a:prstGeom prst="rect">
              <a:avLst/>
            </a:prstGeom>
            <a:noFill/>
          </p:spPr>
          <p:txBody>
            <a:bodyPr wrap="square" rtlCol="0">
              <a:spAutoFit/>
            </a:bodyPr>
            <a:lstStyle/>
            <a:p>
              <a:pPr algn="ctr"/>
              <a:r>
                <a:rPr lang="en-US" sz="1400" dirty="0" smtClean="0">
                  <a:solidFill>
                    <a:srgbClr val="990000"/>
                  </a:solidFill>
                  <a:latin typeface="Arial Black" pitchFamily="34" charset="0"/>
                </a:rPr>
                <a:t>Assurance of product and of vendor capabilities</a:t>
              </a:r>
            </a:p>
          </p:txBody>
        </p:sp>
        <p:sp>
          <p:nvSpPr>
            <p:cNvPr id="30" name="TextBox 29"/>
            <p:cNvSpPr txBox="1"/>
            <p:nvPr/>
          </p:nvSpPr>
          <p:spPr>
            <a:xfrm>
              <a:off x="649677" y="4011336"/>
              <a:ext cx="954473" cy="523220"/>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Acquire </a:t>
              </a:r>
              <a:r>
                <a:rPr lang="en-US" sz="1400" dirty="0" smtClean="0">
                  <a:solidFill>
                    <a:srgbClr val="3C4F82"/>
                  </a:solidFill>
                  <a:latin typeface="Arial Black" pitchFamily="34" charset="0"/>
                </a:rPr>
                <a:t>(COTS)</a:t>
              </a:r>
            </a:p>
          </p:txBody>
        </p:sp>
        <p:sp>
          <p:nvSpPr>
            <p:cNvPr id="76" name="TextBox 75"/>
            <p:cNvSpPr txBox="1"/>
            <p:nvPr/>
          </p:nvSpPr>
          <p:spPr>
            <a:xfrm>
              <a:off x="2612809" y="4011336"/>
              <a:ext cx="1709180" cy="523220"/>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Internal Development</a:t>
              </a:r>
            </a:p>
          </p:txBody>
        </p:sp>
        <p:sp>
          <p:nvSpPr>
            <p:cNvPr id="100" name="TextBox 99"/>
            <p:cNvSpPr txBox="1"/>
            <p:nvPr/>
          </p:nvSpPr>
          <p:spPr>
            <a:xfrm>
              <a:off x="2370119" y="4799627"/>
              <a:ext cx="2194560" cy="738664"/>
            </a:xfrm>
            <a:prstGeom prst="rect">
              <a:avLst/>
            </a:prstGeom>
            <a:noFill/>
          </p:spPr>
          <p:txBody>
            <a:bodyPr wrap="square" rtlCol="0">
              <a:spAutoFit/>
            </a:bodyPr>
            <a:lstStyle/>
            <a:p>
              <a:pPr algn="ctr"/>
              <a:r>
                <a:rPr lang="en-US" sz="1400" dirty="0" smtClean="0">
                  <a:solidFill>
                    <a:srgbClr val="990000"/>
                  </a:solidFill>
                  <a:latin typeface="Arial Black" pitchFamily="34" charset="0"/>
                </a:rPr>
                <a:t>Assurance of system and of team capabilities</a:t>
              </a:r>
            </a:p>
          </p:txBody>
        </p:sp>
        <p:cxnSp>
          <p:nvCxnSpPr>
            <p:cNvPr id="120" name="Straight Connector 119"/>
            <p:cNvCxnSpPr>
              <a:stCxn id="100" idx="0"/>
              <a:endCxn id="76" idx="2"/>
            </p:cNvCxnSpPr>
            <p:nvPr/>
          </p:nvCxnSpPr>
          <p:spPr bwMode="auto">
            <a:xfrm flipV="1">
              <a:off x="3467399" y="4534556"/>
              <a:ext cx="0" cy="265071"/>
            </a:xfrm>
            <a:prstGeom prst="line">
              <a:avLst/>
            </a:prstGeom>
            <a:noFill/>
            <a:ln w="25400" cap="flat" cmpd="sng" algn="ctr">
              <a:solidFill>
                <a:srgbClr val="3C4F82"/>
              </a:solidFill>
              <a:prstDash val="solid"/>
              <a:round/>
              <a:headEnd type="none" w="med" len="med"/>
              <a:tailEnd type="none" w="lg" len="lg"/>
            </a:ln>
            <a:effectLst/>
          </p:spPr>
        </p:cxnSp>
        <p:cxnSp>
          <p:nvCxnSpPr>
            <p:cNvPr id="127" name="Straight Connector 126"/>
            <p:cNvCxnSpPr>
              <a:stCxn id="63" idx="0"/>
              <a:endCxn id="30" idx="2"/>
            </p:cNvCxnSpPr>
            <p:nvPr/>
          </p:nvCxnSpPr>
          <p:spPr bwMode="auto">
            <a:xfrm flipV="1">
              <a:off x="1126913" y="4534556"/>
              <a:ext cx="1" cy="265071"/>
            </a:xfrm>
            <a:prstGeom prst="line">
              <a:avLst/>
            </a:prstGeom>
            <a:noFill/>
            <a:ln w="25400" cap="flat" cmpd="sng" algn="ctr">
              <a:solidFill>
                <a:srgbClr val="3C4F82"/>
              </a:solidFill>
              <a:prstDash val="solid"/>
              <a:round/>
              <a:headEnd type="none" w="med" len="med"/>
              <a:tailEnd type="none" w="lg" len="lg"/>
            </a:ln>
            <a:effectLst/>
          </p:spPr>
        </p:cxnSp>
      </p:grpSp>
      <p:grpSp>
        <p:nvGrpSpPr>
          <p:cNvPr id="13" name="Group 12"/>
          <p:cNvGrpSpPr/>
          <p:nvPr/>
        </p:nvGrpSpPr>
        <p:grpSpPr>
          <a:xfrm>
            <a:off x="2278743" y="2290462"/>
            <a:ext cx="6193936" cy="907650"/>
            <a:chOff x="2278743" y="2290462"/>
            <a:chExt cx="6193936" cy="907650"/>
          </a:xfrm>
        </p:grpSpPr>
        <p:sp>
          <p:nvSpPr>
            <p:cNvPr id="17" name="TextBox 16"/>
            <p:cNvSpPr txBox="1"/>
            <p:nvPr/>
          </p:nvSpPr>
          <p:spPr>
            <a:xfrm>
              <a:off x="4191927" y="2567170"/>
              <a:ext cx="1566986" cy="523220"/>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Outsource Development</a:t>
              </a:r>
            </a:p>
          </p:txBody>
        </p:sp>
        <p:cxnSp>
          <p:nvCxnSpPr>
            <p:cNvPr id="119" name="Straight Connector 118"/>
            <p:cNvCxnSpPr>
              <a:stCxn id="67" idx="2"/>
              <a:endCxn id="17" idx="1"/>
            </p:cNvCxnSpPr>
            <p:nvPr/>
          </p:nvCxnSpPr>
          <p:spPr bwMode="auto">
            <a:xfrm>
              <a:off x="2278743" y="2290462"/>
              <a:ext cx="1913184" cy="538318"/>
            </a:xfrm>
            <a:prstGeom prst="line">
              <a:avLst/>
            </a:prstGeom>
            <a:noFill/>
            <a:ln w="25400" cap="flat" cmpd="sng" algn="ctr">
              <a:solidFill>
                <a:srgbClr val="3C4F82"/>
              </a:solidFill>
              <a:prstDash val="solid"/>
              <a:round/>
              <a:headEnd type="none" w="med" len="med"/>
              <a:tailEnd type="none" w="lg" len="lg"/>
            </a:ln>
            <a:effectLst/>
          </p:spPr>
        </p:cxnSp>
        <p:sp>
          <p:nvSpPr>
            <p:cNvPr id="99" name="TextBox 98"/>
            <p:cNvSpPr txBox="1"/>
            <p:nvPr/>
          </p:nvSpPr>
          <p:spPr>
            <a:xfrm>
              <a:off x="6210269" y="2459448"/>
              <a:ext cx="2262410" cy="738664"/>
            </a:xfrm>
            <a:prstGeom prst="rect">
              <a:avLst/>
            </a:prstGeom>
            <a:noFill/>
          </p:spPr>
          <p:txBody>
            <a:bodyPr wrap="square" rtlCol="0">
              <a:spAutoFit/>
            </a:bodyPr>
            <a:lstStyle/>
            <a:p>
              <a:pPr algn="ctr"/>
              <a:r>
                <a:rPr lang="en-US" sz="1400" dirty="0" smtClean="0">
                  <a:solidFill>
                    <a:srgbClr val="990000"/>
                  </a:solidFill>
                  <a:latin typeface="Arial Black" pitchFamily="34" charset="0"/>
                </a:rPr>
                <a:t>Assurance of system and of contractor capabilities</a:t>
              </a:r>
            </a:p>
          </p:txBody>
        </p:sp>
        <p:cxnSp>
          <p:nvCxnSpPr>
            <p:cNvPr id="128" name="Straight Connector 127"/>
            <p:cNvCxnSpPr>
              <a:stCxn id="17" idx="3"/>
              <a:endCxn id="99" idx="1"/>
            </p:cNvCxnSpPr>
            <p:nvPr/>
          </p:nvCxnSpPr>
          <p:spPr bwMode="auto">
            <a:xfrm>
              <a:off x="5758913" y="2828780"/>
              <a:ext cx="451356" cy="0"/>
            </a:xfrm>
            <a:prstGeom prst="line">
              <a:avLst/>
            </a:prstGeom>
            <a:noFill/>
            <a:ln w="25400" cap="flat" cmpd="sng" algn="ctr">
              <a:solidFill>
                <a:srgbClr val="3C4F82"/>
              </a:solidFill>
              <a:prstDash val="solid"/>
              <a:round/>
              <a:headEnd type="none" w="med" len="med"/>
              <a:tailEnd type="none" w="lg" len="lg"/>
            </a:ln>
            <a:effectLst/>
          </p:spPr>
        </p:cxnSp>
      </p:grpSp>
      <p:grpSp>
        <p:nvGrpSpPr>
          <p:cNvPr id="9" name="Group 8"/>
          <p:cNvGrpSpPr/>
          <p:nvPr/>
        </p:nvGrpSpPr>
        <p:grpSpPr>
          <a:xfrm>
            <a:off x="3120571" y="951746"/>
            <a:ext cx="5722498" cy="1077106"/>
            <a:chOff x="3120571" y="951746"/>
            <a:chExt cx="5722498" cy="1077106"/>
          </a:xfrm>
        </p:grpSpPr>
        <p:cxnSp>
          <p:nvCxnSpPr>
            <p:cNvPr id="77" name="Straight Connector 76"/>
            <p:cNvCxnSpPr>
              <a:stCxn id="67" idx="3"/>
              <a:endCxn id="18" idx="1"/>
            </p:cNvCxnSpPr>
            <p:nvPr/>
          </p:nvCxnSpPr>
          <p:spPr bwMode="auto">
            <a:xfrm flipV="1">
              <a:off x="3120571" y="1428800"/>
              <a:ext cx="1392378" cy="600052"/>
            </a:xfrm>
            <a:prstGeom prst="line">
              <a:avLst/>
            </a:prstGeom>
            <a:noFill/>
            <a:ln w="25400" cap="flat" cmpd="sng" algn="ctr">
              <a:solidFill>
                <a:srgbClr val="3C4F82"/>
              </a:solidFill>
              <a:prstDash val="solid"/>
              <a:round/>
              <a:headEnd type="none" w="med" len="med"/>
              <a:tailEnd type="none" w="lg" len="lg"/>
            </a:ln>
            <a:effectLst/>
          </p:spPr>
        </p:cxnSp>
        <p:grpSp>
          <p:nvGrpSpPr>
            <p:cNvPr id="6" name="Group 5"/>
            <p:cNvGrpSpPr/>
            <p:nvPr/>
          </p:nvGrpSpPr>
          <p:grpSpPr>
            <a:xfrm>
              <a:off x="4512949" y="951746"/>
              <a:ext cx="4330120" cy="954107"/>
              <a:chOff x="4512949" y="951746"/>
              <a:chExt cx="4330120" cy="954107"/>
            </a:xfrm>
          </p:grpSpPr>
          <p:sp>
            <p:nvSpPr>
              <p:cNvPr id="18" name="TextBox 17"/>
              <p:cNvSpPr txBox="1"/>
              <p:nvPr/>
            </p:nvSpPr>
            <p:spPr>
              <a:xfrm>
                <a:off x="4512949" y="951746"/>
                <a:ext cx="1396439" cy="95410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Outsource to external service provider</a:t>
                </a:r>
              </a:p>
            </p:txBody>
          </p:sp>
          <p:sp>
            <p:nvSpPr>
              <p:cNvPr id="101" name="TextBox 100"/>
              <p:cNvSpPr txBox="1"/>
              <p:nvPr/>
            </p:nvSpPr>
            <p:spPr>
              <a:xfrm>
                <a:off x="6339519" y="1059467"/>
                <a:ext cx="2503550" cy="738664"/>
              </a:xfrm>
              <a:prstGeom prst="rect">
                <a:avLst/>
              </a:prstGeom>
              <a:noFill/>
            </p:spPr>
            <p:txBody>
              <a:bodyPr wrap="square" rtlCol="0">
                <a:spAutoFit/>
              </a:bodyPr>
              <a:lstStyle/>
              <a:p>
                <a:pPr algn="ctr"/>
                <a:r>
                  <a:rPr lang="en-US" sz="1400" dirty="0" smtClean="0">
                    <a:solidFill>
                      <a:srgbClr val="990000"/>
                    </a:solidFill>
                    <a:latin typeface="Arial Black" pitchFamily="34" charset="0"/>
                  </a:rPr>
                  <a:t>Assurance of service and of provider capabilities</a:t>
                </a:r>
              </a:p>
            </p:txBody>
          </p:sp>
          <p:cxnSp>
            <p:nvCxnSpPr>
              <p:cNvPr id="130" name="Straight Connector 129"/>
              <p:cNvCxnSpPr>
                <a:stCxn id="18" idx="3"/>
                <a:endCxn id="101" idx="1"/>
              </p:cNvCxnSpPr>
              <p:nvPr/>
            </p:nvCxnSpPr>
            <p:spPr bwMode="auto">
              <a:xfrm flipV="1">
                <a:off x="5909388" y="1428799"/>
                <a:ext cx="430131" cy="1"/>
              </a:xfrm>
              <a:prstGeom prst="line">
                <a:avLst/>
              </a:prstGeom>
              <a:noFill/>
              <a:ln w="25400" cap="flat" cmpd="sng" algn="ctr">
                <a:solidFill>
                  <a:srgbClr val="3C4F82"/>
                </a:solidFill>
                <a:prstDash val="solid"/>
                <a:round/>
                <a:headEnd type="none" w="med" len="med"/>
                <a:tailEnd type="none" w="lg" len="lg"/>
              </a:ln>
              <a:effectLst/>
            </p:spPr>
          </p:cxnSp>
        </p:grpSp>
      </p:grpSp>
      <p:sp>
        <p:nvSpPr>
          <p:cNvPr id="31" name="TextBox 30"/>
          <p:cNvSpPr txBox="1"/>
          <p:nvPr/>
        </p:nvSpPr>
        <p:spPr>
          <a:xfrm>
            <a:off x="4409244" y="5681252"/>
            <a:ext cx="2194560" cy="523220"/>
          </a:xfrm>
          <a:prstGeom prst="rect">
            <a:avLst/>
          </a:prstGeom>
          <a:noFill/>
        </p:spPr>
        <p:txBody>
          <a:bodyPr wrap="square" rtlCol="0">
            <a:spAutoFit/>
          </a:bodyPr>
          <a:lstStyle/>
          <a:p>
            <a:pPr algn="ctr"/>
            <a:r>
              <a:rPr lang="en-US" sz="1400" b="1" dirty="0" smtClean="0">
                <a:solidFill>
                  <a:srgbClr val="196519"/>
                </a:solidFill>
                <a:latin typeface="Arial Black" pitchFamily="34" charset="0"/>
              </a:rPr>
              <a:t>Role of your </a:t>
            </a:r>
            <a:r>
              <a:rPr lang="en-US" sz="1400" b="1" dirty="0">
                <a:solidFill>
                  <a:srgbClr val="196519"/>
                </a:solidFill>
                <a:latin typeface="Arial Black" pitchFamily="34" charset="0"/>
              </a:rPr>
              <a:t>o</a:t>
            </a:r>
            <a:r>
              <a:rPr lang="en-US" sz="1400" b="1" dirty="0" smtClean="0">
                <a:solidFill>
                  <a:srgbClr val="196519"/>
                </a:solidFill>
                <a:latin typeface="Arial Black" pitchFamily="34" charset="0"/>
              </a:rPr>
              <a:t>rganization</a:t>
            </a:r>
          </a:p>
        </p:txBody>
      </p:sp>
      <p:cxnSp>
        <p:nvCxnSpPr>
          <p:cNvPr id="32" name="Straight Connector 31"/>
          <p:cNvCxnSpPr>
            <a:stCxn id="31" idx="0"/>
            <a:endCxn id="8" idx="2"/>
          </p:cNvCxnSpPr>
          <p:nvPr/>
        </p:nvCxnSpPr>
        <p:spPr bwMode="auto">
          <a:xfrm flipH="1" flipV="1">
            <a:off x="1120621" y="1684657"/>
            <a:ext cx="4385903" cy="3996595"/>
          </a:xfrm>
          <a:prstGeom prst="line">
            <a:avLst/>
          </a:prstGeom>
          <a:noFill/>
          <a:ln w="25400" cap="flat" cmpd="sng" algn="ctr">
            <a:solidFill>
              <a:srgbClr val="196519"/>
            </a:solidFill>
            <a:prstDash val="solid"/>
            <a:round/>
            <a:headEnd type="none" w="med" len="med"/>
            <a:tailEnd type="triangle" w="lg" len="lg"/>
          </a:ln>
          <a:effectLst/>
        </p:spPr>
      </p:cxnSp>
    </p:spTree>
    <p:extLst>
      <p:ext uri="{BB962C8B-B14F-4D97-AF65-F5344CB8AC3E}">
        <p14:creationId xmlns:p14="http://schemas.microsoft.com/office/powerpoint/2010/main" val="3178526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External Assurance Requirements</a:t>
            </a:r>
            <a:endParaRPr lang="en-US" dirty="0"/>
          </a:p>
        </p:txBody>
      </p:sp>
      <p:grpSp>
        <p:nvGrpSpPr>
          <p:cNvPr id="11" name="Group 10"/>
          <p:cNvGrpSpPr/>
          <p:nvPr/>
        </p:nvGrpSpPr>
        <p:grpSpPr>
          <a:xfrm>
            <a:off x="4225801" y="1875322"/>
            <a:ext cx="4581525" cy="3126160"/>
            <a:chOff x="2759887" y="1367671"/>
            <a:chExt cx="4581525" cy="3126160"/>
          </a:xfrm>
        </p:grpSpPr>
        <p:grpSp>
          <p:nvGrpSpPr>
            <p:cNvPr id="34" name="Group 33"/>
            <p:cNvGrpSpPr/>
            <p:nvPr/>
          </p:nvGrpSpPr>
          <p:grpSpPr>
            <a:xfrm>
              <a:off x="3587186" y="1367671"/>
              <a:ext cx="3187590" cy="1830357"/>
              <a:chOff x="18300" y="1000360"/>
              <a:chExt cx="3187590" cy="1830357"/>
            </a:xfrm>
          </p:grpSpPr>
          <p:sp>
            <p:nvSpPr>
              <p:cNvPr id="35" name="Oval 34"/>
              <p:cNvSpPr/>
              <p:nvPr/>
            </p:nvSpPr>
            <p:spPr bwMode="auto">
              <a:xfrm>
                <a:off x="18300" y="1000360"/>
                <a:ext cx="3187590" cy="1830357"/>
              </a:xfrm>
              <a:prstGeom prst="ellipse">
                <a:avLst/>
              </a:prstGeom>
              <a:solidFill>
                <a:srgbClr val="FFE79B"/>
              </a:solidFill>
              <a:ln w="19050" cap="flat" cmpd="sng" algn="ctr">
                <a:no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charset="0"/>
                  <a:ea typeface="ＭＳ Ｐゴシック" pitchFamily="1" charset="-128"/>
                </a:endParaRPr>
              </a:p>
            </p:txBody>
          </p:sp>
          <p:sp>
            <p:nvSpPr>
              <p:cNvPr id="36" name="TextBox 35"/>
              <p:cNvSpPr txBox="1"/>
              <p:nvPr/>
            </p:nvSpPr>
            <p:spPr>
              <a:xfrm>
                <a:off x="104667" y="1365165"/>
                <a:ext cx="1250400" cy="738664"/>
              </a:xfrm>
              <a:prstGeom prst="rect">
                <a:avLst/>
              </a:prstGeom>
              <a:noFill/>
            </p:spPr>
            <p:txBody>
              <a:bodyPr wrap="square" rtlCol="0">
                <a:spAutoFit/>
              </a:bodyPr>
              <a:lstStyle/>
              <a:p>
                <a:pPr algn="ctr"/>
                <a:r>
                  <a:rPr lang="en-US" sz="1400" dirty="0" smtClean="0">
                    <a:solidFill>
                      <a:srgbClr val="3C4F82"/>
                    </a:solidFill>
                    <a:latin typeface="Arial Black" pitchFamily="34" charset="0"/>
                  </a:rPr>
                  <a:t>Heath Related Industry</a:t>
                </a:r>
              </a:p>
            </p:txBody>
          </p:sp>
        </p:grpSp>
        <p:sp>
          <p:nvSpPr>
            <p:cNvPr id="37" name="TextBox 36"/>
            <p:cNvSpPr txBox="1"/>
            <p:nvPr/>
          </p:nvSpPr>
          <p:spPr>
            <a:xfrm>
              <a:off x="2759887" y="3279602"/>
              <a:ext cx="1816605" cy="523220"/>
            </a:xfrm>
            <a:prstGeom prst="rect">
              <a:avLst/>
            </a:prstGeom>
            <a:noFill/>
          </p:spPr>
          <p:txBody>
            <a:bodyPr wrap="square" rtlCol="0">
              <a:spAutoFit/>
            </a:bodyPr>
            <a:lstStyle/>
            <a:p>
              <a:pPr algn="ctr"/>
              <a:r>
                <a:rPr lang="en-US" sz="1400" dirty="0" smtClean="0">
                  <a:solidFill>
                    <a:srgbClr val="990000"/>
                  </a:solidFill>
                  <a:latin typeface="Arial Black" pitchFamily="34" charset="0"/>
                </a:rPr>
                <a:t>HIPPA: Privacy requirements</a:t>
              </a:r>
            </a:p>
          </p:txBody>
        </p:sp>
        <p:sp>
          <p:nvSpPr>
            <p:cNvPr id="38" name="TextBox 37"/>
            <p:cNvSpPr txBox="1"/>
            <p:nvPr/>
          </p:nvSpPr>
          <p:spPr>
            <a:xfrm>
              <a:off x="4876159" y="1658390"/>
              <a:ext cx="1250400" cy="523220"/>
            </a:xfrm>
            <a:prstGeom prst="rect">
              <a:avLst/>
            </a:prstGeom>
            <a:noFill/>
          </p:spPr>
          <p:txBody>
            <a:bodyPr wrap="square" rtlCol="0">
              <a:spAutoFit/>
            </a:bodyPr>
            <a:lstStyle/>
            <a:p>
              <a:pPr algn="ctr"/>
              <a:r>
                <a:rPr lang="en-US" sz="1400" dirty="0" smtClean="0">
                  <a:solidFill>
                    <a:srgbClr val="3C4F82"/>
                  </a:solidFill>
                  <a:latin typeface="Arial Black" pitchFamily="34" charset="0"/>
                </a:rPr>
                <a:t>Patient info</a:t>
              </a:r>
            </a:p>
          </p:txBody>
        </p:sp>
        <p:sp>
          <p:nvSpPr>
            <p:cNvPr id="39" name="TextBox 38"/>
            <p:cNvSpPr txBox="1"/>
            <p:nvPr/>
          </p:nvSpPr>
          <p:spPr>
            <a:xfrm>
              <a:off x="5463979" y="2275238"/>
              <a:ext cx="1250400" cy="523220"/>
            </a:xfrm>
            <a:prstGeom prst="rect">
              <a:avLst/>
            </a:prstGeom>
            <a:noFill/>
          </p:spPr>
          <p:txBody>
            <a:bodyPr wrap="square" rtlCol="0">
              <a:spAutoFit/>
            </a:bodyPr>
            <a:lstStyle/>
            <a:p>
              <a:pPr algn="ctr"/>
              <a:r>
                <a:rPr lang="en-US" sz="1400" dirty="0" smtClean="0">
                  <a:solidFill>
                    <a:srgbClr val="3C4F82"/>
                  </a:solidFill>
                  <a:latin typeface="Arial Black" pitchFamily="34" charset="0"/>
                </a:rPr>
                <a:t>Medical devices</a:t>
              </a:r>
            </a:p>
          </p:txBody>
        </p:sp>
        <p:sp>
          <p:nvSpPr>
            <p:cNvPr id="40" name="TextBox 39"/>
            <p:cNvSpPr txBox="1"/>
            <p:nvPr/>
          </p:nvSpPr>
          <p:spPr>
            <a:xfrm>
              <a:off x="5524807" y="3432002"/>
              <a:ext cx="1816605" cy="1061829"/>
            </a:xfrm>
            <a:prstGeom prst="rect">
              <a:avLst/>
            </a:prstGeom>
            <a:noFill/>
          </p:spPr>
          <p:txBody>
            <a:bodyPr wrap="square" rtlCol="0">
              <a:spAutoFit/>
            </a:bodyPr>
            <a:lstStyle/>
            <a:p>
              <a:pPr algn="ctr"/>
              <a:r>
                <a:rPr lang="en-US" sz="1400" dirty="0" smtClean="0">
                  <a:solidFill>
                    <a:srgbClr val="990000"/>
                  </a:solidFill>
                  <a:latin typeface="Arial Black" pitchFamily="34" charset="0"/>
                </a:rPr>
                <a:t>FDA: Safety assurance </a:t>
              </a:r>
            </a:p>
            <a:p>
              <a:pPr algn="ctr"/>
              <a:r>
                <a:rPr lang="en-US" sz="1400" dirty="0" smtClean="0">
                  <a:solidFill>
                    <a:srgbClr val="990000"/>
                  </a:solidFill>
                  <a:latin typeface="Arial Black" pitchFamily="34" charset="0"/>
                </a:rPr>
                <a:t>FDA Premarket Review</a:t>
              </a:r>
            </a:p>
          </p:txBody>
        </p:sp>
        <p:cxnSp>
          <p:nvCxnSpPr>
            <p:cNvPr id="41" name="Straight Connector 40"/>
            <p:cNvCxnSpPr>
              <a:endCxn id="37" idx="0"/>
            </p:cNvCxnSpPr>
            <p:nvPr/>
          </p:nvCxnSpPr>
          <p:spPr bwMode="auto">
            <a:xfrm flipH="1">
              <a:off x="3668190" y="2181610"/>
              <a:ext cx="1856617" cy="1097992"/>
            </a:xfrm>
            <a:prstGeom prst="line">
              <a:avLst/>
            </a:prstGeom>
            <a:noFill/>
            <a:ln w="25400" cap="flat" cmpd="sng" algn="ctr">
              <a:solidFill>
                <a:srgbClr val="196519"/>
              </a:solidFill>
              <a:prstDash val="solid"/>
              <a:round/>
              <a:headEnd type="none" w="med" len="med"/>
              <a:tailEnd type="triangle" w="lg" len="lg"/>
            </a:ln>
            <a:effectLst/>
          </p:spPr>
        </p:cxnSp>
        <p:cxnSp>
          <p:nvCxnSpPr>
            <p:cNvPr id="44" name="Straight Connector 43"/>
            <p:cNvCxnSpPr>
              <a:stCxn id="39" idx="2"/>
              <a:endCxn id="40" idx="0"/>
            </p:cNvCxnSpPr>
            <p:nvPr/>
          </p:nvCxnSpPr>
          <p:spPr bwMode="auto">
            <a:xfrm>
              <a:off x="6089179" y="2798458"/>
              <a:ext cx="343931" cy="633544"/>
            </a:xfrm>
            <a:prstGeom prst="line">
              <a:avLst/>
            </a:prstGeom>
            <a:noFill/>
            <a:ln w="25400" cap="flat" cmpd="sng" algn="ctr">
              <a:solidFill>
                <a:srgbClr val="196519"/>
              </a:solidFill>
              <a:prstDash val="solid"/>
              <a:round/>
              <a:headEnd type="none" w="med" len="med"/>
              <a:tailEnd type="triangle" w="lg" len="lg"/>
            </a:ln>
            <a:effectLst/>
          </p:spPr>
        </p:cxnSp>
      </p:grpSp>
      <p:grpSp>
        <p:nvGrpSpPr>
          <p:cNvPr id="51" name="Group 50"/>
          <p:cNvGrpSpPr/>
          <p:nvPr/>
        </p:nvGrpSpPr>
        <p:grpSpPr>
          <a:xfrm>
            <a:off x="900553" y="1875322"/>
            <a:ext cx="3187591" cy="2973760"/>
            <a:chOff x="53023" y="1215271"/>
            <a:chExt cx="3187591" cy="2973760"/>
          </a:xfrm>
        </p:grpSpPr>
        <p:grpSp>
          <p:nvGrpSpPr>
            <p:cNvPr id="52" name="Group 51"/>
            <p:cNvGrpSpPr/>
            <p:nvPr/>
          </p:nvGrpSpPr>
          <p:grpSpPr>
            <a:xfrm>
              <a:off x="53024" y="1215271"/>
              <a:ext cx="3187590" cy="1830357"/>
              <a:chOff x="18300" y="1000360"/>
              <a:chExt cx="3187590" cy="1830357"/>
            </a:xfrm>
          </p:grpSpPr>
          <p:sp>
            <p:nvSpPr>
              <p:cNvPr id="56" name="Oval 55"/>
              <p:cNvSpPr/>
              <p:nvPr/>
            </p:nvSpPr>
            <p:spPr bwMode="auto">
              <a:xfrm>
                <a:off x="18300" y="1000360"/>
                <a:ext cx="3187590" cy="1830357"/>
              </a:xfrm>
              <a:prstGeom prst="ellipse">
                <a:avLst/>
              </a:prstGeom>
              <a:solidFill>
                <a:srgbClr val="FFE79B"/>
              </a:solidFill>
              <a:ln w="19050" cap="flat" cmpd="sng" algn="ctr">
                <a:no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charset="0"/>
                  <a:ea typeface="ＭＳ Ｐゴシック" pitchFamily="1" charset="-128"/>
                </a:endParaRPr>
              </a:p>
            </p:txBody>
          </p:sp>
          <p:sp>
            <p:nvSpPr>
              <p:cNvPr id="57" name="TextBox 56"/>
              <p:cNvSpPr txBox="1"/>
              <p:nvPr/>
            </p:nvSpPr>
            <p:spPr>
              <a:xfrm>
                <a:off x="336891" y="1365165"/>
                <a:ext cx="1250400" cy="523220"/>
              </a:xfrm>
              <a:prstGeom prst="rect">
                <a:avLst/>
              </a:prstGeom>
              <a:noFill/>
            </p:spPr>
            <p:txBody>
              <a:bodyPr wrap="square" rtlCol="0">
                <a:spAutoFit/>
              </a:bodyPr>
              <a:lstStyle/>
              <a:p>
                <a:pPr algn="ctr"/>
                <a:r>
                  <a:rPr lang="en-US" sz="1400" dirty="0" smtClean="0">
                    <a:solidFill>
                      <a:srgbClr val="3C4F82"/>
                    </a:solidFill>
                    <a:latin typeface="Arial Black" pitchFamily="34" charset="0"/>
                  </a:rPr>
                  <a:t>Financial Institution</a:t>
                </a:r>
              </a:p>
            </p:txBody>
          </p:sp>
        </p:grpSp>
        <p:sp>
          <p:nvSpPr>
            <p:cNvPr id="53" name="TextBox 52"/>
            <p:cNvSpPr txBox="1"/>
            <p:nvPr/>
          </p:nvSpPr>
          <p:spPr>
            <a:xfrm>
              <a:off x="1646791" y="1505990"/>
              <a:ext cx="1250400" cy="738664"/>
            </a:xfrm>
            <a:prstGeom prst="rect">
              <a:avLst/>
            </a:prstGeom>
            <a:noFill/>
          </p:spPr>
          <p:txBody>
            <a:bodyPr wrap="square" rtlCol="0">
              <a:spAutoFit/>
            </a:bodyPr>
            <a:lstStyle/>
            <a:p>
              <a:pPr algn="ctr"/>
              <a:r>
                <a:rPr lang="en-US" sz="1400" dirty="0" smtClean="0">
                  <a:solidFill>
                    <a:srgbClr val="3C4F82"/>
                  </a:solidFill>
                  <a:latin typeface="Arial Black" pitchFamily="34" charset="0"/>
                </a:rPr>
                <a:t>Required banking function </a:t>
              </a:r>
            </a:p>
          </p:txBody>
        </p:sp>
        <p:sp>
          <p:nvSpPr>
            <p:cNvPr id="54" name="TextBox 53"/>
            <p:cNvSpPr txBox="1"/>
            <p:nvPr/>
          </p:nvSpPr>
          <p:spPr>
            <a:xfrm>
              <a:off x="53023" y="3127202"/>
              <a:ext cx="1816605" cy="1061829"/>
            </a:xfrm>
            <a:prstGeom prst="rect">
              <a:avLst/>
            </a:prstGeom>
            <a:noFill/>
          </p:spPr>
          <p:txBody>
            <a:bodyPr wrap="square" rtlCol="0">
              <a:spAutoFit/>
            </a:bodyPr>
            <a:lstStyle/>
            <a:p>
              <a:pPr algn="ctr"/>
              <a:r>
                <a:rPr lang="en-US" sz="1400" dirty="0" smtClean="0">
                  <a:solidFill>
                    <a:srgbClr val="990000"/>
                  </a:solidFill>
                  <a:latin typeface="Arial Black" pitchFamily="34" charset="0"/>
                </a:rPr>
                <a:t>Government regulations</a:t>
              </a:r>
            </a:p>
            <a:p>
              <a:pPr algn="ctr"/>
              <a:r>
                <a:rPr lang="en-US" sz="1400" dirty="0" smtClean="0">
                  <a:solidFill>
                    <a:srgbClr val="990000"/>
                  </a:solidFill>
                  <a:latin typeface="Arial Black" pitchFamily="34" charset="0"/>
                </a:rPr>
                <a:t>Auditors verify compliance</a:t>
              </a:r>
            </a:p>
          </p:txBody>
        </p:sp>
        <p:cxnSp>
          <p:nvCxnSpPr>
            <p:cNvPr id="55" name="Straight Connector 54"/>
            <p:cNvCxnSpPr>
              <a:stCxn id="53" idx="1"/>
              <a:endCxn id="54" idx="0"/>
            </p:cNvCxnSpPr>
            <p:nvPr/>
          </p:nvCxnSpPr>
          <p:spPr bwMode="auto">
            <a:xfrm flipH="1">
              <a:off x="961326" y="1875322"/>
              <a:ext cx="685465" cy="1251880"/>
            </a:xfrm>
            <a:prstGeom prst="line">
              <a:avLst/>
            </a:prstGeom>
            <a:noFill/>
            <a:ln w="25400" cap="flat" cmpd="sng" algn="ctr">
              <a:solidFill>
                <a:srgbClr val="196519"/>
              </a:solidFill>
              <a:prstDash val="solid"/>
              <a:round/>
              <a:headEnd type="none" w="med" len="med"/>
              <a:tailEnd type="triangle" w="lg" len="lg"/>
            </a:ln>
            <a:effectLst/>
          </p:spPr>
        </p:cxnSp>
      </p:grpSp>
    </p:spTree>
    <p:extLst>
      <p:ext uri="{BB962C8B-B14F-4D97-AF65-F5344CB8AC3E}">
        <p14:creationId xmlns:p14="http://schemas.microsoft.com/office/powerpoint/2010/main" val="2840943075"/>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Providing Assurance for Supply Chains</a:t>
            </a:r>
            <a:endParaRPr lang="en-US" dirty="0"/>
          </a:p>
        </p:txBody>
      </p:sp>
      <p:sp>
        <p:nvSpPr>
          <p:cNvPr id="17" name="TextBox 16"/>
          <p:cNvSpPr txBox="1"/>
          <p:nvPr/>
        </p:nvSpPr>
        <p:spPr>
          <a:xfrm>
            <a:off x="4191927" y="2567170"/>
            <a:ext cx="1566986" cy="523220"/>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Outsource Development</a:t>
            </a:r>
          </a:p>
        </p:txBody>
      </p:sp>
      <p:sp>
        <p:nvSpPr>
          <p:cNvPr id="18" name="TextBox 17"/>
          <p:cNvSpPr txBox="1"/>
          <p:nvPr/>
        </p:nvSpPr>
        <p:spPr>
          <a:xfrm>
            <a:off x="4512949" y="951746"/>
            <a:ext cx="1396439" cy="95410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Outsource to external service provider</a:t>
            </a:r>
          </a:p>
        </p:txBody>
      </p:sp>
      <p:grpSp>
        <p:nvGrpSpPr>
          <p:cNvPr id="24" name="Group 23"/>
          <p:cNvGrpSpPr/>
          <p:nvPr/>
        </p:nvGrpSpPr>
        <p:grpSpPr>
          <a:xfrm>
            <a:off x="53024" y="1051560"/>
            <a:ext cx="3187590" cy="1830357"/>
            <a:chOff x="18300" y="1000360"/>
            <a:chExt cx="3187590" cy="1830357"/>
          </a:xfrm>
        </p:grpSpPr>
        <p:sp>
          <p:nvSpPr>
            <p:cNvPr id="203" name="Oval 202"/>
            <p:cNvSpPr/>
            <p:nvPr/>
          </p:nvSpPr>
          <p:spPr bwMode="auto">
            <a:xfrm>
              <a:off x="18300" y="1000360"/>
              <a:ext cx="3187590" cy="1830357"/>
            </a:xfrm>
            <a:prstGeom prst="ellipse">
              <a:avLst/>
            </a:prstGeom>
            <a:solidFill>
              <a:srgbClr val="FFE79B"/>
            </a:solidFill>
            <a:ln w="19050" cap="flat" cmpd="sng" algn="ctr">
              <a:no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charset="0"/>
                <a:ea typeface="ＭＳ Ｐゴシック" pitchFamily="1" charset="-128"/>
              </a:endParaRPr>
            </a:p>
          </p:txBody>
        </p:sp>
        <p:sp>
          <p:nvSpPr>
            <p:cNvPr id="8" name="TextBox 7"/>
            <p:cNvSpPr txBox="1"/>
            <p:nvPr/>
          </p:nvSpPr>
          <p:spPr>
            <a:xfrm>
              <a:off x="336891" y="1365165"/>
              <a:ext cx="1250400" cy="523220"/>
            </a:xfrm>
            <a:prstGeom prst="rect">
              <a:avLst/>
            </a:prstGeom>
            <a:noFill/>
          </p:spPr>
          <p:txBody>
            <a:bodyPr wrap="square" rtlCol="0">
              <a:spAutoFit/>
            </a:bodyPr>
            <a:lstStyle/>
            <a:p>
              <a:pPr algn="ctr"/>
              <a:r>
                <a:rPr lang="en-US" sz="1400" dirty="0" smtClean="0">
                  <a:solidFill>
                    <a:srgbClr val="3C4F82"/>
                  </a:solidFill>
                  <a:latin typeface="Arial Black" pitchFamily="34" charset="0"/>
                </a:rPr>
                <a:t>Financial Institution</a:t>
              </a:r>
            </a:p>
          </p:txBody>
        </p:sp>
      </p:grpSp>
      <p:cxnSp>
        <p:nvCxnSpPr>
          <p:cNvPr id="77" name="Straight Connector 76"/>
          <p:cNvCxnSpPr>
            <a:stCxn id="67" idx="3"/>
            <a:endCxn id="18" idx="1"/>
          </p:cNvCxnSpPr>
          <p:nvPr/>
        </p:nvCxnSpPr>
        <p:spPr bwMode="auto">
          <a:xfrm flipV="1">
            <a:off x="2897191" y="1428800"/>
            <a:ext cx="1615758" cy="446522"/>
          </a:xfrm>
          <a:prstGeom prst="line">
            <a:avLst/>
          </a:prstGeom>
          <a:noFill/>
          <a:ln w="25400" cap="flat" cmpd="sng" algn="ctr">
            <a:solidFill>
              <a:srgbClr val="3C4F82"/>
            </a:solidFill>
            <a:prstDash val="solid"/>
            <a:round/>
            <a:headEnd type="none" w="med" len="med"/>
            <a:tailEnd type="none" w="lg" len="lg"/>
          </a:ln>
          <a:effectLst/>
        </p:spPr>
      </p:cxnSp>
      <p:cxnSp>
        <p:nvCxnSpPr>
          <p:cNvPr id="119" name="Straight Connector 118"/>
          <p:cNvCxnSpPr>
            <a:stCxn id="67" idx="2"/>
            <a:endCxn id="17" idx="1"/>
          </p:cNvCxnSpPr>
          <p:nvPr/>
        </p:nvCxnSpPr>
        <p:spPr bwMode="auto">
          <a:xfrm>
            <a:off x="2271991" y="2244654"/>
            <a:ext cx="1919936" cy="584126"/>
          </a:xfrm>
          <a:prstGeom prst="line">
            <a:avLst/>
          </a:prstGeom>
          <a:noFill/>
          <a:ln w="25400" cap="flat" cmpd="sng" algn="ctr">
            <a:solidFill>
              <a:srgbClr val="3C4F82"/>
            </a:solidFill>
            <a:prstDash val="solid"/>
            <a:round/>
            <a:headEnd type="none" w="med" len="med"/>
            <a:tailEnd type="none" w="lg" len="lg"/>
          </a:ln>
          <a:effectLst/>
        </p:spPr>
      </p:cxnSp>
      <p:sp>
        <p:nvSpPr>
          <p:cNvPr id="67" name="TextBox 66"/>
          <p:cNvSpPr txBox="1"/>
          <p:nvPr/>
        </p:nvSpPr>
        <p:spPr>
          <a:xfrm>
            <a:off x="1646791" y="1505990"/>
            <a:ext cx="1250400" cy="738664"/>
          </a:xfrm>
          <a:prstGeom prst="rect">
            <a:avLst/>
          </a:prstGeom>
          <a:noFill/>
        </p:spPr>
        <p:txBody>
          <a:bodyPr wrap="square" rtlCol="0">
            <a:spAutoFit/>
          </a:bodyPr>
          <a:lstStyle/>
          <a:p>
            <a:pPr algn="ctr"/>
            <a:r>
              <a:rPr lang="en-US" sz="1400" dirty="0" smtClean="0">
                <a:solidFill>
                  <a:srgbClr val="3C4F82"/>
                </a:solidFill>
                <a:latin typeface="Arial Black" pitchFamily="34" charset="0"/>
              </a:rPr>
              <a:t>Required banking function </a:t>
            </a:r>
          </a:p>
        </p:txBody>
      </p:sp>
      <p:sp>
        <p:nvSpPr>
          <p:cNvPr id="71" name="TextBox 70"/>
          <p:cNvSpPr txBox="1"/>
          <p:nvPr/>
        </p:nvSpPr>
        <p:spPr>
          <a:xfrm>
            <a:off x="1754690" y="3118104"/>
            <a:ext cx="1084933" cy="523220"/>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Develop In-house</a:t>
            </a:r>
          </a:p>
        </p:txBody>
      </p:sp>
      <p:cxnSp>
        <p:nvCxnSpPr>
          <p:cNvPr id="81" name="Straight Connector 80"/>
          <p:cNvCxnSpPr>
            <a:stCxn id="71" idx="0"/>
            <a:endCxn id="67" idx="2"/>
          </p:cNvCxnSpPr>
          <p:nvPr/>
        </p:nvCxnSpPr>
        <p:spPr bwMode="auto">
          <a:xfrm flipH="1" flipV="1">
            <a:off x="2271991" y="2244654"/>
            <a:ext cx="25166" cy="873450"/>
          </a:xfrm>
          <a:prstGeom prst="line">
            <a:avLst/>
          </a:prstGeom>
          <a:noFill/>
          <a:ln w="25400" cap="flat" cmpd="sng" algn="ctr">
            <a:solidFill>
              <a:srgbClr val="3C4F82"/>
            </a:solidFill>
            <a:prstDash val="solid"/>
            <a:round/>
            <a:headEnd type="none" w="med" len="med"/>
            <a:tailEnd type="none" w="lg" len="lg"/>
          </a:ln>
          <a:effectLst/>
        </p:spPr>
      </p:cxnSp>
      <p:cxnSp>
        <p:nvCxnSpPr>
          <p:cNvPr id="92" name="Straight Connector 91"/>
          <p:cNvCxnSpPr>
            <a:stCxn id="76" idx="0"/>
            <a:endCxn id="71" idx="2"/>
          </p:cNvCxnSpPr>
          <p:nvPr/>
        </p:nvCxnSpPr>
        <p:spPr bwMode="auto">
          <a:xfrm flipH="1" flipV="1">
            <a:off x="2297157" y="3641324"/>
            <a:ext cx="1170242" cy="372892"/>
          </a:xfrm>
          <a:prstGeom prst="line">
            <a:avLst/>
          </a:prstGeom>
          <a:noFill/>
          <a:ln w="25400" cap="flat" cmpd="sng" algn="ctr">
            <a:solidFill>
              <a:srgbClr val="3C4F82"/>
            </a:solidFill>
            <a:prstDash val="solid"/>
            <a:round/>
            <a:headEnd type="none" w="med" len="med"/>
            <a:tailEnd type="none" w="lg" len="lg"/>
          </a:ln>
          <a:effectLst/>
        </p:spPr>
      </p:cxnSp>
      <p:cxnSp>
        <p:nvCxnSpPr>
          <p:cNvPr id="95" name="Straight Connector 94"/>
          <p:cNvCxnSpPr>
            <a:stCxn id="30" idx="0"/>
            <a:endCxn id="71" idx="2"/>
          </p:cNvCxnSpPr>
          <p:nvPr/>
        </p:nvCxnSpPr>
        <p:spPr bwMode="auto">
          <a:xfrm flipV="1">
            <a:off x="1126914" y="3641324"/>
            <a:ext cx="1170243" cy="372892"/>
          </a:xfrm>
          <a:prstGeom prst="line">
            <a:avLst/>
          </a:prstGeom>
          <a:noFill/>
          <a:ln w="25400" cap="flat" cmpd="sng" algn="ctr">
            <a:solidFill>
              <a:srgbClr val="3C4F82"/>
            </a:solidFill>
            <a:prstDash val="solid"/>
            <a:round/>
            <a:headEnd type="none" w="med" len="med"/>
            <a:tailEnd type="none" w="lg" len="lg"/>
          </a:ln>
          <a:effectLst/>
        </p:spPr>
      </p:cxnSp>
      <p:sp>
        <p:nvSpPr>
          <p:cNvPr id="99" name="TextBox 98"/>
          <p:cNvSpPr txBox="1"/>
          <p:nvPr/>
        </p:nvSpPr>
        <p:spPr>
          <a:xfrm>
            <a:off x="6210269" y="2459448"/>
            <a:ext cx="2262410" cy="738664"/>
          </a:xfrm>
          <a:prstGeom prst="rect">
            <a:avLst/>
          </a:prstGeom>
          <a:noFill/>
        </p:spPr>
        <p:txBody>
          <a:bodyPr wrap="square" rtlCol="0">
            <a:spAutoFit/>
          </a:bodyPr>
          <a:lstStyle/>
          <a:p>
            <a:pPr algn="ctr"/>
            <a:r>
              <a:rPr lang="en-US" sz="1400" dirty="0" smtClean="0">
                <a:solidFill>
                  <a:srgbClr val="990000"/>
                </a:solidFill>
                <a:latin typeface="Arial Black" pitchFamily="34" charset="0"/>
              </a:rPr>
              <a:t>Assurance of system and of contractor capabilities</a:t>
            </a:r>
          </a:p>
        </p:txBody>
      </p:sp>
      <p:grpSp>
        <p:nvGrpSpPr>
          <p:cNvPr id="88" name="Group 87"/>
          <p:cNvGrpSpPr/>
          <p:nvPr/>
        </p:nvGrpSpPr>
        <p:grpSpPr>
          <a:xfrm>
            <a:off x="29633" y="4014216"/>
            <a:ext cx="4535046" cy="1526955"/>
            <a:chOff x="101100" y="3953461"/>
            <a:chExt cx="4535046" cy="1526955"/>
          </a:xfrm>
        </p:grpSpPr>
        <p:grpSp>
          <p:nvGrpSpPr>
            <p:cNvPr id="83" name="Group 82"/>
            <p:cNvGrpSpPr/>
            <p:nvPr/>
          </p:nvGrpSpPr>
          <p:grpSpPr>
            <a:xfrm>
              <a:off x="101100" y="3953461"/>
              <a:ext cx="2194560" cy="1526955"/>
              <a:chOff x="101100" y="3953461"/>
              <a:chExt cx="2194560" cy="1526955"/>
            </a:xfrm>
          </p:grpSpPr>
          <p:sp>
            <p:nvSpPr>
              <p:cNvPr id="63" name="TextBox 62"/>
              <p:cNvSpPr txBox="1"/>
              <p:nvPr/>
            </p:nvSpPr>
            <p:spPr>
              <a:xfrm>
                <a:off x="101100" y="4741752"/>
                <a:ext cx="2194560" cy="738664"/>
              </a:xfrm>
              <a:prstGeom prst="rect">
                <a:avLst/>
              </a:prstGeom>
              <a:noFill/>
            </p:spPr>
            <p:txBody>
              <a:bodyPr wrap="square" rtlCol="0">
                <a:spAutoFit/>
              </a:bodyPr>
              <a:lstStyle/>
              <a:p>
                <a:pPr algn="ctr"/>
                <a:r>
                  <a:rPr lang="en-US" sz="1400" dirty="0" smtClean="0">
                    <a:solidFill>
                      <a:srgbClr val="990000"/>
                    </a:solidFill>
                    <a:latin typeface="Arial Black" pitchFamily="34" charset="0"/>
                  </a:rPr>
                  <a:t>Assurance of product and of vendor capabilities</a:t>
                </a:r>
              </a:p>
            </p:txBody>
          </p:sp>
          <p:sp>
            <p:nvSpPr>
              <p:cNvPr id="30" name="TextBox 29"/>
              <p:cNvSpPr txBox="1"/>
              <p:nvPr/>
            </p:nvSpPr>
            <p:spPr>
              <a:xfrm>
                <a:off x="721144" y="3953461"/>
                <a:ext cx="954473" cy="523220"/>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Acquire </a:t>
                </a:r>
                <a:r>
                  <a:rPr lang="en-US" sz="1400" dirty="0" smtClean="0">
                    <a:solidFill>
                      <a:srgbClr val="3C4F82"/>
                    </a:solidFill>
                    <a:latin typeface="Arial Black" pitchFamily="34" charset="0"/>
                  </a:rPr>
                  <a:t>(COTS)</a:t>
                </a:r>
              </a:p>
            </p:txBody>
          </p:sp>
        </p:grpSp>
        <p:grpSp>
          <p:nvGrpSpPr>
            <p:cNvPr id="82" name="Group 81"/>
            <p:cNvGrpSpPr/>
            <p:nvPr/>
          </p:nvGrpSpPr>
          <p:grpSpPr>
            <a:xfrm>
              <a:off x="2441586" y="3953461"/>
              <a:ext cx="2194560" cy="1526955"/>
              <a:chOff x="2441586" y="3953461"/>
              <a:chExt cx="2194560" cy="1526955"/>
            </a:xfrm>
          </p:grpSpPr>
          <p:sp>
            <p:nvSpPr>
              <p:cNvPr id="76" name="TextBox 75"/>
              <p:cNvSpPr txBox="1"/>
              <p:nvPr/>
            </p:nvSpPr>
            <p:spPr>
              <a:xfrm>
                <a:off x="2684276" y="3953461"/>
                <a:ext cx="1709180" cy="523220"/>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Internal Development</a:t>
                </a:r>
              </a:p>
            </p:txBody>
          </p:sp>
          <p:sp>
            <p:nvSpPr>
              <p:cNvPr id="100" name="TextBox 99"/>
              <p:cNvSpPr txBox="1"/>
              <p:nvPr/>
            </p:nvSpPr>
            <p:spPr>
              <a:xfrm>
                <a:off x="2441586" y="4741752"/>
                <a:ext cx="2194560" cy="738664"/>
              </a:xfrm>
              <a:prstGeom prst="rect">
                <a:avLst/>
              </a:prstGeom>
              <a:noFill/>
            </p:spPr>
            <p:txBody>
              <a:bodyPr wrap="square" rtlCol="0">
                <a:spAutoFit/>
              </a:bodyPr>
              <a:lstStyle/>
              <a:p>
                <a:pPr algn="ctr"/>
                <a:r>
                  <a:rPr lang="en-US" sz="1400" dirty="0" smtClean="0">
                    <a:solidFill>
                      <a:srgbClr val="990000"/>
                    </a:solidFill>
                    <a:latin typeface="Arial Black" pitchFamily="34" charset="0"/>
                  </a:rPr>
                  <a:t>Assurance of system and of team capabilities</a:t>
                </a:r>
              </a:p>
            </p:txBody>
          </p:sp>
        </p:grpSp>
      </p:grpSp>
      <p:sp>
        <p:nvSpPr>
          <p:cNvPr id="101" name="TextBox 100"/>
          <p:cNvSpPr txBox="1"/>
          <p:nvPr/>
        </p:nvSpPr>
        <p:spPr>
          <a:xfrm>
            <a:off x="6339519" y="1059467"/>
            <a:ext cx="2503550" cy="738664"/>
          </a:xfrm>
          <a:prstGeom prst="rect">
            <a:avLst/>
          </a:prstGeom>
          <a:noFill/>
        </p:spPr>
        <p:txBody>
          <a:bodyPr wrap="square" rtlCol="0">
            <a:spAutoFit/>
          </a:bodyPr>
          <a:lstStyle/>
          <a:p>
            <a:pPr algn="ctr"/>
            <a:r>
              <a:rPr lang="en-US" sz="1400" dirty="0" smtClean="0">
                <a:solidFill>
                  <a:srgbClr val="990000"/>
                </a:solidFill>
                <a:latin typeface="Arial Black" pitchFamily="34" charset="0"/>
              </a:rPr>
              <a:t>Assurance of service and of provider capabilities</a:t>
            </a:r>
          </a:p>
        </p:txBody>
      </p:sp>
      <p:cxnSp>
        <p:nvCxnSpPr>
          <p:cNvPr id="120" name="Straight Connector 119"/>
          <p:cNvCxnSpPr>
            <a:stCxn id="100" idx="0"/>
            <a:endCxn id="76" idx="2"/>
          </p:cNvCxnSpPr>
          <p:nvPr/>
        </p:nvCxnSpPr>
        <p:spPr bwMode="auto">
          <a:xfrm flipV="1">
            <a:off x="3467399" y="4537436"/>
            <a:ext cx="0" cy="265071"/>
          </a:xfrm>
          <a:prstGeom prst="line">
            <a:avLst/>
          </a:prstGeom>
          <a:noFill/>
          <a:ln w="25400" cap="flat" cmpd="sng" algn="ctr">
            <a:solidFill>
              <a:srgbClr val="3C4F82"/>
            </a:solidFill>
            <a:prstDash val="solid"/>
            <a:round/>
            <a:headEnd type="none" w="med" len="med"/>
            <a:tailEnd type="none" w="lg" len="lg"/>
          </a:ln>
          <a:effectLst/>
        </p:spPr>
      </p:cxnSp>
      <p:cxnSp>
        <p:nvCxnSpPr>
          <p:cNvPr id="127" name="Straight Connector 126"/>
          <p:cNvCxnSpPr>
            <a:stCxn id="63" idx="0"/>
            <a:endCxn id="30" idx="2"/>
          </p:cNvCxnSpPr>
          <p:nvPr/>
        </p:nvCxnSpPr>
        <p:spPr bwMode="auto">
          <a:xfrm flipV="1">
            <a:off x="1126913" y="4537436"/>
            <a:ext cx="1" cy="265071"/>
          </a:xfrm>
          <a:prstGeom prst="line">
            <a:avLst/>
          </a:prstGeom>
          <a:noFill/>
          <a:ln w="25400" cap="flat" cmpd="sng" algn="ctr">
            <a:solidFill>
              <a:srgbClr val="3C4F82"/>
            </a:solidFill>
            <a:prstDash val="solid"/>
            <a:round/>
            <a:headEnd type="none" w="med" len="med"/>
            <a:tailEnd type="none" w="lg" len="lg"/>
          </a:ln>
          <a:effectLst/>
        </p:spPr>
      </p:cxnSp>
      <p:cxnSp>
        <p:nvCxnSpPr>
          <p:cNvPr id="128" name="Straight Connector 127"/>
          <p:cNvCxnSpPr>
            <a:stCxn id="17" idx="3"/>
            <a:endCxn id="99" idx="1"/>
          </p:cNvCxnSpPr>
          <p:nvPr/>
        </p:nvCxnSpPr>
        <p:spPr bwMode="auto">
          <a:xfrm>
            <a:off x="5758913" y="2828780"/>
            <a:ext cx="451356" cy="0"/>
          </a:xfrm>
          <a:prstGeom prst="line">
            <a:avLst/>
          </a:prstGeom>
          <a:noFill/>
          <a:ln w="25400" cap="flat" cmpd="sng" algn="ctr">
            <a:solidFill>
              <a:srgbClr val="3C4F82"/>
            </a:solidFill>
            <a:prstDash val="solid"/>
            <a:round/>
            <a:headEnd type="none" w="med" len="med"/>
            <a:tailEnd type="none" w="lg" len="lg"/>
          </a:ln>
          <a:effectLst/>
        </p:spPr>
      </p:cxnSp>
      <p:cxnSp>
        <p:nvCxnSpPr>
          <p:cNvPr id="130" name="Straight Connector 129"/>
          <p:cNvCxnSpPr>
            <a:stCxn id="18" idx="3"/>
            <a:endCxn id="101" idx="1"/>
          </p:cNvCxnSpPr>
          <p:nvPr/>
        </p:nvCxnSpPr>
        <p:spPr bwMode="auto">
          <a:xfrm flipV="1">
            <a:off x="5909388" y="1428799"/>
            <a:ext cx="430131" cy="1"/>
          </a:xfrm>
          <a:prstGeom prst="line">
            <a:avLst/>
          </a:prstGeom>
          <a:noFill/>
          <a:ln w="25400" cap="flat" cmpd="sng" algn="ctr">
            <a:solidFill>
              <a:srgbClr val="3C4F82"/>
            </a:solidFill>
            <a:prstDash val="solid"/>
            <a:round/>
            <a:headEnd type="none" w="med" len="med"/>
            <a:tailEnd type="none" w="lg" len="lg"/>
          </a:ln>
          <a:effectLst/>
        </p:spPr>
      </p:cxnSp>
      <p:sp>
        <p:nvSpPr>
          <p:cNvPr id="133" name="TextBox 132"/>
          <p:cNvSpPr txBox="1"/>
          <p:nvPr/>
        </p:nvSpPr>
        <p:spPr>
          <a:xfrm>
            <a:off x="53023" y="2764352"/>
            <a:ext cx="1816605" cy="1061829"/>
          </a:xfrm>
          <a:prstGeom prst="rect">
            <a:avLst/>
          </a:prstGeom>
          <a:noFill/>
        </p:spPr>
        <p:txBody>
          <a:bodyPr wrap="square" rtlCol="0">
            <a:spAutoFit/>
          </a:bodyPr>
          <a:lstStyle/>
          <a:p>
            <a:pPr algn="ctr"/>
            <a:r>
              <a:rPr lang="en-US" sz="1400" dirty="0" smtClean="0">
                <a:solidFill>
                  <a:srgbClr val="990000"/>
                </a:solidFill>
                <a:latin typeface="Arial Black" pitchFamily="34" charset="0"/>
              </a:rPr>
              <a:t>Government regulations</a:t>
            </a:r>
          </a:p>
          <a:p>
            <a:pPr algn="ctr"/>
            <a:r>
              <a:rPr lang="en-US" sz="1400" dirty="0" smtClean="0">
                <a:solidFill>
                  <a:srgbClr val="990000"/>
                </a:solidFill>
                <a:latin typeface="Arial Black" pitchFamily="34" charset="0"/>
              </a:rPr>
              <a:t>Auditors verify compliance</a:t>
            </a:r>
          </a:p>
        </p:txBody>
      </p:sp>
      <p:cxnSp>
        <p:nvCxnSpPr>
          <p:cNvPr id="134" name="Straight Connector 133"/>
          <p:cNvCxnSpPr>
            <a:stCxn id="133" idx="0"/>
            <a:endCxn id="67" idx="1"/>
          </p:cNvCxnSpPr>
          <p:nvPr/>
        </p:nvCxnSpPr>
        <p:spPr bwMode="auto">
          <a:xfrm flipV="1">
            <a:off x="961326" y="1875322"/>
            <a:ext cx="685465" cy="889030"/>
          </a:xfrm>
          <a:prstGeom prst="line">
            <a:avLst/>
          </a:prstGeom>
          <a:noFill/>
          <a:ln w="25400" cap="flat" cmpd="sng" algn="ctr">
            <a:solidFill>
              <a:srgbClr val="3C4F82"/>
            </a:solidFill>
            <a:prstDash val="solid"/>
            <a:round/>
            <a:headEnd type="none" w="med" len="med"/>
            <a:tailEnd type="none" w="lg" len="lg"/>
          </a:ln>
          <a:effectLst/>
        </p:spPr>
      </p:cxnSp>
      <p:sp>
        <p:nvSpPr>
          <p:cNvPr id="138" name="TextBox 137"/>
          <p:cNvSpPr txBox="1"/>
          <p:nvPr/>
        </p:nvSpPr>
        <p:spPr>
          <a:xfrm>
            <a:off x="4409244" y="5681252"/>
            <a:ext cx="2194560" cy="523220"/>
          </a:xfrm>
          <a:prstGeom prst="rect">
            <a:avLst/>
          </a:prstGeom>
          <a:noFill/>
        </p:spPr>
        <p:txBody>
          <a:bodyPr wrap="square" rtlCol="0">
            <a:spAutoFit/>
          </a:bodyPr>
          <a:lstStyle/>
          <a:p>
            <a:pPr algn="ctr"/>
            <a:r>
              <a:rPr lang="en-US" sz="1400" b="1" dirty="0" smtClean="0">
                <a:solidFill>
                  <a:srgbClr val="196519"/>
                </a:solidFill>
                <a:latin typeface="Arial Black" pitchFamily="34" charset="0"/>
              </a:rPr>
              <a:t>Role of your </a:t>
            </a:r>
            <a:r>
              <a:rPr lang="en-US" sz="1400" b="1" dirty="0">
                <a:solidFill>
                  <a:srgbClr val="196519"/>
                </a:solidFill>
                <a:latin typeface="Arial Black" pitchFamily="34" charset="0"/>
              </a:rPr>
              <a:t>o</a:t>
            </a:r>
            <a:r>
              <a:rPr lang="en-US" sz="1400" b="1" dirty="0" smtClean="0">
                <a:solidFill>
                  <a:srgbClr val="196519"/>
                </a:solidFill>
                <a:latin typeface="Arial Black" pitchFamily="34" charset="0"/>
              </a:rPr>
              <a:t>rganization</a:t>
            </a:r>
          </a:p>
        </p:txBody>
      </p:sp>
      <p:cxnSp>
        <p:nvCxnSpPr>
          <p:cNvPr id="139" name="Straight Connector 138"/>
          <p:cNvCxnSpPr>
            <a:stCxn id="138" idx="0"/>
            <a:endCxn id="99" idx="2"/>
          </p:cNvCxnSpPr>
          <p:nvPr/>
        </p:nvCxnSpPr>
        <p:spPr bwMode="auto">
          <a:xfrm flipV="1">
            <a:off x="5506524" y="3198112"/>
            <a:ext cx="1834950" cy="2483140"/>
          </a:xfrm>
          <a:prstGeom prst="line">
            <a:avLst/>
          </a:prstGeom>
          <a:noFill/>
          <a:ln w="25400" cap="flat" cmpd="sng" algn="ctr">
            <a:solidFill>
              <a:srgbClr val="196519"/>
            </a:solidFill>
            <a:prstDash val="solid"/>
            <a:round/>
            <a:headEnd type="none" w="med" len="med"/>
            <a:tailEnd type="triangle" w="lg" len="lg"/>
          </a:ln>
          <a:effectLst/>
        </p:spPr>
      </p:cxnSp>
      <p:cxnSp>
        <p:nvCxnSpPr>
          <p:cNvPr id="144" name="Straight Connector 143"/>
          <p:cNvCxnSpPr>
            <a:stCxn id="138" idx="1"/>
            <a:endCxn id="63" idx="3"/>
          </p:cNvCxnSpPr>
          <p:nvPr/>
        </p:nvCxnSpPr>
        <p:spPr bwMode="auto">
          <a:xfrm flipH="1" flipV="1">
            <a:off x="2224193" y="5171839"/>
            <a:ext cx="2185051" cy="771023"/>
          </a:xfrm>
          <a:prstGeom prst="line">
            <a:avLst/>
          </a:prstGeom>
          <a:noFill/>
          <a:ln w="25400" cap="flat" cmpd="sng" algn="ctr">
            <a:solidFill>
              <a:srgbClr val="196519"/>
            </a:solidFill>
            <a:prstDash val="solid"/>
            <a:round/>
            <a:headEnd type="none" w="med" len="med"/>
            <a:tailEnd type="triangle" w="lg" len="lg"/>
          </a:ln>
          <a:effectLst/>
        </p:spPr>
      </p:cxnSp>
      <p:cxnSp>
        <p:nvCxnSpPr>
          <p:cNvPr id="147" name="Straight Connector 146"/>
          <p:cNvCxnSpPr>
            <a:stCxn id="138" idx="0"/>
            <a:endCxn id="101" idx="2"/>
          </p:cNvCxnSpPr>
          <p:nvPr/>
        </p:nvCxnSpPr>
        <p:spPr bwMode="auto">
          <a:xfrm flipV="1">
            <a:off x="5506524" y="1798131"/>
            <a:ext cx="2084770" cy="3883121"/>
          </a:xfrm>
          <a:prstGeom prst="line">
            <a:avLst/>
          </a:prstGeom>
          <a:noFill/>
          <a:ln w="25400" cap="flat" cmpd="sng" algn="ctr">
            <a:solidFill>
              <a:srgbClr val="196519"/>
            </a:solidFill>
            <a:prstDash val="solid"/>
            <a:round/>
            <a:headEnd type="none" w="med" len="med"/>
            <a:tailEnd type="triangle" w="lg" len="lg"/>
          </a:ln>
          <a:effectLst/>
        </p:spPr>
      </p:cxnSp>
    </p:spTree>
    <p:extLst>
      <p:ext uri="{BB962C8B-B14F-4D97-AF65-F5344CB8AC3E}">
        <p14:creationId xmlns:p14="http://schemas.microsoft.com/office/powerpoint/2010/main" val="276996873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39"/>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14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147"/>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1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1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Software supply chain and assurance</a:t>
            </a:r>
          </a:p>
          <a:p>
            <a:r>
              <a:rPr lang="en-US" dirty="0" smtClean="0"/>
              <a:t>Evaluating development capabilities </a:t>
            </a:r>
          </a:p>
          <a:p>
            <a:r>
              <a:rPr lang="en-US" dirty="0" smtClean="0"/>
              <a:t>Survey of security initiatives: BSIMM</a:t>
            </a:r>
          </a:p>
          <a:p>
            <a:endParaRPr lang="en-US" dirty="0"/>
          </a:p>
          <a:p>
            <a:endParaRPr lang="en-US" dirty="0"/>
          </a:p>
        </p:txBody>
      </p:sp>
      <p:sp>
        <p:nvSpPr>
          <p:cNvPr id="6" name="AutoShape 4"/>
          <p:cNvSpPr>
            <a:spLocks noChangeArrowheads="1"/>
          </p:cNvSpPr>
          <p:nvPr/>
        </p:nvSpPr>
        <p:spPr bwMode="auto">
          <a:xfrm rot="5400000">
            <a:off x="0" y="1713511"/>
            <a:ext cx="349109" cy="311151"/>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563063085"/>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 Software Development Practices</a:t>
            </a:r>
            <a:endParaRPr lang="en-US" dirty="0"/>
          </a:p>
        </p:txBody>
      </p:sp>
      <p:sp>
        <p:nvSpPr>
          <p:cNvPr id="3" name="Content Placeholder 2"/>
          <p:cNvSpPr>
            <a:spLocks noGrp="1"/>
          </p:cNvSpPr>
          <p:nvPr>
            <p:ph idx="1"/>
          </p:nvPr>
        </p:nvSpPr>
        <p:spPr/>
        <p:txBody>
          <a:bodyPr/>
          <a:lstStyle/>
          <a:p>
            <a:r>
              <a:rPr lang="en-US" dirty="0"/>
              <a:t>Quality </a:t>
            </a:r>
            <a:r>
              <a:rPr lang="en-US" dirty="0" smtClean="0"/>
              <a:t>analysis</a:t>
            </a:r>
            <a:r>
              <a:rPr lang="en-US" baseline="30000" dirty="0" smtClean="0"/>
              <a:t>1</a:t>
            </a:r>
          </a:p>
          <a:p>
            <a:pPr lvl="1"/>
            <a:r>
              <a:rPr lang="en-US" dirty="0"/>
              <a:t>i</a:t>
            </a:r>
            <a:r>
              <a:rPr lang="en-US" dirty="0" smtClean="0"/>
              <a:t>ndividual </a:t>
            </a:r>
            <a:r>
              <a:rPr lang="en-US" dirty="0"/>
              <a:t>programmers -- Less than 50% efficient</a:t>
            </a:r>
            <a:br>
              <a:rPr lang="en-US" dirty="0"/>
            </a:br>
            <a:r>
              <a:rPr lang="en-US" dirty="0"/>
              <a:t>in finding bugs in their own </a:t>
            </a:r>
            <a:r>
              <a:rPr lang="en-US" dirty="0" smtClean="0"/>
              <a:t>software</a:t>
            </a:r>
            <a:endParaRPr lang="en-US" dirty="0"/>
          </a:p>
          <a:p>
            <a:pPr lvl="1"/>
            <a:r>
              <a:rPr lang="en-US" dirty="0"/>
              <a:t>n</a:t>
            </a:r>
            <a:r>
              <a:rPr lang="en-US" dirty="0" smtClean="0"/>
              <a:t>ormal </a:t>
            </a:r>
            <a:r>
              <a:rPr lang="en-US" dirty="0"/>
              <a:t>test steps -- often less than 75% </a:t>
            </a:r>
            <a:r>
              <a:rPr lang="en-US" dirty="0" smtClean="0"/>
              <a:t>efficient (1 </a:t>
            </a:r>
            <a:r>
              <a:rPr lang="en-US" dirty="0"/>
              <a:t>of 4 bugs remain</a:t>
            </a:r>
            <a:r>
              <a:rPr lang="en-US" dirty="0" smtClean="0"/>
              <a:t>)</a:t>
            </a:r>
            <a:endParaRPr lang="en-US" dirty="0"/>
          </a:p>
          <a:p>
            <a:pPr lvl="1"/>
            <a:r>
              <a:rPr lang="en-US" dirty="0"/>
              <a:t>d</a:t>
            </a:r>
            <a:r>
              <a:rPr lang="en-US" dirty="0" smtClean="0"/>
              <a:t>esign reviews </a:t>
            </a:r>
            <a:r>
              <a:rPr lang="en-US" dirty="0"/>
              <a:t>and </a:t>
            </a:r>
            <a:r>
              <a:rPr lang="en-US" dirty="0" smtClean="0"/>
              <a:t>code </a:t>
            </a:r>
            <a:r>
              <a:rPr lang="en-US" dirty="0"/>
              <a:t>Inspections -- often more than 65% efficient; have topped 90</a:t>
            </a:r>
            <a:r>
              <a:rPr lang="en-US" dirty="0" smtClean="0"/>
              <a:t>%</a:t>
            </a:r>
            <a:endParaRPr lang="en-US" dirty="0"/>
          </a:p>
          <a:p>
            <a:pPr lvl="1"/>
            <a:r>
              <a:rPr lang="en-US" dirty="0"/>
              <a:t>s</a:t>
            </a:r>
            <a:r>
              <a:rPr lang="en-US" dirty="0" smtClean="0"/>
              <a:t>tatic </a:t>
            </a:r>
            <a:r>
              <a:rPr lang="en-US" dirty="0"/>
              <a:t>analysis –often more than 65% </a:t>
            </a:r>
            <a:r>
              <a:rPr lang="en-US" dirty="0" smtClean="0"/>
              <a:t>efficient </a:t>
            </a:r>
          </a:p>
          <a:p>
            <a:pPr lvl="1"/>
            <a:r>
              <a:rPr lang="en-US" dirty="0" smtClean="0"/>
              <a:t> </a:t>
            </a:r>
            <a:r>
              <a:rPr lang="en-US" dirty="0"/>
              <a:t>i</a:t>
            </a:r>
            <a:r>
              <a:rPr lang="en-US" dirty="0" smtClean="0"/>
              <a:t>nspections</a:t>
            </a:r>
            <a:r>
              <a:rPr lang="en-US" dirty="0"/>
              <a:t>, static analysis, and testing</a:t>
            </a:r>
          </a:p>
          <a:p>
            <a:pPr lvl="2"/>
            <a:r>
              <a:rPr lang="en-US" dirty="0" smtClean="0"/>
              <a:t> </a:t>
            </a:r>
            <a:r>
              <a:rPr lang="en-US" dirty="0"/>
              <a:t>combined lower costs and schedules by </a:t>
            </a:r>
            <a:r>
              <a:rPr lang="en-US" dirty="0" smtClean="0"/>
              <a:t>reduced by greater than </a:t>
            </a:r>
            <a:r>
              <a:rPr lang="en-US" dirty="0"/>
              <a:t>20</a:t>
            </a:r>
            <a:r>
              <a:rPr lang="en-US" dirty="0" smtClean="0"/>
              <a:t>%</a:t>
            </a:r>
            <a:endParaRPr lang="en-US" dirty="0"/>
          </a:p>
          <a:p>
            <a:pPr lvl="2"/>
            <a:r>
              <a:rPr lang="en-US" dirty="0" smtClean="0"/>
              <a:t> </a:t>
            </a:r>
            <a:r>
              <a:rPr lang="en-US" dirty="0"/>
              <a:t>lower total cost of ownership </a:t>
            </a:r>
            <a:r>
              <a:rPr lang="en-US" dirty="0" smtClean="0"/>
              <a:t> (</a:t>
            </a:r>
            <a:r>
              <a:rPr lang="en-US" dirty="0"/>
              <a:t>TCO) </a:t>
            </a:r>
            <a:r>
              <a:rPr lang="en-US" dirty="0" smtClean="0"/>
              <a:t>reduced by more than 45%.</a:t>
            </a:r>
          </a:p>
          <a:p>
            <a:pPr lvl="2"/>
            <a:endParaRPr lang="en-US" dirty="0"/>
          </a:p>
          <a:p>
            <a:endParaRPr lang="en-US" sz="1800" dirty="0" smtClean="0">
              <a:latin typeface="AGaramond" pitchFamily="18" charset="0"/>
            </a:endParaRPr>
          </a:p>
          <a:p>
            <a:endParaRPr lang="en-US" dirty="0"/>
          </a:p>
        </p:txBody>
      </p:sp>
      <p:sp>
        <p:nvSpPr>
          <p:cNvPr id="4" name="TextBox 3"/>
          <p:cNvSpPr txBox="1"/>
          <p:nvPr/>
        </p:nvSpPr>
        <p:spPr>
          <a:xfrm>
            <a:off x="4648200" y="5638800"/>
            <a:ext cx="4267199" cy="646331"/>
          </a:xfrm>
          <a:prstGeom prst="rect">
            <a:avLst/>
          </a:prstGeom>
          <a:noFill/>
        </p:spPr>
        <p:txBody>
          <a:bodyPr wrap="square" rtlCol="0">
            <a:spAutoFit/>
          </a:bodyPr>
          <a:lstStyle/>
          <a:p>
            <a:r>
              <a:rPr lang="en-US" sz="1800" dirty="0" smtClean="0">
                <a:solidFill>
                  <a:srgbClr val="3C4F82"/>
                </a:solidFill>
              </a:rPr>
              <a:t>[</a:t>
            </a:r>
            <a:r>
              <a:rPr lang="en-US" sz="1800" dirty="0">
                <a:solidFill>
                  <a:srgbClr val="3C4F82"/>
                </a:solidFill>
              </a:rPr>
              <a:t>1. Caper Jones: SOFTWARE QUALITY IN 2012 </a:t>
            </a:r>
            <a:r>
              <a:rPr lang="en-US" sz="1800" dirty="0">
                <a:solidFill>
                  <a:srgbClr val="3C4F82"/>
                </a:solidFill>
                <a:latin typeface="AGaramond" pitchFamily="18" charset="0"/>
              </a:rPr>
              <a:t>Web:  </a:t>
            </a:r>
            <a:r>
              <a:rPr lang="en-US" sz="1800" dirty="0" smtClean="0">
                <a:solidFill>
                  <a:srgbClr val="3C4F82"/>
                </a:solidFill>
                <a:latin typeface="AGaramond" pitchFamily="18" charset="0"/>
              </a:rPr>
              <a:t>www.Namcook.com</a:t>
            </a:r>
            <a:r>
              <a:rPr lang="en-US" sz="1800" dirty="0" smtClean="0">
                <a:solidFill>
                  <a:srgbClr val="3C4F82"/>
                </a:solidFill>
              </a:rPr>
              <a:t>]</a:t>
            </a:r>
            <a:endParaRPr lang="en-US" sz="1800" dirty="0">
              <a:solidFill>
                <a:srgbClr val="3C4F82"/>
              </a:solidFill>
            </a:endParaRPr>
          </a:p>
        </p:txBody>
      </p:sp>
    </p:spTree>
    <p:extLst>
      <p:ext uri="{BB962C8B-B14F-4D97-AF65-F5344CB8AC3E}">
        <p14:creationId xmlns:p14="http://schemas.microsoft.com/office/powerpoint/2010/main" val="101740907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Maturity</a:t>
            </a:r>
            <a:endParaRPr lang="en-US" dirty="0"/>
          </a:p>
        </p:txBody>
      </p:sp>
      <p:sp>
        <p:nvSpPr>
          <p:cNvPr id="3" name="Content Placeholder 2"/>
          <p:cNvSpPr>
            <a:spLocks noGrp="1"/>
          </p:cNvSpPr>
          <p:nvPr>
            <p:ph idx="1"/>
          </p:nvPr>
        </p:nvSpPr>
        <p:spPr/>
        <p:txBody>
          <a:bodyPr/>
          <a:lstStyle/>
          <a:p>
            <a:r>
              <a:rPr lang="en-US" dirty="0" smtClean="0"/>
              <a:t>An </a:t>
            </a:r>
            <a:r>
              <a:rPr lang="en-US" dirty="0"/>
              <a:t>assessment requires evidence of </a:t>
            </a:r>
            <a:r>
              <a:rPr lang="en-US" dirty="0" smtClean="0"/>
              <a:t>performance</a:t>
            </a:r>
            <a:endParaRPr lang="en-US" dirty="0"/>
          </a:p>
          <a:p>
            <a:r>
              <a:rPr lang="en-US" dirty="0" smtClean="0"/>
              <a:t>Capability </a:t>
            </a:r>
            <a:r>
              <a:rPr lang="en-US" dirty="0"/>
              <a:t>Maturity Model </a:t>
            </a:r>
            <a:r>
              <a:rPr lang="en-US" dirty="0" smtClean="0"/>
              <a:t>Integration</a:t>
            </a:r>
          </a:p>
          <a:p>
            <a:pPr lvl="1"/>
            <a:r>
              <a:rPr lang="en-US" dirty="0"/>
              <a:t>A </a:t>
            </a:r>
            <a:r>
              <a:rPr lang="en-US" dirty="0" smtClean="0"/>
              <a:t>process improvement and appraisal method</a:t>
            </a:r>
          </a:p>
          <a:p>
            <a:pPr lvl="1"/>
            <a:r>
              <a:rPr lang="en-US" dirty="0" smtClean="0"/>
              <a:t>Identifies 5 levels of maturity</a:t>
            </a:r>
          </a:p>
          <a:p>
            <a:pPr lvl="1"/>
            <a:r>
              <a:rPr lang="en-US" dirty="0" smtClean="0"/>
              <a:t>Has been used to improve performance for software development processes</a:t>
            </a:r>
          </a:p>
          <a:p>
            <a:endParaRPr lang="en-US" dirty="0" smtClean="0"/>
          </a:p>
          <a:p>
            <a:pPr lvl="1"/>
            <a:endParaRPr lang="en-US" dirty="0" smtClean="0"/>
          </a:p>
          <a:p>
            <a:pPr lvl="1"/>
            <a:endParaRPr lang="en-US" dirty="0"/>
          </a:p>
        </p:txBody>
      </p:sp>
    </p:spTree>
    <p:extLst>
      <p:ext uri="{BB962C8B-B14F-4D97-AF65-F5344CB8AC3E}">
        <p14:creationId xmlns:p14="http://schemas.microsoft.com/office/powerpoint/2010/main" val="934656720"/>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Standards as a Measure</a:t>
            </a:r>
            <a:endParaRPr lang="en-US" dirty="0"/>
          </a:p>
        </p:txBody>
      </p:sp>
      <p:sp>
        <p:nvSpPr>
          <p:cNvPr id="3" name="Content Placeholder 2"/>
          <p:cNvSpPr>
            <a:spLocks noGrp="1"/>
          </p:cNvSpPr>
          <p:nvPr>
            <p:ph idx="1"/>
          </p:nvPr>
        </p:nvSpPr>
        <p:spPr/>
        <p:txBody>
          <a:bodyPr/>
          <a:lstStyle/>
          <a:p>
            <a:r>
              <a:rPr lang="en-US" dirty="0" smtClean="0"/>
              <a:t>Conforming to Standards </a:t>
            </a:r>
          </a:p>
          <a:p>
            <a:pPr lvl="1"/>
            <a:r>
              <a:rPr lang="en-US" dirty="0"/>
              <a:t>ISO/IEC </a:t>
            </a:r>
            <a:r>
              <a:rPr lang="en-US" dirty="0" smtClean="0"/>
              <a:t>15026: Software assurance and assurance cases</a:t>
            </a:r>
            <a:endParaRPr lang="en-US" dirty="0"/>
          </a:p>
          <a:p>
            <a:pPr lvl="1"/>
            <a:r>
              <a:rPr lang="en-US" dirty="0" smtClean="0"/>
              <a:t>ISO 27000 series on security matters</a:t>
            </a:r>
          </a:p>
          <a:p>
            <a:pPr lvl="1"/>
            <a:r>
              <a:rPr lang="en-US" dirty="0" smtClean="0"/>
              <a:t>ISO </a:t>
            </a:r>
            <a:r>
              <a:rPr lang="en-US" dirty="0"/>
              <a:t>27034: Application </a:t>
            </a:r>
            <a:r>
              <a:rPr lang="en-US" dirty="0" smtClean="0"/>
              <a:t>Security: Underdevelopment</a:t>
            </a:r>
          </a:p>
          <a:p>
            <a:pPr lvl="1"/>
            <a:r>
              <a:rPr lang="en-US" dirty="0" smtClean="0"/>
              <a:t>IEEE standards: IEEE 12207 – software development life cycles</a:t>
            </a:r>
          </a:p>
          <a:p>
            <a:pPr lvl="1"/>
            <a:r>
              <a:rPr lang="en-US" dirty="0"/>
              <a:t>NIST: Supply Chain Risk Management Practices for Federal Information Systems and Organizations, </a:t>
            </a:r>
            <a:r>
              <a:rPr lang="en-US" dirty="0">
                <a:hlinkClick r:id="rId2"/>
              </a:rPr>
              <a:t>http://</a:t>
            </a:r>
            <a:r>
              <a:rPr lang="en-US" dirty="0" smtClean="0">
                <a:hlinkClick r:id="rId2"/>
              </a:rPr>
              <a:t>csrc.nist.gov/publications/drafts/800-161/sp800_161_draft.pdf</a:t>
            </a:r>
            <a:endParaRPr lang="en-US" dirty="0"/>
          </a:p>
          <a:p>
            <a:pPr lvl="1"/>
            <a:r>
              <a:rPr lang="en-US" dirty="0" smtClean="0"/>
              <a:t>Open Group</a:t>
            </a:r>
            <a:r>
              <a:rPr lang="en-US" dirty="0"/>
              <a:t>: Open Trusted Technology Provider Standard (O-TTPS), “Mitigating Tainted and Counterfeit Products”: </a:t>
            </a:r>
            <a:r>
              <a:rPr lang="en-US" dirty="0" smtClean="0">
                <a:hlinkClick r:id="rId3"/>
              </a:rPr>
              <a:t>www.opengroup.org/bookstore/catalog/s121.htm</a:t>
            </a:r>
            <a:endParaRPr lang="en-US" dirty="0" smtClean="0"/>
          </a:p>
          <a:p>
            <a:pPr lvl="1"/>
            <a:endParaRPr lang="en-US" dirty="0"/>
          </a:p>
          <a:p>
            <a:pPr lvl="1"/>
            <a:endParaRPr lang="en-US" dirty="0" smtClean="0"/>
          </a:p>
          <a:p>
            <a:pPr lvl="1"/>
            <a:endParaRPr lang="en-US" dirty="0"/>
          </a:p>
          <a:p>
            <a:endParaRPr lang="en-US" dirty="0" smtClean="0"/>
          </a:p>
          <a:p>
            <a:pPr lvl="1"/>
            <a:endParaRPr lang="en-US" dirty="0" smtClean="0"/>
          </a:p>
          <a:p>
            <a:pPr lvl="1"/>
            <a:endParaRPr lang="en-US" dirty="0"/>
          </a:p>
        </p:txBody>
      </p:sp>
    </p:spTree>
    <p:extLst>
      <p:ext uri="{BB962C8B-B14F-4D97-AF65-F5344CB8AC3E}">
        <p14:creationId xmlns:p14="http://schemas.microsoft.com/office/powerpoint/2010/main" val="1039188041"/>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Capabilities</a:t>
            </a:r>
            <a:endParaRPr lang="en-US" dirty="0"/>
          </a:p>
        </p:txBody>
      </p:sp>
      <p:sp>
        <p:nvSpPr>
          <p:cNvPr id="3" name="Content Placeholder 2"/>
          <p:cNvSpPr>
            <a:spLocks noGrp="1"/>
          </p:cNvSpPr>
          <p:nvPr>
            <p:ph idx="1"/>
          </p:nvPr>
        </p:nvSpPr>
        <p:spPr/>
        <p:txBody>
          <a:bodyPr/>
          <a:lstStyle/>
          <a:p>
            <a:r>
              <a:rPr lang="en-US" dirty="0" smtClean="0"/>
              <a:t>An organization’s claims for its software development life cycle can only be assessed if the practices are actually applied.</a:t>
            </a:r>
          </a:p>
          <a:p>
            <a:r>
              <a:rPr lang="en-US" dirty="0" smtClean="0"/>
              <a:t>The effectiveness of design inspections can depend on the expertise of the reviewers and on the </a:t>
            </a:r>
            <a:r>
              <a:rPr lang="en-US" dirty="0" smtClean="0"/>
              <a:t>effort </a:t>
            </a:r>
            <a:r>
              <a:rPr lang="en-US" dirty="0" smtClean="0"/>
              <a:t>made by </a:t>
            </a:r>
            <a:r>
              <a:rPr lang="en-US" dirty="0" smtClean="0"/>
              <a:t>an organization to </a:t>
            </a:r>
            <a:r>
              <a:rPr lang="en-US" dirty="0" smtClean="0"/>
              <a:t>measure and improve </a:t>
            </a:r>
            <a:r>
              <a:rPr lang="en-US" dirty="0" smtClean="0"/>
              <a:t>their effectiveness.</a:t>
            </a:r>
          </a:p>
          <a:p>
            <a:r>
              <a:rPr lang="en-US" dirty="0" smtClean="0"/>
              <a:t>The </a:t>
            </a:r>
            <a:r>
              <a:rPr lang="en-US" dirty="0"/>
              <a:t>Building Security In Maturity Model (BSIMM http://bsimm.com/) </a:t>
            </a:r>
            <a:r>
              <a:rPr lang="en-US" dirty="0" smtClean="0"/>
              <a:t>provides examples for the   organizational  capabilities that may be needed. </a:t>
            </a:r>
            <a:endParaRPr lang="en-US" dirty="0"/>
          </a:p>
          <a:p>
            <a:endParaRPr lang="en-US" dirty="0"/>
          </a:p>
          <a:p>
            <a:endParaRPr lang="en-US" dirty="0" smtClean="0"/>
          </a:p>
        </p:txBody>
      </p:sp>
    </p:spTree>
    <p:extLst>
      <p:ext uri="{BB962C8B-B14F-4D97-AF65-F5344CB8AC3E}">
        <p14:creationId xmlns:p14="http://schemas.microsoft.com/office/powerpoint/2010/main" val="2064661957"/>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Software supply chain and assurance</a:t>
            </a:r>
          </a:p>
          <a:p>
            <a:r>
              <a:rPr lang="en-US" dirty="0" smtClean="0"/>
              <a:t>Evaluating development capabilities </a:t>
            </a:r>
          </a:p>
          <a:p>
            <a:r>
              <a:rPr lang="en-US" dirty="0" smtClean="0"/>
              <a:t>Survey of security initiatives: BSIMM</a:t>
            </a:r>
          </a:p>
          <a:p>
            <a:endParaRPr lang="en-US" dirty="0"/>
          </a:p>
          <a:p>
            <a:endParaRPr lang="en-US" dirty="0"/>
          </a:p>
        </p:txBody>
      </p:sp>
      <p:sp>
        <p:nvSpPr>
          <p:cNvPr id="6" name="AutoShape 4"/>
          <p:cNvSpPr>
            <a:spLocks noChangeArrowheads="1"/>
          </p:cNvSpPr>
          <p:nvPr/>
        </p:nvSpPr>
        <p:spPr bwMode="auto">
          <a:xfrm rot="5400000">
            <a:off x="0" y="2177959"/>
            <a:ext cx="349109" cy="311151"/>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1553715258"/>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 of Security Initiatives</a:t>
            </a:r>
            <a:endParaRPr lang="en-US" dirty="0"/>
          </a:p>
        </p:txBody>
      </p:sp>
      <p:sp>
        <p:nvSpPr>
          <p:cNvPr id="3" name="Content Placeholder 2"/>
          <p:cNvSpPr>
            <a:spLocks noGrp="1"/>
          </p:cNvSpPr>
          <p:nvPr>
            <p:ph idx="1"/>
          </p:nvPr>
        </p:nvSpPr>
        <p:spPr/>
        <p:txBody>
          <a:bodyPr/>
          <a:lstStyle/>
          <a:p>
            <a:r>
              <a:rPr lang="en-US" sz="2400" dirty="0" smtClean="0"/>
              <a:t>The success of Microsoft’s security initiative that started in 2002 lead to the publication of the Security Development Lifecycle in 2006 encouraged the creation of security for a number of organizations.  </a:t>
            </a:r>
          </a:p>
          <a:p>
            <a:r>
              <a:rPr lang="en-US" sz="2400" dirty="0" smtClean="0"/>
              <a:t>BSIMM </a:t>
            </a:r>
            <a:r>
              <a:rPr lang="en-US" sz="2400" dirty="0"/>
              <a:t>is the result of a multi-year study led by Cigital and Fortify. The study reviewed the efforts of sixty-seven large commercial organizations to improve security. The latest version, BSIMM-5, was released in the fall of 2013.</a:t>
            </a:r>
          </a:p>
          <a:p>
            <a:r>
              <a:rPr lang="en-US" sz="2400" dirty="0" smtClean="0"/>
              <a:t>An analysis of the data collected by the surveys provides evidence that the success of a security initiative for a large organization depends on much more than security expertise. </a:t>
            </a:r>
          </a:p>
          <a:p>
            <a:endParaRPr lang="en-US" dirty="0"/>
          </a:p>
          <a:p>
            <a:endParaRPr lang="en-US" dirty="0" smtClean="0"/>
          </a:p>
        </p:txBody>
      </p:sp>
    </p:spTree>
    <p:extLst>
      <p:ext uri="{BB962C8B-B14F-4D97-AF65-F5344CB8AC3E}">
        <p14:creationId xmlns:p14="http://schemas.microsoft.com/office/powerpoint/2010/main" val="336015473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458200" cy="5257800"/>
          </a:xfrm>
        </p:spPr>
        <p:txBody>
          <a:bodyPr/>
          <a:lstStyle/>
          <a:p>
            <a:pPr marL="0" lvl="0" indent="1588">
              <a:spcAft>
                <a:spcPts val="300"/>
              </a:spcAft>
            </a:pPr>
            <a:r>
              <a:rPr lang="en-US" sz="1100" dirty="0" smtClean="0"/>
              <a:t>Copyright </a:t>
            </a:r>
            <a:r>
              <a:rPr lang="en-US" sz="1100" dirty="0"/>
              <a:t>2014 Carnegie Mellon University</a:t>
            </a:r>
            <a:br>
              <a:rPr lang="en-US" sz="1100" dirty="0"/>
            </a:br>
            <a:r>
              <a:rPr lang="en-US" sz="1100" dirty="0"/>
              <a:t/>
            </a:r>
            <a:br>
              <a:rPr lang="en-US" sz="1100" dirty="0"/>
            </a:br>
            <a:r>
              <a:rPr lang="en-US" sz="1100" dirty="0"/>
              <a:t>This material has been approved for public release and unlimited distribution except as restricted below.</a:t>
            </a:r>
            <a:br>
              <a:rPr lang="en-US" sz="1100" dirty="0"/>
            </a:br>
            <a:r>
              <a:rPr lang="en-US" sz="1100" dirty="0"/>
              <a:t/>
            </a:r>
            <a:br>
              <a:rPr lang="en-US" sz="1100" dirty="0"/>
            </a:br>
            <a:r>
              <a:rPr lang="en-US" sz="1100" dirty="0"/>
              <a:t>This material is based upon work funded and supported by Department of Homeland Security under Contract No. FA8721-05-C-0003 with Carnegie Mellon University for the operation of the Software Engineering Institute, a federally funded research and development center sponsored by the United States Department of Defense.</a:t>
            </a:r>
            <a:br>
              <a:rPr lang="en-US" sz="1100" dirty="0"/>
            </a:br>
            <a:r>
              <a:rPr lang="en-US" sz="1100" dirty="0"/>
              <a:t/>
            </a:r>
            <a:br>
              <a:rPr lang="en-US" sz="1100" dirty="0"/>
            </a:br>
            <a:r>
              <a:rPr lang="en-US" sz="1100" dirty="0"/>
              <a:t>References herein to any specific commercial product, process, or service by trade name, trade mark, manufacturer, or otherwise, does not necessarily constitute or imply its endorsement, recommendation, or favoring by Carnegie Mellon University or its Software Engineering Institute.</a:t>
            </a:r>
            <a:br>
              <a:rPr lang="en-US" sz="1100" dirty="0"/>
            </a:br>
            <a:r>
              <a:rPr lang="en-US" sz="1100" dirty="0"/>
              <a:t/>
            </a:r>
            <a:br>
              <a:rPr lang="en-US" sz="1100" dirty="0"/>
            </a:br>
            <a:r>
              <a:rPr lang="en-US" sz="1100" dirty="0"/>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100" dirty="0"/>
            </a:br>
            <a:r>
              <a:rPr lang="en-US" sz="1100" dirty="0"/>
              <a:t/>
            </a:r>
            <a:br>
              <a:rPr lang="en-US" sz="1100" dirty="0"/>
            </a:br>
            <a:r>
              <a:rPr lang="en-US" sz="1100" dirty="0"/>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100" dirty="0"/>
            </a:br>
            <a:r>
              <a:rPr lang="en-US" sz="1100" dirty="0"/>
              <a:t/>
            </a:r>
            <a:br>
              <a:rPr lang="en-US" sz="1100" dirty="0"/>
            </a:br>
            <a:r>
              <a:rPr lang="en-US" sz="1100" dirty="0"/>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100" dirty="0"/>
            </a:br>
            <a:r>
              <a:rPr lang="en-US" sz="1100" dirty="0"/>
              <a:t/>
            </a:r>
            <a:br>
              <a:rPr lang="en-US" sz="1100" dirty="0"/>
            </a:br>
            <a:r>
              <a:rPr lang="en-US" sz="1100" dirty="0"/>
              <a:t>Although the rights granted by contract do not require course attendance to use this material for U.S. Government purposes, the SEI recommends attendance to ensure proper understanding.</a:t>
            </a:r>
            <a:br>
              <a:rPr lang="en-US" sz="1100" dirty="0"/>
            </a:br>
            <a:r>
              <a:rPr lang="en-US" sz="1100" dirty="0"/>
              <a:t/>
            </a:r>
            <a:br>
              <a:rPr lang="en-US" sz="1100" dirty="0"/>
            </a:br>
            <a:r>
              <a:rPr lang="en-US" sz="1100" dirty="0"/>
              <a:t>CERT</a:t>
            </a:r>
            <a:r>
              <a:rPr lang="en-US" sz="1100" baseline="30000" dirty="0"/>
              <a:t>®</a:t>
            </a:r>
            <a:r>
              <a:rPr lang="en-US" sz="1100" dirty="0"/>
              <a:t> is a registered mark of Carnegie Mellon University.</a:t>
            </a:r>
            <a:br>
              <a:rPr lang="en-US" sz="1100" dirty="0"/>
            </a:br>
            <a:r>
              <a:rPr lang="en-US" sz="1100" dirty="0"/>
              <a:t/>
            </a:r>
            <a:br>
              <a:rPr lang="en-US" sz="1100" dirty="0"/>
            </a:br>
            <a:r>
              <a:rPr lang="en-US" sz="1100" dirty="0"/>
              <a:t>DM-0001287</a:t>
            </a:r>
            <a:br>
              <a:rPr lang="en-US" sz="1100" dirty="0"/>
            </a:br>
            <a:endParaRPr lang="en-US" sz="1100" dirty="0" smtClean="0">
              <a:ea typeface="ＭＳ Ｐゴシック" pitchFamily="-107" charset="-128"/>
            </a:endParaRPr>
          </a:p>
          <a:p>
            <a:pPr marL="3175" lvl="0" indent="-3175" eaLnBrk="0" hangingPunct="0">
              <a:spcBef>
                <a:spcPts val="0"/>
              </a:spcBef>
              <a:spcAft>
                <a:spcPts val="0"/>
              </a:spcAft>
              <a:buClr>
                <a:srgbClr val="B0B1B3"/>
              </a:buClr>
              <a:buSzTx/>
              <a:defRPr/>
            </a:pPr>
            <a:endParaRPr lang="en-US" sz="1350" dirty="0" smtClean="0">
              <a:ea typeface="ＭＳ Ｐゴシック" pitchFamily="-107" charset="-128"/>
            </a:endParaRPr>
          </a:p>
        </p:txBody>
      </p:sp>
    </p:spTree>
    <p:extLst>
      <p:ext uri="{BB962C8B-B14F-4D97-AF65-F5344CB8AC3E}">
        <p14:creationId xmlns:p14="http://schemas.microsoft.com/office/powerpoint/2010/main" val="2712456638"/>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a:t>
            </a:r>
            <a:r>
              <a:rPr lang="en-US" dirty="0" smtClean="0">
                <a:solidFill>
                  <a:srgbClr val="FF0000"/>
                </a:solidFill>
              </a:rPr>
              <a:t> </a:t>
            </a:r>
            <a:r>
              <a:rPr lang="en-US" dirty="0" smtClean="0"/>
              <a:t>Security In Maturity Model (BSIMM)-1</a:t>
            </a:r>
            <a:endParaRPr lang="en-US" baseline="30000" dirty="0"/>
          </a:p>
        </p:txBody>
      </p:sp>
      <p:sp>
        <p:nvSpPr>
          <p:cNvPr id="3" name="Content Placeholder 2"/>
          <p:cNvSpPr>
            <a:spLocks noGrp="1"/>
          </p:cNvSpPr>
          <p:nvPr>
            <p:ph idx="1"/>
          </p:nvPr>
        </p:nvSpPr>
        <p:spPr/>
        <p:txBody>
          <a:bodyPr/>
          <a:lstStyle/>
          <a:p>
            <a:r>
              <a:rPr lang="en-US" sz="2400" dirty="0" smtClean="0"/>
              <a:t>BSIMM only provides data – not a list of best practices</a:t>
            </a:r>
          </a:p>
          <a:p>
            <a:pPr lvl="1"/>
            <a:r>
              <a:rPr lang="en-US" sz="2000" dirty="0" smtClean="0"/>
              <a:t>Think of the BSIMM as being produced by </a:t>
            </a:r>
            <a:r>
              <a:rPr lang="en-US" sz="2000" i="1" dirty="0" smtClean="0"/>
              <a:t>software engineering anthropologists </a:t>
            </a:r>
            <a:r>
              <a:rPr lang="en-US" sz="2000" dirty="0" smtClean="0"/>
              <a:t>who catalog observed behaviors</a:t>
            </a:r>
            <a:r>
              <a:rPr lang="en-US" sz="2000" dirty="0"/>
              <a:t> </a:t>
            </a:r>
            <a:r>
              <a:rPr lang="en-US" sz="2000" dirty="0" smtClean="0"/>
              <a:t>but with no judgments.</a:t>
            </a:r>
          </a:p>
          <a:p>
            <a:pPr lvl="1"/>
            <a:r>
              <a:rPr lang="en-US" sz="2000" dirty="0" smtClean="0"/>
              <a:t>The objective is to identify what is currently done rather than to promote specific practices. </a:t>
            </a:r>
          </a:p>
          <a:p>
            <a:pPr lvl="1"/>
            <a:r>
              <a:rPr lang="en-US" sz="2000" dirty="0" smtClean="0"/>
              <a:t>Widely-used practices are not necessarily best practices, but practices widely applied by organizations with good security records deserve further study.</a:t>
            </a:r>
          </a:p>
        </p:txBody>
      </p:sp>
    </p:spTree>
    <p:extLst>
      <p:ext uri="{BB962C8B-B14F-4D97-AF65-F5344CB8AC3E}">
        <p14:creationId xmlns:p14="http://schemas.microsoft.com/office/powerpoint/2010/main" val="145005614"/>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Building Security In Maturity Model (BSIMM</a:t>
            </a:r>
            <a:r>
              <a:rPr lang="en-US" dirty="0" smtClean="0"/>
              <a:t>)-2</a:t>
            </a:r>
            <a:endParaRPr lang="en-US" dirty="0"/>
          </a:p>
        </p:txBody>
      </p:sp>
      <p:sp>
        <p:nvSpPr>
          <p:cNvPr id="3" name="Content Placeholder 2"/>
          <p:cNvSpPr>
            <a:spLocks noGrp="1"/>
          </p:cNvSpPr>
          <p:nvPr>
            <p:ph idx="1"/>
          </p:nvPr>
        </p:nvSpPr>
        <p:spPr/>
        <p:txBody>
          <a:bodyPr/>
          <a:lstStyle/>
          <a:p>
            <a:r>
              <a:rPr lang="en-US" dirty="0" smtClean="0"/>
              <a:t>Survey identified 110 security processes that were organized into four groups and twelve practice areas</a:t>
            </a:r>
          </a:p>
          <a:p>
            <a:pPr marL="744537" lvl="1" indent="-457200">
              <a:buFont typeface="+mj-lt"/>
              <a:buAutoNum type="arabicPeriod"/>
            </a:pPr>
            <a:r>
              <a:rPr lang="en-US" dirty="0"/>
              <a:t>g</a:t>
            </a:r>
            <a:r>
              <a:rPr lang="en-US" dirty="0" smtClean="0"/>
              <a:t>overnance: policy &amp; compliance</a:t>
            </a:r>
            <a:r>
              <a:rPr lang="en-US" dirty="0"/>
              <a:t> </a:t>
            </a:r>
            <a:r>
              <a:rPr lang="en-US" dirty="0" smtClean="0"/>
              <a:t>(enforce effective application of development practices)  strategy &amp; metrics,  training</a:t>
            </a:r>
          </a:p>
          <a:p>
            <a:pPr marL="744537" lvl="1" indent="-457200">
              <a:buFont typeface="+mj-lt"/>
              <a:buAutoNum type="arabicPeriod"/>
            </a:pPr>
            <a:r>
              <a:rPr lang="en-US" dirty="0"/>
              <a:t>k</a:t>
            </a:r>
            <a:r>
              <a:rPr lang="en-US" dirty="0" smtClean="0"/>
              <a:t>nowledge (called Intelligence): attack models, proven security features and designs, applicable standards and requirements</a:t>
            </a:r>
          </a:p>
          <a:p>
            <a:pPr marL="744537" lvl="1" indent="-457200">
              <a:buFont typeface="+mj-lt"/>
              <a:buAutoNum type="arabicPeriod"/>
            </a:pPr>
            <a:r>
              <a:rPr lang="en-US" dirty="0"/>
              <a:t>s</a:t>
            </a:r>
            <a:r>
              <a:rPr lang="en-US" dirty="0" smtClean="0"/>
              <a:t>oftware security development lifecycle activities (SSDL </a:t>
            </a:r>
            <a:r>
              <a:rPr lang="en-US" dirty="0"/>
              <a:t>T</a:t>
            </a:r>
            <a:r>
              <a:rPr lang="en-US" dirty="0" smtClean="0"/>
              <a:t>ouchpoints)  architecture and design analysis, code review, security testing</a:t>
            </a:r>
          </a:p>
          <a:p>
            <a:pPr marL="744537" lvl="1" indent="-457200">
              <a:buFont typeface="+mj-lt"/>
              <a:buAutoNum type="arabicPeriod"/>
            </a:pPr>
            <a:r>
              <a:rPr lang="en-US" dirty="0"/>
              <a:t>d</a:t>
            </a:r>
            <a:r>
              <a:rPr lang="en-US" dirty="0" smtClean="0"/>
              <a:t>eployment: vulnerability and configuration management, penetration testing, operational environment</a:t>
            </a:r>
          </a:p>
        </p:txBody>
      </p:sp>
    </p:spTree>
    <p:extLst>
      <p:ext uri="{BB962C8B-B14F-4D97-AF65-F5344CB8AC3E}">
        <p14:creationId xmlns:p14="http://schemas.microsoft.com/office/powerpoint/2010/main" val="710582017"/>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BSIMM Practices</a:t>
            </a:r>
            <a:endParaRPr lang="en-US" dirty="0"/>
          </a:p>
        </p:txBody>
      </p:sp>
      <p:graphicFrame>
        <p:nvGraphicFramePr>
          <p:cNvPr id="281" name="Table 280"/>
          <p:cNvGraphicFramePr>
            <a:graphicFrameLocks noGrp="1"/>
          </p:cNvGraphicFramePr>
          <p:nvPr>
            <p:extLst>
              <p:ext uri="{D42A27DB-BD31-4B8C-83A1-F6EECF244321}">
                <p14:modId xmlns:p14="http://schemas.microsoft.com/office/powerpoint/2010/main" val="3047906674"/>
              </p:ext>
            </p:extLst>
          </p:nvPr>
        </p:nvGraphicFramePr>
        <p:xfrm>
          <a:off x="413657" y="1143000"/>
          <a:ext cx="8229600" cy="4272280"/>
        </p:xfrm>
        <a:graphic>
          <a:graphicData uri="http://schemas.openxmlformats.org/drawingml/2006/table">
            <a:tbl>
              <a:tblPr firstRow="1" bandRow="1">
                <a:tableStyleId>{8EC20E35-A176-4012-BC5E-935CFFF8708E}</a:tableStyleId>
              </a:tblPr>
              <a:tblGrid>
                <a:gridCol w="1632857"/>
                <a:gridCol w="2390503"/>
                <a:gridCol w="4206240"/>
              </a:tblGrid>
              <a:tr h="370840">
                <a:tc>
                  <a:txBody>
                    <a:bodyPr/>
                    <a:lstStyle/>
                    <a:p>
                      <a:pPr algn="ctr"/>
                      <a:r>
                        <a:rPr lang="en-US" sz="1400" dirty="0" smtClean="0"/>
                        <a:t>Domain</a:t>
                      </a:r>
                      <a:endParaRPr lang="en-US" sz="1400" dirty="0">
                        <a:solidFill>
                          <a:schemeClr val="bg1"/>
                        </a:solidFill>
                        <a:latin typeface="Calibri" panose="020F0502020204030204" pitchFamily="34" charset="0"/>
                      </a:endParaRPr>
                    </a:p>
                  </a:txBody>
                  <a:tcPr>
                    <a:solidFill>
                      <a:schemeClr val="accent2"/>
                    </a:solidFill>
                  </a:tcPr>
                </a:tc>
                <a:tc>
                  <a:txBody>
                    <a:bodyPr/>
                    <a:lstStyle/>
                    <a:p>
                      <a:pPr algn="ctr"/>
                      <a:r>
                        <a:rPr lang="en-US" sz="1400" dirty="0" smtClean="0"/>
                        <a:t>Practice</a:t>
                      </a:r>
                      <a:endParaRPr lang="en-US" sz="1400" dirty="0">
                        <a:solidFill>
                          <a:schemeClr val="bg1"/>
                        </a:solidFill>
                        <a:latin typeface="Calibri" panose="020F0502020204030204" pitchFamily="34" charset="0"/>
                      </a:endParaRPr>
                    </a:p>
                  </a:txBody>
                  <a:tcPr>
                    <a:solidFill>
                      <a:schemeClr val="accent2"/>
                    </a:solidFill>
                  </a:tcPr>
                </a:tc>
                <a:tc>
                  <a:txBody>
                    <a:bodyPr/>
                    <a:lstStyle/>
                    <a:p>
                      <a:pPr algn="ctr"/>
                      <a:r>
                        <a:rPr lang="en-US" sz="1400" dirty="0" smtClean="0"/>
                        <a:t>Business Goal</a:t>
                      </a:r>
                      <a:endParaRPr lang="en-US" sz="1400" dirty="0">
                        <a:solidFill>
                          <a:schemeClr val="bg1"/>
                        </a:solidFill>
                        <a:latin typeface="Calibri" panose="020F0502020204030204" pitchFamily="34" charset="0"/>
                      </a:endParaRPr>
                    </a:p>
                  </a:txBody>
                  <a:tcPr>
                    <a:solidFill>
                      <a:schemeClr val="accent2"/>
                    </a:solidFill>
                  </a:tcPr>
                </a:tc>
              </a:tr>
              <a:tr h="365760">
                <a:tc rowSpan="3">
                  <a:txBody>
                    <a:bodyPr/>
                    <a:lstStyle/>
                    <a:p>
                      <a:pPr algn="l"/>
                      <a:r>
                        <a:rPr lang="en-US" sz="2000" kern="1200" dirty="0" smtClean="0">
                          <a:effectLst/>
                          <a:latin typeface="Calibri" panose="020F0502020204030204" pitchFamily="34" charset="0"/>
                        </a:rPr>
                        <a:t>Governance</a:t>
                      </a:r>
                      <a:endParaRPr lang="en-US" sz="2000" dirty="0">
                        <a:latin typeface="Calibri" panose="020F0502020204030204" pitchFamily="34" charset="0"/>
                      </a:endParaRPr>
                    </a:p>
                  </a:txBody>
                  <a:tcPr/>
                </a:tc>
                <a:tc>
                  <a:txBody>
                    <a:bodyPr/>
                    <a:lstStyle/>
                    <a:p>
                      <a:pPr algn="l"/>
                      <a:r>
                        <a:rPr lang="en-US" sz="2000" kern="1200" dirty="0" smtClean="0">
                          <a:effectLst/>
                          <a:latin typeface="Calibri" panose="020F0502020204030204" pitchFamily="34" charset="0"/>
                        </a:rPr>
                        <a:t>Strategy and Metrics</a:t>
                      </a:r>
                      <a:endParaRPr lang="en-US" sz="2000" kern="1200" dirty="0" smtClean="0">
                        <a:solidFill>
                          <a:schemeClr val="dk1"/>
                        </a:solidFill>
                        <a:effectLst/>
                        <a:latin typeface="Calibri" panose="020F0502020204030204" pitchFamily="34" charset="0"/>
                        <a:ea typeface="+mn-ea"/>
                        <a:cs typeface="+mn-cs"/>
                      </a:endParaRPr>
                    </a:p>
                  </a:txBody>
                  <a:tcPr/>
                </a:tc>
                <a:tc>
                  <a:txBody>
                    <a:bodyPr/>
                    <a:lstStyle/>
                    <a:p>
                      <a:pPr algn="l"/>
                      <a:r>
                        <a:rPr lang="en-US" sz="2000" kern="1200" dirty="0" smtClean="0">
                          <a:effectLst/>
                          <a:latin typeface="Calibri" panose="020F0502020204030204" pitchFamily="34" charset="0"/>
                        </a:rPr>
                        <a:t>Transparency of expectations, Accountability for results </a:t>
                      </a:r>
                      <a:endParaRPr lang="en-US" sz="2000" kern="1200" dirty="0" smtClean="0">
                        <a:solidFill>
                          <a:schemeClr val="dk1"/>
                        </a:solidFill>
                        <a:effectLst/>
                        <a:latin typeface="Calibri" panose="020F0502020204030204" pitchFamily="34" charset="0"/>
                        <a:ea typeface="+mn-ea"/>
                        <a:cs typeface="+mn-cs"/>
                      </a:endParaRPr>
                    </a:p>
                  </a:txBody>
                  <a:tcPr/>
                </a:tc>
              </a:tr>
              <a:tr h="274320">
                <a:tc vMerge="1">
                  <a:txBody>
                    <a:bodyPr/>
                    <a:lstStyle/>
                    <a:p>
                      <a:pPr algn="l"/>
                      <a:endParaRPr lang="en-US" sz="1400" dirty="0">
                        <a:latin typeface="Calibri" panose="020F05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effectLst/>
                          <a:latin typeface="Calibri" panose="020F0502020204030204" pitchFamily="34" charset="0"/>
                        </a:rPr>
                        <a:t>Compliance and Policy</a:t>
                      </a:r>
                      <a:endParaRPr lang="en-US" sz="2000" kern="1200" dirty="0" smtClean="0">
                        <a:solidFill>
                          <a:schemeClr val="dk1"/>
                        </a:solidFill>
                        <a:effectLst/>
                        <a:latin typeface="Calibri" panose="020F0502020204030204" pitchFamily="34" charset="0"/>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effectLst/>
                          <a:latin typeface="Calibri" panose="020F0502020204030204" pitchFamily="34" charset="0"/>
                        </a:rPr>
                        <a:t>Prescriptive guidance for all stakeholders, Auditability</a:t>
                      </a:r>
                      <a:endParaRPr lang="en-US" sz="2000" dirty="0" smtClean="0">
                        <a:latin typeface="Calibri" panose="020F0502020204030204" pitchFamily="34" charset="0"/>
                      </a:endParaRPr>
                    </a:p>
                  </a:txBody>
                  <a:tcPr/>
                </a:tc>
              </a:tr>
              <a:tr h="274320">
                <a:tc vMerge="1">
                  <a:txBody>
                    <a:bodyPr/>
                    <a:lstStyle/>
                    <a:p>
                      <a:pPr algn="l"/>
                      <a:endParaRPr lang="en-US" sz="1400" dirty="0">
                        <a:latin typeface="Calibri" panose="020F05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effectLst/>
                          <a:latin typeface="Calibri" panose="020F0502020204030204" pitchFamily="34" charset="0"/>
                        </a:rPr>
                        <a:t>Training</a:t>
                      </a:r>
                      <a:endParaRPr lang="en-US" sz="2000" dirty="0" smtClean="0">
                        <a:latin typeface="Calibri" panose="020F05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effectLst/>
                          <a:latin typeface="Calibri" panose="020F0502020204030204" pitchFamily="34" charset="0"/>
                        </a:rPr>
                        <a:t>Knowledgeable workforce, Error correction</a:t>
                      </a:r>
                      <a:endParaRPr lang="en-US" sz="2000" kern="1200" dirty="0" smtClean="0">
                        <a:solidFill>
                          <a:schemeClr val="dk1"/>
                        </a:solidFill>
                        <a:effectLst/>
                        <a:latin typeface="Calibri" panose="020F0502020204030204" pitchFamily="34" charset="0"/>
                        <a:ea typeface="+mn-ea"/>
                        <a:cs typeface="+mn-cs"/>
                      </a:endParaRPr>
                    </a:p>
                  </a:txBody>
                  <a:tcPr/>
                </a:tc>
              </a:tr>
              <a:tr h="274320">
                <a:tc rowSpan="3">
                  <a:txBody>
                    <a:bodyPr/>
                    <a:lstStyle/>
                    <a:p>
                      <a:pPr algn="l"/>
                      <a:r>
                        <a:rPr lang="en-US" sz="2000" kern="1200" dirty="0" smtClean="0">
                          <a:effectLst/>
                          <a:latin typeface="Calibri" panose="020F0502020204030204" pitchFamily="34" charset="0"/>
                        </a:rPr>
                        <a:t>Intelligence</a:t>
                      </a:r>
                      <a:endParaRPr lang="en-US" sz="2000" dirty="0">
                        <a:latin typeface="Calibri" panose="020F0502020204030204" pitchFamily="34" charset="0"/>
                      </a:endParaRPr>
                    </a:p>
                  </a:txBody>
                  <a:tcPr/>
                </a:tc>
                <a:tc>
                  <a:txBody>
                    <a:bodyPr/>
                    <a:lstStyle/>
                    <a:p>
                      <a:pPr algn="l"/>
                      <a:r>
                        <a:rPr lang="en-US" sz="2000" kern="1200" dirty="0" smtClean="0">
                          <a:effectLst/>
                          <a:latin typeface="Calibri" panose="020F0502020204030204" pitchFamily="34" charset="0"/>
                        </a:rPr>
                        <a:t>Attack Models</a:t>
                      </a:r>
                      <a:endParaRPr lang="en-US" sz="2000" dirty="0">
                        <a:latin typeface="Calibri" panose="020F05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effectLst/>
                          <a:latin typeface="Calibri" panose="020F0502020204030204" pitchFamily="34" charset="0"/>
                        </a:rPr>
                        <a:t>Customized knowledge</a:t>
                      </a:r>
                      <a:endParaRPr lang="en-US" sz="2000" kern="1200" dirty="0" smtClean="0">
                        <a:solidFill>
                          <a:schemeClr val="dk1"/>
                        </a:solidFill>
                        <a:effectLst/>
                        <a:latin typeface="Calibri" panose="020F0502020204030204" pitchFamily="34" charset="0"/>
                        <a:ea typeface="+mn-ea"/>
                        <a:cs typeface="+mn-cs"/>
                      </a:endParaRPr>
                    </a:p>
                  </a:txBody>
                  <a:tcPr/>
                </a:tc>
              </a:tr>
              <a:tr h="274320">
                <a:tc vMerge="1">
                  <a:txBody>
                    <a:bodyPr/>
                    <a:lstStyle/>
                    <a:p>
                      <a:pPr algn="l"/>
                      <a:endParaRPr lang="en-US" sz="1400" dirty="0">
                        <a:latin typeface="Calibri" panose="020F0502020204030204" pitchFamily="34" charset="0"/>
                      </a:endParaRPr>
                    </a:p>
                  </a:txBody>
                  <a:tcPr/>
                </a:tc>
                <a:tc>
                  <a:txBody>
                    <a:bodyPr/>
                    <a:lstStyle/>
                    <a:p>
                      <a:pPr algn="l"/>
                      <a:r>
                        <a:rPr lang="en-US" sz="2000" kern="1200" dirty="0" smtClean="0">
                          <a:effectLst/>
                          <a:latin typeface="Calibri" panose="020F0502020204030204" pitchFamily="34" charset="0"/>
                        </a:rPr>
                        <a:t>Security Features and Design</a:t>
                      </a:r>
                      <a:endParaRPr lang="en-US" sz="2000" dirty="0">
                        <a:latin typeface="Calibri" panose="020F0502020204030204" pitchFamily="34" charset="0"/>
                      </a:endParaRPr>
                    </a:p>
                  </a:txBody>
                  <a:tcPr/>
                </a:tc>
                <a:tc>
                  <a:txBody>
                    <a:bodyPr/>
                    <a:lstStyle/>
                    <a:p>
                      <a:pPr algn="l"/>
                      <a:r>
                        <a:rPr lang="en-US" sz="2000" kern="1200" dirty="0" smtClean="0">
                          <a:effectLst/>
                          <a:latin typeface="Calibri" panose="020F0502020204030204" pitchFamily="34" charset="0"/>
                        </a:rPr>
                        <a:t>Reusable designs, Prescriptive guidance for all stakeholders</a:t>
                      </a:r>
                      <a:endParaRPr lang="en-US" sz="2000" dirty="0">
                        <a:latin typeface="Calibri" panose="020F0502020204030204" pitchFamily="34" charset="0"/>
                      </a:endParaRPr>
                    </a:p>
                  </a:txBody>
                  <a:tcPr/>
                </a:tc>
              </a:tr>
              <a:tr h="370840">
                <a:tc vMerge="1">
                  <a:txBody>
                    <a:bodyPr/>
                    <a:lstStyle/>
                    <a:p>
                      <a:pPr algn="l"/>
                      <a:endParaRPr lang="en-US" sz="1400" dirty="0">
                        <a:latin typeface="Calibri" panose="020F0502020204030204" pitchFamily="34" charset="0"/>
                      </a:endParaRPr>
                    </a:p>
                  </a:txBody>
                  <a:tcPr/>
                </a:tc>
                <a:tc>
                  <a:txBody>
                    <a:bodyPr/>
                    <a:lstStyle/>
                    <a:p>
                      <a:pPr algn="l"/>
                      <a:r>
                        <a:rPr lang="en-US" sz="2000" kern="1200" dirty="0" smtClean="0">
                          <a:effectLst/>
                          <a:latin typeface="Calibri" panose="020F0502020204030204" pitchFamily="34" charset="0"/>
                        </a:rPr>
                        <a:t>Standards and Requirements</a:t>
                      </a:r>
                      <a:endParaRPr lang="en-US" sz="2000" dirty="0">
                        <a:latin typeface="Calibri" panose="020F0502020204030204" pitchFamily="34" charset="0"/>
                      </a:endParaRPr>
                    </a:p>
                  </a:txBody>
                  <a:tcPr/>
                </a:tc>
                <a:tc>
                  <a:txBody>
                    <a:bodyPr/>
                    <a:lstStyle/>
                    <a:p>
                      <a:pPr algn="l"/>
                      <a:r>
                        <a:rPr lang="en-US" sz="2000" kern="1200" dirty="0" smtClean="0">
                          <a:effectLst/>
                          <a:latin typeface="Calibri" panose="020F0502020204030204" pitchFamily="34" charset="0"/>
                        </a:rPr>
                        <a:t>Prescriptive guidance for all stakeholders</a:t>
                      </a:r>
                      <a:endParaRPr lang="en-US" sz="2000" dirty="0">
                        <a:latin typeface="Calibri" panose="020F0502020204030204" pitchFamily="34" charset="0"/>
                      </a:endParaRPr>
                    </a:p>
                  </a:txBody>
                  <a:tcPr/>
                </a:tc>
              </a:tr>
            </a:tbl>
          </a:graphicData>
        </a:graphic>
      </p:graphicFrame>
    </p:spTree>
    <p:extLst>
      <p:ext uri="{BB962C8B-B14F-4D97-AF65-F5344CB8AC3E}">
        <p14:creationId xmlns:p14="http://schemas.microsoft.com/office/powerpoint/2010/main" val="1151227742"/>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BSIMM Practices</a:t>
            </a:r>
            <a:endParaRPr lang="en-US" dirty="0"/>
          </a:p>
        </p:txBody>
      </p:sp>
      <p:graphicFrame>
        <p:nvGraphicFramePr>
          <p:cNvPr id="281" name="Table 280"/>
          <p:cNvGraphicFramePr>
            <a:graphicFrameLocks noGrp="1"/>
          </p:cNvGraphicFramePr>
          <p:nvPr>
            <p:extLst>
              <p:ext uri="{D42A27DB-BD31-4B8C-83A1-F6EECF244321}">
                <p14:modId xmlns:p14="http://schemas.microsoft.com/office/powerpoint/2010/main" val="43242099"/>
              </p:ext>
            </p:extLst>
          </p:nvPr>
        </p:nvGraphicFramePr>
        <p:xfrm>
          <a:off x="413657" y="1143000"/>
          <a:ext cx="8229600" cy="3749040"/>
        </p:xfrm>
        <a:graphic>
          <a:graphicData uri="http://schemas.openxmlformats.org/drawingml/2006/table">
            <a:tbl>
              <a:tblPr firstRow="1" bandRow="1">
                <a:tableStyleId>{8EC20E35-A176-4012-BC5E-935CFFF8708E}</a:tableStyleId>
              </a:tblPr>
              <a:tblGrid>
                <a:gridCol w="1463040"/>
                <a:gridCol w="2560320"/>
                <a:gridCol w="4206240"/>
              </a:tblGrid>
              <a:tr h="370840">
                <a:tc>
                  <a:txBody>
                    <a:bodyPr/>
                    <a:lstStyle/>
                    <a:p>
                      <a:pPr algn="ctr"/>
                      <a:r>
                        <a:rPr lang="en-US" sz="2400" dirty="0" smtClean="0">
                          <a:latin typeface="Calibri" panose="020F0502020204030204" pitchFamily="34" charset="0"/>
                        </a:rPr>
                        <a:t>Domain</a:t>
                      </a:r>
                      <a:endParaRPr lang="en-US" sz="2400" dirty="0">
                        <a:solidFill>
                          <a:schemeClr val="bg1"/>
                        </a:solidFill>
                        <a:latin typeface="Calibri" panose="020F0502020204030204" pitchFamily="34" charset="0"/>
                      </a:endParaRPr>
                    </a:p>
                  </a:txBody>
                  <a:tcPr>
                    <a:solidFill>
                      <a:schemeClr val="accent2"/>
                    </a:solidFill>
                  </a:tcPr>
                </a:tc>
                <a:tc>
                  <a:txBody>
                    <a:bodyPr/>
                    <a:lstStyle/>
                    <a:p>
                      <a:pPr algn="ctr"/>
                      <a:r>
                        <a:rPr lang="en-US" sz="2400" dirty="0" smtClean="0">
                          <a:latin typeface="Calibri" panose="020F0502020204030204" pitchFamily="34" charset="0"/>
                        </a:rPr>
                        <a:t>Practice</a:t>
                      </a:r>
                      <a:endParaRPr lang="en-US" sz="2400" dirty="0">
                        <a:solidFill>
                          <a:schemeClr val="bg1"/>
                        </a:solidFill>
                        <a:latin typeface="Calibri" panose="020F0502020204030204" pitchFamily="34" charset="0"/>
                      </a:endParaRPr>
                    </a:p>
                  </a:txBody>
                  <a:tcPr>
                    <a:solidFill>
                      <a:schemeClr val="accent2"/>
                    </a:solidFill>
                  </a:tcPr>
                </a:tc>
                <a:tc>
                  <a:txBody>
                    <a:bodyPr/>
                    <a:lstStyle/>
                    <a:p>
                      <a:pPr algn="ctr"/>
                      <a:r>
                        <a:rPr lang="en-US" sz="2400" dirty="0" smtClean="0">
                          <a:latin typeface="Calibri" panose="020F0502020204030204" pitchFamily="34" charset="0"/>
                        </a:rPr>
                        <a:t>Business Goal</a:t>
                      </a:r>
                      <a:endParaRPr lang="en-US" sz="2400" dirty="0">
                        <a:solidFill>
                          <a:schemeClr val="bg1"/>
                        </a:solidFill>
                        <a:latin typeface="Calibri" panose="020F0502020204030204" pitchFamily="34" charset="0"/>
                      </a:endParaRPr>
                    </a:p>
                  </a:txBody>
                  <a:tcPr>
                    <a:solidFill>
                      <a:schemeClr val="accent2"/>
                    </a:solidFill>
                  </a:tcPr>
                </a:tc>
              </a:tr>
              <a:tr h="274320">
                <a:tc rowSpan="3">
                  <a:txBody>
                    <a:bodyPr/>
                    <a:lstStyle/>
                    <a:p>
                      <a:pPr algn="l"/>
                      <a:r>
                        <a:rPr lang="en-US" sz="2000" kern="1200" dirty="0" smtClean="0">
                          <a:effectLst/>
                          <a:latin typeface="Calibri" panose="020F0502020204030204" pitchFamily="34" charset="0"/>
                        </a:rPr>
                        <a:t>SSDL Touchpoints</a:t>
                      </a:r>
                      <a:endParaRPr lang="en-US" sz="2000" dirty="0">
                        <a:latin typeface="Calibri" panose="020F0502020204030204" pitchFamily="34" charset="0"/>
                      </a:endParaRPr>
                    </a:p>
                  </a:txBody>
                  <a:tcPr/>
                </a:tc>
                <a:tc>
                  <a:txBody>
                    <a:bodyPr/>
                    <a:lstStyle/>
                    <a:p>
                      <a:pPr algn="l"/>
                      <a:r>
                        <a:rPr lang="en-US" sz="2000" kern="1200" dirty="0" smtClean="0">
                          <a:effectLst/>
                          <a:latin typeface="Calibri" panose="020F0502020204030204" pitchFamily="34" charset="0"/>
                        </a:rPr>
                        <a:t>Architecture Analysis</a:t>
                      </a:r>
                      <a:endParaRPr lang="en-US" sz="2000" dirty="0">
                        <a:latin typeface="Calibri" panose="020F05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effectLst/>
                          <a:latin typeface="Calibri" panose="020F0502020204030204" pitchFamily="34" charset="0"/>
                        </a:rPr>
                        <a:t>Quality control</a:t>
                      </a:r>
                      <a:endParaRPr lang="en-US" sz="2000" kern="1200" dirty="0" smtClean="0">
                        <a:solidFill>
                          <a:schemeClr val="dk1"/>
                        </a:solidFill>
                        <a:effectLst/>
                        <a:latin typeface="Calibri" panose="020F0502020204030204" pitchFamily="34" charset="0"/>
                        <a:ea typeface="+mn-ea"/>
                        <a:cs typeface="+mn-cs"/>
                      </a:endParaRPr>
                    </a:p>
                  </a:txBody>
                  <a:tcPr/>
                </a:tc>
              </a:tr>
              <a:tr h="274320">
                <a:tc vMerge="1">
                  <a:txBody>
                    <a:bodyPr/>
                    <a:lstStyle/>
                    <a:p>
                      <a:pPr algn="l"/>
                      <a:endParaRPr lang="en-US" sz="1400" dirty="0">
                        <a:latin typeface="Calibri" panose="020F0502020204030204" pitchFamily="34" charset="0"/>
                      </a:endParaRPr>
                    </a:p>
                  </a:txBody>
                  <a:tcPr/>
                </a:tc>
                <a:tc>
                  <a:txBody>
                    <a:bodyPr/>
                    <a:lstStyle/>
                    <a:p>
                      <a:pPr algn="l"/>
                      <a:r>
                        <a:rPr lang="en-US" sz="2000" kern="1200" dirty="0" smtClean="0">
                          <a:effectLst/>
                          <a:latin typeface="Calibri" panose="020F0502020204030204" pitchFamily="34" charset="0"/>
                        </a:rPr>
                        <a:t>Code Review</a:t>
                      </a:r>
                      <a:endParaRPr lang="en-US" sz="2000" dirty="0">
                        <a:latin typeface="Calibri" panose="020F0502020204030204" pitchFamily="34" charset="0"/>
                      </a:endParaRPr>
                    </a:p>
                  </a:txBody>
                  <a:tcPr/>
                </a:tc>
                <a:tc>
                  <a:txBody>
                    <a:bodyPr/>
                    <a:lstStyle/>
                    <a:p>
                      <a:pPr algn="l"/>
                      <a:r>
                        <a:rPr lang="en-US" sz="2000" kern="1200" dirty="0" smtClean="0">
                          <a:effectLst/>
                          <a:latin typeface="Calibri" panose="020F0502020204030204" pitchFamily="34" charset="0"/>
                        </a:rPr>
                        <a:t>Quality control</a:t>
                      </a:r>
                      <a:endParaRPr lang="en-US" sz="2000" kern="1200" dirty="0" smtClean="0">
                        <a:solidFill>
                          <a:schemeClr val="dk1"/>
                        </a:solidFill>
                        <a:effectLst/>
                        <a:latin typeface="Calibri" panose="020F0502020204030204" pitchFamily="34" charset="0"/>
                        <a:ea typeface="+mn-ea"/>
                        <a:cs typeface="+mn-cs"/>
                      </a:endParaRPr>
                    </a:p>
                  </a:txBody>
                  <a:tcPr/>
                </a:tc>
              </a:tr>
              <a:tr h="274320">
                <a:tc vMerge="1">
                  <a:txBody>
                    <a:bodyPr/>
                    <a:lstStyle/>
                    <a:p>
                      <a:pPr algn="l"/>
                      <a:endParaRPr lang="en-US" sz="1400" dirty="0">
                        <a:latin typeface="Calibri" panose="020F0502020204030204" pitchFamily="34" charset="0"/>
                      </a:endParaRPr>
                    </a:p>
                  </a:txBody>
                  <a:tcPr/>
                </a:tc>
                <a:tc>
                  <a:txBody>
                    <a:bodyPr/>
                    <a:lstStyle/>
                    <a:p>
                      <a:pPr algn="l"/>
                      <a:r>
                        <a:rPr lang="en-US" sz="2000" kern="1200" dirty="0" smtClean="0">
                          <a:effectLst/>
                          <a:latin typeface="Calibri" panose="020F0502020204030204" pitchFamily="34" charset="0"/>
                        </a:rPr>
                        <a:t>Security Testing</a:t>
                      </a:r>
                      <a:endParaRPr lang="en-US" sz="2000" dirty="0">
                        <a:latin typeface="Calibri" panose="020F05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effectLst/>
                          <a:latin typeface="Calibri" panose="020F0502020204030204" pitchFamily="34" charset="0"/>
                        </a:rPr>
                        <a:t>Quality control</a:t>
                      </a:r>
                      <a:endParaRPr lang="en-US" sz="2000" kern="1200" dirty="0" smtClean="0">
                        <a:solidFill>
                          <a:schemeClr val="dk1"/>
                        </a:solidFill>
                        <a:effectLst/>
                        <a:latin typeface="Calibri" panose="020F0502020204030204" pitchFamily="34" charset="0"/>
                        <a:ea typeface="+mn-ea"/>
                        <a:cs typeface="+mn-cs"/>
                      </a:endParaRPr>
                    </a:p>
                  </a:txBody>
                  <a:tcPr/>
                </a:tc>
              </a:tr>
              <a:tr h="274320">
                <a:tc rowSpan="3">
                  <a:txBody>
                    <a:bodyPr/>
                    <a:lstStyle/>
                    <a:p>
                      <a:pPr algn="l"/>
                      <a:r>
                        <a:rPr lang="en-US" sz="2000" kern="1200" dirty="0" smtClean="0">
                          <a:effectLst/>
                          <a:latin typeface="Calibri" panose="020F0502020204030204" pitchFamily="34" charset="0"/>
                        </a:rPr>
                        <a:t>Deployment</a:t>
                      </a:r>
                      <a:endParaRPr lang="en-US" sz="2000" dirty="0">
                        <a:latin typeface="Calibri" panose="020F0502020204030204" pitchFamily="34" charset="0"/>
                      </a:endParaRPr>
                    </a:p>
                  </a:txBody>
                  <a:tcPr/>
                </a:tc>
                <a:tc>
                  <a:txBody>
                    <a:bodyPr/>
                    <a:lstStyle/>
                    <a:p>
                      <a:pPr algn="l"/>
                      <a:r>
                        <a:rPr lang="en-US" sz="2000" kern="1200" dirty="0" smtClean="0">
                          <a:effectLst/>
                          <a:latin typeface="Calibri" panose="020F0502020204030204" pitchFamily="34" charset="0"/>
                        </a:rPr>
                        <a:t>Penetration Testing</a:t>
                      </a:r>
                      <a:endParaRPr lang="en-US" sz="2000" dirty="0">
                        <a:latin typeface="Calibri" panose="020F05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effectLst/>
                          <a:latin typeface="Calibri" panose="020F0502020204030204" pitchFamily="34" charset="0"/>
                        </a:rPr>
                        <a:t>Quality control</a:t>
                      </a:r>
                      <a:endParaRPr lang="en-US" sz="2000" dirty="0">
                        <a:latin typeface="Calibri" panose="020F0502020204030204" pitchFamily="34" charset="0"/>
                      </a:endParaRPr>
                    </a:p>
                  </a:txBody>
                  <a:tcPr/>
                </a:tc>
              </a:tr>
              <a:tr h="274320">
                <a:tc vMerge="1">
                  <a:txBody>
                    <a:bodyPr/>
                    <a:lstStyle/>
                    <a:p>
                      <a:pPr algn="l"/>
                      <a:endParaRPr lang="en-US" sz="1400" dirty="0">
                        <a:latin typeface="Calibri" panose="020F0502020204030204" pitchFamily="34" charset="0"/>
                      </a:endParaRPr>
                    </a:p>
                  </a:txBody>
                  <a:tcPr/>
                </a:tc>
                <a:tc>
                  <a:txBody>
                    <a:bodyPr/>
                    <a:lstStyle/>
                    <a:p>
                      <a:pPr algn="l"/>
                      <a:r>
                        <a:rPr lang="en-US" sz="2000" kern="1200" dirty="0" smtClean="0">
                          <a:effectLst/>
                          <a:latin typeface="Calibri" panose="020F0502020204030204" pitchFamily="34" charset="0"/>
                        </a:rPr>
                        <a:t>Software Environment</a:t>
                      </a:r>
                      <a:endParaRPr lang="en-US" sz="2000" dirty="0">
                        <a:latin typeface="Calibri" panose="020F0502020204030204" pitchFamily="34" charset="0"/>
                      </a:endParaRPr>
                    </a:p>
                  </a:txBody>
                  <a:tcPr/>
                </a:tc>
                <a:tc>
                  <a:txBody>
                    <a:bodyPr/>
                    <a:lstStyle/>
                    <a:p>
                      <a:pPr algn="l"/>
                      <a:r>
                        <a:rPr lang="en-US" sz="2000" dirty="0" smtClean="0">
                          <a:latin typeface="Calibri" panose="020F0502020204030204" pitchFamily="34" charset="0"/>
                        </a:rPr>
                        <a:t>Change management</a:t>
                      </a:r>
                      <a:endParaRPr lang="en-US" sz="2000" dirty="0">
                        <a:latin typeface="Calibri" panose="020F0502020204030204" pitchFamily="34" charset="0"/>
                      </a:endParaRPr>
                    </a:p>
                  </a:txBody>
                  <a:tcPr/>
                </a:tc>
              </a:tr>
              <a:tr h="779417">
                <a:tc vMerge="1">
                  <a:txBody>
                    <a:bodyPr/>
                    <a:lstStyle/>
                    <a:p>
                      <a:pPr algn="l"/>
                      <a:endParaRPr lang="en-US" sz="1400" dirty="0">
                        <a:latin typeface="Calibri" panose="020F05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effectLst/>
                          <a:latin typeface="Calibri" panose="020F0502020204030204" pitchFamily="34" charset="0"/>
                        </a:rPr>
                        <a:t>Configuration Management and Vulnerability Management</a:t>
                      </a:r>
                      <a:endParaRPr lang="en-US" sz="2000" dirty="0">
                        <a:latin typeface="Calibri" panose="020F05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Calibri" panose="020F0502020204030204" pitchFamily="34" charset="0"/>
                        </a:rPr>
                        <a:t>Change management</a:t>
                      </a:r>
                    </a:p>
                    <a:p>
                      <a:pPr algn="l"/>
                      <a:endParaRPr lang="en-US" sz="2000" dirty="0">
                        <a:latin typeface="Calibri" panose="020F0502020204030204" pitchFamily="34" charset="0"/>
                      </a:endParaRPr>
                    </a:p>
                  </a:txBody>
                  <a:tcPr/>
                </a:tc>
              </a:tr>
            </a:tbl>
          </a:graphicData>
        </a:graphic>
      </p:graphicFrame>
    </p:spTree>
    <p:extLst>
      <p:ext uri="{BB962C8B-B14F-4D97-AF65-F5344CB8AC3E}">
        <p14:creationId xmlns:p14="http://schemas.microsoft.com/office/powerpoint/2010/main" val="1905725130"/>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Governance</a:t>
            </a:r>
            <a:endParaRPr lang="en-US" dirty="0"/>
          </a:p>
        </p:txBody>
      </p:sp>
      <p:graphicFrame>
        <p:nvGraphicFramePr>
          <p:cNvPr id="281" name="Table 280"/>
          <p:cNvGraphicFramePr>
            <a:graphicFrameLocks noGrp="1"/>
          </p:cNvGraphicFramePr>
          <p:nvPr>
            <p:extLst>
              <p:ext uri="{D42A27DB-BD31-4B8C-83A1-F6EECF244321}">
                <p14:modId xmlns:p14="http://schemas.microsoft.com/office/powerpoint/2010/main" val="1681291554"/>
              </p:ext>
            </p:extLst>
          </p:nvPr>
        </p:nvGraphicFramePr>
        <p:xfrm>
          <a:off x="413657" y="1143000"/>
          <a:ext cx="8229600" cy="5074920"/>
        </p:xfrm>
        <a:graphic>
          <a:graphicData uri="http://schemas.openxmlformats.org/drawingml/2006/table">
            <a:tbl>
              <a:tblPr firstRow="1" bandRow="1">
                <a:tableStyleId>{8EC20E35-A176-4012-BC5E-935CFFF8708E}</a:tableStyleId>
              </a:tblPr>
              <a:tblGrid>
                <a:gridCol w="1828800"/>
                <a:gridCol w="6400800"/>
              </a:tblGrid>
              <a:tr h="370840">
                <a:tc>
                  <a:txBody>
                    <a:bodyPr/>
                    <a:lstStyle/>
                    <a:p>
                      <a:pPr algn="ctr"/>
                      <a:r>
                        <a:rPr lang="en-US" sz="2400" dirty="0" smtClean="0">
                          <a:latin typeface="Calibri" panose="020F0502020204030204" pitchFamily="34" charset="0"/>
                        </a:rPr>
                        <a:t>Practice</a:t>
                      </a:r>
                      <a:endParaRPr lang="en-US" sz="1800" dirty="0">
                        <a:solidFill>
                          <a:schemeClr val="bg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US" sz="2400" dirty="0" smtClean="0">
                          <a:latin typeface="Calibri" panose="020F0502020204030204" pitchFamily="34" charset="0"/>
                        </a:rPr>
                        <a:t>Content</a:t>
                      </a:r>
                      <a:endParaRPr lang="en-US" sz="1800" dirty="0">
                        <a:solidFill>
                          <a:schemeClr val="bg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365760">
                <a:tc>
                  <a:txBody>
                    <a:bodyPr/>
                    <a:lstStyle/>
                    <a:p>
                      <a:pPr indent="-91440" algn="l"/>
                      <a:r>
                        <a:rPr lang="en-US" sz="2000" kern="1200" dirty="0" smtClean="0">
                          <a:effectLst/>
                          <a:latin typeface="Calibri" panose="020F0502020204030204" pitchFamily="34" charset="0"/>
                        </a:rPr>
                        <a:t>Strategy and Metrics</a:t>
                      </a:r>
                      <a:endParaRPr lang="en-US" sz="2000" kern="1200" dirty="0" smtClean="0">
                        <a:solidFill>
                          <a:schemeClr val="dk1"/>
                        </a:solidFill>
                        <a:effectLst/>
                        <a:latin typeface="Calibri" panose="020F050202020403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indent="-91440" algn="l">
                        <a:spcAft>
                          <a:spcPts val="600"/>
                        </a:spcAft>
                      </a:pPr>
                      <a:r>
                        <a:rPr lang="en-US" sz="2000" kern="1200" dirty="0" smtClean="0">
                          <a:effectLst/>
                          <a:latin typeface="Calibri" panose="020F0502020204030204" pitchFamily="34" charset="0"/>
                        </a:rPr>
                        <a:t>planning, assigning roles and responsibilities</a:t>
                      </a:r>
                    </a:p>
                    <a:p>
                      <a:pPr marL="91440" indent="-91440" algn="l">
                        <a:spcAft>
                          <a:spcPts val="600"/>
                        </a:spcAft>
                      </a:pPr>
                      <a:r>
                        <a:rPr lang="en-US" sz="2000" kern="1200" dirty="0" smtClean="0">
                          <a:effectLst/>
                          <a:latin typeface="Calibri" panose="020F0502020204030204" pitchFamily="34" charset="0"/>
                        </a:rPr>
                        <a:t>identifying software security goals</a:t>
                      </a:r>
                    </a:p>
                    <a:p>
                      <a:pPr marL="91440" indent="-91440" algn="l">
                        <a:spcAft>
                          <a:spcPts val="600"/>
                        </a:spcAft>
                      </a:pPr>
                      <a:r>
                        <a:rPr lang="en-US" sz="2000" kern="1200" dirty="0" smtClean="0">
                          <a:effectLst/>
                          <a:latin typeface="Calibri" panose="020F0502020204030204" pitchFamily="34" charset="0"/>
                        </a:rPr>
                        <a:t>determining budgets</a:t>
                      </a:r>
                    </a:p>
                    <a:p>
                      <a:pPr marL="91440" indent="-91440" algn="l">
                        <a:spcAft>
                          <a:spcPts val="600"/>
                        </a:spcAft>
                      </a:pPr>
                      <a:r>
                        <a:rPr lang="en-US" sz="2000" kern="1200" dirty="0" smtClean="0">
                          <a:effectLst/>
                          <a:latin typeface="Calibri" panose="020F0502020204030204" pitchFamily="34" charset="0"/>
                        </a:rPr>
                        <a:t>identifying metrics and gates. </a:t>
                      </a:r>
                      <a:endParaRPr lang="en-US" sz="2000" kern="1200" dirty="0" smtClean="0">
                        <a:solidFill>
                          <a:schemeClr val="dk1"/>
                        </a:solidFill>
                        <a:effectLst/>
                        <a:latin typeface="Calibri" panose="020F050202020403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pPr marL="0" marR="0" indent="-91440" algn="l" defTabSz="914400" rtl="0" eaLnBrk="1" fontAlgn="auto" latinLnBrk="0" hangingPunct="1">
                        <a:lnSpc>
                          <a:spcPct val="100000"/>
                        </a:lnSpc>
                        <a:spcBef>
                          <a:spcPts val="0"/>
                        </a:spcBef>
                        <a:spcAft>
                          <a:spcPts val="0"/>
                        </a:spcAft>
                        <a:buClrTx/>
                        <a:buSzTx/>
                        <a:buFontTx/>
                        <a:buNone/>
                        <a:tabLst/>
                        <a:defRPr/>
                      </a:pPr>
                      <a:r>
                        <a:rPr lang="en-US" sz="2000" kern="1200" dirty="0" smtClean="0">
                          <a:effectLst/>
                          <a:latin typeface="Calibri" panose="020F0502020204030204" pitchFamily="34" charset="0"/>
                        </a:rPr>
                        <a:t>Compliance and Policy</a:t>
                      </a:r>
                      <a:endParaRPr lang="en-US" sz="2000" kern="1200" dirty="0" smtClean="0">
                        <a:solidFill>
                          <a:schemeClr val="dk1"/>
                        </a:solidFill>
                        <a:effectLst/>
                        <a:latin typeface="Calibri" panose="020F050202020403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marR="0" indent="-91440" algn="l" defTabSz="914400" rtl="0" eaLnBrk="1" fontAlgn="auto" latinLnBrk="0" hangingPunct="1">
                        <a:lnSpc>
                          <a:spcPct val="100000"/>
                        </a:lnSpc>
                        <a:spcBef>
                          <a:spcPts val="0"/>
                        </a:spcBef>
                        <a:spcAft>
                          <a:spcPts val="300"/>
                        </a:spcAft>
                        <a:buClrTx/>
                        <a:buSzTx/>
                        <a:buFontTx/>
                        <a:buNone/>
                        <a:tabLst/>
                        <a:defRPr/>
                      </a:pPr>
                      <a:r>
                        <a:rPr lang="en-US" sz="2000" kern="1200" dirty="0" smtClean="0">
                          <a:effectLst/>
                          <a:latin typeface="Calibri" panose="020F0502020204030204" pitchFamily="34" charset="0"/>
                        </a:rPr>
                        <a:t>identifying controls for compliance regimens such as Payment</a:t>
                      </a:r>
                      <a:r>
                        <a:rPr lang="en-US" sz="2000" kern="1200" baseline="0" dirty="0" smtClean="0">
                          <a:effectLst/>
                          <a:latin typeface="Calibri" panose="020F0502020204030204" pitchFamily="34" charset="0"/>
                        </a:rPr>
                        <a:t> Card Industry Data Security Standard for credit card processing,</a:t>
                      </a:r>
                      <a:r>
                        <a:rPr lang="en-US" sz="2000" kern="1200" dirty="0" smtClean="0">
                          <a:effectLst/>
                          <a:latin typeface="Calibri" panose="020F0502020204030204" pitchFamily="34" charset="0"/>
                        </a:rPr>
                        <a:t> and HIPAA for health records privacy.</a:t>
                      </a:r>
                    </a:p>
                    <a:p>
                      <a:pPr marL="91440" marR="0" indent="-91440" algn="l" defTabSz="914400" rtl="0" eaLnBrk="1" fontAlgn="auto" latinLnBrk="0" hangingPunct="1">
                        <a:lnSpc>
                          <a:spcPct val="100000"/>
                        </a:lnSpc>
                        <a:spcBef>
                          <a:spcPts val="0"/>
                        </a:spcBef>
                        <a:spcAft>
                          <a:spcPts val="600"/>
                        </a:spcAft>
                        <a:buClrTx/>
                        <a:buSzTx/>
                        <a:buFontTx/>
                        <a:buNone/>
                        <a:tabLst/>
                        <a:defRPr/>
                      </a:pPr>
                      <a:r>
                        <a:rPr lang="en-US" sz="2000" kern="1200" dirty="0" smtClean="0">
                          <a:effectLst/>
                          <a:latin typeface="Calibri" panose="020F0502020204030204" pitchFamily="34" charset="0"/>
                        </a:rPr>
                        <a:t>developing contractual controls such as service level agreements to help control COTS software risk</a:t>
                      </a:r>
                    </a:p>
                    <a:p>
                      <a:pPr marL="91440" marR="0" indent="-91440" algn="l" defTabSz="914400" rtl="0" eaLnBrk="1" fontAlgn="auto" latinLnBrk="0" hangingPunct="1">
                        <a:lnSpc>
                          <a:spcPct val="100000"/>
                        </a:lnSpc>
                        <a:spcBef>
                          <a:spcPts val="0"/>
                        </a:spcBef>
                        <a:spcAft>
                          <a:spcPts val="300"/>
                        </a:spcAft>
                        <a:buClrTx/>
                        <a:buSzTx/>
                        <a:buFontTx/>
                        <a:buNone/>
                        <a:tabLst/>
                        <a:defRPr/>
                      </a:pPr>
                      <a:r>
                        <a:rPr lang="en-US" sz="2000" kern="1200" dirty="0" smtClean="0">
                          <a:effectLst/>
                          <a:latin typeface="Calibri" panose="020F0502020204030204" pitchFamily="34" charset="0"/>
                        </a:rPr>
                        <a:t>setting organizational software security policy</a:t>
                      </a:r>
                    </a:p>
                    <a:p>
                      <a:pPr marL="91440" marR="0" indent="-91440" algn="l" defTabSz="914400" rtl="0" eaLnBrk="1" fontAlgn="auto" latinLnBrk="0" hangingPunct="1">
                        <a:lnSpc>
                          <a:spcPct val="100000"/>
                        </a:lnSpc>
                        <a:spcBef>
                          <a:spcPts val="0"/>
                        </a:spcBef>
                        <a:spcAft>
                          <a:spcPts val="300"/>
                        </a:spcAft>
                        <a:buClrTx/>
                        <a:buSzTx/>
                        <a:buFontTx/>
                        <a:buNone/>
                        <a:tabLst/>
                        <a:defRPr/>
                      </a:pPr>
                      <a:r>
                        <a:rPr lang="en-US" sz="2000" kern="1200" dirty="0" smtClean="0">
                          <a:effectLst/>
                          <a:latin typeface="Calibri" panose="020F0502020204030204" pitchFamily="34" charset="0"/>
                        </a:rPr>
                        <a:t>auditing against that policy</a:t>
                      </a:r>
                      <a:endParaRPr lang="en-US" sz="2000" dirty="0" smtClean="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effectLst/>
                        </a:rPr>
                        <a:t>Training</a:t>
                      </a:r>
                      <a:endParaRPr lang="en-US" sz="2000" dirty="0" smtClean="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en-US" sz="2000" kern="1200" dirty="0" smtClean="0">
                          <a:solidFill>
                            <a:schemeClr val="dk1"/>
                          </a:solidFill>
                          <a:effectLst/>
                          <a:latin typeface="Calibri" panose="020F0502020204030204" pitchFamily="34" charset="0"/>
                          <a:ea typeface="+mn-ea"/>
                          <a:cs typeface="+mn-cs"/>
                        </a:rPr>
                        <a:t>providing</a:t>
                      </a:r>
                      <a:r>
                        <a:rPr lang="en-US" sz="2000" kern="1200" baseline="0" dirty="0" smtClean="0">
                          <a:solidFill>
                            <a:schemeClr val="dk1"/>
                          </a:solidFill>
                          <a:effectLst/>
                          <a:latin typeface="Calibri" panose="020F0502020204030204" pitchFamily="34" charset="0"/>
                          <a:ea typeface="+mn-ea"/>
                          <a:cs typeface="+mn-cs"/>
                        </a:rPr>
                        <a:t> security training for those involved in development</a:t>
                      </a:r>
                      <a:endParaRPr lang="en-US" sz="2000" kern="1200" dirty="0" smtClean="0">
                        <a:solidFill>
                          <a:schemeClr val="dk1"/>
                        </a:solidFill>
                        <a:effectLst/>
                        <a:latin typeface="Calibri" panose="020F050202020403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30461301"/>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Intelligence-1</a:t>
            </a:r>
            <a:endParaRPr lang="en-US" dirty="0"/>
          </a:p>
        </p:txBody>
      </p:sp>
      <p:graphicFrame>
        <p:nvGraphicFramePr>
          <p:cNvPr id="281" name="Table 280"/>
          <p:cNvGraphicFramePr>
            <a:graphicFrameLocks noGrp="1"/>
          </p:cNvGraphicFramePr>
          <p:nvPr>
            <p:extLst>
              <p:ext uri="{D42A27DB-BD31-4B8C-83A1-F6EECF244321}">
                <p14:modId xmlns:p14="http://schemas.microsoft.com/office/powerpoint/2010/main" val="237575052"/>
              </p:ext>
            </p:extLst>
          </p:nvPr>
        </p:nvGraphicFramePr>
        <p:xfrm>
          <a:off x="413657" y="1143000"/>
          <a:ext cx="8229600" cy="3459480"/>
        </p:xfrm>
        <a:graphic>
          <a:graphicData uri="http://schemas.openxmlformats.org/drawingml/2006/table">
            <a:tbl>
              <a:tblPr firstRow="1" bandRow="1">
                <a:tableStyleId>{8EC20E35-A176-4012-BC5E-935CFFF8708E}</a:tableStyleId>
              </a:tblPr>
              <a:tblGrid>
                <a:gridCol w="1828800"/>
                <a:gridCol w="6400800"/>
              </a:tblGrid>
              <a:tr h="370840">
                <a:tc>
                  <a:txBody>
                    <a:bodyPr/>
                    <a:lstStyle/>
                    <a:p>
                      <a:pPr algn="ctr"/>
                      <a:r>
                        <a:rPr lang="en-US" sz="2400" dirty="0" smtClean="0">
                          <a:latin typeface="Calibri" panose="020F0502020204030204" pitchFamily="34" charset="0"/>
                        </a:rPr>
                        <a:t>Practice</a:t>
                      </a:r>
                      <a:endParaRPr lang="en-US" sz="1600" dirty="0">
                        <a:solidFill>
                          <a:schemeClr val="bg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US" sz="2400" dirty="0" smtClean="0">
                          <a:latin typeface="Calibri" panose="020F0502020204030204" pitchFamily="34" charset="0"/>
                        </a:rPr>
                        <a:t>Content</a:t>
                      </a:r>
                      <a:endParaRPr lang="en-US" sz="1600" dirty="0">
                        <a:solidFill>
                          <a:schemeClr val="bg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274320">
                <a:tc>
                  <a:txBody>
                    <a:bodyPr/>
                    <a:lstStyle/>
                    <a:p>
                      <a:pPr indent="-91440" algn="l"/>
                      <a:r>
                        <a:rPr lang="en-US" sz="2000" kern="1200" dirty="0" smtClean="0">
                          <a:effectLst/>
                          <a:latin typeface="Calibri" panose="020F0502020204030204" pitchFamily="34" charset="0"/>
                        </a:rPr>
                        <a:t>Attack Models</a:t>
                      </a:r>
                      <a:endParaRPr lang="en-US" sz="20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marR="0" indent="-91440" algn="l" defTabSz="914400" rtl="0" eaLnBrk="1" fontAlgn="auto" latinLnBrk="0" hangingPunct="1">
                        <a:lnSpc>
                          <a:spcPct val="100000"/>
                        </a:lnSpc>
                        <a:spcBef>
                          <a:spcPts val="0"/>
                        </a:spcBef>
                        <a:spcAft>
                          <a:spcPts val="600"/>
                        </a:spcAft>
                        <a:buClrTx/>
                        <a:buSzTx/>
                        <a:buFontTx/>
                        <a:buNone/>
                        <a:tabLst/>
                        <a:defRPr/>
                      </a:pPr>
                      <a:r>
                        <a:rPr lang="en-US" sz="2000" kern="1200" dirty="0" smtClean="0">
                          <a:effectLst/>
                          <a:latin typeface="Calibri" panose="020F0502020204030204" pitchFamily="34" charset="0"/>
                        </a:rPr>
                        <a:t>threat modeling</a:t>
                      </a:r>
                    </a:p>
                    <a:p>
                      <a:pPr marL="91440" marR="0" indent="-91440" algn="l" defTabSz="914400" rtl="0" eaLnBrk="1" fontAlgn="auto" latinLnBrk="0" hangingPunct="1">
                        <a:lnSpc>
                          <a:spcPct val="100000"/>
                        </a:lnSpc>
                        <a:spcBef>
                          <a:spcPts val="0"/>
                        </a:spcBef>
                        <a:spcAft>
                          <a:spcPts val="600"/>
                        </a:spcAft>
                        <a:buClrTx/>
                        <a:buSzTx/>
                        <a:buFontTx/>
                        <a:buNone/>
                        <a:tabLst/>
                        <a:defRPr/>
                      </a:pPr>
                      <a:r>
                        <a:rPr lang="en-US" sz="2000" kern="1200" dirty="0" smtClean="0">
                          <a:effectLst/>
                          <a:latin typeface="Calibri" panose="020F0502020204030204" pitchFamily="34" charset="0"/>
                        </a:rPr>
                        <a:t>abuse case development and refinement</a:t>
                      </a:r>
                    </a:p>
                    <a:p>
                      <a:pPr marL="91440" marR="0" indent="-91440" algn="l" defTabSz="914400" rtl="0" eaLnBrk="1" fontAlgn="auto" latinLnBrk="0" hangingPunct="1">
                        <a:lnSpc>
                          <a:spcPct val="100000"/>
                        </a:lnSpc>
                        <a:spcBef>
                          <a:spcPts val="0"/>
                        </a:spcBef>
                        <a:spcAft>
                          <a:spcPts val="600"/>
                        </a:spcAft>
                        <a:buClrTx/>
                        <a:buSzTx/>
                        <a:buFontTx/>
                        <a:buNone/>
                        <a:tabLst/>
                        <a:defRPr/>
                      </a:pPr>
                      <a:r>
                        <a:rPr lang="en-US" sz="2000" kern="1200" dirty="0" smtClean="0">
                          <a:effectLst/>
                          <a:latin typeface="Calibri" panose="020F0502020204030204" pitchFamily="34" charset="0"/>
                        </a:rPr>
                        <a:t>data classification – which</a:t>
                      </a:r>
                      <a:r>
                        <a:rPr lang="en-US" sz="2000" kern="1200" baseline="0" dirty="0" smtClean="0">
                          <a:effectLst/>
                          <a:latin typeface="Calibri" panose="020F0502020204030204" pitchFamily="34" charset="0"/>
                        </a:rPr>
                        <a:t> data items require the most attention</a:t>
                      </a:r>
                      <a:endParaRPr lang="en-US" sz="2000" kern="1200" dirty="0" smtClean="0">
                        <a:effectLst/>
                        <a:latin typeface="Calibri" panose="020F0502020204030204" pitchFamily="34" charset="0"/>
                      </a:endParaRPr>
                    </a:p>
                    <a:p>
                      <a:pPr marL="91440" marR="0" indent="-91440" algn="l" defTabSz="914400" rtl="0" eaLnBrk="1" fontAlgn="auto" latinLnBrk="0" hangingPunct="1">
                        <a:lnSpc>
                          <a:spcPct val="100000"/>
                        </a:lnSpc>
                        <a:spcBef>
                          <a:spcPts val="0"/>
                        </a:spcBef>
                        <a:spcAft>
                          <a:spcPts val="600"/>
                        </a:spcAft>
                        <a:buClrTx/>
                        <a:buSzTx/>
                        <a:buFontTx/>
                        <a:buNone/>
                        <a:tabLst/>
                        <a:defRPr/>
                      </a:pPr>
                      <a:r>
                        <a:rPr lang="en-US" sz="2000" kern="1200" dirty="0" smtClean="0">
                          <a:effectLst/>
                          <a:latin typeface="Calibri" panose="020F0502020204030204" pitchFamily="34" charset="0"/>
                        </a:rPr>
                        <a:t>technology-specific attack patterns</a:t>
                      </a:r>
                      <a:endParaRPr lang="en-US" sz="2000" kern="1200" dirty="0" smtClean="0">
                        <a:solidFill>
                          <a:schemeClr val="dk1"/>
                        </a:solidFill>
                        <a:effectLst/>
                        <a:latin typeface="Calibri" panose="020F050202020403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pPr marL="91440" indent="-91440" algn="l"/>
                      <a:r>
                        <a:rPr lang="en-US" sz="2000" kern="1200" dirty="0" smtClean="0">
                          <a:effectLst/>
                          <a:latin typeface="Calibri" panose="020F0502020204030204" pitchFamily="34" charset="0"/>
                        </a:rPr>
                        <a:t>Security Features and Design</a:t>
                      </a:r>
                      <a:endParaRPr lang="en-US" sz="20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indent="-91440" algn="l">
                        <a:spcAft>
                          <a:spcPts val="600"/>
                        </a:spcAft>
                      </a:pPr>
                      <a:r>
                        <a:rPr lang="en-US" sz="2000" kern="1200" dirty="0" smtClean="0">
                          <a:effectLst/>
                          <a:latin typeface="Calibri" panose="020F0502020204030204" pitchFamily="34" charset="0"/>
                        </a:rPr>
                        <a:t>creating usable security patterns for major security controls</a:t>
                      </a:r>
                    </a:p>
                    <a:p>
                      <a:pPr marL="91440" indent="-91440" algn="l">
                        <a:spcAft>
                          <a:spcPts val="600"/>
                        </a:spcAft>
                      </a:pPr>
                      <a:r>
                        <a:rPr lang="en-US" sz="2000" kern="1200" dirty="0" smtClean="0">
                          <a:effectLst/>
                          <a:latin typeface="Calibri" panose="020F0502020204030204" pitchFamily="34" charset="0"/>
                        </a:rPr>
                        <a:t>building middleware frameworks for those controls</a:t>
                      </a:r>
                    </a:p>
                    <a:p>
                      <a:pPr marL="91440" indent="-91440" algn="l">
                        <a:spcAft>
                          <a:spcPts val="600"/>
                        </a:spcAft>
                      </a:pPr>
                      <a:r>
                        <a:rPr lang="en-US" sz="2000" kern="1200" dirty="0" smtClean="0">
                          <a:effectLst/>
                          <a:latin typeface="Calibri" panose="020F0502020204030204" pitchFamily="34" charset="0"/>
                        </a:rPr>
                        <a:t>creating and publishing other proactive security guidance.</a:t>
                      </a:r>
                      <a:endParaRPr lang="en-US" sz="20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47477342"/>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Intelligence-2</a:t>
            </a:r>
            <a:endParaRPr lang="en-US" dirty="0"/>
          </a:p>
        </p:txBody>
      </p:sp>
      <p:graphicFrame>
        <p:nvGraphicFramePr>
          <p:cNvPr id="281" name="Table 280"/>
          <p:cNvGraphicFramePr>
            <a:graphicFrameLocks noGrp="1"/>
          </p:cNvGraphicFramePr>
          <p:nvPr>
            <p:extLst>
              <p:ext uri="{D42A27DB-BD31-4B8C-83A1-F6EECF244321}">
                <p14:modId xmlns:p14="http://schemas.microsoft.com/office/powerpoint/2010/main" val="1388589714"/>
              </p:ext>
            </p:extLst>
          </p:nvPr>
        </p:nvGraphicFramePr>
        <p:xfrm>
          <a:off x="413657" y="1143000"/>
          <a:ext cx="8229600" cy="2987040"/>
        </p:xfrm>
        <a:graphic>
          <a:graphicData uri="http://schemas.openxmlformats.org/drawingml/2006/table">
            <a:tbl>
              <a:tblPr firstRow="1" bandRow="1">
                <a:tableStyleId>{8EC20E35-A176-4012-BC5E-935CFFF8708E}</a:tableStyleId>
              </a:tblPr>
              <a:tblGrid>
                <a:gridCol w="1828800"/>
                <a:gridCol w="6400800"/>
              </a:tblGrid>
              <a:tr h="370840">
                <a:tc>
                  <a:txBody>
                    <a:bodyPr/>
                    <a:lstStyle/>
                    <a:p>
                      <a:pPr algn="ctr"/>
                      <a:r>
                        <a:rPr lang="en-US" sz="2400" dirty="0" smtClean="0">
                          <a:latin typeface="Calibri" panose="020F0502020204030204" pitchFamily="34" charset="0"/>
                        </a:rPr>
                        <a:t>Practice</a:t>
                      </a:r>
                      <a:endParaRPr lang="en-US" sz="1600" dirty="0">
                        <a:solidFill>
                          <a:schemeClr val="bg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US" sz="2400" dirty="0" smtClean="0">
                          <a:latin typeface="Calibri" panose="020F0502020204030204" pitchFamily="34" charset="0"/>
                        </a:rPr>
                        <a:t>Content</a:t>
                      </a:r>
                      <a:endParaRPr lang="en-US" sz="1600" dirty="0">
                        <a:solidFill>
                          <a:schemeClr val="bg1"/>
                        </a:solidFill>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370840">
                <a:tc>
                  <a:txBody>
                    <a:bodyPr/>
                    <a:lstStyle/>
                    <a:p>
                      <a:pPr marL="91440" indent="-91440" algn="l"/>
                      <a:r>
                        <a:rPr lang="en-US" sz="2000" kern="1200" dirty="0" smtClean="0">
                          <a:effectLst/>
                          <a:latin typeface="Calibri" panose="020F0502020204030204" pitchFamily="34" charset="0"/>
                        </a:rPr>
                        <a:t>Standards and Requirements</a:t>
                      </a:r>
                      <a:endParaRPr lang="en-US" sz="20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indent="-91440" algn="l">
                        <a:spcAft>
                          <a:spcPts val="600"/>
                        </a:spcAft>
                      </a:pPr>
                      <a:r>
                        <a:rPr lang="en-US" sz="2000" kern="1200" dirty="0" smtClean="0">
                          <a:effectLst/>
                          <a:latin typeface="Calibri" panose="020F0502020204030204" pitchFamily="34" charset="0"/>
                        </a:rPr>
                        <a:t>eliciting explicit security requirements from the organization</a:t>
                      </a:r>
                    </a:p>
                    <a:p>
                      <a:pPr marL="91440" indent="-91440" algn="l">
                        <a:spcAft>
                          <a:spcPts val="600"/>
                        </a:spcAft>
                      </a:pPr>
                      <a:r>
                        <a:rPr lang="en-US" sz="2000" kern="1200" dirty="0" smtClean="0">
                          <a:effectLst/>
                          <a:latin typeface="Calibri" panose="020F0502020204030204" pitchFamily="34" charset="0"/>
                        </a:rPr>
                        <a:t>determining which COTS products</a:t>
                      </a:r>
                      <a:r>
                        <a:rPr lang="en-US" sz="2000" kern="1200" baseline="0" dirty="0" smtClean="0">
                          <a:effectLst/>
                          <a:latin typeface="Calibri" panose="020F0502020204030204" pitchFamily="34" charset="0"/>
                        </a:rPr>
                        <a:t> </a:t>
                      </a:r>
                      <a:r>
                        <a:rPr lang="en-US" sz="2000" kern="1200" dirty="0" smtClean="0">
                          <a:effectLst/>
                          <a:latin typeface="Calibri" panose="020F0502020204030204" pitchFamily="34" charset="0"/>
                        </a:rPr>
                        <a:t>to recommend</a:t>
                      </a:r>
                    </a:p>
                    <a:p>
                      <a:pPr marL="91440" indent="-91440" algn="l">
                        <a:spcAft>
                          <a:spcPts val="600"/>
                        </a:spcAft>
                      </a:pPr>
                      <a:r>
                        <a:rPr lang="en-US" sz="2000" kern="1200" dirty="0" smtClean="0">
                          <a:effectLst/>
                          <a:latin typeface="Calibri" panose="020F0502020204030204" pitchFamily="34" charset="0"/>
                        </a:rPr>
                        <a:t>building standards for major security controls (such as authentication, input validation, and so on)</a:t>
                      </a:r>
                    </a:p>
                    <a:p>
                      <a:pPr marL="91440" indent="-91440" algn="l">
                        <a:spcAft>
                          <a:spcPts val="600"/>
                        </a:spcAft>
                      </a:pPr>
                      <a:r>
                        <a:rPr lang="en-US" sz="2000" kern="1200" dirty="0" smtClean="0">
                          <a:effectLst/>
                          <a:latin typeface="Calibri" panose="020F0502020204030204" pitchFamily="34" charset="0"/>
                        </a:rPr>
                        <a:t>creating security standards for technologies in use</a:t>
                      </a:r>
                    </a:p>
                    <a:p>
                      <a:pPr marL="91440" indent="-91440" algn="l">
                        <a:spcAft>
                          <a:spcPts val="600"/>
                        </a:spcAft>
                      </a:pPr>
                      <a:r>
                        <a:rPr lang="en-US" sz="2000" kern="1200" dirty="0" smtClean="0">
                          <a:effectLst/>
                          <a:latin typeface="Calibri" panose="020F0502020204030204" pitchFamily="34" charset="0"/>
                        </a:rPr>
                        <a:t>creating a standards review board</a:t>
                      </a:r>
                      <a:endParaRPr lang="en-US" sz="20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29307032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SSDL Touchpoints</a:t>
            </a:r>
            <a:r>
              <a:rPr lang="en-US" dirty="0"/>
              <a:t>: </a:t>
            </a:r>
            <a:r>
              <a:rPr lang="en-US" dirty="0" smtClean="0"/>
              <a:t>Software </a:t>
            </a:r>
            <a:r>
              <a:rPr lang="en-US" dirty="0"/>
              <a:t>S</a:t>
            </a:r>
            <a:r>
              <a:rPr lang="en-US" dirty="0" smtClean="0"/>
              <a:t>ecurity </a:t>
            </a:r>
            <a:r>
              <a:rPr lang="en-US" dirty="0"/>
              <a:t>B</a:t>
            </a:r>
            <a:r>
              <a:rPr lang="en-US" dirty="0" smtClean="0"/>
              <a:t>est </a:t>
            </a:r>
            <a:r>
              <a:rPr lang="en-US" dirty="0"/>
              <a:t>P</a:t>
            </a:r>
            <a:r>
              <a:rPr lang="en-US" dirty="0" smtClean="0"/>
              <a:t>ractices Integrated </a:t>
            </a:r>
            <a:r>
              <a:rPr lang="en-US" dirty="0"/>
              <a:t>into the </a:t>
            </a:r>
            <a:r>
              <a:rPr lang="en-US" dirty="0" smtClean="0"/>
              <a:t>SDLC-1</a:t>
            </a:r>
            <a:endParaRPr lang="en-US" dirty="0"/>
          </a:p>
        </p:txBody>
      </p:sp>
      <p:graphicFrame>
        <p:nvGraphicFramePr>
          <p:cNvPr id="281" name="Table 280"/>
          <p:cNvGraphicFramePr>
            <a:graphicFrameLocks noGrp="1"/>
          </p:cNvGraphicFramePr>
          <p:nvPr>
            <p:extLst>
              <p:ext uri="{D42A27DB-BD31-4B8C-83A1-F6EECF244321}">
                <p14:modId xmlns:p14="http://schemas.microsoft.com/office/powerpoint/2010/main" val="2948898872"/>
              </p:ext>
            </p:extLst>
          </p:nvPr>
        </p:nvGraphicFramePr>
        <p:xfrm>
          <a:off x="413657" y="1143000"/>
          <a:ext cx="8229600" cy="4526280"/>
        </p:xfrm>
        <a:graphic>
          <a:graphicData uri="http://schemas.openxmlformats.org/drawingml/2006/table">
            <a:tbl>
              <a:tblPr firstRow="1" bandRow="1">
                <a:tableStyleId>{8EC20E35-A176-4012-BC5E-935CFFF8708E}</a:tableStyleId>
              </a:tblPr>
              <a:tblGrid>
                <a:gridCol w="1828800"/>
                <a:gridCol w="6400800"/>
              </a:tblGrid>
              <a:tr h="370840">
                <a:tc>
                  <a:txBody>
                    <a:bodyPr/>
                    <a:lstStyle/>
                    <a:p>
                      <a:pPr algn="ctr"/>
                      <a:r>
                        <a:rPr lang="en-US" sz="2400" dirty="0" smtClean="0">
                          <a:latin typeface="Calibri" panose="020F0502020204030204" pitchFamily="34" charset="0"/>
                        </a:rPr>
                        <a:t>Practice</a:t>
                      </a:r>
                      <a:endParaRPr lang="en-US" sz="20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US" sz="2400" dirty="0" smtClean="0">
                          <a:latin typeface="Calibri" panose="020F0502020204030204" pitchFamily="34" charset="0"/>
                        </a:rPr>
                        <a:t>Content</a:t>
                      </a:r>
                      <a:endParaRPr lang="en-US" sz="16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274320">
                <a:tc>
                  <a:txBody>
                    <a:bodyPr/>
                    <a:lstStyle/>
                    <a:p>
                      <a:pPr marL="91440" indent="-91440" algn="l"/>
                      <a:r>
                        <a:rPr lang="en-US" sz="2000" kern="1200" dirty="0" smtClean="0">
                          <a:effectLst/>
                          <a:latin typeface="Calibri" panose="020F0502020204030204" pitchFamily="34" charset="0"/>
                        </a:rPr>
                        <a:t>Architecture Analysis</a:t>
                      </a:r>
                      <a:endParaRPr lang="en-US" sz="20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marR="0" indent="-91440" algn="l" defTabSz="914400" rtl="0" eaLnBrk="1" fontAlgn="auto" latinLnBrk="0" hangingPunct="1">
                        <a:lnSpc>
                          <a:spcPct val="100000"/>
                        </a:lnSpc>
                        <a:spcBef>
                          <a:spcPts val="0"/>
                        </a:spcBef>
                        <a:spcAft>
                          <a:spcPts val="600"/>
                        </a:spcAft>
                        <a:buClrTx/>
                        <a:buSzTx/>
                        <a:buFontTx/>
                        <a:buNone/>
                        <a:tabLst/>
                        <a:defRPr/>
                      </a:pPr>
                      <a:r>
                        <a:rPr lang="en-US" sz="2000" kern="1200" dirty="0" smtClean="0">
                          <a:effectLst/>
                          <a:latin typeface="Calibri" panose="020F0502020204030204" pitchFamily="34" charset="0"/>
                        </a:rPr>
                        <a:t>capturing software architecture in concise diagrams</a:t>
                      </a:r>
                    </a:p>
                    <a:p>
                      <a:pPr marL="91440" marR="0" indent="-91440" algn="l" defTabSz="914400" rtl="0" eaLnBrk="1" fontAlgn="auto" latinLnBrk="0" hangingPunct="1">
                        <a:lnSpc>
                          <a:spcPct val="100000"/>
                        </a:lnSpc>
                        <a:spcBef>
                          <a:spcPts val="0"/>
                        </a:spcBef>
                        <a:spcAft>
                          <a:spcPts val="600"/>
                        </a:spcAft>
                        <a:buClrTx/>
                        <a:buSzTx/>
                        <a:buFontTx/>
                        <a:buNone/>
                        <a:tabLst/>
                        <a:defRPr/>
                      </a:pPr>
                      <a:r>
                        <a:rPr lang="en-US" sz="2000" kern="1200" dirty="0" smtClean="0">
                          <a:effectLst/>
                          <a:latin typeface="Calibri" panose="020F0502020204030204" pitchFamily="34" charset="0"/>
                        </a:rPr>
                        <a:t>applying lists of risks and threats</a:t>
                      </a:r>
                    </a:p>
                    <a:p>
                      <a:pPr marL="91440" marR="0" indent="-91440" algn="l" defTabSz="914400" rtl="0" eaLnBrk="1" fontAlgn="auto" latinLnBrk="0" hangingPunct="1">
                        <a:lnSpc>
                          <a:spcPct val="100000"/>
                        </a:lnSpc>
                        <a:spcBef>
                          <a:spcPts val="0"/>
                        </a:spcBef>
                        <a:spcAft>
                          <a:spcPts val="600"/>
                        </a:spcAft>
                        <a:buClrTx/>
                        <a:buSzTx/>
                        <a:buFontTx/>
                        <a:buNone/>
                        <a:tabLst/>
                        <a:defRPr/>
                      </a:pPr>
                      <a:r>
                        <a:rPr lang="en-US" sz="2000" kern="1200" dirty="0" smtClean="0">
                          <a:effectLst/>
                          <a:latin typeface="Calibri" panose="020F0502020204030204" pitchFamily="34" charset="0"/>
                        </a:rPr>
                        <a:t>adopting a process for review such as STRIDE</a:t>
                      </a:r>
                    </a:p>
                    <a:p>
                      <a:pPr marL="91440" marR="0" indent="-91440" algn="l" defTabSz="914400" rtl="0" eaLnBrk="1" fontAlgn="auto" latinLnBrk="0" hangingPunct="1">
                        <a:lnSpc>
                          <a:spcPct val="100000"/>
                        </a:lnSpc>
                        <a:spcBef>
                          <a:spcPts val="0"/>
                        </a:spcBef>
                        <a:spcAft>
                          <a:spcPts val="600"/>
                        </a:spcAft>
                        <a:buClrTx/>
                        <a:buSzTx/>
                        <a:buFontTx/>
                        <a:buNone/>
                        <a:tabLst/>
                        <a:defRPr/>
                      </a:pPr>
                      <a:r>
                        <a:rPr lang="en-US" sz="2000" kern="1200" dirty="0" smtClean="0">
                          <a:effectLst/>
                          <a:latin typeface="Calibri" panose="020F0502020204030204" pitchFamily="34" charset="0"/>
                        </a:rPr>
                        <a:t>building an assessment and remediation plan for the organization</a:t>
                      </a:r>
                      <a:endParaRPr lang="en-US" sz="2000" kern="1200" dirty="0" smtClean="0">
                        <a:solidFill>
                          <a:schemeClr val="dk1"/>
                        </a:solidFill>
                        <a:effectLst/>
                        <a:latin typeface="Calibri" panose="020F050202020403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pPr algn="l"/>
                      <a:r>
                        <a:rPr lang="en-US" sz="2000" kern="1200" dirty="0" smtClean="0">
                          <a:effectLst/>
                          <a:latin typeface="Calibri" panose="020F0502020204030204" pitchFamily="34" charset="0"/>
                        </a:rPr>
                        <a:t>Code Review</a:t>
                      </a:r>
                      <a:endParaRPr lang="en-US" sz="20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indent="-91440" algn="l">
                        <a:spcAft>
                          <a:spcPts val="600"/>
                        </a:spcAft>
                      </a:pPr>
                      <a:r>
                        <a:rPr lang="en-US" sz="2000" kern="1200" dirty="0" smtClean="0">
                          <a:effectLst/>
                          <a:latin typeface="Calibri" panose="020F0502020204030204" pitchFamily="34" charset="0"/>
                        </a:rPr>
                        <a:t>use of code review tools, </a:t>
                      </a:r>
                    </a:p>
                    <a:p>
                      <a:pPr marL="91440" indent="-91440" algn="l">
                        <a:spcAft>
                          <a:spcPts val="600"/>
                        </a:spcAft>
                      </a:pPr>
                      <a:r>
                        <a:rPr lang="en-US" sz="2000" kern="1200" dirty="0" smtClean="0">
                          <a:effectLst/>
                          <a:latin typeface="Calibri" panose="020F0502020204030204" pitchFamily="34" charset="0"/>
                        </a:rPr>
                        <a:t>development of tailored  rules,</a:t>
                      </a:r>
                    </a:p>
                    <a:p>
                      <a:pPr marL="91440" indent="-91440" algn="l">
                        <a:spcAft>
                          <a:spcPts val="600"/>
                        </a:spcAft>
                      </a:pPr>
                      <a:r>
                        <a:rPr lang="en-US" sz="2000" kern="1200" dirty="0" smtClean="0">
                          <a:effectLst/>
                          <a:latin typeface="Calibri" panose="020F0502020204030204" pitchFamily="34" charset="0"/>
                        </a:rPr>
                        <a:t>customized profiles for tool use by different roles (for example, developers versus auditors)</a:t>
                      </a:r>
                    </a:p>
                    <a:p>
                      <a:pPr marL="91440" indent="-91440" algn="l">
                        <a:spcAft>
                          <a:spcPts val="600"/>
                        </a:spcAft>
                      </a:pPr>
                      <a:r>
                        <a:rPr lang="en-US" sz="2000" kern="1200" dirty="0" smtClean="0">
                          <a:effectLst/>
                          <a:latin typeface="Calibri" panose="020F0502020204030204" pitchFamily="34" charset="0"/>
                        </a:rPr>
                        <a:t>manual analysis</a:t>
                      </a:r>
                    </a:p>
                    <a:p>
                      <a:pPr marL="91440" indent="-91440" algn="l">
                        <a:spcAft>
                          <a:spcPts val="600"/>
                        </a:spcAft>
                      </a:pPr>
                      <a:r>
                        <a:rPr lang="en-US" sz="2000" kern="1200" dirty="0" smtClean="0">
                          <a:effectLst/>
                          <a:latin typeface="Calibri" panose="020F0502020204030204" pitchFamily="34" charset="0"/>
                        </a:rPr>
                        <a:t>tracking/measuring results</a:t>
                      </a:r>
                      <a:endParaRPr lang="en-US" sz="2000" kern="1200" dirty="0" smtClean="0">
                        <a:solidFill>
                          <a:schemeClr val="dk1"/>
                        </a:solidFill>
                        <a:effectLst/>
                        <a:latin typeface="Calibri" panose="020F050202020403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65490208"/>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SSDL Touchpoints</a:t>
            </a:r>
            <a:r>
              <a:rPr lang="en-US" dirty="0"/>
              <a:t>: </a:t>
            </a:r>
            <a:r>
              <a:rPr lang="en-US" dirty="0" smtClean="0"/>
              <a:t>Software </a:t>
            </a:r>
            <a:r>
              <a:rPr lang="en-US" dirty="0"/>
              <a:t>S</a:t>
            </a:r>
            <a:r>
              <a:rPr lang="en-US" dirty="0" smtClean="0"/>
              <a:t>ecurity </a:t>
            </a:r>
            <a:r>
              <a:rPr lang="en-US" dirty="0"/>
              <a:t>B</a:t>
            </a:r>
            <a:r>
              <a:rPr lang="en-US" dirty="0" smtClean="0"/>
              <a:t>est </a:t>
            </a:r>
            <a:r>
              <a:rPr lang="en-US" dirty="0"/>
              <a:t>P</a:t>
            </a:r>
            <a:r>
              <a:rPr lang="en-US" dirty="0" smtClean="0"/>
              <a:t>ractices Integrated </a:t>
            </a:r>
            <a:r>
              <a:rPr lang="en-US" dirty="0"/>
              <a:t>into the </a:t>
            </a:r>
            <a:r>
              <a:rPr lang="en-US" dirty="0" smtClean="0"/>
              <a:t>SDLC-2</a:t>
            </a:r>
            <a:endParaRPr lang="en-US" dirty="0"/>
          </a:p>
        </p:txBody>
      </p:sp>
      <p:graphicFrame>
        <p:nvGraphicFramePr>
          <p:cNvPr id="281" name="Table 280"/>
          <p:cNvGraphicFramePr>
            <a:graphicFrameLocks noGrp="1"/>
          </p:cNvGraphicFramePr>
          <p:nvPr>
            <p:extLst>
              <p:ext uri="{D42A27DB-BD31-4B8C-83A1-F6EECF244321}">
                <p14:modId xmlns:p14="http://schemas.microsoft.com/office/powerpoint/2010/main" val="958848718"/>
              </p:ext>
            </p:extLst>
          </p:nvPr>
        </p:nvGraphicFramePr>
        <p:xfrm>
          <a:off x="413657" y="1143000"/>
          <a:ext cx="8229600" cy="2225040"/>
        </p:xfrm>
        <a:graphic>
          <a:graphicData uri="http://schemas.openxmlformats.org/drawingml/2006/table">
            <a:tbl>
              <a:tblPr firstRow="1" bandRow="1">
                <a:tableStyleId>{8EC20E35-A176-4012-BC5E-935CFFF8708E}</a:tableStyleId>
              </a:tblPr>
              <a:tblGrid>
                <a:gridCol w="1828800"/>
                <a:gridCol w="6400800"/>
              </a:tblGrid>
              <a:tr h="370840">
                <a:tc>
                  <a:txBody>
                    <a:bodyPr/>
                    <a:lstStyle/>
                    <a:p>
                      <a:pPr algn="ctr"/>
                      <a:r>
                        <a:rPr lang="en-US" sz="2400" dirty="0" smtClean="0">
                          <a:latin typeface="Calibri" panose="020F0502020204030204" pitchFamily="34" charset="0"/>
                        </a:rPr>
                        <a:t>Practice</a:t>
                      </a:r>
                      <a:endParaRPr lang="en-US" sz="20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US" sz="2400" dirty="0" smtClean="0">
                          <a:latin typeface="Calibri" panose="020F0502020204030204" pitchFamily="34" charset="0"/>
                        </a:rPr>
                        <a:t>Content</a:t>
                      </a:r>
                      <a:endParaRPr lang="en-US" sz="16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274320">
                <a:tc>
                  <a:txBody>
                    <a:bodyPr/>
                    <a:lstStyle/>
                    <a:p>
                      <a:pPr algn="l"/>
                      <a:r>
                        <a:rPr lang="en-US" sz="2000" kern="1200" dirty="0" smtClean="0">
                          <a:effectLst/>
                          <a:latin typeface="Calibri" panose="020F0502020204030204" pitchFamily="34" charset="0"/>
                        </a:rPr>
                        <a:t>Security Testing</a:t>
                      </a:r>
                      <a:endParaRPr lang="en-US" sz="20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marR="0" indent="-91440" algn="l" defTabSz="914400" rtl="0" eaLnBrk="1" fontAlgn="auto" latinLnBrk="0" hangingPunct="1">
                        <a:lnSpc>
                          <a:spcPct val="100000"/>
                        </a:lnSpc>
                        <a:spcBef>
                          <a:spcPts val="0"/>
                        </a:spcBef>
                        <a:spcAft>
                          <a:spcPts val="600"/>
                        </a:spcAft>
                        <a:buClrTx/>
                        <a:buSzTx/>
                        <a:buFontTx/>
                        <a:buNone/>
                        <a:tabLst/>
                        <a:defRPr/>
                      </a:pPr>
                      <a:r>
                        <a:rPr lang="en-US" sz="2000" kern="1200" dirty="0" smtClean="0">
                          <a:effectLst/>
                          <a:latin typeface="Calibri" panose="020F0502020204030204" pitchFamily="34" charset="0"/>
                        </a:rPr>
                        <a:t>security testing focuses on vulnerabilities in construction</a:t>
                      </a:r>
                    </a:p>
                    <a:p>
                      <a:pPr marL="91440" marR="0" indent="-91440" algn="l" defTabSz="914400" rtl="0" eaLnBrk="1" fontAlgn="auto" latinLnBrk="0" hangingPunct="1">
                        <a:lnSpc>
                          <a:spcPct val="100000"/>
                        </a:lnSpc>
                        <a:spcBef>
                          <a:spcPts val="0"/>
                        </a:spcBef>
                        <a:spcAft>
                          <a:spcPts val="600"/>
                        </a:spcAft>
                        <a:buClrTx/>
                        <a:buSzTx/>
                        <a:buFontTx/>
                        <a:buNone/>
                        <a:tabLst/>
                        <a:defRPr/>
                      </a:pPr>
                      <a:r>
                        <a:rPr lang="en-US" sz="2000" kern="1200" dirty="0" smtClean="0">
                          <a:effectLst/>
                          <a:latin typeface="Calibri" panose="020F0502020204030204" pitchFamily="34" charset="0"/>
                        </a:rPr>
                        <a:t>integrating security into standard quality assurance processes</a:t>
                      </a:r>
                      <a:r>
                        <a:rPr lang="en-US" sz="2000" kern="1200" baseline="0" dirty="0" smtClean="0">
                          <a:effectLst/>
                          <a:latin typeface="Calibri" panose="020F0502020204030204" pitchFamily="34" charset="0"/>
                        </a:rPr>
                        <a:t> - </a:t>
                      </a:r>
                      <a:r>
                        <a:rPr lang="en-US" sz="2000" kern="1200" dirty="0" smtClean="0">
                          <a:effectLst/>
                          <a:latin typeface="Calibri" panose="020F0502020204030204" pitchFamily="34" charset="0"/>
                        </a:rPr>
                        <a:t>black box security tools, risk driven white box testing,</a:t>
                      </a:r>
                      <a:r>
                        <a:rPr lang="en-US" sz="2000" kern="1200" baseline="0" dirty="0" smtClean="0">
                          <a:effectLst/>
                          <a:latin typeface="Calibri" panose="020F0502020204030204" pitchFamily="34" charset="0"/>
                        </a:rPr>
                        <a:t> &amp; </a:t>
                      </a:r>
                      <a:r>
                        <a:rPr lang="en-US" sz="2000" kern="1200" dirty="0" smtClean="0">
                          <a:effectLst/>
                          <a:latin typeface="Calibri" panose="020F0502020204030204" pitchFamily="34" charset="0"/>
                        </a:rPr>
                        <a:t>application of the attack model</a:t>
                      </a:r>
                    </a:p>
                    <a:p>
                      <a:pPr marL="91440" marR="0" indent="-91440" algn="l" defTabSz="914400" rtl="0" eaLnBrk="1" fontAlgn="auto" latinLnBrk="0" hangingPunct="1">
                        <a:lnSpc>
                          <a:spcPct val="100000"/>
                        </a:lnSpc>
                        <a:spcBef>
                          <a:spcPts val="0"/>
                        </a:spcBef>
                        <a:spcAft>
                          <a:spcPts val="600"/>
                        </a:spcAft>
                        <a:buClrTx/>
                        <a:buSzTx/>
                        <a:buFontTx/>
                        <a:buNone/>
                        <a:tabLst/>
                        <a:defRPr/>
                      </a:pPr>
                      <a:r>
                        <a:rPr lang="en-US" sz="2000" kern="1200" dirty="0" smtClean="0">
                          <a:effectLst/>
                          <a:latin typeface="Calibri" panose="020F0502020204030204" pitchFamily="34" charset="0"/>
                        </a:rPr>
                        <a:t>code coverage analysis</a:t>
                      </a:r>
                      <a:endParaRPr lang="en-US" sz="2000" kern="1200" dirty="0" smtClean="0">
                        <a:solidFill>
                          <a:schemeClr val="dk1"/>
                        </a:solidFill>
                        <a:effectLst/>
                        <a:latin typeface="Calibri" panose="020F050202020403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68080621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Deployment</a:t>
            </a:r>
            <a:endParaRPr lang="en-US" dirty="0"/>
          </a:p>
        </p:txBody>
      </p:sp>
      <p:graphicFrame>
        <p:nvGraphicFramePr>
          <p:cNvPr id="281" name="Table 280"/>
          <p:cNvGraphicFramePr>
            <a:graphicFrameLocks noGrp="1"/>
          </p:cNvGraphicFramePr>
          <p:nvPr>
            <p:extLst>
              <p:ext uri="{D42A27DB-BD31-4B8C-83A1-F6EECF244321}">
                <p14:modId xmlns:p14="http://schemas.microsoft.com/office/powerpoint/2010/main" val="4119137577"/>
              </p:ext>
            </p:extLst>
          </p:nvPr>
        </p:nvGraphicFramePr>
        <p:xfrm>
          <a:off x="413657" y="1143000"/>
          <a:ext cx="8229600" cy="3764280"/>
        </p:xfrm>
        <a:graphic>
          <a:graphicData uri="http://schemas.openxmlformats.org/drawingml/2006/table">
            <a:tbl>
              <a:tblPr firstRow="1" bandRow="1">
                <a:tableStyleId>{8EC20E35-A176-4012-BC5E-935CFFF8708E}</a:tableStyleId>
              </a:tblPr>
              <a:tblGrid>
                <a:gridCol w="1828800"/>
                <a:gridCol w="6400800"/>
              </a:tblGrid>
              <a:tr h="370840">
                <a:tc>
                  <a:txBody>
                    <a:bodyPr/>
                    <a:lstStyle/>
                    <a:p>
                      <a:pPr algn="ctr"/>
                      <a:r>
                        <a:rPr lang="en-US" sz="2400" dirty="0" smtClean="0">
                          <a:latin typeface="Calibri" panose="020F0502020204030204" pitchFamily="34" charset="0"/>
                        </a:rPr>
                        <a:t>Practice</a:t>
                      </a:r>
                      <a:endParaRPr lang="en-US" sz="16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US" sz="2400" dirty="0" smtClean="0">
                          <a:latin typeface="Calibri" panose="020F0502020204030204" pitchFamily="34" charset="0"/>
                        </a:rPr>
                        <a:t>Content</a:t>
                      </a:r>
                      <a:endParaRPr lang="en-US" sz="24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274320">
                <a:tc>
                  <a:txBody>
                    <a:bodyPr/>
                    <a:lstStyle/>
                    <a:p>
                      <a:pPr marL="91440" indent="-91440" algn="l"/>
                      <a:r>
                        <a:rPr lang="en-US" sz="2000" kern="1200" dirty="0" smtClean="0">
                          <a:effectLst/>
                          <a:latin typeface="Calibri" panose="020F0502020204030204" pitchFamily="34" charset="0"/>
                        </a:rPr>
                        <a:t>Penetration Testing</a:t>
                      </a:r>
                      <a:endParaRPr lang="en-US" sz="20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marR="0" indent="-91440" algn="l" defTabSz="914400" rtl="0" eaLnBrk="1" fontAlgn="auto" latinLnBrk="0" hangingPunct="1">
                        <a:lnSpc>
                          <a:spcPct val="100000"/>
                        </a:lnSpc>
                        <a:spcBef>
                          <a:spcPts val="0"/>
                        </a:spcBef>
                        <a:spcAft>
                          <a:spcPts val="600"/>
                        </a:spcAft>
                        <a:buClrTx/>
                        <a:buSzTx/>
                        <a:buFontTx/>
                        <a:buNone/>
                        <a:tabLst/>
                        <a:defRPr/>
                      </a:pPr>
                      <a:r>
                        <a:rPr lang="en-US" sz="2000" kern="1200" dirty="0" smtClean="0">
                          <a:effectLst/>
                          <a:latin typeface="Calibri" panose="020F0502020204030204" pitchFamily="34" charset="0"/>
                        </a:rPr>
                        <a:t>penetration testing focuses on vulnerabilities in final configuration, and provides direct feeds to defect management and mitigation</a:t>
                      </a:r>
                      <a:endParaRPr lang="en-US" sz="20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pPr marL="91440" indent="-91440" algn="l"/>
                      <a:r>
                        <a:rPr lang="en-US" sz="2000" kern="1200" dirty="0" smtClean="0">
                          <a:effectLst/>
                          <a:latin typeface="Calibri" panose="020F0502020204030204" pitchFamily="34" charset="0"/>
                        </a:rPr>
                        <a:t>Software Environment</a:t>
                      </a:r>
                      <a:endParaRPr lang="en-US" sz="20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600"/>
                        </a:spcAft>
                      </a:pPr>
                      <a:r>
                        <a:rPr lang="en-US" sz="2000" dirty="0" smtClean="0">
                          <a:latin typeface="Calibri" panose="020F0502020204030204" pitchFamily="34" charset="0"/>
                        </a:rPr>
                        <a:t>OS and platform patching</a:t>
                      </a:r>
                    </a:p>
                    <a:p>
                      <a:pPr algn="l">
                        <a:spcAft>
                          <a:spcPts val="600"/>
                        </a:spcAft>
                      </a:pPr>
                      <a:r>
                        <a:rPr lang="en-US" sz="2000" dirty="0" smtClean="0">
                          <a:latin typeface="Calibri" panose="020F0502020204030204" pitchFamily="34" charset="0"/>
                        </a:rPr>
                        <a:t>web application firewalls</a:t>
                      </a:r>
                    </a:p>
                    <a:p>
                      <a:pPr algn="l">
                        <a:spcAft>
                          <a:spcPts val="600"/>
                        </a:spcAft>
                      </a:pPr>
                      <a:r>
                        <a:rPr lang="en-US" sz="2000" dirty="0" smtClean="0">
                          <a:latin typeface="Calibri" panose="020F0502020204030204" pitchFamily="34" charset="0"/>
                        </a:rPr>
                        <a:t>installation and configuration documentation</a:t>
                      </a:r>
                    </a:p>
                    <a:p>
                      <a:pPr algn="l">
                        <a:spcAft>
                          <a:spcPts val="600"/>
                        </a:spcAft>
                      </a:pPr>
                      <a:r>
                        <a:rPr lang="en-US" sz="2000" dirty="0" smtClean="0">
                          <a:latin typeface="Calibri" panose="020F0502020204030204" pitchFamily="34" charset="0"/>
                        </a:rPr>
                        <a:t>application monitoring</a:t>
                      </a:r>
                    </a:p>
                    <a:p>
                      <a:pPr algn="l">
                        <a:spcAft>
                          <a:spcPts val="600"/>
                        </a:spcAft>
                      </a:pPr>
                      <a:r>
                        <a:rPr lang="en-US" sz="2000" dirty="0" smtClean="0">
                          <a:latin typeface="Calibri" panose="020F0502020204030204" pitchFamily="34" charset="0"/>
                        </a:rPr>
                        <a:t>change management</a:t>
                      </a:r>
                    </a:p>
                    <a:p>
                      <a:pPr algn="l">
                        <a:spcAft>
                          <a:spcPts val="600"/>
                        </a:spcAft>
                      </a:pPr>
                      <a:r>
                        <a:rPr lang="en-US" sz="2000" dirty="0" smtClean="0">
                          <a:latin typeface="Calibri" panose="020F0502020204030204" pitchFamily="34" charset="0"/>
                        </a:rPr>
                        <a:t>ultimately code signing</a:t>
                      </a:r>
                      <a:endParaRPr lang="en-US" sz="20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0417514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a:p>
        </p:txBody>
      </p:sp>
      <p:sp>
        <p:nvSpPr>
          <p:cNvPr id="4" name="Rectangle 128"/>
          <p:cNvSpPr txBox="1">
            <a:spLocks noChangeArrowheads="1"/>
          </p:cNvSpPr>
          <p:nvPr/>
        </p:nvSpPr>
        <p:spPr bwMode="auto">
          <a:xfrm>
            <a:off x="4257674" y="5153025"/>
            <a:ext cx="4200525" cy="561975"/>
          </a:xfrm>
          <a:prstGeom prst="rect">
            <a:avLst/>
          </a:prstGeom>
        </p:spPr>
        <p:txBody>
          <a:bodyPr lIns="91440" tIns="45720" rIns="91440" bIns="45720" anchor="ctr"/>
          <a:lstStyle>
            <a:lvl1pPr algn="l" rtl="0" eaLnBrk="1" fontAlgn="base" hangingPunct="1">
              <a:spcBef>
                <a:spcPct val="30000"/>
              </a:spcBef>
              <a:spcAft>
                <a:spcPct val="0"/>
              </a:spcAft>
              <a:buSzPct val="70000"/>
              <a:defRPr sz="17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kern="0" dirty="0" smtClean="0"/>
              <a:t>Author of Module or CERT Program</a:t>
            </a:r>
            <a:br>
              <a:rPr lang="en-US" kern="0" dirty="0" smtClean="0"/>
            </a:br>
            <a:r>
              <a:rPr lang="en-US" kern="0" dirty="0" smtClean="0"/>
              <a:t>Month 2014</a:t>
            </a:r>
            <a:endParaRPr lang="en-US" kern="0" dirty="0"/>
          </a:p>
        </p:txBody>
      </p:sp>
      <p:sp>
        <p:nvSpPr>
          <p:cNvPr id="5" name="Rectangle 12"/>
          <p:cNvSpPr txBox="1">
            <a:spLocks noChangeArrowheads="1"/>
          </p:cNvSpPr>
          <p:nvPr/>
        </p:nvSpPr>
        <p:spPr bwMode="white">
          <a:xfrm>
            <a:off x="4257673" y="2438400"/>
            <a:ext cx="4352925" cy="7620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nSpc>
                <a:spcPct val="100000"/>
              </a:lnSpc>
              <a:defRPr sz="2200"/>
            </a:lvl1pPr>
          </a:lstStyle>
          <a:p>
            <a:pPr lvl="0" algn="l">
              <a:spcBef>
                <a:spcPct val="0"/>
              </a:spcBef>
              <a:defRPr/>
            </a:pPr>
            <a:r>
              <a:rPr lang="en-US" sz="2800" b="1" dirty="0" smtClean="0"/>
              <a:t>Assurance Management</a:t>
            </a:r>
          </a:p>
          <a:p>
            <a:pPr lvl="0" algn="l">
              <a:spcBef>
                <a:spcPct val="0"/>
              </a:spcBef>
              <a:defRPr/>
            </a:pPr>
            <a:r>
              <a:rPr kumimoji="0" lang="en-US" sz="2800" b="1" i="0" u="none" strike="noStrike" kern="0" cap="none" spc="0" normalizeH="0" baseline="0" noProof="0" dirty="0" smtClean="0">
                <a:ln>
                  <a:noFill/>
                </a:ln>
                <a:solidFill>
                  <a:schemeClr val="tx1"/>
                </a:solidFill>
                <a:effectLst/>
                <a:uLnTx/>
                <a:uFillTx/>
                <a:latin typeface="+mj-lt"/>
                <a:ea typeface="+mj-ea"/>
                <a:cs typeface="+mj-cs"/>
              </a:rPr>
              <a:t>Module 7</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2" name="TextBox 1"/>
          <p:cNvSpPr txBox="1"/>
          <p:nvPr/>
        </p:nvSpPr>
        <p:spPr>
          <a:xfrm>
            <a:off x="4257673" y="3505200"/>
            <a:ext cx="2234907" cy="400110"/>
          </a:xfrm>
          <a:prstGeom prst="rect">
            <a:avLst/>
          </a:prstGeom>
          <a:noFill/>
        </p:spPr>
        <p:txBody>
          <a:bodyPr wrap="none" rtlCol="0">
            <a:spAutoFit/>
          </a:bodyPr>
          <a:lstStyle/>
          <a:p>
            <a:pPr algn="l"/>
            <a:r>
              <a:rPr lang="en-US" b="1" dirty="0" smtClean="0">
                <a:latin typeface="Calibri" panose="020F0502020204030204" pitchFamily="34" charset="0"/>
              </a:rPr>
              <a:t>Building Security In</a:t>
            </a:r>
            <a:endParaRPr lang="en-US" b="1" dirty="0">
              <a:latin typeface="Calibri" panose="020F0502020204030204" pitchFamily="34" charset="0"/>
            </a:endParaRPr>
          </a:p>
        </p:txBody>
      </p:sp>
    </p:spTree>
    <p:extLst>
      <p:ext uri="{BB962C8B-B14F-4D97-AF65-F5344CB8AC3E}">
        <p14:creationId xmlns:p14="http://schemas.microsoft.com/office/powerpoint/2010/main" val="2686170369"/>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Deployment</a:t>
            </a:r>
            <a:endParaRPr lang="en-US" dirty="0"/>
          </a:p>
        </p:txBody>
      </p:sp>
      <p:graphicFrame>
        <p:nvGraphicFramePr>
          <p:cNvPr id="281" name="Table 280"/>
          <p:cNvGraphicFramePr>
            <a:graphicFrameLocks noGrp="1"/>
          </p:cNvGraphicFramePr>
          <p:nvPr>
            <p:extLst>
              <p:ext uri="{D42A27DB-BD31-4B8C-83A1-F6EECF244321}">
                <p14:modId xmlns:p14="http://schemas.microsoft.com/office/powerpoint/2010/main" val="2013373840"/>
              </p:ext>
            </p:extLst>
          </p:nvPr>
        </p:nvGraphicFramePr>
        <p:xfrm>
          <a:off x="413657" y="1143000"/>
          <a:ext cx="8229600" cy="1996440"/>
        </p:xfrm>
        <a:graphic>
          <a:graphicData uri="http://schemas.openxmlformats.org/drawingml/2006/table">
            <a:tbl>
              <a:tblPr firstRow="1" bandRow="1">
                <a:tableStyleId>{8EC20E35-A176-4012-BC5E-935CFFF8708E}</a:tableStyleId>
              </a:tblPr>
              <a:tblGrid>
                <a:gridCol w="1828800"/>
                <a:gridCol w="6400800"/>
              </a:tblGrid>
              <a:tr h="370840">
                <a:tc>
                  <a:txBody>
                    <a:bodyPr/>
                    <a:lstStyle/>
                    <a:p>
                      <a:pPr algn="ctr"/>
                      <a:r>
                        <a:rPr lang="en-US" sz="2400" dirty="0" smtClean="0">
                          <a:latin typeface="Calibri" panose="020F0502020204030204" pitchFamily="34" charset="0"/>
                        </a:rPr>
                        <a:t>Practice</a:t>
                      </a:r>
                      <a:endParaRPr lang="en-US" sz="16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US" sz="2400" dirty="0" smtClean="0">
                          <a:latin typeface="Calibri" panose="020F0502020204030204" pitchFamily="34" charset="0"/>
                        </a:rPr>
                        <a:t>Content</a:t>
                      </a:r>
                      <a:endParaRPr lang="en-US" sz="24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370840">
                <a:tc>
                  <a:txBody>
                    <a:bodyPr/>
                    <a:lstStyle/>
                    <a:p>
                      <a:pPr marL="91440" marR="0" indent="-91440" algn="l" defTabSz="914400" rtl="0" eaLnBrk="1" fontAlgn="auto" latinLnBrk="0" hangingPunct="1">
                        <a:lnSpc>
                          <a:spcPct val="100000"/>
                        </a:lnSpc>
                        <a:spcBef>
                          <a:spcPts val="0"/>
                        </a:spcBef>
                        <a:spcAft>
                          <a:spcPts val="0"/>
                        </a:spcAft>
                        <a:buClrTx/>
                        <a:buSzTx/>
                        <a:buFontTx/>
                        <a:buNone/>
                        <a:tabLst/>
                        <a:defRPr/>
                      </a:pPr>
                      <a:r>
                        <a:rPr lang="en-US" sz="2000" kern="1200" dirty="0" smtClean="0">
                          <a:effectLst/>
                          <a:latin typeface="Calibri" panose="020F0502020204030204" pitchFamily="34" charset="0"/>
                        </a:rPr>
                        <a:t>Configuration Management &amp; Vulnerability Management</a:t>
                      </a:r>
                      <a:endParaRPr lang="en-US" sz="20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en-US" sz="2000" dirty="0" smtClean="0">
                          <a:latin typeface="Calibri" panose="020F0502020204030204" pitchFamily="34" charset="0"/>
                        </a:rPr>
                        <a:t>patching and updating applications</a:t>
                      </a:r>
                    </a:p>
                    <a:p>
                      <a:pPr marL="0" marR="0" indent="0" algn="l" defTabSz="914400" rtl="0" eaLnBrk="1" fontAlgn="auto" latinLnBrk="0" hangingPunct="1">
                        <a:lnSpc>
                          <a:spcPct val="100000"/>
                        </a:lnSpc>
                        <a:spcBef>
                          <a:spcPts val="0"/>
                        </a:spcBef>
                        <a:spcAft>
                          <a:spcPts val="600"/>
                        </a:spcAft>
                        <a:buClrTx/>
                        <a:buSzTx/>
                        <a:buFontTx/>
                        <a:buNone/>
                        <a:tabLst/>
                        <a:defRPr/>
                      </a:pPr>
                      <a:r>
                        <a:rPr lang="en-US" sz="2000" dirty="0" smtClean="0">
                          <a:latin typeface="Calibri" panose="020F0502020204030204" pitchFamily="34" charset="0"/>
                        </a:rPr>
                        <a:t>version control</a:t>
                      </a:r>
                    </a:p>
                    <a:p>
                      <a:pPr marL="0" marR="0" indent="0" algn="l" defTabSz="914400" rtl="0" eaLnBrk="1" fontAlgn="auto" latinLnBrk="0" hangingPunct="1">
                        <a:lnSpc>
                          <a:spcPct val="100000"/>
                        </a:lnSpc>
                        <a:spcBef>
                          <a:spcPts val="0"/>
                        </a:spcBef>
                        <a:spcAft>
                          <a:spcPts val="600"/>
                        </a:spcAft>
                        <a:buClrTx/>
                        <a:buSzTx/>
                        <a:buFontTx/>
                        <a:buNone/>
                        <a:tabLst/>
                        <a:defRPr/>
                      </a:pPr>
                      <a:r>
                        <a:rPr lang="en-US" sz="2000" dirty="0" smtClean="0">
                          <a:latin typeface="Calibri" panose="020F0502020204030204" pitchFamily="34" charset="0"/>
                        </a:rPr>
                        <a:t>defect tracking and remediation</a:t>
                      </a:r>
                    </a:p>
                    <a:p>
                      <a:pPr marL="91440" marR="0" indent="-91440" algn="l" defTabSz="914400" rtl="0" eaLnBrk="1" fontAlgn="auto" latinLnBrk="0" hangingPunct="1">
                        <a:lnSpc>
                          <a:spcPct val="100000"/>
                        </a:lnSpc>
                        <a:spcBef>
                          <a:spcPts val="0"/>
                        </a:spcBef>
                        <a:spcAft>
                          <a:spcPts val="600"/>
                        </a:spcAft>
                        <a:buClrTx/>
                        <a:buSzTx/>
                        <a:buFontTx/>
                        <a:buNone/>
                        <a:tabLst/>
                        <a:defRPr/>
                      </a:pPr>
                      <a:r>
                        <a:rPr lang="en-US" sz="2000" dirty="0" smtClean="0">
                          <a:latin typeface="Calibri" panose="020F0502020204030204" pitchFamily="34" charset="0"/>
                        </a:rPr>
                        <a:t>incident handling</a:t>
                      </a:r>
                      <a:endParaRPr lang="en-US" sz="20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63008470"/>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Twelve Common Activities</a:t>
            </a:r>
          </a:p>
        </p:txBody>
      </p:sp>
      <p:sp>
        <p:nvSpPr>
          <p:cNvPr id="3" name="Content Placeholder 2"/>
          <p:cNvSpPr>
            <a:spLocks noGrp="1"/>
          </p:cNvSpPr>
          <p:nvPr>
            <p:ph idx="1"/>
          </p:nvPr>
        </p:nvSpPr>
        <p:spPr/>
        <p:txBody>
          <a:bodyPr/>
          <a:lstStyle/>
          <a:p>
            <a:r>
              <a:rPr lang="en-US" dirty="0"/>
              <a:t>T</a:t>
            </a:r>
            <a:r>
              <a:rPr lang="en-US" dirty="0" smtClean="0"/>
              <a:t>welve </a:t>
            </a:r>
            <a:r>
              <a:rPr lang="en-US" dirty="0"/>
              <a:t>activities </a:t>
            </a:r>
            <a:r>
              <a:rPr lang="en-US" dirty="0" smtClean="0"/>
              <a:t>carried out by at </a:t>
            </a:r>
            <a:r>
              <a:rPr lang="en-US" dirty="0"/>
              <a:t>least forty-three of the sixty-seven firms </a:t>
            </a:r>
            <a:endParaRPr lang="en-US" dirty="0" smtClean="0"/>
          </a:p>
          <a:p>
            <a:r>
              <a:rPr lang="en-US" dirty="0"/>
              <a:t>O</a:t>
            </a:r>
            <a:r>
              <a:rPr lang="en-US" dirty="0" smtClean="0"/>
              <a:t>ne activity is identified for  </a:t>
            </a:r>
            <a:r>
              <a:rPr lang="en-US" dirty="0"/>
              <a:t>each </a:t>
            </a:r>
            <a:r>
              <a:rPr lang="en-US" dirty="0" smtClean="0"/>
              <a:t>practice area</a:t>
            </a:r>
          </a:p>
          <a:p>
            <a:pPr lvl="1"/>
            <a:r>
              <a:rPr lang="en-US" dirty="0"/>
              <a:t>c</a:t>
            </a:r>
            <a:r>
              <a:rPr lang="en-US" dirty="0" smtClean="0"/>
              <a:t>annot directly </a:t>
            </a:r>
            <a:r>
              <a:rPr lang="en-US" dirty="0"/>
              <a:t>conclude that these twelve activities are necessary for all software security </a:t>
            </a:r>
            <a:r>
              <a:rPr lang="en-US" dirty="0" smtClean="0"/>
              <a:t>initiatives</a:t>
            </a:r>
          </a:p>
          <a:p>
            <a:pPr lvl="1"/>
            <a:r>
              <a:rPr lang="en-US" dirty="0" smtClean="0"/>
              <a:t>can say that </a:t>
            </a:r>
            <a:r>
              <a:rPr lang="en-US" dirty="0"/>
              <a:t>these activities are commonly found in highly successful programs. </a:t>
            </a:r>
          </a:p>
        </p:txBody>
      </p:sp>
    </p:spTree>
    <p:extLst>
      <p:ext uri="{BB962C8B-B14F-4D97-AF65-F5344CB8AC3E}">
        <p14:creationId xmlns:p14="http://schemas.microsoft.com/office/powerpoint/2010/main" val="4060757220"/>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Twelve Common Activities Out of 112-1</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88750031"/>
              </p:ext>
            </p:extLst>
          </p:nvPr>
        </p:nvGraphicFramePr>
        <p:xfrm>
          <a:off x="304800" y="1047303"/>
          <a:ext cx="8455025" cy="4577080"/>
        </p:xfrm>
        <a:graphic>
          <a:graphicData uri="http://schemas.openxmlformats.org/drawingml/2006/table">
            <a:tbl>
              <a:tblPr firstRow="1" bandRow="1">
                <a:tableStyleId>{8EC20E35-A176-4012-BC5E-935CFFF8708E}</a:tableStyleId>
              </a:tblPr>
              <a:tblGrid>
                <a:gridCol w="3735572"/>
                <a:gridCol w="4719453"/>
              </a:tblGrid>
              <a:tr h="370840">
                <a:tc>
                  <a:txBody>
                    <a:bodyPr/>
                    <a:lstStyle/>
                    <a:p>
                      <a:pPr algn="ctr"/>
                      <a:r>
                        <a:rPr lang="en-US" sz="1400" dirty="0" smtClean="0"/>
                        <a:t>Objective</a:t>
                      </a:r>
                      <a:endParaRPr lang="en-US" sz="1100" dirty="0"/>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US" sz="1400" dirty="0" smtClean="0"/>
                        <a:t>Activity</a:t>
                      </a:r>
                      <a:endParaRPr lang="en-US" sz="1100" dirty="0"/>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274320">
                <a:tc>
                  <a:txBody>
                    <a:bodyPr/>
                    <a:lstStyle/>
                    <a:p>
                      <a:pPr marL="91440" indent="-91440"/>
                      <a:r>
                        <a:rPr lang="en-US" sz="2000" dirty="0" smtClean="0"/>
                        <a:t>establish SSDL gates (but do not enforce</a:t>
                      </a:r>
                      <a:endParaRPr lang="en-US" sz="2000" dirty="0">
                        <a:latin typeface="Calibri" panose="020F0502020204030204" pitchFamily="34" charset="0"/>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kern="1200" dirty="0" smtClean="0">
                          <a:effectLst/>
                        </a:rPr>
                        <a:t>identify gate locations, gather necessary artifacts </a:t>
                      </a:r>
                      <a:endParaRPr lang="en-US" sz="2000" dirty="0">
                        <a:latin typeface="Calibri" panose="020F0502020204030204" pitchFamily="34" charset="0"/>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r>
                        <a:rPr lang="en-US" sz="2000" kern="1200" dirty="0" smtClean="0">
                          <a:effectLst/>
                        </a:rPr>
                        <a:t>promote privacy </a:t>
                      </a:r>
                      <a:endParaRPr lang="en-US" sz="2000" dirty="0">
                        <a:latin typeface="Calibri" panose="020F0502020204030204" pitchFamily="34" charset="0"/>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kern="1200" dirty="0" smtClean="0">
                          <a:effectLst/>
                        </a:rPr>
                        <a:t>identify PII obligations</a:t>
                      </a:r>
                      <a:endParaRPr lang="en-US" sz="2000" dirty="0">
                        <a:latin typeface="Calibri" panose="020F0502020204030204" pitchFamily="34" charset="0"/>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pPr marL="91440" marR="0" indent="-91440" algn="l" defTabSz="914400" rtl="0" eaLnBrk="1" fontAlgn="auto" latinLnBrk="0" hangingPunct="1">
                        <a:lnSpc>
                          <a:spcPct val="100000"/>
                        </a:lnSpc>
                        <a:spcBef>
                          <a:spcPts val="0"/>
                        </a:spcBef>
                        <a:spcAft>
                          <a:spcPts val="0"/>
                        </a:spcAft>
                        <a:buClrTx/>
                        <a:buSzTx/>
                        <a:buFontTx/>
                        <a:buNone/>
                        <a:tabLst/>
                        <a:defRPr/>
                      </a:pPr>
                      <a:r>
                        <a:rPr lang="en-US" sz="2000" kern="1200" dirty="0" smtClean="0">
                          <a:effectLst/>
                        </a:rPr>
                        <a:t>promote culture of security throughout the organization</a:t>
                      </a:r>
                      <a:endParaRPr lang="en-US" sz="2000" dirty="0">
                        <a:latin typeface="Calibri" panose="020F0502020204030204" pitchFamily="34" charset="0"/>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effectLst/>
                        </a:rPr>
                        <a:t>provide awareness training</a:t>
                      </a:r>
                      <a:endParaRPr lang="en-US" sz="2000" kern="1200" dirty="0" smtClean="0">
                        <a:solidFill>
                          <a:schemeClr val="dk1"/>
                        </a:solidFill>
                        <a:effectLst/>
                        <a:latin typeface="Calibri" panose="020F0502020204030204" pitchFamily="34" charset="0"/>
                        <a:ea typeface="+mn-ea"/>
                        <a:cs typeface="+mn-cs"/>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2000" kern="1200" dirty="0" smtClean="0">
                          <a:effectLst/>
                        </a:rPr>
                        <a:t>prioritize applications by data consumed/</a:t>
                      </a:r>
                      <a:endParaRPr lang="en-US" sz="2000" dirty="0">
                        <a:latin typeface="Calibri" panose="020F0502020204030204" pitchFamily="34" charset="0"/>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kern="1200" dirty="0" smtClean="0">
                          <a:effectLst/>
                        </a:rPr>
                        <a:t>create a data classification scheme and inventory</a:t>
                      </a:r>
                      <a:endParaRPr lang="en-US" sz="2000" dirty="0">
                        <a:latin typeface="Calibri" panose="020F0502020204030204" pitchFamily="34" charset="0"/>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91440" indent="-91440"/>
                      <a:r>
                        <a:rPr lang="en-US" sz="2000" kern="1200" dirty="0" smtClean="0">
                          <a:effectLst/>
                        </a:rPr>
                        <a:t>create proactive security guidance around security features</a:t>
                      </a:r>
                      <a:endParaRPr lang="en-US" sz="2000" kern="1200" dirty="0" smtClean="0">
                        <a:solidFill>
                          <a:schemeClr val="dk1"/>
                        </a:solidFill>
                        <a:effectLst/>
                        <a:latin typeface="Calibri" panose="020F0502020204030204" pitchFamily="34" charset="0"/>
                        <a:ea typeface="+mn-ea"/>
                        <a:cs typeface="+mn-cs"/>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effectLst/>
                        </a:rPr>
                        <a:t>build and publish security features</a:t>
                      </a:r>
                      <a:endParaRPr lang="en-US" sz="2000" kern="1200" dirty="0" smtClean="0">
                        <a:solidFill>
                          <a:schemeClr val="dk1"/>
                        </a:solidFill>
                        <a:effectLst/>
                        <a:latin typeface="Calibri" panose="020F0502020204030204" pitchFamily="34" charset="0"/>
                        <a:ea typeface="+mn-ea"/>
                        <a:cs typeface="+mn-cs"/>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r>
                        <a:rPr lang="en-US" sz="2000" kern="1200" dirty="0" smtClean="0">
                          <a:effectLst/>
                        </a:rPr>
                        <a:t>meet demand for security features </a:t>
                      </a:r>
                      <a:endParaRPr lang="en-US" sz="2000" dirty="0">
                        <a:latin typeface="Calibri" panose="020F0502020204030204" pitchFamily="34" charset="0"/>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kern="1200" dirty="0" smtClean="0">
                          <a:effectLst/>
                        </a:rPr>
                        <a:t>create internal security standards</a:t>
                      </a:r>
                      <a:endParaRPr lang="en-US" sz="2000" dirty="0">
                        <a:latin typeface="Calibri" panose="020F0502020204030204" pitchFamily="34" charset="0"/>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77712211"/>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Twelve Common Activities Out of 112-2</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31296756"/>
              </p:ext>
            </p:extLst>
          </p:nvPr>
        </p:nvGraphicFramePr>
        <p:xfrm>
          <a:off x="304800" y="1047303"/>
          <a:ext cx="8455025" cy="5186680"/>
        </p:xfrm>
        <a:graphic>
          <a:graphicData uri="http://schemas.openxmlformats.org/drawingml/2006/table">
            <a:tbl>
              <a:tblPr firstRow="1" bandRow="1">
                <a:tableStyleId>{8EC20E35-A176-4012-BC5E-935CFFF8708E}</a:tableStyleId>
              </a:tblPr>
              <a:tblGrid>
                <a:gridCol w="3735572"/>
                <a:gridCol w="4719453"/>
              </a:tblGrid>
              <a:tr h="370840">
                <a:tc>
                  <a:txBody>
                    <a:bodyPr/>
                    <a:lstStyle/>
                    <a:p>
                      <a:pPr algn="ctr"/>
                      <a:r>
                        <a:rPr lang="en-US" sz="1400" dirty="0" smtClean="0"/>
                        <a:t>Objective</a:t>
                      </a:r>
                      <a:endParaRPr lang="en-US" sz="1100" dirty="0"/>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US" sz="1400" dirty="0" smtClean="0"/>
                        <a:t>Activity</a:t>
                      </a:r>
                      <a:endParaRPr lang="en-US" sz="1100" dirty="0"/>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274320">
                <a:tc>
                  <a:txBody>
                    <a:bodyPr/>
                    <a:lstStyle/>
                    <a:p>
                      <a:r>
                        <a:rPr lang="en-US" sz="2000" kern="1200" dirty="0" smtClean="0">
                          <a:effectLst/>
                        </a:rPr>
                        <a:t>get started with architectural</a:t>
                      </a:r>
                      <a:r>
                        <a:rPr lang="en-US" sz="2000" kern="1200" baseline="0" dirty="0" smtClean="0">
                          <a:effectLst/>
                        </a:rPr>
                        <a:t> analysis</a:t>
                      </a:r>
                      <a:endParaRPr lang="en-US" sz="2000" dirty="0">
                        <a:latin typeface="Calibri" panose="020F0502020204030204" pitchFamily="34" charset="0"/>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kern="1200" dirty="0" smtClean="0">
                          <a:effectLst/>
                        </a:rPr>
                        <a:t>perform security feature review</a:t>
                      </a:r>
                      <a:endParaRPr lang="en-US" sz="2000" dirty="0">
                        <a:latin typeface="Calibri" panose="020F0502020204030204" pitchFamily="34" charset="0"/>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r>
                        <a:rPr lang="en-US" sz="2000" kern="1200" dirty="0" smtClean="0">
                          <a:effectLst/>
                        </a:rPr>
                        <a:t>drive efficiency/consistency with automation </a:t>
                      </a:r>
                      <a:endParaRPr lang="en-US" sz="2000" dirty="0">
                        <a:latin typeface="Calibri" panose="020F0502020204030204" pitchFamily="34" charset="0"/>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kern="1200" dirty="0" smtClean="0">
                          <a:effectLst/>
                        </a:rPr>
                        <a:t>use automated tools along with manual review </a:t>
                      </a:r>
                      <a:endParaRPr lang="en-US" sz="2000" dirty="0">
                        <a:latin typeface="Calibri" panose="020F0502020204030204" pitchFamily="34" charset="0"/>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91440" indent="-91440"/>
                      <a:r>
                        <a:rPr lang="en-US" sz="2000" kern="1200" dirty="0" smtClean="0">
                          <a:effectLst/>
                        </a:rPr>
                        <a:t>start security testing in familiar functional territory </a:t>
                      </a:r>
                      <a:endParaRPr lang="en-US" sz="2000" dirty="0">
                        <a:latin typeface="Calibri" panose="020F0502020204030204" pitchFamily="34" charset="0"/>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indent="-91440"/>
                      <a:r>
                        <a:rPr lang="en-US" sz="2000" kern="1200" dirty="0" smtClean="0">
                          <a:effectLst/>
                        </a:rPr>
                        <a:t>drive tests with security requirements and security features</a:t>
                      </a:r>
                      <a:endParaRPr lang="en-US" sz="2000" kern="1200" dirty="0" smtClean="0">
                        <a:solidFill>
                          <a:schemeClr val="dk1"/>
                        </a:solidFill>
                        <a:effectLst/>
                        <a:latin typeface="Calibri" panose="020F0502020204030204" pitchFamily="34" charset="0"/>
                        <a:ea typeface="+mn-ea"/>
                        <a:cs typeface="+mn-cs"/>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pPr marL="91440" indent="-91440"/>
                      <a:r>
                        <a:rPr lang="en-US" sz="2000" kern="1200" dirty="0" smtClean="0">
                          <a:effectLst/>
                        </a:rPr>
                        <a:t>demonstrate that your organization’s code needs help too</a:t>
                      </a:r>
                      <a:endParaRPr lang="en-US" sz="2000" kern="1200" dirty="0" smtClean="0">
                        <a:solidFill>
                          <a:schemeClr val="dk1"/>
                        </a:solidFill>
                        <a:effectLst/>
                        <a:latin typeface="Calibri" panose="020F0502020204030204" pitchFamily="34" charset="0"/>
                        <a:ea typeface="+mn-ea"/>
                        <a:cs typeface="+mn-cs"/>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effectLst/>
                        </a:rPr>
                        <a:t>use external penetration testers to find problems</a:t>
                      </a:r>
                      <a:endParaRPr lang="en-US" sz="2000" kern="1200" dirty="0" smtClean="0">
                        <a:solidFill>
                          <a:schemeClr val="dk1"/>
                        </a:solidFill>
                        <a:effectLst/>
                        <a:latin typeface="Calibri" panose="020F0502020204030204" pitchFamily="34" charset="0"/>
                        <a:ea typeface="+mn-ea"/>
                        <a:cs typeface="+mn-cs"/>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pPr marL="91440" indent="-91440"/>
                      <a:r>
                        <a:rPr lang="en-US" sz="2000" kern="1200" dirty="0" smtClean="0">
                          <a:effectLst/>
                        </a:rPr>
                        <a:t>provide a solid host/network foundation for software </a:t>
                      </a:r>
                      <a:endParaRPr lang="en-US" sz="2000" dirty="0">
                        <a:latin typeface="Calibri" panose="020F0502020204030204" pitchFamily="34" charset="0"/>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kern="1200" dirty="0" smtClean="0">
                          <a:effectLst/>
                        </a:rPr>
                        <a:t>ensure host and network security basics are in place </a:t>
                      </a:r>
                      <a:endParaRPr lang="en-US" sz="2000" dirty="0">
                        <a:latin typeface="Calibri" panose="020F0502020204030204" pitchFamily="34" charset="0"/>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68863">
                <a:tc>
                  <a:txBody>
                    <a:bodyPr/>
                    <a:lstStyle/>
                    <a:p>
                      <a:r>
                        <a:rPr lang="en-US" sz="2000" kern="1200" dirty="0" smtClean="0">
                          <a:effectLst/>
                        </a:rPr>
                        <a:t>use ops data to change developer behavior </a:t>
                      </a:r>
                      <a:endParaRPr lang="en-US" sz="2000" dirty="0">
                        <a:latin typeface="Calibri" panose="020F0502020204030204" pitchFamily="34" charset="0"/>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indent="-91440"/>
                      <a:r>
                        <a:rPr lang="en-US" sz="2000" kern="1200" dirty="0" smtClean="0">
                          <a:effectLst/>
                        </a:rPr>
                        <a:t>identify software bugs found in operations monitoring and feed them back to development</a:t>
                      </a:r>
                      <a:endParaRPr lang="en-US" sz="2000" dirty="0" smtClean="0">
                        <a:latin typeface="Calibri" panose="020F0502020204030204" pitchFamily="34" charset="0"/>
                      </a:endParaRPr>
                    </a:p>
                  </a:txBody>
                  <a:tcPr marL="91406" marR="914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175655438"/>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Software supply chain and assurance</a:t>
            </a:r>
          </a:p>
          <a:p>
            <a:r>
              <a:rPr lang="en-US" dirty="0" smtClean="0"/>
              <a:t>Evaluating development capabilities </a:t>
            </a:r>
          </a:p>
          <a:p>
            <a:r>
              <a:rPr lang="en-US" dirty="0" smtClean="0"/>
              <a:t>Survey of security initiatives: BSIMM</a:t>
            </a:r>
          </a:p>
          <a:p>
            <a:r>
              <a:rPr lang="en-US" dirty="0" smtClean="0"/>
              <a:t>One measure of maturity</a:t>
            </a:r>
          </a:p>
          <a:p>
            <a:endParaRPr lang="en-US" dirty="0"/>
          </a:p>
          <a:p>
            <a:endParaRPr lang="en-US" dirty="0"/>
          </a:p>
        </p:txBody>
      </p:sp>
      <p:sp>
        <p:nvSpPr>
          <p:cNvPr id="6" name="AutoShape 4"/>
          <p:cNvSpPr>
            <a:spLocks noChangeArrowheads="1"/>
          </p:cNvSpPr>
          <p:nvPr/>
        </p:nvSpPr>
        <p:spPr bwMode="auto">
          <a:xfrm rot="5400000">
            <a:off x="0" y="2700463"/>
            <a:ext cx="349109" cy="311151"/>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2303390985"/>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BSIMM Maturity Levels</a:t>
            </a:r>
            <a:endParaRPr lang="en-US" dirty="0"/>
          </a:p>
        </p:txBody>
      </p:sp>
      <p:sp>
        <p:nvSpPr>
          <p:cNvPr id="3" name="Content Placeholder 2"/>
          <p:cNvSpPr>
            <a:spLocks noGrp="1"/>
          </p:cNvSpPr>
          <p:nvPr>
            <p:ph idx="1"/>
          </p:nvPr>
        </p:nvSpPr>
        <p:spPr/>
        <p:txBody>
          <a:bodyPr/>
          <a:lstStyle/>
          <a:p>
            <a:r>
              <a:rPr lang="en-US" sz="2400" dirty="0" smtClean="0"/>
              <a:t>Level 1 activities (straightforward and simple) are commonly observed.</a:t>
            </a:r>
          </a:p>
          <a:p>
            <a:r>
              <a:rPr lang="en-US" sz="2400" dirty="0" smtClean="0"/>
              <a:t>Level 2 (more difficult and requiring more coordination) slightly less so observed.</a:t>
            </a:r>
          </a:p>
          <a:p>
            <a:r>
              <a:rPr lang="en-US" sz="2400" dirty="0" smtClean="0"/>
              <a:t>Level 3 (rocket science) are much more rarely observed.</a:t>
            </a:r>
          </a:p>
          <a:p>
            <a:r>
              <a:rPr lang="en-US" sz="2400" dirty="0" smtClean="0"/>
              <a:t>BSIMM Guidance</a:t>
            </a:r>
          </a:p>
          <a:p>
            <a:pPr lvl="1"/>
            <a:r>
              <a:rPr lang="en-US" sz="2000" dirty="0" smtClean="0"/>
              <a:t>“For the record, there is no inherent reason to adopt all activities in every level for each practice. Adopt those activities that make sense for your organization, and ignore those that don’t.”</a:t>
            </a:r>
          </a:p>
          <a:p>
            <a:pPr lvl="1"/>
            <a:r>
              <a:rPr lang="en-US" sz="2000" dirty="0" smtClean="0"/>
              <a:t>“Please note that in our view it is better to put some of the Level 1 activities in each practice into place than to accelerate to Level 3 in any one practice while ignoring other practices. This view is informed by the data we have gathered.”</a:t>
            </a:r>
          </a:p>
          <a:p>
            <a:endParaRPr lang="en-US" dirty="0"/>
          </a:p>
        </p:txBody>
      </p:sp>
    </p:spTree>
    <p:extLst>
      <p:ext uri="{BB962C8B-B14F-4D97-AF65-F5344CB8AC3E}">
        <p14:creationId xmlns:p14="http://schemas.microsoft.com/office/powerpoint/2010/main" val="874663912"/>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Maturity Measure</a:t>
            </a:r>
            <a:endParaRPr lang="en-US" dirty="0"/>
          </a:p>
        </p:txBody>
      </p:sp>
      <p:sp>
        <p:nvSpPr>
          <p:cNvPr id="3" name="Content Placeholder 2"/>
          <p:cNvSpPr>
            <a:spLocks noGrp="1"/>
          </p:cNvSpPr>
          <p:nvPr>
            <p:ph idx="1"/>
          </p:nvPr>
        </p:nvSpPr>
        <p:spPr/>
        <p:txBody>
          <a:bodyPr/>
          <a:lstStyle/>
          <a:p>
            <a:r>
              <a:rPr lang="en-US" dirty="0" smtClean="0"/>
              <a:t>A rough measure of security was created </a:t>
            </a:r>
            <a:r>
              <a:rPr lang="en-US" dirty="0"/>
              <a:t>by noting the highest level of activity in </a:t>
            </a:r>
            <a:r>
              <a:rPr lang="en-US" dirty="0" smtClean="0"/>
              <a:t>each </a:t>
            </a:r>
            <a:r>
              <a:rPr lang="en-US" dirty="0"/>
              <a:t>practice </a:t>
            </a:r>
            <a:r>
              <a:rPr lang="en-US" dirty="0" smtClean="0"/>
              <a:t>area for </a:t>
            </a:r>
            <a:r>
              <a:rPr lang="en-US" dirty="0"/>
              <a:t>a given </a:t>
            </a:r>
            <a:r>
              <a:rPr lang="en-US" dirty="0" smtClean="0"/>
              <a:t>firm.</a:t>
            </a:r>
          </a:p>
          <a:p>
            <a:r>
              <a:rPr lang="en-US" dirty="0" smtClean="0"/>
              <a:t>The following chart shows the average score in each practice area for all participants and that average for the top ten firms as determined by raw scores (the sum of the maturity levels for all of a firm’s practices).</a:t>
            </a:r>
          </a:p>
          <a:p>
            <a:r>
              <a:rPr lang="en-US" dirty="0" smtClean="0"/>
              <a:t>An important observations is that these firms found value in maintaining a similar maturity across all practice area rather than concentrating their efforts on a subset of those areas.  </a:t>
            </a:r>
            <a:endParaRPr lang="en-US" dirty="0"/>
          </a:p>
        </p:txBody>
      </p:sp>
    </p:spTree>
    <p:extLst>
      <p:ext uri="{BB962C8B-B14F-4D97-AF65-F5344CB8AC3E}">
        <p14:creationId xmlns:p14="http://schemas.microsoft.com/office/powerpoint/2010/main" val="1662995389"/>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BSIMM </a:t>
            </a:r>
            <a:r>
              <a:rPr lang="en-US" dirty="0" smtClean="0"/>
              <a:t>Scores</a:t>
            </a:r>
            <a:endParaRPr lang="en-US" dirty="0"/>
          </a:p>
        </p:txBody>
      </p:sp>
      <p:graphicFrame>
        <p:nvGraphicFramePr>
          <p:cNvPr id="3" name="Chart 2"/>
          <p:cNvGraphicFramePr>
            <a:graphicFrameLocks noChangeAspect="1"/>
          </p:cNvGraphicFramePr>
          <p:nvPr>
            <p:extLst>
              <p:ext uri="{D42A27DB-BD31-4B8C-83A1-F6EECF244321}">
                <p14:modId xmlns:p14="http://schemas.microsoft.com/office/powerpoint/2010/main" val="3581255097"/>
              </p:ext>
            </p:extLst>
          </p:nvPr>
        </p:nvGraphicFramePr>
        <p:xfrm>
          <a:off x="1379176" y="1971050"/>
          <a:ext cx="5821680" cy="38404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p:cNvGraphicFramePr>
            <a:graphicFrameLocks noChangeAspect="1"/>
          </p:cNvGraphicFramePr>
          <p:nvPr>
            <p:extLst>
              <p:ext uri="{D42A27DB-BD31-4B8C-83A1-F6EECF244321}">
                <p14:modId xmlns:p14="http://schemas.microsoft.com/office/powerpoint/2010/main" val="2890965341"/>
              </p:ext>
            </p:extLst>
          </p:nvPr>
        </p:nvGraphicFramePr>
        <p:xfrm>
          <a:off x="1379176" y="1975104"/>
          <a:ext cx="5821680" cy="3840480"/>
        </p:xfrm>
        <a:graphic>
          <a:graphicData uri="http://schemas.openxmlformats.org/drawingml/2006/chart">
            <c:chart xmlns:c="http://schemas.openxmlformats.org/drawingml/2006/chart" xmlns:r="http://schemas.openxmlformats.org/officeDocument/2006/relationships" r:id="rId3"/>
          </a:graphicData>
        </a:graphic>
      </p:graphicFrame>
      <p:grpSp>
        <p:nvGrpSpPr>
          <p:cNvPr id="5" name="Group 4"/>
          <p:cNvGrpSpPr/>
          <p:nvPr/>
        </p:nvGrpSpPr>
        <p:grpSpPr>
          <a:xfrm>
            <a:off x="298077" y="1457980"/>
            <a:ext cx="7787930" cy="4866620"/>
            <a:chOff x="298077" y="1457980"/>
            <a:chExt cx="7787930" cy="4866620"/>
          </a:xfrm>
        </p:grpSpPr>
        <p:sp>
          <p:nvSpPr>
            <p:cNvPr id="6" name="TextBox 5"/>
            <p:cNvSpPr txBox="1"/>
            <p:nvPr/>
          </p:nvSpPr>
          <p:spPr>
            <a:xfrm>
              <a:off x="6044407" y="2892623"/>
              <a:ext cx="1270793" cy="307777"/>
            </a:xfrm>
            <a:prstGeom prst="rect">
              <a:avLst/>
            </a:prstGeom>
            <a:solidFill>
              <a:srgbClr val="5CA1FB"/>
            </a:solidFill>
          </p:spPr>
          <p:txBody>
            <a:bodyPr wrap="square" rtlCol="0">
              <a:spAutoFit/>
            </a:bodyPr>
            <a:lstStyle/>
            <a:p>
              <a:pPr algn="ctr"/>
              <a:r>
                <a:rPr lang="en-US" sz="1400" dirty="0" smtClean="0">
                  <a:solidFill>
                    <a:schemeClr val="bg1"/>
                  </a:solidFill>
                </a:rPr>
                <a:t>Training</a:t>
              </a:r>
              <a:endParaRPr lang="en-US" sz="1400" b="1" dirty="0">
                <a:solidFill>
                  <a:schemeClr val="bg1"/>
                </a:solidFill>
              </a:endParaRPr>
            </a:p>
          </p:txBody>
        </p:sp>
        <p:sp>
          <p:nvSpPr>
            <p:cNvPr id="7" name="TextBox 6"/>
            <p:cNvSpPr txBox="1"/>
            <p:nvPr/>
          </p:nvSpPr>
          <p:spPr>
            <a:xfrm>
              <a:off x="298077" y="3730823"/>
              <a:ext cx="2057400" cy="307777"/>
            </a:xfrm>
            <a:prstGeom prst="rect">
              <a:avLst/>
            </a:prstGeom>
            <a:solidFill>
              <a:srgbClr val="7030A0"/>
            </a:solidFill>
          </p:spPr>
          <p:txBody>
            <a:bodyPr wrap="square" rtlCol="0">
              <a:spAutoFit/>
            </a:bodyPr>
            <a:lstStyle/>
            <a:p>
              <a:pPr algn="ctr"/>
              <a:r>
                <a:rPr lang="en-US" sz="1400" dirty="0" smtClean="0">
                  <a:solidFill>
                    <a:schemeClr val="bg1"/>
                  </a:solidFill>
                </a:rPr>
                <a:t>Penetration Testing</a:t>
              </a:r>
              <a:endParaRPr lang="en-US" sz="1400" b="1" dirty="0">
                <a:solidFill>
                  <a:schemeClr val="bg1"/>
                </a:solidFill>
              </a:endParaRPr>
            </a:p>
          </p:txBody>
        </p:sp>
        <p:sp>
          <p:nvSpPr>
            <p:cNvPr id="8" name="TextBox 7"/>
            <p:cNvSpPr txBox="1"/>
            <p:nvPr/>
          </p:nvSpPr>
          <p:spPr>
            <a:xfrm>
              <a:off x="1219200" y="1838980"/>
              <a:ext cx="2057400" cy="523220"/>
            </a:xfrm>
            <a:prstGeom prst="rect">
              <a:avLst/>
            </a:prstGeom>
            <a:solidFill>
              <a:srgbClr val="7030A0"/>
            </a:solidFill>
          </p:spPr>
          <p:txBody>
            <a:bodyPr wrap="square" rtlCol="0">
              <a:spAutoFit/>
            </a:bodyPr>
            <a:lstStyle/>
            <a:p>
              <a:pPr algn="ctr"/>
              <a:r>
                <a:rPr lang="en-US" sz="1400" dirty="0" smtClean="0">
                  <a:solidFill>
                    <a:schemeClr val="bg1"/>
                  </a:solidFill>
                </a:rPr>
                <a:t>Configuration  Mgnt &amp; Vulnerability  Mgnt</a:t>
              </a:r>
              <a:endParaRPr lang="en-US" sz="1400" b="1" dirty="0">
                <a:solidFill>
                  <a:schemeClr val="bg1"/>
                </a:solidFill>
              </a:endParaRPr>
            </a:p>
          </p:txBody>
        </p:sp>
        <p:sp>
          <p:nvSpPr>
            <p:cNvPr id="9" name="TextBox 8"/>
            <p:cNvSpPr txBox="1"/>
            <p:nvPr/>
          </p:nvSpPr>
          <p:spPr>
            <a:xfrm>
              <a:off x="5511007" y="1991380"/>
              <a:ext cx="1270793" cy="523220"/>
            </a:xfrm>
            <a:prstGeom prst="rect">
              <a:avLst/>
            </a:prstGeom>
            <a:solidFill>
              <a:srgbClr val="5CA1FB"/>
            </a:solidFill>
          </p:spPr>
          <p:txBody>
            <a:bodyPr wrap="square" rtlCol="0">
              <a:spAutoFit/>
            </a:bodyPr>
            <a:lstStyle/>
            <a:p>
              <a:pPr algn="ctr"/>
              <a:r>
                <a:rPr lang="en-US" sz="1400" dirty="0" smtClean="0">
                  <a:solidFill>
                    <a:schemeClr val="bg1"/>
                  </a:solidFill>
                </a:rPr>
                <a:t>Compliance &amp; Policy</a:t>
              </a:r>
              <a:endParaRPr lang="en-US" sz="1400" b="1" dirty="0">
                <a:solidFill>
                  <a:schemeClr val="bg1"/>
                </a:solidFill>
              </a:endParaRPr>
            </a:p>
          </p:txBody>
        </p:sp>
        <p:sp>
          <p:nvSpPr>
            <p:cNvPr id="10" name="TextBox 9"/>
            <p:cNvSpPr txBox="1"/>
            <p:nvPr/>
          </p:nvSpPr>
          <p:spPr>
            <a:xfrm>
              <a:off x="3688080" y="1457980"/>
              <a:ext cx="1188720" cy="523220"/>
            </a:xfrm>
            <a:prstGeom prst="rect">
              <a:avLst/>
            </a:prstGeom>
            <a:solidFill>
              <a:srgbClr val="5CA1FB"/>
            </a:solidFill>
          </p:spPr>
          <p:txBody>
            <a:bodyPr wrap="square" rtlCol="0">
              <a:spAutoFit/>
            </a:bodyPr>
            <a:lstStyle/>
            <a:p>
              <a:pPr algn="ctr"/>
              <a:r>
                <a:rPr lang="en-US" sz="1400" dirty="0" smtClean="0">
                  <a:solidFill>
                    <a:schemeClr val="bg1"/>
                  </a:solidFill>
                </a:rPr>
                <a:t>Strategy &amp; Metrics</a:t>
              </a:r>
              <a:endParaRPr lang="en-US" sz="1400" b="1" dirty="0">
                <a:solidFill>
                  <a:schemeClr val="bg1"/>
                </a:solidFill>
              </a:endParaRPr>
            </a:p>
          </p:txBody>
        </p:sp>
        <p:sp>
          <p:nvSpPr>
            <p:cNvPr id="11" name="TextBox 10"/>
            <p:cNvSpPr txBox="1"/>
            <p:nvPr/>
          </p:nvSpPr>
          <p:spPr>
            <a:xfrm>
              <a:off x="5334000" y="5483423"/>
              <a:ext cx="2708058" cy="307777"/>
            </a:xfrm>
            <a:prstGeom prst="rect">
              <a:avLst/>
            </a:prstGeom>
            <a:solidFill>
              <a:srgbClr val="990000"/>
            </a:solidFill>
          </p:spPr>
          <p:txBody>
            <a:bodyPr wrap="square" rtlCol="0">
              <a:spAutoFit/>
            </a:bodyPr>
            <a:lstStyle/>
            <a:p>
              <a:pPr algn="ctr"/>
              <a:r>
                <a:rPr lang="en-US" sz="1400" dirty="0" smtClean="0">
                  <a:solidFill>
                    <a:schemeClr val="bg1"/>
                  </a:solidFill>
                </a:rPr>
                <a:t>Standards &amp; Requirements</a:t>
              </a:r>
              <a:endParaRPr lang="en-US" sz="1400" b="1" dirty="0">
                <a:solidFill>
                  <a:schemeClr val="bg1"/>
                </a:solidFill>
              </a:endParaRPr>
            </a:p>
          </p:txBody>
        </p:sp>
        <p:sp>
          <p:nvSpPr>
            <p:cNvPr id="12" name="TextBox 11"/>
            <p:cNvSpPr txBox="1"/>
            <p:nvPr/>
          </p:nvSpPr>
          <p:spPr>
            <a:xfrm>
              <a:off x="6019800" y="4582180"/>
              <a:ext cx="2066207" cy="523220"/>
            </a:xfrm>
            <a:prstGeom prst="rect">
              <a:avLst/>
            </a:prstGeom>
            <a:solidFill>
              <a:srgbClr val="990000"/>
            </a:solidFill>
          </p:spPr>
          <p:txBody>
            <a:bodyPr wrap="square" rtlCol="0">
              <a:spAutoFit/>
            </a:bodyPr>
            <a:lstStyle/>
            <a:p>
              <a:pPr algn="ctr"/>
              <a:r>
                <a:rPr lang="en-US" sz="1400" dirty="0" smtClean="0">
                  <a:solidFill>
                    <a:schemeClr val="bg1"/>
                  </a:solidFill>
                </a:rPr>
                <a:t>Security Features and Designs</a:t>
              </a:r>
              <a:endParaRPr lang="en-US" sz="1400" b="1" dirty="0">
                <a:solidFill>
                  <a:schemeClr val="bg1"/>
                </a:solidFill>
              </a:endParaRPr>
            </a:p>
          </p:txBody>
        </p:sp>
        <p:sp>
          <p:nvSpPr>
            <p:cNvPr id="13" name="TextBox 12"/>
            <p:cNvSpPr txBox="1"/>
            <p:nvPr/>
          </p:nvSpPr>
          <p:spPr>
            <a:xfrm>
              <a:off x="6291277" y="3730823"/>
              <a:ext cx="1709723" cy="307777"/>
            </a:xfrm>
            <a:prstGeom prst="rect">
              <a:avLst/>
            </a:prstGeom>
            <a:solidFill>
              <a:srgbClr val="990000"/>
            </a:solidFill>
          </p:spPr>
          <p:txBody>
            <a:bodyPr wrap="square" rtlCol="0">
              <a:spAutoFit/>
            </a:bodyPr>
            <a:lstStyle/>
            <a:p>
              <a:pPr algn="ctr"/>
              <a:r>
                <a:rPr lang="en-US" sz="1400" dirty="0" smtClean="0">
                  <a:solidFill>
                    <a:schemeClr val="bg1"/>
                  </a:solidFill>
                </a:rPr>
                <a:t>Attack Models</a:t>
              </a:r>
              <a:endParaRPr lang="en-US" sz="1400" b="1" dirty="0">
                <a:solidFill>
                  <a:schemeClr val="bg1"/>
                </a:solidFill>
              </a:endParaRPr>
            </a:p>
          </p:txBody>
        </p:sp>
        <p:sp>
          <p:nvSpPr>
            <p:cNvPr id="14" name="TextBox 13"/>
            <p:cNvSpPr txBox="1"/>
            <p:nvPr/>
          </p:nvSpPr>
          <p:spPr>
            <a:xfrm>
              <a:off x="3688885" y="5801380"/>
              <a:ext cx="1371600" cy="523220"/>
            </a:xfrm>
            <a:prstGeom prst="rect">
              <a:avLst/>
            </a:prstGeom>
            <a:solidFill>
              <a:srgbClr val="00A44A"/>
            </a:solidFill>
          </p:spPr>
          <p:txBody>
            <a:bodyPr wrap="square" rtlCol="0">
              <a:spAutoFit/>
            </a:bodyPr>
            <a:lstStyle/>
            <a:p>
              <a:pPr algn="ctr"/>
              <a:r>
                <a:rPr lang="en-US" sz="1400" b="1" dirty="0" smtClean="0">
                  <a:solidFill>
                    <a:schemeClr val="bg1"/>
                  </a:solidFill>
                </a:rPr>
                <a:t>Architecture Analysis</a:t>
              </a:r>
              <a:endParaRPr lang="en-US" sz="1400" b="1" dirty="0">
                <a:solidFill>
                  <a:schemeClr val="bg1"/>
                </a:solidFill>
              </a:endParaRPr>
            </a:p>
          </p:txBody>
        </p:sp>
        <p:sp>
          <p:nvSpPr>
            <p:cNvPr id="15" name="TextBox 14"/>
            <p:cNvSpPr txBox="1"/>
            <p:nvPr/>
          </p:nvSpPr>
          <p:spPr>
            <a:xfrm>
              <a:off x="524957" y="4645223"/>
              <a:ext cx="2026023" cy="307777"/>
            </a:xfrm>
            <a:prstGeom prst="rect">
              <a:avLst/>
            </a:prstGeom>
            <a:solidFill>
              <a:srgbClr val="00A44A"/>
            </a:solidFill>
          </p:spPr>
          <p:txBody>
            <a:bodyPr wrap="square" rtlCol="0">
              <a:spAutoFit/>
            </a:bodyPr>
            <a:lstStyle/>
            <a:p>
              <a:pPr algn="ctr"/>
              <a:r>
                <a:rPr lang="en-US" sz="1400" b="1" dirty="0" smtClean="0">
                  <a:solidFill>
                    <a:schemeClr val="bg1"/>
                  </a:solidFill>
                </a:rPr>
                <a:t>Security Testing</a:t>
              </a:r>
              <a:endParaRPr lang="en-US" sz="1400" b="1" dirty="0">
                <a:solidFill>
                  <a:schemeClr val="bg1"/>
                </a:solidFill>
              </a:endParaRPr>
            </a:p>
          </p:txBody>
        </p:sp>
        <p:sp>
          <p:nvSpPr>
            <p:cNvPr id="16" name="TextBox 15"/>
            <p:cNvSpPr txBox="1"/>
            <p:nvPr/>
          </p:nvSpPr>
          <p:spPr>
            <a:xfrm>
              <a:off x="1752600" y="5331023"/>
              <a:ext cx="1371600" cy="307777"/>
            </a:xfrm>
            <a:prstGeom prst="rect">
              <a:avLst/>
            </a:prstGeom>
            <a:solidFill>
              <a:srgbClr val="00A44A"/>
            </a:solidFill>
          </p:spPr>
          <p:txBody>
            <a:bodyPr wrap="square" rtlCol="0">
              <a:spAutoFit/>
            </a:bodyPr>
            <a:lstStyle/>
            <a:p>
              <a:pPr algn="ctr"/>
              <a:r>
                <a:rPr lang="en-US" sz="1400" b="1" dirty="0" smtClean="0">
                  <a:solidFill>
                    <a:schemeClr val="bg1"/>
                  </a:solidFill>
                </a:rPr>
                <a:t>Code Review</a:t>
              </a:r>
              <a:endParaRPr lang="en-US" sz="1400" b="1" dirty="0">
                <a:solidFill>
                  <a:schemeClr val="bg1"/>
                </a:solidFill>
              </a:endParaRPr>
            </a:p>
          </p:txBody>
        </p:sp>
        <p:sp>
          <p:nvSpPr>
            <p:cNvPr id="17" name="TextBox 16"/>
            <p:cNvSpPr txBox="1"/>
            <p:nvPr/>
          </p:nvSpPr>
          <p:spPr>
            <a:xfrm>
              <a:off x="381000" y="2816423"/>
              <a:ext cx="2286000" cy="307777"/>
            </a:xfrm>
            <a:prstGeom prst="rect">
              <a:avLst/>
            </a:prstGeom>
            <a:solidFill>
              <a:srgbClr val="7030A0"/>
            </a:solidFill>
          </p:spPr>
          <p:txBody>
            <a:bodyPr wrap="square" rtlCol="0">
              <a:spAutoFit/>
            </a:bodyPr>
            <a:lstStyle/>
            <a:p>
              <a:pPr algn="ctr"/>
              <a:r>
                <a:rPr lang="en-US" sz="1400" dirty="0" smtClean="0">
                  <a:solidFill>
                    <a:schemeClr val="bg1"/>
                  </a:solidFill>
                </a:rPr>
                <a:t>Software Environment</a:t>
              </a:r>
              <a:endParaRPr lang="en-US" sz="1400" b="1" dirty="0">
                <a:solidFill>
                  <a:schemeClr val="bg1"/>
                </a:solidFill>
              </a:endParaRPr>
            </a:p>
          </p:txBody>
        </p:sp>
      </p:grpSp>
      <p:grpSp>
        <p:nvGrpSpPr>
          <p:cNvPr id="19" name="Group 18"/>
          <p:cNvGrpSpPr/>
          <p:nvPr/>
        </p:nvGrpSpPr>
        <p:grpSpPr>
          <a:xfrm>
            <a:off x="558007" y="987623"/>
            <a:ext cx="7345050" cy="307777"/>
            <a:chOff x="558007" y="987623"/>
            <a:chExt cx="7345050" cy="307777"/>
          </a:xfrm>
        </p:grpSpPr>
        <p:sp>
          <p:nvSpPr>
            <p:cNvPr id="20" name="TextBox 19"/>
            <p:cNvSpPr txBox="1"/>
            <p:nvPr/>
          </p:nvSpPr>
          <p:spPr>
            <a:xfrm>
              <a:off x="558007" y="987623"/>
              <a:ext cx="1270793" cy="307777"/>
            </a:xfrm>
            <a:prstGeom prst="rect">
              <a:avLst/>
            </a:prstGeom>
            <a:solidFill>
              <a:srgbClr val="5CA1FB"/>
            </a:solidFill>
          </p:spPr>
          <p:txBody>
            <a:bodyPr wrap="square" rtlCol="0">
              <a:spAutoFit/>
            </a:bodyPr>
            <a:lstStyle/>
            <a:p>
              <a:pPr algn="ctr"/>
              <a:r>
                <a:rPr lang="en-US" sz="1400" dirty="0" smtClean="0">
                  <a:solidFill>
                    <a:schemeClr val="bg1"/>
                  </a:solidFill>
                </a:rPr>
                <a:t>Governance</a:t>
              </a:r>
              <a:endParaRPr lang="en-US" sz="1400" b="1" dirty="0">
                <a:solidFill>
                  <a:schemeClr val="bg1"/>
                </a:solidFill>
              </a:endParaRPr>
            </a:p>
          </p:txBody>
        </p:sp>
        <p:sp>
          <p:nvSpPr>
            <p:cNvPr id="21" name="TextBox 20"/>
            <p:cNvSpPr txBox="1"/>
            <p:nvPr/>
          </p:nvSpPr>
          <p:spPr>
            <a:xfrm>
              <a:off x="6622897" y="987623"/>
              <a:ext cx="1280160" cy="307777"/>
            </a:xfrm>
            <a:prstGeom prst="rect">
              <a:avLst/>
            </a:prstGeom>
            <a:solidFill>
              <a:srgbClr val="7030A0"/>
            </a:solidFill>
          </p:spPr>
          <p:txBody>
            <a:bodyPr wrap="square" rtlCol="0">
              <a:spAutoFit/>
            </a:bodyPr>
            <a:lstStyle/>
            <a:p>
              <a:pPr algn="ctr"/>
              <a:r>
                <a:rPr lang="en-US" sz="1400" dirty="0" smtClean="0">
                  <a:solidFill>
                    <a:schemeClr val="bg1"/>
                  </a:solidFill>
                </a:rPr>
                <a:t>Deployment</a:t>
              </a:r>
              <a:endParaRPr lang="en-US" sz="1400" b="1" dirty="0">
                <a:solidFill>
                  <a:schemeClr val="bg1"/>
                </a:solidFill>
              </a:endParaRPr>
            </a:p>
          </p:txBody>
        </p:sp>
        <p:sp>
          <p:nvSpPr>
            <p:cNvPr id="22" name="TextBox 21"/>
            <p:cNvSpPr txBox="1"/>
            <p:nvPr/>
          </p:nvSpPr>
          <p:spPr>
            <a:xfrm>
              <a:off x="2573392" y="987623"/>
              <a:ext cx="1188720" cy="307777"/>
            </a:xfrm>
            <a:prstGeom prst="rect">
              <a:avLst/>
            </a:prstGeom>
            <a:solidFill>
              <a:srgbClr val="990000"/>
            </a:solidFill>
          </p:spPr>
          <p:txBody>
            <a:bodyPr wrap="square" rtlCol="0">
              <a:spAutoFit/>
            </a:bodyPr>
            <a:lstStyle/>
            <a:p>
              <a:pPr algn="ctr"/>
              <a:r>
                <a:rPr lang="en-US" sz="1400" dirty="0" smtClean="0">
                  <a:solidFill>
                    <a:schemeClr val="bg1"/>
                  </a:solidFill>
                </a:rPr>
                <a:t>Intelligence</a:t>
              </a:r>
              <a:endParaRPr lang="en-US" sz="1400" b="1" dirty="0">
                <a:solidFill>
                  <a:schemeClr val="bg1"/>
                </a:solidFill>
              </a:endParaRPr>
            </a:p>
          </p:txBody>
        </p:sp>
        <p:sp>
          <p:nvSpPr>
            <p:cNvPr id="23" name="TextBox 22"/>
            <p:cNvSpPr txBox="1"/>
            <p:nvPr/>
          </p:nvSpPr>
          <p:spPr>
            <a:xfrm>
              <a:off x="4506704" y="987623"/>
              <a:ext cx="1371600" cy="307777"/>
            </a:xfrm>
            <a:prstGeom prst="rect">
              <a:avLst/>
            </a:prstGeom>
            <a:solidFill>
              <a:srgbClr val="00A44A"/>
            </a:solidFill>
          </p:spPr>
          <p:txBody>
            <a:bodyPr wrap="square" rtlCol="0">
              <a:spAutoFit/>
            </a:bodyPr>
            <a:lstStyle/>
            <a:p>
              <a:pPr algn="ctr"/>
              <a:r>
                <a:rPr lang="en-US" sz="1400" b="1" dirty="0" smtClean="0">
                  <a:solidFill>
                    <a:schemeClr val="bg1"/>
                  </a:solidFill>
                </a:rPr>
                <a:t>Development</a:t>
              </a:r>
              <a:endParaRPr lang="en-US" sz="1400" b="1" dirty="0">
                <a:solidFill>
                  <a:schemeClr val="bg1"/>
                </a:solidFill>
              </a:endParaRPr>
            </a:p>
          </p:txBody>
        </p:sp>
      </p:grpSp>
      <p:sp>
        <p:nvSpPr>
          <p:cNvPr id="24" name="Rectangle 23"/>
          <p:cNvSpPr/>
          <p:nvPr/>
        </p:nvSpPr>
        <p:spPr bwMode="auto">
          <a:xfrm>
            <a:off x="7961473" y="3327353"/>
            <a:ext cx="457200" cy="246221"/>
          </a:xfrm>
          <a:prstGeom prst="rect">
            <a:avLst/>
          </a:prstGeom>
          <a:noFill/>
          <a:ln w="38100" cap="flat" cmpd="sng" algn="ctr">
            <a:solidFill>
              <a:srgbClr val="00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sz="1600" b="1" dirty="0" smtClean="0">
                <a:solidFill>
                  <a:srgbClr val="000000"/>
                </a:solidFill>
                <a:latin typeface="Calibri" panose="020F0502020204030204" pitchFamily="34" charset="0"/>
              </a:rPr>
              <a:t>All </a:t>
            </a:r>
            <a:endParaRPr lang="en-US" b="1" dirty="0">
              <a:solidFill>
                <a:srgbClr val="000000"/>
              </a:solidFill>
              <a:latin typeface="Calibri" panose="020F0502020204030204" pitchFamily="34" charset="0"/>
            </a:endParaRPr>
          </a:p>
        </p:txBody>
      </p:sp>
      <p:sp>
        <p:nvSpPr>
          <p:cNvPr id="25" name="Rectangle 24"/>
          <p:cNvSpPr/>
          <p:nvPr/>
        </p:nvSpPr>
        <p:spPr bwMode="auto">
          <a:xfrm>
            <a:off x="7543800" y="2084160"/>
            <a:ext cx="1292547" cy="246221"/>
          </a:xfrm>
          <a:prstGeom prst="rect">
            <a:avLst/>
          </a:prstGeom>
          <a:noFill/>
          <a:ln w="38100" cap="flat" cmpd="sng" algn="ctr">
            <a:solidFill>
              <a:srgbClr val="99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sz="1600" b="1" dirty="0" smtClean="0">
                <a:solidFill>
                  <a:srgbClr val="990000"/>
                </a:solidFill>
                <a:latin typeface="Calibri" panose="020F0502020204030204" pitchFamily="34" charset="0"/>
              </a:rPr>
              <a:t>Top Ten</a:t>
            </a:r>
            <a:endParaRPr lang="en-US" sz="1600" b="1" dirty="0">
              <a:solidFill>
                <a:srgbClr val="990000"/>
              </a:solidFill>
              <a:latin typeface="Calibri" panose="020F0502020204030204" pitchFamily="34" charset="0"/>
            </a:endParaRPr>
          </a:p>
        </p:txBody>
      </p:sp>
      <p:cxnSp>
        <p:nvCxnSpPr>
          <p:cNvPr id="27" name="Straight Arrow Connector 26"/>
          <p:cNvCxnSpPr>
            <a:endCxn id="25" idx="1"/>
          </p:cNvCxnSpPr>
          <p:nvPr/>
        </p:nvCxnSpPr>
        <p:spPr bwMode="auto">
          <a:xfrm flipV="1">
            <a:off x="5577840" y="2207271"/>
            <a:ext cx="1965960" cy="763040"/>
          </a:xfrm>
          <a:prstGeom prst="straightConnector1">
            <a:avLst/>
          </a:prstGeom>
          <a:solidFill>
            <a:srgbClr val="5CA1FB"/>
          </a:solidFill>
          <a:ln w="25400" cap="flat" cmpd="sng" algn="ctr">
            <a:solidFill>
              <a:schemeClr val="tx1"/>
            </a:solidFill>
            <a:prstDash val="solid"/>
            <a:round/>
            <a:headEnd type="triangle" w="med" len="med"/>
            <a:tailEnd type="none"/>
          </a:ln>
          <a:effectLst/>
        </p:spPr>
      </p:cxnSp>
      <p:cxnSp>
        <p:nvCxnSpPr>
          <p:cNvPr id="29" name="Straight Arrow Connector 28"/>
          <p:cNvCxnSpPr>
            <a:stCxn id="24" idx="1"/>
          </p:cNvCxnSpPr>
          <p:nvPr/>
        </p:nvCxnSpPr>
        <p:spPr bwMode="auto">
          <a:xfrm flipH="1">
            <a:off x="5192504" y="3450464"/>
            <a:ext cx="2768969" cy="280359"/>
          </a:xfrm>
          <a:prstGeom prst="straightConnector1">
            <a:avLst/>
          </a:prstGeom>
          <a:solidFill>
            <a:srgbClr val="5CA1FB"/>
          </a:solidFill>
          <a:ln w="25400"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338004233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2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Strategy and Metrics-1</a:t>
            </a:r>
            <a:endParaRPr lang="en-US" dirty="0"/>
          </a:p>
        </p:txBody>
      </p:sp>
      <p:sp>
        <p:nvSpPr>
          <p:cNvPr id="3" name="Content Placeholder 2"/>
          <p:cNvSpPr>
            <a:spLocks noGrp="1"/>
          </p:cNvSpPr>
          <p:nvPr>
            <p:ph idx="1"/>
          </p:nvPr>
        </p:nvSpPr>
        <p:spPr/>
        <p:txBody>
          <a:bodyPr/>
          <a:lstStyle/>
          <a:p>
            <a:r>
              <a:rPr lang="en-US" dirty="0" smtClean="0"/>
              <a:t>SM </a:t>
            </a:r>
            <a:r>
              <a:rPr lang="en-US" dirty="0"/>
              <a:t>Level </a:t>
            </a:r>
            <a:r>
              <a:rPr lang="en-US" dirty="0" smtClean="0"/>
              <a:t>1: a </a:t>
            </a:r>
            <a:r>
              <a:rPr lang="en-US" dirty="0"/>
              <a:t>common understanding of direction and </a:t>
            </a:r>
            <a:r>
              <a:rPr lang="en-US" dirty="0" smtClean="0"/>
              <a:t>strategy</a:t>
            </a:r>
            <a:endParaRPr lang="en-US" dirty="0"/>
          </a:p>
          <a:p>
            <a:pPr lvl="1"/>
            <a:r>
              <a:rPr lang="en-US" dirty="0" smtClean="0"/>
              <a:t>SM1.1: Publish and evolve process </a:t>
            </a:r>
            <a:r>
              <a:rPr lang="en-US" dirty="0"/>
              <a:t>(roles, responsibilities, plan</a:t>
            </a:r>
            <a:r>
              <a:rPr lang="en-US" dirty="0" smtClean="0"/>
              <a:t>)</a:t>
            </a:r>
          </a:p>
          <a:p>
            <a:pPr marL="457200" lvl="2" indent="0">
              <a:buNone/>
            </a:pPr>
            <a:r>
              <a:rPr lang="en-US" sz="1800" b="1" dirty="0" smtClean="0">
                <a:solidFill>
                  <a:srgbClr val="990000"/>
                </a:solidFill>
              </a:rPr>
              <a:t>44 out of 67 organizations</a:t>
            </a:r>
          </a:p>
          <a:p>
            <a:pPr lvl="1"/>
            <a:r>
              <a:rPr lang="en-US" dirty="0" smtClean="0"/>
              <a:t>SM1.2: Create evangelism </a:t>
            </a:r>
            <a:r>
              <a:rPr lang="en-US" dirty="0"/>
              <a:t>role and perform internal marketing. </a:t>
            </a:r>
            <a:endParaRPr lang="en-US" dirty="0" smtClean="0"/>
          </a:p>
          <a:p>
            <a:pPr marL="457200" lvl="2" indent="0">
              <a:buNone/>
            </a:pPr>
            <a:r>
              <a:rPr lang="en-US" sz="1800" b="1" dirty="0" smtClean="0">
                <a:solidFill>
                  <a:srgbClr val="990000"/>
                </a:solidFill>
              </a:rPr>
              <a:t>34 out of 67</a:t>
            </a:r>
          </a:p>
          <a:p>
            <a:pPr lvl="1"/>
            <a:r>
              <a:rPr lang="en-US" dirty="0" smtClean="0"/>
              <a:t>SM1.3: Educate </a:t>
            </a:r>
            <a:r>
              <a:rPr lang="en-US" dirty="0"/>
              <a:t>executives. </a:t>
            </a:r>
            <a:r>
              <a:rPr lang="en-US" sz="1800" b="1" dirty="0" smtClean="0">
                <a:solidFill>
                  <a:srgbClr val="990000"/>
                </a:solidFill>
              </a:rPr>
              <a:t>34 out of 67</a:t>
            </a:r>
          </a:p>
          <a:p>
            <a:pPr lvl="1"/>
            <a:r>
              <a:rPr lang="en-US" dirty="0" smtClean="0"/>
              <a:t>SM1.4: Identify </a:t>
            </a:r>
            <a:r>
              <a:rPr lang="en-US" dirty="0"/>
              <a:t>gate </a:t>
            </a:r>
            <a:r>
              <a:rPr lang="en-US" dirty="0" smtClean="0"/>
              <a:t>locations , </a:t>
            </a:r>
            <a:r>
              <a:rPr lang="en-US" dirty="0"/>
              <a:t>gather necessary artifacts. </a:t>
            </a:r>
            <a:r>
              <a:rPr lang="en-US" dirty="0" smtClean="0"/>
              <a:t>A gate is a check-point. For example, an example of a gate is point in the lifecycle were  code inspections done and the criteria for acceptance. </a:t>
            </a:r>
            <a:r>
              <a:rPr lang="en-US" sz="1800" b="1" dirty="0" smtClean="0">
                <a:solidFill>
                  <a:srgbClr val="990000"/>
                </a:solidFill>
              </a:rPr>
              <a:t>57 out of 67</a:t>
            </a:r>
          </a:p>
          <a:p>
            <a:pPr lvl="1"/>
            <a:r>
              <a:rPr lang="en-US" dirty="0" smtClean="0"/>
              <a:t>SM1.6: </a:t>
            </a:r>
            <a:r>
              <a:rPr lang="en-US" dirty="0"/>
              <a:t>Require security </a:t>
            </a:r>
            <a:r>
              <a:rPr lang="en-US" dirty="0" smtClean="0"/>
              <a:t>sign-off.  </a:t>
            </a:r>
            <a:r>
              <a:rPr lang="en-US" sz="1800" b="1" dirty="0" smtClean="0">
                <a:solidFill>
                  <a:srgbClr val="990000"/>
                </a:solidFill>
              </a:rPr>
              <a:t>36 out of 67</a:t>
            </a:r>
          </a:p>
          <a:p>
            <a:pPr marL="109728" indent="0"/>
            <a:r>
              <a:rPr lang="en-US" sz="1600" b="1" i="1" dirty="0"/>
              <a:t>SM1.5 is now SM2.5</a:t>
            </a:r>
          </a:p>
          <a:p>
            <a:pPr lvl="2"/>
            <a:endParaRPr lang="en-US" dirty="0"/>
          </a:p>
        </p:txBody>
      </p:sp>
    </p:spTree>
    <p:extLst>
      <p:ext uri="{BB962C8B-B14F-4D97-AF65-F5344CB8AC3E}">
        <p14:creationId xmlns:p14="http://schemas.microsoft.com/office/powerpoint/2010/main" val="1050066194"/>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Strategy and </a:t>
            </a:r>
            <a:r>
              <a:rPr lang="en-US" dirty="0" smtClean="0"/>
              <a:t>Metrics-2</a:t>
            </a:r>
            <a:endParaRPr lang="en-US" dirty="0"/>
          </a:p>
        </p:txBody>
      </p:sp>
      <p:sp>
        <p:nvSpPr>
          <p:cNvPr id="3" name="Content Placeholder 2"/>
          <p:cNvSpPr>
            <a:spLocks noGrp="1"/>
          </p:cNvSpPr>
          <p:nvPr>
            <p:ph idx="1"/>
          </p:nvPr>
        </p:nvSpPr>
        <p:spPr/>
        <p:txBody>
          <a:bodyPr/>
          <a:lstStyle/>
          <a:p>
            <a:r>
              <a:rPr lang="en-US" dirty="0"/>
              <a:t>SM Level 2: Align behavior with strategy and verify adherence. Managers must explicitly identify individuals </a:t>
            </a:r>
            <a:r>
              <a:rPr lang="en-US" dirty="0" smtClean="0"/>
              <a:t>accountable for </a:t>
            </a:r>
            <a:r>
              <a:rPr lang="en-US" dirty="0"/>
              <a:t>software security risk </a:t>
            </a:r>
            <a:r>
              <a:rPr lang="en-US" dirty="0" smtClean="0"/>
              <a:t>management.</a:t>
            </a:r>
          </a:p>
          <a:p>
            <a:pPr lvl="1"/>
            <a:r>
              <a:rPr lang="en-US" dirty="0"/>
              <a:t>SM2.1: Publish data about software security internally. </a:t>
            </a:r>
            <a:endParaRPr lang="en-US" dirty="0" smtClean="0"/>
          </a:p>
          <a:p>
            <a:pPr marL="457200" lvl="2" indent="0">
              <a:buNone/>
            </a:pPr>
            <a:r>
              <a:rPr lang="en-US" sz="1800" b="1" dirty="0" smtClean="0">
                <a:solidFill>
                  <a:srgbClr val="990000"/>
                </a:solidFill>
              </a:rPr>
              <a:t>26 out of 67 </a:t>
            </a:r>
            <a:r>
              <a:rPr lang="en-US" sz="1800" b="1" dirty="0">
                <a:solidFill>
                  <a:srgbClr val="990000"/>
                </a:solidFill>
              </a:rPr>
              <a:t>organizations</a:t>
            </a:r>
            <a:endParaRPr lang="en-US" sz="1800" b="1" dirty="0" smtClean="0">
              <a:solidFill>
                <a:srgbClr val="990000"/>
              </a:solidFill>
            </a:endParaRPr>
          </a:p>
          <a:p>
            <a:pPr lvl="1"/>
            <a:r>
              <a:rPr lang="en-US" dirty="0" smtClean="0"/>
              <a:t>SM2.2 Enforce gates with measurements and track exceptions. </a:t>
            </a:r>
          </a:p>
          <a:p>
            <a:pPr marL="457200" lvl="2" indent="0">
              <a:buNone/>
            </a:pPr>
            <a:r>
              <a:rPr lang="en-US" sz="1800" b="1" dirty="0" smtClean="0">
                <a:solidFill>
                  <a:srgbClr val="990000"/>
                </a:solidFill>
              </a:rPr>
              <a:t>31 out of 67</a:t>
            </a:r>
          </a:p>
          <a:p>
            <a:pPr lvl="1"/>
            <a:r>
              <a:rPr lang="en-US" dirty="0"/>
              <a:t>SM2.3: Create or grow a satellite - collection of people scattered across the organization who show an above-average level of security interest or </a:t>
            </a:r>
            <a:r>
              <a:rPr lang="en-US" dirty="0" smtClean="0"/>
              <a:t>skill.  </a:t>
            </a:r>
            <a:r>
              <a:rPr lang="en-US" sz="1800" b="1" dirty="0" smtClean="0">
                <a:solidFill>
                  <a:srgbClr val="990000"/>
                </a:solidFill>
              </a:rPr>
              <a:t>27 out of 67</a:t>
            </a:r>
          </a:p>
          <a:p>
            <a:pPr lvl="1"/>
            <a:r>
              <a:rPr lang="en-US" dirty="0" smtClean="0"/>
              <a:t>SM2.5: Identify </a:t>
            </a:r>
            <a:r>
              <a:rPr lang="en-US" dirty="0"/>
              <a:t>metrics and use them to drive budgets</a:t>
            </a:r>
            <a:r>
              <a:rPr lang="en-US" dirty="0" smtClean="0"/>
              <a:t>. </a:t>
            </a:r>
          </a:p>
          <a:p>
            <a:pPr marL="457200" lvl="2" indent="0">
              <a:buNone/>
            </a:pPr>
            <a:r>
              <a:rPr lang="en-US" sz="1800" b="1" dirty="0" smtClean="0">
                <a:solidFill>
                  <a:srgbClr val="990000"/>
                </a:solidFill>
              </a:rPr>
              <a:t>20 out of 67</a:t>
            </a:r>
          </a:p>
          <a:p>
            <a:pPr lvl="1"/>
            <a:endParaRPr lang="en-US" dirty="0" smtClean="0"/>
          </a:p>
          <a:p>
            <a:pPr lvl="1"/>
            <a:endParaRPr lang="en-US" dirty="0"/>
          </a:p>
        </p:txBody>
      </p:sp>
    </p:spTree>
    <p:extLst>
      <p:ext uri="{BB962C8B-B14F-4D97-AF65-F5344CB8AC3E}">
        <p14:creationId xmlns:p14="http://schemas.microsoft.com/office/powerpoint/2010/main" val="337277597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Building Security In</a:t>
            </a:r>
            <a:endParaRPr lang="en-US" sz="3600" b="1" dirty="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1659800117"/>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Strategy and </a:t>
            </a:r>
            <a:r>
              <a:rPr lang="en-US" dirty="0" smtClean="0"/>
              <a:t>Metrics-3</a:t>
            </a:r>
            <a:endParaRPr lang="en-US" dirty="0"/>
          </a:p>
        </p:txBody>
      </p:sp>
      <p:sp>
        <p:nvSpPr>
          <p:cNvPr id="3" name="Content Placeholder 2"/>
          <p:cNvSpPr>
            <a:spLocks noGrp="1"/>
          </p:cNvSpPr>
          <p:nvPr>
            <p:ph idx="1"/>
          </p:nvPr>
        </p:nvSpPr>
        <p:spPr/>
        <p:txBody>
          <a:bodyPr/>
          <a:lstStyle/>
          <a:p>
            <a:r>
              <a:rPr lang="en-US" dirty="0"/>
              <a:t>SM Level 3: Practice risk-based portfolio </a:t>
            </a:r>
            <a:r>
              <a:rPr lang="en-US" dirty="0" smtClean="0"/>
              <a:t>management</a:t>
            </a:r>
            <a:r>
              <a:rPr lang="en-US" dirty="0"/>
              <a:t> - </a:t>
            </a:r>
            <a:r>
              <a:rPr lang="en-US" dirty="0" smtClean="0"/>
              <a:t>management informed of </a:t>
            </a:r>
            <a:r>
              <a:rPr lang="en-US" dirty="0"/>
              <a:t>the risk associated with each application in the portfolio. </a:t>
            </a:r>
            <a:endParaRPr lang="en-US" dirty="0" smtClean="0"/>
          </a:p>
          <a:p>
            <a:pPr lvl="1"/>
            <a:r>
              <a:rPr lang="en-US" dirty="0"/>
              <a:t>SM3.1 Use an internal tracking application with portfolio </a:t>
            </a:r>
            <a:r>
              <a:rPr lang="en-US" dirty="0" smtClean="0"/>
              <a:t>view. </a:t>
            </a:r>
          </a:p>
          <a:p>
            <a:pPr marL="457200" lvl="2" indent="0">
              <a:buNone/>
            </a:pPr>
            <a:r>
              <a:rPr lang="en-US" sz="1800" b="1" dirty="0" smtClean="0">
                <a:solidFill>
                  <a:srgbClr val="990000"/>
                </a:solidFill>
              </a:rPr>
              <a:t>16 out of 67 </a:t>
            </a:r>
            <a:r>
              <a:rPr lang="en-US" sz="1800" b="1" dirty="0">
                <a:solidFill>
                  <a:srgbClr val="990000"/>
                </a:solidFill>
              </a:rPr>
              <a:t>organizations</a:t>
            </a:r>
            <a:endParaRPr lang="en-US" sz="1800" b="1" dirty="0" smtClean="0">
              <a:solidFill>
                <a:srgbClr val="990000"/>
              </a:solidFill>
            </a:endParaRPr>
          </a:p>
          <a:p>
            <a:pPr lvl="1"/>
            <a:r>
              <a:rPr lang="en-US" dirty="0"/>
              <a:t>SM3.2: </a:t>
            </a:r>
            <a:r>
              <a:rPr lang="en-US" dirty="0" smtClean="0"/>
              <a:t> Software </a:t>
            </a:r>
            <a:r>
              <a:rPr lang="en-US" dirty="0"/>
              <a:t>security grows beyond being a risk reduction exercise and becomes  a competitive advantage or market differentiator. </a:t>
            </a:r>
            <a:r>
              <a:rPr lang="en-US" dirty="0" smtClean="0"/>
              <a:t> </a:t>
            </a:r>
            <a:r>
              <a:rPr lang="en-US" sz="1800" b="1" dirty="0" smtClean="0">
                <a:solidFill>
                  <a:srgbClr val="990000"/>
                </a:solidFill>
              </a:rPr>
              <a:t>6 our of 67</a:t>
            </a:r>
            <a:endParaRPr lang="en-US" sz="1800" b="1" dirty="0">
              <a:solidFill>
                <a:srgbClr val="990000"/>
              </a:solidFill>
            </a:endParaRPr>
          </a:p>
        </p:txBody>
      </p:sp>
    </p:spTree>
    <p:extLst>
      <p:ext uri="{BB962C8B-B14F-4D97-AF65-F5344CB8AC3E}">
        <p14:creationId xmlns:p14="http://schemas.microsoft.com/office/powerpoint/2010/main" val="1027251238"/>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Capabilities: BSIMM Examples: 1</a:t>
            </a:r>
            <a:endParaRPr lang="en-US" dirty="0"/>
          </a:p>
        </p:txBody>
      </p:sp>
      <p:sp>
        <p:nvSpPr>
          <p:cNvPr id="3" name="Content Placeholder 2"/>
          <p:cNvSpPr>
            <a:spLocks noGrp="1"/>
          </p:cNvSpPr>
          <p:nvPr>
            <p:ph idx="1"/>
          </p:nvPr>
        </p:nvSpPr>
        <p:spPr/>
        <p:txBody>
          <a:bodyPr/>
          <a:lstStyle/>
          <a:p>
            <a:r>
              <a:rPr lang="en-US" dirty="0" smtClean="0"/>
              <a:t>The number indicates the current BSIMM level.</a:t>
            </a:r>
          </a:p>
          <a:p>
            <a:r>
              <a:rPr lang="en-US" dirty="0" smtClean="0"/>
              <a:t>Attack modules practice</a:t>
            </a:r>
          </a:p>
          <a:p>
            <a:pPr lvl="1"/>
            <a:r>
              <a:rPr lang="en-US" dirty="0" smtClean="0"/>
              <a:t>L1: Intelligence on attacks is gathered.  </a:t>
            </a:r>
          </a:p>
          <a:p>
            <a:pPr lvl="1"/>
            <a:r>
              <a:rPr lang="en-US" dirty="0" smtClean="0"/>
              <a:t>L1: Possible attackers are identified.</a:t>
            </a:r>
          </a:p>
          <a:p>
            <a:pPr lvl="1"/>
            <a:r>
              <a:rPr lang="en-US" dirty="0" smtClean="0"/>
              <a:t>L2: Attack patterns including technology specific ones are identified.</a:t>
            </a:r>
          </a:p>
          <a:p>
            <a:r>
              <a:rPr lang="en-US" dirty="0" smtClean="0"/>
              <a:t>Training practice</a:t>
            </a:r>
          </a:p>
          <a:p>
            <a:pPr lvl="1"/>
            <a:r>
              <a:rPr lang="en-US" dirty="0" smtClean="0"/>
              <a:t>L1 Awareness training is provided.</a:t>
            </a:r>
          </a:p>
          <a:p>
            <a:pPr lvl="1"/>
            <a:r>
              <a:rPr lang="en-US" dirty="0" smtClean="0"/>
              <a:t>L1 Training for new hires includes a module on security.</a:t>
            </a:r>
          </a:p>
          <a:p>
            <a:pPr lvl="1"/>
            <a:r>
              <a:rPr lang="en-US" dirty="0" smtClean="0"/>
              <a:t>L2 Courses include materials based on a company’s history of security issues.</a:t>
            </a:r>
          </a:p>
          <a:p>
            <a:pPr lvl="1"/>
            <a:endParaRPr lang="en-US" dirty="0" smtClean="0"/>
          </a:p>
          <a:p>
            <a:endParaRPr lang="en-US" dirty="0" smtClean="0"/>
          </a:p>
          <a:p>
            <a:endParaRPr lang="en-US" dirty="0"/>
          </a:p>
        </p:txBody>
      </p:sp>
    </p:spTree>
    <p:extLst>
      <p:ext uri="{BB962C8B-B14F-4D97-AF65-F5344CB8AC3E}">
        <p14:creationId xmlns:p14="http://schemas.microsoft.com/office/powerpoint/2010/main" val="1840201724"/>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BSIMM is not a Basis For Supplier Assessment</a:t>
            </a:r>
            <a:endParaRPr lang="en-US" dirty="0"/>
          </a:p>
        </p:txBody>
      </p:sp>
      <p:sp>
        <p:nvSpPr>
          <p:cNvPr id="3" name="Content Placeholder 2"/>
          <p:cNvSpPr>
            <a:spLocks noGrp="1"/>
          </p:cNvSpPr>
          <p:nvPr>
            <p:ph idx="1"/>
          </p:nvPr>
        </p:nvSpPr>
        <p:spPr/>
        <p:txBody>
          <a:bodyPr/>
          <a:lstStyle/>
          <a:p>
            <a:r>
              <a:rPr lang="en-US" dirty="0" smtClean="0"/>
              <a:t>BSIMM identified 112 security activities across the surveyed organizations and organized those activities into 12 practice areas.</a:t>
            </a:r>
          </a:p>
          <a:p>
            <a:r>
              <a:rPr lang="en-US" dirty="0" smtClean="0"/>
              <a:t>The number of collected activities demonstrates that there are multiple ways to improve software security and that the BSIMM activities should not be used as specific acquisition requirements.</a:t>
            </a:r>
          </a:p>
          <a:p>
            <a:r>
              <a:rPr lang="en-US" dirty="0" smtClean="0"/>
              <a:t>An organization can compare how well its practices meet the objectives for the BSIMM practice areas and give more attention to those areas getting the least attention.</a:t>
            </a:r>
            <a:endParaRPr lang="en-US" dirty="0"/>
          </a:p>
        </p:txBody>
      </p:sp>
    </p:spTree>
    <p:extLst>
      <p:ext uri="{BB962C8B-B14F-4D97-AF65-F5344CB8AC3E}">
        <p14:creationId xmlns:p14="http://schemas.microsoft.com/office/powerpoint/2010/main" val="2664624283"/>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Group OTTPS Standard</a:t>
            </a:r>
            <a:r>
              <a:rPr lang="en-US" smtClean="0"/>
              <a:t>: Later Topic</a:t>
            </a:r>
            <a:endParaRPr lang="en-US" dirty="0"/>
          </a:p>
        </p:txBody>
      </p:sp>
      <p:sp>
        <p:nvSpPr>
          <p:cNvPr id="3" name="Content Placeholder 2"/>
          <p:cNvSpPr>
            <a:spLocks noGrp="1"/>
          </p:cNvSpPr>
          <p:nvPr>
            <p:ph idx="1"/>
          </p:nvPr>
        </p:nvSpPr>
        <p:spPr/>
        <p:txBody>
          <a:bodyPr/>
          <a:lstStyle/>
          <a:p>
            <a:r>
              <a:rPr lang="en-US" dirty="0" smtClean="0"/>
              <a:t>A supplier’s supply chain risk management capabilities  can be assessed using Open Groups OTTPS supply chain standard/ </a:t>
            </a:r>
            <a:endParaRPr lang="en-US" dirty="0"/>
          </a:p>
        </p:txBody>
      </p:sp>
    </p:spTree>
    <p:extLst>
      <p:ext uri="{BB962C8B-B14F-4D97-AF65-F5344CB8AC3E}">
        <p14:creationId xmlns:p14="http://schemas.microsoft.com/office/powerpoint/2010/main" val="188008972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Software supply chain and assurance</a:t>
            </a:r>
          </a:p>
          <a:p>
            <a:r>
              <a:rPr lang="en-US" dirty="0" smtClean="0"/>
              <a:t>Evaluating development capabilities </a:t>
            </a:r>
          </a:p>
          <a:p>
            <a:r>
              <a:rPr lang="en-US" dirty="0" smtClean="0"/>
              <a:t>Survey of security initiatives: BSIMM</a:t>
            </a:r>
          </a:p>
          <a:p>
            <a:endParaRPr lang="en-US" dirty="0"/>
          </a:p>
          <a:p>
            <a:endParaRPr lang="en-US" dirty="0"/>
          </a:p>
        </p:txBody>
      </p:sp>
      <p:sp>
        <p:nvSpPr>
          <p:cNvPr id="6" name="AutoShape 4"/>
          <p:cNvSpPr>
            <a:spLocks noChangeArrowheads="1"/>
          </p:cNvSpPr>
          <p:nvPr/>
        </p:nvSpPr>
        <p:spPr bwMode="auto">
          <a:xfrm rot="5400000">
            <a:off x="0" y="1227361"/>
            <a:ext cx="349109" cy="311151"/>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132821532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Supply Chain Risks (Physical Items)</a:t>
            </a:r>
            <a:endParaRPr lang="en-US" dirty="0"/>
          </a:p>
        </p:txBody>
      </p:sp>
      <p:sp>
        <p:nvSpPr>
          <p:cNvPr id="3" name="Content Placeholder 2"/>
          <p:cNvSpPr>
            <a:spLocks noGrp="1"/>
          </p:cNvSpPr>
          <p:nvPr>
            <p:ph idx="1"/>
          </p:nvPr>
        </p:nvSpPr>
        <p:spPr/>
        <p:txBody>
          <a:bodyPr/>
          <a:lstStyle/>
          <a:p>
            <a:r>
              <a:rPr lang="en-US" dirty="0" smtClean="0"/>
              <a:t>For </a:t>
            </a:r>
            <a:r>
              <a:rPr lang="en-US" dirty="0"/>
              <a:t>a manufacturer, supply chain risks can include</a:t>
            </a:r>
          </a:p>
          <a:p>
            <a:pPr lvl="1"/>
            <a:r>
              <a:rPr lang="en-US" dirty="0"/>
              <a:t>disruption of supply, inventory, and </a:t>
            </a:r>
            <a:r>
              <a:rPr lang="en-US" dirty="0" smtClean="0"/>
              <a:t>schedule</a:t>
            </a:r>
            <a:r>
              <a:rPr lang="en-US" sz="2000" dirty="0" smtClean="0">
                <a:solidFill>
                  <a:schemeClr val="tx1"/>
                </a:solidFill>
              </a:rPr>
              <a:t> </a:t>
            </a:r>
            <a:r>
              <a:rPr lang="en-US" dirty="0"/>
              <a:t/>
            </a:r>
            <a:br>
              <a:rPr lang="en-US" dirty="0"/>
            </a:br>
            <a:r>
              <a:rPr lang="en-US" dirty="0"/>
              <a:t>(e.g., just-in-time inventory)</a:t>
            </a:r>
          </a:p>
          <a:p>
            <a:pPr lvl="1"/>
            <a:r>
              <a:rPr lang="en-US" dirty="0"/>
              <a:t>changes in demand and customer preferences</a:t>
            </a:r>
          </a:p>
          <a:p>
            <a:pPr lvl="1"/>
            <a:r>
              <a:rPr lang="en-US" dirty="0"/>
              <a:t>theft, counterfeiting</a:t>
            </a:r>
          </a:p>
          <a:p>
            <a:pPr lvl="1"/>
            <a:r>
              <a:rPr lang="en-US" dirty="0"/>
              <a:t>confidentiality (e.g., </a:t>
            </a:r>
            <a:r>
              <a:rPr lang="en-US" sz="2000" dirty="0"/>
              <a:t>Apple—product </a:t>
            </a:r>
            <a:r>
              <a:rPr lang="en-US" dirty="0"/>
              <a:t>features)</a:t>
            </a:r>
          </a:p>
          <a:p>
            <a:pPr lvl="1"/>
            <a:r>
              <a:rPr lang="en-US" dirty="0"/>
              <a:t>labor costs, exchange rates (e.g., Toyota)</a:t>
            </a:r>
          </a:p>
          <a:p>
            <a:pPr lvl="1"/>
            <a:r>
              <a:rPr lang="en-US" dirty="0"/>
              <a:t>lack of human resources or capital</a:t>
            </a:r>
          </a:p>
          <a:p>
            <a:pPr lvl="1"/>
            <a:r>
              <a:rPr lang="en-US" dirty="0"/>
              <a:t>changes in government policy or legislation</a:t>
            </a:r>
          </a:p>
          <a:p>
            <a:pPr lvl="1"/>
            <a:endParaRPr lang="en-US" dirty="0"/>
          </a:p>
        </p:txBody>
      </p:sp>
    </p:spTree>
    <p:extLst>
      <p:ext uri="{BB962C8B-B14F-4D97-AF65-F5344CB8AC3E}">
        <p14:creationId xmlns:p14="http://schemas.microsoft.com/office/powerpoint/2010/main" val="2683713240"/>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link 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80229" y="1729006"/>
            <a:ext cx="256528" cy="905219"/>
          </a:xfrm>
          <a:prstGeom prst="rect">
            <a:avLst/>
          </a:prstGeom>
        </p:spPr>
      </p:pic>
      <p:pic>
        <p:nvPicPr>
          <p:cNvPr id="5" name="Picture 4" descr="link 1.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214252" y="2939982"/>
            <a:ext cx="253015" cy="2422547"/>
          </a:xfrm>
          <a:prstGeom prst="rect">
            <a:avLst/>
          </a:prstGeom>
        </p:spPr>
      </p:pic>
      <p:pic>
        <p:nvPicPr>
          <p:cNvPr id="4" name="Picture 3" descr="broke chain r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76101" y="2657294"/>
            <a:ext cx="2061834" cy="1858519"/>
          </a:xfrm>
          <a:prstGeom prst="rect">
            <a:avLst/>
          </a:prstGeom>
        </p:spPr>
      </p:pic>
      <p:pic>
        <p:nvPicPr>
          <p:cNvPr id="3" name="Picture 2" descr="broke chain left.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28736" y="2632334"/>
            <a:ext cx="1967759" cy="1773720"/>
          </a:xfrm>
          <a:prstGeom prst="rect">
            <a:avLst/>
          </a:prstGeom>
        </p:spPr>
      </p:pic>
      <p:sp>
        <p:nvSpPr>
          <p:cNvPr id="76" name="TextBox 75"/>
          <p:cNvSpPr txBox="1"/>
          <p:nvPr/>
        </p:nvSpPr>
        <p:spPr>
          <a:xfrm>
            <a:off x="839522" y="1472448"/>
            <a:ext cx="1469548" cy="369332"/>
          </a:xfrm>
          <a:prstGeom prst="rect">
            <a:avLst/>
          </a:prstGeom>
          <a:solidFill>
            <a:schemeClr val="bg1">
              <a:lumMod val="85000"/>
            </a:schemeClr>
          </a:solidFill>
        </p:spPr>
        <p:txBody>
          <a:bodyPr wrap="square" lIns="91440" tIns="45720" rIns="91440" bIns="45720" rtlCol="0" anchor="ctr" anchorCtr="0">
            <a:spAutoFit/>
          </a:bodyPr>
          <a:lstStyle/>
          <a:p>
            <a:pPr algn="ctr"/>
            <a:r>
              <a:rPr lang="en-US" sz="1800" b="0" dirty="0" smtClean="0">
                <a:solidFill>
                  <a:srgbClr val="0000FF"/>
                </a:solidFill>
              </a:rPr>
              <a:t>Supplier</a:t>
            </a:r>
          </a:p>
        </p:txBody>
      </p:sp>
      <p:sp>
        <p:nvSpPr>
          <p:cNvPr id="58" name="TextBox 57"/>
          <p:cNvSpPr txBox="1"/>
          <p:nvPr/>
        </p:nvSpPr>
        <p:spPr>
          <a:xfrm>
            <a:off x="751336" y="2619494"/>
            <a:ext cx="1645920" cy="369332"/>
          </a:xfrm>
          <a:prstGeom prst="rect">
            <a:avLst/>
          </a:prstGeom>
          <a:solidFill>
            <a:schemeClr val="bg1">
              <a:lumMod val="85000"/>
            </a:schemeClr>
          </a:solidFill>
        </p:spPr>
        <p:txBody>
          <a:bodyPr wrap="square" lIns="91440" tIns="45720" rIns="91440" bIns="45720" rtlCol="0" anchor="ctr" anchorCtr="0">
            <a:spAutoFit/>
          </a:bodyPr>
          <a:lstStyle/>
          <a:p>
            <a:pPr algn="ctr"/>
            <a:r>
              <a:rPr lang="en-US" sz="1800" b="0" dirty="0" smtClean="0">
                <a:solidFill>
                  <a:srgbClr val="0000FF"/>
                </a:solidFill>
              </a:rPr>
              <a:t>Subcontractor</a:t>
            </a:r>
          </a:p>
        </p:txBody>
      </p:sp>
      <p:sp>
        <p:nvSpPr>
          <p:cNvPr id="24" name="TextBox 23"/>
          <p:cNvSpPr txBox="1"/>
          <p:nvPr/>
        </p:nvSpPr>
        <p:spPr>
          <a:xfrm>
            <a:off x="3505200" y="3709204"/>
            <a:ext cx="1617709" cy="923330"/>
          </a:xfrm>
          <a:prstGeom prst="rect">
            <a:avLst/>
          </a:prstGeom>
          <a:solidFill>
            <a:schemeClr val="bg1">
              <a:lumMod val="85000"/>
            </a:schemeClr>
          </a:solidFill>
        </p:spPr>
        <p:txBody>
          <a:bodyPr wrap="square" lIns="91440" tIns="45720" rIns="91440" bIns="45720" rtlCol="0" anchor="ctr" anchorCtr="0">
            <a:spAutoFit/>
          </a:bodyPr>
          <a:lstStyle/>
          <a:p>
            <a:pPr marL="91440" indent="-173736">
              <a:spcBef>
                <a:spcPts val="0"/>
              </a:spcBef>
              <a:spcAft>
                <a:spcPts val="600"/>
              </a:spcAft>
            </a:pPr>
            <a:r>
              <a:rPr lang="en-US" sz="1800" b="0" dirty="0" smtClean="0">
                <a:solidFill>
                  <a:srgbClr val="0000FF"/>
                </a:solidFill>
              </a:rPr>
              <a:t>System developer or integrator</a:t>
            </a:r>
          </a:p>
        </p:txBody>
      </p:sp>
      <p:sp>
        <p:nvSpPr>
          <p:cNvPr id="2" name="Title 1"/>
          <p:cNvSpPr>
            <a:spLocks noGrp="1"/>
          </p:cNvSpPr>
          <p:nvPr>
            <p:ph type="title"/>
          </p:nvPr>
        </p:nvSpPr>
        <p:spPr/>
        <p:txBody>
          <a:bodyPr/>
          <a:lstStyle/>
          <a:p>
            <a:r>
              <a:rPr lang="en-US" dirty="0"/>
              <a:t>Supply Chain Risks for </a:t>
            </a:r>
            <a:r>
              <a:rPr lang="en-US" dirty="0" smtClean="0"/>
              <a:t>a </a:t>
            </a:r>
            <a:r>
              <a:rPr lang="en-US" dirty="0"/>
              <a:t>Software System</a:t>
            </a:r>
          </a:p>
        </p:txBody>
      </p:sp>
      <p:cxnSp>
        <p:nvCxnSpPr>
          <p:cNvPr id="11" name="Straight Connector 10"/>
          <p:cNvCxnSpPr>
            <a:stCxn id="40" idx="2"/>
            <a:endCxn id="24" idx="0"/>
          </p:cNvCxnSpPr>
          <p:nvPr/>
        </p:nvCxnSpPr>
        <p:spPr bwMode="auto">
          <a:xfrm>
            <a:off x="4304203" y="2973146"/>
            <a:ext cx="9852" cy="736058"/>
          </a:xfrm>
          <a:prstGeom prst="line">
            <a:avLst/>
          </a:prstGeom>
          <a:solidFill>
            <a:srgbClr val="5CA1FB"/>
          </a:solidFill>
          <a:ln w="25400" cap="flat" cmpd="sng" algn="ctr">
            <a:solidFill>
              <a:schemeClr val="tx1"/>
            </a:solidFill>
            <a:prstDash val="solid"/>
            <a:round/>
            <a:headEnd type="none" w="med" len="med"/>
            <a:tailEnd type="triangle" w="lg" len="lg"/>
          </a:ln>
          <a:effectLst/>
        </p:spPr>
      </p:cxnSp>
      <p:cxnSp>
        <p:nvCxnSpPr>
          <p:cNvPr id="19" name="Straight Connector 18"/>
          <p:cNvCxnSpPr>
            <a:stCxn id="24" idx="2"/>
          </p:cNvCxnSpPr>
          <p:nvPr/>
        </p:nvCxnSpPr>
        <p:spPr bwMode="auto">
          <a:xfrm flipH="1">
            <a:off x="4310431" y="4632534"/>
            <a:ext cx="3624" cy="703829"/>
          </a:xfrm>
          <a:prstGeom prst="line">
            <a:avLst/>
          </a:prstGeom>
          <a:solidFill>
            <a:srgbClr val="5CA1FB"/>
          </a:solidFill>
          <a:ln w="25400" cap="flat" cmpd="sng" algn="ctr">
            <a:solidFill>
              <a:schemeClr val="tx1"/>
            </a:solidFill>
            <a:prstDash val="solid"/>
            <a:round/>
            <a:headEnd type="none" w="med" len="med"/>
            <a:tailEnd type="triangle" w="lg" len="lg"/>
          </a:ln>
          <a:effectLst/>
        </p:spPr>
      </p:cxnSp>
      <p:cxnSp>
        <p:nvCxnSpPr>
          <p:cNvPr id="21" name="Straight Connector 20"/>
          <p:cNvCxnSpPr>
            <a:stCxn id="76" idx="2"/>
          </p:cNvCxnSpPr>
          <p:nvPr/>
        </p:nvCxnSpPr>
        <p:spPr bwMode="auto">
          <a:xfrm>
            <a:off x="1574296" y="1841780"/>
            <a:ext cx="7840" cy="808299"/>
          </a:xfrm>
          <a:prstGeom prst="line">
            <a:avLst/>
          </a:prstGeom>
          <a:solidFill>
            <a:srgbClr val="5CA1FB"/>
          </a:solidFill>
          <a:ln w="25400" cap="flat" cmpd="sng" algn="ctr">
            <a:solidFill>
              <a:schemeClr val="tx1"/>
            </a:solidFill>
            <a:prstDash val="solid"/>
            <a:round/>
            <a:headEnd type="none" w="med" len="med"/>
            <a:tailEnd type="triangle" w="lg" len="lg"/>
          </a:ln>
          <a:effectLst/>
        </p:spPr>
      </p:cxnSp>
      <p:sp>
        <p:nvSpPr>
          <p:cNvPr id="40" name="TextBox 39"/>
          <p:cNvSpPr txBox="1"/>
          <p:nvPr/>
        </p:nvSpPr>
        <p:spPr>
          <a:xfrm>
            <a:off x="3161203" y="2603814"/>
            <a:ext cx="2286000" cy="369332"/>
          </a:xfrm>
          <a:prstGeom prst="rect">
            <a:avLst/>
          </a:prstGeom>
          <a:solidFill>
            <a:schemeClr val="bg1">
              <a:lumMod val="85000"/>
            </a:schemeClr>
          </a:solidFill>
        </p:spPr>
        <p:txBody>
          <a:bodyPr wrap="square" lIns="91440" tIns="45720" rIns="91440" bIns="45720" rtlCol="0" anchor="ctr" anchorCtr="0">
            <a:spAutoFit/>
          </a:bodyPr>
          <a:lstStyle/>
          <a:p>
            <a:pPr algn="ctr"/>
            <a:r>
              <a:rPr lang="en-US" sz="1800" b="0" dirty="0" smtClean="0">
                <a:solidFill>
                  <a:srgbClr val="0000FF"/>
                </a:solidFill>
              </a:rPr>
              <a:t>Commercial product</a:t>
            </a:r>
          </a:p>
        </p:txBody>
      </p:sp>
      <p:sp>
        <p:nvSpPr>
          <p:cNvPr id="73" name="TextBox 72"/>
          <p:cNvSpPr txBox="1"/>
          <p:nvPr/>
        </p:nvSpPr>
        <p:spPr>
          <a:xfrm>
            <a:off x="3710762" y="1264397"/>
            <a:ext cx="4962457" cy="923330"/>
          </a:xfrm>
          <a:prstGeom prst="rect">
            <a:avLst/>
          </a:prstGeom>
          <a:solidFill>
            <a:schemeClr val="bg1">
              <a:lumMod val="95000"/>
            </a:schemeClr>
          </a:solidFill>
        </p:spPr>
        <p:txBody>
          <a:bodyPr wrap="square" rtlCol="0">
            <a:spAutoFit/>
          </a:bodyPr>
          <a:lstStyle/>
          <a:p>
            <a:pPr marL="182880" indent="-91440" algn="l"/>
            <a:r>
              <a:rPr lang="en-US" sz="1800" dirty="0" smtClean="0">
                <a:solidFill>
                  <a:srgbClr val="990000"/>
                </a:solidFill>
              </a:rPr>
              <a:t>Unintentional but exploitable weaknesses in how </a:t>
            </a:r>
            <a:r>
              <a:rPr lang="en-US" sz="1800" dirty="0">
                <a:solidFill>
                  <a:srgbClr val="990000"/>
                </a:solidFill>
              </a:rPr>
              <a:t>software applications process </a:t>
            </a:r>
            <a:r>
              <a:rPr lang="en-US" sz="1800" dirty="0" smtClean="0">
                <a:solidFill>
                  <a:srgbClr val="990000"/>
                </a:solidFill>
              </a:rPr>
              <a:t>data: over 900 known</a:t>
            </a:r>
          </a:p>
        </p:txBody>
      </p:sp>
      <p:sp>
        <p:nvSpPr>
          <p:cNvPr id="53" name="TextBox 52"/>
          <p:cNvSpPr txBox="1"/>
          <p:nvPr/>
        </p:nvSpPr>
        <p:spPr>
          <a:xfrm>
            <a:off x="3563891" y="5361548"/>
            <a:ext cx="1508760" cy="369332"/>
          </a:xfrm>
          <a:prstGeom prst="rect">
            <a:avLst/>
          </a:prstGeom>
          <a:solidFill>
            <a:schemeClr val="bg1">
              <a:lumMod val="85000"/>
            </a:schemeClr>
          </a:solidFill>
        </p:spPr>
        <p:txBody>
          <a:bodyPr wrap="square" lIns="91440" tIns="45720" rIns="91440" bIns="45720" rtlCol="0" anchor="ctr" anchorCtr="0">
            <a:spAutoFit/>
          </a:bodyPr>
          <a:lstStyle/>
          <a:p>
            <a:pPr algn="ctr"/>
            <a:r>
              <a:rPr lang="en-US" sz="1800" b="0" dirty="0" smtClean="0">
                <a:solidFill>
                  <a:srgbClr val="0000FF"/>
                </a:solidFill>
              </a:rPr>
              <a:t>Acquirer</a:t>
            </a:r>
            <a:endParaRPr lang="en-US" sz="1400" b="0" dirty="0" smtClean="0">
              <a:solidFill>
                <a:srgbClr val="0000FF"/>
              </a:solidFill>
            </a:endParaRPr>
          </a:p>
        </p:txBody>
      </p:sp>
      <p:sp>
        <p:nvSpPr>
          <p:cNvPr id="30" name="TextBox 29"/>
          <p:cNvSpPr txBox="1"/>
          <p:nvPr/>
        </p:nvSpPr>
        <p:spPr>
          <a:xfrm>
            <a:off x="6310947" y="2619494"/>
            <a:ext cx="1645920" cy="369332"/>
          </a:xfrm>
          <a:prstGeom prst="rect">
            <a:avLst/>
          </a:prstGeom>
          <a:solidFill>
            <a:schemeClr val="bg1">
              <a:lumMod val="85000"/>
            </a:schemeClr>
          </a:solidFill>
        </p:spPr>
        <p:txBody>
          <a:bodyPr wrap="square" lIns="91440" tIns="45720" rIns="91440" bIns="45720" rtlCol="0" anchor="ctr" anchorCtr="0">
            <a:spAutoFit/>
          </a:bodyPr>
          <a:lstStyle/>
          <a:p>
            <a:pPr algn="ctr"/>
            <a:r>
              <a:rPr lang="en-US" sz="1800" b="0" dirty="0" smtClean="0">
                <a:solidFill>
                  <a:srgbClr val="0000FF"/>
                </a:solidFill>
              </a:rPr>
              <a:t>Subcontractor</a:t>
            </a:r>
          </a:p>
        </p:txBody>
      </p:sp>
      <p:cxnSp>
        <p:nvCxnSpPr>
          <p:cNvPr id="17" name="Elbow Connector 16"/>
          <p:cNvCxnSpPr>
            <a:stCxn id="58" idx="2"/>
            <a:endCxn id="24" idx="1"/>
          </p:cNvCxnSpPr>
          <p:nvPr/>
        </p:nvCxnSpPr>
        <p:spPr bwMode="auto">
          <a:xfrm rot="16200000" flipH="1">
            <a:off x="1948727" y="2614395"/>
            <a:ext cx="1182043" cy="1930904"/>
          </a:xfrm>
          <a:prstGeom prst="bentConnector2">
            <a:avLst/>
          </a:prstGeom>
          <a:solidFill>
            <a:srgbClr val="5CA1FB"/>
          </a:solidFill>
          <a:ln w="25400" cap="flat" cmpd="sng" algn="ctr">
            <a:solidFill>
              <a:schemeClr val="tx1"/>
            </a:solidFill>
            <a:prstDash val="solid"/>
            <a:round/>
            <a:headEnd type="none" w="med" len="med"/>
            <a:tailEnd type="arrow"/>
          </a:ln>
          <a:effectLst/>
        </p:spPr>
      </p:cxnSp>
      <p:cxnSp>
        <p:nvCxnSpPr>
          <p:cNvPr id="20" name="Elbow Connector 19"/>
          <p:cNvCxnSpPr>
            <a:stCxn id="30" idx="2"/>
            <a:endCxn id="24" idx="3"/>
          </p:cNvCxnSpPr>
          <p:nvPr/>
        </p:nvCxnSpPr>
        <p:spPr bwMode="auto">
          <a:xfrm rot="5400000">
            <a:off x="5537387" y="2574348"/>
            <a:ext cx="1182043" cy="2010998"/>
          </a:xfrm>
          <a:prstGeom prst="bentConnector2">
            <a:avLst/>
          </a:prstGeom>
          <a:solidFill>
            <a:srgbClr val="5CA1FB"/>
          </a:solidFill>
          <a:ln w="25400" cap="flat" cmpd="sng" algn="ctr">
            <a:solidFill>
              <a:schemeClr val="tx1"/>
            </a:solidFill>
            <a:prstDash val="solid"/>
            <a:round/>
            <a:headEnd type="none" w="med" len="med"/>
            <a:tailEnd type="arrow"/>
          </a:ln>
          <a:effectLst/>
        </p:spPr>
      </p:cxnSp>
      <p:sp>
        <p:nvSpPr>
          <p:cNvPr id="22" name="TextBox 21"/>
          <p:cNvSpPr txBox="1"/>
          <p:nvPr/>
        </p:nvSpPr>
        <p:spPr>
          <a:xfrm>
            <a:off x="628725" y="5060597"/>
            <a:ext cx="2457729" cy="923330"/>
          </a:xfrm>
          <a:prstGeom prst="rect">
            <a:avLst/>
          </a:prstGeom>
          <a:solidFill>
            <a:schemeClr val="bg1">
              <a:lumMod val="95000"/>
            </a:schemeClr>
          </a:solidFill>
        </p:spPr>
        <p:txBody>
          <a:bodyPr wrap="square" rtlCol="0">
            <a:spAutoFit/>
          </a:bodyPr>
          <a:lstStyle/>
          <a:p>
            <a:pPr marL="182880" indent="-91440" algn="l"/>
            <a:r>
              <a:rPr lang="en-US" sz="1800" dirty="0" smtClean="0">
                <a:solidFill>
                  <a:srgbClr val="00602B"/>
                </a:solidFill>
              </a:rPr>
              <a:t>Assurance: Building security into a system</a:t>
            </a:r>
          </a:p>
        </p:txBody>
      </p:sp>
    </p:spTree>
    <p:extLst>
      <p:ext uri="{BB962C8B-B14F-4D97-AF65-F5344CB8AC3E}">
        <p14:creationId xmlns:p14="http://schemas.microsoft.com/office/powerpoint/2010/main" val="25628316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upply chain.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000" y="762000"/>
            <a:ext cx="2935055" cy="5632635"/>
          </a:xfrm>
          <a:prstGeom prst="rect">
            <a:avLst/>
          </a:prstGeom>
        </p:spPr>
      </p:pic>
      <p:sp>
        <p:nvSpPr>
          <p:cNvPr id="2" name="Title 1"/>
          <p:cNvSpPr>
            <a:spLocks noGrp="1"/>
          </p:cNvSpPr>
          <p:nvPr>
            <p:ph type="title"/>
          </p:nvPr>
        </p:nvSpPr>
        <p:spPr>
          <a:xfrm>
            <a:off x="265176" y="228600"/>
            <a:ext cx="9183624" cy="838200"/>
          </a:xfrm>
        </p:spPr>
        <p:txBody>
          <a:bodyPr/>
          <a:lstStyle/>
          <a:p>
            <a:r>
              <a:rPr lang="en-US" dirty="0" smtClean="0"/>
              <a:t>Supply Chain Problems: Software and Integrated Components-1 </a:t>
            </a:r>
            <a:endParaRPr lang="en-US" strike="sngStrike" dirty="0"/>
          </a:p>
        </p:txBody>
      </p:sp>
      <p:sp>
        <p:nvSpPr>
          <p:cNvPr id="17" name="TextBox 16"/>
          <p:cNvSpPr txBox="1"/>
          <p:nvPr/>
        </p:nvSpPr>
        <p:spPr>
          <a:xfrm>
            <a:off x="4232361" y="4810719"/>
            <a:ext cx="4695653" cy="1346522"/>
          </a:xfrm>
          <a:prstGeom prst="rect">
            <a:avLst/>
          </a:prstGeom>
          <a:solidFill>
            <a:schemeClr val="bg1">
              <a:lumMod val="95000"/>
            </a:schemeClr>
          </a:solidFill>
        </p:spPr>
        <p:txBody>
          <a:bodyPr wrap="square" rtlCol="0">
            <a:spAutoFit/>
          </a:bodyPr>
          <a:lstStyle/>
          <a:p>
            <a:pPr marL="274320" indent="-182880" algn="l">
              <a:spcBef>
                <a:spcPts val="300"/>
              </a:spcBef>
            </a:pPr>
            <a:r>
              <a:rPr lang="en-US" b="0" dirty="0"/>
              <a:t>Intentional </a:t>
            </a:r>
            <a:r>
              <a:rPr lang="en-US" b="0" dirty="0" smtClean="0"/>
              <a:t>actions</a:t>
            </a:r>
            <a:endParaRPr lang="en-US" b="0" dirty="0"/>
          </a:p>
          <a:p>
            <a:pPr marL="457200" indent="-182880" algn="l">
              <a:spcBef>
                <a:spcPts val="300"/>
              </a:spcBef>
              <a:buFont typeface="Arial" pitchFamily="34" charset="0"/>
              <a:buChar char="•"/>
            </a:pPr>
            <a:r>
              <a:rPr lang="en-US" sz="1800" dirty="0">
                <a:solidFill>
                  <a:srgbClr val="3C4F82"/>
                </a:solidFill>
              </a:rPr>
              <a:t>a profitable market in vulnerabilities</a:t>
            </a:r>
          </a:p>
          <a:p>
            <a:pPr marL="457200" indent="-182880" algn="l">
              <a:spcBef>
                <a:spcPts val="300"/>
              </a:spcBef>
              <a:buFont typeface="Arial" pitchFamily="34" charset="0"/>
              <a:buChar char="•"/>
            </a:pPr>
            <a:r>
              <a:rPr lang="en-US" sz="1800" b="0" dirty="0" smtClean="0">
                <a:solidFill>
                  <a:srgbClr val="3C4F82"/>
                </a:solidFill>
              </a:rPr>
              <a:t>counterfeits</a:t>
            </a:r>
            <a:endParaRPr lang="en-US" sz="1800" b="0" dirty="0">
              <a:solidFill>
                <a:srgbClr val="3C4F82"/>
              </a:solidFill>
            </a:endParaRPr>
          </a:p>
          <a:p>
            <a:pPr marL="457200" indent="-182880" algn="l">
              <a:spcBef>
                <a:spcPts val="300"/>
              </a:spcBef>
              <a:buFont typeface="Arial" pitchFamily="34" charset="0"/>
              <a:buChar char="•"/>
            </a:pPr>
            <a:r>
              <a:rPr lang="en-US" sz="1800" b="0" dirty="0">
                <a:solidFill>
                  <a:srgbClr val="3C4F82"/>
                </a:solidFill>
              </a:rPr>
              <a:t>malware </a:t>
            </a:r>
            <a:r>
              <a:rPr lang="en-US" sz="1800" b="0" dirty="0" smtClean="0">
                <a:solidFill>
                  <a:srgbClr val="3C4F82"/>
                </a:solidFill>
              </a:rPr>
              <a:t>insertion</a:t>
            </a:r>
            <a:endParaRPr lang="en-US" sz="1800" b="0" dirty="0">
              <a:solidFill>
                <a:srgbClr val="3C4F82"/>
              </a:solidFill>
            </a:endParaRPr>
          </a:p>
        </p:txBody>
      </p:sp>
      <p:sp>
        <p:nvSpPr>
          <p:cNvPr id="18" name="TextBox 17"/>
          <p:cNvSpPr txBox="1"/>
          <p:nvPr/>
        </p:nvSpPr>
        <p:spPr>
          <a:xfrm>
            <a:off x="4232361" y="2631109"/>
            <a:ext cx="4597603" cy="1377300"/>
          </a:xfrm>
          <a:prstGeom prst="rect">
            <a:avLst/>
          </a:prstGeom>
          <a:solidFill>
            <a:schemeClr val="bg1">
              <a:lumMod val="95000"/>
            </a:schemeClr>
          </a:solidFill>
        </p:spPr>
        <p:txBody>
          <a:bodyPr wrap="square" rtlCol="0">
            <a:spAutoFit/>
          </a:bodyPr>
          <a:lstStyle/>
          <a:p>
            <a:pPr marL="274320" indent="-182880" algn="l">
              <a:spcBef>
                <a:spcPts val="300"/>
              </a:spcBef>
            </a:pPr>
            <a:r>
              <a:rPr lang="en-US" b="0" dirty="0"/>
              <a:t>Unintentional </a:t>
            </a:r>
            <a:r>
              <a:rPr lang="en-US" b="0" dirty="0" smtClean="0"/>
              <a:t>actions</a:t>
            </a:r>
            <a:endParaRPr lang="en-US" b="0" dirty="0"/>
          </a:p>
          <a:p>
            <a:pPr marL="457200" indent="-182880" algn="l">
              <a:spcBef>
                <a:spcPts val="300"/>
              </a:spcBef>
              <a:buFont typeface="Arial" pitchFamily="34" charset="0"/>
              <a:buChar char="•"/>
            </a:pPr>
            <a:r>
              <a:rPr lang="en-US" sz="1800" b="0" dirty="0">
                <a:solidFill>
                  <a:srgbClr val="3C4F82"/>
                </a:solidFill>
              </a:rPr>
              <a:t>inadvertent </a:t>
            </a:r>
            <a:r>
              <a:rPr lang="en-US" sz="1800" b="0" dirty="0" smtClean="0">
                <a:solidFill>
                  <a:srgbClr val="3C4F82"/>
                </a:solidFill>
              </a:rPr>
              <a:t>errors</a:t>
            </a:r>
            <a:endParaRPr lang="en-US" sz="1800" b="0" dirty="0">
              <a:solidFill>
                <a:srgbClr val="3C4F82"/>
              </a:solidFill>
            </a:endParaRPr>
          </a:p>
          <a:p>
            <a:pPr marL="457200" indent="-182880" algn="l">
              <a:spcBef>
                <a:spcPts val="300"/>
              </a:spcBef>
              <a:buFont typeface="Arial" pitchFamily="34" charset="0"/>
              <a:buChar char="•"/>
            </a:pPr>
            <a:r>
              <a:rPr lang="en-US" sz="1800" b="0" dirty="0">
                <a:solidFill>
                  <a:srgbClr val="3C4F82"/>
                </a:solidFill>
              </a:rPr>
              <a:t>poor </a:t>
            </a:r>
            <a:r>
              <a:rPr lang="en-US" sz="1800" b="0" dirty="0" smtClean="0">
                <a:solidFill>
                  <a:srgbClr val="3C4F82"/>
                </a:solidFill>
              </a:rPr>
              <a:t>acquisition </a:t>
            </a:r>
            <a:r>
              <a:rPr lang="en-US" sz="1800" b="0" dirty="0">
                <a:solidFill>
                  <a:srgbClr val="3C4F82"/>
                </a:solidFill>
              </a:rPr>
              <a:t>practices</a:t>
            </a:r>
          </a:p>
          <a:p>
            <a:pPr marL="457200" indent="-182880" algn="l">
              <a:spcBef>
                <a:spcPts val="300"/>
              </a:spcBef>
              <a:buFont typeface="Arial" pitchFamily="34" charset="0"/>
              <a:buChar char="•"/>
            </a:pPr>
            <a:r>
              <a:rPr lang="en-US" sz="1800" b="0" dirty="0">
                <a:solidFill>
                  <a:srgbClr val="3C4F82"/>
                </a:solidFill>
              </a:rPr>
              <a:t>poor </a:t>
            </a:r>
            <a:r>
              <a:rPr lang="en-US" sz="1800" b="0" dirty="0" smtClean="0">
                <a:solidFill>
                  <a:srgbClr val="3C4F82"/>
                </a:solidFill>
              </a:rPr>
              <a:t>development </a:t>
            </a:r>
            <a:r>
              <a:rPr lang="en-US" sz="1800" b="0" dirty="0">
                <a:solidFill>
                  <a:srgbClr val="3C4F82"/>
                </a:solidFill>
              </a:rPr>
              <a:t>practices</a:t>
            </a:r>
          </a:p>
        </p:txBody>
      </p:sp>
      <p:sp>
        <p:nvSpPr>
          <p:cNvPr id="21" name="TextBox 20"/>
          <p:cNvSpPr txBox="1"/>
          <p:nvPr/>
        </p:nvSpPr>
        <p:spPr>
          <a:xfrm>
            <a:off x="4232361" y="1120914"/>
            <a:ext cx="4267200" cy="707886"/>
          </a:xfrm>
          <a:prstGeom prst="rect">
            <a:avLst/>
          </a:prstGeom>
          <a:solidFill>
            <a:schemeClr val="bg1">
              <a:lumMod val="95000"/>
            </a:schemeClr>
          </a:solidFill>
        </p:spPr>
        <p:txBody>
          <a:bodyPr wrap="square" rtlCol="0">
            <a:spAutoFit/>
          </a:bodyPr>
          <a:lstStyle/>
          <a:p>
            <a:pPr marL="274320" indent="-182880" algn="l">
              <a:spcBef>
                <a:spcPts val="300"/>
              </a:spcBef>
            </a:pPr>
            <a:r>
              <a:rPr lang="en-US" b="0" dirty="0" smtClean="0">
                <a:solidFill>
                  <a:srgbClr val="990000"/>
                </a:solidFill>
              </a:rPr>
              <a:t>Systems with unknown weaknesses </a:t>
            </a:r>
            <a:endParaRPr lang="en-US" sz="1600" b="0" dirty="0" smtClean="0">
              <a:solidFill>
                <a:srgbClr val="990000"/>
              </a:solidFill>
            </a:endParaRPr>
          </a:p>
        </p:txBody>
      </p:sp>
      <p:pic>
        <p:nvPicPr>
          <p:cNvPr id="16" name="Picture 15" descr="customer.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13161" y="2057400"/>
            <a:ext cx="1061624" cy="2895600"/>
          </a:xfrm>
          <a:prstGeom prst="rect">
            <a:avLst/>
          </a:prstGeom>
        </p:spPr>
      </p:pic>
      <p:sp>
        <p:nvSpPr>
          <p:cNvPr id="19" name="TextBox 18"/>
          <p:cNvSpPr txBox="1"/>
          <p:nvPr/>
        </p:nvSpPr>
        <p:spPr>
          <a:xfrm>
            <a:off x="532419" y="1219200"/>
            <a:ext cx="990600" cy="289310"/>
          </a:xfrm>
          <a:prstGeom prst="rect">
            <a:avLst/>
          </a:prstGeom>
          <a:solidFill>
            <a:schemeClr val="bg1"/>
          </a:solidFill>
          <a:ln>
            <a:solidFill>
              <a:srgbClr val="FF6600"/>
            </a:solidFill>
          </a:ln>
          <a:effectLst>
            <a:outerShdw blurRad="50800" dist="38100" dir="8100000" algn="tr" rotWithShape="0">
              <a:prstClr val="black">
                <a:alpha val="40000"/>
              </a:prstClr>
            </a:outerShdw>
          </a:effectLst>
        </p:spPr>
        <p:txBody>
          <a:bodyPr wrap="square" lIns="91440" tIns="27432" rIns="91440" rtlCol="0" anchor="ctr" anchorCtr="0">
            <a:spAutoFit/>
          </a:bodyPr>
          <a:lstStyle/>
          <a:p>
            <a:pPr>
              <a:spcBef>
                <a:spcPts val="300"/>
              </a:spcBef>
            </a:pPr>
            <a:r>
              <a:rPr lang="en-US" sz="1400" dirty="0">
                <a:latin typeface="Calibri" pitchFamily="34" charset="0"/>
              </a:rPr>
              <a:t>Supplier</a:t>
            </a:r>
            <a:endParaRPr lang="en-US" sz="1400" dirty="0" smtClean="0"/>
          </a:p>
        </p:txBody>
      </p:sp>
      <p:sp>
        <p:nvSpPr>
          <p:cNvPr id="20" name="TextBox 19"/>
          <p:cNvSpPr txBox="1"/>
          <p:nvPr/>
        </p:nvSpPr>
        <p:spPr>
          <a:xfrm>
            <a:off x="803361" y="2438400"/>
            <a:ext cx="1524000" cy="533400"/>
          </a:xfrm>
          <a:prstGeom prst="rect">
            <a:avLst/>
          </a:prstGeom>
          <a:solidFill>
            <a:schemeClr val="bg2"/>
          </a:solidFill>
          <a:ln>
            <a:solidFill>
              <a:srgbClr val="FF6600"/>
            </a:solidFill>
          </a:ln>
          <a:effectLst>
            <a:outerShdw blurRad="50800" dist="38100" dir="5400000" algn="t" rotWithShape="0">
              <a:prstClr val="black">
                <a:alpha val="40000"/>
              </a:prstClr>
            </a:outerShdw>
          </a:effectLst>
        </p:spPr>
        <p:txBody>
          <a:bodyPr wrap="square" lIns="91440" rIns="91440" rtlCol="0" anchor="ctr" anchorCtr="0">
            <a:spAutoFit/>
          </a:bodyPr>
          <a:lstStyle/>
          <a:p>
            <a:pPr>
              <a:spcBef>
                <a:spcPts val="0"/>
              </a:spcBef>
            </a:pPr>
            <a:r>
              <a:rPr lang="en-US" sz="1400" dirty="0">
                <a:solidFill>
                  <a:srgbClr val="FFFFFF"/>
                </a:solidFill>
                <a:latin typeface="Calibri" pitchFamily="34" charset="0"/>
              </a:rPr>
              <a:t>System Integrator </a:t>
            </a:r>
          </a:p>
          <a:p>
            <a:pPr>
              <a:spcBef>
                <a:spcPts val="0"/>
              </a:spcBef>
            </a:pPr>
            <a:r>
              <a:rPr lang="en-US" sz="1400" dirty="0">
                <a:solidFill>
                  <a:srgbClr val="FFFFFF"/>
                </a:solidFill>
                <a:latin typeface="Calibri" pitchFamily="34" charset="0"/>
              </a:rPr>
              <a:t>or </a:t>
            </a:r>
            <a:r>
              <a:rPr lang="en-US" sz="1400" dirty="0" smtClean="0">
                <a:solidFill>
                  <a:srgbClr val="FFFFFF"/>
                </a:solidFill>
                <a:latin typeface="Calibri" pitchFamily="34" charset="0"/>
              </a:rPr>
              <a:t>Developer</a:t>
            </a:r>
            <a:endParaRPr lang="en-US" sz="1400" dirty="0">
              <a:solidFill>
                <a:srgbClr val="FFFFFF"/>
              </a:solidFill>
              <a:latin typeface="Calibri" pitchFamily="34" charset="0"/>
            </a:endParaRPr>
          </a:p>
        </p:txBody>
      </p:sp>
      <p:sp>
        <p:nvSpPr>
          <p:cNvPr id="22" name="TextBox 21"/>
          <p:cNvSpPr txBox="1"/>
          <p:nvPr/>
        </p:nvSpPr>
        <p:spPr>
          <a:xfrm>
            <a:off x="879561" y="3886200"/>
            <a:ext cx="1371600" cy="289310"/>
          </a:xfrm>
          <a:prstGeom prst="rect">
            <a:avLst/>
          </a:prstGeom>
          <a:solidFill>
            <a:schemeClr val="bg2"/>
          </a:solidFill>
          <a:ln>
            <a:solidFill>
              <a:srgbClr val="FF6600"/>
            </a:solidFill>
          </a:ln>
          <a:effectLst>
            <a:outerShdw blurRad="50800" dist="38100" dir="5400000" algn="t" rotWithShape="0">
              <a:prstClr val="black">
                <a:alpha val="40000"/>
              </a:prstClr>
            </a:outerShdw>
          </a:effectLst>
        </p:spPr>
        <p:txBody>
          <a:bodyPr wrap="square" lIns="91440" tIns="27432" rIns="91440" rtlCol="0" anchor="ctr" anchorCtr="0">
            <a:spAutoFit/>
          </a:bodyPr>
          <a:lstStyle/>
          <a:p>
            <a:pPr>
              <a:spcBef>
                <a:spcPts val="300"/>
              </a:spcBef>
            </a:pPr>
            <a:r>
              <a:rPr lang="en-US" sz="1400" dirty="0">
                <a:solidFill>
                  <a:srgbClr val="FFFFFF"/>
                </a:solidFill>
                <a:latin typeface="Calibri" pitchFamily="34" charset="0"/>
              </a:rPr>
              <a:t>Manufacturer</a:t>
            </a:r>
            <a:endParaRPr lang="en-US" sz="1400" dirty="0" smtClean="0">
              <a:solidFill>
                <a:srgbClr val="FFFFFF"/>
              </a:solidFill>
            </a:endParaRPr>
          </a:p>
        </p:txBody>
      </p:sp>
      <p:sp>
        <p:nvSpPr>
          <p:cNvPr id="24" name="TextBox 23"/>
          <p:cNvSpPr txBox="1"/>
          <p:nvPr/>
        </p:nvSpPr>
        <p:spPr>
          <a:xfrm>
            <a:off x="803361" y="1752600"/>
            <a:ext cx="990600" cy="289310"/>
          </a:xfrm>
          <a:prstGeom prst="rect">
            <a:avLst/>
          </a:prstGeom>
          <a:solidFill>
            <a:schemeClr val="bg1"/>
          </a:solidFill>
          <a:ln>
            <a:solidFill>
              <a:srgbClr val="FF6600"/>
            </a:solidFill>
          </a:ln>
          <a:effectLst>
            <a:outerShdw blurRad="50800" dist="38100" dir="8100000" algn="tr" rotWithShape="0">
              <a:prstClr val="black">
                <a:alpha val="40000"/>
              </a:prstClr>
            </a:outerShdw>
          </a:effectLst>
        </p:spPr>
        <p:txBody>
          <a:bodyPr wrap="square" lIns="91440" tIns="27432" rIns="91440" rtlCol="0" anchor="ctr" anchorCtr="0">
            <a:spAutoFit/>
          </a:bodyPr>
          <a:lstStyle/>
          <a:p>
            <a:pPr>
              <a:spcBef>
                <a:spcPts val="300"/>
              </a:spcBef>
            </a:pPr>
            <a:r>
              <a:rPr lang="en-US" sz="1400" dirty="0">
                <a:latin typeface="Calibri" pitchFamily="34" charset="0"/>
              </a:rPr>
              <a:t>Supplier</a:t>
            </a:r>
            <a:endParaRPr lang="en-US" sz="1400" dirty="0" smtClean="0"/>
          </a:p>
        </p:txBody>
      </p:sp>
      <p:sp>
        <p:nvSpPr>
          <p:cNvPr id="25" name="TextBox 24"/>
          <p:cNvSpPr txBox="1"/>
          <p:nvPr/>
        </p:nvSpPr>
        <p:spPr>
          <a:xfrm>
            <a:off x="803361" y="5257800"/>
            <a:ext cx="990600" cy="289310"/>
          </a:xfrm>
          <a:prstGeom prst="rect">
            <a:avLst/>
          </a:prstGeom>
          <a:solidFill>
            <a:schemeClr val="bg1"/>
          </a:solidFill>
          <a:ln>
            <a:solidFill>
              <a:srgbClr val="FF6600"/>
            </a:solidFill>
          </a:ln>
          <a:effectLst>
            <a:outerShdw blurRad="50800" dist="38100" dir="8100000" algn="tr" rotWithShape="0">
              <a:prstClr val="black">
                <a:alpha val="40000"/>
              </a:prstClr>
            </a:outerShdw>
          </a:effectLst>
        </p:spPr>
        <p:txBody>
          <a:bodyPr wrap="square" lIns="91440" tIns="27432" rIns="91440" rtlCol="0" anchor="ctr" anchorCtr="0">
            <a:spAutoFit/>
          </a:bodyPr>
          <a:lstStyle/>
          <a:p>
            <a:pPr>
              <a:spcBef>
                <a:spcPts val="300"/>
              </a:spcBef>
            </a:pPr>
            <a:r>
              <a:rPr lang="en-US" sz="1400" dirty="0">
                <a:latin typeface="Calibri" pitchFamily="34" charset="0"/>
              </a:rPr>
              <a:t>Supplier</a:t>
            </a:r>
            <a:endParaRPr lang="en-US" sz="1400" dirty="0" smtClean="0"/>
          </a:p>
        </p:txBody>
      </p:sp>
      <p:sp>
        <p:nvSpPr>
          <p:cNvPr id="26" name="TextBox 25"/>
          <p:cNvSpPr txBox="1"/>
          <p:nvPr/>
        </p:nvSpPr>
        <p:spPr>
          <a:xfrm>
            <a:off x="528327" y="5715000"/>
            <a:ext cx="990600" cy="289310"/>
          </a:xfrm>
          <a:prstGeom prst="rect">
            <a:avLst/>
          </a:prstGeom>
          <a:solidFill>
            <a:schemeClr val="bg1"/>
          </a:solidFill>
          <a:ln>
            <a:solidFill>
              <a:srgbClr val="FF6600"/>
            </a:solidFill>
          </a:ln>
          <a:effectLst>
            <a:outerShdw blurRad="50800" dist="38100" dir="8100000" algn="tr" rotWithShape="0">
              <a:prstClr val="black">
                <a:alpha val="40000"/>
              </a:prstClr>
            </a:outerShdw>
          </a:effectLst>
        </p:spPr>
        <p:txBody>
          <a:bodyPr wrap="square" lIns="91440" tIns="27432" rIns="91440" rtlCol="0" anchor="ctr" anchorCtr="0">
            <a:spAutoFit/>
          </a:bodyPr>
          <a:lstStyle/>
          <a:p>
            <a:pPr>
              <a:spcBef>
                <a:spcPts val="300"/>
              </a:spcBef>
            </a:pPr>
            <a:r>
              <a:rPr lang="en-US" sz="1400" dirty="0">
                <a:latin typeface="Calibri" pitchFamily="34" charset="0"/>
              </a:rPr>
              <a:t>Supplier</a:t>
            </a:r>
            <a:endParaRPr lang="en-US" sz="1400" dirty="0" smtClean="0"/>
          </a:p>
        </p:txBody>
      </p:sp>
      <p:sp>
        <p:nvSpPr>
          <p:cNvPr id="27" name="TextBox 26"/>
          <p:cNvSpPr txBox="1"/>
          <p:nvPr/>
        </p:nvSpPr>
        <p:spPr>
          <a:xfrm>
            <a:off x="3013161" y="3124200"/>
            <a:ext cx="990600" cy="289310"/>
          </a:xfrm>
          <a:prstGeom prst="rect">
            <a:avLst/>
          </a:prstGeom>
          <a:solidFill>
            <a:srgbClr val="FF6600"/>
          </a:solidFill>
        </p:spPr>
        <p:txBody>
          <a:bodyPr wrap="square" lIns="91440" tIns="27432" rIns="91440" rtlCol="0" anchor="ctr" anchorCtr="0">
            <a:spAutoFit/>
          </a:bodyPr>
          <a:lstStyle/>
          <a:p>
            <a:pPr>
              <a:spcBef>
                <a:spcPts val="300"/>
              </a:spcBef>
            </a:pPr>
            <a:r>
              <a:rPr lang="en-US" sz="1400" dirty="0" smtClean="0">
                <a:solidFill>
                  <a:schemeClr val="bg1"/>
                </a:solidFill>
                <a:latin typeface="Calibri" pitchFamily="34" charset="0"/>
              </a:rPr>
              <a:t>Acquirer</a:t>
            </a:r>
            <a:endParaRPr lang="en-US" sz="1400" dirty="0">
              <a:solidFill>
                <a:schemeClr val="bg1"/>
              </a:solidFill>
              <a:latin typeface="Calibri" pitchFamily="34" charset="0"/>
            </a:endParaRPr>
          </a:p>
        </p:txBody>
      </p:sp>
    </p:spTree>
    <p:extLst>
      <p:ext uri="{BB962C8B-B14F-4D97-AF65-F5344CB8AC3E}">
        <p14:creationId xmlns:p14="http://schemas.microsoft.com/office/powerpoint/2010/main" val="179761101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upply chain.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000" y="762000"/>
            <a:ext cx="2935055" cy="5632635"/>
          </a:xfrm>
          <a:prstGeom prst="rect">
            <a:avLst/>
          </a:prstGeom>
        </p:spPr>
      </p:pic>
      <p:sp>
        <p:nvSpPr>
          <p:cNvPr id="2" name="Title 1"/>
          <p:cNvSpPr>
            <a:spLocks noGrp="1"/>
          </p:cNvSpPr>
          <p:nvPr>
            <p:ph type="title"/>
          </p:nvPr>
        </p:nvSpPr>
        <p:spPr>
          <a:xfrm>
            <a:off x="265176" y="228600"/>
            <a:ext cx="9183624" cy="838200"/>
          </a:xfrm>
        </p:spPr>
        <p:txBody>
          <a:bodyPr/>
          <a:lstStyle/>
          <a:p>
            <a:r>
              <a:rPr lang="en-US" dirty="0"/>
              <a:t>Supply Chain Problems: Software and Integrated </a:t>
            </a:r>
            <a:r>
              <a:rPr lang="en-US" dirty="0" smtClean="0"/>
              <a:t>Components-2</a:t>
            </a:r>
            <a:endParaRPr lang="en-US" strike="sngStrike" dirty="0"/>
          </a:p>
        </p:txBody>
      </p:sp>
      <p:pic>
        <p:nvPicPr>
          <p:cNvPr id="16" name="Picture 15" descr="customer.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13161" y="2057400"/>
            <a:ext cx="1061624" cy="2895600"/>
          </a:xfrm>
          <a:prstGeom prst="rect">
            <a:avLst/>
          </a:prstGeom>
        </p:spPr>
      </p:pic>
      <p:sp>
        <p:nvSpPr>
          <p:cNvPr id="19" name="TextBox 18"/>
          <p:cNvSpPr txBox="1"/>
          <p:nvPr/>
        </p:nvSpPr>
        <p:spPr>
          <a:xfrm>
            <a:off x="532419" y="1219200"/>
            <a:ext cx="990600" cy="289310"/>
          </a:xfrm>
          <a:prstGeom prst="rect">
            <a:avLst/>
          </a:prstGeom>
          <a:solidFill>
            <a:schemeClr val="bg1"/>
          </a:solidFill>
          <a:ln>
            <a:solidFill>
              <a:srgbClr val="FF6600"/>
            </a:solidFill>
          </a:ln>
          <a:effectLst>
            <a:outerShdw blurRad="50800" dist="38100" dir="8100000" algn="tr" rotWithShape="0">
              <a:prstClr val="black">
                <a:alpha val="40000"/>
              </a:prstClr>
            </a:outerShdw>
          </a:effectLst>
        </p:spPr>
        <p:txBody>
          <a:bodyPr wrap="square" lIns="91440" tIns="27432" rIns="91440" rtlCol="0" anchor="ctr" anchorCtr="0">
            <a:spAutoFit/>
          </a:bodyPr>
          <a:lstStyle/>
          <a:p>
            <a:pPr>
              <a:spcBef>
                <a:spcPts val="300"/>
              </a:spcBef>
            </a:pPr>
            <a:r>
              <a:rPr lang="en-US" sz="1400" dirty="0">
                <a:latin typeface="Calibri" pitchFamily="34" charset="0"/>
              </a:rPr>
              <a:t>Supplier</a:t>
            </a:r>
            <a:endParaRPr lang="en-US" sz="1400" dirty="0" smtClean="0"/>
          </a:p>
        </p:txBody>
      </p:sp>
      <p:sp>
        <p:nvSpPr>
          <p:cNvPr id="20" name="TextBox 19"/>
          <p:cNvSpPr txBox="1"/>
          <p:nvPr/>
        </p:nvSpPr>
        <p:spPr>
          <a:xfrm>
            <a:off x="803361" y="2438400"/>
            <a:ext cx="1524000" cy="533400"/>
          </a:xfrm>
          <a:prstGeom prst="rect">
            <a:avLst/>
          </a:prstGeom>
          <a:solidFill>
            <a:schemeClr val="bg2"/>
          </a:solidFill>
          <a:ln>
            <a:solidFill>
              <a:srgbClr val="FF6600"/>
            </a:solidFill>
          </a:ln>
          <a:effectLst>
            <a:outerShdw blurRad="50800" dist="38100" dir="5400000" algn="t" rotWithShape="0">
              <a:prstClr val="black">
                <a:alpha val="40000"/>
              </a:prstClr>
            </a:outerShdw>
          </a:effectLst>
        </p:spPr>
        <p:txBody>
          <a:bodyPr wrap="square" lIns="91440" rIns="91440" rtlCol="0" anchor="ctr" anchorCtr="0">
            <a:spAutoFit/>
          </a:bodyPr>
          <a:lstStyle/>
          <a:p>
            <a:pPr>
              <a:spcBef>
                <a:spcPts val="0"/>
              </a:spcBef>
            </a:pPr>
            <a:r>
              <a:rPr lang="en-US" sz="1400" dirty="0">
                <a:solidFill>
                  <a:srgbClr val="FFFFFF"/>
                </a:solidFill>
                <a:latin typeface="Calibri" pitchFamily="34" charset="0"/>
              </a:rPr>
              <a:t>System Integrator </a:t>
            </a:r>
          </a:p>
          <a:p>
            <a:pPr>
              <a:spcBef>
                <a:spcPts val="0"/>
              </a:spcBef>
            </a:pPr>
            <a:r>
              <a:rPr lang="en-US" sz="1400" dirty="0">
                <a:solidFill>
                  <a:srgbClr val="FFFFFF"/>
                </a:solidFill>
                <a:latin typeface="Calibri" pitchFamily="34" charset="0"/>
              </a:rPr>
              <a:t>or </a:t>
            </a:r>
            <a:r>
              <a:rPr lang="en-US" sz="1400" dirty="0" smtClean="0">
                <a:solidFill>
                  <a:srgbClr val="FFFFFF"/>
                </a:solidFill>
                <a:latin typeface="Calibri" pitchFamily="34" charset="0"/>
              </a:rPr>
              <a:t>Developer</a:t>
            </a:r>
            <a:endParaRPr lang="en-US" sz="1400" dirty="0">
              <a:solidFill>
                <a:srgbClr val="FFFFFF"/>
              </a:solidFill>
              <a:latin typeface="Calibri" pitchFamily="34" charset="0"/>
            </a:endParaRPr>
          </a:p>
        </p:txBody>
      </p:sp>
      <p:sp>
        <p:nvSpPr>
          <p:cNvPr id="22" name="TextBox 21"/>
          <p:cNvSpPr txBox="1"/>
          <p:nvPr/>
        </p:nvSpPr>
        <p:spPr>
          <a:xfrm>
            <a:off x="879561" y="3886200"/>
            <a:ext cx="1371600" cy="289310"/>
          </a:xfrm>
          <a:prstGeom prst="rect">
            <a:avLst/>
          </a:prstGeom>
          <a:solidFill>
            <a:schemeClr val="bg2"/>
          </a:solidFill>
          <a:ln>
            <a:solidFill>
              <a:srgbClr val="FF6600"/>
            </a:solidFill>
          </a:ln>
          <a:effectLst>
            <a:outerShdw blurRad="50800" dist="38100" dir="5400000" algn="t" rotWithShape="0">
              <a:prstClr val="black">
                <a:alpha val="40000"/>
              </a:prstClr>
            </a:outerShdw>
          </a:effectLst>
        </p:spPr>
        <p:txBody>
          <a:bodyPr wrap="square" lIns="91440" tIns="27432" rIns="91440" rtlCol="0" anchor="ctr" anchorCtr="0">
            <a:spAutoFit/>
          </a:bodyPr>
          <a:lstStyle/>
          <a:p>
            <a:pPr>
              <a:spcBef>
                <a:spcPts val="300"/>
              </a:spcBef>
            </a:pPr>
            <a:r>
              <a:rPr lang="en-US" sz="1400" dirty="0">
                <a:solidFill>
                  <a:srgbClr val="FFFFFF"/>
                </a:solidFill>
                <a:latin typeface="Calibri" pitchFamily="34" charset="0"/>
              </a:rPr>
              <a:t>Manufacturer</a:t>
            </a:r>
            <a:endParaRPr lang="en-US" sz="1400" dirty="0" smtClean="0">
              <a:solidFill>
                <a:srgbClr val="FFFFFF"/>
              </a:solidFill>
            </a:endParaRPr>
          </a:p>
        </p:txBody>
      </p:sp>
      <p:sp>
        <p:nvSpPr>
          <p:cNvPr id="24" name="TextBox 23"/>
          <p:cNvSpPr txBox="1"/>
          <p:nvPr/>
        </p:nvSpPr>
        <p:spPr>
          <a:xfrm>
            <a:off x="803361" y="1752600"/>
            <a:ext cx="990600" cy="289310"/>
          </a:xfrm>
          <a:prstGeom prst="rect">
            <a:avLst/>
          </a:prstGeom>
          <a:solidFill>
            <a:schemeClr val="bg1"/>
          </a:solidFill>
          <a:ln>
            <a:solidFill>
              <a:srgbClr val="FF6600"/>
            </a:solidFill>
          </a:ln>
          <a:effectLst>
            <a:outerShdw blurRad="50800" dist="38100" dir="8100000" algn="tr" rotWithShape="0">
              <a:prstClr val="black">
                <a:alpha val="40000"/>
              </a:prstClr>
            </a:outerShdw>
          </a:effectLst>
        </p:spPr>
        <p:txBody>
          <a:bodyPr wrap="square" lIns="91440" tIns="27432" rIns="91440" rtlCol="0" anchor="ctr" anchorCtr="0">
            <a:spAutoFit/>
          </a:bodyPr>
          <a:lstStyle/>
          <a:p>
            <a:pPr>
              <a:spcBef>
                <a:spcPts val="300"/>
              </a:spcBef>
            </a:pPr>
            <a:r>
              <a:rPr lang="en-US" sz="1400" dirty="0">
                <a:latin typeface="Calibri" pitchFamily="34" charset="0"/>
              </a:rPr>
              <a:t>Supplier</a:t>
            </a:r>
            <a:endParaRPr lang="en-US" sz="1400" dirty="0" smtClean="0"/>
          </a:p>
        </p:txBody>
      </p:sp>
      <p:sp>
        <p:nvSpPr>
          <p:cNvPr id="25" name="TextBox 24"/>
          <p:cNvSpPr txBox="1"/>
          <p:nvPr/>
        </p:nvSpPr>
        <p:spPr>
          <a:xfrm>
            <a:off x="803361" y="5257800"/>
            <a:ext cx="990600" cy="289310"/>
          </a:xfrm>
          <a:prstGeom prst="rect">
            <a:avLst/>
          </a:prstGeom>
          <a:solidFill>
            <a:schemeClr val="bg1"/>
          </a:solidFill>
          <a:ln>
            <a:solidFill>
              <a:srgbClr val="FF6600"/>
            </a:solidFill>
          </a:ln>
          <a:effectLst>
            <a:outerShdw blurRad="50800" dist="38100" dir="8100000" algn="tr" rotWithShape="0">
              <a:prstClr val="black">
                <a:alpha val="40000"/>
              </a:prstClr>
            </a:outerShdw>
          </a:effectLst>
        </p:spPr>
        <p:txBody>
          <a:bodyPr wrap="square" lIns="91440" tIns="27432" rIns="91440" rtlCol="0" anchor="ctr" anchorCtr="0">
            <a:spAutoFit/>
          </a:bodyPr>
          <a:lstStyle/>
          <a:p>
            <a:pPr>
              <a:spcBef>
                <a:spcPts val="300"/>
              </a:spcBef>
            </a:pPr>
            <a:r>
              <a:rPr lang="en-US" sz="1400" dirty="0">
                <a:latin typeface="Calibri" pitchFamily="34" charset="0"/>
              </a:rPr>
              <a:t>Supplier</a:t>
            </a:r>
            <a:endParaRPr lang="en-US" sz="1400" dirty="0" smtClean="0"/>
          </a:p>
        </p:txBody>
      </p:sp>
      <p:sp>
        <p:nvSpPr>
          <p:cNvPr id="26" name="TextBox 25"/>
          <p:cNvSpPr txBox="1"/>
          <p:nvPr/>
        </p:nvSpPr>
        <p:spPr>
          <a:xfrm>
            <a:off x="528327" y="5715000"/>
            <a:ext cx="990600" cy="289310"/>
          </a:xfrm>
          <a:prstGeom prst="rect">
            <a:avLst/>
          </a:prstGeom>
          <a:solidFill>
            <a:schemeClr val="bg1"/>
          </a:solidFill>
          <a:ln>
            <a:solidFill>
              <a:srgbClr val="FF6600"/>
            </a:solidFill>
          </a:ln>
          <a:effectLst>
            <a:outerShdw blurRad="50800" dist="38100" dir="8100000" algn="tr" rotWithShape="0">
              <a:prstClr val="black">
                <a:alpha val="40000"/>
              </a:prstClr>
            </a:outerShdw>
          </a:effectLst>
        </p:spPr>
        <p:txBody>
          <a:bodyPr wrap="square" lIns="91440" tIns="27432" rIns="91440" rtlCol="0" anchor="ctr" anchorCtr="0">
            <a:spAutoFit/>
          </a:bodyPr>
          <a:lstStyle/>
          <a:p>
            <a:pPr>
              <a:spcBef>
                <a:spcPts val="300"/>
              </a:spcBef>
            </a:pPr>
            <a:r>
              <a:rPr lang="en-US" sz="1400" dirty="0">
                <a:latin typeface="Calibri" pitchFamily="34" charset="0"/>
              </a:rPr>
              <a:t>Supplier</a:t>
            </a:r>
            <a:endParaRPr lang="en-US" sz="1400" dirty="0" smtClean="0"/>
          </a:p>
        </p:txBody>
      </p:sp>
      <p:sp>
        <p:nvSpPr>
          <p:cNvPr id="27" name="TextBox 26"/>
          <p:cNvSpPr txBox="1"/>
          <p:nvPr/>
        </p:nvSpPr>
        <p:spPr>
          <a:xfrm>
            <a:off x="3013161" y="3124200"/>
            <a:ext cx="990600" cy="289310"/>
          </a:xfrm>
          <a:prstGeom prst="rect">
            <a:avLst/>
          </a:prstGeom>
          <a:solidFill>
            <a:srgbClr val="FF6600"/>
          </a:solidFill>
        </p:spPr>
        <p:txBody>
          <a:bodyPr wrap="square" lIns="91440" tIns="27432" rIns="91440" rtlCol="0" anchor="ctr" anchorCtr="0">
            <a:spAutoFit/>
          </a:bodyPr>
          <a:lstStyle/>
          <a:p>
            <a:pPr>
              <a:spcBef>
                <a:spcPts val="300"/>
              </a:spcBef>
            </a:pPr>
            <a:r>
              <a:rPr lang="en-US" sz="1400" dirty="0" smtClean="0">
                <a:solidFill>
                  <a:schemeClr val="bg1"/>
                </a:solidFill>
                <a:latin typeface="Calibri" pitchFamily="34" charset="0"/>
              </a:rPr>
              <a:t>Acquirer</a:t>
            </a:r>
            <a:endParaRPr lang="en-US" sz="1400" dirty="0">
              <a:solidFill>
                <a:schemeClr val="bg1"/>
              </a:solidFill>
              <a:latin typeface="Calibri" pitchFamily="34" charset="0"/>
            </a:endParaRPr>
          </a:p>
        </p:txBody>
      </p:sp>
      <p:sp>
        <p:nvSpPr>
          <p:cNvPr id="15" name="TextBox 14"/>
          <p:cNvSpPr txBox="1"/>
          <p:nvPr/>
        </p:nvSpPr>
        <p:spPr>
          <a:xfrm>
            <a:off x="4566180" y="1432622"/>
            <a:ext cx="4360091" cy="1938992"/>
          </a:xfrm>
          <a:prstGeom prst="rect">
            <a:avLst/>
          </a:prstGeom>
          <a:solidFill>
            <a:schemeClr val="bg1">
              <a:lumMod val="95000"/>
            </a:schemeClr>
          </a:solidFill>
        </p:spPr>
        <p:txBody>
          <a:bodyPr wrap="square" rtlCol="0">
            <a:spAutoFit/>
          </a:bodyPr>
          <a:lstStyle/>
          <a:p>
            <a:pPr marL="274320" indent="-182880" algn="l">
              <a:spcBef>
                <a:spcPts val="300"/>
              </a:spcBef>
            </a:pPr>
            <a:r>
              <a:rPr lang="en-US" b="0" dirty="0"/>
              <a:t>Long supply chains</a:t>
            </a:r>
          </a:p>
          <a:p>
            <a:pPr lvl="1" indent="-182880" algn="l">
              <a:spcBef>
                <a:spcPts val="300"/>
              </a:spcBef>
              <a:buFont typeface="Arial" pitchFamily="34" charset="0"/>
              <a:buChar char="•"/>
            </a:pPr>
            <a:r>
              <a:rPr lang="en-US" sz="1800" b="0" dirty="0">
                <a:solidFill>
                  <a:srgbClr val="3C4F82"/>
                </a:solidFill>
              </a:rPr>
              <a:t>many organizations</a:t>
            </a:r>
          </a:p>
          <a:p>
            <a:pPr lvl="1" indent="-182880" algn="l">
              <a:spcBef>
                <a:spcPts val="300"/>
              </a:spcBef>
              <a:buFont typeface="Arial" pitchFamily="34" charset="0"/>
              <a:buChar char="•"/>
            </a:pPr>
            <a:r>
              <a:rPr lang="en-US" sz="1800" b="0" dirty="0">
                <a:solidFill>
                  <a:srgbClr val="3C4F82"/>
                </a:solidFill>
              </a:rPr>
              <a:t>many countries</a:t>
            </a:r>
          </a:p>
          <a:p>
            <a:pPr lvl="1" indent="-182880" algn="l">
              <a:spcBef>
                <a:spcPts val="300"/>
              </a:spcBef>
              <a:buFont typeface="Arial" pitchFamily="34" charset="0"/>
              <a:buChar char="•"/>
            </a:pPr>
            <a:r>
              <a:rPr lang="en-US" sz="1800" b="0" dirty="0">
                <a:solidFill>
                  <a:srgbClr val="3C4F82"/>
                </a:solidFill>
              </a:rPr>
              <a:t>many products and subcomponents </a:t>
            </a:r>
          </a:p>
          <a:p>
            <a:pPr lvl="1" indent="-182880" algn="l">
              <a:spcBef>
                <a:spcPts val="300"/>
              </a:spcBef>
              <a:buFont typeface="Arial" pitchFamily="34" charset="0"/>
              <a:buChar char="•"/>
            </a:pPr>
            <a:r>
              <a:rPr lang="en-US" sz="1800" dirty="0">
                <a:solidFill>
                  <a:srgbClr val="3C4F82"/>
                </a:solidFill>
              </a:rPr>
              <a:t>o</a:t>
            </a:r>
            <a:r>
              <a:rPr lang="en-US" sz="1800" b="0" dirty="0" smtClean="0">
                <a:solidFill>
                  <a:srgbClr val="3C4F82"/>
                </a:solidFill>
              </a:rPr>
              <a:t>pportunities good </a:t>
            </a:r>
            <a:r>
              <a:rPr lang="en-US" sz="1800" b="0" dirty="0">
                <a:solidFill>
                  <a:srgbClr val="3C4F82"/>
                </a:solidFill>
              </a:rPr>
              <a:t>and bad things to happen</a:t>
            </a:r>
          </a:p>
        </p:txBody>
      </p:sp>
      <p:sp>
        <p:nvSpPr>
          <p:cNvPr id="30" name="TextBox 29"/>
          <p:cNvSpPr txBox="1"/>
          <p:nvPr/>
        </p:nvSpPr>
        <p:spPr>
          <a:xfrm>
            <a:off x="4566180" y="4153319"/>
            <a:ext cx="4360091" cy="1900520"/>
          </a:xfrm>
          <a:prstGeom prst="rect">
            <a:avLst/>
          </a:prstGeom>
          <a:solidFill>
            <a:schemeClr val="bg1">
              <a:lumMod val="95000"/>
            </a:schemeClr>
          </a:solidFill>
        </p:spPr>
        <p:txBody>
          <a:bodyPr wrap="square" rtlCol="0">
            <a:spAutoFit/>
          </a:bodyPr>
          <a:lstStyle/>
          <a:p>
            <a:pPr marL="274320" indent="-182880" algn="l">
              <a:spcBef>
                <a:spcPts val="300"/>
              </a:spcBef>
            </a:pPr>
            <a:r>
              <a:rPr lang="en-US" b="0" dirty="0"/>
              <a:t>Marketplace</a:t>
            </a:r>
            <a:r>
              <a:rPr lang="en-US" b="0" dirty="0">
                <a:solidFill>
                  <a:srgbClr val="3C4F82"/>
                </a:solidFill>
              </a:rPr>
              <a:t> </a:t>
            </a:r>
          </a:p>
          <a:p>
            <a:pPr lvl="1" indent="-182880" algn="l">
              <a:spcBef>
                <a:spcPts val="300"/>
              </a:spcBef>
              <a:buFont typeface="Arial" pitchFamily="34" charset="0"/>
              <a:buChar char="•"/>
            </a:pPr>
            <a:r>
              <a:rPr lang="en-US" sz="1800" b="0" dirty="0">
                <a:solidFill>
                  <a:srgbClr val="3C4F82"/>
                </a:solidFill>
              </a:rPr>
              <a:t>Products are valued for features.</a:t>
            </a:r>
          </a:p>
          <a:p>
            <a:pPr lvl="1" indent="-182880" algn="l">
              <a:spcBef>
                <a:spcPts val="300"/>
              </a:spcBef>
              <a:buFont typeface="Arial" pitchFamily="34" charset="0"/>
              <a:buChar char="•"/>
            </a:pPr>
            <a:r>
              <a:rPr lang="en-US" sz="1800" b="0" dirty="0" smtClean="0">
                <a:solidFill>
                  <a:srgbClr val="3C4F82"/>
                </a:solidFill>
              </a:rPr>
              <a:t>Suppliers </a:t>
            </a:r>
            <a:r>
              <a:rPr lang="en-US" sz="1800" b="0" dirty="0">
                <a:solidFill>
                  <a:srgbClr val="3C4F82"/>
                </a:solidFill>
              </a:rPr>
              <a:t>are not rewarded for secure products.</a:t>
            </a:r>
          </a:p>
          <a:p>
            <a:pPr lvl="1" indent="-182880" algn="l">
              <a:spcBef>
                <a:spcPts val="300"/>
              </a:spcBef>
              <a:buFont typeface="Arial" pitchFamily="34" charset="0"/>
              <a:buChar char="•"/>
            </a:pPr>
            <a:r>
              <a:rPr lang="en-US" sz="1800" dirty="0" smtClean="0">
                <a:solidFill>
                  <a:srgbClr val="3C4F82"/>
                </a:solidFill>
              </a:rPr>
              <a:t>Greater reward for faster time-to-market</a:t>
            </a:r>
            <a:endParaRPr lang="en-US" sz="1800" b="0" dirty="0">
              <a:solidFill>
                <a:srgbClr val="3C4F82"/>
              </a:solidFill>
            </a:endParaRPr>
          </a:p>
        </p:txBody>
      </p:sp>
    </p:spTree>
    <p:extLst>
      <p:ext uri="{BB962C8B-B14F-4D97-AF65-F5344CB8AC3E}">
        <p14:creationId xmlns:p14="http://schemas.microsoft.com/office/powerpoint/2010/main" val="209677420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0" grpId="0" animBg="1"/>
    </p:bldLst>
  </p:timing>
</p:sld>
</file>

<file path=ppt/theme/theme1.xml><?xml version="1.0" encoding="utf-8"?>
<a:theme xmlns:a="http://schemas.openxmlformats.org/drawingml/2006/main" name="CERTtemplate_courseware2013">
  <a:themeElements>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Coursewar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CERT_SEI_Coursewa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Coursewa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Coursewa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Coursewa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Coursewa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Coursewa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Coursewa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Coursewa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Coursewa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Coursewa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Coursewa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Courseware_Template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tatus xmlns="893ae260-c728-403e-8c1d-be5e00391f89">Draft</Statu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232B4FB10258540AE18A97230950FE7" ma:contentTypeVersion="1" ma:contentTypeDescription="Create a new document." ma:contentTypeScope="" ma:versionID="93d5c9943499d13ef82e12f4171cbf98">
  <xsd:schema xmlns:xsd="http://www.w3.org/2001/XMLSchema" xmlns:xs="http://www.w3.org/2001/XMLSchema" xmlns:p="http://schemas.microsoft.com/office/2006/metadata/properties" xmlns:ns2="893ae260-c728-403e-8c1d-be5e00391f89" targetNamespace="http://schemas.microsoft.com/office/2006/metadata/properties" ma:root="true" ma:fieldsID="b0cfc7bbb21cc0e5f6355df537488aee" ns2:_="">
    <xsd:import namespace="893ae260-c728-403e-8c1d-be5e00391f89"/>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ae260-c728-403e-8c1d-be5e00391f89" elementFormDefault="qualified">
    <xsd:import namespace="http://schemas.microsoft.com/office/2006/documentManagement/types"/>
    <xsd:import namespace="http://schemas.microsoft.com/office/infopath/2007/PartnerControls"/>
    <xsd:element name="Status" ma:index="8" nillable="true" ma:displayName="Status" ma:default="Draft" ma:internalName="Status">
      <xsd:simpleType>
        <xsd:restriction base="dms:Choice">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CD494CD-CD4C-4ADF-A9A4-92C98FCC38A6}">
  <ds:schemaRefs>
    <ds:schemaRef ds:uri="http://schemas.microsoft.com/sharepoint/v3/contenttype/forms"/>
  </ds:schemaRefs>
</ds:datastoreItem>
</file>

<file path=customXml/itemProps2.xml><?xml version="1.0" encoding="utf-8"?>
<ds:datastoreItem xmlns:ds="http://schemas.openxmlformats.org/officeDocument/2006/customXml" ds:itemID="{C403A1C8-8640-4495-AE81-8B44D599B527}">
  <ds:schemaRefs>
    <ds:schemaRef ds:uri="http://purl.org/dc/elements/1.1/"/>
    <ds:schemaRef ds:uri="http://schemas.microsoft.com/office/2006/metadata/properties"/>
    <ds:schemaRef ds:uri="http://purl.org/dc/terms/"/>
    <ds:schemaRef ds:uri="893ae260-c728-403e-8c1d-be5e00391f89"/>
    <ds:schemaRef ds:uri="http://purl.org/dc/dcmitype/"/>
    <ds:schemaRef ds:uri="http://schemas.microsoft.com/office/infopath/2007/PartnerControls"/>
    <ds:schemaRef ds:uri="http://www.w3.org/XML/1998/namespace"/>
    <ds:schemaRef ds:uri="http://schemas.microsoft.com/office/2006/documentManagement/types"/>
    <ds:schemaRef ds:uri="http://schemas.openxmlformats.org/package/2006/metadata/core-properties"/>
  </ds:schemaRefs>
</ds:datastoreItem>
</file>

<file path=customXml/itemProps3.xml><?xml version="1.0" encoding="utf-8"?>
<ds:datastoreItem xmlns:ds="http://schemas.openxmlformats.org/officeDocument/2006/customXml" ds:itemID="{0FBD8530-915D-467B-A133-D6A2B6BA4D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3ae260-c728-403e-8c1d-be5e00391f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Assurance Management template1</Template>
  <TotalTime>16297</TotalTime>
  <Words>2994</Words>
  <Application>Microsoft Office PowerPoint</Application>
  <PresentationFormat>On-screen Show (4:3)</PresentationFormat>
  <Paragraphs>425</Paragraphs>
  <Slides>43</Slides>
  <Notes>18</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CERTtemplate_courseware2013</vt:lpstr>
      <vt:lpstr>Assurance Management</vt:lpstr>
      <vt:lpstr>PowerPoint Presentation</vt:lpstr>
      <vt:lpstr>PowerPoint Presentation</vt:lpstr>
      <vt:lpstr>PowerPoint Presentation</vt:lpstr>
      <vt:lpstr>Outline</vt:lpstr>
      <vt:lpstr>General Supply Chain Risks (Physical Items)</vt:lpstr>
      <vt:lpstr>Supply Chain Risks for a Software System</vt:lpstr>
      <vt:lpstr>Supply Chain Problems: Software and Integrated Components-1 </vt:lpstr>
      <vt:lpstr>Supply Chain Problems: Software and Integrated Components-2</vt:lpstr>
      <vt:lpstr>Requiring Assurance For Supply Chains</vt:lpstr>
      <vt:lpstr>External Assurance Requirements</vt:lpstr>
      <vt:lpstr>Providing Assurance for Supply Chains</vt:lpstr>
      <vt:lpstr>Outline</vt:lpstr>
      <vt:lpstr>Evidence: Software Development Practices</vt:lpstr>
      <vt:lpstr>Development Maturity</vt:lpstr>
      <vt:lpstr>Use Standards as a Measure</vt:lpstr>
      <vt:lpstr>Management Capabilities</vt:lpstr>
      <vt:lpstr>Outline</vt:lpstr>
      <vt:lpstr>Survey of Security Initiatives</vt:lpstr>
      <vt:lpstr>Building Security In Maturity Model (BSIMM)-1</vt:lpstr>
      <vt:lpstr>Building Security In Maturity Model (BSIMM)-2</vt:lpstr>
      <vt:lpstr>BSIMM Practices</vt:lpstr>
      <vt:lpstr>BSIMM Practices</vt:lpstr>
      <vt:lpstr>Governance</vt:lpstr>
      <vt:lpstr>Intelligence-1</vt:lpstr>
      <vt:lpstr>Intelligence-2</vt:lpstr>
      <vt:lpstr>SSDL Touchpoints: Software Security Best Practices Integrated into the SDLC-1</vt:lpstr>
      <vt:lpstr>SSDL Touchpoints: Software Security Best Practices Integrated into the SDLC-2</vt:lpstr>
      <vt:lpstr>Deployment</vt:lpstr>
      <vt:lpstr>Deployment</vt:lpstr>
      <vt:lpstr>Twelve Common Activities</vt:lpstr>
      <vt:lpstr>Twelve Common Activities Out of 112-1</vt:lpstr>
      <vt:lpstr>Twelve Common Activities Out of 112-2</vt:lpstr>
      <vt:lpstr>Outline</vt:lpstr>
      <vt:lpstr>BSIMM Maturity Levels</vt:lpstr>
      <vt:lpstr>Maturity Measure</vt:lpstr>
      <vt:lpstr>BSIMM Scores</vt:lpstr>
      <vt:lpstr>Strategy and Metrics-1</vt:lpstr>
      <vt:lpstr>Strategy and Metrics-2</vt:lpstr>
      <vt:lpstr>Strategy and Metrics-3</vt:lpstr>
      <vt:lpstr>Capabilities: BSIMM Examples: 1</vt:lpstr>
      <vt:lpstr>BSIMM is not a Basis For Supplier Assessment</vt:lpstr>
      <vt:lpstr>Open Group OTTPS Standard: Later Topic</vt:lpstr>
    </vt:vector>
  </TitlesOfParts>
  <Company>Software Engineering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Assurance Cases</dc:title>
  <dc:creator>John Goodenough</dc:creator>
  <cp:lastModifiedBy>Bob Ellison</cp:lastModifiedBy>
  <cp:revision>605</cp:revision>
  <cp:lastPrinted>2014-03-20T18:34:15Z</cp:lastPrinted>
  <dcterms:created xsi:type="dcterms:W3CDTF">2010-07-19T18:06:22Z</dcterms:created>
  <dcterms:modified xsi:type="dcterms:W3CDTF">2014-05-22T20:32:41Z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0x0101004232B4FB10258540AE18A97230950FE7</vt:lpwstr>
  </property>
</Properties>
</file>