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773" r:id="rId4"/>
  </p:sldMasterIdLst>
  <p:notesMasterIdLst>
    <p:notesMasterId r:id="rId56"/>
  </p:notesMasterIdLst>
  <p:handoutMasterIdLst>
    <p:handoutMasterId r:id="rId57"/>
  </p:handoutMasterIdLst>
  <p:sldIdLst>
    <p:sldId id="743" r:id="rId5"/>
    <p:sldId id="1263" r:id="rId6"/>
    <p:sldId id="745" r:id="rId7"/>
    <p:sldId id="746" r:id="rId8"/>
    <p:sldId id="1253" r:id="rId9"/>
    <p:sldId id="1133" r:id="rId10"/>
    <p:sldId id="1262" r:id="rId11"/>
    <p:sldId id="1261" r:id="rId12"/>
    <p:sldId id="1123" r:id="rId13"/>
    <p:sldId id="1225" r:id="rId14"/>
    <p:sldId id="1226" r:id="rId15"/>
    <p:sldId id="1252" r:id="rId16"/>
    <p:sldId id="1233" r:id="rId17"/>
    <p:sldId id="1124" r:id="rId18"/>
    <p:sldId id="1221" r:id="rId19"/>
    <p:sldId id="835" r:id="rId20"/>
    <p:sldId id="1228" r:id="rId21"/>
    <p:sldId id="1126" r:id="rId22"/>
    <p:sldId id="1254" r:id="rId23"/>
    <p:sldId id="1256" r:id="rId24"/>
    <p:sldId id="1258" r:id="rId25"/>
    <p:sldId id="1259" r:id="rId26"/>
    <p:sldId id="1260" r:id="rId27"/>
    <p:sldId id="1251" r:id="rId28"/>
    <p:sldId id="1244" r:id="rId29"/>
    <p:sldId id="1236" r:id="rId30"/>
    <p:sldId id="1237" r:id="rId31"/>
    <p:sldId id="1238" r:id="rId32"/>
    <p:sldId id="1239" r:id="rId33"/>
    <p:sldId id="1240" r:id="rId34"/>
    <p:sldId id="1241" r:id="rId35"/>
    <p:sldId id="1250" r:id="rId36"/>
    <p:sldId id="1169" r:id="rId37"/>
    <p:sldId id="1170" r:id="rId38"/>
    <p:sldId id="1171" r:id="rId39"/>
    <p:sldId id="1172" r:id="rId40"/>
    <p:sldId id="1173" r:id="rId41"/>
    <p:sldId id="1174" r:id="rId42"/>
    <p:sldId id="1175" r:id="rId43"/>
    <p:sldId id="1176" r:id="rId44"/>
    <p:sldId id="1177" r:id="rId45"/>
    <p:sldId id="1178" r:id="rId46"/>
    <p:sldId id="1179" r:id="rId47"/>
    <p:sldId id="1180" r:id="rId48"/>
    <p:sldId id="1181" r:id="rId49"/>
    <p:sldId id="1182" r:id="rId50"/>
    <p:sldId id="1183" r:id="rId51"/>
    <p:sldId id="1184" r:id="rId52"/>
    <p:sldId id="1185" r:id="rId53"/>
    <p:sldId id="1186" r:id="rId54"/>
    <p:sldId id="1187" r:id="rId55"/>
  </p:sldIdLst>
  <p:sldSz cx="9144000" cy="6858000" type="screen4x3"/>
  <p:notesSz cx="7010400" cy="9296400"/>
  <p:defaultTextStyle>
    <a:defPPr>
      <a:defRPr lang="en-US"/>
    </a:defPPr>
    <a:lvl1pPr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1pPr>
    <a:lvl2pPr marL="4572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2pPr>
    <a:lvl3pPr marL="9144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3pPr>
    <a:lvl4pPr marL="13716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4pPr>
    <a:lvl5pPr marL="18288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0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0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0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0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990000"/>
    <a:srgbClr val="000000"/>
    <a:srgbClr val="196519"/>
    <a:srgbClr val="33CC33"/>
    <a:srgbClr val="99CC00"/>
    <a:srgbClr val="FF0000"/>
    <a:srgbClr val="FFFF00"/>
    <a:srgbClr val="660000"/>
    <a:srgbClr val="5D3995"/>
    <a:srgbClr val="66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50" autoAdjust="0"/>
    <p:restoredTop sz="94542" autoAdjust="0"/>
  </p:normalViewPr>
  <p:slideViewPr>
    <p:cSldViewPr snapToGrid="0">
      <p:cViewPr>
        <p:scale>
          <a:sx n="66" d="100"/>
          <a:sy n="66" d="100"/>
        </p:scale>
        <p:origin x="-726" y="-744"/>
      </p:cViewPr>
      <p:guideLst>
        <p:guide orient="horz" pos="2160"/>
        <p:guide pos="240"/>
      </p:guideLst>
    </p:cSldViewPr>
  </p:slideViewPr>
  <p:outlineViewPr>
    <p:cViewPr>
      <p:scale>
        <a:sx n="33" d="100"/>
        <a:sy n="33" d="100"/>
      </p:scale>
      <p:origin x="0" y="23064"/>
    </p:cViewPr>
  </p:outlineViewPr>
  <p:notesTextViewPr>
    <p:cViewPr>
      <p:scale>
        <a:sx n="100" d="100"/>
        <a:sy n="100" d="100"/>
      </p:scale>
      <p:origin x="0" y="0"/>
    </p:cViewPr>
  </p:notesTextViewPr>
  <p:sorterViewPr>
    <p:cViewPr>
      <p:scale>
        <a:sx n="90" d="100"/>
        <a:sy n="90" d="100"/>
      </p:scale>
      <p:origin x="0" y="0"/>
    </p:cViewPr>
  </p:sorterViewPr>
  <p:notesViewPr>
    <p:cSldViewPr snapToGrid="0">
      <p:cViewPr varScale="1">
        <p:scale>
          <a:sx n="54" d="100"/>
          <a:sy n="54" d="100"/>
        </p:scale>
        <p:origin x="-1806"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1" name="Rectangle 11"/>
          <p:cNvSpPr>
            <a:spLocks noChangeArrowheads="1"/>
          </p:cNvSpPr>
          <p:nvPr/>
        </p:nvSpPr>
        <p:spPr bwMode="auto">
          <a:xfrm>
            <a:off x="4113785" y="8732557"/>
            <a:ext cx="2158842" cy="468569"/>
          </a:xfrm>
          <a:prstGeom prst="rect">
            <a:avLst/>
          </a:prstGeom>
          <a:noFill/>
          <a:ln w="9525">
            <a:noFill/>
            <a:miter lim="800000"/>
            <a:headEnd/>
            <a:tailEnd/>
          </a:ln>
          <a:effectLst/>
        </p:spPr>
        <p:txBody>
          <a:bodyPr lIns="19080" tIns="0" rIns="19080" bIns="0" anchor="b">
            <a:prstTxWarp prst="textNoShape">
              <a:avLst/>
            </a:prstTxWarp>
          </a:bodyPr>
          <a:lstStyle/>
          <a:p>
            <a:pPr algn="r" defTabSz="957429">
              <a:lnSpc>
                <a:spcPct val="89000"/>
              </a:lnSpc>
              <a:spcBef>
                <a:spcPct val="40000"/>
              </a:spcBef>
              <a:defRPr/>
            </a:pPr>
            <a:r>
              <a:rPr lang="en-US" sz="900" dirty="0"/>
              <a:t>© 2007 Carnegie Mellon University</a:t>
            </a:r>
          </a:p>
          <a:p>
            <a:pPr algn="l" defTabSz="957429">
              <a:lnSpc>
                <a:spcPct val="89000"/>
              </a:lnSpc>
              <a:spcBef>
                <a:spcPct val="40000"/>
              </a:spcBef>
              <a:defRPr/>
            </a:pPr>
            <a:r>
              <a:rPr lang="en-US" sz="800" i="1" dirty="0">
                <a:latin typeface="Times New Roman" charset="0"/>
              </a:rPr>
              <a:t>  </a:t>
            </a:r>
          </a:p>
        </p:txBody>
      </p:sp>
      <p:sp>
        <p:nvSpPr>
          <p:cNvPr id="46092" name="Rectangle 12"/>
          <p:cNvSpPr>
            <a:spLocks noChangeArrowheads="1"/>
          </p:cNvSpPr>
          <p:nvPr/>
        </p:nvSpPr>
        <p:spPr bwMode="auto">
          <a:xfrm>
            <a:off x="6518552" y="8873128"/>
            <a:ext cx="337757" cy="228037"/>
          </a:xfrm>
          <a:prstGeom prst="rect">
            <a:avLst/>
          </a:prstGeom>
          <a:noFill/>
          <a:ln w="9525">
            <a:noFill/>
            <a:miter lim="800000"/>
            <a:headEnd/>
            <a:tailEnd/>
          </a:ln>
          <a:effectLst/>
        </p:spPr>
        <p:txBody>
          <a:bodyPr wrap="none" lIns="89040" tIns="44519" rIns="89040" bIns="44519">
            <a:prstTxWarp prst="textNoShape">
              <a:avLst/>
            </a:prstTxWarp>
            <a:spAutoFit/>
          </a:bodyPr>
          <a:lstStyle/>
          <a:p>
            <a:pPr defTabSz="909091" eaLnBrk="0" hangingPunct="0">
              <a:lnSpc>
                <a:spcPct val="90000"/>
              </a:lnSpc>
              <a:spcBef>
                <a:spcPct val="0"/>
              </a:spcBef>
              <a:defRPr/>
            </a:pPr>
            <a:fld id="{9D9B4AC0-62AE-DF4E-8660-FC8FB96020EB}" type="slidenum">
              <a:rPr lang="en-US" sz="1000" b="1"/>
              <a:pPr defTabSz="909091" eaLnBrk="0" hangingPunct="0">
                <a:lnSpc>
                  <a:spcPct val="90000"/>
                </a:lnSpc>
                <a:spcBef>
                  <a:spcPct val="0"/>
                </a:spcBef>
                <a:defRPr/>
              </a:pPr>
              <a:t>‹#›</a:t>
            </a:fld>
            <a:endParaRPr lang="en-US" sz="1000" b="1" dirty="0"/>
          </a:p>
        </p:txBody>
      </p:sp>
      <p:sp>
        <p:nvSpPr>
          <p:cNvPr id="46095" name="Line 15"/>
          <p:cNvSpPr>
            <a:spLocks noChangeShapeType="1"/>
          </p:cNvSpPr>
          <p:nvPr/>
        </p:nvSpPr>
        <p:spPr bwMode="auto">
          <a:xfrm flipH="1">
            <a:off x="230360" y="8759108"/>
            <a:ext cx="6549681" cy="0"/>
          </a:xfrm>
          <a:prstGeom prst="line">
            <a:avLst/>
          </a:prstGeom>
          <a:noFill/>
          <a:ln w="6350">
            <a:solidFill>
              <a:schemeClr val="tx1"/>
            </a:solidFill>
            <a:round/>
            <a:headEnd/>
            <a:tailEnd/>
          </a:ln>
          <a:effectLst/>
        </p:spPr>
        <p:txBody>
          <a:bodyPr wrap="none" lIns="91569" tIns="45785" rIns="91569" bIns="45785" anchor="ctr">
            <a:spAutoFit/>
          </a:bodyPr>
          <a:lstStyle/>
          <a:p>
            <a:pPr>
              <a:defRPr/>
            </a:pPr>
            <a:endParaRPr lang="en-US" dirty="0">
              <a:cs typeface="+mn-cs"/>
            </a:endParaRPr>
          </a:p>
        </p:txBody>
      </p:sp>
      <p:pic>
        <p:nvPicPr>
          <p:cNvPr id="14341" name="Picture 16" descr="SEI_CMU_1Line_Blk"/>
          <p:cNvPicPr>
            <a:picLocks noChangeAspect="1" noChangeArrowheads="1"/>
          </p:cNvPicPr>
          <p:nvPr/>
        </p:nvPicPr>
        <p:blipFill>
          <a:blip r:embed="rId2" cstate="print"/>
          <a:srcRect/>
          <a:stretch>
            <a:fillRect/>
          </a:stretch>
        </p:blipFill>
        <p:spPr bwMode="auto">
          <a:xfrm>
            <a:off x="264603" y="8854385"/>
            <a:ext cx="3766689" cy="224913"/>
          </a:xfrm>
          <a:prstGeom prst="rect">
            <a:avLst/>
          </a:prstGeom>
          <a:noFill/>
          <a:ln w="9525">
            <a:noFill/>
            <a:miter lim="800000"/>
            <a:headEnd/>
            <a:tailEnd/>
          </a:ln>
        </p:spPr>
      </p:pic>
      <p:sp>
        <p:nvSpPr>
          <p:cNvPr id="46097" name="Rectangle 17"/>
          <p:cNvSpPr>
            <a:spLocks noGrp="1" noChangeArrowheads="1"/>
          </p:cNvSpPr>
          <p:nvPr>
            <p:ph type="hdr" sz="quarter"/>
          </p:nvPr>
        </p:nvSpPr>
        <p:spPr bwMode="auto">
          <a:xfrm>
            <a:off x="579012" y="298323"/>
            <a:ext cx="2733184"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l" defTabSz="958614" eaLnBrk="0" hangingPunct="0">
              <a:spcBef>
                <a:spcPct val="0"/>
              </a:spcBef>
              <a:defRPr sz="1000" b="1">
                <a:ea typeface="ＭＳ Ｐゴシック" charset="-128"/>
                <a:cs typeface="+mn-cs"/>
              </a:defRPr>
            </a:lvl1pPr>
          </a:lstStyle>
          <a:p>
            <a:pPr>
              <a:defRPr/>
            </a:pPr>
            <a:r>
              <a:rPr lang="en-US" dirty="0"/>
              <a:t>Presentation Title</a:t>
            </a:r>
          </a:p>
        </p:txBody>
      </p:sp>
      <p:sp>
        <p:nvSpPr>
          <p:cNvPr id="46098" name="Rectangle 18"/>
          <p:cNvSpPr>
            <a:spLocks noGrp="1" noChangeArrowheads="1"/>
          </p:cNvSpPr>
          <p:nvPr>
            <p:ph type="dt" idx="1"/>
          </p:nvPr>
        </p:nvSpPr>
        <p:spPr bwMode="auto">
          <a:xfrm>
            <a:off x="3776029" y="298323"/>
            <a:ext cx="2731628"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r" defTabSz="957429" eaLnBrk="0" hangingPunct="0">
              <a:spcBef>
                <a:spcPct val="0"/>
              </a:spcBef>
              <a:defRPr sz="1000"/>
            </a:lvl1pPr>
          </a:lstStyle>
          <a:p>
            <a:pPr>
              <a:defRPr/>
            </a:pPr>
            <a:fld id="{52917CAB-DB2F-3441-9ED3-7465D14177F1}" type="datetime1">
              <a:rPr lang="en-US"/>
              <a:pPr>
                <a:defRPr/>
              </a:pPr>
              <a:t>5/22/2014</a:t>
            </a:fld>
            <a:endParaRPr lang="en-US" dirty="0"/>
          </a:p>
        </p:txBody>
      </p:sp>
    </p:spTree>
    <p:extLst>
      <p:ext uri="{BB962C8B-B14F-4D97-AF65-F5344CB8AC3E}">
        <p14:creationId xmlns:p14="http://schemas.microsoft.com/office/powerpoint/2010/main" val="32895118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33890" y="4415480"/>
            <a:ext cx="5142620" cy="4182755"/>
          </a:xfrm>
          <a:prstGeom prst="rect">
            <a:avLst/>
          </a:prstGeom>
          <a:noFill/>
          <a:ln w="9525">
            <a:noFill/>
            <a:miter lim="800000"/>
            <a:headEnd/>
            <a:tailEnd/>
          </a:ln>
        </p:spPr>
        <p:txBody>
          <a:bodyPr vert="horz" wrap="square" lIns="93160" tIns="46580" rIns="93160" bIns="46580" numCol="1" anchor="t" anchorCtr="0" compatLnSpc="1">
            <a:prstTxWarp prst="textNoShape">
              <a:avLst/>
            </a:prstTxWarp>
          </a:bodyPr>
          <a:lstStyle/>
          <a:p>
            <a:pPr lvl="0"/>
            <a:r>
              <a:rPr lang="en-US" noProof="0" smtClean="0"/>
              <a:t>Click to edit Master text styles</a:t>
            </a:r>
          </a:p>
        </p:txBody>
      </p:sp>
      <p:sp>
        <p:nvSpPr>
          <p:cNvPr id="7176" name="Rectangle 8"/>
          <p:cNvSpPr>
            <a:spLocks noGrp="1" noChangeArrowheads="1"/>
          </p:cNvSpPr>
          <p:nvPr>
            <p:ph type="ftr" sz="quarter" idx="4"/>
          </p:nvPr>
        </p:nvSpPr>
        <p:spPr bwMode="auto">
          <a:xfrm>
            <a:off x="4113785" y="8732557"/>
            <a:ext cx="2158842" cy="468569"/>
          </a:xfrm>
          <a:prstGeom prst="rect">
            <a:avLst/>
          </a:prstGeom>
          <a:noFill/>
          <a:ln w="9525">
            <a:noFill/>
            <a:miter lim="800000"/>
            <a:headEnd/>
            <a:tailEnd/>
          </a:ln>
          <a:effectLst/>
        </p:spPr>
        <p:txBody>
          <a:bodyPr vert="horz" wrap="square" lIns="19080" tIns="0" rIns="19080" bIns="0" numCol="1" anchor="b" anchorCtr="0" compatLnSpc="1">
            <a:prstTxWarp prst="textNoShape">
              <a:avLst/>
            </a:prstTxWarp>
          </a:bodyPr>
          <a:lstStyle>
            <a:lvl1pPr algn="r" defTabSz="957429">
              <a:lnSpc>
                <a:spcPct val="89000"/>
              </a:lnSpc>
              <a:spcBef>
                <a:spcPct val="40000"/>
              </a:spcBef>
              <a:defRPr sz="900" i="1">
                <a:latin typeface="Times New Roman" charset="0"/>
              </a:defRPr>
            </a:lvl1pPr>
          </a:lstStyle>
          <a:p>
            <a:pPr>
              <a:defRPr/>
            </a:pPr>
            <a:r>
              <a:rPr lang="en-US" dirty="0"/>
              <a:t>© 2007 Carnegie Mellon University</a:t>
            </a:r>
          </a:p>
          <a:p>
            <a:pPr>
              <a:defRPr/>
            </a:pPr>
            <a:r>
              <a:rPr lang="en-US" dirty="0"/>
              <a:t>  </a:t>
            </a:r>
          </a:p>
        </p:txBody>
      </p:sp>
      <p:sp>
        <p:nvSpPr>
          <p:cNvPr id="7177" name="Rectangle 9"/>
          <p:cNvSpPr>
            <a:spLocks noChangeArrowheads="1"/>
          </p:cNvSpPr>
          <p:nvPr/>
        </p:nvSpPr>
        <p:spPr bwMode="auto">
          <a:xfrm>
            <a:off x="6518552" y="8873128"/>
            <a:ext cx="337757" cy="228037"/>
          </a:xfrm>
          <a:prstGeom prst="rect">
            <a:avLst/>
          </a:prstGeom>
          <a:noFill/>
          <a:ln w="9525">
            <a:noFill/>
            <a:miter lim="800000"/>
            <a:headEnd/>
            <a:tailEnd/>
          </a:ln>
          <a:effectLst/>
        </p:spPr>
        <p:txBody>
          <a:bodyPr wrap="none" lIns="89040" tIns="44519" rIns="89040" bIns="44519">
            <a:prstTxWarp prst="textNoShape">
              <a:avLst/>
            </a:prstTxWarp>
            <a:spAutoFit/>
          </a:bodyPr>
          <a:lstStyle/>
          <a:p>
            <a:pPr defTabSz="909091" eaLnBrk="0" hangingPunct="0">
              <a:lnSpc>
                <a:spcPct val="90000"/>
              </a:lnSpc>
              <a:spcBef>
                <a:spcPct val="0"/>
              </a:spcBef>
              <a:defRPr/>
            </a:pPr>
            <a:fld id="{1721163E-5EC3-C945-86EB-DFE42208F055}" type="slidenum">
              <a:rPr lang="en-US" sz="1000" b="1"/>
              <a:pPr defTabSz="909091" eaLnBrk="0" hangingPunct="0">
                <a:lnSpc>
                  <a:spcPct val="90000"/>
                </a:lnSpc>
                <a:spcBef>
                  <a:spcPct val="0"/>
                </a:spcBef>
                <a:defRPr/>
              </a:pPr>
              <a:t>‹#›</a:t>
            </a:fld>
            <a:endParaRPr lang="en-US" sz="1000" b="1" dirty="0"/>
          </a:p>
        </p:txBody>
      </p:sp>
      <p:sp>
        <p:nvSpPr>
          <p:cNvPr id="7180" name="Rectangle 12"/>
          <p:cNvSpPr>
            <a:spLocks noGrp="1" noChangeArrowheads="1"/>
          </p:cNvSpPr>
          <p:nvPr>
            <p:ph type="hdr" sz="quarter"/>
          </p:nvPr>
        </p:nvSpPr>
        <p:spPr bwMode="auto">
          <a:xfrm>
            <a:off x="579012" y="298323"/>
            <a:ext cx="2733184"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l" defTabSz="958614" eaLnBrk="0" hangingPunct="0">
              <a:spcBef>
                <a:spcPct val="0"/>
              </a:spcBef>
              <a:defRPr sz="1000" b="1">
                <a:ea typeface="ＭＳ Ｐゴシック" charset="-128"/>
                <a:cs typeface="+mn-cs"/>
              </a:defRPr>
            </a:lvl1pPr>
          </a:lstStyle>
          <a:p>
            <a:pPr>
              <a:defRPr/>
            </a:pPr>
            <a:r>
              <a:rPr lang="en-US" dirty="0"/>
              <a:t>Presentation Title</a:t>
            </a:r>
          </a:p>
        </p:txBody>
      </p:sp>
      <p:sp>
        <p:nvSpPr>
          <p:cNvPr id="7181" name="Rectangle 13"/>
          <p:cNvSpPr>
            <a:spLocks noGrp="1" noChangeArrowheads="1"/>
          </p:cNvSpPr>
          <p:nvPr>
            <p:ph type="dt" idx="1"/>
          </p:nvPr>
        </p:nvSpPr>
        <p:spPr bwMode="auto">
          <a:xfrm>
            <a:off x="3776029" y="298323"/>
            <a:ext cx="2731628"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r" defTabSz="957429" eaLnBrk="0" hangingPunct="0">
              <a:spcBef>
                <a:spcPct val="0"/>
              </a:spcBef>
              <a:defRPr sz="1000"/>
            </a:lvl1pPr>
          </a:lstStyle>
          <a:p>
            <a:pPr>
              <a:defRPr/>
            </a:pPr>
            <a:fld id="{9DAA216B-A731-B74E-A4FD-8FD65A019CB1}" type="datetime1">
              <a:rPr lang="en-US"/>
              <a:pPr>
                <a:defRPr/>
              </a:pPr>
              <a:t>5/22/2014</a:t>
            </a:fld>
            <a:endParaRPr lang="en-US" dirty="0"/>
          </a:p>
        </p:txBody>
      </p:sp>
      <p:sp>
        <p:nvSpPr>
          <p:cNvPr id="7185" name="Line 17"/>
          <p:cNvSpPr>
            <a:spLocks noChangeShapeType="1"/>
          </p:cNvSpPr>
          <p:nvPr/>
        </p:nvSpPr>
        <p:spPr bwMode="auto">
          <a:xfrm flipH="1">
            <a:off x="230360" y="8759108"/>
            <a:ext cx="6549681" cy="0"/>
          </a:xfrm>
          <a:prstGeom prst="line">
            <a:avLst/>
          </a:prstGeom>
          <a:noFill/>
          <a:ln w="6350">
            <a:solidFill>
              <a:schemeClr val="tx1"/>
            </a:solidFill>
            <a:round/>
            <a:headEnd/>
            <a:tailEnd/>
          </a:ln>
          <a:effectLst/>
        </p:spPr>
        <p:txBody>
          <a:bodyPr wrap="none" lIns="91569" tIns="45785" rIns="91569" bIns="45785" anchor="ctr">
            <a:spAutoFit/>
          </a:bodyPr>
          <a:lstStyle/>
          <a:p>
            <a:pPr>
              <a:defRPr/>
            </a:pPr>
            <a:endParaRPr lang="en-US" dirty="0">
              <a:cs typeface="+mn-cs"/>
            </a:endParaRPr>
          </a:p>
        </p:txBody>
      </p:sp>
      <p:pic>
        <p:nvPicPr>
          <p:cNvPr id="15369" name="Picture 18" descr="SEI_CMU_1Line_Blk"/>
          <p:cNvPicPr>
            <a:picLocks noChangeAspect="1" noChangeArrowheads="1"/>
          </p:cNvPicPr>
          <p:nvPr/>
        </p:nvPicPr>
        <p:blipFill>
          <a:blip r:embed="rId2"/>
          <a:srcRect/>
          <a:stretch>
            <a:fillRect/>
          </a:stretch>
        </p:blipFill>
        <p:spPr bwMode="auto">
          <a:xfrm>
            <a:off x="264603" y="8854385"/>
            <a:ext cx="3766689" cy="224913"/>
          </a:xfrm>
          <a:prstGeom prst="rect">
            <a:avLst/>
          </a:prstGeom>
          <a:noFill/>
          <a:ln w="9525">
            <a:noFill/>
            <a:miter lim="800000"/>
            <a:headEnd/>
            <a:tailEnd/>
          </a:ln>
        </p:spPr>
      </p:pic>
    </p:spTree>
    <p:extLst>
      <p:ext uri="{BB962C8B-B14F-4D97-AF65-F5344CB8AC3E}">
        <p14:creationId xmlns:p14="http://schemas.microsoft.com/office/powerpoint/2010/main" val="3357670719"/>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ＭＳ Ｐゴシック" charset="-128"/>
      </a:defRPr>
    </a:lvl1pPr>
    <a:lvl2pPr marL="37931725" indent="-37474525"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mn-cs"/>
      </a:defRPr>
    </a:lvl2pPr>
    <a:lvl3pPr marL="1143000" indent="-228600"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mn-cs"/>
      </a:defRPr>
    </a:lvl3pPr>
    <a:lvl4pPr marL="1600200" indent="-228600" algn="l" rtl="0" eaLnBrk="0" fontAlgn="base" hangingPunct="0">
      <a:spcBef>
        <a:spcPct val="30000"/>
      </a:spcBef>
      <a:spcAft>
        <a:spcPct val="0"/>
      </a:spcAft>
      <a:buChar char="•"/>
      <a:tabLst>
        <a:tab pos="292100" algn="l"/>
        <a:tab pos="571500" algn="l"/>
      </a:tabLst>
      <a:defRPr sz="1000" kern="1200">
        <a:solidFill>
          <a:schemeClr val="tx1"/>
        </a:solidFill>
        <a:latin typeface="Arial" charset="0"/>
        <a:ea typeface="ＭＳ Ｐゴシック" charset="-128"/>
        <a:cs typeface="+mn-cs"/>
      </a:defRPr>
    </a:lvl4pPr>
    <a:lvl5pPr marL="2057400" indent="-228600"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2995" eaLnBrk="1" hangingPunct="1">
              <a:tabLst>
                <a:tab pos="294846" algn="l"/>
                <a:tab pos="576872" algn="l"/>
              </a:tabLst>
              <a:defRPr/>
            </a:pPr>
            <a:r>
              <a:rPr lang="en-US" b="1" u="sng" dirty="0" smtClean="0"/>
              <a:t>STUDENT NOTES</a:t>
            </a:r>
          </a:p>
          <a:p>
            <a:endParaRPr lang="en-US" dirty="0"/>
          </a:p>
        </p:txBody>
      </p:sp>
    </p:spTree>
    <p:extLst>
      <p:ext uri="{BB962C8B-B14F-4D97-AF65-F5344CB8AC3E}">
        <p14:creationId xmlns:p14="http://schemas.microsoft.com/office/powerpoint/2010/main" val="3943773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2995" eaLnBrk="1" hangingPunct="1">
              <a:tabLst>
                <a:tab pos="294846" algn="l"/>
                <a:tab pos="576872" algn="l"/>
              </a:tabLst>
              <a:defRPr/>
            </a:pPr>
            <a:r>
              <a:rPr lang="en-US" b="1" u="sng" dirty="0" smtClean="0"/>
              <a:t>STUDENT NOTES</a:t>
            </a:r>
          </a:p>
          <a:p>
            <a:endParaRPr lang="en-US" dirty="0"/>
          </a:p>
        </p:txBody>
      </p:sp>
    </p:spTree>
    <p:extLst>
      <p:ext uri="{BB962C8B-B14F-4D97-AF65-F5344CB8AC3E}">
        <p14:creationId xmlns:p14="http://schemas.microsoft.com/office/powerpoint/2010/main" val="33280296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2995" eaLnBrk="1" hangingPunct="1">
              <a:tabLst>
                <a:tab pos="294846" algn="l"/>
                <a:tab pos="576872" algn="l"/>
              </a:tabLst>
              <a:defRPr/>
            </a:pPr>
            <a:r>
              <a:rPr lang="en-US" b="1" u="sng" dirty="0" smtClean="0"/>
              <a:t>STUDENT NOTES</a:t>
            </a:r>
          </a:p>
          <a:p>
            <a:endParaRPr lang="en-US" dirty="0"/>
          </a:p>
        </p:txBody>
      </p:sp>
    </p:spTree>
    <p:extLst>
      <p:ext uri="{BB962C8B-B14F-4D97-AF65-F5344CB8AC3E}">
        <p14:creationId xmlns:p14="http://schemas.microsoft.com/office/powerpoint/2010/main" val="3328029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2995" eaLnBrk="1" hangingPunct="1">
              <a:tabLst>
                <a:tab pos="294846" algn="l"/>
                <a:tab pos="576872" algn="l"/>
              </a:tabLst>
              <a:defRPr/>
            </a:pPr>
            <a:r>
              <a:rPr lang="en-US" b="1" u="sng" dirty="0" smtClean="0"/>
              <a:t>STUDENT NOTES</a:t>
            </a:r>
          </a:p>
          <a:p>
            <a:endParaRPr lang="en-US" dirty="0"/>
          </a:p>
        </p:txBody>
      </p:sp>
    </p:spTree>
    <p:extLst>
      <p:ext uri="{BB962C8B-B14F-4D97-AF65-F5344CB8AC3E}">
        <p14:creationId xmlns:p14="http://schemas.microsoft.com/office/powerpoint/2010/main" val="1822684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2995" eaLnBrk="1" hangingPunct="1">
              <a:tabLst>
                <a:tab pos="294846" algn="l"/>
                <a:tab pos="576872" algn="l"/>
              </a:tabLst>
              <a:defRPr/>
            </a:pPr>
            <a:r>
              <a:rPr lang="en-US" b="1" u="sng" dirty="0" smtClean="0"/>
              <a:t>STUDENT NOTES</a:t>
            </a:r>
          </a:p>
          <a:p>
            <a:endParaRPr lang="en-US" dirty="0"/>
          </a:p>
        </p:txBody>
      </p:sp>
    </p:spTree>
    <p:extLst>
      <p:ext uri="{BB962C8B-B14F-4D97-AF65-F5344CB8AC3E}">
        <p14:creationId xmlns:p14="http://schemas.microsoft.com/office/powerpoint/2010/main" val="18226848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219523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1181100" y="698500"/>
            <a:ext cx="4648200" cy="3486150"/>
          </a:xfrm>
          <a:prstGeom prst="rect">
            <a:avLst/>
          </a:prstGeom>
        </p:spPr>
      </p:sp>
      <p:sp>
        <p:nvSpPr>
          <p:cNvPr id="5" name="Notes Placeholder 4"/>
          <p:cNvSpPr>
            <a:spLocks noGrp="1"/>
          </p:cNvSpPr>
          <p:nvPr>
            <p:ph type="body" idx="1"/>
          </p:nvPr>
        </p:nvSpPr>
        <p:spPr>
          <a:xfrm>
            <a:off x="934078" y="4416429"/>
            <a:ext cx="5142244" cy="4181462"/>
          </a:xfrm>
          <a:prstGeom prst="rect">
            <a:avLst/>
          </a:prstGeom>
        </p:spPr>
        <p:txBody>
          <a:bodyPr/>
          <a:lstStyle/>
          <a:p>
            <a:r>
              <a:rPr lang="en-US" dirty="0"/>
              <a:t>Let's say the objective is to build a software system. </a:t>
            </a:r>
          </a:p>
          <a:p>
            <a:r>
              <a:rPr lang="en-US" dirty="0"/>
              <a:t>In this instance, the acquirer has a program office that manages the selection of a prime contractor and monitors the development of the system. The supply chain appears to be simple: program office and prime contractor, but the supply chain for a system acquisition is complex.</a:t>
            </a:r>
          </a:p>
          <a:p>
            <a:r>
              <a:rPr lang="en-US" dirty="0" smtClean="0"/>
              <a:t>The </a:t>
            </a:r>
            <a:r>
              <a:rPr lang="en-US" dirty="0"/>
              <a:t>prime contractor has multiple kinds of supply chains. A large system usually includes commercial software products including what we call commercial off-the-shelf or COTS software. Those developers have supply chains. </a:t>
            </a:r>
          </a:p>
          <a:p>
            <a:r>
              <a:rPr lang="en-US" dirty="0" smtClean="0"/>
              <a:t>A </a:t>
            </a:r>
            <a:r>
              <a:rPr lang="en-US" dirty="0"/>
              <a:t>prime contractor’s internal software development can be done at multiple locations in the U.S. and offshore. </a:t>
            </a:r>
          </a:p>
          <a:p>
            <a:r>
              <a:rPr lang="en-US" dirty="0" smtClean="0"/>
              <a:t>A </a:t>
            </a:r>
            <a:r>
              <a:rPr lang="en-US" dirty="0"/>
              <a:t>prime contractor usually has subcontractors who can be geographically distributed and may have their own supply chains.  </a:t>
            </a:r>
          </a:p>
          <a:p>
            <a:r>
              <a:rPr lang="en-US" dirty="0" smtClean="0"/>
              <a:t>It </a:t>
            </a:r>
            <a:r>
              <a:rPr lang="en-US" dirty="0"/>
              <a:t>is not unusual for a large system to reuse existing software.  But enough time has passed that our knowledge of those efforts is incomplete compared to that for current development.</a:t>
            </a:r>
          </a:p>
          <a:p>
            <a:r>
              <a:rPr lang="en-US" dirty="0" smtClean="0"/>
              <a:t>We </a:t>
            </a:r>
            <a:r>
              <a:rPr lang="en-US" dirty="0"/>
              <a:t>also have a collection of supply chain threats.  Some of the hardware items could be counterfeit </a:t>
            </a:r>
            <a:r>
              <a:rPr lang="en-US" dirty="0" smtClean="0"/>
              <a:t>or </a:t>
            </a:r>
            <a:r>
              <a:rPr lang="en-US" dirty="0"/>
              <a:t>have been the subject of tampering.</a:t>
            </a:r>
          </a:p>
          <a:p>
            <a:r>
              <a:rPr lang="en-US" b="1" dirty="0"/>
              <a:t> </a:t>
            </a:r>
            <a:endParaRPr lang="en-US" dirty="0"/>
          </a:p>
          <a:p>
            <a:r>
              <a:rPr lang="en-US" b="1" dirty="0" smtClean="0"/>
              <a:t>There</a:t>
            </a:r>
            <a:r>
              <a:rPr lang="en-US" dirty="0" smtClean="0"/>
              <a:t> </a:t>
            </a:r>
            <a:r>
              <a:rPr lang="en-US" dirty="0"/>
              <a:t>can be software components with weaknesses that an attacker can exploit to compromise a system, </a:t>
            </a:r>
            <a:r>
              <a:rPr lang="en-US" dirty="0" smtClean="0"/>
              <a:t>and </a:t>
            </a:r>
            <a:r>
              <a:rPr lang="en-US" dirty="0"/>
              <a:t>we have a special class of software called firmware that controls the behavior of electronic devices that might have been replaced. </a:t>
            </a:r>
          </a:p>
          <a:p>
            <a:r>
              <a:rPr lang="en-US" dirty="0"/>
              <a:t/>
            </a:r>
            <a:br>
              <a:rPr lang="en-US" dirty="0"/>
            </a:br>
            <a:r>
              <a:rPr lang="en-US" dirty="0"/>
              <a:t> </a:t>
            </a:r>
          </a:p>
        </p:txBody>
      </p:sp>
    </p:spTree>
    <p:extLst>
      <p:ext uri="{BB962C8B-B14F-4D97-AF65-F5344CB8AC3E}">
        <p14:creationId xmlns:p14="http://schemas.microsoft.com/office/powerpoint/2010/main" val="42921114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8500"/>
            <a:ext cx="4648200" cy="3486150"/>
          </a:xfrm>
          <a:prstGeom prst="rect">
            <a:avLst/>
          </a:prstGeom>
        </p:spPr>
      </p:sp>
      <p:sp>
        <p:nvSpPr>
          <p:cNvPr id="4" name="Notes Placeholder 3"/>
          <p:cNvSpPr>
            <a:spLocks noGrp="1"/>
          </p:cNvSpPr>
          <p:nvPr>
            <p:ph type="body" sz="quarter" idx="10"/>
          </p:nvPr>
        </p:nvSpPr>
        <p:spPr>
          <a:xfrm>
            <a:off x="934078" y="4416429"/>
            <a:ext cx="5142244" cy="4181462"/>
          </a:xfrm>
          <a:prstGeom prst="rect">
            <a:avLst/>
          </a:prstGeom>
        </p:spPr>
        <p:txBody>
          <a:bodyPr/>
          <a:lstStyle/>
          <a:p>
            <a:r>
              <a:rPr lang="en-US" dirty="0"/>
              <a:t>Our focus is on supply chain risks associated with the acquisition of government information, communications, and technology systems or ICT systems for short. The government is an end point for such supply chains. Hardware products of interest include microchips, electronic assemblies, and integrated hardware-software devices, such as network routers and cell phones. Software supply chains include those for commercial and custom-developed items.</a:t>
            </a:r>
          </a:p>
        </p:txBody>
      </p:sp>
    </p:spTree>
    <p:extLst>
      <p:ext uri="{BB962C8B-B14F-4D97-AF65-F5344CB8AC3E}">
        <p14:creationId xmlns:p14="http://schemas.microsoft.com/office/powerpoint/2010/main" val="15627430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8500"/>
            <a:ext cx="4648200" cy="3486150"/>
          </a:xfrm>
          <a:prstGeom prst="rect">
            <a:avLst/>
          </a:prstGeom>
        </p:spPr>
      </p:sp>
      <p:sp>
        <p:nvSpPr>
          <p:cNvPr id="4" name="Notes Placeholder 3"/>
          <p:cNvSpPr>
            <a:spLocks noGrp="1"/>
          </p:cNvSpPr>
          <p:nvPr>
            <p:ph type="body" sz="quarter" idx="10"/>
          </p:nvPr>
        </p:nvSpPr>
        <p:spPr>
          <a:xfrm>
            <a:off x="934078" y="4416429"/>
            <a:ext cx="5142244" cy="4181462"/>
          </a:xfrm>
          <a:prstGeom prst="rect">
            <a:avLst/>
          </a:prstGeom>
        </p:spPr>
        <p:txBody>
          <a:bodyPr/>
          <a:lstStyle/>
          <a:p>
            <a:r>
              <a:rPr lang="en-US" sz="900" dirty="0"/>
              <a:t>The ICT supply chain risks of interest to us are very different from the risks normally associated with commercial manufacturing. The latter often focuses on inventory management and applies mitigations such as using independent and geographically distributed suppliers. A manufacturing supply chain risk can be a physical event such as an earth quake or flood, or a business event such as supplier bankruptcy. </a:t>
            </a:r>
          </a:p>
          <a:p>
            <a:r>
              <a:rPr lang="en-US" sz="900" dirty="0"/>
              <a:t>Rather than resulting from an act of nature or an unexpected business event, ICT supply chain risks are intentional actions by third parties to purposely disrupt the supply chain, compromise the integrity of ICT products, or affect the behavior of deployed ICT systems. </a:t>
            </a:r>
          </a:p>
          <a:p>
            <a:r>
              <a:rPr lang="en-US" sz="900" dirty="0"/>
              <a:t>For hardware supply chains, such malicious actions include intentional insertion of counterfeit components or product tampering during manufacture or delivery. The delivered hardware in both cases is not authentic, that is, is not what we ordered or what the manufacturer intended.</a:t>
            </a:r>
          </a:p>
          <a:p>
            <a:r>
              <a:rPr lang="en-US" sz="900" dirty="0"/>
              <a:t>Software can be intentionally compromised during development or delivery by third parties, but in most cases, the delivered software is authentic, that is, what the developer intended. We discuss the exceptions in a later chapter. Software supply chain risks are likely unintentional weaknesses created during development, integration, or deployment that enable third parties to purposely compromise an operational system. These errors can occur when the actual operating conditions do not match those assumed by the designers. Some systems are compromised because the designers did not consider how a software feature could be exploited by an attacker. </a:t>
            </a:r>
          </a:p>
          <a:p>
            <a:r>
              <a:rPr lang="en-US" sz="900" dirty="0"/>
              <a:t>If we hired a contractor to secure our home, a hardware supply chain risk would be the substitution of an inferior lock for the high-security model we paid for. </a:t>
            </a:r>
          </a:p>
          <a:p>
            <a:r>
              <a:rPr lang="en-US" sz="900" dirty="0"/>
              <a:t>As an example of a feature weakness, consider the automobile option that monitors tire pressure. That option uses a wireless network to exchange data among the tire sensors and the dashboard monitor. The design did not consider the possibility that the network could be compromised. It has been demonstrated that a nearby, specially configured automobile can use that network to create a false warning in your ca</a:t>
            </a:r>
            <a:r>
              <a:rPr lang="en-US" dirty="0"/>
              <a:t>r.    </a:t>
            </a:r>
            <a:br>
              <a:rPr lang="en-US" dirty="0"/>
            </a:br>
            <a:endParaRPr lang="en-US" dirty="0"/>
          </a:p>
        </p:txBody>
      </p:sp>
    </p:spTree>
    <p:extLst>
      <p:ext uri="{BB962C8B-B14F-4D97-AF65-F5344CB8AC3E}">
        <p14:creationId xmlns:p14="http://schemas.microsoft.com/office/powerpoint/2010/main" val="9584002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8500"/>
            <a:ext cx="4648200" cy="3486150"/>
          </a:xfrm>
          <a:prstGeom prst="rect">
            <a:avLst/>
          </a:prstGeom>
        </p:spPr>
      </p:sp>
      <p:sp>
        <p:nvSpPr>
          <p:cNvPr id="4" name="Notes Placeholder 3"/>
          <p:cNvSpPr>
            <a:spLocks noGrp="1"/>
          </p:cNvSpPr>
          <p:nvPr>
            <p:ph type="body" sz="quarter" idx="10"/>
          </p:nvPr>
        </p:nvSpPr>
        <p:spPr>
          <a:xfrm>
            <a:off x="934078" y="4416429"/>
            <a:ext cx="5142244" cy="4181462"/>
          </a:xfrm>
          <a:prstGeom prst="rect">
            <a:avLst/>
          </a:prstGeom>
        </p:spPr>
        <p:txBody>
          <a:bodyPr/>
          <a:lstStyle/>
          <a:p>
            <a:r>
              <a:rPr lang="en-US" dirty="0"/>
              <a:t>On this slide, we have an example of a substitution of a counterfeit item that occurred during an ICT acquisition. A government agency orders Cisco routers but receives counterfeits. The router boards in the two units are fairly similar. In this case, a closer inspection shows some differences, but, in many instances, it is very difficult to identify counterfeit substitutions. </a:t>
            </a:r>
          </a:p>
          <a:p>
            <a:r>
              <a:rPr lang="en-US" dirty="0"/>
              <a:t>Counterfeits are a significant acquisition problem. It has been estimated that 10% of government purchases are counterfeit. The DoD, for example, had a counterfeit order of 49,000 chips. In other instances, parts from discarded electronic assemblies have been refurbished and sold as new. </a:t>
            </a:r>
          </a:p>
          <a:p>
            <a:endParaRPr lang="en-US" dirty="0"/>
          </a:p>
        </p:txBody>
      </p:sp>
    </p:spTree>
    <p:extLst>
      <p:ext uri="{BB962C8B-B14F-4D97-AF65-F5344CB8AC3E}">
        <p14:creationId xmlns:p14="http://schemas.microsoft.com/office/powerpoint/2010/main" val="1379320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8500"/>
            <a:ext cx="4648200" cy="3486150"/>
          </a:xfrm>
          <a:prstGeom prst="rect">
            <a:avLst/>
          </a:prstGeom>
        </p:spPr>
      </p:sp>
      <p:sp>
        <p:nvSpPr>
          <p:cNvPr id="3" name="Notes Placeholder 2"/>
          <p:cNvSpPr>
            <a:spLocks noGrp="1"/>
          </p:cNvSpPr>
          <p:nvPr>
            <p:ph type="body" idx="1"/>
          </p:nvPr>
        </p:nvSpPr>
        <p:spPr>
          <a:xfrm>
            <a:off x="934078" y="4416429"/>
            <a:ext cx="5142244" cy="4181462"/>
          </a:xfrm>
          <a:prstGeom prst="rect">
            <a:avLst/>
          </a:prstGeom>
        </p:spPr>
        <p:txBody>
          <a:bodyPr/>
          <a:lstStyle/>
          <a:p>
            <a:r>
              <a:rPr lang="en-US" dirty="0"/>
              <a:t>DoD supply chain failures were analyzed by the Senate Armed Services Committee in 2012. 1800 DoD cases of suspected counterfeit parts were considered which involved 650 companies each with their own supply chains. Our examples are drawn from the four in-depth histories done by the committee</a:t>
            </a:r>
          </a:p>
        </p:txBody>
      </p:sp>
    </p:spTree>
    <p:extLst>
      <p:ext uri="{BB962C8B-B14F-4D97-AF65-F5344CB8AC3E}">
        <p14:creationId xmlns:p14="http://schemas.microsoft.com/office/powerpoint/2010/main" val="7136975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8500"/>
            <a:ext cx="4648200" cy="3486150"/>
          </a:xfrm>
          <a:prstGeom prst="rect">
            <a:avLst/>
          </a:prstGeom>
        </p:spPr>
      </p:sp>
      <p:sp>
        <p:nvSpPr>
          <p:cNvPr id="3" name="Notes Placeholder 2"/>
          <p:cNvSpPr>
            <a:spLocks noGrp="1"/>
          </p:cNvSpPr>
          <p:nvPr>
            <p:ph type="body" idx="1"/>
          </p:nvPr>
        </p:nvSpPr>
        <p:spPr>
          <a:xfrm>
            <a:off x="934078" y="4416429"/>
            <a:ext cx="5142244" cy="4181462"/>
          </a:xfrm>
          <a:prstGeom prst="rect">
            <a:avLst/>
          </a:prstGeom>
        </p:spPr>
        <p:txBody>
          <a:bodyPr/>
          <a:lstStyle/>
          <a:p>
            <a:r>
              <a:rPr lang="en-US" dirty="0"/>
              <a:t>The committee tracked well over 100 of those 1800 hundred cases back the source. Over 70% of the suspect parts were traced to China.</a:t>
            </a:r>
          </a:p>
          <a:p>
            <a:r>
              <a:rPr lang="en-US" dirty="0"/>
              <a:t>It is important to note the following: 80% of the supply chains started with a US supplier; the contractors for electronic assemblies were often not aware of the sources of the parts they procured, and complex supply chains can mask the true origin parts. </a:t>
            </a:r>
          </a:p>
          <a:p>
            <a:r>
              <a:rPr lang="en-US" dirty="0"/>
              <a:t>In one case, a part that was the cause of system failures had exchanged hands 5 times, passed through four states, and three countries after leaving the original supplier in China. That specific supply chain included an independent distributor which had previously delivered counterfeit parts for other DOD acquisitions. That independent distributor was eventually of prohibited from government procurements.</a:t>
            </a:r>
          </a:p>
          <a:p>
            <a:endParaRPr lang="en-US" dirty="0"/>
          </a:p>
        </p:txBody>
      </p:sp>
    </p:spTree>
    <p:extLst>
      <p:ext uri="{BB962C8B-B14F-4D97-AF65-F5344CB8AC3E}">
        <p14:creationId xmlns:p14="http://schemas.microsoft.com/office/powerpoint/2010/main" val="21523817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8500"/>
            <a:ext cx="4648200" cy="3486150"/>
          </a:xfrm>
          <a:prstGeom prst="rect">
            <a:avLst/>
          </a:prstGeom>
        </p:spPr>
      </p:sp>
      <p:sp>
        <p:nvSpPr>
          <p:cNvPr id="3" name="Notes Placeholder 2"/>
          <p:cNvSpPr>
            <a:spLocks noGrp="1"/>
          </p:cNvSpPr>
          <p:nvPr>
            <p:ph type="body" idx="1"/>
          </p:nvPr>
        </p:nvSpPr>
        <p:spPr>
          <a:xfrm>
            <a:off x="934078" y="4416429"/>
            <a:ext cx="5142244" cy="4181462"/>
          </a:xfrm>
          <a:prstGeom prst="rect">
            <a:avLst/>
          </a:prstGeom>
        </p:spPr>
        <p:txBody>
          <a:bodyPr/>
          <a:lstStyle/>
          <a:p>
            <a:endParaRPr lang="en-US" dirty="0"/>
          </a:p>
        </p:txBody>
      </p:sp>
    </p:spTree>
    <p:extLst>
      <p:ext uri="{BB962C8B-B14F-4D97-AF65-F5344CB8AC3E}">
        <p14:creationId xmlns:p14="http://schemas.microsoft.com/office/powerpoint/2010/main" val="15059990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8500"/>
            <a:ext cx="4648200" cy="3486150"/>
          </a:xfrm>
          <a:prstGeom prst="rect">
            <a:avLst/>
          </a:prstGeom>
        </p:spPr>
      </p:sp>
      <p:sp>
        <p:nvSpPr>
          <p:cNvPr id="3" name="Notes Placeholder 2"/>
          <p:cNvSpPr>
            <a:spLocks noGrp="1"/>
          </p:cNvSpPr>
          <p:nvPr>
            <p:ph type="body" idx="1"/>
          </p:nvPr>
        </p:nvSpPr>
        <p:spPr>
          <a:xfrm>
            <a:off x="934078" y="4416429"/>
            <a:ext cx="5142244" cy="4181462"/>
          </a:xfrm>
          <a:prstGeom prst="rect">
            <a:avLst/>
          </a:prstGeom>
        </p:spPr>
        <p:txBody>
          <a:bodyPr/>
          <a:lstStyle/>
          <a:p>
            <a:r>
              <a:rPr lang="en-US" dirty="0"/>
              <a:t>All electronic devices such as digital watches, remote controls, and DVD drives have software that controls those devices. We refer to that software as firmware which is stored in persistent memory For a DVD drive, firmware controls the rotation of the media, ejects a disc, and controls order in which data is read. </a:t>
            </a:r>
          </a:p>
          <a:p>
            <a:r>
              <a:rPr lang="en-US" dirty="0"/>
              <a:t>Firmware can have exploitable weaknesses. A software defect in a widely used hotel door lock lets an attacker open any door with a home-made device. </a:t>
            </a:r>
          </a:p>
        </p:txBody>
      </p:sp>
    </p:spTree>
    <p:extLst>
      <p:ext uri="{BB962C8B-B14F-4D97-AF65-F5344CB8AC3E}">
        <p14:creationId xmlns:p14="http://schemas.microsoft.com/office/powerpoint/2010/main" val="26842733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8500"/>
            <a:ext cx="4648200" cy="3486150"/>
          </a:xfrm>
          <a:prstGeom prst="rect">
            <a:avLst/>
          </a:prstGeom>
        </p:spPr>
      </p:sp>
      <p:sp>
        <p:nvSpPr>
          <p:cNvPr id="3" name="Notes Placeholder 2"/>
          <p:cNvSpPr>
            <a:spLocks noGrp="1"/>
          </p:cNvSpPr>
          <p:nvPr>
            <p:ph type="body" idx="1"/>
          </p:nvPr>
        </p:nvSpPr>
        <p:spPr>
          <a:xfrm>
            <a:off x="934078" y="4416429"/>
            <a:ext cx="5142244" cy="4181462"/>
          </a:xfrm>
          <a:prstGeom prst="rect">
            <a:avLst/>
          </a:prstGeom>
        </p:spPr>
        <p:txBody>
          <a:bodyPr/>
          <a:lstStyle/>
          <a:p>
            <a:r>
              <a:rPr lang="en-US" dirty="0"/>
              <a:t>All electronic devices such as digital watches, remote controls, and DVD drives have software that controls those devices. We refer to that software as firmware which is stored in persistent memory For a DVD drive, firmware controls the rotation of the media, ejects a disc, and controls order in which data is read. </a:t>
            </a:r>
          </a:p>
          <a:p>
            <a:r>
              <a:rPr lang="en-US" dirty="0"/>
              <a:t>Firmware can have exploitable weaknesses. A software defect in a widely used hotel door lock lets an attacker open any door with a home-made device. </a:t>
            </a:r>
          </a:p>
        </p:txBody>
      </p:sp>
    </p:spTree>
    <p:extLst>
      <p:ext uri="{BB962C8B-B14F-4D97-AF65-F5344CB8AC3E}">
        <p14:creationId xmlns:p14="http://schemas.microsoft.com/office/powerpoint/2010/main" val="2684273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21952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21952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219523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1181100" y="698500"/>
            <a:ext cx="4648200" cy="3486150"/>
          </a:xfrm>
          <a:prstGeom prst="rect">
            <a:avLst/>
          </a:prstGeom>
        </p:spPr>
      </p:sp>
      <p:sp>
        <p:nvSpPr>
          <p:cNvPr id="5" name="Notes Placeholder 4"/>
          <p:cNvSpPr>
            <a:spLocks noGrp="1"/>
          </p:cNvSpPr>
          <p:nvPr>
            <p:ph type="body" idx="1"/>
          </p:nvPr>
        </p:nvSpPr>
        <p:spPr>
          <a:xfrm>
            <a:off x="934078" y="4416429"/>
            <a:ext cx="5142244" cy="4181462"/>
          </a:xfrm>
          <a:prstGeom prst="rect">
            <a:avLst/>
          </a:prstGeom>
        </p:spPr>
        <p:txBody>
          <a:bodyPr/>
          <a:lstStyle/>
          <a:p>
            <a:r>
              <a:rPr lang="en-US" dirty="0"/>
              <a:t>Let's say the objective is to build a software system. </a:t>
            </a:r>
          </a:p>
          <a:p>
            <a:r>
              <a:rPr lang="en-US" dirty="0"/>
              <a:t>In this instance, the acquirer has a program office that manages the selection of a prime contractor and monitors the development of the system. The supply chain appears to be simple: program office and prime contractor, but the supply chain for a system acquisition is complex.</a:t>
            </a:r>
          </a:p>
          <a:p>
            <a:r>
              <a:rPr lang="en-US" dirty="0" smtClean="0"/>
              <a:t>The </a:t>
            </a:r>
            <a:r>
              <a:rPr lang="en-US" dirty="0"/>
              <a:t>prime contractor has multiple kinds of supply chains. A large system usually includes commercial software products including what we call commercial off-the-shelf or COTS software. Those developers have supply chains. </a:t>
            </a:r>
          </a:p>
          <a:p>
            <a:r>
              <a:rPr lang="en-US" dirty="0" smtClean="0"/>
              <a:t>A </a:t>
            </a:r>
            <a:r>
              <a:rPr lang="en-US" dirty="0"/>
              <a:t>prime contractor’s internal software development can be done at multiple locations in the U.S. and offshore. </a:t>
            </a:r>
          </a:p>
          <a:p>
            <a:r>
              <a:rPr lang="en-US" dirty="0" smtClean="0"/>
              <a:t>A </a:t>
            </a:r>
            <a:r>
              <a:rPr lang="en-US" dirty="0"/>
              <a:t>prime contractor usually has subcontractors who can be geographically distributed and may have their own supply chains.  </a:t>
            </a:r>
          </a:p>
          <a:p>
            <a:r>
              <a:rPr lang="en-US" dirty="0" smtClean="0"/>
              <a:t>It </a:t>
            </a:r>
            <a:r>
              <a:rPr lang="en-US" dirty="0"/>
              <a:t>is not unusual for a large system to reuse existing software.  But enough time has passed that our knowledge of those efforts is incomplete compared to that for current development.</a:t>
            </a:r>
          </a:p>
          <a:p>
            <a:r>
              <a:rPr lang="en-US" dirty="0" smtClean="0"/>
              <a:t>We </a:t>
            </a:r>
            <a:r>
              <a:rPr lang="en-US" dirty="0"/>
              <a:t>also have a collection of supply chain threats.  Some of the hardware items could be counterfeit </a:t>
            </a:r>
            <a:r>
              <a:rPr lang="en-US" dirty="0" smtClean="0"/>
              <a:t>or </a:t>
            </a:r>
            <a:r>
              <a:rPr lang="en-US" dirty="0"/>
              <a:t>have been the subject of tampering.</a:t>
            </a:r>
          </a:p>
          <a:p>
            <a:r>
              <a:rPr lang="en-US" b="1" dirty="0"/>
              <a:t> </a:t>
            </a:r>
            <a:endParaRPr lang="en-US" dirty="0"/>
          </a:p>
          <a:p>
            <a:r>
              <a:rPr lang="en-US" b="1" dirty="0" smtClean="0"/>
              <a:t>There</a:t>
            </a:r>
            <a:r>
              <a:rPr lang="en-US" dirty="0" smtClean="0"/>
              <a:t> </a:t>
            </a:r>
            <a:r>
              <a:rPr lang="en-US" dirty="0"/>
              <a:t>can be software components with weaknesses that an attacker can exploit to compromise a system, </a:t>
            </a:r>
            <a:r>
              <a:rPr lang="en-US" dirty="0" smtClean="0"/>
              <a:t>and </a:t>
            </a:r>
            <a:r>
              <a:rPr lang="en-US" dirty="0"/>
              <a:t>we have a special class of software called firmware that controls the behavior of electronic devices that might have been replaced. </a:t>
            </a:r>
          </a:p>
          <a:p>
            <a:r>
              <a:rPr lang="en-US" dirty="0"/>
              <a:t/>
            </a:r>
            <a:br>
              <a:rPr lang="en-US" dirty="0"/>
            </a:br>
            <a:r>
              <a:rPr lang="en-US" dirty="0"/>
              <a:t> </a:t>
            </a:r>
          </a:p>
        </p:txBody>
      </p:sp>
    </p:spTree>
    <p:extLst>
      <p:ext uri="{BB962C8B-B14F-4D97-AF65-F5344CB8AC3E}">
        <p14:creationId xmlns:p14="http://schemas.microsoft.com/office/powerpoint/2010/main" val="42921114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2995" eaLnBrk="1" hangingPunct="1">
              <a:tabLst>
                <a:tab pos="294846" algn="l"/>
                <a:tab pos="576872" algn="l"/>
              </a:tabLst>
              <a:defRPr/>
            </a:pPr>
            <a:r>
              <a:rPr lang="en-US" b="1" u="sng" dirty="0" smtClean="0"/>
              <a:t>STUDENT NOTES</a:t>
            </a:r>
          </a:p>
          <a:p>
            <a:endParaRPr lang="en-US" dirty="0"/>
          </a:p>
        </p:txBody>
      </p:sp>
    </p:spTree>
    <p:extLst>
      <p:ext uri="{BB962C8B-B14F-4D97-AF65-F5344CB8AC3E}">
        <p14:creationId xmlns:p14="http://schemas.microsoft.com/office/powerpoint/2010/main" val="9531930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144" name="Rectangle 72"/>
          <p:cNvSpPr>
            <a:spLocks noChangeArrowheads="1"/>
          </p:cNvSpPr>
          <p:nvPr/>
        </p:nvSpPr>
        <p:spPr bwMode="auto">
          <a:xfrm>
            <a:off x="6096000" y="6550796"/>
            <a:ext cx="2895600" cy="201658"/>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sz="700" b="1" dirty="0"/>
              <a:t>© </a:t>
            </a:r>
            <a:r>
              <a:rPr lang="en-US" sz="700" b="1" dirty="0" smtClean="0"/>
              <a:t>2014 </a:t>
            </a:r>
            <a:r>
              <a:rPr lang="en-US" sz="700"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
        <p:nvSpPr>
          <p:cNvPr id="9" name="Text Box 141"/>
          <p:cNvSpPr txBox="1">
            <a:spLocks noChangeArrowheads="1"/>
          </p:cNvSpPr>
          <p:nvPr/>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50796"/>
            <a:ext cx="2895600" cy="201658"/>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sz="700" b="1" dirty="0"/>
              <a:t>© </a:t>
            </a:r>
            <a:r>
              <a:rPr lang="en-US" sz="700" b="1" dirty="0" smtClean="0"/>
              <a:t>2014 </a:t>
            </a:r>
            <a:r>
              <a:rPr lang="en-US" sz="700"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Tree>
    <p:extLst>
      <p:ext uri="{BB962C8B-B14F-4D97-AF65-F5344CB8AC3E}">
        <p14:creationId xmlns:p14="http://schemas.microsoft.com/office/powerpoint/2010/main" val="4466377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5514934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dirty="0"/>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1116" name="Picture 92"/>
          <p:cNvPicPr>
            <a:picLocks noChangeAspect="1" noChangeArrowheads="1"/>
          </p:cNvPicPr>
          <p:nvPr/>
        </p:nvPicPr>
        <p:blipFill>
          <a:blip r:embed="rId8" cstate="print"/>
          <a:srcRect t="4584" r="1852"/>
          <a:stretch>
            <a:fillRect/>
          </a:stretch>
        </p:blipFill>
        <p:spPr bwMode="auto">
          <a:xfrm>
            <a:off x="152400" y="6494463"/>
            <a:ext cx="4038600" cy="363537"/>
          </a:xfrm>
          <a:prstGeom prst="rect">
            <a:avLst/>
          </a:prstGeom>
          <a:noFill/>
          <a:ln w="9525">
            <a:noFill/>
            <a:miter lim="800000"/>
            <a:headEnd/>
            <a:tailEnd/>
          </a:ln>
          <a:effectLst/>
        </p:spPr>
      </p:pic>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grpSp>
        <p:nvGrpSpPr>
          <p:cNvPr id="8" name="Group 7"/>
          <p:cNvGrpSpPr/>
          <p:nvPr userDrawn="1"/>
        </p:nvGrpSpPr>
        <p:grpSpPr>
          <a:xfrm>
            <a:off x="0" y="6400800"/>
            <a:ext cx="9144000" cy="457200"/>
            <a:chOff x="-1" y="6400800"/>
            <a:chExt cx="9169847" cy="457200"/>
          </a:xfrm>
        </p:grpSpPr>
        <p:sp>
          <p:nvSpPr>
            <p:cNvPr id="9" name="Rectangle 85"/>
            <p:cNvSpPr>
              <a:spLocks noChangeArrowheads="1"/>
            </p:cNvSpPr>
            <p:nvPr/>
          </p:nvSpPr>
          <p:spPr bwMode="auto">
            <a:xfrm>
              <a:off x="-1" y="6400800"/>
              <a:ext cx="9169847" cy="457200"/>
            </a:xfrm>
            <a:prstGeom prst="rect">
              <a:avLst/>
            </a:prstGeom>
            <a:solidFill>
              <a:srgbClr val="DDDDDD"/>
            </a:solidFill>
            <a:ln w="9525">
              <a:noFill/>
              <a:miter lim="800000"/>
              <a:headEnd/>
              <a:tailEnd/>
            </a:ln>
            <a:effectLst/>
          </p:spPr>
          <p:txBody>
            <a:bodyPr wrap="none" lIns="92309" tIns="46154" rIns="92309" bIns="46154" anchor="ctr"/>
            <a:lstStyle/>
            <a:p>
              <a:pPr>
                <a:defRPr/>
              </a:pPr>
              <a:endParaRPr lang="en-US" dirty="0"/>
            </a:p>
          </p:txBody>
        </p:sp>
        <p:pic>
          <p:nvPicPr>
            <p:cNvPr id="10" name="Picture 92"/>
            <p:cNvPicPr>
              <a:picLocks noChangeAspect="1" noChangeArrowheads="1"/>
            </p:cNvPicPr>
            <p:nvPr/>
          </p:nvPicPr>
          <p:blipFill>
            <a:blip r:embed="rId8" cstate="print"/>
            <a:srcRect t="4584" r="1852"/>
            <a:stretch>
              <a:fillRect/>
            </a:stretch>
          </p:blipFill>
          <p:spPr bwMode="auto">
            <a:xfrm>
              <a:off x="624031" y="6441583"/>
              <a:ext cx="4050015" cy="366474"/>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4774" r:id="rId1"/>
    <p:sldLayoutId id="2147484775" r:id="rId2"/>
    <p:sldLayoutId id="2147484776" r:id="rId3"/>
    <p:sldLayoutId id="2147484777" r:id="rId4"/>
    <p:sldLayoutId id="2147484778" r:id="rId5"/>
    <p:sldLayoutId id="2147484779" r:id="rId6"/>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www.gpo.gov/fdsys/pkg/CRPT-112srpt167/pdf/CRPT-112srpt167.pdf"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csrc.nist.gov/publications/drafts/800-161/sp800_161_draft.pdf" TargetMode="External"/><Relationship Id="rId2" Type="http://schemas.openxmlformats.org/officeDocument/2006/relationships/hyperlink" Target="http://www.commoncriteriaportal.org/cc/"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www.commoncriteriaportal.org/cc/"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a:xfrm>
            <a:off x="3352800" y="2895600"/>
            <a:ext cx="5486400" cy="1295400"/>
          </a:xfrm>
        </p:spPr>
        <p:txBody>
          <a:bodyPr/>
          <a:lstStyle/>
          <a:p>
            <a:r>
              <a:rPr lang="en-US" dirty="0" smtClean="0"/>
              <a:t>Assurance Management</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Robert Ellison</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pPr algn="l"/>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181124745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 Trusted  Technology  </a:t>
            </a:r>
            <a:r>
              <a:rPr lang="en-US" dirty="0" smtClean="0"/>
              <a:t>Provider</a:t>
            </a:r>
            <a:r>
              <a:rPr lang="en-US" baseline="30000" dirty="0" smtClean="0"/>
              <a:t>TM</a:t>
            </a:r>
            <a:r>
              <a:rPr lang="en-US" dirty="0" smtClean="0"/>
              <a:t>  </a:t>
            </a:r>
            <a:r>
              <a:rPr lang="en-US" dirty="0"/>
              <a:t>Standard  (O- TTPS)</a:t>
            </a:r>
          </a:p>
        </p:txBody>
      </p:sp>
      <p:sp>
        <p:nvSpPr>
          <p:cNvPr id="3" name="Content Placeholder 2"/>
          <p:cNvSpPr>
            <a:spLocks noGrp="1"/>
          </p:cNvSpPr>
          <p:nvPr>
            <p:ph idx="1"/>
          </p:nvPr>
        </p:nvSpPr>
        <p:spPr/>
        <p:txBody>
          <a:bodyPr/>
          <a:lstStyle/>
          <a:p>
            <a:r>
              <a:rPr lang="en-US" dirty="0" smtClean="0"/>
              <a:t>The initial release of the </a:t>
            </a:r>
            <a:r>
              <a:rPr lang="en-US" dirty="0" smtClean="0"/>
              <a:t>standard addresses risks </a:t>
            </a:r>
            <a:r>
              <a:rPr lang="en-US" dirty="0"/>
              <a:t>related </a:t>
            </a:r>
            <a:r>
              <a:rPr lang="en-US" dirty="0" smtClean="0"/>
              <a:t>to</a:t>
            </a:r>
          </a:p>
          <a:p>
            <a:pPr lvl="1"/>
            <a:r>
              <a:rPr lang="en-US" dirty="0" smtClean="0"/>
              <a:t>maliciously </a:t>
            </a:r>
            <a:r>
              <a:rPr lang="en-US" dirty="0"/>
              <a:t>tainted product – the product is produced by the provider and is acquired through a provider’s authorized channel, but has been tampered with maliciously.</a:t>
            </a:r>
          </a:p>
          <a:p>
            <a:pPr lvl="1"/>
            <a:r>
              <a:rPr lang="en-US" dirty="0" smtClean="0"/>
              <a:t>counterfeit </a:t>
            </a:r>
            <a:r>
              <a:rPr lang="en-US" dirty="0"/>
              <a:t>product – the product is produced other than by, or for, the provider, or is supplied to the provider by other than a provider’s authorized channel and is presented as being legitimate even though it is not.</a:t>
            </a:r>
          </a:p>
          <a:p>
            <a:r>
              <a:rPr lang="en-US" dirty="0" smtClean="0"/>
              <a:t>But many of the requirements also address the </a:t>
            </a:r>
            <a:r>
              <a:rPr lang="en-US" dirty="0" smtClean="0"/>
              <a:t>risk  </a:t>
            </a:r>
            <a:r>
              <a:rPr lang="en-US" dirty="0" smtClean="0"/>
              <a:t>of</a:t>
            </a:r>
          </a:p>
          <a:p>
            <a:pPr lvl="1"/>
            <a:r>
              <a:rPr lang="en-US" dirty="0" smtClean="0"/>
              <a:t>A software product containing inadvertently created software weaknesses that could be exploited.</a:t>
            </a:r>
          </a:p>
          <a:p>
            <a:endParaRPr lang="en-US" dirty="0"/>
          </a:p>
        </p:txBody>
      </p:sp>
    </p:spTree>
    <p:extLst>
      <p:ext uri="{BB962C8B-B14F-4D97-AF65-F5344CB8AC3E}">
        <p14:creationId xmlns:p14="http://schemas.microsoft.com/office/powerpoint/2010/main" val="3405069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O-TTPS Constraints</a:t>
            </a:r>
            <a:endParaRPr lang="en-US" dirty="0"/>
          </a:p>
        </p:txBody>
      </p:sp>
      <p:sp>
        <p:nvSpPr>
          <p:cNvPr id="3" name="Content Placeholder 2"/>
          <p:cNvSpPr>
            <a:spLocks noGrp="1"/>
          </p:cNvSpPr>
          <p:nvPr>
            <p:ph idx="1"/>
          </p:nvPr>
        </p:nvSpPr>
        <p:spPr/>
        <p:txBody>
          <a:bodyPr/>
          <a:lstStyle/>
          <a:p>
            <a:r>
              <a:rPr lang="en-US" dirty="0" smtClean="0"/>
              <a:t>COTS suppliers</a:t>
            </a:r>
          </a:p>
          <a:p>
            <a:pPr lvl="1"/>
            <a:r>
              <a:rPr lang="en-US" dirty="0" smtClean="0"/>
              <a:t>low cost so smaller firms can afford it. </a:t>
            </a:r>
          </a:p>
          <a:p>
            <a:pPr lvl="1"/>
            <a:r>
              <a:rPr lang="en-US" dirty="0"/>
              <a:t>a</a:t>
            </a:r>
            <a:r>
              <a:rPr lang="en-US" dirty="0" smtClean="0"/>
              <a:t>pplicable to hardware and software supply chains</a:t>
            </a:r>
          </a:p>
          <a:p>
            <a:pPr lvl="1"/>
            <a:r>
              <a:rPr lang="en-US" dirty="0"/>
              <a:t>c</a:t>
            </a:r>
            <a:r>
              <a:rPr lang="en-US" dirty="0" smtClean="0"/>
              <a:t>ertification is for products but too expensive to assess individual products. Some suppliers have over 800 products </a:t>
            </a:r>
            <a:endParaRPr lang="en-US" dirty="0"/>
          </a:p>
          <a:p>
            <a:pPr lvl="2"/>
            <a:r>
              <a:rPr lang="en-US" dirty="0" smtClean="0"/>
              <a:t>a certification is done for one or more products and </a:t>
            </a:r>
            <a:r>
              <a:rPr lang="en-US" dirty="0"/>
              <a:t>a</a:t>
            </a:r>
            <a:r>
              <a:rPr lang="en-US" dirty="0" smtClean="0"/>
              <a:t>pplies to all products developed with the same practices</a:t>
            </a:r>
          </a:p>
          <a:p>
            <a:endParaRPr lang="en-US" dirty="0"/>
          </a:p>
        </p:txBody>
      </p:sp>
    </p:spTree>
    <p:extLst>
      <p:ext uri="{BB962C8B-B14F-4D97-AF65-F5344CB8AC3E}">
        <p14:creationId xmlns:p14="http://schemas.microsoft.com/office/powerpoint/2010/main" val="104263415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a:t>Open Group: </a:t>
            </a:r>
            <a:r>
              <a:rPr lang="en-US" dirty="0" smtClean="0"/>
              <a:t>Supply chain provider standard</a:t>
            </a:r>
            <a:endParaRPr lang="en-US" dirty="0"/>
          </a:p>
          <a:p>
            <a:r>
              <a:rPr lang="en-US" dirty="0"/>
              <a:t>Open Group: </a:t>
            </a:r>
            <a:r>
              <a:rPr lang="en-US" dirty="0" smtClean="0"/>
              <a:t>Accreditation</a:t>
            </a:r>
            <a:r>
              <a:rPr lang="en-US" dirty="0"/>
              <a:t>: an assurance case</a:t>
            </a:r>
          </a:p>
          <a:p>
            <a:r>
              <a:rPr lang="en-US" dirty="0" smtClean="0"/>
              <a:t>Applying assurance to outsourced development</a:t>
            </a:r>
          </a:p>
          <a:p>
            <a:r>
              <a:rPr lang="en-US" dirty="0" smtClean="0"/>
              <a:t>Assurance: Government regulations and supply chain requirements</a:t>
            </a:r>
          </a:p>
          <a:p>
            <a:endParaRPr lang="en-US" dirty="0"/>
          </a:p>
        </p:txBody>
      </p:sp>
      <p:sp>
        <p:nvSpPr>
          <p:cNvPr id="6" name="AutoShape 4"/>
          <p:cNvSpPr>
            <a:spLocks noChangeArrowheads="1"/>
          </p:cNvSpPr>
          <p:nvPr/>
        </p:nvSpPr>
        <p:spPr bwMode="auto">
          <a:xfrm rot="5400000">
            <a:off x="0" y="1720475"/>
            <a:ext cx="349109" cy="311151"/>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240904326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O-TTPS Scope</a:t>
            </a:r>
            <a:endParaRPr lang="en-US" dirty="0"/>
          </a:p>
        </p:txBody>
      </p:sp>
      <p:sp>
        <p:nvSpPr>
          <p:cNvPr id="3" name="Content Placeholder 2"/>
          <p:cNvSpPr>
            <a:spLocks noGrp="1"/>
          </p:cNvSpPr>
          <p:nvPr>
            <p:ph idx="1"/>
          </p:nvPr>
        </p:nvSpPr>
        <p:spPr/>
        <p:txBody>
          <a:bodyPr/>
          <a:lstStyle/>
          <a:p>
            <a:r>
              <a:rPr lang="en-US" dirty="0" smtClean="0"/>
              <a:t>Applies to</a:t>
            </a:r>
          </a:p>
          <a:p>
            <a:pPr lvl="1"/>
            <a:r>
              <a:rPr lang="en-US" dirty="0" smtClean="0"/>
              <a:t>Technology Development: internal development</a:t>
            </a:r>
          </a:p>
          <a:p>
            <a:pPr lvl="2"/>
            <a:r>
              <a:rPr lang="en-US" dirty="0" smtClean="0"/>
              <a:t>product development/engineering </a:t>
            </a:r>
            <a:r>
              <a:rPr lang="en-US" dirty="0"/>
              <a:t>m</a:t>
            </a:r>
            <a:r>
              <a:rPr lang="en-US" dirty="0" smtClean="0"/>
              <a:t>ethod </a:t>
            </a:r>
            <a:endParaRPr lang="en-US" dirty="0"/>
          </a:p>
          <a:p>
            <a:pPr lvl="2"/>
            <a:r>
              <a:rPr lang="en-US" dirty="0" smtClean="0"/>
              <a:t>secure development/engineering method </a:t>
            </a:r>
          </a:p>
          <a:p>
            <a:pPr lvl="1"/>
            <a:r>
              <a:rPr lang="en-US" dirty="0" smtClean="0"/>
              <a:t>Supply Chain: Outsourced development</a:t>
            </a:r>
          </a:p>
          <a:p>
            <a:pPr lvl="2"/>
            <a:r>
              <a:rPr lang="en-US" dirty="0"/>
              <a:t>t</a:t>
            </a:r>
            <a:r>
              <a:rPr lang="en-US" dirty="0" smtClean="0"/>
              <a:t>hird-party hardware and software</a:t>
            </a:r>
          </a:p>
          <a:p>
            <a:pPr lvl="2"/>
            <a:r>
              <a:rPr lang="en-US" dirty="0"/>
              <a:t>o</a:t>
            </a:r>
            <a:r>
              <a:rPr lang="en-US" dirty="0" smtClean="0"/>
              <a:t>utsourced development and manufacture</a:t>
            </a:r>
            <a:endParaRPr lang="en-US" dirty="0"/>
          </a:p>
        </p:txBody>
      </p:sp>
    </p:spTree>
    <p:extLst>
      <p:ext uri="{BB962C8B-B14F-4D97-AF65-F5344CB8AC3E}">
        <p14:creationId xmlns:p14="http://schemas.microsoft.com/office/powerpoint/2010/main" val="391786431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Group O-TTPS Content</a:t>
            </a:r>
            <a:endParaRPr lang="en-US" dirty="0"/>
          </a:p>
        </p:txBody>
      </p:sp>
      <p:sp>
        <p:nvSpPr>
          <p:cNvPr id="3" name="Content Placeholder 2"/>
          <p:cNvSpPr>
            <a:spLocks noGrp="1"/>
          </p:cNvSpPr>
          <p:nvPr>
            <p:ph idx="1"/>
          </p:nvPr>
        </p:nvSpPr>
        <p:spPr/>
        <p:txBody>
          <a:bodyPr/>
          <a:lstStyle/>
          <a:p>
            <a:r>
              <a:rPr lang="en-US" dirty="0"/>
              <a:t>C</a:t>
            </a:r>
            <a:r>
              <a:rPr lang="en-US" dirty="0" smtClean="0"/>
              <a:t>ontaining </a:t>
            </a:r>
            <a:r>
              <a:rPr lang="en-US" dirty="0"/>
              <a:t>a set of guidelines </a:t>
            </a:r>
            <a:r>
              <a:rPr lang="en-US" dirty="0" smtClean="0"/>
              <a:t>that have </a:t>
            </a:r>
            <a:r>
              <a:rPr lang="en-US" dirty="0"/>
              <a:t>been shown </a:t>
            </a:r>
            <a:r>
              <a:rPr lang="en-US" dirty="0" smtClean="0"/>
              <a:t>to enhance</a:t>
            </a:r>
          </a:p>
          <a:p>
            <a:pPr lvl="1"/>
            <a:r>
              <a:rPr lang="en-US" dirty="0" smtClean="0"/>
              <a:t>the </a:t>
            </a:r>
            <a:r>
              <a:rPr lang="en-US" dirty="0"/>
              <a:t>security of the global supply </a:t>
            </a:r>
            <a:r>
              <a:rPr lang="en-US" dirty="0" smtClean="0"/>
              <a:t>chain </a:t>
            </a:r>
          </a:p>
          <a:p>
            <a:pPr lvl="1"/>
            <a:r>
              <a:rPr lang="en-US" dirty="0" smtClean="0"/>
              <a:t>integrity </a:t>
            </a:r>
            <a:r>
              <a:rPr lang="en-US" dirty="0"/>
              <a:t>of COTS Information Communication and Technology </a:t>
            </a:r>
            <a:r>
              <a:rPr lang="en-US" dirty="0" smtClean="0"/>
              <a:t>(ICT) </a:t>
            </a:r>
            <a:r>
              <a:rPr lang="en-US" dirty="0"/>
              <a:t>products. </a:t>
            </a:r>
            <a:endParaRPr lang="en-US" dirty="0" smtClean="0"/>
          </a:p>
          <a:p>
            <a:r>
              <a:rPr lang="en-US" dirty="0"/>
              <a:t>C</a:t>
            </a:r>
            <a:r>
              <a:rPr lang="en-US" dirty="0" smtClean="0"/>
              <a:t>overs </a:t>
            </a:r>
            <a:r>
              <a:rPr lang="en-US" dirty="0"/>
              <a:t>design, sourcing, build, </a:t>
            </a:r>
            <a:r>
              <a:rPr lang="en-US" dirty="0" smtClean="0"/>
              <a:t>fulfillment</a:t>
            </a:r>
            <a:r>
              <a:rPr lang="en-US" dirty="0"/>
              <a:t>, distribution, sustainment, and disposal</a:t>
            </a:r>
            <a:r>
              <a:rPr lang="en-US" dirty="0" smtClean="0"/>
              <a:t>.</a:t>
            </a:r>
          </a:p>
          <a:p>
            <a:pPr lvl="1"/>
            <a:endParaRPr lang="en-US" dirty="0"/>
          </a:p>
          <a:p>
            <a:endParaRPr lang="en-US" dirty="0"/>
          </a:p>
        </p:txBody>
      </p:sp>
    </p:spTree>
    <p:extLst>
      <p:ext uri="{BB962C8B-B14F-4D97-AF65-F5344CB8AC3E}">
        <p14:creationId xmlns:p14="http://schemas.microsoft.com/office/powerpoint/2010/main" val="77752472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 </a:t>
            </a:r>
            <a:r>
              <a:rPr lang="en-US" dirty="0" smtClean="0"/>
              <a:t>Group: Accreditation</a:t>
            </a:r>
            <a:endParaRPr lang="en-US" dirty="0"/>
          </a:p>
        </p:txBody>
      </p:sp>
      <p:sp>
        <p:nvSpPr>
          <p:cNvPr id="3" name="Content Placeholder 2"/>
          <p:cNvSpPr>
            <a:spLocks noGrp="1"/>
          </p:cNvSpPr>
          <p:nvPr>
            <p:ph idx="1"/>
          </p:nvPr>
        </p:nvSpPr>
        <p:spPr/>
        <p:txBody>
          <a:bodyPr/>
          <a:lstStyle/>
          <a:p>
            <a:r>
              <a:rPr lang="en-US" dirty="0" smtClean="0"/>
              <a:t>Create a process that can  certify that an organization practices meet the standard. </a:t>
            </a:r>
          </a:p>
          <a:p>
            <a:r>
              <a:rPr lang="en-US" dirty="0" smtClean="0"/>
              <a:t>The certification process is equivalent to assurance case analysis of an organization’s COTS life cycle practices</a:t>
            </a:r>
          </a:p>
          <a:p>
            <a:pPr lvl="1"/>
            <a:r>
              <a:rPr lang="en-US" dirty="0" smtClean="0"/>
              <a:t>The standard provides subclaims in the form of  guidelines</a:t>
            </a:r>
            <a:r>
              <a:rPr lang="en-US" dirty="0"/>
              <a:t>, requirements, and </a:t>
            </a:r>
            <a:r>
              <a:rPr lang="en-US" dirty="0" smtClean="0"/>
              <a:t>recommendations.</a:t>
            </a:r>
          </a:p>
          <a:p>
            <a:pPr lvl="1"/>
            <a:r>
              <a:rPr lang="en-US" dirty="0" smtClean="0"/>
              <a:t>It suggests evidence that can demonstrate that subclaims have been satisfied.</a:t>
            </a:r>
          </a:p>
          <a:p>
            <a:pPr lvl="1"/>
            <a:r>
              <a:rPr lang="en-US" dirty="0" smtClean="0"/>
              <a:t>The subclaims and suggested evidence provide the means for an independent laboratory to do the analysis required to justify the certification. </a:t>
            </a:r>
            <a:endParaRPr lang="en-US" dirty="0"/>
          </a:p>
          <a:p>
            <a:r>
              <a:rPr lang="en-US" dirty="0" smtClean="0"/>
              <a:t> </a:t>
            </a:r>
            <a:endParaRPr lang="en-US" dirty="0"/>
          </a:p>
        </p:txBody>
      </p:sp>
    </p:spTree>
    <p:extLst>
      <p:ext uri="{BB962C8B-B14F-4D97-AF65-F5344CB8AC3E}">
        <p14:creationId xmlns:p14="http://schemas.microsoft.com/office/powerpoint/2010/main" val="228130519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Assessment Requires an Assurance Argument and Evidence</a:t>
            </a:r>
            <a:endParaRPr lang="en-US" dirty="0"/>
          </a:p>
        </p:txBody>
      </p:sp>
      <p:sp>
        <p:nvSpPr>
          <p:cNvPr id="5" name="Rectangle 4"/>
          <p:cNvSpPr>
            <a:spLocks noChangeArrowheads="1"/>
          </p:cNvSpPr>
          <p:nvPr/>
        </p:nvSpPr>
        <p:spPr bwMode="auto">
          <a:xfrm>
            <a:off x="3178647" y="1643605"/>
            <a:ext cx="2097510" cy="772092"/>
          </a:xfrm>
          <a:prstGeom prst="rect">
            <a:avLst/>
          </a:prstGeom>
          <a:solidFill>
            <a:schemeClr val="bg1"/>
          </a:solidFill>
          <a:ln w="12700">
            <a:solidFill>
              <a:schemeClr val="tx1"/>
            </a:solidFill>
            <a:miter lim="800000"/>
            <a:headEnd/>
            <a:tailEnd/>
          </a:ln>
        </p:spPr>
        <p:txBody>
          <a:bodyPr wrap="square" anchor="ctr">
            <a:prstTxWarp prst="textNoShape">
              <a:avLst/>
            </a:prstTxWarp>
            <a:spAutoFit/>
          </a:bodyPr>
          <a:lstStyle/>
          <a:p>
            <a:r>
              <a:rPr lang="en-US" sz="1400" b="1" dirty="0" smtClean="0">
                <a:latin typeface="Calibri" panose="020F0502020204030204" pitchFamily="34" charset="0"/>
              </a:rPr>
              <a:t>Supplier employees are educated in security engineering practices</a:t>
            </a:r>
            <a:endParaRPr lang="en-US" sz="1400" b="1" dirty="0">
              <a:latin typeface="Calibri" panose="020F0502020204030204" pitchFamily="34" charset="0"/>
            </a:endParaRPr>
          </a:p>
        </p:txBody>
      </p:sp>
      <p:sp>
        <p:nvSpPr>
          <p:cNvPr id="6" name="Rectangle 4"/>
          <p:cNvSpPr>
            <a:spLocks noChangeArrowheads="1"/>
          </p:cNvSpPr>
          <p:nvPr/>
        </p:nvSpPr>
        <p:spPr bwMode="auto">
          <a:xfrm>
            <a:off x="381966" y="3392849"/>
            <a:ext cx="2097510" cy="450386"/>
          </a:xfrm>
          <a:prstGeom prst="rect">
            <a:avLst/>
          </a:prstGeom>
          <a:solidFill>
            <a:schemeClr val="bg1"/>
          </a:solidFill>
          <a:ln w="12700">
            <a:solidFill>
              <a:schemeClr val="tx1"/>
            </a:solidFill>
            <a:miter lim="800000"/>
            <a:headEnd/>
            <a:tailEnd/>
          </a:ln>
        </p:spPr>
        <p:txBody>
          <a:bodyPr wrap="square" anchor="ctr">
            <a:prstTxWarp prst="textNoShape">
              <a:avLst/>
            </a:prstTxWarp>
            <a:spAutoFit/>
          </a:bodyPr>
          <a:lstStyle/>
          <a:p>
            <a:r>
              <a:rPr lang="en-US" sz="1100" b="1" dirty="0" smtClean="0">
                <a:latin typeface="Calibri" panose="020F0502020204030204" pitchFamily="34" charset="0"/>
              </a:rPr>
              <a:t>All engineers are educated and trained.</a:t>
            </a:r>
            <a:endParaRPr lang="en-US" sz="1100" b="1" dirty="0">
              <a:latin typeface="Calibri" panose="020F0502020204030204" pitchFamily="34" charset="0"/>
            </a:endParaRPr>
          </a:p>
        </p:txBody>
      </p:sp>
      <p:sp>
        <p:nvSpPr>
          <p:cNvPr id="7" name="Rectangle 4"/>
          <p:cNvSpPr>
            <a:spLocks noChangeArrowheads="1"/>
          </p:cNvSpPr>
          <p:nvPr/>
        </p:nvSpPr>
        <p:spPr bwMode="auto">
          <a:xfrm>
            <a:off x="3178647" y="3392849"/>
            <a:ext cx="2097510" cy="450386"/>
          </a:xfrm>
          <a:prstGeom prst="rect">
            <a:avLst/>
          </a:prstGeom>
          <a:solidFill>
            <a:schemeClr val="bg1"/>
          </a:solidFill>
          <a:ln w="12700">
            <a:solidFill>
              <a:schemeClr val="tx1"/>
            </a:solidFill>
            <a:miter lim="800000"/>
            <a:headEnd/>
            <a:tailEnd/>
          </a:ln>
        </p:spPr>
        <p:txBody>
          <a:bodyPr wrap="square" anchor="ctr">
            <a:prstTxWarp prst="textNoShape">
              <a:avLst/>
            </a:prstTxWarp>
            <a:spAutoFit/>
          </a:bodyPr>
          <a:lstStyle/>
          <a:p>
            <a:r>
              <a:rPr lang="en-US" sz="1100" b="1" dirty="0" smtClean="0">
                <a:latin typeface="Calibri" panose="020F0502020204030204" pitchFamily="34" charset="0"/>
              </a:rPr>
              <a:t>Training is updated sufficiently frequently</a:t>
            </a:r>
            <a:endParaRPr lang="en-US" sz="1100" b="1" dirty="0">
              <a:latin typeface="Calibri" panose="020F0502020204030204" pitchFamily="34" charset="0"/>
            </a:endParaRPr>
          </a:p>
        </p:txBody>
      </p:sp>
      <p:sp>
        <p:nvSpPr>
          <p:cNvPr id="8" name="Rectangle 4"/>
          <p:cNvSpPr>
            <a:spLocks noChangeArrowheads="1"/>
          </p:cNvSpPr>
          <p:nvPr/>
        </p:nvSpPr>
        <p:spPr bwMode="auto">
          <a:xfrm>
            <a:off x="5975328" y="3402598"/>
            <a:ext cx="2097510" cy="430887"/>
          </a:xfrm>
          <a:prstGeom prst="rect">
            <a:avLst/>
          </a:prstGeom>
          <a:solidFill>
            <a:schemeClr val="bg1"/>
          </a:solidFill>
          <a:ln w="12700">
            <a:solidFill>
              <a:schemeClr val="tx1"/>
            </a:solidFill>
            <a:miter lim="800000"/>
            <a:headEnd/>
            <a:tailEnd/>
          </a:ln>
        </p:spPr>
        <p:txBody>
          <a:bodyPr wrap="square" anchor="ctr">
            <a:prstTxWarp prst="textNoShape">
              <a:avLst/>
            </a:prstTxWarp>
            <a:spAutoFit/>
          </a:bodyPr>
          <a:lstStyle/>
          <a:p>
            <a:r>
              <a:rPr lang="en-US" sz="1100" b="1" dirty="0" smtClean="0">
                <a:latin typeface="Calibri" panose="020F0502020204030204" pitchFamily="34" charset="0"/>
              </a:rPr>
              <a:t>Appropriate experts teach each of the classes</a:t>
            </a:r>
            <a:endParaRPr lang="en-US" sz="1100" b="1" dirty="0">
              <a:latin typeface="Calibri" panose="020F0502020204030204" pitchFamily="34" charset="0"/>
            </a:endParaRPr>
          </a:p>
        </p:txBody>
      </p:sp>
      <p:sp>
        <p:nvSpPr>
          <p:cNvPr id="9" name="Oval 8"/>
          <p:cNvSpPr>
            <a:spLocks noChangeAspect="1"/>
          </p:cNvSpPr>
          <p:nvPr/>
        </p:nvSpPr>
        <p:spPr bwMode="auto">
          <a:xfrm>
            <a:off x="701152" y="4522685"/>
            <a:ext cx="1459138" cy="1455380"/>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rmAutofit fontScale="92500"/>
          </a:bodyPr>
          <a:lstStyle/>
          <a:p>
            <a:pPr>
              <a:spcBef>
                <a:spcPts val="300"/>
              </a:spcBef>
            </a:pPr>
            <a:r>
              <a:rPr lang="en-US" sz="1100" b="1" dirty="0">
                <a:latin typeface="Calibri" panose="020F0502020204030204" pitchFamily="34" charset="0"/>
              </a:rPr>
              <a:t>Documentation for each engineer of the training received and the date when </a:t>
            </a:r>
            <a:r>
              <a:rPr lang="en-US" sz="1100" b="1" dirty="0" smtClean="0">
                <a:latin typeface="Calibri" panose="020F0502020204030204" pitchFamily="34" charset="0"/>
              </a:rPr>
              <a:t>trained/retrained.</a:t>
            </a:r>
            <a:endParaRPr lang="en-US" sz="1100" b="1" dirty="0">
              <a:solidFill>
                <a:schemeClr val="bg1"/>
              </a:solidFill>
            </a:endParaRPr>
          </a:p>
        </p:txBody>
      </p:sp>
      <p:sp>
        <p:nvSpPr>
          <p:cNvPr id="10" name="Oval 9"/>
          <p:cNvSpPr>
            <a:spLocks noChangeAspect="1"/>
          </p:cNvSpPr>
          <p:nvPr/>
        </p:nvSpPr>
        <p:spPr bwMode="auto">
          <a:xfrm>
            <a:off x="3497833" y="4522685"/>
            <a:ext cx="1459138" cy="1455380"/>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rmAutofit/>
          </a:bodyPr>
          <a:lstStyle/>
          <a:p>
            <a:pPr>
              <a:spcBef>
                <a:spcPts val="300"/>
              </a:spcBef>
            </a:pPr>
            <a:r>
              <a:rPr lang="en-US" sz="1100" b="1" dirty="0" smtClean="0">
                <a:latin typeface="Calibri" panose="020F0502020204030204" pitchFamily="34" charset="0"/>
              </a:rPr>
              <a:t>Revision dates for training materials</a:t>
            </a:r>
            <a:endParaRPr lang="en-US" sz="1100" b="1" dirty="0">
              <a:solidFill>
                <a:schemeClr val="bg1"/>
              </a:solidFill>
            </a:endParaRPr>
          </a:p>
        </p:txBody>
      </p:sp>
      <p:grpSp>
        <p:nvGrpSpPr>
          <p:cNvPr id="11" name="Group 10"/>
          <p:cNvGrpSpPr/>
          <p:nvPr/>
        </p:nvGrpSpPr>
        <p:grpSpPr>
          <a:xfrm>
            <a:off x="5419031" y="4522685"/>
            <a:ext cx="3207063" cy="1455380"/>
            <a:chOff x="6004560" y="2286000"/>
            <a:chExt cx="3215640" cy="1464836"/>
          </a:xfrm>
        </p:grpSpPr>
        <p:sp>
          <p:nvSpPr>
            <p:cNvPr id="19" name="Oval 18"/>
            <p:cNvSpPr>
              <a:spLocks noChangeAspect="1"/>
            </p:cNvSpPr>
            <p:nvPr/>
          </p:nvSpPr>
          <p:spPr bwMode="auto">
            <a:xfrm>
              <a:off x="6004560" y="2286000"/>
              <a:ext cx="1463040" cy="1464836"/>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rmAutofit/>
            </a:bodyPr>
            <a:lstStyle/>
            <a:p>
              <a:pPr>
                <a:spcBef>
                  <a:spcPts val="300"/>
                </a:spcBef>
              </a:pPr>
              <a:r>
                <a:rPr lang="en-US" sz="1100" b="1" dirty="0" smtClean="0">
                  <a:latin typeface="Calibri" panose="020F0502020204030204" pitchFamily="34" charset="0"/>
                </a:rPr>
                <a:t>List of acceptable credentials for instructions</a:t>
              </a:r>
              <a:endParaRPr lang="en-US" sz="1100" b="1" dirty="0">
                <a:solidFill>
                  <a:schemeClr val="bg1"/>
                </a:solidFill>
              </a:endParaRPr>
            </a:p>
          </p:txBody>
        </p:sp>
        <p:sp>
          <p:nvSpPr>
            <p:cNvPr id="20" name="Oval 19"/>
            <p:cNvSpPr>
              <a:spLocks noChangeAspect="1"/>
            </p:cNvSpPr>
            <p:nvPr/>
          </p:nvSpPr>
          <p:spPr bwMode="auto">
            <a:xfrm>
              <a:off x="7757160" y="2286000"/>
              <a:ext cx="1463040" cy="1464836"/>
            </a:xfrm>
            <a:prstGeom prst="ellipse">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rmAutofit/>
            </a:bodyPr>
            <a:lstStyle/>
            <a:p>
              <a:pPr>
                <a:spcBef>
                  <a:spcPts val="300"/>
                </a:spcBef>
              </a:pPr>
              <a:r>
                <a:rPr lang="en-US" sz="1100" b="1" dirty="0" smtClean="0">
                  <a:latin typeface="Calibri" panose="020F0502020204030204" pitchFamily="34" charset="0"/>
                </a:rPr>
                <a:t>Names of instructors and their credentials.</a:t>
              </a:r>
              <a:endParaRPr lang="en-US" sz="1100" b="1" dirty="0">
                <a:solidFill>
                  <a:schemeClr val="bg1"/>
                </a:solidFill>
              </a:endParaRPr>
            </a:p>
          </p:txBody>
        </p:sp>
      </p:grpSp>
      <p:cxnSp>
        <p:nvCxnSpPr>
          <p:cNvPr id="12" name="Straight Arrow Connector 11"/>
          <p:cNvCxnSpPr>
            <a:stCxn id="5" idx="2"/>
            <a:endCxn id="6" idx="0"/>
          </p:cNvCxnSpPr>
          <p:nvPr/>
        </p:nvCxnSpPr>
        <p:spPr bwMode="auto">
          <a:xfrm flipH="1">
            <a:off x="1430721" y="2415697"/>
            <a:ext cx="2796681" cy="977153"/>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3" name="Straight Arrow Connector 12"/>
          <p:cNvCxnSpPr>
            <a:stCxn id="5" idx="2"/>
            <a:endCxn id="7" idx="0"/>
          </p:cNvCxnSpPr>
          <p:nvPr/>
        </p:nvCxnSpPr>
        <p:spPr bwMode="auto">
          <a:xfrm>
            <a:off x="4227402" y="2415697"/>
            <a:ext cx="0" cy="977153"/>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4" name="Straight Arrow Connector 13"/>
          <p:cNvCxnSpPr>
            <a:stCxn id="5" idx="2"/>
            <a:endCxn id="8" idx="0"/>
          </p:cNvCxnSpPr>
          <p:nvPr/>
        </p:nvCxnSpPr>
        <p:spPr bwMode="auto">
          <a:xfrm>
            <a:off x="4227402" y="2415697"/>
            <a:ext cx="2796681" cy="986901"/>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5" name="Straight Arrow Connector 14"/>
          <p:cNvCxnSpPr>
            <a:stCxn id="6" idx="2"/>
            <a:endCxn id="9" idx="0"/>
          </p:cNvCxnSpPr>
          <p:nvPr/>
        </p:nvCxnSpPr>
        <p:spPr bwMode="auto">
          <a:xfrm>
            <a:off x="1430721" y="3843235"/>
            <a:ext cx="0" cy="679449"/>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6" name="Straight Arrow Connector 15"/>
          <p:cNvCxnSpPr>
            <a:stCxn id="7" idx="2"/>
            <a:endCxn id="10" idx="0"/>
          </p:cNvCxnSpPr>
          <p:nvPr/>
        </p:nvCxnSpPr>
        <p:spPr bwMode="auto">
          <a:xfrm>
            <a:off x="4227402" y="3843235"/>
            <a:ext cx="0" cy="679449"/>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7" name="Straight Arrow Connector 16"/>
          <p:cNvCxnSpPr>
            <a:stCxn id="8" idx="2"/>
            <a:endCxn id="19" idx="0"/>
          </p:cNvCxnSpPr>
          <p:nvPr/>
        </p:nvCxnSpPr>
        <p:spPr bwMode="auto">
          <a:xfrm flipH="1">
            <a:off x="6148600" y="3833485"/>
            <a:ext cx="875483" cy="689200"/>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8" name="Straight Arrow Connector 17"/>
          <p:cNvCxnSpPr>
            <a:stCxn id="8" idx="2"/>
            <a:endCxn id="20" idx="0"/>
          </p:cNvCxnSpPr>
          <p:nvPr/>
        </p:nvCxnSpPr>
        <p:spPr bwMode="auto">
          <a:xfrm>
            <a:off x="7024083" y="3833485"/>
            <a:ext cx="872442" cy="689200"/>
          </a:xfrm>
          <a:prstGeom prst="straightConnector1">
            <a:avLst/>
          </a:prstGeom>
          <a:solidFill>
            <a:srgbClr val="5CA1FB"/>
          </a:solidFill>
          <a:ln w="254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1609732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Development</a:t>
            </a:r>
            <a:endParaRPr lang="en-US" dirty="0"/>
          </a:p>
        </p:txBody>
      </p:sp>
      <p:sp>
        <p:nvSpPr>
          <p:cNvPr id="3" name="Content Placeholder 2"/>
          <p:cNvSpPr>
            <a:spLocks noGrp="1"/>
          </p:cNvSpPr>
          <p:nvPr>
            <p:ph idx="1"/>
          </p:nvPr>
        </p:nvSpPr>
        <p:spPr/>
        <p:txBody>
          <a:bodyPr/>
          <a:lstStyle/>
          <a:p>
            <a:r>
              <a:rPr lang="en-US" dirty="0" smtClean="0"/>
              <a:t>Product </a:t>
            </a:r>
            <a:r>
              <a:rPr lang="en-US" dirty="0"/>
              <a:t>Development/Engineering </a:t>
            </a:r>
            <a:r>
              <a:rPr lang="en-US" dirty="0" smtClean="0"/>
              <a:t>Method – BSIMM also</a:t>
            </a:r>
          </a:p>
          <a:p>
            <a:pPr lvl="1"/>
            <a:r>
              <a:rPr lang="en-US" dirty="0" smtClean="0"/>
              <a:t>well- </a:t>
            </a:r>
            <a:r>
              <a:rPr lang="en-US" dirty="0"/>
              <a:t>defined, documented, and repeatable product development or engineering method and/or </a:t>
            </a:r>
            <a:r>
              <a:rPr lang="en-US" dirty="0" smtClean="0"/>
              <a:t>process</a:t>
            </a:r>
          </a:p>
          <a:p>
            <a:pPr lvl="1"/>
            <a:r>
              <a:rPr lang="en-US" dirty="0" smtClean="0"/>
              <a:t> effectiveness </a:t>
            </a:r>
            <a:r>
              <a:rPr lang="en-US" dirty="0"/>
              <a:t>of the method is managed through metrics and management oversight.</a:t>
            </a:r>
          </a:p>
          <a:p>
            <a:r>
              <a:rPr lang="en-US" dirty="0" smtClean="0"/>
              <a:t>Secure </a:t>
            </a:r>
            <a:r>
              <a:rPr lang="en-US" dirty="0"/>
              <a:t>Development/Engineering </a:t>
            </a:r>
            <a:r>
              <a:rPr lang="en-US" dirty="0" smtClean="0"/>
              <a:t>Method </a:t>
            </a:r>
          </a:p>
          <a:p>
            <a:pPr lvl="1"/>
            <a:r>
              <a:rPr lang="en-US" dirty="0"/>
              <a:t>s</a:t>
            </a:r>
            <a:r>
              <a:rPr lang="en-US" dirty="0" smtClean="0"/>
              <a:t>oftware providers</a:t>
            </a:r>
          </a:p>
          <a:p>
            <a:pPr lvl="2"/>
            <a:r>
              <a:rPr lang="en-US" dirty="0" smtClean="0"/>
              <a:t>employ </a:t>
            </a:r>
            <a:r>
              <a:rPr lang="en-US" dirty="0"/>
              <a:t>methods or processes with the objective of identifying, detecting, fixing, and mitigating defects and </a:t>
            </a:r>
            <a:r>
              <a:rPr lang="en-US" dirty="0" smtClean="0"/>
              <a:t>vulnerabilities</a:t>
            </a:r>
          </a:p>
          <a:p>
            <a:pPr lvl="2"/>
            <a:r>
              <a:rPr lang="en-US" dirty="0" smtClean="0"/>
              <a:t>verify </a:t>
            </a:r>
            <a:r>
              <a:rPr lang="en-US" dirty="0"/>
              <a:t>the security and resiliency of the finished products. </a:t>
            </a:r>
            <a:endParaRPr lang="en-US" dirty="0" smtClean="0"/>
          </a:p>
          <a:p>
            <a:pPr lvl="1"/>
            <a:r>
              <a:rPr lang="en-US" dirty="0"/>
              <a:t>h</a:t>
            </a:r>
            <a:r>
              <a:rPr lang="en-US" dirty="0" smtClean="0"/>
              <a:t>ardware providers</a:t>
            </a:r>
          </a:p>
          <a:p>
            <a:pPr lvl="2"/>
            <a:r>
              <a:rPr lang="en-US" dirty="0" smtClean="0"/>
              <a:t>mitigate </a:t>
            </a:r>
            <a:r>
              <a:rPr lang="en-US" dirty="0"/>
              <a:t>use of unverified and inauthentic </a:t>
            </a:r>
            <a:r>
              <a:rPr lang="en-US" dirty="0" smtClean="0"/>
              <a:t>software</a:t>
            </a:r>
          </a:p>
          <a:p>
            <a:pPr lvl="2"/>
            <a:r>
              <a:rPr lang="en-US" dirty="0" smtClean="0"/>
              <a:t>protect </a:t>
            </a:r>
            <a:r>
              <a:rPr lang="en-US" dirty="0"/>
              <a:t>against counterfeit hardware or </a:t>
            </a:r>
            <a:r>
              <a:rPr lang="en-US" dirty="0" smtClean="0"/>
              <a:t>software</a:t>
            </a:r>
            <a:endParaRPr lang="en-US" dirty="0"/>
          </a:p>
          <a:p>
            <a:endParaRPr lang="en-US" dirty="0"/>
          </a:p>
        </p:txBody>
      </p:sp>
    </p:spTree>
    <p:extLst>
      <p:ext uri="{BB962C8B-B14F-4D97-AF65-F5344CB8AC3E}">
        <p14:creationId xmlns:p14="http://schemas.microsoft.com/office/powerpoint/2010/main" val="153883494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Threat Analysis and </a:t>
            </a:r>
            <a:r>
              <a:rPr lang="en-US" dirty="0" smtClean="0"/>
              <a:t>Mitigation-1</a:t>
            </a:r>
            <a:endParaRPr lang="en-US" dirty="0"/>
          </a:p>
        </p:txBody>
      </p:sp>
      <p:sp>
        <p:nvSpPr>
          <p:cNvPr id="3" name="Content Placeholder 2"/>
          <p:cNvSpPr>
            <a:spLocks noGrp="1"/>
          </p:cNvSpPr>
          <p:nvPr>
            <p:ph idx="1"/>
          </p:nvPr>
        </p:nvSpPr>
        <p:spPr/>
        <p:txBody>
          <a:bodyPr/>
          <a:lstStyle/>
          <a:p>
            <a:r>
              <a:rPr lang="en-US" dirty="0" smtClean="0"/>
              <a:t>What you would like to find: </a:t>
            </a:r>
          </a:p>
          <a:p>
            <a:pPr lvl="1"/>
            <a:r>
              <a:rPr lang="en-US" dirty="0"/>
              <a:t>h</a:t>
            </a:r>
            <a:r>
              <a:rPr lang="en-US" dirty="0" smtClean="0"/>
              <a:t>as identified a set of potential attacks and how they could be executed</a:t>
            </a:r>
          </a:p>
          <a:p>
            <a:pPr lvl="1"/>
            <a:r>
              <a:rPr lang="en-US" dirty="0"/>
              <a:t>h</a:t>
            </a:r>
            <a:r>
              <a:rPr lang="en-US" dirty="0" smtClean="0"/>
              <a:t>as described how those attacks could be best prevented or mitigated</a:t>
            </a:r>
          </a:p>
          <a:p>
            <a:pPr lvl="1"/>
            <a:r>
              <a:rPr lang="en-US" dirty="0"/>
              <a:t>h</a:t>
            </a:r>
            <a:r>
              <a:rPr lang="en-US" dirty="0" smtClean="0"/>
              <a:t>as assessed product architecture </a:t>
            </a:r>
            <a:r>
              <a:rPr lang="en-US" dirty="0"/>
              <a:t>and design </a:t>
            </a:r>
            <a:r>
              <a:rPr lang="en-US" dirty="0" smtClean="0"/>
              <a:t>against potential attacks</a:t>
            </a:r>
          </a:p>
          <a:p>
            <a:pPr lvl="1"/>
            <a:r>
              <a:rPr lang="en-US" dirty="0"/>
              <a:t>t</a:t>
            </a:r>
            <a:r>
              <a:rPr lang="en-US" dirty="0" smtClean="0"/>
              <a:t>he threat </a:t>
            </a:r>
            <a:r>
              <a:rPr lang="en-US" dirty="0"/>
              <a:t>analysis </a:t>
            </a:r>
            <a:r>
              <a:rPr lang="en-US" dirty="0" smtClean="0"/>
              <a:t>is used to design test </a:t>
            </a:r>
            <a:r>
              <a:rPr lang="en-US" dirty="0"/>
              <a:t>plans </a:t>
            </a:r>
            <a:endParaRPr lang="en-US" dirty="0" smtClean="0"/>
          </a:p>
          <a:p>
            <a:pPr lvl="2"/>
            <a:r>
              <a:rPr lang="en-US" dirty="0" smtClean="0"/>
              <a:t>evidence-based: test plans include</a:t>
            </a:r>
          </a:p>
          <a:p>
            <a:pPr lvl="3"/>
            <a:r>
              <a:rPr lang="en-US" dirty="0" smtClean="0"/>
              <a:t>potential attacks patterns </a:t>
            </a:r>
          </a:p>
          <a:p>
            <a:pPr lvl="3"/>
            <a:r>
              <a:rPr lang="en-US" dirty="0" smtClean="0"/>
              <a:t>likely occurring software weaknesses: example fuzz testing for inputs</a:t>
            </a:r>
          </a:p>
          <a:p>
            <a:pPr lvl="3"/>
            <a:r>
              <a:rPr lang="en-US" dirty="0" smtClean="0"/>
              <a:t>mitigations and security controls incorporated in software</a:t>
            </a:r>
            <a:endParaRPr lang="en-US" dirty="0"/>
          </a:p>
          <a:p>
            <a:pPr lvl="1"/>
            <a:endParaRPr lang="en-US" dirty="0" smtClean="0"/>
          </a:p>
          <a:p>
            <a:pPr lvl="1"/>
            <a:endParaRPr lang="en-US" dirty="0"/>
          </a:p>
          <a:p>
            <a:r>
              <a:rPr lang="en-US" dirty="0"/>
              <a:t> </a:t>
            </a:r>
          </a:p>
        </p:txBody>
      </p:sp>
    </p:spTree>
    <p:extLst>
      <p:ext uri="{BB962C8B-B14F-4D97-AF65-F5344CB8AC3E}">
        <p14:creationId xmlns:p14="http://schemas.microsoft.com/office/powerpoint/2010/main" val="100971199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Threat Analysis and </a:t>
            </a:r>
            <a:r>
              <a:rPr lang="en-US" dirty="0" smtClean="0"/>
              <a:t>Mitigation-2</a:t>
            </a:r>
            <a:endParaRPr lang="en-US" dirty="0"/>
          </a:p>
        </p:txBody>
      </p:sp>
      <p:sp>
        <p:nvSpPr>
          <p:cNvPr id="3" name="Content Placeholder 2"/>
          <p:cNvSpPr>
            <a:spLocks noGrp="1"/>
          </p:cNvSpPr>
          <p:nvPr>
            <p:ph idx="1"/>
          </p:nvPr>
        </p:nvSpPr>
        <p:spPr/>
        <p:txBody>
          <a:bodyPr/>
          <a:lstStyle/>
          <a:p>
            <a:r>
              <a:rPr lang="en-US" dirty="0" smtClean="0"/>
              <a:t>Evidenced-based</a:t>
            </a:r>
          </a:p>
          <a:p>
            <a:pPr lvl="1"/>
            <a:r>
              <a:rPr lang="en-US" dirty="0"/>
              <a:t>d</a:t>
            </a:r>
            <a:r>
              <a:rPr lang="en-US" dirty="0" smtClean="0"/>
              <a:t>ocumentation </a:t>
            </a:r>
            <a:r>
              <a:rPr lang="en-US" dirty="0"/>
              <a:t>of architecture and design processes</a:t>
            </a:r>
          </a:p>
          <a:p>
            <a:pPr lvl="1"/>
            <a:r>
              <a:rPr lang="en-US" dirty="0"/>
              <a:t>a</a:t>
            </a:r>
            <a:r>
              <a:rPr lang="en-US" dirty="0" smtClean="0"/>
              <a:t> </a:t>
            </a:r>
            <a:r>
              <a:rPr lang="en-US" dirty="0"/>
              <a:t>list of known potential attacks. </a:t>
            </a:r>
          </a:p>
          <a:p>
            <a:pPr lvl="1"/>
            <a:r>
              <a:rPr lang="en-US" dirty="0"/>
              <a:t>r</a:t>
            </a:r>
            <a:r>
              <a:rPr lang="en-US" dirty="0" smtClean="0"/>
              <a:t>eports </a:t>
            </a:r>
            <a:r>
              <a:rPr lang="en-US" dirty="0"/>
              <a:t>on threat assessments done against architecture and design</a:t>
            </a:r>
          </a:p>
          <a:p>
            <a:pPr lvl="1"/>
            <a:r>
              <a:rPr lang="en-US" dirty="0"/>
              <a:t>r</a:t>
            </a:r>
            <a:r>
              <a:rPr lang="en-US" dirty="0" smtClean="0"/>
              <a:t>eports </a:t>
            </a:r>
            <a:r>
              <a:rPr lang="en-US" dirty="0"/>
              <a:t>on vulnerability analysis done during all </a:t>
            </a:r>
            <a:r>
              <a:rPr lang="en-US" dirty="0" smtClean="0"/>
              <a:t>phases</a:t>
            </a:r>
          </a:p>
          <a:p>
            <a:pPr lvl="1"/>
            <a:r>
              <a:rPr lang="en-US" dirty="0"/>
              <a:t>p</a:t>
            </a:r>
            <a:r>
              <a:rPr lang="en-US" dirty="0" smtClean="0"/>
              <a:t>rocess documentation for </a:t>
            </a:r>
            <a:r>
              <a:rPr lang="en-US" dirty="0"/>
              <a:t>creation of test plans</a:t>
            </a:r>
          </a:p>
          <a:p>
            <a:pPr lvl="1"/>
            <a:r>
              <a:rPr lang="en-US" dirty="0"/>
              <a:t>a</a:t>
            </a:r>
            <a:r>
              <a:rPr lang="en-US" dirty="0" smtClean="0"/>
              <a:t> sample of test </a:t>
            </a:r>
            <a:r>
              <a:rPr lang="en-US" dirty="0"/>
              <a:t>plans and results</a:t>
            </a:r>
          </a:p>
          <a:p>
            <a:endParaRPr lang="en-US" dirty="0"/>
          </a:p>
          <a:p>
            <a:pPr lvl="3"/>
            <a:endParaRPr lang="en-US" dirty="0"/>
          </a:p>
          <a:p>
            <a:r>
              <a:rPr lang="en-US" dirty="0"/>
              <a:t> </a:t>
            </a:r>
          </a:p>
        </p:txBody>
      </p:sp>
    </p:spTree>
    <p:extLst>
      <p:ext uri="{BB962C8B-B14F-4D97-AF65-F5344CB8AC3E}">
        <p14:creationId xmlns:p14="http://schemas.microsoft.com/office/powerpoint/2010/main" val="394303435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pPr marL="0" lvl="0" indent="1588">
              <a:spcAft>
                <a:spcPts val="300"/>
              </a:spcAft>
            </a:pPr>
            <a:r>
              <a:rPr lang="en-US" sz="1100" dirty="0" smtClean="0"/>
              <a:t>Copyright </a:t>
            </a:r>
            <a:r>
              <a:rPr lang="en-US" sz="1100" dirty="0"/>
              <a:t>2014 Carnegie Mellon University</a:t>
            </a:r>
            <a:br>
              <a:rPr lang="en-US" sz="1100" dirty="0"/>
            </a:br>
            <a:r>
              <a:rPr lang="en-US" sz="1100" dirty="0"/>
              <a:t/>
            </a:r>
            <a:br>
              <a:rPr lang="en-US" sz="1100" dirty="0"/>
            </a:br>
            <a:r>
              <a:rPr lang="en-US" sz="1100" dirty="0"/>
              <a:t>This material has been approved for public release and unlimited distribution except as restricted below.</a:t>
            </a:r>
            <a:br>
              <a:rPr lang="en-US" sz="1100" dirty="0"/>
            </a:br>
            <a:r>
              <a:rPr lang="en-US" sz="1100" dirty="0"/>
              <a:t/>
            </a:r>
            <a:br>
              <a:rPr lang="en-US" sz="1100" dirty="0"/>
            </a:br>
            <a:r>
              <a:rPr lang="en-US" sz="1100" dirty="0"/>
              <a:t>This material is based upon work funded and supported by Department of Homeland Security under Contract No. FA8721-05-C-0003 with Carnegie Mellon University for the operation of the Software Engineering Institute, a federally funded research and development center sponsored by the United States Department of Defense.</a:t>
            </a:r>
            <a:br>
              <a:rPr lang="en-US" sz="1100" dirty="0"/>
            </a:br>
            <a:r>
              <a:rPr lang="en-US" sz="1100" dirty="0"/>
              <a:t/>
            </a:r>
            <a:br>
              <a:rPr lang="en-US" sz="1100" dirty="0"/>
            </a:br>
            <a:r>
              <a:rPr lang="en-US" sz="1100" dirty="0"/>
              <a:t>References herein to any specific commercial product, process, or service by trade name, trade mark, manufacturer, or otherwise, does not necessarily constitute or imply its endorsement, recommendation, or favoring by Carnegie Mellon University or its Software Engineering Institute.</a:t>
            </a:r>
            <a:br>
              <a:rPr lang="en-US" sz="1100" dirty="0"/>
            </a:br>
            <a:r>
              <a:rPr lang="en-US" sz="1100" dirty="0"/>
              <a:t/>
            </a:r>
            <a:br>
              <a:rPr lang="en-US" sz="1100" dirty="0"/>
            </a:br>
            <a:r>
              <a:rPr lang="en-US" sz="1100" dirty="0"/>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100" dirty="0"/>
            </a:br>
            <a:r>
              <a:rPr lang="en-US" sz="1100" dirty="0"/>
              <a:t/>
            </a:r>
            <a:br>
              <a:rPr lang="en-US" sz="1100" dirty="0"/>
            </a:br>
            <a:r>
              <a:rPr lang="en-US" sz="1100" dirty="0"/>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100" dirty="0"/>
            </a:br>
            <a:r>
              <a:rPr lang="en-US" sz="1100" dirty="0"/>
              <a:t/>
            </a:r>
            <a:br>
              <a:rPr lang="en-US" sz="1100" dirty="0"/>
            </a:br>
            <a:r>
              <a:rPr lang="en-US" sz="1100" dirty="0"/>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100" dirty="0"/>
            </a:br>
            <a:r>
              <a:rPr lang="en-US" sz="1100" dirty="0"/>
              <a:t/>
            </a:r>
            <a:br>
              <a:rPr lang="en-US" sz="1100" dirty="0"/>
            </a:br>
            <a:r>
              <a:rPr lang="en-US" sz="1100" dirty="0"/>
              <a:t>Although the rights granted by contract do not require course attendance to use this material for U.S. Government purposes, the SEI recommends attendance to ensure proper understanding.</a:t>
            </a:r>
            <a:br>
              <a:rPr lang="en-US" sz="1100" dirty="0"/>
            </a:br>
            <a:r>
              <a:rPr lang="en-US" sz="1100" dirty="0"/>
              <a:t/>
            </a:r>
            <a:br>
              <a:rPr lang="en-US" sz="1100" dirty="0"/>
            </a:br>
            <a:r>
              <a:rPr lang="en-US" sz="1100" dirty="0"/>
              <a:t>CERT</a:t>
            </a:r>
            <a:r>
              <a:rPr lang="en-US" sz="1100" baseline="30000" dirty="0"/>
              <a:t>®</a:t>
            </a:r>
            <a:r>
              <a:rPr lang="en-US" sz="1100" dirty="0"/>
              <a:t> is a registered mark of Carnegie Mellon University.</a:t>
            </a:r>
            <a:br>
              <a:rPr lang="en-US" sz="1100" dirty="0"/>
            </a:br>
            <a:r>
              <a:rPr lang="en-US" sz="1100" dirty="0"/>
              <a:t/>
            </a:r>
            <a:br>
              <a:rPr lang="en-US" sz="1100" dirty="0"/>
            </a:br>
            <a:r>
              <a:rPr lang="en-US" sz="1100" dirty="0"/>
              <a:t>DM-0001287</a:t>
            </a:r>
            <a:br>
              <a:rPr lang="en-US" sz="1100" dirty="0"/>
            </a:br>
            <a:endParaRPr lang="en-US" sz="1100" dirty="0" smtClean="0">
              <a:ea typeface="ＭＳ Ｐゴシック" pitchFamily="-107" charset="-128"/>
            </a:endParaRPr>
          </a:p>
          <a:p>
            <a:pPr marL="3175" lvl="0" indent="-3175" eaLnBrk="0" hangingPunct="0">
              <a:spcBef>
                <a:spcPts val="0"/>
              </a:spcBef>
              <a:spcAft>
                <a:spcPts val="0"/>
              </a:spcAft>
              <a:buClr>
                <a:srgbClr val="B0B1B3"/>
              </a:buClr>
              <a:buSzTx/>
              <a:defRPr/>
            </a:pPr>
            <a:endParaRPr lang="en-US" sz="1350" dirty="0" smtClean="0">
              <a:ea typeface="ＭＳ Ｐゴシック" pitchFamily="-107" charset="-128"/>
            </a:endParaRPr>
          </a:p>
        </p:txBody>
      </p:sp>
    </p:spTree>
    <p:extLst>
      <p:ext uri="{BB962C8B-B14F-4D97-AF65-F5344CB8AC3E}">
        <p14:creationId xmlns:p14="http://schemas.microsoft.com/office/powerpoint/2010/main" val="2712456638"/>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Vulnerability Analysis and </a:t>
            </a:r>
            <a:r>
              <a:rPr lang="en-US" dirty="0" smtClean="0"/>
              <a:t>Response</a:t>
            </a:r>
            <a:endParaRPr lang="en-US" dirty="0"/>
          </a:p>
        </p:txBody>
      </p:sp>
      <p:sp>
        <p:nvSpPr>
          <p:cNvPr id="3" name="Content Placeholder 2"/>
          <p:cNvSpPr>
            <a:spLocks noGrp="1"/>
          </p:cNvSpPr>
          <p:nvPr>
            <p:ph idx="1"/>
          </p:nvPr>
        </p:nvSpPr>
        <p:spPr/>
        <p:txBody>
          <a:bodyPr/>
          <a:lstStyle/>
          <a:p>
            <a:r>
              <a:rPr lang="en-US" dirty="0" smtClean="0"/>
              <a:t>What you would like to find.</a:t>
            </a:r>
          </a:p>
          <a:p>
            <a:pPr lvl="1"/>
            <a:r>
              <a:rPr lang="en-US" dirty="0"/>
              <a:t>t</a:t>
            </a:r>
            <a:r>
              <a:rPr lang="en-US" dirty="0" smtClean="0"/>
              <a:t>echniques such  </a:t>
            </a:r>
            <a:r>
              <a:rPr lang="en-US" dirty="0"/>
              <a:t>code review, static analysis, penetration testing, white/black box </a:t>
            </a:r>
            <a:r>
              <a:rPr lang="en-US" dirty="0" smtClean="0"/>
              <a:t>testing are used for vulnerability analysis.</a:t>
            </a:r>
          </a:p>
          <a:p>
            <a:pPr lvl="2"/>
            <a:r>
              <a:rPr lang="en-US" dirty="0" smtClean="0"/>
              <a:t>evidence-based</a:t>
            </a:r>
          </a:p>
          <a:p>
            <a:pPr lvl="3"/>
            <a:r>
              <a:rPr lang="en-US" dirty="0" smtClean="0"/>
              <a:t>The attacks identified in the attack analysis are included in the vulnerability analysis: code scanning reports, code review reports</a:t>
            </a:r>
          </a:p>
          <a:p>
            <a:pPr lvl="1"/>
            <a:r>
              <a:rPr lang="en-US" dirty="0"/>
              <a:t>v</a:t>
            </a:r>
            <a:r>
              <a:rPr lang="en-US" dirty="0" smtClean="0"/>
              <a:t>ulnerability </a:t>
            </a:r>
            <a:r>
              <a:rPr lang="en-US" dirty="0"/>
              <a:t>analysis and response </a:t>
            </a:r>
            <a:r>
              <a:rPr lang="en-US" dirty="0" smtClean="0"/>
              <a:t>feeds into </a:t>
            </a:r>
            <a:r>
              <a:rPr lang="en-US" dirty="0"/>
              <a:t>the processes for ongoing product development, product patching, and remediation.</a:t>
            </a:r>
          </a:p>
          <a:p>
            <a:pPr lvl="1"/>
            <a:endParaRPr lang="en-US" dirty="0" smtClean="0"/>
          </a:p>
          <a:p>
            <a:pPr lvl="1"/>
            <a:endParaRPr lang="en-US" dirty="0"/>
          </a:p>
          <a:p>
            <a:pPr lvl="3"/>
            <a:endParaRPr lang="en-US" dirty="0"/>
          </a:p>
          <a:p>
            <a:r>
              <a:rPr lang="en-US" dirty="0"/>
              <a:t> </a:t>
            </a:r>
          </a:p>
        </p:txBody>
      </p:sp>
    </p:spTree>
    <p:extLst>
      <p:ext uri="{BB962C8B-B14F-4D97-AF65-F5344CB8AC3E}">
        <p14:creationId xmlns:p14="http://schemas.microsoft.com/office/powerpoint/2010/main" val="289319549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Secure Engineering </a:t>
            </a:r>
            <a:r>
              <a:rPr lang="en-US" dirty="0" smtClean="0"/>
              <a:t>Practices</a:t>
            </a:r>
            <a:endParaRPr lang="en-US" dirty="0"/>
          </a:p>
        </p:txBody>
      </p:sp>
      <p:sp>
        <p:nvSpPr>
          <p:cNvPr id="3" name="Content Placeholder 2"/>
          <p:cNvSpPr>
            <a:spLocks noGrp="1"/>
          </p:cNvSpPr>
          <p:nvPr>
            <p:ph idx="1"/>
          </p:nvPr>
        </p:nvSpPr>
        <p:spPr/>
        <p:txBody>
          <a:bodyPr/>
          <a:lstStyle/>
          <a:p>
            <a:r>
              <a:rPr lang="en-US" dirty="0" smtClean="0"/>
              <a:t>What you would like to find.</a:t>
            </a:r>
          </a:p>
          <a:p>
            <a:pPr lvl="1"/>
            <a:r>
              <a:rPr lang="en-US" dirty="0"/>
              <a:t>s</a:t>
            </a:r>
            <a:r>
              <a:rPr lang="en-US" dirty="0" smtClean="0"/>
              <a:t>ecure </a:t>
            </a:r>
            <a:r>
              <a:rPr lang="en-US" dirty="0"/>
              <a:t>coding practices </a:t>
            </a:r>
            <a:r>
              <a:rPr lang="en-US" dirty="0" smtClean="0"/>
              <a:t>such as input validation and use </a:t>
            </a:r>
            <a:r>
              <a:rPr lang="en-US" dirty="0"/>
              <a:t>of appropriate compiler </a:t>
            </a:r>
            <a:r>
              <a:rPr lang="en-US" dirty="0" smtClean="0"/>
              <a:t>flags </a:t>
            </a:r>
            <a:r>
              <a:rPr lang="en-US" dirty="0"/>
              <a:t>are used  to avoid common coding </a:t>
            </a:r>
            <a:r>
              <a:rPr lang="en-US" dirty="0" smtClean="0"/>
              <a:t>errors – also in BSIMM</a:t>
            </a:r>
          </a:p>
          <a:p>
            <a:pPr lvl="2"/>
            <a:r>
              <a:rPr lang="en-US" dirty="0"/>
              <a:t>e</a:t>
            </a:r>
            <a:r>
              <a:rPr lang="en-US" dirty="0" smtClean="0"/>
              <a:t>vidence-based</a:t>
            </a:r>
          </a:p>
          <a:p>
            <a:pPr lvl="3"/>
            <a:r>
              <a:rPr lang="en-US" dirty="0"/>
              <a:t>a</a:t>
            </a:r>
            <a:r>
              <a:rPr lang="en-US" dirty="0" smtClean="0"/>
              <a:t>cceptable </a:t>
            </a:r>
            <a:r>
              <a:rPr lang="en-US" dirty="0"/>
              <a:t>coding patterns, </a:t>
            </a:r>
            <a:r>
              <a:rPr lang="en-US" dirty="0" smtClean="0"/>
              <a:t>execution is shown from output from tools that enforce </a:t>
            </a:r>
            <a:r>
              <a:rPr lang="en-US" dirty="0"/>
              <a:t>coding patterns, </a:t>
            </a:r>
            <a:r>
              <a:rPr lang="en-US" dirty="0" smtClean="0"/>
              <a:t>or from reports on manual </a:t>
            </a:r>
            <a:r>
              <a:rPr lang="en-US" dirty="0"/>
              <a:t>code </a:t>
            </a:r>
            <a:r>
              <a:rPr lang="en-US" dirty="0" smtClean="0"/>
              <a:t>reviews</a:t>
            </a:r>
            <a:endParaRPr lang="en-US" dirty="0"/>
          </a:p>
        </p:txBody>
      </p:sp>
    </p:spTree>
    <p:extLst>
      <p:ext uri="{BB962C8B-B14F-4D97-AF65-F5344CB8AC3E}">
        <p14:creationId xmlns:p14="http://schemas.microsoft.com/office/powerpoint/2010/main" val="214887700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 of Development Practices</a:t>
            </a:r>
            <a:endParaRPr lang="en-US" dirty="0"/>
          </a:p>
        </p:txBody>
      </p:sp>
      <p:sp>
        <p:nvSpPr>
          <p:cNvPr id="3" name="Content Placeholder 2"/>
          <p:cNvSpPr>
            <a:spLocks noGrp="1"/>
          </p:cNvSpPr>
          <p:nvPr>
            <p:ph idx="1"/>
          </p:nvPr>
        </p:nvSpPr>
        <p:spPr/>
        <p:txBody>
          <a:bodyPr/>
          <a:lstStyle/>
          <a:p>
            <a:r>
              <a:rPr lang="en-US" dirty="0" smtClean="0"/>
              <a:t>What you would like to find.</a:t>
            </a:r>
          </a:p>
          <a:p>
            <a:pPr lvl="1"/>
            <a:r>
              <a:rPr lang="en-US" dirty="0"/>
              <a:t>c</a:t>
            </a:r>
            <a:r>
              <a:rPr lang="en-US" dirty="0" smtClean="0"/>
              <a:t>hanges </a:t>
            </a:r>
            <a:r>
              <a:rPr lang="en-US" dirty="0"/>
              <a:t>to the threat landscape </a:t>
            </a:r>
            <a:r>
              <a:rPr lang="en-US" dirty="0" smtClean="0"/>
              <a:t>are monitored periodically.</a:t>
            </a:r>
          </a:p>
          <a:p>
            <a:pPr lvl="1"/>
            <a:r>
              <a:rPr lang="en-US" dirty="0"/>
              <a:t>d</a:t>
            </a:r>
            <a:r>
              <a:rPr lang="en-US" dirty="0" smtClean="0"/>
              <a:t>evelopment/engineering </a:t>
            </a:r>
            <a:r>
              <a:rPr lang="en-US" dirty="0"/>
              <a:t>practices, tools, </a:t>
            </a:r>
            <a:r>
              <a:rPr lang="en-US" dirty="0" smtClean="0"/>
              <a:t>and </a:t>
            </a:r>
            <a:r>
              <a:rPr lang="en-US" dirty="0"/>
              <a:t>techniques </a:t>
            </a:r>
            <a:r>
              <a:rPr lang="en-US" dirty="0" smtClean="0"/>
              <a:t>are assessed and changed based on </a:t>
            </a:r>
          </a:p>
          <a:p>
            <a:pPr lvl="2"/>
            <a:r>
              <a:rPr lang="en-US" dirty="0" smtClean="0"/>
              <a:t>changes in the </a:t>
            </a:r>
            <a:r>
              <a:rPr lang="en-US" dirty="0"/>
              <a:t>threat </a:t>
            </a:r>
            <a:r>
              <a:rPr lang="en-US" dirty="0" smtClean="0"/>
              <a:t>landscape</a:t>
            </a:r>
          </a:p>
          <a:p>
            <a:pPr lvl="2"/>
            <a:r>
              <a:rPr lang="en-US" dirty="0"/>
              <a:t>t</a:t>
            </a:r>
            <a:r>
              <a:rPr lang="en-US" dirty="0" smtClean="0"/>
              <a:t>he causal analysis  of a new vulnerability in order  to mitigate future occurrences</a:t>
            </a:r>
          </a:p>
        </p:txBody>
      </p:sp>
    </p:spTree>
    <p:extLst>
      <p:ext uri="{BB962C8B-B14F-4D97-AF65-F5344CB8AC3E}">
        <p14:creationId xmlns:p14="http://schemas.microsoft.com/office/powerpoint/2010/main" val="352463536"/>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Will Anyone Use It?</a:t>
            </a:r>
            <a:endParaRPr lang="en-US" dirty="0"/>
          </a:p>
        </p:txBody>
      </p:sp>
      <p:sp>
        <p:nvSpPr>
          <p:cNvPr id="3" name="Content Placeholder 2"/>
          <p:cNvSpPr>
            <a:spLocks noGrp="1"/>
          </p:cNvSpPr>
          <p:nvPr>
            <p:ph idx="1"/>
          </p:nvPr>
        </p:nvSpPr>
        <p:spPr/>
        <p:txBody>
          <a:bodyPr/>
          <a:lstStyle/>
          <a:p>
            <a:r>
              <a:rPr lang="en-US" dirty="0" smtClean="0"/>
              <a:t>Public Announcement 2/2014</a:t>
            </a:r>
          </a:p>
          <a:p>
            <a:r>
              <a:rPr lang="en-US" dirty="0" smtClean="0"/>
              <a:t>The target was what might be considered a medium level or acceptable level of assurance for COTS suppliers.</a:t>
            </a:r>
          </a:p>
          <a:p>
            <a:pPr lvl="1"/>
            <a:r>
              <a:rPr lang="en-US" dirty="0" smtClean="0"/>
              <a:t>COTS market place does not include high-assurance software</a:t>
            </a:r>
          </a:p>
          <a:p>
            <a:pPr lvl="1"/>
            <a:r>
              <a:rPr lang="en-US" dirty="0" smtClean="0"/>
              <a:t>A certification has to be realistic for most COTS suppliers.</a:t>
            </a:r>
          </a:p>
          <a:p>
            <a:r>
              <a:rPr lang="en-US" dirty="0" smtClean="0"/>
              <a:t>Success depends on</a:t>
            </a:r>
          </a:p>
          <a:p>
            <a:pPr lvl="1"/>
            <a:r>
              <a:rPr lang="en-US" dirty="0" smtClean="0"/>
              <a:t>Is there a market need “medium level assurance”? Vendors will seek certifications only if required by acquirers.</a:t>
            </a:r>
          </a:p>
          <a:p>
            <a:pPr lvl="1"/>
            <a:r>
              <a:rPr lang="en-US" dirty="0" smtClean="0"/>
              <a:t>Will certified suppliers have supply chain risks that are considered to be acceptable for sufficiently large group of acquirers?</a:t>
            </a:r>
            <a:endParaRPr lang="en-US" dirty="0"/>
          </a:p>
        </p:txBody>
      </p:sp>
    </p:spTree>
    <p:extLst>
      <p:ext uri="{BB962C8B-B14F-4D97-AF65-F5344CB8AC3E}">
        <p14:creationId xmlns:p14="http://schemas.microsoft.com/office/powerpoint/2010/main" val="1406352237"/>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a:t>Open Group: Supply chain provider standard</a:t>
            </a:r>
          </a:p>
          <a:p>
            <a:r>
              <a:rPr lang="en-US" dirty="0"/>
              <a:t>Open Group: Accreditation: an assurance case</a:t>
            </a:r>
          </a:p>
          <a:p>
            <a:r>
              <a:rPr lang="en-US" dirty="0" smtClean="0"/>
              <a:t>Applying assurance to outsourced development</a:t>
            </a:r>
          </a:p>
          <a:p>
            <a:r>
              <a:rPr lang="en-US" dirty="0" smtClean="0"/>
              <a:t>Assurance: Government regulations and supply chain requirements</a:t>
            </a:r>
          </a:p>
          <a:p>
            <a:endParaRPr lang="en-US" dirty="0"/>
          </a:p>
        </p:txBody>
      </p:sp>
      <p:sp>
        <p:nvSpPr>
          <p:cNvPr id="6" name="AutoShape 4"/>
          <p:cNvSpPr>
            <a:spLocks noChangeArrowheads="1"/>
          </p:cNvSpPr>
          <p:nvPr/>
        </p:nvSpPr>
        <p:spPr bwMode="auto">
          <a:xfrm rot="5400000">
            <a:off x="0" y="2200908"/>
            <a:ext cx="349109" cy="311151"/>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3913431241"/>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Requiring Assurance For Supply Chains</a:t>
            </a:r>
            <a:endParaRPr lang="en-US" dirty="0"/>
          </a:p>
        </p:txBody>
      </p:sp>
      <p:grpSp>
        <p:nvGrpSpPr>
          <p:cNvPr id="24" name="Group 23"/>
          <p:cNvGrpSpPr/>
          <p:nvPr/>
        </p:nvGrpSpPr>
        <p:grpSpPr>
          <a:xfrm>
            <a:off x="53024" y="1055617"/>
            <a:ext cx="3187590" cy="1830357"/>
            <a:chOff x="18300" y="1000360"/>
            <a:chExt cx="3187590" cy="1830357"/>
          </a:xfrm>
        </p:grpSpPr>
        <p:sp>
          <p:nvSpPr>
            <p:cNvPr id="203" name="Oval 202"/>
            <p:cNvSpPr/>
            <p:nvPr/>
          </p:nvSpPr>
          <p:spPr bwMode="auto">
            <a:xfrm>
              <a:off x="18300" y="1000360"/>
              <a:ext cx="3187590" cy="1830357"/>
            </a:xfrm>
            <a:prstGeom prst="ellipse">
              <a:avLst/>
            </a:prstGeom>
            <a:solidFill>
              <a:srgbClr val="FFE79B"/>
            </a:solidFill>
            <a:ln w="19050"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charset="0"/>
                <a:ea typeface="ＭＳ Ｐゴシック" pitchFamily="1" charset="-128"/>
              </a:endParaRPr>
            </a:p>
          </p:txBody>
        </p:sp>
        <p:sp>
          <p:nvSpPr>
            <p:cNvPr id="8" name="TextBox 7"/>
            <p:cNvSpPr txBox="1"/>
            <p:nvPr/>
          </p:nvSpPr>
          <p:spPr>
            <a:xfrm>
              <a:off x="336890" y="1321623"/>
              <a:ext cx="1498013" cy="307777"/>
            </a:xfrm>
            <a:prstGeom prst="rect">
              <a:avLst/>
            </a:prstGeom>
            <a:noFill/>
          </p:spPr>
          <p:txBody>
            <a:bodyPr wrap="square" rtlCol="0">
              <a:spAutoFit/>
            </a:bodyPr>
            <a:lstStyle/>
            <a:p>
              <a:pPr algn="ctr"/>
              <a:r>
                <a:rPr lang="en-US" sz="1400" dirty="0" smtClean="0">
                  <a:solidFill>
                    <a:srgbClr val="3C4F82"/>
                  </a:solidFill>
                  <a:latin typeface="Arial Black" pitchFamily="34" charset="0"/>
                </a:rPr>
                <a:t>Organization</a:t>
              </a:r>
            </a:p>
          </p:txBody>
        </p:sp>
      </p:grpSp>
      <p:sp>
        <p:nvSpPr>
          <p:cNvPr id="67" name="TextBox 66"/>
          <p:cNvSpPr txBox="1"/>
          <p:nvPr/>
        </p:nvSpPr>
        <p:spPr>
          <a:xfrm>
            <a:off x="1436914" y="1767242"/>
            <a:ext cx="1683657" cy="523220"/>
          </a:xfrm>
          <a:prstGeom prst="rect">
            <a:avLst/>
          </a:prstGeom>
          <a:noFill/>
        </p:spPr>
        <p:txBody>
          <a:bodyPr wrap="square" rtlCol="0">
            <a:spAutoFit/>
          </a:bodyPr>
          <a:lstStyle/>
          <a:p>
            <a:pPr algn="ctr"/>
            <a:r>
              <a:rPr lang="en-US" sz="1400" dirty="0" smtClean="0">
                <a:solidFill>
                  <a:srgbClr val="3C4F82"/>
                </a:solidFill>
                <a:latin typeface="Arial Black" pitchFamily="34" charset="0"/>
              </a:rPr>
              <a:t>Computational service</a:t>
            </a:r>
          </a:p>
        </p:txBody>
      </p:sp>
      <p:grpSp>
        <p:nvGrpSpPr>
          <p:cNvPr id="14" name="Group 13"/>
          <p:cNvGrpSpPr/>
          <p:nvPr/>
        </p:nvGrpSpPr>
        <p:grpSpPr>
          <a:xfrm>
            <a:off x="29633" y="2290462"/>
            <a:ext cx="4535046" cy="3247829"/>
            <a:chOff x="29633" y="2290462"/>
            <a:chExt cx="4535046" cy="3247829"/>
          </a:xfrm>
        </p:grpSpPr>
        <p:sp>
          <p:nvSpPr>
            <p:cNvPr id="71" name="TextBox 70"/>
            <p:cNvSpPr txBox="1"/>
            <p:nvPr/>
          </p:nvSpPr>
          <p:spPr>
            <a:xfrm>
              <a:off x="1754690" y="3115393"/>
              <a:ext cx="1084933"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Develop In-house</a:t>
              </a:r>
            </a:p>
          </p:txBody>
        </p:sp>
        <p:cxnSp>
          <p:nvCxnSpPr>
            <p:cNvPr id="81" name="Straight Connector 80"/>
            <p:cNvCxnSpPr>
              <a:stCxn id="71" idx="0"/>
              <a:endCxn id="67" idx="2"/>
            </p:cNvCxnSpPr>
            <p:nvPr/>
          </p:nvCxnSpPr>
          <p:spPr bwMode="auto">
            <a:xfrm flipH="1" flipV="1">
              <a:off x="2278743" y="2290462"/>
              <a:ext cx="18414" cy="824931"/>
            </a:xfrm>
            <a:prstGeom prst="line">
              <a:avLst/>
            </a:prstGeom>
            <a:noFill/>
            <a:ln w="25400" cap="flat" cmpd="sng" algn="ctr">
              <a:solidFill>
                <a:srgbClr val="3C4F82"/>
              </a:solidFill>
              <a:prstDash val="solid"/>
              <a:round/>
              <a:headEnd type="none" w="med" len="med"/>
              <a:tailEnd type="none" w="lg" len="lg"/>
            </a:ln>
            <a:effectLst/>
          </p:spPr>
        </p:cxnSp>
        <p:cxnSp>
          <p:nvCxnSpPr>
            <p:cNvPr id="92" name="Straight Connector 91"/>
            <p:cNvCxnSpPr>
              <a:stCxn id="76" idx="0"/>
              <a:endCxn id="71" idx="2"/>
            </p:cNvCxnSpPr>
            <p:nvPr/>
          </p:nvCxnSpPr>
          <p:spPr bwMode="auto">
            <a:xfrm flipH="1" flipV="1">
              <a:off x="2297157" y="3638613"/>
              <a:ext cx="1170242" cy="372723"/>
            </a:xfrm>
            <a:prstGeom prst="line">
              <a:avLst/>
            </a:prstGeom>
            <a:noFill/>
            <a:ln w="25400" cap="flat" cmpd="sng" algn="ctr">
              <a:solidFill>
                <a:srgbClr val="3C4F82"/>
              </a:solidFill>
              <a:prstDash val="solid"/>
              <a:round/>
              <a:headEnd type="none" w="med" len="med"/>
              <a:tailEnd type="none" w="lg" len="lg"/>
            </a:ln>
            <a:effectLst/>
          </p:spPr>
        </p:cxnSp>
        <p:cxnSp>
          <p:nvCxnSpPr>
            <p:cNvPr id="95" name="Straight Connector 94"/>
            <p:cNvCxnSpPr>
              <a:stCxn id="30" idx="0"/>
              <a:endCxn id="71" idx="2"/>
            </p:cNvCxnSpPr>
            <p:nvPr/>
          </p:nvCxnSpPr>
          <p:spPr bwMode="auto">
            <a:xfrm flipV="1">
              <a:off x="1126914" y="3638613"/>
              <a:ext cx="1170243" cy="372723"/>
            </a:xfrm>
            <a:prstGeom prst="line">
              <a:avLst/>
            </a:prstGeom>
            <a:noFill/>
            <a:ln w="25400" cap="flat" cmpd="sng" algn="ctr">
              <a:solidFill>
                <a:srgbClr val="3C4F82"/>
              </a:solidFill>
              <a:prstDash val="solid"/>
              <a:round/>
              <a:headEnd type="none" w="med" len="med"/>
              <a:tailEnd type="none" w="lg" len="lg"/>
            </a:ln>
            <a:effectLst/>
          </p:spPr>
        </p:cxnSp>
        <p:sp>
          <p:nvSpPr>
            <p:cNvPr id="63" name="TextBox 62"/>
            <p:cNvSpPr txBox="1"/>
            <p:nvPr/>
          </p:nvSpPr>
          <p:spPr>
            <a:xfrm>
              <a:off x="29633" y="4799627"/>
              <a:ext cx="2194560" cy="738664"/>
            </a:xfrm>
            <a:prstGeom prst="rect">
              <a:avLst/>
            </a:prstGeom>
            <a:noFill/>
          </p:spPr>
          <p:txBody>
            <a:bodyPr wrap="square" rtlCol="0">
              <a:spAutoFit/>
            </a:bodyPr>
            <a:lstStyle/>
            <a:p>
              <a:pPr algn="ctr"/>
              <a:r>
                <a:rPr lang="en-US" sz="1400" dirty="0" smtClean="0">
                  <a:solidFill>
                    <a:srgbClr val="990000"/>
                  </a:solidFill>
                  <a:latin typeface="Arial Black" pitchFamily="34" charset="0"/>
                </a:rPr>
                <a:t>Assurance of product and of vendor capabilities</a:t>
              </a:r>
            </a:p>
          </p:txBody>
        </p:sp>
        <p:sp>
          <p:nvSpPr>
            <p:cNvPr id="30" name="TextBox 29"/>
            <p:cNvSpPr txBox="1"/>
            <p:nvPr/>
          </p:nvSpPr>
          <p:spPr>
            <a:xfrm>
              <a:off x="649677" y="4011336"/>
              <a:ext cx="954473"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Acquire </a:t>
              </a:r>
              <a:r>
                <a:rPr lang="en-US" sz="1400" dirty="0" smtClean="0">
                  <a:solidFill>
                    <a:srgbClr val="3C4F82"/>
                  </a:solidFill>
                  <a:latin typeface="Arial Black" pitchFamily="34" charset="0"/>
                </a:rPr>
                <a:t>(COTS)</a:t>
              </a:r>
            </a:p>
          </p:txBody>
        </p:sp>
        <p:sp>
          <p:nvSpPr>
            <p:cNvPr id="76" name="TextBox 75"/>
            <p:cNvSpPr txBox="1"/>
            <p:nvPr/>
          </p:nvSpPr>
          <p:spPr>
            <a:xfrm>
              <a:off x="2612809" y="4011336"/>
              <a:ext cx="1709180"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Internal Development</a:t>
              </a:r>
            </a:p>
          </p:txBody>
        </p:sp>
        <p:sp>
          <p:nvSpPr>
            <p:cNvPr id="100" name="TextBox 99"/>
            <p:cNvSpPr txBox="1"/>
            <p:nvPr/>
          </p:nvSpPr>
          <p:spPr>
            <a:xfrm>
              <a:off x="2370119" y="4799627"/>
              <a:ext cx="2194560" cy="738664"/>
            </a:xfrm>
            <a:prstGeom prst="rect">
              <a:avLst/>
            </a:prstGeom>
            <a:noFill/>
          </p:spPr>
          <p:txBody>
            <a:bodyPr wrap="square" rtlCol="0">
              <a:spAutoFit/>
            </a:bodyPr>
            <a:lstStyle/>
            <a:p>
              <a:pPr algn="ctr"/>
              <a:r>
                <a:rPr lang="en-US" sz="1400" dirty="0" smtClean="0">
                  <a:solidFill>
                    <a:srgbClr val="990000"/>
                  </a:solidFill>
                  <a:latin typeface="Arial Black" pitchFamily="34" charset="0"/>
                </a:rPr>
                <a:t>Assurance of system and of team capabilities</a:t>
              </a:r>
            </a:p>
          </p:txBody>
        </p:sp>
        <p:cxnSp>
          <p:nvCxnSpPr>
            <p:cNvPr id="120" name="Straight Connector 119"/>
            <p:cNvCxnSpPr>
              <a:stCxn id="100" idx="0"/>
              <a:endCxn id="76" idx="2"/>
            </p:cNvCxnSpPr>
            <p:nvPr/>
          </p:nvCxnSpPr>
          <p:spPr bwMode="auto">
            <a:xfrm flipV="1">
              <a:off x="3467399" y="4534556"/>
              <a:ext cx="0" cy="265071"/>
            </a:xfrm>
            <a:prstGeom prst="line">
              <a:avLst/>
            </a:prstGeom>
            <a:noFill/>
            <a:ln w="25400" cap="flat" cmpd="sng" algn="ctr">
              <a:solidFill>
                <a:srgbClr val="3C4F82"/>
              </a:solidFill>
              <a:prstDash val="solid"/>
              <a:round/>
              <a:headEnd type="none" w="med" len="med"/>
              <a:tailEnd type="none" w="lg" len="lg"/>
            </a:ln>
            <a:effectLst/>
          </p:spPr>
        </p:cxnSp>
        <p:cxnSp>
          <p:nvCxnSpPr>
            <p:cNvPr id="127" name="Straight Connector 126"/>
            <p:cNvCxnSpPr>
              <a:stCxn id="63" idx="0"/>
              <a:endCxn id="30" idx="2"/>
            </p:cNvCxnSpPr>
            <p:nvPr/>
          </p:nvCxnSpPr>
          <p:spPr bwMode="auto">
            <a:xfrm flipV="1">
              <a:off x="1126913" y="4534556"/>
              <a:ext cx="1" cy="265071"/>
            </a:xfrm>
            <a:prstGeom prst="line">
              <a:avLst/>
            </a:prstGeom>
            <a:noFill/>
            <a:ln w="25400" cap="flat" cmpd="sng" algn="ctr">
              <a:solidFill>
                <a:srgbClr val="3C4F82"/>
              </a:solidFill>
              <a:prstDash val="solid"/>
              <a:round/>
              <a:headEnd type="none" w="med" len="med"/>
              <a:tailEnd type="none" w="lg" len="lg"/>
            </a:ln>
            <a:effectLst/>
          </p:spPr>
        </p:cxnSp>
      </p:grpSp>
      <p:sp>
        <p:nvSpPr>
          <p:cNvPr id="17" name="TextBox 16"/>
          <p:cNvSpPr txBox="1"/>
          <p:nvPr/>
        </p:nvSpPr>
        <p:spPr>
          <a:xfrm>
            <a:off x="4191927" y="2529302"/>
            <a:ext cx="1566986"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Outsource Development</a:t>
            </a:r>
          </a:p>
        </p:txBody>
      </p:sp>
      <p:cxnSp>
        <p:nvCxnSpPr>
          <p:cNvPr id="119" name="Straight Connector 118"/>
          <p:cNvCxnSpPr>
            <a:stCxn id="67" idx="2"/>
            <a:endCxn id="17" idx="1"/>
          </p:cNvCxnSpPr>
          <p:nvPr/>
        </p:nvCxnSpPr>
        <p:spPr bwMode="auto">
          <a:xfrm>
            <a:off x="2278743" y="2290462"/>
            <a:ext cx="1913184" cy="500450"/>
          </a:xfrm>
          <a:prstGeom prst="line">
            <a:avLst/>
          </a:prstGeom>
          <a:noFill/>
          <a:ln w="25400" cap="flat" cmpd="sng" algn="ctr">
            <a:solidFill>
              <a:srgbClr val="3C4F82"/>
            </a:solidFill>
            <a:prstDash val="solid"/>
            <a:round/>
            <a:headEnd type="none" w="med" len="med"/>
            <a:tailEnd type="none" w="lg" len="lg"/>
          </a:ln>
          <a:effectLst/>
        </p:spPr>
      </p:cxnSp>
      <p:cxnSp>
        <p:nvCxnSpPr>
          <p:cNvPr id="128" name="Straight Connector 127"/>
          <p:cNvCxnSpPr>
            <a:stCxn id="17" idx="3"/>
            <a:endCxn id="99" idx="1"/>
          </p:cNvCxnSpPr>
          <p:nvPr/>
        </p:nvCxnSpPr>
        <p:spPr bwMode="auto">
          <a:xfrm>
            <a:off x="5758913" y="2790912"/>
            <a:ext cx="547343" cy="0"/>
          </a:xfrm>
          <a:prstGeom prst="line">
            <a:avLst/>
          </a:prstGeom>
          <a:noFill/>
          <a:ln w="25400" cap="flat" cmpd="sng" algn="ctr">
            <a:solidFill>
              <a:srgbClr val="3C4F82"/>
            </a:solidFill>
            <a:prstDash val="solid"/>
            <a:round/>
            <a:headEnd type="none" w="med" len="med"/>
            <a:tailEnd type="none" w="lg" len="lg"/>
          </a:ln>
          <a:effectLst/>
        </p:spPr>
      </p:cxnSp>
      <p:grpSp>
        <p:nvGrpSpPr>
          <p:cNvPr id="9" name="Group 8"/>
          <p:cNvGrpSpPr/>
          <p:nvPr/>
        </p:nvGrpSpPr>
        <p:grpSpPr>
          <a:xfrm>
            <a:off x="3120571" y="951746"/>
            <a:ext cx="5722498" cy="1077106"/>
            <a:chOff x="3120571" y="951746"/>
            <a:chExt cx="5722498" cy="1077106"/>
          </a:xfrm>
        </p:grpSpPr>
        <p:cxnSp>
          <p:nvCxnSpPr>
            <p:cNvPr id="77" name="Straight Connector 76"/>
            <p:cNvCxnSpPr>
              <a:stCxn id="67" idx="3"/>
              <a:endCxn id="18" idx="1"/>
            </p:cNvCxnSpPr>
            <p:nvPr/>
          </p:nvCxnSpPr>
          <p:spPr bwMode="auto">
            <a:xfrm flipV="1">
              <a:off x="3120571" y="1428800"/>
              <a:ext cx="1392378" cy="600052"/>
            </a:xfrm>
            <a:prstGeom prst="line">
              <a:avLst/>
            </a:prstGeom>
            <a:noFill/>
            <a:ln w="25400" cap="flat" cmpd="sng" algn="ctr">
              <a:solidFill>
                <a:srgbClr val="3C4F82"/>
              </a:solidFill>
              <a:prstDash val="solid"/>
              <a:round/>
              <a:headEnd type="none" w="med" len="med"/>
              <a:tailEnd type="none" w="lg" len="lg"/>
            </a:ln>
            <a:effectLst/>
          </p:spPr>
        </p:cxnSp>
        <p:grpSp>
          <p:nvGrpSpPr>
            <p:cNvPr id="6" name="Group 5"/>
            <p:cNvGrpSpPr/>
            <p:nvPr/>
          </p:nvGrpSpPr>
          <p:grpSpPr>
            <a:xfrm>
              <a:off x="4512949" y="951746"/>
              <a:ext cx="4330120" cy="954107"/>
              <a:chOff x="4512949" y="951746"/>
              <a:chExt cx="4330120" cy="954107"/>
            </a:xfrm>
          </p:grpSpPr>
          <p:sp>
            <p:nvSpPr>
              <p:cNvPr id="18" name="TextBox 17"/>
              <p:cNvSpPr txBox="1"/>
              <p:nvPr/>
            </p:nvSpPr>
            <p:spPr>
              <a:xfrm>
                <a:off x="4512949" y="951746"/>
                <a:ext cx="1396439" cy="95410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Outsource to external service provider</a:t>
                </a:r>
              </a:p>
            </p:txBody>
          </p:sp>
          <p:sp>
            <p:nvSpPr>
              <p:cNvPr id="101" name="TextBox 100"/>
              <p:cNvSpPr txBox="1"/>
              <p:nvPr/>
            </p:nvSpPr>
            <p:spPr>
              <a:xfrm>
                <a:off x="6339519" y="1059467"/>
                <a:ext cx="2503550" cy="738664"/>
              </a:xfrm>
              <a:prstGeom prst="rect">
                <a:avLst/>
              </a:prstGeom>
              <a:noFill/>
            </p:spPr>
            <p:txBody>
              <a:bodyPr wrap="square" rtlCol="0">
                <a:spAutoFit/>
              </a:bodyPr>
              <a:lstStyle/>
              <a:p>
                <a:pPr algn="ctr"/>
                <a:r>
                  <a:rPr lang="en-US" sz="1400" dirty="0" smtClean="0">
                    <a:solidFill>
                      <a:srgbClr val="990000"/>
                    </a:solidFill>
                    <a:latin typeface="Arial Black" pitchFamily="34" charset="0"/>
                  </a:rPr>
                  <a:t>Assurance of service and of provider capabilities</a:t>
                </a:r>
              </a:p>
            </p:txBody>
          </p:sp>
          <p:cxnSp>
            <p:nvCxnSpPr>
              <p:cNvPr id="130" name="Straight Connector 129"/>
              <p:cNvCxnSpPr>
                <a:stCxn id="18" idx="3"/>
                <a:endCxn id="101" idx="1"/>
              </p:cNvCxnSpPr>
              <p:nvPr/>
            </p:nvCxnSpPr>
            <p:spPr bwMode="auto">
              <a:xfrm flipV="1">
                <a:off x="5909388" y="1428799"/>
                <a:ext cx="430131" cy="1"/>
              </a:xfrm>
              <a:prstGeom prst="line">
                <a:avLst/>
              </a:prstGeom>
              <a:noFill/>
              <a:ln w="25400" cap="flat" cmpd="sng" algn="ctr">
                <a:solidFill>
                  <a:srgbClr val="3C4F82"/>
                </a:solidFill>
                <a:prstDash val="solid"/>
                <a:round/>
                <a:headEnd type="none" w="med" len="med"/>
                <a:tailEnd type="none" w="lg" len="lg"/>
              </a:ln>
              <a:effectLst/>
            </p:spPr>
          </p:cxnSp>
        </p:grpSp>
      </p:grpSp>
      <p:sp>
        <p:nvSpPr>
          <p:cNvPr id="31" name="TextBox 30"/>
          <p:cNvSpPr txBox="1"/>
          <p:nvPr/>
        </p:nvSpPr>
        <p:spPr>
          <a:xfrm>
            <a:off x="4409244" y="5681252"/>
            <a:ext cx="2194560" cy="523220"/>
          </a:xfrm>
          <a:prstGeom prst="rect">
            <a:avLst/>
          </a:prstGeom>
          <a:noFill/>
        </p:spPr>
        <p:txBody>
          <a:bodyPr wrap="square" rtlCol="0">
            <a:spAutoFit/>
          </a:bodyPr>
          <a:lstStyle/>
          <a:p>
            <a:pPr algn="ctr"/>
            <a:r>
              <a:rPr lang="en-US" sz="1400" b="1" dirty="0" smtClean="0">
                <a:solidFill>
                  <a:srgbClr val="196519"/>
                </a:solidFill>
                <a:latin typeface="Arial Black" pitchFamily="34" charset="0"/>
              </a:rPr>
              <a:t>Role of your </a:t>
            </a:r>
            <a:r>
              <a:rPr lang="en-US" sz="1400" b="1" dirty="0">
                <a:solidFill>
                  <a:srgbClr val="196519"/>
                </a:solidFill>
                <a:latin typeface="Arial Black" pitchFamily="34" charset="0"/>
              </a:rPr>
              <a:t>o</a:t>
            </a:r>
            <a:r>
              <a:rPr lang="en-US" sz="1400" b="1" dirty="0" smtClean="0">
                <a:solidFill>
                  <a:srgbClr val="196519"/>
                </a:solidFill>
                <a:latin typeface="Arial Black" pitchFamily="34" charset="0"/>
              </a:rPr>
              <a:t>rganization</a:t>
            </a:r>
          </a:p>
        </p:txBody>
      </p:sp>
      <p:cxnSp>
        <p:nvCxnSpPr>
          <p:cNvPr id="32" name="Straight Connector 31"/>
          <p:cNvCxnSpPr>
            <a:stCxn id="31" idx="0"/>
            <a:endCxn id="8" idx="2"/>
          </p:cNvCxnSpPr>
          <p:nvPr/>
        </p:nvCxnSpPr>
        <p:spPr bwMode="auto">
          <a:xfrm flipH="1" flipV="1">
            <a:off x="1120621" y="1684657"/>
            <a:ext cx="4385903" cy="3996595"/>
          </a:xfrm>
          <a:prstGeom prst="line">
            <a:avLst/>
          </a:prstGeom>
          <a:noFill/>
          <a:ln w="25400" cap="flat" cmpd="sng" algn="ctr">
            <a:solidFill>
              <a:srgbClr val="196519"/>
            </a:solidFill>
            <a:prstDash val="solid"/>
            <a:round/>
            <a:headEnd type="none" w="med" len="med"/>
            <a:tailEnd type="triangle" w="lg" len="lg"/>
          </a:ln>
          <a:effectLst/>
        </p:spPr>
      </p:cxnSp>
      <p:grpSp>
        <p:nvGrpSpPr>
          <p:cNvPr id="4" name="Group 3"/>
          <p:cNvGrpSpPr/>
          <p:nvPr/>
        </p:nvGrpSpPr>
        <p:grpSpPr>
          <a:xfrm>
            <a:off x="6078153" y="2116837"/>
            <a:ext cx="2718616" cy="1348151"/>
            <a:chOff x="6078153" y="2116837"/>
            <a:chExt cx="2718616" cy="1348151"/>
          </a:xfrm>
        </p:grpSpPr>
        <p:sp>
          <p:nvSpPr>
            <p:cNvPr id="99" name="TextBox 98"/>
            <p:cNvSpPr txBox="1"/>
            <p:nvPr/>
          </p:nvSpPr>
          <p:spPr>
            <a:xfrm>
              <a:off x="6306256" y="2421580"/>
              <a:ext cx="2262410" cy="738664"/>
            </a:xfrm>
            <a:prstGeom prst="rect">
              <a:avLst/>
            </a:prstGeom>
            <a:noFill/>
          </p:spPr>
          <p:txBody>
            <a:bodyPr wrap="square" rtlCol="0">
              <a:spAutoFit/>
            </a:bodyPr>
            <a:lstStyle/>
            <a:p>
              <a:pPr algn="ctr"/>
              <a:r>
                <a:rPr lang="en-US" sz="1400" dirty="0" smtClean="0">
                  <a:solidFill>
                    <a:srgbClr val="990000"/>
                  </a:solidFill>
                  <a:latin typeface="Arial Black" pitchFamily="34" charset="0"/>
                </a:rPr>
                <a:t>Assurance of system and of contractor capabilities</a:t>
              </a:r>
            </a:p>
          </p:txBody>
        </p:sp>
        <p:sp>
          <p:nvSpPr>
            <p:cNvPr id="3" name="Oval 2"/>
            <p:cNvSpPr/>
            <p:nvPr/>
          </p:nvSpPr>
          <p:spPr bwMode="auto">
            <a:xfrm>
              <a:off x="6078153" y="2116837"/>
              <a:ext cx="2718616" cy="1348151"/>
            </a:xfrm>
            <a:prstGeom prst="ellipse">
              <a:avLst/>
            </a:prstGeom>
            <a:noFill/>
            <a:ln w="25400" cap="flat" cmpd="sng" algn="ctr">
              <a:solidFill>
                <a:schemeClr val="tx1"/>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grpSp>
    </p:spTree>
    <p:extLst>
      <p:ext uri="{BB962C8B-B14F-4D97-AF65-F5344CB8AC3E}">
        <p14:creationId xmlns:p14="http://schemas.microsoft.com/office/powerpoint/2010/main" val="82197175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Should We </a:t>
            </a:r>
            <a:r>
              <a:rPr lang="en-US" dirty="0" smtClean="0"/>
              <a:t>Look For?</a:t>
            </a:r>
            <a:endParaRPr lang="en-US" dirty="0">
              <a:solidFill>
                <a:srgbClr val="980000"/>
              </a:solidFill>
            </a:endParaRPr>
          </a:p>
        </p:txBody>
      </p:sp>
      <p:sp>
        <p:nvSpPr>
          <p:cNvPr id="3" name="Content Placeholder 2"/>
          <p:cNvSpPr>
            <a:spLocks noGrp="1"/>
          </p:cNvSpPr>
          <p:nvPr>
            <p:ph idx="1"/>
          </p:nvPr>
        </p:nvSpPr>
        <p:spPr/>
        <p:txBody>
          <a:bodyPr/>
          <a:lstStyle/>
          <a:p>
            <a:r>
              <a:rPr lang="en-US" dirty="0" smtClean="0"/>
              <a:t>Business risks and attack surface analysis continues throughout life cycle. In particular such analysis should have guided top-level design decisions.</a:t>
            </a:r>
          </a:p>
          <a:p>
            <a:r>
              <a:rPr lang="en-US" dirty="0" smtClean="0">
                <a:solidFill>
                  <a:srgbClr val="980000"/>
                </a:solidFill>
              </a:rPr>
              <a:t>Security and assurance </a:t>
            </a:r>
            <a:r>
              <a:rPr lang="en-US" dirty="0">
                <a:solidFill>
                  <a:srgbClr val="980000"/>
                </a:solidFill>
              </a:rPr>
              <a:t>check points have been identified at various points in the life cycle </a:t>
            </a:r>
            <a:endParaRPr lang="en-US" dirty="0" smtClean="0">
              <a:solidFill>
                <a:srgbClr val="980000"/>
              </a:solidFill>
            </a:endParaRPr>
          </a:p>
          <a:p>
            <a:pPr marL="283464" lvl="1"/>
            <a:r>
              <a:rPr lang="en-US" dirty="0"/>
              <a:t>Higher levels of assurance can require explicit measures at the check points and that exceptions are </a:t>
            </a:r>
            <a:r>
              <a:rPr lang="en-US" dirty="0" smtClean="0"/>
              <a:t>tracked.</a:t>
            </a:r>
          </a:p>
          <a:p>
            <a:pPr marL="283464" lvl="1"/>
            <a:r>
              <a:rPr lang="en-US" dirty="0" smtClean="0"/>
              <a:t>Such a requirement is supported by the 2011 version of the DoD Program Protection Plan and is a BSIMM Level 1 activity</a:t>
            </a:r>
          </a:p>
        </p:txBody>
      </p:sp>
    </p:spTree>
    <p:extLst>
      <p:ext uri="{BB962C8B-B14F-4D97-AF65-F5344CB8AC3E}">
        <p14:creationId xmlns:p14="http://schemas.microsoft.com/office/powerpoint/2010/main" val="416204984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Early Life </a:t>
            </a:r>
            <a:r>
              <a:rPr lang="en-US" dirty="0"/>
              <a:t>C</a:t>
            </a:r>
            <a:r>
              <a:rPr lang="en-US" dirty="0" smtClean="0"/>
              <a:t>ycle Activities Checks</a:t>
            </a:r>
            <a:endParaRPr lang="en-US" dirty="0">
              <a:solidFill>
                <a:srgbClr val="980000"/>
              </a:solidFill>
            </a:endParaRPr>
          </a:p>
        </p:txBody>
      </p:sp>
      <p:sp>
        <p:nvSpPr>
          <p:cNvPr id="3" name="Content Placeholder 2"/>
          <p:cNvSpPr>
            <a:spLocks noGrp="1"/>
          </p:cNvSpPr>
          <p:nvPr>
            <p:ph idx="1"/>
          </p:nvPr>
        </p:nvSpPr>
        <p:spPr/>
        <p:txBody>
          <a:bodyPr/>
          <a:lstStyle/>
          <a:p>
            <a:r>
              <a:rPr lang="en-US" dirty="0" smtClean="0"/>
              <a:t>Have the security risks associated with system functionality (What we want) and with the proposed system </a:t>
            </a:r>
            <a:r>
              <a:rPr lang="en-US" dirty="0"/>
              <a:t>implementation (How we build it) </a:t>
            </a:r>
            <a:r>
              <a:rPr lang="en-US" dirty="0" smtClean="0"/>
              <a:t>been identified? </a:t>
            </a:r>
          </a:p>
          <a:p>
            <a:pPr lvl="1"/>
            <a:r>
              <a:rPr lang="en-US" dirty="0" smtClean="0"/>
              <a:t>Developer knowledgeable of threats and attack enablers</a:t>
            </a:r>
          </a:p>
          <a:p>
            <a:pPr lvl="1"/>
            <a:r>
              <a:rPr lang="en-US" dirty="0" smtClean="0"/>
              <a:t>Developer is aware of the effects of system </a:t>
            </a:r>
            <a:r>
              <a:rPr lang="en-US" dirty="0"/>
              <a:t>requirements and design decisions on security and </a:t>
            </a:r>
            <a:r>
              <a:rPr lang="en-US" dirty="0" smtClean="0"/>
              <a:t>mission threads </a:t>
            </a:r>
            <a:r>
              <a:rPr lang="en-US" dirty="0"/>
              <a:t>(operations). </a:t>
            </a:r>
          </a:p>
        </p:txBody>
      </p:sp>
    </p:spTree>
    <p:extLst>
      <p:ext uri="{BB962C8B-B14F-4D97-AF65-F5344CB8AC3E}">
        <p14:creationId xmlns:p14="http://schemas.microsoft.com/office/powerpoint/2010/main" val="1132587952"/>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Middle Life Cycle Checks: 1</a:t>
            </a:r>
            <a:endParaRPr lang="en-US" dirty="0"/>
          </a:p>
        </p:txBody>
      </p:sp>
      <p:sp>
        <p:nvSpPr>
          <p:cNvPr id="3" name="Content Placeholder 2"/>
          <p:cNvSpPr>
            <a:spLocks noGrp="1"/>
          </p:cNvSpPr>
          <p:nvPr>
            <p:ph idx="1"/>
          </p:nvPr>
        </p:nvSpPr>
        <p:spPr/>
        <p:txBody>
          <a:bodyPr/>
          <a:lstStyle/>
          <a:p>
            <a:r>
              <a:rPr lang="en-US" dirty="0" smtClean="0"/>
              <a:t>Are the appropriate standards and requirements in place for development</a:t>
            </a:r>
          </a:p>
          <a:p>
            <a:pPr lvl="1"/>
            <a:r>
              <a:rPr lang="en-US" dirty="0" smtClean="0"/>
              <a:t>There are security standards include those for secure coding.</a:t>
            </a:r>
          </a:p>
          <a:p>
            <a:pPr lvl="1"/>
            <a:r>
              <a:rPr lang="en-US" dirty="0" smtClean="0"/>
              <a:t>Security standards are shared with vendors and subcontractors.</a:t>
            </a:r>
          </a:p>
          <a:p>
            <a:pPr lvl="1"/>
            <a:r>
              <a:rPr lang="en-US" dirty="0" smtClean="0"/>
              <a:t>Do the vendors and subcontractors follow those standards?</a:t>
            </a:r>
          </a:p>
          <a:p>
            <a:r>
              <a:rPr lang="en-US" dirty="0" smtClean="0"/>
              <a:t>What are the requirements for required security controls? </a:t>
            </a:r>
          </a:p>
          <a:p>
            <a:pPr lvl="1"/>
            <a:r>
              <a:rPr lang="en-US" dirty="0" smtClean="0"/>
              <a:t>Application input monitoring will be employed.</a:t>
            </a:r>
          </a:p>
          <a:p>
            <a:pPr lvl="1"/>
            <a:r>
              <a:rPr lang="en-US" dirty="0" smtClean="0"/>
              <a:t>The production software will be  monitored for misbehavior and signs of attack.</a:t>
            </a:r>
          </a:p>
          <a:p>
            <a:endParaRPr lang="en-US" dirty="0" smtClean="0"/>
          </a:p>
          <a:p>
            <a:endParaRPr lang="en-US" dirty="0" smtClean="0"/>
          </a:p>
          <a:p>
            <a:endParaRPr lang="en-US" dirty="0"/>
          </a:p>
        </p:txBody>
      </p:sp>
    </p:spTree>
    <p:extLst>
      <p:ext uri="{BB962C8B-B14F-4D97-AF65-F5344CB8AC3E}">
        <p14:creationId xmlns:p14="http://schemas.microsoft.com/office/powerpoint/2010/main" val="218869869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Middle Life Cycle Checks: 2</a:t>
            </a:r>
            <a:endParaRPr lang="en-US" dirty="0"/>
          </a:p>
        </p:txBody>
      </p:sp>
      <p:sp>
        <p:nvSpPr>
          <p:cNvPr id="3" name="Content Placeholder 2"/>
          <p:cNvSpPr>
            <a:spLocks noGrp="1"/>
          </p:cNvSpPr>
          <p:nvPr>
            <p:ph idx="1"/>
          </p:nvPr>
        </p:nvSpPr>
        <p:spPr/>
        <p:txBody>
          <a:bodyPr/>
          <a:lstStyle/>
          <a:p>
            <a:r>
              <a:rPr lang="en-US" dirty="0" smtClean="0"/>
              <a:t>Which failure conditions have the highest priority? How will those conditions be managed? </a:t>
            </a:r>
          </a:p>
          <a:p>
            <a:r>
              <a:rPr lang="en-US" dirty="0" smtClean="0"/>
              <a:t>Have testing personnel participated in risk analysis and design work?</a:t>
            </a:r>
          </a:p>
          <a:p>
            <a:pPr lvl="1"/>
            <a:r>
              <a:rPr lang="en-US" dirty="0" smtClean="0"/>
              <a:t>Likely failure conditions have to be incorporated into the test plan. </a:t>
            </a:r>
          </a:p>
          <a:p>
            <a:pPr lvl="1"/>
            <a:r>
              <a:rPr lang="en-US" dirty="0" smtClean="0"/>
              <a:t>A software design requires bounds on the operating conditions. Testing should test those boundary conditions.</a:t>
            </a:r>
          </a:p>
          <a:p>
            <a:pPr lvl="1"/>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88942445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kern="0" dirty="0" smtClean="0"/>
              <a:t>Author of Module or CERT Program</a:t>
            </a:r>
            <a:br>
              <a:rPr lang="en-US" kern="0" dirty="0" smtClean="0"/>
            </a:br>
            <a:r>
              <a:rPr lang="en-US" kern="0" dirty="0" smtClean="0"/>
              <a:t>Month 2014</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lgn="l">
              <a:spcBef>
                <a:spcPct val="0"/>
              </a:spcBef>
              <a:defRPr/>
            </a:pPr>
            <a:r>
              <a:rPr lang="en-US" sz="2800" b="1" dirty="0" smtClean="0"/>
              <a:t>Assurance Management</a:t>
            </a:r>
          </a:p>
          <a:p>
            <a:pPr lvl="0" algn="l">
              <a:spcBef>
                <a:spcPct val="0"/>
              </a:spcBef>
              <a:defRPr/>
            </a:pPr>
            <a:r>
              <a:rPr lang="en-US" sz="2800" b="1" kern="0" dirty="0" smtClean="0">
                <a:latin typeface="+mj-lt"/>
                <a:ea typeface="+mj-ea"/>
                <a:cs typeface="+mj-cs"/>
              </a:rPr>
              <a:t>Module 8</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257673" y="3505200"/>
            <a:ext cx="3743397" cy="400110"/>
          </a:xfrm>
          <a:prstGeom prst="rect">
            <a:avLst/>
          </a:prstGeom>
          <a:noFill/>
        </p:spPr>
        <p:txBody>
          <a:bodyPr wrap="none" rtlCol="0">
            <a:spAutoFit/>
          </a:bodyPr>
          <a:lstStyle/>
          <a:p>
            <a:pPr algn="l"/>
            <a:r>
              <a:rPr lang="en-US" b="1" dirty="0" smtClean="0">
                <a:latin typeface="Calibri" panose="020F0502020204030204" pitchFamily="34" charset="0"/>
              </a:rPr>
              <a:t>Assurance for Building Security In</a:t>
            </a:r>
            <a:endParaRPr lang="en-US" b="1" dirty="0">
              <a:latin typeface="Calibri" panose="020F0502020204030204" pitchFamily="34" charset="0"/>
            </a:endParaRPr>
          </a:p>
        </p:txBody>
      </p:sp>
    </p:spTree>
    <p:extLst>
      <p:ext uri="{BB962C8B-B14F-4D97-AF65-F5344CB8AC3E}">
        <p14:creationId xmlns:p14="http://schemas.microsoft.com/office/powerpoint/2010/main" val="268617036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Late Life Cycle Activities Checks-1</a:t>
            </a:r>
            <a:endParaRPr lang="en-US" dirty="0">
              <a:solidFill>
                <a:srgbClr val="980000"/>
              </a:solidFill>
            </a:endParaRPr>
          </a:p>
        </p:txBody>
      </p:sp>
      <p:sp>
        <p:nvSpPr>
          <p:cNvPr id="3" name="Content Placeholder 2"/>
          <p:cNvSpPr>
            <a:spLocks noGrp="1"/>
          </p:cNvSpPr>
          <p:nvPr>
            <p:ph idx="1"/>
          </p:nvPr>
        </p:nvSpPr>
        <p:spPr/>
        <p:txBody>
          <a:bodyPr/>
          <a:lstStyle/>
          <a:p>
            <a:r>
              <a:rPr lang="en-US" dirty="0" smtClean="0"/>
              <a:t>What are the results of the code reviews? </a:t>
            </a:r>
          </a:p>
          <a:p>
            <a:r>
              <a:rPr lang="en-US" dirty="0" smtClean="0"/>
              <a:t>Which system boundary conditions been tested. </a:t>
            </a:r>
          </a:p>
          <a:p>
            <a:pPr lvl="1"/>
            <a:r>
              <a:rPr lang="en-US" dirty="0" smtClean="0"/>
              <a:t>The tested conditions should include those that are likely to arise and affect mission success and those that could be exploited by an attack. </a:t>
            </a:r>
          </a:p>
          <a:p>
            <a:pPr lvl="1"/>
            <a:r>
              <a:rPr lang="en-US" dirty="0" smtClean="0"/>
              <a:t>High assurance could require that network </a:t>
            </a:r>
            <a:r>
              <a:rPr lang="en-US" dirty="0"/>
              <a:t>protocols and system interfaces are subject to randomly generated faulty input – </a:t>
            </a:r>
            <a:r>
              <a:rPr lang="en-US" dirty="0" smtClean="0"/>
              <a:t>what is called fuzz </a:t>
            </a:r>
            <a:r>
              <a:rPr lang="en-US" dirty="0"/>
              <a:t>testing</a:t>
            </a:r>
            <a:r>
              <a:rPr lang="en-US" dirty="0" smtClean="0"/>
              <a:t>.  Fuzz testing is used by attackers to find vulnerabilities. </a:t>
            </a:r>
          </a:p>
          <a:p>
            <a:pPr lvl="1"/>
            <a:r>
              <a:rPr lang="en-US" dirty="0" smtClean="0"/>
              <a:t>Tests for high assurance could use adversarial </a:t>
            </a:r>
            <a:r>
              <a:rPr lang="en-US" dirty="0"/>
              <a:t>knowledge </a:t>
            </a:r>
            <a:r>
              <a:rPr lang="en-US" dirty="0" smtClean="0"/>
              <a:t>to apply likely attack </a:t>
            </a:r>
            <a:r>
              <a:rPr lang="en-US" dirty="0"/>
              <a:t>patterns. </a:t>
            </a:r>
            <a:endParaRPr lang="en-US" dirty="0" smtClean="0"/>
          </a:p>
        </p:txBody>
      </p:sp>
    </p:spTree>
    <p:extLst>
      <p:ext uri="{BB962C8B-B14F-4D97-AF65-F5344CB8AC3E}">
        <p14:creationId xmlns:p14="http://schemas.microsoft.com/office/powerpoint/2010/main" val="343320601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Late Life Cycle Activities Checks-2</a:t>
            </a:r>
            <a:endParaRPr lang="en-US" dirty="0">
              <a:solidFill>
                <a:srgbClr val="980000"/>
              </a:solidFill>
            </a:endParaRPr>
          </a:p>
        </p:txBody>
      </p:sp>
      <p:sp>
        <p:nvSpPr>
          <p:cNvPr id="3" name="Content Placeholder 2"/>
          <p:cNvSpPr>
            <a:spLocks noGrp="1"/>
          </p:cNvSpPr>
          <p:nvPr>
            <p:ph idx="1"/>
          </p:nvPr>
        </p:nvSpPr>
        <p:spPr/>
        <p:txBody>
          <a:bodyPr/>
          <a:lstStyle/>
          <a:p>
            <a:r>
              <a:rPr lang="en-US" dirty="0" smtClean="0"/>
              <a:t>What </a:t>
            </a:r>
            <a:r>
              <a:rPr lang="en-US" dirty="0"/>
              <a:t>kind of penetration testing is being done?</a:t>
            </a:r>
          </a:p>
          <a:p>
            <a:pPr lvl="1"/>
            <a:r>
              <a:rPr lang="en-US" dirty="0"/>
              <a:t>Traditional penetration testing </a:t>
            </a:r>
            <a:r>
              <a:rPr lang="en-US" dirty="0" smtClean="0"/>
              <a:t>emulates </a:t>
            </a:r>
            <a:r>
              <a:rPr lang="en-US" dirty="0"/>
              <a:t>an external </a:t>
            </a:r>
            <a:r>
              <a:rPr lang="en-US" dirty="0" smtClean="0"/>
              <a:t>attack.</a:t>
            </a:r>
          </a:p>
          <a:p>
            <a:pPr lvl="1"/>
            <a:r>
              <a:rPr lang="en-US" dirty="0" smtClean="0"/>
              <a:t>Penetration testing should be done with the assumption that an adversary has been able to achieve some kind of system access or is a “trusted” insider.  </a:t>
            </a:r>
            <a:endParaRPr lang="en-US" dirty="0"/>
          </a:p>
          <a:p>
            <a:pPr lvl="1"/>
            <a:r>
              <a:rPr lang="en-US" dirty="0" smtClean="0"/>
              <a:t>Penetration testing </a:t>
            </a:r>
            <a:r>
              <a:rPr lang="en-US" dirty="0"/>
              <a:t>for high assurance </a:t>
            </a:r>
            <a:r>
              <a:rPr lang="en-US" dirty="0" smtClean="0"/>
              <a:t>requirements should assume that the adversary is very knowledgeable about the system. </a:t>
            </a:r>
          </a:p>
          <a:p>
            <a:endParaRPr lang="en-US" dirty="0"/>
          </a:p>
          <a:p>
            <a:endParaRPr lang="en-US" dirty="0"/>
          </a:p>
        </p:txBody>
      </p:sp>
    </p:spTree>
    <p:extLst>
      <p:ext uri="{BB962C8B-B14F-4D97-AF65-F5344CB8AC3E}">
        <p14:creationId xmlns:p14="http://schemas.microsoft.com/office/powerpoint/2010/main" val="1029925325"/>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a:t>Open Group: Supply chain provider standard</a:t>
            </a:r>
          </a:p>
          <a:p>
            <a:r>
              <a:rPr lang="en-US" dirty="0"/>
              <a:t>Open Group: Accreditation: an assurance case</a:t>
            </a:r>
          </a:p>
          <a:p>
            <a:r>
              <a:rPr lang="en-US" dirty="0" smtClean="0"/>
              <a:t>Applying assurance to outsourced development</a:t>
            </a:r>
          </a:p>
          <a:p>
            <a:r>
              <a:rPr lang="en-US" dirty="0" smtClean="0"/>
              <a:t>Assurance: Government regulations and supply chain requirements</a:t>
            </a:r>
          </a:p>
          <a:p>
            <a:endParaRPr lang="en-US" dirty="0"/>
          </a:p>
        </p:txBody>
      </p:sp>
      <p:sp>
        <p:nvSpPr>
          <p:cNvPr id="6" name="AutoShape 4"/>
          <p:cNvSpPr>
            <a:spLocks noChangeArrowheads="1"/>
          </p:cNvSpPr>
          <p:nvPr/>
        </p:nvSpPr>
        <p:spPr bwMode="auto">
          <a:xfrm rot="5400000">
            <a:off x="0" y="2706117"/>
            <a:ext cx="349109" cy="311151"/>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2282211937"/>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 System Supply Chain: Government</a:t>
            </a:r>
            <a:endParaRPr lang="en-US" dirty="0"/>
          </a:p>
        </p:txBody>
      </p:sp>
      <p:sp>
        <p:nvSpPr>
          <p:cNvPr id="17" name="TextBox 16"/>
          <p:cNvSpPr txBox="1"/>
          <p:nvPr/>
        </p:nvSpPr>
        <p:spPr>
          <a:xfrm>
            <a:off x="2766395" y="3680643"/>
            <a:ext cx="1084933"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Develop In-house</a:t>
            </a:r>
          </a:p>
        </p:txBody>
      </p:sp>
      <p:sp>
        <p:nvSpPr>
          <p:cNvPr id="18" name="TextBox 17"/>
          <p:cNvSpPr txBox="1"/>
          <p:nvPr/>
        </p:nvSpPr>
        <p:spPr>
          <a:xfrm>
            <a:off x="3649687" y="2969433"/>
            <a:ext cx="1225893"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Outsource</a:t>
            </a:r>
          </a:p>
        </p:txBody>
      </p:sp>
      <p:grpSp>
        <p:nvGrpSpPr>
          <p:cNvPr id="24" name="Group 23"/>
          <p:cNvGrpSpPr/>
          <p:nvPr/>
        </p:nvGrpSpPr>
        <p:grpSpPr>
          <a:xfrm>
            <a:off x="18300" y="1000360"/>
            <a:ext cx="3491170" cy="1830357"/>
            <a:chOff x="18300" y="1000360"/>
            <a:chExt cx="3491170" cy="1830357"/>
          </a:xfrm>
        </p:grpSpPr>
        <p:sp>
          <p:nvSpPr>
            <p:cNvPr id="203" name="Oval 202"/>
            <p:cNvSpPr/>
            <p:nvPr/>
          </p:nvSpPr>
          <p:spPr bwMode="auto">
            <a:xfrm>
              <a:off x="18300" y="1000360"/>
              <a:ext cx="3187590" cy="1830357"/>
            </a:xfrm>
            <a:prstGeom prst="ellipse">
              <a:avLst/>
            </a:prstGeom>
            <a:solidFill>
              <a:srgbClr val="FFE79B"/>
            </a:solidFill>
            <a:ln w="19050"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charset="0"/>
                <a:ea typeface="ＭＳ Ｐゴシック" pitchFamily="1" charset="-128"/>
              </a:endParaRPr>
            </a:p>
          </p:txBody>
        </p:sp>
        <p:grpSp>
          <p:nvGrpSpPr>
            <p:cNvPr id="15" name="Group 14"/>
            <p:cNvGrpSpPr/>
            <p:nvPr/>
          </p:nvGrpSpPr>
          <p:grpSpPr>
            <a:xfrm>
              <a:off x="433100" y="1308815"/>
              <a:ext cx="1119450" cy="606287"/>
              <a:chOff x="433100" y="1308815"/>
              <a:chExt cx="1119450" cy="606287"/>
            </a:xfrm>
          </p:grpSpPr>
          <p:sp>
            <p:nvSpPr>
              <p:cNvPr id="3" name="Oval 2"/>
              <p:cNvSpPr/>
              <p:nvPr/>
            </p:nvSpPr>
            <p:spPr bwMode="auto">
              <a:xfrm>
                <a:off x="433100" y="1308815"/>
                <a:ext cx="1119450" cy="606287"/>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6" name="TextBox 5"/>
              <p:cNvSpPr txBox="1"/>
              <p:nvPr/>
            </p:nvSpPr>
            <p:spPr>
              <a:xfrm>
                <a:off x="461560" y="1379835"/>
                <a:ext cx="1062530" cy="523220"/>
              </a:xfrm>
              <a:prstGeom prst="rect">
                <a:avLst/>
              </a:prstGeom>
              <a:noFill/>
            </p:spPr>
            <p:txBody>
              <a:bodyPr wrap="square" rtlCol="0">
                <a:spAutoFit/>
              </a:bodyPr>
              <a:lstStyle/>
              <a:p>
                <a:pPr algn="ctr"/>
                <a:r>
                  <a:rPr lang="en-US" sz="1400" dirty="0">
                    <a:solidFill>
                      <a:srgbClr val="3C4F82"/>
                    </a:solidFill>
                    <a:latin typeface="Arial Black" pitchFamily="34" charset="0"/>
                  </a:rPr>
                  <a:t>Program Office</a:t>
                </a:r>
                <a:endParaRPr lang="en-US" sz="1400" dirty="0" smtClean="0">
                  <a:solidFill>
                    <a:srgbClr val="3C4F82"/>
                  </a:solidFill>
                  <a:latin typeface="Arial Black" pitchFamily="34" charset="0"/>
                </a:endParaRPr>
              </a:p>
            </p:txBody>
          </p:sp>
        </p:grpSp>
        <p:grpSp>
          <p:nvGrpSpPr>
            <p:cNvPr id="12" name="Group 11"/>
            <p:cNvGrpSpPr/>
            <p:nvPr/>
          </p:nvGrpSpPr>
          <p:grpSpPr>
            <a:xfrm>
              <a:off x="1384409" y="1792186"/>
              <a:ext cx="1406682" cy="730076"/>
              <a:chOff x="1384409" y="1792186"/>
              <a:chExt cx="1406682" cy="730076"/>
            </a:xfrm>
          </p:grpSpPr>
          <p:sp>
            <p:nvSpPr>
              <p:cNvPr id="4" name="Oval 3"/>
              <p:cNvSpPr/>
              <p:nvPr/>
            </p:nvSpPr>
            <p:spPr bwMode="auto">
              <a:xfrm>
                <a:off x="1551421" y="1796188"/>
                <a:ext cx="1228941" cy="726074"/>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8" name="TextBox 7"/>
              <p:cNvSpPr txBox="1"/>
              <p:nvPr/>
            </p:nvSpPr>
            <p:spPr>
              <a:xfrm>
                <a:off x="1540691" y="1897615"/>
                <a:ext cx="1250400" cy="523220"/>
              </a:xfrm>
              <a:prstGeom prst="rect">
                <a:avLst/>
              </a:prstGeom>
              <a:noFill/>
            </p:spPr>
            <p:txBody>
              <a:bodyPr wrap="square" rtlCol="0">
                <a:spAutoFit/>
              </a:bodyPr>
              <a:lstStyle/>
              <a:p>
                <a:pPr algn="ctr"/>
                <a:r>
                  <a:rPr lang="en-US" sz="1400" dirty="0" smtClean="0">
                    <a:solidFill>
                      <a:srgbClr val="3C4F82"/>
                    </a:solidFill>
                    <a:latin typeface="Arial Black" pitchFamily="34" charset="0"/>
                  </a:rPr>
                  <a:t>Prime Contractor</a:t>
                </a:r>
              </a:p>
            </p:txBody>
          </p:sp>
          <p:cxnSp>
            <p:nvCxnSpPr>
              <p:cNvPr id="66" name="Straight Connector 65"/>
              <p:cNvCxnSpPr/>
              <p:nvPr/>
            </p:nvCxnSpPr>
            <p:spPr bwMode="auto">
              <a:xfrm>
                <a:off x="1384409" y="1792186"/>
                <a:ext cx="227686" cy="194809"/>
              </a:xfrm>
              <a:prstGeom prst="line">
                <a:avLst/>
              </a:prstGeom>
              <a:noFill/>
              <a:ln w="25400" cap="flat" cmpd="sng" algn="ctr">
                <a:solidFill>
                  <a:srgbClr val="0000FF"/>
                </a:solidFill>
                <a:prstDash val="solid"/>
                <a:round/>
                <a:headEnd type="none" w="med" len="med"/>
                <a:tailEnd type="none" w="lg" len="lg"/>
              </a:ln>
              <a:effectLst/>
            </p:spPr>
          </p:cxnSp>
        </p:grpSp>
        <p:cxnSp>
          <p:nvCxnSpPr>
            <p:cNvPr id="74" name="Straight Connector 73"/>
            <p:cNvCxnSpPr>
              <a:stCxn id="4" idx="6"/>
              <a:endCxn id="5" idx="1"/>
            </p:cNvCxnSpPr>
            <p:nvPr/>
          </p:nvCxnSpPr>
          <p:spPr bwMode="auto">
            <a:xfrm flipV="1">
              <a:off x="2780362" y="1754903"/>
              <a:ext cx="729108" cy="404322"/>
            </a:xfrm>
            <a:prstGeom prst="line">
              <a:avLst/>
            </a:prstGeom>
            <a:noFill/>
            <a:ln w="25400" cap="flat" cmpd="sng" algn="ctr">
              <a:solidFill>
                <a:srgbClr val="3C4F82"/>
              </a:solidFill>
              <a:prstDash val="solid"/>
              <a:round/>
              <a:headEnd type="none" w="med" len="med"/>
              <a:tailEnd type="none" w="lg" len="lg"/>
            </a:ln>
            <a:effectLst/>
          </p:spPr>
        </p:cxnSp>
      </p:grpSp>
      <p:cxnSp>
        <p:nvCxnSpPr>
          <p:cNvPr id="77" name="Straight Connector 76"/>
          <p:cNvCxnSpPr>
            <a:stCxn id="4" idx="5"/>
            <a:endCxn id="18" idx="1"/>
          </p:cNvCxnSpPr>
          <p:nvPr/>
        </p:nvCxnSpPr>
        <p:spPr bwMode="auto">
          <a:xfrm>
            <a:off x="2600388" y="2415931"/>
            <a:ext cx="1049299" cy="707391"/>
          </a:xfrm>
          <a:prstGeom prst="line">
            <a:avLst/>
          </a:prstGeom>
          <a:noFill/>
          <a:ln w="25400" cap="flat" cmpd="sng" algn="ctr">
            <a:solidFill>
              <a:srgbClr val="3C4F82"/>
            </a:solidFill>
            <a:prstDash val="solid"/>
            <a:round/>
            <a:headEnd type="none" w="med" len="med"/>
            <a:tailEnd type="none" w="lg" len="lg"/>
          </a:ln>
          <a:effectLst/>
        </p:spPr>
      </p:cxnSp>
      <p:cxnSp>
        <p:nvCxnSpPr>
          <p:cNvPr id="103" name="Straight Connector 102"/>
          <p:cNvCxnSpPr>
            <a:stCxn id="18" idx="2"/>
            <a:endCxn id="110" idx="2"/>
          </p:cNvCxnSpPr>
          <p:nvPr/>
        </p:nvCxnSpPr>
        <p:spPr bwMode="auto">
          <a:xfrm>
            <a:off x="4262634" y="3277210"/>
            <a:ext cx="704158" cy="419424"/>
          </a:xfrm>
          <a:prstGeom prst="line">
            <a:avLst/>
          </a:prstGeom>
          <a:noFill/>
          <a:ln w="25400" cap="flat" cmpd="sng" algn="ctr">
            <a:solidFill>
              <a:srgbClr val="3C4F82"/>
            </a:solidFill>
            <a:prstDash val="solid"/>
            <a:round/>
            <a:headEnd type="none" w="med" len="med"/>
            <a:tailEnd type="none" w="lg" len="lg"/>
          </a:ln>
          <a:effectLst/>
        </p:spPr>
      </p:cxnSp>
      <p:cxnSp>
        <p:nvCxnSpPr>
          <p:cNvPr id="119" name="Straight Connector 118"/>
          <p:cNvCxnSpPr>
            <a:endCxn id="17" idx="0"/>
          </p:cNvCxnSpPr>
          <p:nvPr/>
        </p:nvCxnSpPr>
        <p:spPr bwMode="auto">
          <a:xfrm>
            <a:off x="2371045" y="2522262"/>
            <a:ext cx="937817" cy="1158381"/>
          </a:xfrm>
          <a:prstGeom prst="line">
            <a:avLst/>
          </a:prstGeom>
          <a:noFill/>
          <a:ln w="25400" cap="flat" cmpd="sng" algn="ctr">
            <a:solidFill>
              <a:srgbClr val="3C4F82"/>
            </a:solidFill>
            <a:prstDash val="solid"/>
            <a:round/>
            <a:headEnd type="none" w="med" len="med"/>
            <a:tailEnd type="none" w="lg" len="lg"/>
          </a:ln>
          <a:effectLst/>
        </p:spPr>
      </p:cxnSp>
      <p:sp>
        <p:nvSpPr>
          <p:cNvPr id="22" name="TextBox 21"/>
          <p:cNvSpPr txBox="1"/>
          <p:nvPr/>
        </p:nvSpPr>
        <p:spPr>
          <a:xfrm>
            <a:off x="4284876" y="5322178"/>
            <a:ext cx="1046074"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Offshore</a:t>
            </a:r>
          </a:p>
        </p:txBody>
      </p:sp>
      <p:sp>
        <p:nvSpPr>
          <p:cNvPr id="54" name="Oval 53"/>
          <p:cNvSpPr/>
          <p:nvPr/>
        </p:nvSpPr>
        <p:spPr bwMode="auto">
          <a:xfrm>
            <a:off x="5520381" y="5174585"/>
            <a:ext cx="1556154" cy="602963"/>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55" name="TextBox 54"/>
          <p:cNvSpPr txBox="1"/>
          <p:nvPr/>
        </p:nvSpPr>
        <p:spPr>
          <a:xfrm>
            <a:off x="5654797" y="5214456"/>
            <a:ext cx="1287322" cy="523220"/>
          </a:xfrm>
          <a:prstGeom prst="rect">
            <a:avLst/>
          </a:prstGeom>
          <a:noFill/>
        </p:spPr>
        <p:txBody>
          <a:bodyPr wrap="square" rtlCol="0">
            <a:spAutoFit/>
          </a:bodyPr>
          <a:lstStyle/>
          <a:p>
            <a:pPr algn="ctr"/>
            <a:r>
              <a:rPr lang="en-US" sz="1400" b="1" dirty="0" smtClean="0">
                <a:solidFill>
                  <a:srgbClr val="3C4F82"/>
                </a:solidFill>
                <a:latin typeface="Arial Black" pitchFamily="34" charset="0"/>
              </a:rPr>
              <a:t>Foreign Developers</a:t>
            </a:r>
          </a:p>
        </p:txBody>
      </p:sp>
      <p:sp>
        <p:nvSpPr>
          <p:cNvPr id="118" name="TextBox 117"/>
          <p:cNvSpPr txBox="1"/>
          <p:nvPr/>
        </p:nvSpPr>
        <p:spPr>
          <a:xfrm>
            <a:off x="4352543" y="4283518"/>
            <a:ext cx="517859"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US</a:t>
            </a:r>
          </a:p>
        </p:txBody>
      </p:sp>
      <p:cxnSp>
        <p:nvCxnSpPr>
          <p:cNvPr id="122" name="Straight Connector 121"/>
          <p:cNvCxnSpPr>
            <a:stCxn id="17" idx="2"/>
            <a:endCxn id="118" idx="1"/>
          </p:cNvCxnSpPr>
          <p:nvPr/>
        </p:nvCxnSpPr>
        <p:spPr bwMode="auto">
          <a:xfrm>
            <a:off x="3308862" y="4203863"/>
            <a:ext cx="1043681" cy="233544"/>
          </a:xfrm>
          <a:prstGeom prst="line">
            <a:avLst/>
          </a:prstGeom>
          <a:noFill/>
          <a:ln w="25400" cap="flat" cmpd="sng" algn="ctr">
            <a:solidFill>
              <a:srgbClr val="3C4F82"/>
            </a:solidFill>
            <a:prstDash val="solid"/>
            <a:round/>
            <a:headEnd type="none" w="med" len="med"/>
            <a:tailEnd type="none" w="lg" len="lg"/>
          </a:ln>
          <a:effectLst/>
        </p:spPr>
      </p:cxnSp>
      <p:cxnSp>
        <p:nvCxnSpPr>
          <p:cNvPr id="125" name="Straight Connector 124"/>
          <p:cNvCxnSpPr>
            <a:stCxn id="17" idx="2"/>
            <a:endCxn id="22" idx="1"/>
          </p:cNvCxnSpPr>
          <p:nvPr/>
        </p:nvCxnSpPr>
        <p:spPr bwMode="auto">
          <a:xfrm>
            <a:off x="3308862" y="4203863"/>
            <a:ext cx="976014" cy="1272204"/>
          </a:xfrm>
          <a:prstGeom prst="line">
            <a:avLst/>
          </a:prstGeom>
          <a:noFill/>
          <a:ln w="25400" cap="flat" cmpd="sng" algn="ctr">
            <a:solidFill>
              <a:srgbClr val="3C4F82"/>
            </a:solidFill>
            <a:prstDash val="solid"/>
            <a:round/>
            <a:headEnd type="none" w="med" len="med"/>
            <a:tailEnd type="none" w="lg" len="lg"/>
          </a:ln>
          <a:effectLst/>
        </p:spPr>
      </p:cxnSp>
      <p:sp>
        <p:nvSpPr>
          <p:cNvPr id="30" name="TextBox 29"/>
          <p:cNvSpPr txBox="1"/>
          <p:nvPr/>
        </p:nvSpPr>
        <p:spPr>
          <a:xfrm>
            <a:off x="955993" y="3652488"/>
            <a:ext cx="954473"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Acquire </a:t>
            </a:r>
            <a:r>
              <a:rPr lang="en-US" sz="1400" dirty="0" smtClean="0">
                <a:solidFill>
                  <a:srgbClr val="3C4F82"/>
                </a:solidFill>
                <a:latin typeface="Arial Black" pitchFamily="34" charset="0"/>
              </a:rPr>
              <a:t>(COTS)</a:t>
            </a:r>
          </a:p>
        </p:txBody>
      </p:sp>
      <p:sp>
        <p:nvSpPr>
          <p:cNvPr id="34" name="TextBox 33"/>
          <p:cNvSpPr txBox="1"/>
          <p:nvPr/>
        </p:nvSpPr>
        <p:spPr>
          <a:xfrm>
            <a:off x="1080830" y="5098690"/>
            <a:ext cx="992660"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Acquire</a:t>
            </a:r>
          </a:p>
        </p:txBody>
      </p:sp>
      <p:sp>
        <p:nvSpPr>
          <p:cNvPr id="35" name="TextBox 34"/>
          <p:cNvSpPr txBox="1"/>
          <p:nvPr/>
        </p:nvSpPr>
        <p:spPr>
          <a:xfrm>
            <a:off x="-133490" y="4871005"/>
            <a:ext cx="1280160"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Develop </a:t>
            </a:r>
            <a:br>
              <a:rPr lang="en-US" sz="1400" b="1" dirty="0" smtClean="0">
                <a:solidFill>
                  <a:srgbClr val="3C4F82"/>
                </a:solidFill>
                <a:latin typeface="Arial Black" pitchFamily="34" charset="0"/>
              </a:rPr>
            </a:br>
            <a:r>
              <a:rPr lang="en-US" sz="1400" b="1" dirty="0" smtClean="0">
                <a:solidFill>
                  <a:srgbClr val="3C4F82"/>
                </a:solidFill>
                <a:latin typeface="Arial Black" pitchFamily="34" charset="0"/>
              </a:rPr>
              <a:t>In-House</a:t>
            </a:r>
          </a:p>
        </p:txBody>
      </p:sp>
      <p:sp>
        <p:nvSpPr>
          <p:cNvPr id="36" name="TextBox 35"/>
          <p:cNvSpPr txBox="1"/>
          <p:nvPr/>
        </p:nvSpPr>
        <p:spPr>
          <a:xfrm>
            <a:off x="2077520" y="4938855"/>
            <a:ext cx="1280160"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Outsource</a:t>
            </a:r>
          </a:p>
        </p:txBody>
      </p:sp>
      <p:sp>
        <p:nvSpPr>
          <p:cNvPr id="62" name="Oval 61"/>
          <p:cNvSpPr/>
          <p:nvPr/>
        </p:nvSpPr>
        <p:spPr bwMode="auto">
          <a:xfrm>
            <a:off x="770289" y="4431548"/>
            <a:ext cx="1325880" cy="358145"/>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63" name="TextBox 62"/>
          <p:cNvSpPr txBox="1"/>
          <p:nvPr/>
        </p:nvSpPr>
        <p:spPr>
          <a:xfrm>
            <a:off x="784026" y="4487333"/>
            <a:ext cx="1298407" cy="307777"/>
          </a:xfrm>
          <a:prstGeom prst="rect">
            <a:avLst/>
          </a:prstGeom>
          <a:noFill/>
        </p:spPr>
        <p:txBody>
          <a:bodyPr wrap="square" rtlCol="0">
            <a:spAutoFit/>
          </a:bodyPr>
          <a:lstStyle/>
          <a:p>
            <a:pPr algn="ctr"/>
            <a:r>
              <a:rPr lang="en-US" sz="1400" dirty="0" smtClean="0">
                <a:solidFill>
                  <a:srgbClr val="3C4F82"/>
                </a:solidFill>
                <a:latin typeface="Arial Black" pitchFamily="34" charset="0"/>
              </a:rPr>
              <a:t>Developer</a:t>
            </a:r>
          </a:p>
        </p:txBody>
      </p:sp>
      <p:cxnSp>
        <p:nvCxnSpPr>
          <p:cNvPr id="140" name="Straight Connector 139"/>
          <p:cNvCxnSpPr/>
          <p:nvPr/>
        </p:nvCxnSpPr>
        <p:spPr bwMode="auto">
          <a:xfrm>
            <a:off x="1433230" y="4195818"/>
            <a:ext cx="0" cy="219817"/>
          </a:xfrm>
          <a:prstGeom prst="line">
            <a:avLst/>
          </a:prstGeom>
          <a:noFill/>
          <a:ln w="25400" cap="flat" cmpd="sng" algn="ctr">
            <a:solidFill>
              <a:srgbClr val="0000FF"/>
            </a:solidFill>
            <a:prstDash val="solid"/>
            <a:round/>
            <a:headEnd type="none" w="med" len="med"/>
            <a:tailEnd type="none" w="lg" len="lg"/>
          </a:ln>
          <a:effectLst/>
        </p:spPr>
      </p:cxnSp>
      <p:cxnSp>
        <p:nvCxnSpPr>
          <p:cNvPr id="205" name="Straight Connector 204"/>
          <p:cNvCxnSpPr>
            <a:endCxn id="30" idx="0"/>
          </p:cNvCxnSpPr>
          <p:nvPr/>
        </p:nvCxnSpPr>
        <p:spPr bwMode="auto">
          <a:xfrm flipH="1">
            <a:off x="1433230" y="2522262"/>
            <a:ext cx="477236" cy="1130226"/>
          </a:xfrm>
          <a:prstGeom prst="line">
            <a:avLst/>
          </a:prstGeom>
          <a:noFill/>
          <a:ln w="25400" cap="flat" cmpd="sng" algn="ctr">
            <a:solidFill>
              <a:srgbClr val="3C4F82"/>
            </a:solidFill>
            <a:prstDash val="solid"/>
            <a:round/>
            <a:headEnd type="none" w="med" len="med"/>
            <a:tailEnd type="none" w="lg" len="lg"/>
          </a:ln>
          <a:effectLst/>
        </p:spPr>
      </p:cxnSp>
      <p:sp>
        <p:nvSpPr>
          <p:cNvPr id="5" name="TextBox 4"/>
          <p:cNvSpPr txBox="1"/>
          <p:nvPr/>
        </p:nvSpPr>
        <p:spPr>
          <a:xfrm>
            <a:off x="3509470" y="1601014"/>
            <a:ext cx="954473" cy="307777"/>
          </a:xfrm>
          <a:prstGeom prst="rect">
            <a:avLst/>
          </a:prstGeom>
          <a:noFill/>
          <a:ln w="25400">
            <a:noFill/>
          </a:ln>
        </p:spPr>
        <p:txBody>
          <a:bodyPr wrap="square" rtlCol="0">
            <a:spAutoFit/>
          </a:bodyPr>
          <a:lstStyle/>
          <a:p>
            <a:pPr algn="ctr"/>
            <a:r>
              <a:rPr lang="en-US" sz="1400" dirty="0">
                <a:solidFill>
                  <a:srgbClr val="3C4F82"/>
                </a:solidFill>
                <a:latin typeface="Arial Black" pitchFamily="34" charset="0"/>
              </a:rPr>
              <a:t>R</a:t>
            </a:r>
            <a:r>
              <a:rPr lang="en-US" sz="1400" dirty="0" smtClean="0">
                <a:solidFill>
                  <a:srgbClr val="3C4F82"/>
                </a:solidFill>
                <a:latin typeface="Arial Black" pitchFamily="34" charset="0"/>
              </a:rPr>
              <a:t>euse</a:t>
            </a:r>
          </a:p>
        </p:txBody>
      </p:sp>
      <p:cxnSp>
        <p:nvCxnSpPr>
          <p:cNvPr id="80" name="Straight Connector 79"/>
          <p:cNvCxnSpPr/>
          <p:nvPr/>
        </p:nvCxnSpPr>
        <p:spPr bwMode="auto">
          <a:xfrm flipV="1">
            <a:off x="4463943" y="1754902"/>
            <a:ext cx="335742" cy="1"/>
          </a:xfrm>
          <a:prstGeom prst="line">
            <a:avLst/>
          </a:prstGeom>
          <a:noFill/>
          <a:ln w="25400" cap="flat" cmpd="sng" algn="ctr">
            <a:solidFill>
              <a:srgbClr val="3C4F82"/>
            </a:solidFill>
            <a:prstDash val="solid"/>
            <a:round/>
            <a:headEnd type="none" w="med" len="med"/>
            <a:tailEnd type="none" w="lg" len="lg"/>
          </a:ln>
          <a:effectLst/>
        </p:spPr>
      </p:cxnSp>
      <p:sp>
        <p:nvSpPr>
          <p:cNvPr id="123" name="Oval 122"/>
          <p:cNvSpPr/>
          <p:nvPr/>
        </p:nvSpPr>
        <p:spPr bwMode="auto">
          <a:xfrm>
            <a:off x="6545270" y="1143335"/>
            <a:ext cx="1699753" cy="1223135"/>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124" name="TextBox 123"/>
          <p:cNvSpPr txBox="1"/>
          <p:nvPr/>
        </p:nvSpPr>
        <p:spPr>
          <a:xfrm>
            <a:off x="6712827" y="1277849"/>
            <a:ext cx="1364639" cy="954107"/>
          </a:xfrm>
          <a:prstGeom prst="rect">
            <a:avLst/>
          </a:prstGeom>
          <a:noFill/>
        </p:spPr>
        <p:txBody>
          <a:bodyPr wrap="square" rtlCol="0">
            <a:spAutoFit/>
          </a:bodyPr>
          <a:lstStyle/>
          <a:p>
            <a:pPr algn="ctr"/>
            <a:r>
              <a:rPr lang="en-US" sz="1400" dirty="0" smtClean="0">
                <a:solidFill>
                  <a:srgbClr val="3C4F82"/>
                </a:solidFill>
                <a:latin typeface="Arial Black" pitchFamily="34" charset="0"/>
              </a:rPr>
              <a:t> Multiple Developers and Contractors</a:t>
            </a:r>
          </a:p>
        </p:txBody>
      </p:sp>
      <p:sp>
        <p:nvSpPr>
          <p:cNvPr id="110" name="Oval 109"/>
          <p:cNvSpPr/>
          <p:nvPr/>
        </p:nvSpPr>
        <p:spPr bwMode="auto">
          <a:xfrm>
            <a:off x="4966792" y="3517561"/>
            <a:ext cx="1325880" cy="358145"/>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113" name="TextBox 112"/>
          <p:cNvSpPr txBox="1"/>
          <p:nvPr/>
        </p:nvSpPr>
        <p:spPr>
          <a:xfrm>
            <a:off x="4980529" y="3542745"/>
            <a:ext cx="1298407" cy="307777"/>
          </a:xfrm>
          <a:prstGeom prst="rect">
            <a:avLst/>
          </a:prstGeom>
          <a:noFill/>
        </p:spPr>
        <p:txBody>
          <a:bodyPr wrap="square" rtlCol="0">
            <a:spAutoFit/>
          </a:bodyPr>
          <a:lstStyle/>
          <a:p>
            <a:pPr algn="ctr"/>
            <a:r>
              <a:rPr lang="en-US" sz="1400" dirty="0" smtClean="0">
                <a:solidFill>
                  <a:srgbClr val="3C4F82"/>
                </a:solidFill>
                <a:latin typeface="Arial Black" pitchFamily="34" charset="0"/>
              </a:rPr>
              <a:t>Developer</a:t>
            </a:r>
          </a:p>
        </p:txBody>
      </p:sp>
      <p:sp>
        <p:nvSpPr>
          <p:cNvPr id="14" name="TextBox 13"/>
          <p:cNvSpPr txBox="1"/>
          <p:nvPr/>
        </p:nvSpPr>
        <p:spPr>
          <a:xfrm>
            <a:off x="4839395" y="1245532"/>
            <a:ext cx="1197863" cy="1018740"/>
          </a:xfrm>
          <a:prstGeom prst="rect">
            <a:avLst/>
          </a:prstGeom>
          <a:noFill/>
          <a:ln w="38100">
            <a:noFill/>
          </a:ln>
        </p:spPr>
        <p:txBody>
          <a:bodyPr wrap="square" rtlCol="0">
            <a:spAutoFit/>
          </a:bodyPr>
          <a:lstStyle/>
          <a:p>
            <a:pPr algn="ctr"/>
            <a:r>
              <a:rPr lang="en-US" sz="1400" b="1" dirty="0" smtClean="0">
                <a:solidFill>
                  <a:srgbClr val="3C4F82"/>
                </a:solidFill>
                <a:latin typeface="Arial Black" pitchFamily="34" charset="0"/>
              </a:rPr>
              <a:t>Legacy Software </a:t>
            </a:r>
          </a:p>
          <a:p>
            <a:pPr algn="ctr"/>
            <a:r>
              <a:rPr lang="en-US" sz="1400" b="1" dirty="0" smtClean="0">
                <a:solidFill>
                  <a:srgbClr val="3C4F82"/>
                </a:solidFill>
                <a:latin typeface="Arial Black" pitchFamily="34" charset="0"/>
              </a:rPr>
              <a:t>Other Programs</a:t>
            </a:r>
          </a:p>
        </p:txBody>
      </p:sp>
      <p:sp>
        <p:nvSpPr>
          <p:cNvPr id="150" name="Rounded Rectangle 149"/>
          <p:cNvSpPr/>
          <p:nvPr/>
        </p:nvSpPr>
        <p:spPr bwMode="auto">
          <a:xfrm>
            <a:off x="4799685" y="1245532"/>
            <a:ext cx="1277282" cy="1018740"/>
          </a:xfrm>
          <a:prstGeom prst="roundRect">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grpSp>
        <p:nvGrpSpPr>
          <p:cNvPr id="160" name="Group 159"/>
          <p:cNvGrpSpPr/>
          <p:nvPr/>
        </p:nvGrpSpPr>
        <p:grpSpPr>
          <a:xfrm>
            <a:off x="7070258" y="3069114"/>
            <a:ext cx="954473" cy="1255039"/>
            <a:chOff x="7129828" y="2705226"/>
            <a:chExt cx="954473" cy="1255039"/>
          </a:xfrm>
        </p:grpSpPr>
        <p:sp>
          <p:nvSpPr>
            <p:cNvPr id="16" name="TextBox 15"/>
            <p:cNvSpPr txBox="1"/>
            <p:nvPr/>
          </p:nvSpPr>
          <p:spPr>
            <a:xfrm>
              <a:off x="7254236" y="2705226"/>
              <a:ext cx="705656"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U.S.</a:t>
              </a:r>
            </a:p>
          </p:txBody>
        </p:sp>
        <p:sp>
          <p:nvSpPr>
            <p:cNvPr id="19" name="TextBox 18"/>
            <p:cNvSpPr txBox="1"/>
            <p:nvPr/>
          </p:nvSpPr>
          <p:spPr>
            <a:xfrm>
              <a:off x="7129828" y="3652488"/>
              <a:ext cx="954473"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Foreign</a:t>
              </a:r>
            </a:p>
          </p:txBody>
        </p:sp>
        <p:sp>
          <p:nvSpPr>
            <p:cNvPr id="20" name="TextBox 19"/>
            <p:cNvSpPr txBox="1"/>
            <p:nvPr/>
          </p:nvSpPr>
          <p:spPr>
            <a:xfrm>
              <a:off x="7129828" y="3178857"/>
              <a:ext cx="954473"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Global</a:t>
              </a:r>
            </a:p>
          </p:txBody>
        </p:sp>
      </p:grpSp>
      <p:sp>
        <p:nvSpPr>
          <p:cNvPr id="157" name="Rounded Rectangle 156"/>
          <p:cNvSpPr/>
          <p:nvPr/>
        </p:nvSpPr>
        <p:spPr bwMode="auto">
          <a:xfrm>
            <a:off x="7010688" y="2977632"/>
            <a:ext cx="1073613" cy="1438003"/>
          </a:xfrm>
          <a:prstGeom prst="roundRect">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cxnSp>
        <p:nvCxnSpPr>
          <p:cNvPr id="167" name="Straight Connector 166"/>
          <p:cNvCxnSpPr/>
          <p:nvPr/>
        </p:nvCxnSpPr>
        <p:spPr bwMode="auto">
          <a:xfrm>
            <a:off x="6076967" y="1754902"/>
            <a:ext cx="468303" cy="1"/>
          </a:xfrm>
          <a:prstGeom prst="line">
            <a:avLst/>
          </a:prstGeom>
          <a:noFill/>
          <a:ln w="25400" cap="flat" cmpd="sng" algn="ctr">
            <a:solidFill>
              <a:srgbClr val="3C4F82"/>
            </a:solidFill>
            <a:prstDash val="solid"/>
            <a:round/>
            <a:headEnd type="none" w="med" len="med"/>
            <a:tailEnd type="none" w="lg" len="lg"/>
          </a:ln>
          <a:effectLst/>
        </p:spPr>
      </p:cxnSp>
      <p:cxnSp>
        <p:nvCxnSpPr>
          <p:cNvPr id="174" name="Straight Connector 173"/>
          <p:cNvCxnSpPr>
            <a:stCxn id="110" idx="6"/>
            <a:endCxn id="157" idx="1"/>
          </p:cNvCxnSpPr>
          <p:nvPr/>
        </p:nvCxnSpPr>
        <p:spPr bwMode="auto">
          <a:xfrm>
            <a:off x="6292672" y="3696634"/>
            <a:ext cx="718016" cy="0"/>
          </a:xfrm>
          <a:prstGeom prst="line">
            <a:avLst/>
          </a:prstGeom>
          <a:noFill/>
          <a:ln w="25400" cap="flat" cmpd="sng" algn="ctr">
            <a:solidFill>
              <a:srgbClr val="3C4F82"/>
            </a:solidFill>
            <a:prstDash val="solid"/>
            <a:round/>
            <a:headEnd type="none" w="med" len="med"/>
            <a:tailEnd type="none" w="lg" len="lg"/>
          </a:ln>
          <a:effectLst/>
        </p:spPr>
      </p:cxnSp>
      <p:cxnSp>
        <p:nvCxnSpPr>
          <p:cNvPr id="177" name="Straight Connector 176"/>
          <p:cNvCxnSpPr/>
          <p:nvPr/>
        </p:nvCxnSpPr>
        <p:spPr bwMode="auto">
          <a:xfrm flipV="1">
            <a:off x="8280621" y="1754902"/>
            <a:ext cx="541499" cy="1"/>
          </a:xfrm>
          <a:prstGeom prst="line">
            <a:avLst/>
          </a:prstGeom>
          <a:noFill/>
          <a:ln w="25400" cap="flat" cmpd="sng" algn="ctr">
            <a:solidFill>
              <a:srgbClr val="3C4F82"/>
            </a:solidFill>
            <a:prstDash val="solid"/>
            <a:round/>
            <a:headEnd type="none" w="med" len="med"/>
            <a:tailEnd type="triangle" w="lg" len="lg"/>
          </a:ln>
          <a:effectLst/>
        </p:spPr>
      </p:cxnSp>
      <p:cxnSp>
        <p:nvCxnSpPr>
          <p:cNvPr id="182" name="Straight Connector 181"/>
          <p:cNvCxnSpPr>
            <a:stCxn id="36" idx="2"/>
          </p:cNvCxnSpPr>
          <p:nvPr/>
        </p:nvCxnSpPr>
        <p:spPr bwMode="auto">
          <a:xfrm>
            <a:off x="2717600" y="5246632"/>
            <a:ext cx="0" cy="737631"/>
          </a:xfrm>
          <a:prstGeom prst="line">
            <a:avLst/>
          </a:prstGeom>
          <a:noFill/>
          <a:ln w="25400" cap="flat" cmpd="sng" algn="ctr">
            <a:solidFill>
              <a:srgbClr val="3C4F82"/>
            </a:solidFill>
            <a:prstDash val="solid"/>
            <a:round/>
            <a:headEnd type="none" w="med" len="med"/>
            <a:tailEnd type="triangle" w="lg" len="lg"/>
          </a:ln>
          <a:effectLst/>
        </p:spPr>
      </p:cxnSp>
      <p:cxnSp>
        <p:nvCxnSpPr>
          <p:cNvPr id="185" name="Straight Connector 184"/>
          <p:cNvCxnSpPr>
            <a:stCxn id="34" idx="2"/>
          </p:cNvCxnSpPr>
          <p:nvPr/>
        </p:nvCxnSpPr>
        <p:spPr bwMode="auto">
          <a:xfrm>
            <a:off x="1577160" y="5406467"/>
            <a:ext cx="0" cy="577796"/>
          </a:xfrm>
          <a:prstGeom prst="line">
            <a:avLst/>
          </a:prstGeom>
          <a:noFill/>
          <a:ln w="25400" cap="flat" cmpd="sng" algn="ctr">
            <a:solidFill>
              <a:srgbClr val="3C4F82"/>
            </a:solidFill>
            <a:prstDash val="solid"/>
            <a:round/>
            <a:headEnd type="none" w="med" len="med"/>
            <a:tailEnd type="triangle" w="lg" len="lg"/>
          </a:ln>
          <a:effectLst/>
        </p:spPr>
      </p:cxnSp>
      <p:grpSp>
        <p:nvGrpSpPr>
          <p:cNvPr id="21" name="Group 20"/>
          <p:cNvGrpSpPr/>
          <p:nvPr/>
        </p:nvGrpSpPr>
        <p:grpSpPr>
          <a:xfrm>
            <a:off x="2600388" y="2667001"/>
            <a:ext cx="5644635" cy="2438399"/>
            <a:chOff x="2600388" y="2667001"/>
            <a:chExt cx="5644635" cy="2438399"/>
          </a:xfrm>
        </p:grpSpPr>
        <p:sp>
          <p:nvSpPr>
            <p:cNvPr id="50" name="TextBox 49"/>
            <p:cNvSpPr txBox="1"/>
            <p:nvPr/>
          </p:nvSpPr>
          <p:spPr>
            <a:xfrm>
              <a:off x="4771125" y="4582180"/>
              <a:ext cx="3473898" cy="523220"/>
            </a:xfrm>
            <a:prstGeom prst="rect">
              <a:avLst/>
            </a:prstGeom>
            <a:noFill/>
            <a:ln w="38100">
              <a:noFill/>
            </a:ln>
          </p:spPr>
          <p:txBody>
            <a:bodyPr wrap="square" rtlCol="0">
              <a:spAutoFit/>
            </a:bodyPr>
            <a:lstStyle/>
            <a:p>
              <a:pPr algn="ctr"/>
              <a:r>
                <a:rPr lang="en-US" sz="1400" b="1" dirty="0" smtClean="0">
                  <a:solidFill>
                    <a:srgbClr val="C00000"/>
                  </a:solidFill>
                  <a:latin typeface="Arial Black" pitchFamily="34" charset="0"/>
                </a:rPr>
                <a:t>Firmware that controls electronic hardware is replaced.</a:t>
              </a:r>
            </a:p>
          </p:txBody>
        </p:sp>
        <p:cxnSp>
          <p:nvCxnSpPr>
            <p:cNvPr id="51" name="Straight Arrow Connector 50"/>
            <p:cNvCxnSpPr/>
            <p:nvPr/>
          </p:nvCxnSpPr>
          <p:spPr bwMode="auto">
            <a:xfrm flipH="1" flipV="1">
              <a:off x="2600388" y="2667001"/>
              <a:ext cx="2837938" cy="1943620"/>
            </a:xfrm>
            <a:prstGeom prst="straightConnector1">
              <a:avLst/>
            </a:prstGeom>
            <a:noFill/>
            <a:ln w="25400" cap="flat" cmpd="sng" algn="ctr">
              <a:solidFill>
                <a:srgbClr val="C00000"/>
              </a:solidFill>
              <a:prstDash val="solid"/>
              <a:round/>
              <a:headEnd type="none" w="med" len="med"/>
              <a:tailEnd type="triangle" w="lg" len="lg"/>
            </a:ln>
            <a:effectLst/>
          </p:spPr>
        </p:cxnSp>
      </p:grpSp>
      <p:grpSp>
        <p:nvGrpSpPr>
          <p:cNvPr id="23" name="Group 22"/>
          <p:cNvGrpSpPr/>
          <p:nvPr/>
        </p:nvGrpSpPr>
        <p:grpSpPr>
          <a:xfrm>
            <a:off x="3125038" y="2264272"/>
            <a:ext cx="3391904" cy="796940"/>
            <a:chOff x="3125038" y="2264272"/>
            <a:chExt cx="3391904" cy="796940"/>
          </a:xfrm>
        </p:grpSpPr>
        <p:sp>
          <p:nvSpPr>
            <p:cNvPr id="52" name="TextBox 51"/>
            <p:cNvSpPr txBox="1"/>
            <p:nvPr/>
          </p:nvSpPr>
          <p:spPr>
            <a:xfrm>
              <a:off x="4963467" y="2537992"/>
              <a:ext cx="1553475" cy="523220"/>
            </a:xfrm>
            <a:prstGeom prst="rect">
              <a:avLst/>
            </a:prstGeom>
            <a:noFill/>
            <a:ln w="38100">
              <a:noFill/>
            </a:ln>
          </p:spPr>
          <p:txBody>
            <a:bodyPr wrap="square" rtlCol="0">
              <a:spAutoFit/>
            </a:bodyPr>
            <a:lstStyle/>
            <a:p>
              <a:pPr algn="ctr"/>
              <a:r>
                <a:rPr lang="en-US" sz="1400" b="1" dirty="0" smtClean="0">
                  <a:solidFill>
                    <a:srgbClr val="C00000"/>
                  </a:solidFill>
                  <a:latin typeface="Arial Black" pitchFamily="34" charset="0"/>
                </a:rPr>
                <a:t>Counterfeit hardware</a:t>
              </a:r>
            </a:p>
          </p:txBody>
        </p:sp>
        <p:cxnSp>
          <p:nvCxnSpPr>
            <p:cNvPr id="53" name="Straight Arrow Connector 52"/>
            <p:cNvCxnSpPr>
              <a:stCxn id="52" idx="1"/>
            </p:cNvCxnSpPr>
            <p:nvPr/>
          </p:nvCxnSpPr>
          <p:spPr bwMode="auto">
            <a:xfrm flipH="1" flipV="1">
              <a:off x="3125038" y="2264272"/>
              <a:ext cx="1838429" cy="535330"/>
            </a:xfrm>
            <a:prstGeom prst="straightConnector1">
              <a:avLst/>
            </a:prstGeom>
            <a:noFill/>
            <a:ln w="25400" cap="flat" cmpd="sng" algn="ctr">
              <a:solidFill>
                <a:srgbClr val="C00000"/>
              </a:solidFill>
              <a:prstDash val="solid"/>
              <a:round/>
              <a:headEnd type="none" w="med" len="med"/>
              <a:tailEnd type="triangle" w="lg" len="lg"/>
            </a:ln>
            <a:effectLst/>
          </p:spPr>
        </p:cxnSp>
      </p:grpSp>
      <p:grpSp>
        <p:nvGrpSpPr>
          <p:cNvPr id="13" name="Group 12"/>
          <p:cNvGrpSpPr/>
          <p:nvPr/>
        </p:nvGrpSpPr>
        <p:grpSpPr>
          <a:xfrm>
            <a:off x="2165891" y="2799602"/>
            <a:ext cx="2298052" cy="3353573"/>
            <a:chOff x="2165891" y="2799602"/>
            <a:chExt cx="2298052" cy="3353573"/>
          </a:xfrm>
        </p:grpSpPr>
        <p:sp>
          <p:nvSpPr>
            <p:cNvPr id="56" name="TextBox 55"/>
            <p:cNvSpPr txBox="1"/>
            <p:nvPr/>
          </p:nvSpPr>
          <p:spPr>
            <a:xfrm>
              <a:off x="2910468" y="5629955"/>
              <a:ext cx="1553475" cy="523220"/>
            </a:xfrm>
            <a:prstGeom prst="rect">
              <a:avLst/>
            </a:prstGeom>
            <a:noFill/>
            <a:ln w="38100">
              <a:noFill/>
            </a:ln>
          </p:spPr>
          <p:txBody>
            <a:bodyPr wrap="square" rtlCol="0">
              <a:spAutoFit/>
            </a:bodyPr>
            <a:lstStyle/>
            <a:p>
              <a:pPr algn="ctr"/>
              <a:r>
                <a:rPr lang="en-US" sz="1400" b="1" dirty="0" smtClean="0">
                  <a:solidFill>
                    <a:srgbClr val="C00000"/>
                  </a:solidFill>
                  <a:latin typeface="Arial Black" pitchFamily="34" charset="0"/>
                </a:rPr>
                <a:t>Hardware tampering</a:t>
              </a:r>
            </a:p>
          </p:txBody>
        </p:sp>
        <p:cxnSp>
          <p:nvCxnSpPr>
            <p:cNvPr id="57" name="Straight Arrow Connector 56"/>
            <p:cNvCxnSpPr>
              <a:stCxn id="56" idx="0"/>
            </p:cNvCxnSpPr>
            <p:nvPr/>
          </p:nvCxnSpPr>
          <p:spPr bwMode="auto">
            <a:xfrm flipH="1" flipV="1">
              <a:off x="2165891" y="2799602"/>
              <a:ext cx="1521315" cy="2830353"/>
            </a:xfrm>
            <a:prstGeom prst="straightConnector1">
              <a:avLst/>
            </a:prstGeom>
            <a:noFill/>
            <a:ln w="25400" cap="flat" cmpd="sng" algn="ctr">
              <a:solidFill>
                <a:srgbClr val="C00000"/>
              </a:solidFill>
              <a:prstDash val="solid"/>
              <a:round/>
              <a:headEnd type="none" w="med" len="med"/>
              <a:tailEnd type="triangle" w="lg" len="lg"/>
            </a:ln>
            <a:effectLst/>
          </p:spPr>
        </p:cxnSp>
      </p:grpSp>
      <p:grpSp>
        <p:nvGrpSpPr>
          <p:cNvPr id="11" name="Group 10"/>
          <p:cNvGrpSpPr/>
          <p:nvPr/>
        </p:nvGrpSpPr>
        <p:grpSpPr>
          <a:xfrm>
            <a:off x="-95745" y="2769626"/>
            <a:ext cx="1314945" cy="1583133"/>
            <a:chOff x="-95745" y="2769626"/>
            <a:chExt cx="1314945" cy="1583133"/>
          </a:xfrm>
        </p:grpSpPr>
        <p:sp>
          <p:nvSpPr>
            <p:cNvPr id="121" name="TextBox 120"/>
            <p:cNvSpPr txBox="1"/>
            <p:nvPr/>
          </p:nvSpPr>
          <p:spPr>
            <a:xfrm>
              <a:off x="-95745" y="3398652"/>
              <a:ext cx="1314945" cy="954107"/>
            </a:xfrm>
            <a:prstGeom prst="rect">
              <a:avLst/>
            </a:prstGeom>
            <a:noFill/>
            <a:ln w="38100">
              <a:noFill/>
            </a:ln>
          </p:spPr>
          <p:txBody>
            <a:bodyPr wrap="square" rtlCol="0">
              <a:spAutoFit/>
            </a:bodyPr>
            <a:lstStyle/>
            <a:p>
              <a:pPr algn="ctr"/>
              <a:r>
                <a:rPr lang="en-US" sz="1400" b="1" dirty="0" smtClean="0">
                  <a:solidFill>
                    <a:srgbClr val="C00000"/>
                  </a:solidFill>
                  <a:latin typeface="Arial Black" pitchFamily="34" charset="0"/>
                </a:rPr>
                <a:t>Software subject to cyber-attacks</a:t>
              </a:r>
            </a:p>
          </p:txBody>
        </p:sp>
        <p:cxnSp>
          <p:nvCxnSpPr>
            <p:cNvPr id="126" name="Straight Arrow Connector 125"/>
            <p:cNvCxnSpPr>
              <a:stCxn id="121" idx="0"/>
            </p:cNvCxnSpPr>
            <p:nvPr/>
          </p:nvCxnSpPr>
          <p:spPr bwMode="auto">
            <a:xfrm flipV="1">
              <a:off x="561728" y="2769626"/>
              <a:ext cx="222298" cy="629026"/>
            </a:xfrm>
            <a:prstGeom prst="straightConnector1">
              <a:avLst/>
            </a:prstGeom>
            <a:noFill/>
            <a:ln w="25400" cap="flat" cmpd="sng" algn="ctr">
              <a:solidFill>
                <a:srgbClr val="C00000"/>
              </a:solidFill>
              <a:prstDash val="solid"/>
              <a:round/>
              <a:headEnd type="none" w="med" len="med"/>
              <a:tailEnd type="triangle" w="lg" len="lg"/>
            </a:ln>
            <a:effectLst/>
          </p:spPr>
        </p:cxnSp>
      </p:grpSp>
    </p:spTree>
    <p:extLst>
      <p:ext uri="{BB962C8B-B14F-4D97-AF65-F5344CB8AC3E}">
        <p14:creationId xmlns:p14="http://schemas.microsoft.com/office/powerpoint/2010/main" val="38213453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6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5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7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8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2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50"/>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67"/>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7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23"/>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54" grpId="0" animBg="1"/>
      <p:bldP spid="55" grpId="0"/>
      <p:bldP spid="118" grpId="0"/>
      <p:bldP spid="34" grpId="0"/>
      <p:bldP spid="35" grpId="0"/>
      <p:bldP spid="36" grpId="0"/>
      <p:bldP spid="62" grpId="0" animBg="1"/>
      <p:bldP spid="63" grpId="0"/>
      <p:bldP spid="123" grpId="0" animBg="1"/>
      <p:bldP spid="124" grpId="0"/>
      <p:bldP spid="110" grpId="0" animBg="1"/>
      <p:bldP spid="113" grpId="0"/>
      <p:bldP spid="14" grpId="0"/>
      <p:bldP spid="150" grpId="0" animBg="1"/>
      <p:bldP spid="15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 System Supply Chains</a:t>
            </a:r>
            <a:endParaRPr lang="en-US" dirty="0"/>
          </a:p>
        </p:txBody>
      </p:sp>
      <p:sp>
        <p:nvSpPr>
          <p:cNvPr id="3" name="Content Placeholder 2"/>
          <p:cNvSpPr>
            <a:spLocks noGrp="1"/>
          </p:cNvSpPr>
          <p:nvPr>
            <p:ph idx="1"/>
          </p:nvPr>
        </p:nvSpPr>
        <p:spPr/>
        <p:txBody>
          <a:bodyPr/>
          <a:lstStyle/>
          <a:p>
            <a:r>
              <a:rPr lang="en-US" dirty="0" smtClean="0"/>
              <a:t>Items of interest include </a:t>
            </a:r>
          </a:p>
          <a:p>
            <a:pPr lvl="1"/>
            <a:r>
              <a:rPr lang="en-US" dirty="0" smtClean="0"/>
              <a:t>components such as microchips used in electronics</a:t>
            </a:r>
          </a:p>
          <a:p>
            <a:pPr lvl="1"/>
            <a:r>
              <a:rPr lang="en-US" dirty="0" smtClean="0"/>
              <a:t>electronic assemblies</a:t>
            </a:r>
          </a:p>
          <a:p>
            <a:pPr lvl="1"/>
            <a:r>
              <a:rPr lang="en-US" dirty="0" smtClean="0"/>
              <a:t>integrated hardware and software devices such as network routers, laptops, and cellphones</a:t>
            </a:r>
          </a:p>
          <a:p>
            <a:pPr lvl="1"/>
            <a:r>
              <a:rPr lang="en-US" dirty="0" smtClean="0"/>
              <a:t>custom software systems and commercial software products</a:t>
            </a:r>
            <a:endParaRPr lang="en-US" dirty="0"/>
          </a:p>
        </p:txBody>
      </p:sp>
    </p:spTree>
    <p:extLst>
      <p:ext uri="{BB962C8B-B14F-4D97-AF65-F5344CB8AC3E}">
        <p14:creationId xmlns:p14="http://schemas.microsoft.com/office/powerpoint/2010/main" val="1641510919"/>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 Supply Chain Risks</a:t>
            </a:r>
            <a:endParaRPr lang="en-US" dirty="0"/>
          </a:p>
        </p:txBody>
      </p:sp>
      <p:sp>
        <p:nvSpPr>
          <p:cNvPr id="3" name="Content Placeholder 2"/>
          <p:cNvSpPr>
            <a:spLocks noGrp="1"/>
          </p:cNvSpPr>
          <p:nvPr>
            <p:ph idx="1"/>
          </p:nvPr>
        </p:nvSpPr>
        <p:spPr/>
        <p:txBody>
          <a:bodyPr/>
          <a:lstStyle/>
          <a:p>
            <a:r>
              <a:rPr lang="en-US" dirty="0" smtClean="0"/>
              <a:t>A key objective for Supply Chain Risk Management (SCRM) is to identify the aspects of a supply chain that are risks. </a:t>
            </a:r>
          </a:p>
          <a:p>
            <a:r>
              <a:rPr lang="en-US" dirty="0" smtClean="0"/>
              <a:t>Management of commercial manufacturing supply chains typically focuses on availability risks: sufficient supply</a:t>
            </a:r>
          </a:p>
          <a:p>
            <a:r>
              <a:rPr lang="en-US" dirty="0" smtClean="0"/>
              <a:t>Systems supply chain risks of interest are those that affect operations and can be instantiated by an active agent. Significant adverse events or threats include</a:t>
            </a:r>
          </a:p>
          <a:p>
            <a:pPr lvl="1"/>
            <a:r>
              <a:rPr lang="en-US" dirty="0"/>
              <a:t>Inadvertent vulnerabilities created during </a:t>
            </a:r>
            <a:r>
              <a:rPr lang="en-US" dirty="0" smtClean="0"/>
              <a:t>development </a:t>
            </a:r>
            <a:endParaRPr lang="en-US" dirty="0"/>
          </a:p>
          <a:p>
            <a:pPr lvl="1"/>
            <a:r>
              <a:rPr lang="en-US" dirty="0" smtClean="0"/>
              <a:t>insertion of counterfeit components or product tampering during manufacture or delivery: Particularly for government systems</a:t>
            </a:r>
          </a:p>
        </p:txBody>
      </p:sp>
    </p:spTree>
    <p:extLst>
      <p:ext uri="{BB962C8B-B14F-4D97-AF65-F5344CB8AC3E}">
        <p14:creationId xmlns:p14="http://schemas.microsoft.com/office/powerpoint/2010/main" val="3369646462"/>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a:t>
            </a:r>
            <a:r>
              <a:rPr lang="en-US" dirty="0"/>
              <a:t>a</a:t>
            </a:r>
            <a:r>
              <a:rPr lang="en-US" dirty="0" smtClean="0"/>
              <a:t> Counterfeit Threat</a:t>
            </a:r>
            <a:endParaRPr lang="en-US" dirty="0"/>
          </a:p>
        </p:txBody>
      </p:sp>
      <p:pic>
        <p:nvPicPr>
          <p:cNvPr id="3" name="Picture 2" descr="counterfeit-cisco-wic-1dsu-t1.jpg"/>
          <p:cNvPicPr>
            <a:picLocks noChangeAspect="1"/>
          </p:cNvPicPr>
          <p:nvPr/>
        </p:nvPicPr>
        <p:blipFill>
          <a:blip r:embed="rId3" cstate="print"/>
          <a:stretch>
            <a:fillRect/>
          </a:stretch>
        </p:blipFill>
        <p:spPr>
          <a:xfrm>
            <a:off x="2957316" y="1447800"/>
            <a:ext cx="3229369" cy="1684888"/>
          </a:xfrm>
          <a:prstGeom prst="rect">
            <a:avLst/>
          </a:prstGeom>
        </p:spPr>
      </p:pic>
      <p:grpSp>
        <p:nvGrpSpPr>
          <p:cNvPr id="8" name="Group 7"/>
          <p:cNvGrpSpPr/>
          <p:nvPr/>
        </p:nvGrpSpPr>
        <p:grpSpPr>
          <a:xfrm>
            <a:off x="2531985" y="2667000"/>
            <a:ext cx="6062450" cy="2039428"/>
            <a:chOff x="2531985" y="2667000"/>
            <a:chExt cx="6062450" cy="2039428"/>
          </a:xfrm>
        </p:grpSpPr>
        <p:cxnSp>
          <p:nvCxnSpPr>
            <p:cNvPr id="4" name="Straight Arrow Connector 3"/>
            <p:cNvCxnSpPr>
              <a:stCxn id="13" idx="1"/>
            </p:cNvCxnSpPr>
            <p:nvPr/>
          </p:nvCxnSpPr>
          <p:spPr bwMode="auto">
            <a:xfrm flipH="1" flipV="1">
              <a:off x="2535413" y="3231345"/>
              <a:ext cx="862897" cy="834844"/>
            </a:xfrm>
            <a:prstGeom prst="straightConnector1">
              <a:avLst/>
            </a:prstGeom>
            <a:noFill/>
            <a:ln w="25400" cap="flat" cmpd="sng" algn="ctr">
              <a:solidFill>
                <a:srgbClr val="C00000"/>
              </a:solidFill>
              <a:prstDash val="solid"/>
              <a:round/>
              <a:headEnd type="none" w="lg" len="lg"/>
              <a:tailEnd type="none" w="lg" len="lg"/>
            </a:ln>
            <a:effectLst/>
          </p:spPr>
        </p:cxnSp>
        <p:cxnSp>
          <p:nvCxnSpPr>
            <p:cNvPr id="7" name="Straight Arrow Connector 6"/>
            <p:cNvCxnSpPr>
              <a:stCxn id="13" idx="0"/>
              <a:endCxn id="5" idx="1"/>
            </p:cNvCxnSpPr>
            <p:nvPr/>
          </p:nvCxnSpPr>
          <p:spPr bwMode="auto">
            <a:xfrm flipV="1">
              <a:off x="4147773" y="2932633"/>
              <a:ext cx="3023632" cy="856360"/>
            </a:xfrm>
            <a:prstGeom prst="straightConnector1">
              <a:avLst/>
            </a:prstGeom>
            <a:noFill/>
            <a:ln w="25400" cap="flat" cmpd="sng" algn="ctr">
              <a:solidFill>
                <a:srgbClr val="0000FF"/>
              </a:solidFill>
              <a:prstDash val="solid"/>
              <a:round/>
              <a:headEnd type="none" w="lg" len="lg"/>
              <a:tailEnd type="none" w="lg" len="lg"/>
            </a:ln>
            <a:effectLst/>
          </p:spPr>
        </p:cxnSp>
        <p:cxnSp>
          <p:nvCxnSpPr>
            <p:cNvPr id="23" name="Straight Arrow Connector 22"/>
            <p:cNvCxnSpPr>
              <a:stCxn id="13" idx="1"/>
            </p:cNvCxnSpPr>
            <p:nvPr/>
          </p:nvCxnSpPr>
          <p:spPr bwMode="auto">
            <a:xfrm flipH="1">
              <a:off x="2531985" y="4066189"/>
              <a:ext cx="866325" cy="640239"/>
            </a:xfrm>
            <a:prstGeom prst="straightConnector1">
              <a:avLst/>
            </a:prstGeom>
            <a:noFill/>
            <a:ln w="25400" cap="flat" cmpd="sng" algn="ctr">
              <a:solidFill>
                <a:srgbClr val="C00000"/>
              </a:solidFill>
              <a:prstDash val="solid"/>
              <a:round/>
              <a:headEnd type="none" w="lg" len="lg"/>
              <a:tailEnd type="none" w="lg" len="lg"/>
            </a:ln>
            <a:effectLst/>
          </p:spPr>
        </p:cxnSp>
        <p:cxnSp>
          <p:nvCxnSpPr>
            <p:cNvPr id="26" name="Straight Arrow Connector 25"/>
            <p:cNvCxnSpPr>
              <a:stCxn id="13" idx="3"/>
              <a:endCxn id="17" idx="1"/>
            </p:cNvCxnSpPr>
            <p:nvPr/>
          </p:nvCxnSpPr>
          <p:spPr bwMode="auto">
            <a:xfrm>
              <a:off x="4897235" y="4066189"/>
              <a:ext cx="2274170" cy="0"/>
            </a:xfrm>
            <a:prstGeom prst="straightConnector1">
              <a:avLst/>
            </a:prstGeom>
            <a:noFill/>
            <a:ln w="25400" cap="flat" cmpd="sng" algn="ctr">
              <a:solidFill>
                <a:srgbClr val="0000FF"/>
              </a:solidFill>
              <a:prstDash val="solid"/>
              <a:round/>
              <a:headEnd type="none" w="lg" len="lg"/>
              <a:tailEnd type="none" w="lg" len="lg"/>
            </a:ln>
            <a:effectLst/>
          </p:spPr>
        </p:cxnSp>
        <p:grpSp>
          <p:nvGrpSpPr>
            <p:cNvPr id="12" name="Group 11"/>
            <p:cNvGrpSpPr/>
            <p:nvPr/>
          </p:nvGrpSpPr>
          <p:grpSpPr>
            <a:xfrm>
              <a:off x="3398310" y="3788993"/>
              <a:ext cx="1498925" cy="554392"/>
              <a:chOff x="3376654" y="4164822"/>
              <a:chExt cx="1498925" cy="554392"/>
            </a:xfrm>
          </p:grpSpPr>
          <p:sp>
            <p:nvSpPr>
              <p:cNvPr id="13" name="Rounded Rectangle 12"/>
              <p:cNvSpPr/>
              <p:nvPr/>
            </p:nvSpPr>
            <p:spPr bwMode="auto">
              <a:xfrm>
                <a:off x="3376654" y="4164822"/>
                <a:ext cx="1498925" cy="554392"/>
              </a:xfrm>
              <a:prstGeom prst="roundRect">
                <a:avLst/>
              </a:prstGeom>
              <a:solidFill>
                <a:schemeClr val="bg1"/>
              </a:solidFill>
              <a:ln w="25400" cap="flat" cmpd="sng" algn="ctr">
                <a:solidFill>
                  <a:srgbClr val="C00000"/>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4" name="TextBox 13"/>
              <p:cNvSpPr txBox="1"/>
              <p:nvPr/>
            </p:nvSpPr>
            <p:spPr>
              <a:xfrm>
                <a:off x="3553824" y="4241963"/>
                <a:ext cx="1144584" cy="400110"/>
              </a:xfrm>
              <a:prstGeom prst="rect">
                <a:avLst/>
              </a:prstGeom>
              <a:solidFill>
                <a:schemeClr val="bg1"/>
              </a:solidFill>
            </p:spPr>
            <p:txBody>
              <a:bodyPr wrap="square" rtlCol="0">
                <a:spAutoFit/>
              </a:bodyPr>
              <a:lstStyle/>
              <a:p>
                <a:pPr algn="ctr"/>
                <a:r>
                  <a:rPr lang="en-US" sz="2000" dirty="0" smtClean="0">
                    <a:solidFill>
                      <a:srgbClr val="C00000"/>
                    </a:solidFill>
                  </a:rPr>
                  <a:t> Vendor</a:t>
                </a:r>
              </a:p>
            </p:txBody>
          </p:sp>
        </p:grpSp>
        <p:grpSp>
          <p:nvGrpSpPr>
            <p:cNvPr id="27" name="Group 26"/>
            <p:cNvGrpSpPr/>
            <p:nvPr/>
          </p:nvGrpSpPr>
          <p:grpSpPr>
            <a:xfrm>
              <a:off x="7171405" y="2667000"/>
              <a:ext cx="1423030" cy="531266"/>
              <a:chOff x="7171405" y="2670050"/>
              <a:chExt cx="1423030" cy="531266"/>
            </a:xfrm>
          </p:grpSpPr>
          <p:sp>
            <p:nvSpPr>
              <p:cNvPr id="5" name="Rounded Rectangle 4"/>
              <p:cNvSpPr/>
              <p:nvPr/>
            </p:nvSpPr>
            <p:spPr bwMode="auto">
              <a:xfrm>
                <a:off x="7171405" y="2670050"/>
                <a:ext cx="1423030" cy="531266"/>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6" name="TextBox 5"/>
              <p:cNvSpPr txBox="1"/>
              <p:nvPr/>
            </p:nvSpPr>
            <p:spPr>
              <a:xfrm>
                <a:off x="7298854" y="2735628"/>
                <a:ext cx="1168133" cy="400110"/>
              </a:xfrm>
              <a:prstGeom prst="rect">
                <a:avLst/>
              </a:prstGeom>
              <a:noFill/>
            </p:spPr>
            <p:txBody>
              <a:bodyPr wrap="square" rtlCol="0">
                <a:spAutoFit/>
              </a:bodyPr>
              <a:lstStyle/>
              <a:p>
                <a:pPr algn="ctr"/>
                <a:r>
                  <a:rPr lang="en-US" sz="2000" dirty="0" smtClean="0">
                    <a:solidFill>
                      <a:srgbClr val="0000FF"/>
                    </a:solidFill>
                  </a:rPr>
                  <a:t>CISCO</a:t>
                </a:r>
                <a:endParaRPr lang="en-US" sz="1600" dirty="0" smtClean="0">
                  <a:solidFill>
                    <a:srgbClr val="0000FF"/>
                  </a:solidFill>
                </a:endParaRPr>
              </a:p>
            </p:txBody>
          </p:sp>
        </p:grpSp>
        <p:grpSp>
          <p:nvGrpSpPr>
            <p:cNvPr id="25" name="Group 24"/>
            <p:cNvGrpSpPr/>
            <p:nvPr/>
          </p:nvGrpSpPr>
          <p:grpSpPr>
            <a:xfrm>
              <a:off x="7145628" y="3800556"/>
              <a:ext cx="1404055" cy="531266"/>
              <a:chOff x="7171405" y="4126874"/>
              <a:chExt cx="1404055" cy="531266"/>
            </a:xfrm>
          </p:grpSpPr>
          <p:sp>
            <p:nvSpPr>
              <p:cNvPr id="16" name="Rounded Rectangle 15"/>
              <p:cNvSpPr/>
              <p:nvPr/>
            </p:nvSpPr>
            <p:spPr bwMode="auto">
              <a:xfrm>
                <a:off x="7171405" y="4126874"/>
                <a:ext cx="1404055" cy="531266"/>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17" name="TextBox 16"/>
              <p:cNvSpPr txBox="1"/>
              <p:nvPr/>
            </p:nvSpPr>
            <p:spPr>
              <a:xfrm>
                <a:off x="7197182" y="4192452"/>
                <a:ext cx="1352501" cy="400110"/>
              </a:xfrm>
              <a:prstGeom prst="rect">
                <a:avLst/>
              </a:prstGeom>
              <a:noFill/>
            </p:spPr>
            <p:txBody>
              <a:bodyPr wrap="square" rtlCol="0">
                <a:spAutoFit/>
              </a:bodyPr>
              <a:lstStyle/>
              <a:p>
                <a:pPr algn="ctr"/>
                <a:r>
                  <a:rPr lang="en-US" sz="2000" dirty="0" smtClean="0">
                    <a:solidFill>
                      <a:srgbClr val="0000FF"/>
                    </a:solidFill>
                  </a:rPr>
                  <a:t>Acquirer</a:t>
                </a:r>
                <a:endParaRPr lang="en-US" sz="1600" dirty="0" smtClean="0">
                  <a:solidFill>
                    <a:srgbClr val="0000FF"/>
                  </a:solidFill>
                </a:endParaRPr>
              </a:p>
            </p:txBody>
          </p:sp>
        </p:grpSp>
      </p:grpSp>
      <p:sp>
        <p:nvSpPr>
          <p:cNvPr id="10" name="TextBox 9"/>
          <p:cNvSpPr txBox="1"/>
          <p:nvPr/>
        </p:nvSpPr>
        <p:spPr>
          <a:xfrm>
            <a:off x="332850" y="4106263"/>
            <a:ext cx="2103120" cy="1323439"/>
          </a:xfrm>
          <a:prstGeom prst="rect">
            <a:avLst/>
          </a:prstGeom>
          <a:noFill/>
        </p:spPr>
        <p:txBody>
          <a:bodyPr wrap="square" rtlCol="0">
            <a:spAutoFit/>
          </a:bodyPr>
          <a:lstStyle/>
          <a:p>
            <a:pPr marL="91440" indent="-173736" algn="l">
              <a:spcBef>
                <a:spcPts val="0"/>
              </a:spcBef>
              <a:spcAft>
                <a:spcPts val="600"/>
              </a:spcAft>
            </a:pPr>
            <a:r>
              <a:rPr lang="en-US" sz="2000" b="0" dirty="0" smtClean="0">
                <a:solidFill>
                  <a:srgbClr val="3C4F82"/>
                </a:solidFill>
              </a:rPr>
              <a:t>Used source that had access to  counterfeit products</a:t>
            </a:r>
          </a:p>
        </p:txBody>
      </p:sp>
      <p:sp>
        <p:nvSpPr>
          <p:cNvPr id="19" name="TextBox 18"/>
          <p:cNvSpPr txBox="1"/>
          <p:nvPr/>
        </p:nvSpPr>
        <p:spPr>
          <a:xfrm>
            <a:off x="340853" y="2769679"/>
            <a:ext cx="2103120" cy="1015663"/>
          </a:xfrm>
          <a:prstGeom prst="rect">
            <a:avLst/>
          </a:prstGeom>
          <a:noFill/>
        </p:spPr>
        <p:txBody>
          <a:bodyPr wrap="square" rtlCol="0">
            <a:spAutoFit/>
          </a:bodyPr>
          <a:lstStyle/>
          <a:p>
            <a:pPr marL="91440" indent="-173736" algn="l">
              <a:spcBef>
                <a:spcPts val="0"/>
              </a:spcBef>
              <a:spcAft>
                <a:spcPts val="600"/>
              </a:spcAft>
            </a:pPr>
            <a:r>
              <a:rPr lang="en-US" sz="2000" b="0" dirty="0" smtClean="0">
                <a:solidFill>
                  <a:srgbClr val="3C4F82"/>
                </a:solidFill>
              </a:rPr>
              <a:t>Drop-shipped by third party who had it in stock</a:t>
            </a:r>
          </a:p>
        </p:txBody>
      </p:sp>
      <p:sp>
        <p:nvSpPr>
          <p:cNvPr id="24" name="TextBox 23"/>
          <p:cNvSpPr txBox="1"/>
          <p:nvPr/>
        </p:nvSpPr>
        <p:spPr>
          <a:xfrm>
            <a:off x="301751" y="1097280"/>
            <a:ext cx="8458200" cy="415498"/>
          </a:xfrm>
          <a:prstGeom prst="rect">
            <a:avLst/>
          </a:prstGeom>
          <a:noFill/>
        </p:spPr>
        <p:txBody>
          <a:bodyPr wrap="square" lIns="0" tIns="0" rtlCol="0">
            <a:spAutoFit/>
          </a:bodyPr>
          <a:lstStyle/>
          <a:p>
            <a:pPr marL="283464" indent="-173736"/>
            <a:r>
              <a:rPr lang="en-US" sz="2400" dirty="0" smtClean="0"/>
              <a:t>Government unit receives counterfeit </a:t>
            </a:r>
            <a:r>
              <a:rPr lang="en-US" sz="2400" dirty="0"/>
              <a:t>CISCO </a:t>
            </a:r>
            <a:r>
              <a:rPr lang="en-US" sz="2400" dirty="0" smtClean="0"/>
              <a:t>routers.</a:t>
            </a:r>
          </a:p>
        </p:txBody>
      </p:sp>
      <p:sp>
        <p:nvSpPr>
          <p:cNvPr id="32" name="TextBox 31"/>
          <p:cNvSpPr txBox="1"/>
          <p:nvPr/>
        </p:nvSpPr>
        <p:spPr>
          <a:xfrm>
            <a:off x="2590800" y="4648200"/>
            <a:ext cx="6400800" cy="1349087"/>
          </a:xfrm>
          <a:prstGeom prst="rect">
            <a:avLst/>
          </a:prstGeom>
          <a:noFill/>
        </p:spPr>
        <p:txBody>
          <a:bodyPr wrap="square" rtlCol="0">
            <a:spAutoFit/>
          </a:bodyPr>
          <a:lstStyle/>
          <a:p>
            <a:pPr marL="283464" indent="-173736" algn="l">
              <a:spcBef>
                <a:spcPts val="0"/>
              </a:spcBef>
              <a:spcAft>
                <a:spcPts val="100"/>
              </a:spcAft>
            </a:pPr>
            <a:r>
              <a:rPr lang="en-US" b="0" dirty="0" smtClean="0"/>
              <a:t>Possible enablers: </a:t>
            </a:r>
          </a:p>
          <a:p>
            <a:pPr marL="283464" indent="-173736" algn="l">
              <a:spcBef>
                <a:spcPts val="0"/>
              </a:spcBef>
              <a:spcAft>
                <a:spcPts val="100"/>
              </a:spcAft>
            </a:pPr>
            <a:r>
              <a:rPr lang="en-US" b="0" dirty="0" smtClean="0"/>
              <a:t>Purchaser used a vendor that had not been approved for government sales. </a:t>
            </a:r>
          </a:p>
          <a:p>
            <a:pPr marL="283464" indent="-173736" algn="l">
              <a:spcBef>
                <a:spcPts val="0"/>
              </a:spcBef>
              <a:spcAft>
                <a:spcPts val="100"/>
              </a:spcAft>
            </a:pPr>
            <a:r>
              <a:rPr lang="en-US" b="0" dirty="0" smtClean="0"/>
              <a:t>Poor vendor supply chain risk management.</a:t>
            </a:r>
            <a:endParaRPr lang="en-US" b="0" dirty="0"/>
          </a:p>
        </p:txBody>
      </p:sp>
    </p:spTree>
    <p:extLst>
      <p:ext uri="{BB962C8B-B14F-4D97-AF65-F5344CB8AC3E}">
        <p14:creationId xmlns:p14="http://schemas.microsoft.com/office/powerpoint/2010/main" val="3548701665"/>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Counterfeiting in DoD Supply Chains</a:t>
            </a:r>
            <a:endParaRPr lang="en-US" dirty="0"/>
          </a:p>
        </p:txBody>
      </p:sp>
      <p:sp>
        <p:nvSpPr>
          <p:cNvPr id="3" name="Content Placeholder 2"/>
          <p:cNvSpPr>
            <a:spLocks noGrp="1"/>
          </p:cNvSpPr>
          <p:nvPr>
            <p:ph idx="1"/>
          </p:nvPr>
        </p:nvSpPr>
        <p:spPr/>
        <p:txBody>
          <a:bodyPr/>
          <a:lstStyle/>
          <a:p>
            <a:r>
              <a:rPr lang="en-US" dirty="0" smtClean="0"/>
              <a:t>The material on the current state of counterfeits in DoD supply chains is drawn from the report, Inquiry into Counterfeit Electronic Parts in the Department of Defense Supply Chain, published by, Committee on Armed Services, United States Senate on May 21, 2012</a:t>
            </a:r>
            <a:r>
              <a:rPr lang="en-US" baseline="30000" dirty="0" smtClean="0"/>
              <a:t>1</a:t>
            </a:r>
            <a:r>
              <a:rPr lang="en-US" dirty="0" smtClean="0"/>
              <a:t>. </a:t>
            </a:r>
          </a:p>
          <a:p>
            <a:pPr lvl="1"/>
            <a:r>
              <a:rPr lang="en-US" dirty="0" smtClean="0"/>
              <a:t>The committee identified 1800 DoD cases of suspect counterfeit parts  with the total number of items numbering over 1,000,000. </a:t>
            </a:r>
          </a:p>
          <a:p>
            <a:pPr lvl="1"/>
            <a:r>
              <a:rPr lang="en-US" dirty="0" smtClean="0"/>
              <a:t>These 1800 cases involved over 650 companies each with their own supply chains</a:t>
            </a:r>
          </a:p>
          <a:p>
            <a:pPr lvl="1"/>
            <a:r>
              <a:rPr lang="en-US" dirty="0" smtClean="0"/>
              <a:t>An in-depth history is provided for four of the cases. </a:t>
            </a:r>
          </a:p>
          <a:p>
            <a:pPr lvl="1"/>
            <a:r>
              <a:rPr lang="en-US" dirty="0" smtClean="0"/>
              <a:t>A GAO report on on-line sales of counterfeit parts is included.</a:t>
            </a:r>
          </a:p>
          <a:p>
            <a:pPr marL="283464" lvl="1" indent="0">
              <a:buNone/>
            </a:pPr>
            <a:endParaRPr lang="en-US" dirty="0" smtClean="0"/>
          </a:p>
          <a:p>
            <a:r>
              <a:rPr lang="en-US" sz="1400" i="1" baseline="30000" dirty="0"/>
              <a:t>1</a:t>
            </a:r>
            <a:r>
              <a:rPr lang="en-US" sz="1400" i="1" dirty="0"/>
              <a:t> </a:t>
            </a:r>
            <a:r>
              <a:rPr lang="en-US" sz="1400" i="1" dirty="0">
                <a:hlinkClick r:id="rId3"/>
              </a:rPr>
              <a:t>http://</a:t>
            </a:r>
            <a:r>
              <a:rPr lang="en-US" sz="1400" i="1" dirty="0" smtClean="0">
                <a:hlinkClick r:id="rId3"/>
              </a:rPr>
              <a:t>www.gpo.gov/fdsys/pkg/CRPT-112srpt167/pdf/CRPT-112srpt167.pdf</a:t>
            </a:r>
            <a:endParaRPr lang="en-US" sz="1400" i="1" dirty="0" smtClean="0"/>
          </a:p>
          <a:p>
            <a:endParaRPr lang="en-US" sz="1400" dirty="0" smtClean="0"/>
          </a:p>
          <a:p>
            <a:pPr lvl="1"/>
            <a:endParaRPr lang="en-US" dirty="0" smtClean="0"/>
          </a:p>
          <a:p>
            <a:endParaRPr lang="en-US" dirty="0" smtClean="0"/>
          </a:p>
          <a:p>
            <a:endParaRPr lang="en-US" dirty="0"/>
          </a:p>
        </p:txBody>
      </p:sp>
    </p:spTree>
    <p:extLst>
      <p:ext uri="{BB962C8B-B14F-4D97-AF65-F5344CB8AC3E}">
        <p14:creationId xmlns:p14="http://schemas.microsoft.com/office/powerpoint/2010/main" val="2791152081"/>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Senate Report on DoD Counterfeit Incidents</a:t>
            </a:r>
            <a:endParaRPr lang="en-US" dirty="0"/>
          </a:p>
        </p:txBody>
      </p:sp>
      <p:sp>
        <p:nvSpPr>
          <p:cNvPr id="3" name="Content Placeholder 2"/>
          <p:cNvSpPr>
            <a:spLocks noGrp="1"/>
          </p:cNvSpPr>
          <p:nvPr>
            <p:ph idx="1"/>
          </p:nvPr>
        </p:nvSpPr>
        <p:spPr/>
        <p:txBody>
          <a:bodyPr/>
          <a:lstStyle/>
          <a:p>
            <a:r>
              <a:rPr lang="en-US" dirty="0" smtClean="0"/>
              <a:t>Sources</a:t>
            </a:r>
          </a:p>
          <a:p>
            <a:pPr lvl="1"/>
            <a:r>
              <a:rPr lang="en-US" dirty="0" smtClean="0"/>
              <a:t>The Committee tracked well over 100 of the approximately 1,800 cases of suspect counterfeit parts back through the supply chain. </a:t>
            </a:r>
          </a:p>
          <a:p>
            <a:pPr lvl="1"/>
            <a:r>
              <a:rPr lang="en-US" dirty="0" smtClean="0"/>
              <a:t>More than 70 percent of the suspect parts are traced to China.</a:t>
            </a:r>
          </a:p>
          <a:p>
            <a:pPr lvl="1"/>
            <a:r>
              <a:rPr lang="en-US" dirty="0" smtClean="0"/>
              <a:t>80% of the supply chains started with a U.S supplier.</a:t>
            </a:r>
          </a:p>
          <a:p>
            <a:pPr lvl="1"/>
            <a:r>
              <a:rPr lang="en-US" dirty="0" smtClean="0">
                <a:solidFill>
                  <a:srgbClr val="990000"/>
                </a:solidFill>
              </a:rPr>
              <a:t>Complex supply chains mask the true origin of parts.</a:t>
            </a:r>
          </a:p>
          <a:p>
            <a:pPr lvl="2"/>
            <a:r>
              <a:rPr lang="en-US" dirty="0" smtClean="0"/>
              <a:t>In one case, the part had exchanged hands five times and went through four states and three countries after leaving the original supplier in China before it reached the subcontractor who built the hardware device.</a:t>
            </a:r>
          </a:p>
          <a:p>
            <a:pPr lvl="2"/>
            <a:r>
              <a:rPr lang="en-US" dirty="0" smtClean="0">
                <a:solidFill>
                  <a:srgbClr val="990000"/>
                </a:solidFill>
              </a:rPr>
              <a:t>Contractors were often not aware of the sources of electronic parts.</a:t>
            </a:r>
          </a:p>
          <a:p>
            <a:endParaRPr lang="en-US" dirty="0" smtClean="0"/>
          </a:p>
        </p:txBody>
      </p:sp>
    </p:spTree>
    <p:extLst>
      <p:ext uri="{BB962C8B-B14F-4D97-AF65-F5344CB8AC3E}">
        <p14:creationId xmlns:p14="http://schemas.microsoft.com/office/powerpoint/2010/main" val="2232268087"/>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Software-based Threats</a:t>
            </a:r>
            <a:endParaRPr lang="en-US" dirty="0"/>
          </a:p>
        </p:txBody>
      </p:sp>
      <p:sp>
        <p:nvSpPr>
          <p:cNvPr id="76" name="TextBox 75"/>
          <p:cNvSpPr txBox="1"/>
          <p:nvPr/>
        </p:nvSpPr>
        <p:spPr>
          <a:xfrm>
            <a:off x="3505200" y="3732074"/>
            <a:ext cx="2461170" cy="1477328"/>
          </a:xfrm>
          <a:prstGeom prst="rect">
            <a:avLst/>
          </a:prstGeom>
          <a:noFill/>
        </p:spPr>
        <p:txBody>
          <a:bodyPr wrap="square" rtlCol="0">
            <a:spAutoFit/>
          </a:bodyPr>
          <a:lstStyle/>
          <a:p>
            <a:pPr marL="182880" indent="-91440" algn="l"/>
            <a:r>
              <a:rPr lang="en-US" sz="1800" dirty="0" smtClean="0"/>
              <a:t>In the RSA example, the supply chain was secure and the software was authentic.</a:t>
            </a:r>
            <a:endParaRPr lang="en-US" sz="1800" dirty="0"/>
          </a:p>
        </p:txBody>
      </p:sp>
      <p:cxnSp>
        <p:nvCxnSpPr>
          <p:cNvPr id="77" name="Straight Connector 76"/>
          <p:cNvCxnSpPr/>
          <p:nvPr/>
        </p:nvCxnSpPr>
        <p:spPr bwMode="auto">
          <a:xfrm>
            <a:off x="2320880" y="1232188"/>
            <a:ext cx="1" cy="4478743"/>
          </a:xfrm>
          <a:prstGeom prst="line">
            <a:avLst/>
          </a:prstGeom>
          <a:solidFill>
            <a:srgbClr val="5CA1FB"/>
          </a:solidFill>
          <a:ln w="38100" cap="flat" cmpd="sng" algn="ctr">
            <a:solidFill>
              <a:schemeClr val="tx1"/>
            </a:solidFill>
            <a:prstDash val="solid"/>
            <a:round/>
            <a:headEnd type="none" w="med" len="med"/>
            <a:tailEnd type="none" w="med" len="med"/>
          </a:ln>
          <a:effectLst/>
        </p:spPr>
      </p:cxnSp>
      <p:sp>
        <p:nvSpPr>
          <p:cNvPr id="26" name="Rounded Rectangle 25"/>
          <p:cNvSpPr/>
          <p:nvPr/>
        </p:nvSpPr>
        <p:spPr bwMode="auto">
          <a:xfrm>
            <a:off x="878914" y="2703067"/>
            <a:ext cx="2962656" cy="1013601"/>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27" name="TextBox 26"/>
          <p:cNvSpPr txBox="1"/>
          <p:nvPr/>
        </p:nvSpPr>
        <p:spPr>
          <a:xfrm>
            <a:off x="1006930" y="2748202"/>
            <a:ext cx="2706624" cy="923330"/>
          </a:xfrm>
          <a:prstGeom prst="rect">
            <a:avLst/>
          </a:prstGeom>
          <a:solidFill>
            <a:schemeClr val="bg1"/>
          </a:solidFill>
        </p:spPr>
        <p:txBody>
          <a:bodyPr wrap="square" rtlCol="0">
            <a:spAutoFit/>
          </a:bodyPr>
          <a:lstStyle/>
          <a:p>
            <a:pPr marL="91440" indent="-173736" algn="l">
              <a:spcBef>
                <a:spcPts val="0"/>
              </a:spcBef>
              <a:spcAft>
                <a:spcPts val="600"/>
              </a:spcAft>
            </a:pPr>
            <a:r>
              <a:rPr lang="en-US" sz="1800" dirty="0" smtClean="0">
                <a:solidFill>
                  <a:srgbClr val="0000FF"/>
                </a:solidFill>
              </a:rPr>
              <a:t>Software system development and integration</a:t>
            </a:r>
          </a:p>
        </p:txBody>
      </p:sp>
      <p:grpSp>
        <p:nvGrpSpPr>
          <p:cNvPr id="73" name="Group 72"/>
          <p:cNvGrpSpPr/>
          <p:nvPr/>
        </p:nvGrpSpPr>
        <p:grpSpPr>
          <a:xfrm>
            <a:off x="1618853" y="4160604"/>
            <a:ext cx="1404055" cy="531266"/>
            <a:chOff x="1110545" y="3888334"/>
            <a:chExt cx="1404055" cy="531266"/>
          </a:xfrm>
        </p:grpSpPr>
        <p:sp>
          <p:nvSpPr>
            <p:cNvPr id="38" name="Rounded Rectangle 37"/>
            <p:cNvSpPr/>
            <p:nvPr/>
          </p:nvSpPr>
          <p:spPr bwMode="auto">
            <a:xfrm>
              <a:off x="1110545" y="3888334"/>
              <a:ext cx="1404055" cy="531266"/>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39" name="TextBox 38"/>
            <p:cNvSpPr txBox="1"/>
            <p:nvPr/>
          </p:nvSpPr>
          <p:spPr>
            <a:xfrm>
              <a:off x="1136322" y="3969301"/>
              <a:ext cx="1352501" cy="369332"/>
            </a:xfrm>
            <a:prstGeom prst="rect">
              <a:avLst/>
            </a:prstGeom>
            <a:noFill/>
          </p:spPr>
          <p:txBody>
            <a:bodyPr wrap="square" rtlCol="0">
              <a:spAutoFit/>
            </a:bodyPr>
            <a:lstStyle/>
            <a:p>
              <a:pPr algn="ctr"/>
              <a:r>
                <a:rPr lang="en-US" sz="1800" dirty="0" smtClean="0">
                  <a:solidFill>
                    <a:srgbClr val="0000FF"/>
                  </a:solidFill>
                </a:rPr>
                <a:t>Acquirer</a:t>
              </a:r>
              <a:endParaRPr lang="en-US" sz="1400" dirty="0" smtClean="0">
                <a:solidFill>
                  <a:srgbClr val="0000FF"/>
                </a:solidFill>
              </a:endParaRPr>
            </a:p>
          </p:txBody>
        </p:sp>
      </p:grpSp>
      <p:sp>
        <p:nvSpPr>
          <p:cNvPr id="62" name="Rounded Rectangle 61"/>
          <p:cNvSpPr/>
          <p:nvPr/>
        </p:nvSpPr>
        <p:spPr bwMode="auto">
          <a:xfrm>
            <a:off x="838200" y="1207736"/>
            <a:ext cx="2965360" cy="864666"/>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63" name="TextBox 62"/>
          <p:cNvSpPr txBox="1"/>
          <p:nvPr/>
        </p:nvSpPr>
        <p:spPr>
          <a:xfrm>
            <a:off x="966659" y="1316904"/>
            <a:ext cx="2708442" cy="646331"/>
          </a:xfrm>
          <a:prstGeom prst="rect">
            <a:avLst/>
          </a:prstGeom>
          <a:solidFill>
            <a:schemeClr val="bg1"/>
          </a:solidFill>
        </p:spPr>
        <p:txBody>
          <a:bodyPr wrap="square" rtlCol="0">
            <a:spAutoFit/>
          </a:bodyPr>
          <a:lstStyle/>
          <a:p>
            <a:pPr marL="182880" indent="-91440" algn="ctr"/>
            <a:r>
              <a:rPr lang="en-US" sz="1800" dirty="0">
                <a:solidFill>
                  <a:srgbClr val="0000FF"/>
                </a:solidFill>
              </a:rPr>
              <a:t>S</a:t>
            </a:r>
            <a:r>
              <a:rPr lang="en-US" sz="1800" dirty="0" smtClean="0">
                <a:solidFill>
                  <a:srgbClr val="0000FF"/>
                </a:solidFill>
              </a:rPr>
              <a:t>oftware component developers</a:t>
            </a:r>
          </a:p>
        </p:txBody>
      </p:sp>
      <p:grpSp>
        <p:nvGrpSpPr>
          <p:cNvPr id="72" name="Group 71"/>
          <p:cNvGrpSpPr/>
          <p:nvPr/>
        </p:nvGrpSpPr>
        <p:grpSpPr>
          <a:xfrm>
            <a:off x="1618853" y="5322536"/>
            <a:ext cx="1404055" cy="773464"/>
            <a:chOff x="1143000" y="5105400"/>
            <a:chExt cx="1404055" cy="773464"/>
          </a:xfrm>
        </p:grpSpPr>
        <p:sp>
          <p:nvSpPr>
            <p:cNvPr id="66" name="Rounded Rectangle 65"/>
            <p:cNvSpPr/>
            <p:nvPr/>
          </p:nvSpPr>
          <p:spPr bwMode="auto">
            <a:xfrm>
              <a:off x="1143000" y="5105400"/>
              <a:ext cx="1404055" cy="773464"/>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67" name="TextBox 66"/>
            <p:cNvSpPr txBox="1"/>
            <p:nvPr/>
          </p:nvSpPr>
          <p:spPr>
            <a:xfrm>
              <a:off x="1168777" y="5168967"/>
              <a:ext cx="1352501" cy="646331"/>
            </a:xfrm>
            <a:prstGeom prst="rect">
              <a:avLst/>
            </a:prstGeom>
            <a:noFill/>
          </p:spPr>
          <p:txBody>
            <a:bodyPr wrap="square" rtlCol="0">
              <a:spAutoFit/>
            </a:bodyPr>
            <a:lstStyle/>
            <a:p>
              <a:pPr algn="ctr"/>
              <a:r>
                <a:rPr lang="en-US" sz="1800" dirty="0" smtClean="0">
                  <a:solidFill>
                    <a:srgbClr val="0000FF"/>
                  </a:solidFill>
                </a:rPr>
                <a:t>Deployed System</a:t>
              </a:r>
              <a:endParaRPr lang="en-US" sz="1400" dirty="0" smtClean="0">
                <a:solidFill>
                  <a:srgbClr val="0000FF"/>
                </a:solidFill>
              </a:endParaRPr>
            </a:p>
          </p:txBody>
        </p:sp>
      </p:grpSp>
      <p:sp>
        <p:nvSpPr>
          <p:cNvPr id="78" name="TextBox 77"/>
          <p:cNvSpPr txBox="1"/>
          <p:nvPr/>
        </p:nvSpPr>
        <p:spPr>
          <a:xfrm>
            <a:off x="4789600" y="5524602"/>
            <a:ext cx="995160" cy="369332"/>
          </a:xfrm>
          <a:prstGeom prst="rect">
            <a:avLst/>
          </a:prstGeom>
          <a:noFill/>
        </p:spPr>
        <p:txBody>
          <a:bodyPr wrap="square" rtlCol="0">
            <a:spAutoFit/>
          </a:bodyPr>
          <a:lstStyle/>
          <a:p>
            <a:pPr marL="182880" indent="-91440" algn="l"/>
            <a:r>
              <a:rPr lang="en-US" sz="1800" dirty="0" smtClean="0"/>
              <a:t>Attack</a:t>
            </a:r>
            <a:endParaRPr lang="en-US" sz="1800" dirty="0"/>
          </a:p>
        </p:txBody>
      </p:sp>
      <p:cxnSp>
        <p:nvCxnSpPr>
          <p:cNvPr id="80" name="Straight Arrow Connector 79"/>
          <p:cNvCxnSpPr/>
          <p:nvPr/>
        </p:nvCxnSpPr>
        <p:spPr bwMode="auto">
          <a:xfrm flipH="1">
            <a:off x="3022908" y="5690269"/>
            <a:ext cx="1847452" cy="0"/>
          </a:xfrm>
          <a:prstGeom prst="straightConnector1">
            <a:avLst/>
          </a:prstGeom>
          <a:solidFill>
            <a:srgbClr val="5CA1FB"/>
          </a:solidFill>
          <a:ln w="38100" cap="flat" cmpd="sng" algn="ctr">
            <a:solidFill>
              <a:schemeClr val="tx1"/>
            </a:solidFill>
            <a:prstDash val="solid"/>
            <a:round/>
            <a:headEnd type="none" w="med" len="med"/>
            <a:tailEnd type="arrow"/>
          </a:ln>
          <a:effectLst/>
        </p:spPr>
      </p:cxnSp>
      <p:sp>
        <p:nvSpPr>
          <p:cNvPr id="83" name="TextBox 82"/>
          <p:cNvSpPr txBox="1"/>
          <p:nvPr/>
        </p:nvSpPr>
        <p:spPr>
          <a:xfrm>
            <a:off x="5791200" y="914400"/>
            <a:ext cx="2667000" cy="3277820"/>
          </a:xfrm>
          <a:prstGeom prst="rect">
            <a:avLst/>
          </a:prstGeom>
          <a:noFill/>
        </p:spPr>
        <p:txBody>
          <a:bodyPr wrap="square" rtlCol="0">
            <a:spAutoFit/>
          </a:bodyPr>
          <a:lstStyle/>
          <a:p>
            <a:pPr marL="182880" indent="-91440" algn="l"/>
            <a:r>
              <a:rPr lang="en-US" sz="1800" dirty="0" smtClean="0"/>
              <a:t>Enablers: </a:t>
            </a:r>
          </a:p>
          <a:p>
            <a:pPr marL="182880" indent="-91440" algn="l"/>
            <a:r>
              <a:rPr lang="en-US" sz="1800" dirty="0" smtClean="0"/>
              <a:t>Inadvertent software weaknesses created during development that enable attacks.</a:t>
            </a:r>
          </a:p>
          <a:p>
            <a:pPr marL="182880" indent="-91440" algn="l"/>
            <a:r>
              <a:rPr lang="en-US" sz="1800" dirty="0" smtClean="0"/>
              <a:t>User actions</a:t>
            </a:r>
          </a:p>
          <a:p>
            <a:pPr marL="182880" indent="-91440" algn="l"/>
            <a:r>
              <a:rPr lang="en-US" sz="1800" dirty="0" smtClean="0"/>
              <a:t>Software-based threats not considered during system integration</a:t>
            </a:r>
            <a:endParaRPr lang="en-US" sz="1800" dirty="0"/>
          </a:p>
        </p:txBody>
      </p:sp>
      <p:cxnSp>
        <p:nvCxnSpPr>
          <p:cNvPr id="85" name="Straight Arrow Connector 84"/>
          <p:cNvCxnSpPr>
            <a:stCxn id="83" idx="1"/>
            <a:endCxn id="62" idx="3"/>
          </p:cNvCxnSpPr>
          <p:nvPr/>
        </p:nvCxnSpPr>
        <p:spPr bwMode="auto">
          <a:xfrm flipH="1" flipV="1">
            <a:off x="3803560" y="1640069"/>
            <a:ext cx="1987640" cy="913241"/>
          </a:xfrm>
          <a:prstGeom prst="straightConnector1">
            <a:avLst/>
          </a:prstGeom>
          <a:solidFill>
            <a:srgbClr val="5CA1FB"/>
          </a:solidFill>
          <a:ln w="38100" cap="flat" cmpd="sng" algn="ctr">
            <a:solidFill>
              <a:schemeClr val="tx1"/>
            </a:solidFill>
            <a:prstDash val="solid"/>
            <a:round/>
            <a:headEnd type="none" w="med" len="med"/>
            <a:tailEnd type="arrow"/>
          </a:ln>
          <a:effectLst/>
        </p:spPr>
      </p:cxnSp>
      <p:cxnSp>
        <p:nvCxnSpPr>
          <p:cNvPr id="87" name="Straight Arrow Connector 86"/>
          <p:cNvCxnSpPr>
            <a:stCxn id="83" idx="1"/>
            <a:endCxn id="26" idx="3"/>
          </p:cNvCxnSpPr>
          <p:nvPr/>
        </p:nvCxnSpPr>
        <p:spPr bwMode="auto">
          <a:xfrm flipH="1">
            <a:off x="3841570" y="2553310"/>
            <a:ext cx="1949630" cy="656558"/>
          </a:xfrm>
          <a:prstGeom prst="straightConnector1">
            <a:avLst/>
          </a:prstGeom>
          <a:solidFill>
            <a:srgbClr val="5CA1FB"/>
          </a:solidFill>
          <a:ln w="38100" cap="flat" cmpd="sng" algn="ctr">
            <a:solidFill>
              <a:schemeClr val="tx1"/>
            </a:solidFill>
            <a:prstDash val="solid"/>
            <a:round/>
            <a:headEnd type="none" w="med" len="med"/>
            <a:tailEnd type="arrow"/>
          </a:ln>
          <a:effectLst/>
        </p:spPr>
      </p:cxnSp>
      <p:cxnSp>
        <p:nvCxnSpPr>
          <p:cNvPr id="92" name="Straight Arrow Connector 91"/>
          <p:cNvCxnSpPr>
            <a:stCxn id="83" idx="2"/>
            <a:endCxn id="78" idx="0"/>
          </p:cNvCxnSpPr>
          <p:nvPr/>
        </p:nvCxnSpPr>
        <p:spPr bwMode="auto">
          <a:xfrm flipH="1">
            <a:off x="5287180" y="4192220"/>
            <a:ext cx="1837520" cy="1332382"/>
          </a:xfrm>
          <a:prstGeom prst="straightConnector1">
            <a:avLst/>
          </a:prstGeom>
          <a:solidFill>
            <a:srgbClr val="5CA1FB"/>
          </a:solidFill>
          <a:ln w="381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101773198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pPr algn="l"/>
            <a:r>
              <a:rPr lang="en-US" sz="3600" b="1" dirty="0">
                <a:latin typeface="Calibri" panose="020F0502020204030204" pitchFamily="34" charset="0"/>
              </a:rPr>
              <a:t>Assurance for Building Security In</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1659800117"/>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Firmware: A Special but Important Class of Software-1</a:t>
            </a:r>
            <a:endParaRPr lang="en-US" dirty="0"/>
          </a:p>
        </p:txBody>
      </p:sp>
      <p:sp>
        <p:nvSpPr>
          <p:cNvPr id="3" name="Content Placeholder 2"/>
          <p:cNvSpPr>
            <a:spLocks noGrp="1"/>
          </p:cNvSpPr>
          <p:nvPr>
            <p:ph idx="1"/>
          </p:nvPr>
        </p:nvSpPr>
        <p:spPr/>
        <p:txBody>
          <a:bodyPr/>
          <a:lstStyle/>
          <a:p>
            <a:r>
              <a:rPr lang="en-US" dirty="0" smtClean="0"/>
              <a:t>Firmware is a set of instructions programmed on a hardware device. It adds functionality to a hardware device and provides the necessary instructions for how the device communicates with the other computer hardware.</a:t>
            </a:r>
          </a:p>
          <a:p>
            <a:r>
              <a:rPr lang="en-US" dirty="0" smtClean="0"/>
              <a:t>All electronic devices such as digital watches, TV remote controls, mobile phones, electronic hotel locks,  and disc drives have firmware.</a:t>
            </a:r>
          </a:p>
        </p:txBody>
      </p:sp>
    </p:spTree>
    <p:extLst>
      <p:ext uri="{BB962C8B-B14F-4D97-AF65-F5344CB8AC3E}">
        <p14:creationId xmlns:p14="http://schemas.microsoft.com/office/powerpoint/2010/main" val="872430165"/>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Firmware: A Special but Important Class of Software-2</a:t>
            </a:r>
            <a:endParaRPr lang="en-US" dirty="0"/>
          </a:p>
        </p:txBody>
      </p:sp>
      <p:sp>
        <p:nvSpPr>
          <p:cNvPr id="3" name="Content Placeholder 2"/>
          <p:cNvSpPr>
            <a:spLocks noGrp="1"/>
          </p:cNvSpPr>
          <p:nvPr>
            <p:ph idx="1"/>
          </p:nvPr>
        </p:nvSpPr>
        <p:spPr/>
        <p:txBody>
          <a:bodyPr/>
          <a:lstStyle/>
          <a:p>
            <a:r>
              <a:rPr lang="en-US" dirty="0" smtClean="0"/>
              <a:t>On a DVD or CD player such firmware ejects the media, reads the starting locations for the various segments from the media, and manages the physical devices to repeat a section or to randomly play pieces.  </a:t>
            </a:r>
          </a:p>
          <a:p>
            <a:r>
              <a:rPr lang="en-US" dirty="0" smtClean="0"/>
              <a:t>Firmware is permanent in the sense that it is stored in read-only memory and can require special updaters to change it. </a:t>
            </a:r>
          </a:p>
          <a:p>
            <a:r>
              <a:rPr lang="en-US" dirty="0" smtClean="0"/>
              <a:t>Exploitable weaknesses can exist in firmware –   e.g. a software error in a widely used hotel door lock can be by-passed by with an attacker-constructed  inexpensive device.  </a:t>
            </a:r>
          </a:p>
        </p:txBody>
      </p:sp>
    </p:spTree>
    <p:extLst>
      <p:ext uri="{BB962C8B-B14F-4D97-AF65-F5344CB8AC3E}">
        <p14:creationId xmlns:p14="http://schemas.microsoft.com/office/powerpoint/2010/main" val="858151920"/>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Firmware </a:t>
            </a:r>
            <a:r>
              <a:rPr lang="en-US" dirty="0" smtClean="0"/>
              <a:t>Tampering-1</a:t>
            </a:r>
            <a:endParaRPr lang="en-US" dirty="0"/>
          </a:p>
        </p:txBody>
      </p:sp>
      <p:sp>
        <p:nvSpPr>
          <p:cNvPr id="3" name="Content Placeholder 2"/>
          <p:cNvSpPr>
            <a:spLocks noGrp="1"/>
          </p:cNvSpPr>
          <p:nvPr>
            <p:ph idx="1"/>
          </p:nvPr>
        </p:nvSpPr>
        <p:spPr/>
        <p:txBody>
          <a:bodyPr/>
          <a:lstStyle/>
          <a:p>
            <a:r>
              <a:rPr lang="en-US" dirty="0"/>
              <a:t>An attacker can fundamentally change the operation of electronic hardware by changing the firmware that controls it. </a:t>
            </a:r>
          </a:p>
          <a:p>
            <a:r>
              <a:rPr lang="en-US" dirty="0"/>
              <a:t>Firmware modifications often require physical access to a device even if the device can be accessed remotely. </a:t>
            </a:r>
          </a:p>
          <a:p>
            <a:pPr lvl="1"/>
            <a:r>
              <a:rPr lang="en-US" dirty="0"/>
              <a:t>Thus the threats and mitigations when physical access is required have considerable overlap with those for hardware.</a:t>
            </a:r>
          </a:p>
          <a:p>
            <a:pPr lvl="1"/>
            <a:r>
              <a:rPr lang="en-US" dirty="0"/>
              <a:t>Tampering could replace the chip on which the firmware is installed.</a:t>
            </a:r>
          </a:p>
          <a:p>
            <a:endParaRPr lang="en-US" dirty="0"/>
          </a:p>
        </p:txBody>
      </p:sp>
    </p:spTree>
    <p:extLst>
      <p:ext uri="{BB962C8B-B14F-4D97-AF65-F5344CB8AC3E}">
        <p14:creationId xmlns:p14="http://schemas.microsoft.com/office/powerpoint/2010/main" val="3727768778"/>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Government Systems</a:t>
            </a:r>
            <a:endParaRPr lang="en-US" dirty="0"/>
          </a:p>
        </p:txBody>
      </p:sp>
      <p:sp>
        <p:nvSpPr>
          <p:cNvPr id="3" name="Content Placeholder 2"/>
          <p:cNvSpPr>
            <a:spLocks noGrp="1"/>
          </p:cNvSpPr>
          <p:nvPr>
            <p:ph idx="1"/>
          </p:nvPr>
        </p:nvSpPr>
        <p:spPr>
          <a:xfrm>
            <a:off x="351099" y="1061977"/>
            <a:ext cx="8455025" cy="4953000"/>
          </a:xfrm>
        </p:spPr>
        <p:txBody>
          <a:bodyPr/>
          <a:lstStyle/>
          <a:p>
            <a:r>
              <a:rPr lang="en-US" dirty="0"/>
              <a:t>Common Criteria for Information Technology Security Evaluation (CC) Evaluation of security functions. </a:t>
            </a:r>
            <a:r>
              <a:rPr lang="en-US" dirty="0" smtClean="0"/>
              <a:t>Required of military systems. </a:t>
            </a:r>
            <a:r>
              <a:rPr lang="en-US" dirty="0" smtClean="0">
                <a:hlinkClick r:id="rId2"/>
              </a:rPr>
              <a:t>http</a:t>
            </a:r>
            <a:r>
              <a:rPr lang="en-US" dirty="0">
                <a:hlinkClick r:id="rId2"/>
              </a:rPr>
              <a:t>://www.commoncriteriaportal.org/cc/</a:t>
            </a:r>
            <a:endParaRPr lang="en-US" dirty="0"/>
          </a:p>
          <a:p>
            <a:r>
              <a:rPr lang="en-US" dirty="0"/>
              <a:t>Supply Chain Risk Management  Practices for Federal Information Systems and Organizations: NIST: </a:t>
            </a:r>
            <a:r>
              <a:rPr lang="en-US" dirty="0">
                <a:hlinkClick r:id="rId3"/>
              </a:rPr>
              <a:t>http://csrc.nist.gov/publications/drafts/800-161/sp800_161_draft.pdf</a:t>
            </a:r>
            <a:endParaRPr lang="en-US" dirty="0"/>
          </a:p>
          <a:p>
            <a:endParaRPr lang="en-US" dirty="0" smtClean="0"/>
          </a:p>
        </p:txBody>
      </p:sp>
    </p:spTree>
    <p:extLst>
      <p:ext uri="{BB962C8B-B14F-4D97-AF65-F5344CB8AC3E}">
        <p14:creationId xmlns:p14="http://schemas.microsoft.com/office/powerpoint/2010/main" val="2569620505"/>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Government Documentation</a:t>
            </a:r>
            <a:endParaRPr lang="en-US" dirty="0"/>
          </a:p>
        </p:txBody>
      </p:sp>
      <p:sp>
        <p:nvSpPr>
          <p:cNvPr id="3" name="Content Placeholder 2"/>
          <p:cNvSpPr>
            <a:spLocks noGrp="1"/>
          </p:cNvSpPr>
          <p:nvPr>
            <p:ph idx="1"/>
          </p:nvPr>
        </p:nvSpPr>
        <p:spPr/>
        <p:txBody>
          <a:bodyPr/>
          <a:lstStyle/>
          <a:p>
            <a:r>
              <a:rPr lang="en-US" dirty="0" smtClean="0"/>
              <a:t>Federal </a:t>
            </a:r>
            <a:r>
              <a:rPr lang="en-US" dirty="0"/>
              <a:t>Information Security Management Act OMB Circular A-130, HSPD-12, FIPS Publication 200</a:t>
            </a:r>
          </a:p>
          <a:p>
            <a:r>
              <a:rPr lang="en-US" dirty="0"/>
              <a:t>FIPS 199: Standards for Security Categorization of Federal Information and Information Systems</a:t>
            </a:r>
          </a:p>
          <a:p>
            <a:r>
              <a:rPr lang="en-US" dirty="0"/>
              <a:t>FIPS 200: Minimum Security Requirements for Federal Information and Information Systems</a:t>
            </a:r>
          </a:p>
          <a:p>
            <a:r>
              <a:rPr lang="en-US" dirty="0"/>
              <a:t>OMB Circular A-130 : Management of Federal Information Resources </a:t>
            </a:r>
          </a:p>
          <a:p>
            <a:endParaRPr lang="en-US" dirty="0"/>
          </a:p>
        </p:txBody>
      </p:sp>
    </p:spTree>
    <p:extLst>
      <p:ext uri="{BB962C8B-B14F-4D97-AF65-F5344CB8AC3E}">
        <p14:creationId xmlns:p14="http://schemas.microsoft.com/office/powerpoint/2010/main" val="4130965595"/>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Information Security Management Act (FISMA)</a:t>
            </a:r>
            <a:endParaRPr lang="en-US" dirty="0"/>
          </a:p>
        </p:txBody>
      </p:sp>
      <p:sp>
        <p:nvSpPr>
          <p:cNvPr id="3" name="Content Placeholder 2"/>
          <p:cNvSpPr>
            <a:spLocks noGrp="1"/>
          </p:cNvSpPr>
          <p:nvPr>
            <p:ph idx="1"/>
          </p:nvPr>
        </p:nvSpPr>
        <p:spPr/>
        <p:txBody>
          <a:bodyPr/>
          <a:lstStyle/>
          <a:p>
            <a:r>
              <a:rPr lang="en-US" sz="2400" dirty="0" smtClean="0"/>
              <a:t>FISMA assigns responsibilities to various agencies to ensure the security of data in the federal government.</a:t>
            </a:r>
          </a:p>
          <a:p>
            <a:r>
              <a:rPr lang="en-US" sz="2400" dirty="0" smtClean="0"/>
              <a:t>Nine Steps</a:t>
            </a:r>
          </a:p>
          <a:p>
            <a:pPr lvl="1"/>
            <a:r>
              <a:rPr lang="en-US" sz="2000" dirty="0" smtClean="0"/>
              <a:t>Categorize the information to be protected.</a:t>
            </a:r>
          </a:p>
          <a:p>
            <a:pPr lvl="1"/>
            <a:r>
              <a:rPr lang="en-US" sz="2000" dirty="0" smtClean="0"/>
              <a:t>Select minimum baseline controls.</a:t>
            </a:r>
          </a:p>
          <a:p>
            <a:pPr lvl="1"/>
            <a:r>
              <a:rPr lang="en-US" sz="2000" dirty="0" smtClean="0"/>
              <a:t>Refine controls using a risk assessment procedure.</a:t>
            </a:r>
          </a:p>
          <a:p>
            <a:pPr lvl="1"/>
            <a:r>
              <a:rPr lang="en-US" sz="2000" dirty="0" smtClean="0"/>
              <a:t>Document the controls in the system security plan.</a:t>
            </a:r>
          </a:p>
          <a:p>
            <a:pPr lvl="1"/>
            <a:r>
              <a:rPr lang="en-US" sz="2000" dirty="0" smtClean="0"/>
              <a:t>Implement security controls in appropriate information systems.</a:t>
            </a:r>
          </a:p>
          <a:p>
            <a:pPr lvl="1"/>
            <a:r>
              <a:rPr lang="en-US" sz="2000" dirty="0" smtClean="0"/>
              <a:t>Assess the effectiveness of the security controls once they have been implemented.</a:t>
            </a:r>
          </a:p>
          <a:p>
            <a:pPr lvl="1"/>
            <a:r>
              <a:rPr lang="en-US" sz="2000" dirty="0" smtClean="0"/>
              <a:t>Determine agency-level risk to the mission or business case.</a:t>
            </a:r>
          </a:p>
          <a:p>
            <a:pPr lvl="1"/>
            <a:r>
              <a:rPr lang="en-US" sz="2000" dirty="0" smtClean="0"/>
              <a:t>Authorize the information system for processing.</a:t>
            </a:r>
          </a:p>
          <a:p>
            <a:pPr lvl="1"/>
            <a:r>
              <a:rPr lang="en-US" sz="2000" dirty="0" smtClean="0"/>
              <a:t>Monitor the security controls on a continuous basis.</a:t>
            </a:r>
            <a:endParaRPr lang="en-US" sz="2000" dirty="0"/>
          </a:p>
        </p:txBody>
      </p:sp>
    </p:spTree>
    <p:extLst>
      <p:ext uri="{BB962C8B-B14F-4D97-AF65-F5344CB8AC3E}">
        <p14:creationId xmlns:p14="http://schemas.microsoft.com/office/powerpoint/2010/main" val="2544440631"/>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Evaluate Security Functionality</a:t>
            </a:r>
            <a:endParaRPr lang="en-US" dirty="0"/>
          </a:p>
        </p:txBody>
      </p:sp>
      <p:sp>
        <p:nvSpPr>
          <p:cNvPr id="3" name="Content Placeholder 2"/>
          <p:cNvSpPr>
            <a:spLocks noGrp="1"/>
          </p:cNvSpPr>
          <p:nvPr>
            <p:ph idx="1"/>
          </p:nvPr>
        </p:nvSpPr>
        <p:spPr/>
        <p:txBody>
          <a:bodyPr/>
          <a:lstStyle/>
          <a:p>
            <a:r>
              <a:rPr lang="en-US" dirty="0" smtClean="0"/>
              <a:t>Common Criteria for Information Technology Security Evaluation (CC) is a product assessment of its security properties.</a:t>
            </a:r>
          </a:p>
          <a:p>
            <a:pPr lvl="1"/>
            <a:r>
              <a:rPr lang="en-US" dirty="0"/>
              <a:t>a</a:t>
            </a:r>
            <a:r>
              <a:rPr lang="en-US" dirty="0" smtClean="0"/>
              <a:t>n international standard</a:t>
            </a:r>
          </a:p>
          <a:p>
            <a:pPr lvl="1"/>
            <a:r>
              <a:rPr lang="en-US" dirty="0" smtClean="0"/>
              <a:t>can </a:t>
            </a:r>
            <a:r>
              <a:rPr lang="en-US" dirty="0"/>
              <a:t>be a requirement for non-government systems</a:t>
            </a:r>
          </a:p>
          <a:p>
            <a:pPr lvl="1"/>
            <a:r>
              <a:rPr lang="en-US" dirty="0"/>
              <a:t>i</a:t>
            </a:r>
            <a:r>
              <a:rPr lang="en-US" dirty="0" smtClean="0"/>
              <a:t>s a US Defense Department Requirement</a:t>
            </a:r>
          </a:p>
          <a:p>
            <a:pPr lvl="1"/>
            <a:r>
              <a:rPr lang="en-US" dirty="0"/>
              <a:t>d</a:t>
            </a:r>
            <a:r>
              <a:rPr lang="en-US" dirty="0" smtClean="0"/>
              <a:t>ocuments </a:t>
            </a:r>
            <a:r>
              <a:rPr lang="en-US" dirty="0"/>
              <a:t>are available at </a:t>
            </a:r>
            <a:r>
              <a:rPr lang="en-US" dirty="0" smtClean="0">
                <a:hlinkClick r:id="rId2"/>
              </a:rPr>
              <a:t>http</a:t>
            </a:r>
            <a:r>
              <a:rPr lang="en-US" dirty="0">
                <a:hlinkClick r:id="rId2"/>
              </a:rPr>
              <a:t>://www.commoncriteriaportal.org/cc</a:t>
            </a:r>
            <a:r>
              <a:rPr lang="en-US" dirty="0" smtClean="0">
                <a:hlinkClick r:id="rId2"/>
              </a:rPr>
              <a:t>/</a:t>
            </a:r>
            <a:endParaRPr lang="en-US" dirty="0"/>
          </a:p>
          <a:p>
            <a:pPr marL="283464" lvl="1" indent="0">
              <a:buNone/>
            </a:pPr>
            <a:endParaRPr lang="en-US" dirty="0"/>
          </a:p>
          <a:p>
            <a:pPr lvl="1"/>
            <a:endParaRPr lang="en-US" dirty="0" smtClean="0"/>
          </a:p>
          <a:p>
            <a:pPr lvl="1"/>
            <a:endParaRPr lang="en-US" dirty="0" smtClean="0"/>
          </a:p>
          <a:p>
            <a:endParaRPr lang="en-US" dirty="0"/>
          </a:p>
        </p:txBody>
      </p:sp>
    </p:spTree>
    <p:extLst>
      <p:ext uri="{BB962C8B-B14F-4D97-AF65-F5344CB8AC3E}">
        <p14:creationId xmlns:p14="http://schemas.microsoft.com/office/powerpoint/2010/main" val="2528031688"/>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Criteria</a:t>
            </a:r>
            <a:endParaRPr lang="en-US" dirty="0"/>
          </a:p>
        </p:txBody>
      </p:sp>
      <p:sp>
        <p:nvSpPr>
          <p:cNvPr id="3" name="Content Placeholder 2"/>
          <p:cNvSpPr>
            <a:spLocks noGrp="1"/>
          </p:cNvSpPr>
          <p:nvPr>
            <p:ph idx="1"/>
          </p:nvPr>
        </p:nvSpPr>
        <p:spPr/>
        <p:txBody>
          <a:bodyPr/>
          <a:lstStyle/>
          <a:p>
            <a:r>
              <a:rPr lang="en-US" dirty="0"/>
              <a:t>The CC permits comparability between the results of independent security </a:t>
            </a:r>
            <a:r>
              <a:rPr lang="en-US" dirty="0" smtClean="0"/>
              <a:t>evaluations by providing </a:t>
            </a:r>
            <a:r>
              <a:rPr lang="en-US" dirty="0"/>
              <a:t>a common set of requirements </a:t>
            </a:r>
            <a:endParaRPr lang="en-US" dirty="0" smtClean="0"/>
          </a:p>
          <a:p>
            <a:pPr lvl="1"/>
            <a:r>
              <a:rPr lang="en-US" dirty="0" smtClean="0"/>
              <a:t>for the </a:t>
            </a:r>
            <a:r>
              <a:rPr lang="en-US" dirty="0"/>
              <a:t>security functionality of IT </a:t>
            </a:r>
            <a:r>
              <a:rPr lang="en-US" dirty="0" smtClean="0"/>
              <a:t>products</a:t>
            </a:r>
          </a:p>
          <a:p>
            <a:pPr lvl="1"/>
            <a:r>
              <a:rPr lang="en-US" dirty="0"/>
              <a:t>f</a:t>
            </a:r>
            <a:r>
              <a:rPr lang="en-US" dirty="0" smtClean="0"/>
              <a:t>or the assurance </a:t>
            </a:r>
            <a:r>
              <a:rPr lang="en-US" dirty="0"/>
              <a:t>measures applied </a:t>
            </a:r>
            <a:r>
              <a:rPr lang="en-US" dirty="0" smtClean="0"/>
              <a:t>to </a:t>
            </a:r>
            <a:r>
              <a:rPr lang="en-US" dirty="0"/>
              <a:t>these IT products during a security evaluation. </a:t>
            </a:r>
            <a:endParaRPr lang="en-US" dirty="0" smtClean="0"/>
          </a:p>
          <a:p>
            <a:r>
              <a:rPr lang="en-US" dirty="0" smtClean="0"/>
              <a:t>Independent laboratories are accredited to perform CC evaluations</a:t>
            </a:r>
            <a:endParaRPr lang="en-US" dirty="0"/>
          </a:p>
        </p:txBody>
      </p:sp>
    </p:spTree>
    <p:extLst>
      <p:ext uri="{BB962C8B-B14F-4D97-AF65-F5344CB8AC3E}">
        <p14:creationId xmlns:p14="http://schemas.microsoft.com/office/powerpoint/2010/main" val="2475183065"/>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Levels of Assurance-1</a:t>
            </a:r>
            <a:endParaRPr lang="en-US" dirty="0"/>
          </a:p>
        </p:txBody>
      </p:sp>
      <p:sp>
        <p:nvSpPr>
          <p:cNvPr id="3" name="Content Placeholder 2"/>
          <p:cNvSpPr>
            <a:spLocks noGrp="1"/>
          </p:cNvSpPr>
          <p:nvPr>
            <p:ph idx="1"/>
          </p:nvPr>
        </p:nvSpPr>
        <p:spPr/>
        <p:txBody>
          <a:bodyPr/>
          <a:lstStyle/>
          <a:p>
            <a:r>
              <a:rPr lang="en-US" dirty="0" smtClean="0"/>
              <a:t>A protection profile is the set of security requirements.</a:t>
            </a:r>
          </a:p>
          <a:p>
            <a:r>
              <a:rPr lang="en-US" dirty="0" smtClean="0"/>
              <a:t>CC defines 7 </a:t>
            </a:r>
            <a:r>
              <a:rPr lang="en-US" dirty="0" smtClean="0"/>
              <a:t>Evaluation </a:t>
            </a:r>
            <a:r>
              <a:rPr lang="en-US" dirty="0" smtClean="0"/>
              <a:t>Assurance </a:t>
            </a:r>
            <a:r>
              <a:rPr lang="en-US" dirty="0" smtClean="0"/>
              <a:t>Levels </a:t>
            </a:r>
            <a:r>
              <a:rPr lang="en-US" dirty="0" smtClean="0"/>
              <a:t>(EAL). For example </a:t>
            </a:r>
          </a:p>
          <a:p>
            <a:pPr lvl="1"/>
            <a:r>
              <a:rPr lang="en-US" dirty="0" smtClean="0"/>
              <a:t>EAL1: Functionally tested</a:t>
            </a:r>
          </a:p>
          <a:p>
            <a:pPr lvl="2"/>
            <a:r>
              <a:rPr lang="en-US" dirty="0"/>
              <a:t>some confidence in correct operation is </a:t>
            </a:r>
            <a:r>
              <a:rPr lang="en-US" dirty="0" smtClean="0"/>
              <a:t>required</a:t>
            </a:r>
            <a:r>
              <a:rPr lang="en-US" dirty="0"/>
              <a:t> </a:t>
            </a:r>
            <a:r>
              <a:rPr lang="en-US" dirty="0" smtClean="0"/>
              <a:t>but </a:t>
            </a:r>
            <a:r>
              <a:rPr lang="en-US" dirty="0"/>
              <a:t>the threats to security are not viewed as serious</a:t>
            </a:r>
            <a:endParaRPr lang="en-US" dirty="0" smtClean="0"/>
          </a:p>
          <a:p>
            <a:pPr lvl="1"/>
            <a:r>
              <a:rPr lang="en-US" dirty="0" smtClean="0"/>
              <a:t>EAL2: Structurally tested</a:t>
            </a:r>
          </a:p>
          <a:p>
            <a:pPr lvl="2"/>
            <a:r>
              <a:rPr lang="en-US" dirty="0"/>
              <a:t>delivery </a:t>
            </a:r>
            <a:r>
              <a:rPr lang="en-US" dirty="0" smtClean="0"/>
              <a:t>of design </a:t>
            </a:r>
            <a:r>
              <a:rPr lang="en-US" dirty="0"/>
              <a:t>information and test results,</a:t>
            </a:r>
            <a:endParaRPr lang="en-US" dirty="0" smtClean="0"/>
          </a:p>
          <a:p>
            <a:pPr marL="283464" lvl="1" indent="0">
              <a:buNone/>
            </a:pPr>
            <a:endParaRPr lang="en-US" dirty="0" smtClean="0"/>
          </a:p>
          <a:p>
            <a:r>
              <a:rPr lang="en-US" dirty="0" smtClean="0"/>
              <a:t> </a:t>
            </a:r>
          </a:p>
          <a:p>
            <a:endParaRPr lang="en-US" dirty="0"/>
          </a:p>
        </p:txBody>
      </p:sp>
    </p:spTree>
    <p:extLst>
      <p:ext uri="{BB962C8B-B14F-4D97-AF65-F5344CB8AC3E}">
        <p14:creationId xmlns:p14="http://schemas.microsoft.com/office/powerpoint/2010/main" val="3905556627"/>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Levels of </a:t>
            </a:r>
            <a:r>
              <a:rPr lang="en-US" dirty="0" smtClean="0"/>
              <a:t>Assurance-2</a:t>
            </a:r>
            <a:endParaRPr lang="en-US" dirty="0"/>
          </a:p>
        </p:txBody>
      </p:sp>
      <p:sp>
        <p:nvSpPr>
          <p:cNvPr id="3" name="Content Placeholder 2"/>
          <p:cNvSpPr>
            <a:spLocks noGrp="1"/>
          </p:cNvSpPr>
          <p:nvPr>
            <p:ph idx="1"/>
          </p:nvPr>
        </p:nvSpPr>
        <p:spPr/>
        <p:txBody>
          <a:bodyPr/>
          <a:lstStyle/>
          <a:p>
            <a:pPr lvl="1"/>
            <a:r>
              <a:rPr lang="en-US" dirty="0" smtClean="0"/>
              <a:t>EAL3 methodically tested </a:t>
            </a:r>
            <a:r>
              <a:rPr lang="en-US" dirty="0"/>
              <a:t>and checked. </a:t>
            </a:r>
            <a:endParaRPr lang="en-US" dirty="0" smtClean="0"/>
          </a:p>
          <a:p>
            <a:pPr lvl="2"/>
            <a:r>
              <a:rPr lang="en-US" dirty="0"/>
              <a:t>p</a:t>
            </a:r>
            <a:r>
              <a:rPr lang="en-US" dirty="0" smtClean="0"/>
              <a:t>ositive </a:t>
            </a:r>
            <a:r>
              <a:rPr lang="en-US" dirty="0"/>
              <a:t>security </a:t>
            </a:r>
            <a:r>
              <a:rPr lang="en-US" dirty="0" smtClean="0"/>
              <a:t>engineering at </a:t>
            </a:r>
            <a:r>
              <a:rPr lang="en-US" dirty="0"/>
              <a:t>the design stage without substantial alteration </a:t>
            </a:r>
            <a:r>
              <a:rPr lang="en-US" dirty="0" smtClean="0"/>
              <a:t>of </a:t>
            </a:r>
            <a:r>
              <a:rPr lang="en-US" dirty="0"/>
              <a:t>existing sound development </a:t>
            </a:r>
            <a:r>
              <a:rPr lang="en-US" dirty="0" smtClean="0"/>
              <a:t>practices. </a:t>
            </a:r>
          </a:p>
          <a:p>
            <a:pPr lvl="2"/>
            <a:r>
              <a:rPr lang="en-US" dirty="0" smtClean="0"/>
              <a:t>coverage </a:t>
            </a:r>
            <a:r>
              <a:rPr lang="en-US" dirty="0" smtClean="0"/>
              <a:t>of the </a:t>
            </a:r>
            <a:r>
              <a:rPr lang="en-US" dirty="0"/>
              <a:t>implementation for </a:t>
            </a:r>
            <a:r>
              <a:rPr lang="en-US" dirty="0" smtClean="0"/>
              <a:t>a subset of security </a:t>
            </a:r>
            <a:r>
              <a:rPr lang="en-US" dirty="0"/>
              <a:t>functionality</a:t>
            </a:r>
            <a:endParaRPr lang="en-US" dirty="0" smtClean="0"/>
          </a:p>
          <a:p>
            <a:pPr lvl="2"/>
            <a:r>
              <a:rPr lang="en-US" dirty="0"/>
              <a:t>a</a:t>
            </a:r>
            <a:r>
              <a:rPr lang="en-US" dirty="0" smtClean="0"/>
              <a:t>n </a:t>
            </a:r>
            <a:r>
              <a:rPr lang="en-US" dirty="0"/>
              <a:t>architectural description of the design </a:t>
            </a:r>
            <a:r>
              <a:rPr lang="en-US" dirty="0" smtClean="0"/>
              <a:t>developed to understand </a:t>
            </a:r>
            <a:r>
              <a:rPr lang="en-US" dirty="0"/>
              <a:t>the security </a:t>
            </a:r>
            <a:r>
              <a:rPr lang="en-US" dirty="0" smtClean="0"/>
              <a:t>behavior. . </a:t>
            </a:r>
          </a:p>
          <a:p>
            <a:pPr lvl="2"/>
            <a:r>
              <a:rPr lang="en-US" dirty="0"/>
              <a:t>s</a:t>
            </a:r>
            <a:r>
              <a:rPr lang="en-US" dirty="0" smtClean="0"/>
              <a:t>elective </a:t>
            </a:r>
            <a:r>
              <a:rPr lang="en-US" dirty="0"/>
              <a:t>independent confirmation of the developer test </a:t>
            </a:r>
            <a:r>
              <a:rPr lang="en-US" dirty="0" smtClean="0"/>
              <a:t>results</a:t>
            </a:r>
          </a:p>
          <a:p>
            <a:pPr lvl="2"/>
            <a:r>
              <a:rPr lang="en-US" dirty="0"/>
              <a:t>v</a:t>
            </a:r>
            <a:r>
              <a:rPr lang="en-US" dirty="0" smtClean="0"/>
              <a:t>ulnerability </a:t>
            </a:r>
            <a:r>
              <a:rPr lang="en-US" dirty="0"/>
              <a:t>analysis (based upon the functional </a:t>
            </a:r>
            <a:r>
              <a:rPr lang="en-US" dirty="0" smtClean="0"/>
              <a:t>specification) of the design. </a:t>
            </a:r>
          </a:p>
          <a:p>
            <a:pPr lvl="2"/>
            <a:r>
              <a:rPr lang="en-US" dirty="0"/>
              <a:t>s</a:t>
            </a:r>
            <a:r>
              <a:rPr lang="en-US" dirty="0" smtClean="0"/>
              <a:t>ecurity architecture </a:t>
            </a:r>
            <a:r>
              <a:rPr lang="en-US" dirty="0"/>
              <a:t>description and guidance evidence </a:t>
            </a:r>
            <a:r>
              <a:rPr lang="en-US" dirty="0" smtClean="0"/>
              <a:t>provided.</a:t>
            </a:r>
          </a:p>
          <a:p>
            <a:endParaRPr lang="en-US" dirty="0" smtClean="0"/>
          </a:p>
          <a:p>
            <a:endParaRPr lang="en-US" dirty="0"/>
          </a:p>
        </p:txBody>
      </p:sp>
    </p:spTree>
    <p:extLst>
      <p:ext uri="{BB962C8B-B14F-4D97-AF65-F5344CB8AC3E}">
        <p14:creationId xmlns:p14="http://schemas.microsoft.com/office/powerpoint/2010/main" val="401320919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a:t>Open Group: Supply chain provider standard</a:t>
            </a:r>
          </a:p>
          <a:p>
            <a:r>
              <a:rPr lang="en-US" dirty="0"/>
              <a:t>Open Group: Accreditation: an assurance case</a:t>
            </a:r>
          </a:p>
          <a:p>
            <a:r>
              <a:rPr lang="en-US" dirty="0" smtClean="0"/>
              <a:t>Applying assurance to outsourced development</a:t>
            </a:r>
          </a:p>
          <a:p>
            <a:r>
              <a:rPr lang="en-US" dirty="0" smtClean="0"/>
              <a:t>Assurance: Government regulations and supply chain requirements</a:t>
            </a:r>
          </a:p>
          <a:p>
            <a:endParaRPr lang="en-US" dirty="0"/>
          </a:p>
        </p:txBody>
      </p:sp>
      <p:sp>
        <p:nvSpPr>
          <p:cNvPr id="6" name="AutoShape 4"/>
          <p:cNvSpPr>
            <a:spLocks noChangeArrowheads="1"/>
          </p:cNvSpPr>
          <p:nvPr/>
        </p:nvSpPr>
        <p:spPr bwMode="auto">
          <a:xfrm rot="5400000">
            <a:off x="0" y="1176493"/>
            <a:ext cx="349109" cy="311151"/>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3242783049"/>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Levels of </a:t>
            </a:r>
            <a:r>
              <a:rPr lang="en-US" dirty="0" smtClean="0"/>
              <a:t>Assurance-3</a:t>
            </a:r>
            <a:endParaRPr lang="en-US" dirty="0"/>
          </a:p>
        </p:txBody>
      </p:sp>
      <p:sp>
        <p:nvSpPr>
          <p:cNvPr id="3" name="Content Placeholder 2"/>
          <p:cNvSpPr>
            <a:spLocks noGrp="1"/>
          </p:cNvSpPr>
          <p:nvPr>
            <p:ph idx="1"/>
          </p:nvPr>
        </p:nvSpPr>
        <p:spPr/>
        <p:txBody>
          <a:bodyPr/>
          <a:lstStyle/>
          <a:p>
            <a:pPr lvl="1"/>
            <a:r>
              <a:rPr lang="en-US" dirty="0" smtClean="0"/>
              <a:t>EAL4 methodically  designed</a:t>
            </a:r>
            <a:r>
              <a:rPr lang="en-US" dirty="0"/>
              <a:t>, tested, and reviewed. </a:t>
            </a:r>
            <a:endParaRPr lang="en-US" dirty="0" smtClean="0"/>
          </a:p>
          <a:p>
            <a:pPr lvl="2"/>
            <a:r>
              <a:rPr lang="en-US" dirty="0" smtClean="0"/>
              <a:t>based </a:t>
            </a:r>
            <a:r>
              <a:rPr lang="en-US" dirty="0"/>
              <a:t>on good commercial development </a:t>
            </a:r>
            <a:r>
              <a:rPr lang="en-US" dirty="0" smtClean="0"/>
              <a:t>practices which</a:t>
            </a:r>
            <a:r>
              <a:rPr lang="en-US" dirty="0"/>
              <a:t>, though rigorous, do not require substantial specialist knowledge</a:t>
            </a:r>
            <a:r>
              <a:rPr lang="en-US" dirty="0" smtClean="0"/>
              <a:t>, skills</a:t>
            </a:r>
            <a:r>
              <a:rPr lang="en-US" dirty="0"/>
              <a:t>, and </a:t>
            </a:r>
            <a:r>
              <a:rPr lang="en-US" dirty="0" smtClean="0"/>
              <a:t>other </a:t>
            </a:r>
            <a:r>
              <a:rPr lang="en-US" dirty="0"/>
              <a:t>resources.</a:t>
            </a:r>
          </a:p>
          <a:p>
            <a:pPr lvl="2"/>
            <a:r>
              <a:rPr lang="en-US" dirty="0"/>
              <a:t>a</a:t>
            </a:r>
            <a:r>
              <a:rPr lang="en-US" dirty="0" smtClean="0"/>
              <a:t>dditional design descriptions,</a:t>
            </a:r>
          </a:p>
          <a:p>
            <a:pPr lvl="2"/>
            <a:r>
              <a:rPr lang="en-US" dirty="0"/>
              <a:t>c</a:t>
            </a:r>
            <a:r>
              <a:rPr lang="en-US" dirty="0" smtClean="0"/>
              <a:t>overage of the implementation for the full set of security functionality.</a:t>
            </a:r>
          </a:p>
          <a:p>
            <a:pPr lvl="2"/>
            <a:r>
              <a:rPr lang="en-US" dirty="0" smtClean="0"/>
              <a:t>improved </a:t>
            </a:r>
            <a:r>
              <a:rPr lang="en-US" dirty="0"/>
              <a:t>mechanisms and/or procedures that </a:t>
            </a:r>
            <a:r>
              <a:rPr lang="en-US" dirty="0" smtClean="0"/>
              <a:t>increase the confidence that the product will not be tampered with during development.</a:t>
            </a:r>
          </a:p>
          <a:p>
            <a:endParaRPr lang="en-US" dirty="0"/>
          </a:p>
        </p:txBody>
      </p:sp>
    </p:spTree>
    <p:extLst>
      <p:ext uri="{BB962C8B-B14F-4D97-AF65-F5344CB8AC3E}">
        <p14:creationId xmlns:p14="http://schemas.microsoft.com/office/powerpoint/2010/main" val="1673349704"/>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HIPPA</a:t>
            </a:r>
            <a:endParaRPr lang="en-US" dirty="0"/>
          </a:p>
        </p:txBody>
      </p:sp>
      <p:sp>
        <p:nvSpPr>
          <p:cNvPr id="3" name="Content Placeholder 2"/>
          <p:cNvSpPr>
            <a:spLocks noGrp="1"/>
          </p:cNvSpPr>
          <p:nvPr>
            <p:ph idx="1"/>
          </p:nvPr>
        </p:nvSpPr>
        <p:spPr/>
        <p:txBody>
          <a:bodyPr/>
          <a:lstStyle/>
          <a:p>
            <a:r>
              <a:rPr lang="en-US" dirty="0" smtClean="0"/>
              <a:t>HIPAA, the Health Insurance Portability and Accountability Act, sets the standard for protecting sensitive patient data. </a:t>
            </a:r>
          </a:p>
          <a:p>
            <a:pPr lvl="1"/>
            <a:r>
              <a:rPr lang="en-US" dirty="0" smtClean="0"/>
              <a:t>Any company that deals with protected health information (PHI) must ensure that all the required physical, network, and process security measures are in place and followed.</a:t>
            </a:r>
          </a:p>
        </p:txBody>
      </p:sp>
    </p:spTree>
    <p:extLst>
      <p:ext uri="{BB962C8B-B14F-4D97-AF65-F5344CB8AC3E}">
        <p14:creationId xmlns:p14="http://schemas.microsoft.com/office/powerpoint/2010/main" val="101897527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a:t>
            </a:r>
            <a:r>
              <a:rPr lang="en-US" dirty="0" smtClean="0"/>
              <a:t>Driver: Globalization of Supply Chains</a:t>
            </a:r>
            <a:r>
              <a:rPr lang="en-US" dirty="0"/>
              <a:t/>
            </a:r>
            <a:br>
              <a:rPr lang="en-US" dirty="0"/>
            </a:br>
            <a:endParaRPr lang="en-US" dirty="0"/>
          </a:p>
        </p:txBody>
      </p:sp>
      <p:sp>
        <p:nvSpPr>
          <p:cNvPr id="3" name="Content Placeholder 2"/>
          <p:cNvSpPr>
            <a:spLocks noGrp="1"/>
          </p:cNvSpPr>
          <p:nvPr>
            <p:ph idx="1"/>
          </p:nvPr>
        </p:nvSpPr>
        <p:spPr/>
        <p:txBody>
          <a:bodyPr/>
          <a:lstStyle/>
          <a:p>
            <a:r>
              <a:rPr lang="en-US" sz="2400" dirty="0" smtClean="0"/>
              <a:t>Gain </a:t>
            </a:r>
            <a:r>
              <a:rPr lang="en-US" sz="2400" dirty="0"/>
              <a:t>visibility into the risks inherent in global sourcing for  product  development  and  </a:t>
            </a:r>
            <a:r>
              <a:rPr lang="en-US" sz="2400" dirty="0" smtClean="0"/>
              <a:t>manufacturing</a:t>
            </a:r>
            <a:r>
              <a:rPr lang="en-US" sz="2400" dirty="0"/>
              <a:t> </a:t>
            </a:r>
            <a:r>
              <a:rPr lang="en-US" sz="2400" dirty="0" smtClean="0"/>
              <a:t>by answering questions such as </a:t>
            </a:r>
          </a:p>
          <a:p>
            <a:pPr lvl="1"/>
            <a:r>
              <a:rPr lang="en-US" sz="2000" dirty="0"/>
              <a:t>What potential security risks may be inherited from supply chains, both for software and hardware, and how does the Original Equipment Manufacturer (OEM) assess and manage these risks?</a:t>
            </a:r>
          </a:p>
          <a:p>
            <a:pPr lvl="1"/>
            <a:r>
              <a:rPr lang="en-US" sz="2000" dirty="0"/>
              <a:t>What supply chain security practices can mitigate potential risks of significant supply chain attacks?</a:t>
            </a:r>
          </a:p>
          <a:p>
            <a:pPr lvl="1"/>
            <a:r>
              <a:rPr lang="en-US" sz="2000" dirty="0"/>
              <a:t>What are the risks to confidentiality, integrity, and availability of a customer’s environment or critical infrastructure as a result of procurement by customers of counterfeit components and products?</a:t>
            </a:r>
          </a:p>
          <a:p>
            <a:pPr lvl="1"/>
            <a:r>
              <a:rPr lang="en-US" sz="2000" dirty="0"/>
              <a:t>What software or technology development or engineering practices can help reduce product integrity risks?</a:t>
            </a:r>
          </a:p>
          <a:p>
            <a:pPr lvl="1"/>
            <a:r>
              <a:rPr lang="en-US" sz="2000" dirty="0"/>
              <a:t>How is product integrity and risk managed through the adoption of industry best practices and assurance programs</a:t>
            </a:r>
            <a:r>
              <a:rPr lang="en-US" dirty="0"/>
              <a:t>?</a:t>
            </a:r>
          </a:p>
          <a:p>
            <a:endParaRPr lang="en-US" dirty="0"/>
          </a:p>
        </p:txBody>
      </p:sp>
    </p:spTree>
    <p:extLst>
      <p:ext uri="{BB962C8B-B14F-4D97-AF65-F5344CB8AC3E}">
        <p14:creationId xmlns:p14="http://schemas.microsoft.com/office/powerpoint/2010/main" val="355614285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Context-1</a:t>
            </a:r>
            <a:endParaRPr lang="en-US" dirty="0"/>
          </a:p>
        </p:txBody>
      </p:sp>
      <p:sp>
        <p:nvSpPr>
          <p:cNvPr id="3" name="Content Placeholder 2"/>
          <p:cNvSpPr>
            <a:spLocks noGrp="1"/>
          </p:cNvSpPr>
          <p:nvPr>
            <p:ph idx="1"/>
          </p:nvPr>
        </p:nvSpPr>
        <p:spPr/>
        <p:txBody>
          <a:bodyPr/>
          <a:lstStyle/>
          <a:p>
            <a:r>
              <a:rPr lang="en-US" dirty="0" smtClean="0"/>
              <a:t>The Open Group Trusted Technology Forum created the supply chain provider certification process. </a:t>
            </a:r>
          </a:p>
          <a:p>
            <a:r>
              <a:rPr lang="en-US" dirty="0" smtClean="0"/>
              <a:t>The working groups members were employees of major COTS suppliers as well as some representation for US Federally Funded Research and Development Centers such as MITRE and the SEI. </a:t>
            </a:r>
          </a:p>
          <a:p>
            <a:endParaRPr lang="en-US" dirty="0"/>
          </a:p>
        </p:txBody>
      </p:sp>
    </p:spTree>
    <p:extLst>
      <p:ext uri="{BB962C8B-B14F-4D97-AF65-F5344CB8AC3E}">
        <p14:creationId xmlns:p14="http://schemas.microsoft.com/office/powerpoint/2010/main" val="388679769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Context-2</a:t>
            </a:r>
            <a:endParaRPr lang="en-US" dirty="0"/>
          </a:p>
        </p:txBody>
      </p:sp>
      <p:sp>
        <p:nvSpPr>
          <p:cNvPr id="3" name="Content Placeholder 2"/>
          <p:cNvSpPr>
            <a:spLocks noGrp="1"/>
          </p:cNvSpPr>
          <p:nvPr>
            <p:ph idx="1"/>
          </p:nvPr>
        </p:nvSpPr>
        <p:spPr/>
        <p:txBody>
          <a:bodyPr/>
          <a:lstStyle/>
          <a:p>
            <a:r>
              <a:rPr lang="en-US" dirty="0" smtClean="0"/>
              <a:t>Motivations</a:t>
            </a:r>
          </a:p>
          <a:p>
            <a:pPr lvl="1"/>
            <a:r>
              <a:rPr lang="en-US" dirty="0" smtClean="0"/>
              <a:t> </a:t>
            </a:r>
            <a:r>
              <a:rPr lang="en-US" dirty="0"/>
              <a:t>It is to the suppliers’ advantage to only have to show that their development/manufacturing practices satisfy an accepted standard for  a level of supply chain risk management </a:t>
            </a:r>
            <a:r>
              <a:rPr lang="en-US" dirty="0" smtClean="0"/>
              <a:t>practices</a:t>
            </a:r>
          </a:p>
          <a:p>
            <a:pPr lvl="1"/>
            <a:r>
              <a:rPr lang="en-US" dirty="0" smtClean="0"/>
              <a:t>The COTS developers/manufactures have development/manufacturing practices customized to specific products – changes in company development lifecycles not a viable option. </a:t>
            </a:r>
          </a:p>
          <a:p>
            <a:pPr lvl="2"/>
            <a:r>
              <a:rPr lang="en-US" dirty="0" smtClean="0"/>
              <a:t>COTS suppliers must manage costs to remain competitive.</a:t>
            </a:r>
          </a:p>
          <a:p>
            <a:pPr lvl="2"/>
            <a:r>
              <a:rPr lang="en-US" dirty="0" smtClean="0"/>
              <a:t>An assessment  should verify the output of the practices, i.e. what was done and how well it was done and not how it was done. </a:t>
            </a:r>
          </a:p>
          <a:p>
            <a:pPr lvl="2"/>
            <a:r>
              <a:rPr lang="en-US" dirty="0" smtClean="0"/>
              <a:t>Solution: evidence-based claims. </a:t>
            </a:r>
          </a:p>
          <a:p>
            <a:endParaRPr lang="en-US" dirty="0" smtClean="0"/>
          </a:p>
        </p:txBody>
      </p:sp>
    </p:spTree>
    <p:extLst>
      <p:ext uri="{BB962C8B-B14F-4D97-AF65-F5344CB8AC3E}">
        <p14:creationId xmlns:p14="http://schemas.microsoft.com/office/powerpoint/2010/main" val="334900002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Group Trusted Technology Forum</a:t>
            </a:r>
            <a:endParaRPr lang="en-US" dirty="0"/>
          </a:p>
        </p:txBody>
      </p:sp>
      <p:sp>
        <p:nvSpPr>
          <p:cNvPr id="3" name="Content Placeholder 2"/>
          <p:cNvSpPr>
            <a:spLocks noGrp="1"/>
          </p:cNvSpPr>
          <p:nvPr>
            <p:ph idx="1"/>
          </p:nvPr>
        </p:nvSpPr>
        <p:spPr/>
        <p:txBody>
          <a:bodyPr/>
          <a:lstStyle/>
          <a:p>
            <a:r>
              <a:rPr lang="en-US" dirty="0" smtClean="0"/>
              <a:t>The Open Group has established an accreditation for supply chain risk management for COTS suppliers.</a:t>
            </a:r>
          </a:p>
          <a:p>
            <a:pPr lvl="1"/>
            <a:r>
              <a:rPr lang="en-US" dirty="0" smtClean="0"/>
              <a:t>The hazard is that hardware or software component has been malicious modified.  </a:t>
            </a:r>
          </a:p>
          <a:p>
            <a:pPr lvl="2"/>
            <a:r>
              <a:rPr lang="en-US" dirty="0" smtClean="0"/>
              <a:t>Counterfeit hardware or integrated components</a:t>
            </a:r>
          </a:p>
          <a:p>
            <a:pPr lvl="3"/>
            <a:r>
              <a:rPr lang="en-US" dirty="0" smtClean="0"/>
              <a:t>Over </a:t>
            </a:r>
            <a:r>
              <a:rPr lang="en-US" dirty="0" smtClean="0"/>
              <a:t>10</a:t>
            </a:r>
            <a:r>
              <a:rPr lang="en-US" dirty="0" smtClean="0"/>
              <a:t> </a:t>
            </a:r>
            <a:r>
              <a:rPr lang="en-US" dirty="0" smtClean="0"/>
              <a:t>percent of government purchases are counterfeit. </a:t>
            </a:r>
          </a:p>
          <a:p>
            <a:pPr lvl="3"/>
            <a:r>
              <a:rPr lang="en-US" dirty="0" smtClean="0"/>
              <a:t>Several incidents of counterfeit CISCO routers. </a:t>
            </a:r>
          </a:p>
          <a:p>
            <a:pPr lvl="2"/>
            <a:r>
              <a:rPr lang="en-US" dirty="0" smtClean="0"/>
              <a:t>Firmware modified during manufacturer or in transit.</a:t>
            </a:r>
          </a:p>
          <a:p>
            <a:pPr marL="283464" lvl="1" indent="0">
              <a:buNone/>
            </a:pPr>
            <a:r>
              <a:rPr lang="en-US" dirty="0" smtClean="0"/>
              <a:t>Supply chains are complex: </a:t>
            </a:r>
          </a:p>
          <a:p>
            <a:pPr marL="457200" lvl="2" indent="0">
              <a:buNone/>
            </a:pPr>
            <a:r>
              <a:rPr lang="en-US" dirty="0" smtClean="0"/>
              <a:t>In a DoD counterfeit example a trace of supply chain participants  went through five states and three countries to the final source which was known to provide counterfeits. </a:t>
            </a:r>
          </a:p>
          <a:p>
            <a:pPr marL="457200" lvl="2" indent="0">
              <a:buNone/>
            </a:pPr>
            <a:r>
              <a:rPr lang="en-US" dirty="0" smtClean="0"/>
              <a:t>Suppliers  have to manage these risks.</a:t>
            </a:r>
          </a:p>
          <a:p>
            <a:pPr lvl="2"/>
            <a:endParaRPr lang="en-US" dirty="0"/>
          </a:p>
        </p:txBody>
      </p:sp>
    </p:spTree>
    <p:extLst>
      <p:ext uri="{BB962C8B-B14F-4D97-AF65-F5344CB8AC3E}">
        <p14:creationId xmlns:p14="http://schemas.microsoft.com/office/powerpoint/2010/main" val="40487668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CERTtemplate_courseware2013">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chemeClr val="tx1"/>
          </a:solidFill>
          <a:prstDash val="solid"/>
          <a:round/>
          <a:headEnd type="none" w="med" len="med"/>
          <a:tailEnd type="none" w="med" len="med"/>
        </a:ln>
        <a:effectLst/>
      </a:spPr>
      <a:bodyPr vert="horz" wrap="square" lIns="92309" tIns="46154" rIns="92309" bIns="46154" numCol="1" rtlCol="0"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893ae260-c728-403e-8c1d-be5e00391f89">Draft</Status>
  </documentManagement>
</p:properties>
</file>

<file path=customXml/itemProps1.xml><?xml version="1.0" encoding="utf-8"?>
<ds:datastoreItem xmlns:ds="http://schemas.openxmlformats.org/officeDocument/2006/customXml" ds:itemID="{BCD494CD-CD4C-4ADF-A9A4-92C98FCC38A6}">
  <ds:schemaRefs>
    <ds:schemaRef ds:uri="http://schemas.microsoft.com/sharepoint/v3/contenttype/forms"/>
  </ds:schemaRefs>
</ds:datastoreItem>
</file>

<file path=customXml/itemProps2.xml><?xml version="1.0" encoding="utf-8"?>
<ds:datastoreItem xmlns:ds="http://schemas.openxmlformats.org/officeDocument/2006/customXml" ds:itemID="{3D6036E6-895C-4957-8873-A9E326C088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ae260-c728-403e-8c1d-be5e00391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403A1C8-8640-4495-AE81-8B44D599B527}">
  <ds:schemaRefs>
    <ds:schemaRef ds:uri="http://schemas.microsoft.com/office/2006/metadata/properties"/>
    <ds:schemaRef ds:uri="http://schemas.microsoft.com/office/infopath/2007/PartnerControls"/>
    <ds:schemaRef ds:uri="893ae260-c728-403e-8c1d-be5e00391f89"/>
  </ds:schemaRefs>
</ds:datastoreItem>
</file>

<file path=docProps/app.xml><?xml version="1.0" encoding="utf-8"?>
<Properties xmlns="http://schemas.openxmlformats.org/officeDocument/2006/extended-properties" xmlns:vt="http://schemas.openxmlformats.org/officeDocument/2006/docPropsVTypes">
  <Template>Assurance Management template1</Template>
  <TotalTime>16492</TotalTime>
  <Words>4547</Words>
  <Application>Microsoft Office PowerPoint</Application>
  <PresentationFormat>On-screen Show (4:3)</PresentationFormat>
  <Paragraphs>400</Paragraphs>
  <Slides>51</Slides>
  <Notes>24</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CERTtemplate_courseware2013</vt:lpstr>
      <vt:lpstr>Assurance Management</vt:lpstr>
      <vt:lpstr>PowerPoint Presentation</vt:lpstr>
      <vt:lpstr>PowerPoint Presentation</vt:lpstr>
      <vt:lpstr>PowerPoint Presentation</vt:lpstr>
      <vt:lpstr>Outline</vt:lpstr>
      <vt:lpstr>Business Driver: Globalization of Supply Chains </vt:lpstr>
      <vt:lpstr>Context-1</vt:lpstr>
      <vt:lpstr>Context-2</vt:lpstr>
      <vt:lpstr>Open Group Trusted Technology Forum</vt:lpstr>
      <vt:lpstr>Open Trusted  Technology  ProviderTM  Standard  (O- TTPS)</vt:lpstr>
      <vt:lpstr>O-TTPS Constraints</vt:lpstr>
      <vt:lpstr>Outline</vt:lpstr>
      <vt:lpstr>O-TTPS Scope</vt:lpstr>
      <vt:lpstr>Open Group O-TTPS Content</vt:lpstr>
      <vt:lpstr>Open Group: Accreditation</vt:lpstr>
      <vt:lpstr>An Assessment Requires an Assurance Argument and Evidence</vt:lpstr>
      <vt:lpstr>Technology Development</vt:lpstr>
      <vt:lpstr>Threat Analysis and Mitigation-1</vt:lpstr>
      <vt:lpstr>Threat Analysis and Mitigation-2</vt:lpstr>
      <vt:lpstr>Vulnerability Analysis and Response</vt:lpstr>
      <vt:lpstr>Secure Engineering Practices</vt:lpstr>
      <vt:lpstr>Evolution of Development Practices</vt:lpstr>
      <vt:lpstr>Will Anyone Use It?</vt:lpstr>
      <vt:lpstr>Outline</vt:lpstr>
      <vt:lpstr>Requiring Assurance For Supply Chains</vt:lpstr>
      <vt:lpstr>What Should We Look For?</vt:lpstr>
      <vt:lpstr>Examples of Early Life Cycle Activities Checks</vt:lpstr>
      <vt:lpstr>Examples of Middle Life Cycle Checks: 1</vt:lpstr>
      <vt:lpstr>Examples of Middle Life Cycle Checks: 2</vt:lpstr>
      <vt:lpstr>Examples of Late Life Cycle Activities Checks-1</vt:lpstr>
      <vt:lpstr>Examples of Late Life Cycle Activities Checks-2</vt:lpstr>
      <vt:lpstr>Outline</vt:lpstr>
      <vt:lpstr>Computing System Supply Chain: Government</vt:lpstr>
      <vt:lpstr>Government System Supply Chains</vt:lpstr>
      <vt:lpstr>Government Supply Chain Risks</vt:lpstr>
      <vt:lpstr>Example of a Counterfeit Threat</vt:lpstr>
      <vt:lpstr>Examples of Counterfeiting in DoD Supply Chains</vt:lpstr>
      <vt:lpstr>Senate Report on DoD Counterfeit Incidents</vt:lpstr>
      <vt:lpstr>Software-based Threats</vt:lpstr>
      <vt:lpstr>Firmware: A Special but Important Class of Software-1</vt:lpstr>
      <vt:lpstr>Firmware: A Special but Important Class of Software-2</vt:lpstr>
      <vt:lpstr>Firmware Tampering-1</vt:lpstr>
      <vt:lpstr>For Government Systems</vt:lpstr>
      <vt:lpstr>US Government Documentation</vt:lpstr>
      <vt:lpstr>Federal Information Security Management Act (FISMA)</vt:lpstr>
      <vt:lpstr>Evaluate Security Functionality</vt:lpstr>
      <vt:lpstr>Common Criteria</vt:lpstr>
      <vt:lpstr>Levels of Assurance-1</vt:lpstr>
      <vt:lpstr>Levels of Assurance-2</vt:lpstr>
      <vt:lpstr>Levels of Assurance-3</vt:lpstr>
      <vt:lpstr>HIPPA</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Assurance Management</dc:title>
  <dc:creator>John Goodenough</dc:creator>
  <cp:lastModifiedBy>Bob Ellison</cp:lastModifiedBy>
  <cp:revision>629</cp:revision>
  <cp:lastPrinted>2014-03-20T18:34:15Z</cp:lastPrinted>
  <dcterms:created xsi:type="dcterms:W3CDTF">2010-07-19T18:06:22Z</dcterms:created>
  <dcterms:modified xsi:type="dcterms:W3CDTF">2014-05-22T20:39:58Z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