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44"/>
  </p:notesMasterIdLst>
  <p:handoutMasterIdLst>
    <p:handoutMasterId r:id="rId45"/>
  </p:handoutMasterIdLst>
  <p:sldIdLst>
    <p:sldId id="332" r:id="rId5"/>
    <p:sldId id="333" r:id="rId6"/>
    <p:sldId id="274" r:id="rId7"/>
    <p:sldId id="324" r:id="rId8"/>
    <p:sldId id="827" r:id="rId9"/>
    <p:sldId id="682" r:id="rId10"/>
    <p:sldId id="677" r:id="rId11"/>
    <p:sldId id="678" r:id="rId12"/>
    <p:sldId id="679" r:id="rId13"/>
    <p:sldId id="743" r:id="rId14"/>
    <p:sldId id="824" r:id="rId15"/>
    <p:sldId id="746" r:id="rId16"/>
    <p:sldId id="747" r:id="rId17"/>
    <p:sldId id="646" r:id="rId18"/>
    <p:sldId id="748" r:id="rId19"/>
    <p:sldId id="525" r:id="rId20"/>
    <p:sldId id="754" r:id="rId21"/>
    <p:sldId id="756" r:id="rId22"/>
    <p:sldId id="750" r:id="rId23"/>
    <p:sldId id="825" r:id="rId24"/>
    <p:sldId id="581" r:id="rId25"/>
    <p:sldId id="751" r:id="rId26"/>
    <p:sldId id="568" r:id="rId27"/>
    <p:sldId id="569" r:id="rId28"/>
    <p:sldId id="570" r:id="rId29"/>
    <p:sldId id="758" r:id="rId30"/>
    <p:sldId id="760" r:id="rId31"/>
    <p:sldId id="761" r:id="rId32"/>
    <p:sldId id="762" r:id="rId33"/>
    <p:sldId id="828" r:id="rId34"/>
    <p:sldId id="829" r:id="rId35"/>
    <p:sldId id="833" r:id="rId36"/>
    <p:sldId id="834" r:id="rId37"/>
    <p:sldId id="832" r:id="rId38"/>
    <p:sldId id="837" r:id="rId39"/>
    <p:sldId id="838" r:id="rId40"/>
    <p:sldId id="839" r:id="rId41"/>
    <p:sldId id="840" r:id="rId42"/>
    <p:sldId id="841" r:id="rId43"/>
  </p:sldIdLst>
  <p:sldSz cx="9144000" cy="6858000" type="screen4x3"/>
  <p:notesSz cx="6934200" cy="9220200"/>
  <p:defaultTex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4F82"/>
    <a:srgbClr val="990000"/>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75" autoAdjust="0"/>
    <p:restoredTop sz="86400" autoAdjust="0"/>
  </p:normalViewPr>
  <p:slideViewPr>
    <p:cSldViewPr>
      <p:cViewPr varScale="1">
        <p:scale>
          <a:sx n="111" d="100"/>
          <a:sy n="111" d="100"/>
        </p:scale>
        <p:origin x="-570" y="-90"/>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0" d="100"/>
          <a:sy n="70" d="100"/>
        </p:scale>
        <p:origin x="-3144" y="-888"/>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dirty="0"/>
          </a:p>
        </p:txBody>
      </p:sp>
      <p:pic>
        <p:nvPicPr>
          <p:cNvPr id="46101"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5"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6"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Program</a:t>
            </a:r>
            <a:endParaRPr lang="en-US" dirty="0"/>
          </a:p>
        </p:txBody>
      </p:sp>
    </p:spTree>
    <p:extLst>
      <p:ext uri="{BB962C8B-B14F-4D97-AF65-F5344CB8AC3E}">
        <p14:creationId xmlns:p14="http://schemas.microsoft.com/office/powerpoint/2010/main" val="30215094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pic>
        <p:nvPicPr>
          <p:cNvPr id="7201"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a:effectLst/>
        </p:spPr>
      </p:pic>
      <p:sp>
        <p:nvSpPr>
          <p:cNvPr id="7203"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10"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Program</a:t>
            </a:r>
            <a:endParaRPr lang="en-US" dirty="0"/>
          </a:p>
        </p:txBody>
      </p:sp>
    </p:spTree>
    <p:extLst>
      <p:ext uri="{BB962C8B-B14F-4D97-AF65-F5344CB8AC3E}">
        <p14:creationId xmlns:p14="http://schemas.microsoft.com/office/powerpoint/2010/main" val="331093668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06400" indent="-1206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2pPr>
    <a:lvl3pPr marL="741363" indent="-115888"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3pPr>
    <a:lvl4pPr marL="1143000" indent="-169863" algn="l" rtl="0" fontAlgn="base">
      <a:spcBef>
        <a:spcPct val="30000"/>
      </a:spcBef>
      <a:spcAft>
        <a:spcPct val="0"/>
      </a:spcAft>
      <a:buSzPct val="90000"/>
      <a:buChar char="o"/>
      <a:defRPr sz="1000" kern="1200">
        <a:solidFill>
          <a:schemeClr val="tx1"/>
        </a:solidFill>
        <a:latin typeface="Arial" charset="0"/>
        <a:ea typeface="ＭＳ Ｐゴシック" pitchFamily="1" charset="-128"/>
        <a:cs typeface="+mn-cs"/>
      </a:defRPr>
    </a:lvl4pPr>
    <a:lvl5pPr marL="1481138" indent="-1714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221831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98173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9032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725">
              <a:spcBef>
                <a:spcPct val="50000"/>
              </a:spcBef>
              <a:tabLst>
                <a:tab pos="229576" algn="l"/>
                <a:tab pos="460725" algn="l"/>
                <a:tab pos="676148" algn="l"/>
                <a:tab pos="905725" algn="l"/>
              </a:tabLst>
              <a:defRPr/>
            </a:pPr>
            <a:endParaRPr lang="en-US" b="0" u="sng" dirty="0" smtClean="0"/>
          </a:p>
        </p:txBody>
      </p:sp>
    </p:spTree>
    <p:extLst>
      <p:ext uri="{BB962C8B-B14F-4D97-AF65-F5344CB8AC3E}">
        <p14:creationId xmlns:p14="http://schemas.microsoft.com/office/powerpoint/2010/main" val="2379907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5725">
              <a:spcBef>
                <a:spcPct val="50000"/>
              </a:spcBef>
              <a:tabLst>
                <a:tab pos="229576" algn="l"/>
                <a:tab pos="460725" algn="l"/>
                <a:tab pos="676148" algn="l"/>
                <a:tab pos="905725" algn="l"/>
              </a:tabLst>
              <a:defRPr/>
            </a:pPr>
            <a:endParaRPr lang="en-US" b="0" u="none" dirty="0"/>
          </a:p>
        </p:txBody>
      </p:sp>
    </p:spTree>
    <p:extLst>
      <p:ext uri="{BB962C8B-B14F-4D97-AF65-F5344CB8AC3E}">
        <p14:creationId xmlns:p14="http://schemas.microsoft.com/office/powerpoint/2010/main" val="2379907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vl6pPr marL="1280160" indent="-173736">
              <a:spcAft>
                <a:spcPts val="700"/>
              </a:spcAft>
              <a:buFont typeface="Wingdings" panose="05000000000000000000" pitchFamily="2" charset="2"/>
              <a:buChar char="§"/>
              <a:defRPr sz="1600" baseline="0">
                <a:solidFill>
                  <a:srgbClr val="3C4F82"/>
                </a:solidFill>
                <a:latin typeface="Calibri" panose="020F0502020204030204" pitchFamily="34" charset="0"/>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91078327"/>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permission@sei.cmu.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42477566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Risk of Successful Attacks</a:t>
            </a:r>
            <a:endParaRPr lang="en-US" dirty="0"/>
          </a:p>
        </p:txBody>
      </p:sp>
      <p:sp>
        <p:nvSpPr>
          <p:cNvPr id="3" name="Content Placeholder 2"/>
          <p:cNvSpPr>
            <a:spLocks noGrp="1"/>
          </p:cNvSpPr>
          <p:nvPr>
            <p:ph idx="1"/>
          </p:nvPr>
        </p:nvSpPr>
        <p:spPr/>
        <p:txBody>
          <a:bodyPr/>
          <a:lstStyle/>
          <a:p>
            <a:r>
              <a:rPr lang="en-US" dirty="0" smtClean="0"/>
              <a:t>Consider security as a game where the defense responds to the tactics of the offense. </a:t>
            </a:r>
          </a:p>
          <a:p>
            <a:pPr lvl="1"/>
            <a:r>
              <a:rPr lang="en-US" dirty="0" smtClean="0"/>
              <a:t>The offense can devote significant resources to finding one  weakness.</a:t>
            </a:r>
          </a:p>
          <a:p>
            <a:pPr lvl="1"/>
            <a:r>
              <a:rPr lang="en-US" dirty="0" smtClean="0"/>
              <a:t>The defense has to resist them all. </a:t>
            </a:r>
          </a:p>
          <a:p>
            <a:pPr lvl="1"/>
            <a:r>
              <a:rPr lang="en-US" dirty="0" smtClean="0"/>
              <a:t>It is very likely that a </a:t>
            </a:r>
            <a:r>
              <a:rPr lang="en-US" b="1" dirty="0" smtClean="0"/>
              <a:t>persistent</a:t>
            </a:r>
            <a:r>
              <a:rPr lang="en-US" dirty="0" smtClean="0"/>
              <a:t> and </a:t>
            </a:r>
            <a:r>
              <a:rPr lang="en-US" b="1" dirty="0" smtClean="0"/>
              <a:t>skilled</a:t>
            </a:r>
            <a:r>
              <a:rPr lang="en-US" dirty="0" smtClean="0"/>
              <a:t> attacker can  partially compromise a system.</a:t>
            </a:r>
          </a:p>
          <a:p>
            <a:r>
              <a:rPr lang="en-US" dirty="0" smtClean="0"/>
              <a:t>The risk of a site compromise can be influenced as much by the benefits of success as by security</a:t>
            </a:r>
            <a:r>
              <a:rPr lang="en-US" dirty="0"/>
              <a:t> </a:t>
            </a:r>
            <a:r>
              <a:rPr lang="en-US" dirty="0" smtClean="0"/>
              <a:t>of the site.</a:t>
            </a:r>
          </a:p>
          <a:p>
            <a:pPr lvl="1"/>
            <a:r>
              <a:rPr lang="en-US" dirty="0" smtClean="0"/>
              <a:t>RSA compromise: authentication data</a:t>
            </a:r>
          </a:p>
          <a:p>
            <a:pPr lvl="1"/>
            <a:r>
              <a:rPr lang="en-US" dirty="0" smtClean="0"/>
              <a:t>Target: credit card information</a:t>
            </a:r>
          </a:p>
          <a:p>
            <a:endParaRPr lang="en-US" dirty="0"/>
          </a:p>
          <a:p>
            <a:endParaRPr lang="en-US" dirty="0" smtClean="0"/>
          </a:p>
          <a:p>
            <a:pPr lvl="2"/>
            <a:endParaRPr lang="en-US" dirty="0"/>
          </a:p>
        </p:txBody>
      </p:sp>
    </p:spTree>
    <p:extLst>
      <p:ext uri="{BB962C8B-B14F-4D97-AF65-F5344CB8AC3E}">
        <p14:creationId xmlns:p14="http://schemas.microsoft.com/office/powerpoint/2010/main" val="5463522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a:t>System factors affecting risk management</a:t>
            </a:r>
          </a:p>
          <a:p>
            <a:pPr marL="454025" indent="-228600"/>
            <a:r>
              <a:rPr lang="en-US" dirty="0" smtClean="0"/>
              <a:t>Attack </a:t>
            </a:r>
            <a:r>
              <a:rPr lang="en-US" dirty="0"/>
              <a:t>t</a:t>
            </a:r>
            <a:r>
              <a:rPr lang="en-US" dirty="0" smtClean="0"/>
              <a:t>olerance</a:t>
            </a:r>
          </a:p>
          <a:p>
            <a:pPr marL="454025" indent="-228600"/>
            <a:r>
              <a:rPr lang="en-US" dirty="0" smtClean="0"/>
              <a:t>Attack surface</a:t>
            </a:r>
          </a:p>
          <a:p>
            <a:pPr marL="454025" indent="-228600"/>
            <a:r>
              <a:rPr lang="en-US" dirty="0"/>
              <a:t>Management roadmap</a:t>
            </a:r>
          </a:p>
          <a:p>
            <a:pPr marL="454025" indent="-228600"/>
            <a:endParaRPr lang="en-US" dirty="0" smtClean="0"/>
          </a:p>
          <a:p>
            <a:endParaRPr lang="en-US" dirty="0"/>
          </a:p>
        </p:txBody>
      </p:sp>
      <p:sp>
        <p:nvSpPr>
          <p:cNvPr id="4" name="AutoShape 4"/>
          <p:cNvSpPr>
            <a:spLocks noChangeArrowheads="1"/>
          </p:cNvSpPr>
          <p:nvPr/>
        </p:nvSpPr>
        <p:spPr bwMode="auto">
          <a:xfrm rot="5400000">
            <a:off x="0" y="17272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43913471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Business Risks May Appear to be Increasingly Unpredictable - Unsystematic</a:t>
            </a:r>
          </a:p>
        </p:txBody>
      </p:sp>
      <p:sp>
        <p:nvSpPr>
          <p:cNvPr id="3" name="Content Placeholder 2"/>
          <p:cNvSpPr>
            <a:spLocks noGrp="1"/>
          </p:cNvSpPr>
          <p:nvPr>
            <p:ph idx="1"/>
          </p:nvPr>
        </p:nvSpPr>
        <p:spPr>
          <a:xfrm>
            <a:off x="304800" y="1143000"/>
            <a:ext cx="8455025" cy="1295400"/>
          </a:xfrm>
        </p:spPr>
        <p:txBody>
          <a:bodyPr/>
          <a:lstStyle/>
          <a:p>
            <a:r>
              <a:rPr lang="en-US" dirty="0" smtClean="0"/>
              <a:t>The complexity of computing systems combined with gap between risk owners and managers increases the likelihood that exploitable but unknown faults exist. </a:t>
            </a:r>
          </a:p>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endParaRPr lang="en-US" dirty="0"/>
          </a:p>
          <a:p>
            <a:endParaRPr lang="en-US" dirty="0" smtClean="0"/>
          </a:p>
          <a:p>
            <a:pPr lvl="2"/>
            <a:endParaRPr lang="en-US" dirty="0"/>
          </a:p>
        </p:txBody>
      </p:sp>
      <p:pic>
        <p:nvPicPr>
          <p:cNvPr id="4" name="Picture 5" descr="C:\Users\ellison\Documents\Working\To Do\CyberAssurance\Education\Lectures\Mission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362200"/>
            <a:ext cx="5562600" cy="19064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48343" y="4114800"/>
            <a:ext cx="8650514" cy="2505301"/>
          </a:xfrm>
          <a:prstGeom prst="rect">
            <a:avLst/>
          </a:prstGeom>
        </p:spPr>
        <p:txBody>
          <a:bodyPr wrap="square">
            <a:spAutoFit/>
          </a:bodyPr>
          <a:lstStyle/>
          <a:p>
            <a:pPr marL="182880" indent="-274320" algn="l"/>
            <a:r>
              <a:rPr lang="en-US" sz="2800" b="0" dirty="0" smtClean="0">
                <a:latin typeface="Calibri" panose="020F0502020204030204" pitchFamily="34" charset="0"/>
              </a:rPr>
              <a:t>Malicious events associated commercial software may not be known: zero day vulnerabilities </a:t>
            </a:r>
          </a:p>
          <a:p>
            <a:pPr marL="182880" indent="-274320" algn="l"/>
            <a:r>
              <a:rPr lang="en-US" sz="2800" dirty="0" smtClean="0">
                <a:latin typeface="Calibri" panose="020F0502020204030204" pitchFamily="34" charset="0"/>
              </a:rPr>
              <a:t>Attacks use social engineering to go around technical defenses.</a:t>
            </a:r>
          </a:p>
          <a:p>
            <a:pPr marL="182880" indent="-274320" algn="l"/>
            <a:r>
              <a:rPr lang="en-US" sz="2800" b="0" dirty="0" smtClean="0">
                <a:latin typeface="Calibri" panose="020F0502020204030204" pitchFamily="34" charset="0"/>
              </a:rPr>
              <a:t>Only </a:t>
            </a:r>
            <a:r>
              <a:rPr lang="en-US" sz="2800" dirty="0" smtClean="0">
                <a:latin typeface="Calibri" panose="020F0502020204030204" pitchFamily="34" charset="0"/>
              </a:rPr>
              <a:t>a limited number of events can be analyzed.</a:t>
            </a:r>
            <a:endParaRPr lang="en-US" sz="2800" b="0" dirty="0">
              <a:latin typeface="Calibri" panose="020F0502020204030204" pitchFamily="34" charset="0"/>
            </a:endParaRPr>
          </a:p>
        </p:txBody>
      </p:sp>
    </p:spTree>
    <p:extLst>
      <p:ext uri="{BB962C8B-B14F-4D97-AF65-F5344CB8AC3E}">
        <p14:creationId xmlns:p14="http://schemas.microsoft.com/office/powerpoint/2010/main" val="106134440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Business Risks Can Still Be Mitigated</a:t>
            </a:r>
            <a:endParaRPr lang="en-US" dirty="0"/>
          </a:p>
        </p:txBody>
      </p:sp>
      <p:sp>
        <p:nvSpPr>
          <p:cNvPr id="3" name="Content Placeholder 2"/>
          <p:cNvSpPr>
            <a:spLocks noGrp="1"/>
          </p:cNvSpPr>
          <p:nvPr>
            <p:ph idx="1"/>
          </p:nvPr>
        </p:nvSpPr>
        <p:spPr/>
        <p:txBody>
          <a:bodyPr/>
          <a:lstStyle/>
          <a:p>
            <a:r>
              <a:rPr lang="en-US" dirty="0" smtClean="0"/>
              <a:t>Use case security analysis can be applied to work flows within a software component, to work flows among components in a system and work flows among systems. </a:t>
            </a:r>
            <a:endParaRPr lang="en-US" dirty="0"/>
          </a:p>
          <a:p>
            <a:r>
              <a:rPr lang="en-US" dirty="0"/>
              <a:t>Consider a general risk assessment of </a:t>
            </a:r>
            <a:r>
              <a:rPr lang="en-US" dirty="0" smtClean="0"/>
              <a:t>the computing systems for a Target retail store. </a:t>
            </a:r>
          </a:p>
          <a:p>
            <a:pPr lvl="1"/>
            <a:r>
              <a:rPr lang="en-US" dirty="0" smtClean="0"/>
              <a:t>External network access are security risk</a:t>
            </a:r>
            <a:endParaRPr lang="en-US" dirty="0"/>
          </a:p>
          <a:p>
            <a:pPr lvl="1"/>
            <a:r>
              <a:rPr lang="en-US" dirty="0" smtClean="0"/>
              <a:t>Create use </a:t>
            </a:r>
            <a:r>
              <a:rPr lang="en-US" dirty="0"/>
              <a:t>cases </a:t>
            </a:r>
            <a:r>
              <a:rPr lang="en-US" dirty="0" smtClean="0"/>
              <a:t>to describe the requirements for each external network </a:t>
            </a:r>
            <a:r>
              <a:rPr lang="en-US" dirty="0"/>
              <a:t>access to </a:t>
            </a:r>
            <a:r>
              <a:rPr lang="en-US" dirty="0" smtClean="0"/>
              <a:t>a store’s computing systems. </a:t>
            </a:r>
            <a:endParaRPr lang="en-US" dirty="0"/>
          </a:p>
          <a:p>
            <a:pPr lvl="1"/>
            <a:r>
              <a:rPr lang="en-US" dirty="0" smtClean="0"/>
              <a:t>The highest risk connections are those to external parties such as suppliers and contractors whose systems are not managed by Target.  </a:t>
            </a:r>
            <a:endParaRPr lang="en-US" dirty="0"/>
          </a:p>
          <a:p>
            <a:endParaRPr lang="en-US" dirty="0"/>
          </a:p>
        </p:txBody>
      </p:sp>
    </p:spTree>
    <p:extLst>
      <p:ext uri="{BB962C8B-B14F-4D97-AF65-F5344CB8AC3E}">
        <p14:creationId xmlns:p14="http://schemas.microsoft.com/office/powerpoint/2010/main" val="65299722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System Risk Analysis</a:t>
            </a:r>
            <a:endParaRPr lang="en-US" dirty="0"/>
          </a:p>
        </p:txBody>
      </p:sp>
      <p:sp>
        <p:nvSpPr>
          <p:cNvPr id="3" name="Content Placeholder 2"/>
          <p:cNvSpPr>
            <a:spLocks noGrp="1"/>
          </p:cNvSpPr>
          <p:nvPr>
            <p:ph idx="1"/>
          </p:nvPr>
        </p:nvSpPr>
        <p:spPr/>
        <p:txBody>
          <a:bodyPr/>
          <a:lstStyle/>
          <a:p>
            <a:r>
              <a:rPr lang="en-US" dirty="0" smtClean="0"/>
              <a:t>A compromise of a contractor’s or supplier’s computing </a:t>
            </a:r>
            <a:r>
              <a:rPr lang="en-US" dirty="0"/>
              <a:t>systems </a:t>
            </a:r>
            <a:r>
              <a:rPr lang="en-US" dirty="0" smtClean="0"/>
              <a:t>cannot be prevented – an unsystematic risk.</a:t>
            </a:r>
          </a:p>
          <a:p>
            <a:r>
              <a:rPr lang="en-US" dirty="0" smtClean="0"/>
              <a:t>We can mitigate the consequences of that compromise. </a:t>
            </a:r>
          </a:p>
          <a:p>
            <a:pPr lvl="1"/>
            <a:r>
              <a:rPr lang="en-US" dirty="0" smtClean="0"/>
              <a:t>Use authentication techniques that two-factor authentication that limit the ability of an attack who is resident on a contractor’s system from obtaining the Target credentials. </a:t>
            </a:r>
          </a:p>
          <a:p>
            <a:pPr lvl="1"/>
            <a:r>
              <a:rPr lang="en-US" dirty="0" smtClean="0"/>
              <a:t>Restrict and monitor system access to contractors who do remote administration.</a:t>
            </a:r>
          </a:p>
          <a:p>
            <a:pPr lvl="2"/>
            <a:r>
              <a:rPr lang="en-US" dirty="0" smtClean="0"/>
              <a:t>Create contractor subnet than only accesses a store’s heating, cooling, and electrical systems. </a:t>
            </a:r>
          </a:p>
          <a:p>
            <a:pPr lvl="2"/>
            <a:r>
              <a:rPr lang="en-US" dirty="0" smtClean="0"/>
              <a:t>Implement real-time monitoring of activities on networks with external exposure. </a:t>
            </a:r>
          </a:p>
          <a:p>
            <a:pPr lvl="2"/>
            <a:endParaRPr lang="en-US" dirty="0" smtClean="0"/>
          </a:p>
          <a:p>
            <a:endParaRPr lang="en-US" dirty="0"/>
          </a:p>
        </p:txBody>
      </p:sp>
    </p:spTree>
    <p:extLst>
      <p:ext uri="{BB962C8B-B14F-4D97-AF65-F5344CB8AC3E}">
        <p14:creationId xmlns:p14="http://schemas.microsoft.com/office/powerpoint/2010/main" val="302331534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Fault Tolerance</a:t>
            </a:r>
            <a:endParaRPr lang="en-US" dirty="0"/>
          </a:p>
        </p:txBody>
      </p:sp>
      <p:sp>
        <p:nvSpPr>
          <p:cNvPr id="3" name="Content Placeholder 2"/>
          <p:cNvSpPr>
            <a:spLocks noGrp="1"/>
          </p:cNvSpPr>
          <p:nvPr>
            <p:ph idx="1"/>
          </p:nvPr>
        </p:nvSpPr>
        <p:spPr/>
        <p:txBody>
          <a:bodyPr/>
          <a:lstStyle/>
          <a:p>
            <a:r>
              <a:rPr lang="en-US" dirty="0" smtClean="0"/>
              <a:t>The contractor subnet is an example of security fault tolerance.</a:t>
            </a:r>
          </a:p>
          <a:p>
            <a:pPr lvl="1"/>
            <a:r>
              <a:rPr lang="en-US" dirty="0" smtClean="0"/>
              <a:t>The consequences for Target for an attacker obtaining a contractor’s credentials were limited.</a:t>
            </a:r>
          </a:p>
          <a:p>
            <a:pPr lvl="1"/>
            <a:r>
              <a:rPr lang="en-US" dirty="0" smtClean="0"/>
              <a:t>The computing systems that supported retail purchasing could continue operating. </a:t>
            </a:r>
          </a:p>
        </p:txBody>
      </p:sp>
    </p:spTree>
    <p:extLst>
      <p:ext uri="{BB962C8B-B14F-4D97-AF65-F5344CB8AC3E}">
        <p14:creationId xmlns:p14="http://schemas.microsoft.com/office/powerpoint/2010/main" val="60563191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Fault Tolerance</a:t>
            </a:r>
            <a:endParaRPr lang="en-US" dirty="0"/>
          </a:p>
        </p:txBody>
      </p:sp>
      <p:sp>
        <p:nvSpPr>
          <p:cNvPr id="3" name="Content Placeholder 2"/>
          <p:cNvSpPr>
            <a:spLocks noGrp="1"/>
          </p:cNvSpPr>
          <p:nvPr>
            <p:ph idx="1"/>
          </p:nvPr>
        </p:nvSpPr>
        <p:spPr/>
        <p:txBody>
          <a:bodyPr/>
          <a:lstStyle/>
          <a:p>
            <a:r>
              <a:rPr lang="en-US" dirty="0" smtClean="0"/>
              <a:t>Fault-tolerance is the ability of a system continue </a:t>
            </a:r>
            <a:r>
              <a:rPr lang="en-US" dirty="0"/>
              <a:t>operating properly </a:t>
            </a:r>
            <a:r>
              <a:rPr lang="en-US" dirty="0" smtClean="0"/>
              <a:t>or degrade gracefully in </a:t>
            </a:r>
            <a:r>
              <a:rPr lang="en-US" dirty="0"/>
              <a:t>the event of the failure of (or one or more faults within) some of its </a:t>
            </a:r>
            <a:r>
              <a:rPr lang="en-US" dirty="0" smtClean="0"/>
              <a:t>components.</a:t>
            </a:r>
          </a:p>
          <a:p>
            <a:pPr lvl="1"/>
            <a:r>
              <a:rPr lang="en-US" dirty="0" smtClean="0"/>
              <a:t>Punctures are a risk for automobile tires</a:t>
            </a:r>
          </a:p>
          <a:p>
            <a:pPr lvl="2"/>
            <a:r>
              <a:rPr lang="en-US" dirty="0" smtClean="0"/>
              <a:t>Tires can be designed to be puncture resistant by the choice of materials – a puncture resistant design. </a:t>
            </a:r>
          </a:p>
          <a:p>
            <a:pPr lvl="2"/>
            <a:r>
              <a:rPr lang="en-US" dirty="0" smtClean="0"/>
              <a:t>There are also run-flat tires that can be driven after a puncture – a puncture tolerant design </a:t>
            </a:r>
            <a:endParaRPr lang="en-US" dirty="0"/>
          </a:p>
        </p:txBody>
      </p:sp>
    </p:spTree>
    <p:extLst>
      <p:ext uri="{BB962C8B-B14F-4D97-AF65-F5344CB8AC3E}">
        <p14:creationId xmlns:p14="http://schemas.microsoft.com/office/powerpoint/2010/main" val="5048555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Fault Tolerance Security Strategy-1</a:t>
            </a:r>
            <a:endParaRPr lang="en-US" dirty="0"/>
          </a:p>
        </p:txBody>
      </p:sp>
      <p:sp>
        <p:nvSpPr>
          <p:cNvPr id="3" name="Content Placeholder 2"/>
          <p:cNvSpPr>
            <a:spLocks noGrp="1"/>
          </p:cNvSpPr>
          <p:nvPr>
            <p:ph idx="1"/>
          </p:nvPr>
        </p:nvSpPr>
        <p:spPr/>
        <p:txBody>
          <a:bodyPr/>
          <a:lstStyle/>
          <a:p>
            <a:r>
              <a:rPr lang="en-US" dirty="0" smtClean="0"/>
              <a:t>Concentrate on protecting key business assets, the likely targets of an attack. </a:t>
            </a:r>
          </a:p>
          <a:p>
            <a:pPr lvl="1"/>
            <a:r>
              <a:rPr lang="en-US" dirty="0" smtClean="0"/>
              <a:t>For most organizations the target is data – RSA compromise.</a:t>
            </a:r>
          </a:p>
          <a:p>
            <a:pPr lvl="1"/>
            <a:r>
              <a:rPr lang="en-US" dirty="0" smtClean="0"/>
              <a:t>Tolerate partial compromises – internal network access</a:t>
            </a:r>
          </a:p>
          <a:p>
            <a:pPr lvl="1"/>
            <a:r>
              <a:rPr lang="en-US" dirty="0" smtClean="0"/>
              <a:t>Requirements for building-security-in also apply to internal software – an attacker with network assess can the same tactics as used to compromise an internet facing application.  </a:t>
            </a:r>
          </a:p>
          <a:p>
            <a:pPr lvl="1"/>
            <a:r>
              <a:rPr lang="en-US" dirty="0" smtClean="0"/>
              <a:t>Protect data under the assumption that the network has been compromised.</a:t>
            </a:r>
          </a:p>
        </p:txBody>
      </p:sp>
    </p:spTree>
    <p:extLst>
      <p:ext uri="{BB962C8B-B14F-4D97-AF65-F5344CB8AC3E}">
        <p14:creationId xmlns:p14="http://schemas.microsoft.com/office/powerpoint/2010/main" val="139252146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Protection-1</a:t>
            </a:r>
            <a:endParaRPr lang="en-US" dirty="0"/>
          </a:p>
        </p:txBody>
      </p:sp>
      <p:sp>
        <p:nvSpPr>
          <p:cNvPr id="3" name="Content Placeholder 2"/>
          <p:cNvSpPr>
            <a:spLocks noGrp="1"/>
          </p:cNvSpPr>
          <p:nvPr>
            <p:ph idx="1"/>
          </p:nvPr>
        </p:nvSpPr>
        <p:spPr/>
        <p:txBody>
          <a:bodyPr/>
          <a:lstStyle/>
          <a:p>
            <a:r>
              <a:rPr lang="en-US" dirty="0" smtClean="0"/>
              <a:t>Protecting data in a partially compromised system:  Encryption may not be sufficient.</a:t>
            </a:r>
          </a:p>
          <a:p>
            <a:pPr lvl="1"/>
            <a:r>
              <a:rPr lang="en-US" dirty="0" smtClean="0"/>
              <a:t>Separation</a:t>
            </a:r>
          </a:p>
          <a:p>
            <a:pPr lvl="2"/>
            <a:r>
              <a:rPr lang="en-US" dirty="0"/>
              <a:t>p</a:t>
            </a:r>
            <a:r>
              <a:rPr lang="en-US" dirty="0" smtClean="0"/>
              <a:t>artition network as in Target example to limit access to sensitive data</a:t>
            </a:r>
          </a:p>
          <a:p>
            <a:pPr lvl="1"/>
            <a:r>
              <a:rPr lang="en-US" dirty="0"/>
              <a:t>t</a:t>
            </a:r>
            <a:r>
              <a:rPr lang="en-US" dirty="0" smtClean="0"/>
              <a:t>okenization:  </a:t>
            </a:r>
          </a:p>
          <a:p>
            <a:pPr lvl="3"/>
            <a:r>
              <a:rPr lang="en-US" dirty="0" smtClean="0"/>
              <a:t>Store sensitive customer information in a separate database on different machine.</a:t>
            </a:r>
          </a:p>
          <a:p>
            <a:pPr lvl="3"/>
            <a:r>
              <a:rPr lang="en-US" dirty="0" smtClean="0"/>
              <a:t>The customer purchase record has a token that identifies the corresponding record in the second data. </a:t>
            </a:r>
          </a:p>
        </p:txBody>
      </p:sp>
    </p:spTree>
    <p:extLst>
      <p:ext uri="{BB962C8B-B14F-4D97-AF65-F5344CB8AC3E}">
        <p14:creationId xmlns:p14="http://schemas.microsoft.com/office/powerpoint/2010/main" val="318364519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Protection-2</a:t>
            </a:r>
            <a:endParaRPr lang="en-US" dirty="0"/>
          </a:p>
        </p:txBody>
      </p:sp>
      <p:sp>
        <p:nvSpPr>
          <p:cNvPr id="3" name="Content Placeholder 2"/>
          <p:cNvSpPr>
            <a:spLocks noGrp="1"/>
          </p:cNvSpPr>
          <p:nvPr>
            <p:ph idx="1"/>
          </p:nvPr>
        </p:nvSpPr>
        <p:spPr/>
        <p:txBody>
          <a:bodyPr/>
          <a:lstStyle/>
          <a:p>
            <a:r>
              <a:rPr lang="en-US" dirty="0"/>
              <a:t>Protecting data in a partially compromised system</a:t>
            </a:r>
          </a:p>
          <a:p>
            <a:pPr lvl="1"/>
            <a:r>
              <a:rPr lang="en-US" dirty="0"/>
              <a:t>Data </a:t>
            </a:r>
            <a:r>
              <a:rPr lang="en-US" dirty="0" smtClean="0"/>
              <a:t>masking:  widely used to control access to information in a database.</a:t>
            </a:r>
            <a:endParaRPr lang="en-US" dirty="0"/>
          </a:p>
          <a:p>
            <a:pPr lvl="2"/>
            <a:r>
              <a:rPr lang="en-US" dirty="0"/>
              <a:t> A work process usually requires access only to a subset of information in a database. </a:t>
            </a:r>
          </a:p>
          <a:p>
            <a:pPr lvl="2"/>
            <a:r>
              <a:rPr lang="en-US" dirty="0"/>
              <a:t>A </a:t>
            </a:r>
            <a:r>
              <a:rPr lang="en-US" dirty="0" smtClean="0"/>
              <a:t>application needs information </a:t>
            </a:r>
            <a:r>
              <a:rPr lang="en-US" dirty="0"/>
              <a:t>about </a:t>
            </a:r>
            <a:r>
              <a:rPr lang="en-US" dirty="0" smtClean="0"/>
              <a:t>purchases but not identity </a:t>
            </a:r>
            <a:r>
              <a:rPr lang="en-US" dirty="0"/>
              <a:t>of the </a:t>
            </a:r>
            <a:r>
              <a:rPr lang="en-US" dirty="0" smtClean="0"/>
              <a:t>buyer  </a:t>
            </a:r>
          </a:p>
          <a:p>
            <a:pPr lvl="3"/>
            <a:r>
              <a:rPr lang="en-US" dirty="0" smtClean="0"/>
              <a:t>Change </a:t>
            </a:r>
            <a:r>
              <a:rPr lang="en-US" dirty="0"/>
              <a:t>the data in a way that it still meaningful to the application, but so identities could not be deduced from the other values</a:t>
            </a:r>
            <a:r>
              <a:rPr lang="en-US" dirty="0" smtClean="0"/>
              <a:t>. </a:t>
            </a:r>
          </a:p>
          <a:p>
            <a:pPr lvl="4"/>
            <a:r>
              <a:rPr lang="en-US" dirty="0" smtClean="0"/>
              <a:t>randomly </a:t>
            </a:r>
            <a:r>
              <a:rPr lang="en-US" dirty="0"/>
              <a:t>sort the values in </a:t>
            </a:r>
            <a:r>
              <a:rPr lang="en-US" dirty="0" smtClean="0"/>
              <a:t>the buyer data columns </a:t>
            </a:r>
            <a:r>
              <a:rPr lang="en-US" dirty="0"/>
              <a:t>of the database. The </a:t>
            </a:r>
            <a:r>
              <a:rPr lang="en-US" dirty="0" smtClean="0"/>
              <a:t>purchase is now associated </a:t>
            </a:r>
            <a:r>
              <a:rPr lang="en-US" dirty="0"/>
              <a:t>with a </a:t>
            </a:r>
            <a:r>
              <a:rPr lang="en-US" dirty="0" smtClean="0"/>
              <a:t> random buyer.</a:t>
            </a:r>
            <a:endParaRPr lang="en-US" dirty="0"/>
          </a:p>
          <a:p>
            <a:pPr lvl="4"/>
            <a:r>
              <a:rPr lang="en-US" dirty="0"/>
              <a:t>Replace </a:t>
            </a:r>
            <a:r>
              <a:rPr lang="en-US" dirty="0" smtClean="0"/>
              <a:t>buyer names and addresses </a:t>
            </a:r>
            <a:r>
              <a:rPr lang="en-US" dirty="0"/>
              <a:t>with fictional ones in a way that the data was still meaningful to the </a:t>
            </a:r>
            <a:r>
              <a:rPr lang="en-US" dirty="0" smtClean="0"/>
              <a:t>application</a:t>
            </a:r>
            <a:r>
              <a:rPr lang="en-US" dirty="0"/>
              <a:t>.</a:t>
            </a:r>
          </a:p>
        </p:txBody>
      </p:sp>
    </p:spTree>
    <p:extLst>
      <p:ext uri="{BB962C8B-B14F-4D97-AF65-F5344CB8AC3E}">
        <p14:creationId xmlns:p14="http://schemas.microsoft.com/office/powerpoint/2010/main" val="208518824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0"/>
            <a:r>
              <a:rPr lang="en-US" sz="1400" dirty="0" smtClean="0"/>
              <a:t>Copyright 2014 Carnegie Mellon University</a:t>
            </a:r>
          </a:p>
          <a:p>
            <a:pPr marL="0" indent="0"/>
            <a:r>
              <a:rPr lang="en-US" sz="1400" dirty="0" smtClean="0"/>
              <a:t>This material has been approved for public release and unlimited distribution except as restricted below.</a:t>
            </a:r>
          </a:p>
          <a:p>
            <a:pPr marL="0" indent="0"/>
            <a:r>
              <a:rPr lang="en-US" sz="1400" dirty="0" smtClean="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a:t>
            </a:r>
            <a:r>
              <a:rPr lang="en-US" sz="1400" dirty="0" smtClean="0">
                <a:hlinkClick r:id="rId3"/>
              </a:rPr>
              <a:t>permission@sei.cmu.edu</a:t>
            </a:r>
            <a:r>
              <a:rPr lang="en-US" sz="1400" dirty="0" smtClean="0"/>
              <a:t>. </a:t>
            </a:r>
          </a:p>
          <a:p>
            <a:pPr marL="0" indent="0"/>
            <a:r>
              <a:rPr lang="en-US" sz="1400" dirty="0" smtClean="0"/>
              <a:t>This material was created in the performance of Federal Government Contract Number FA8721-05-C-0003 with Carnegie Mellon University for the operation of the Software Engineering Institute, a federally funded research and development center. 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  </a:t>
            </a:r>
          </a:p>
          <a:p>
            <a:pPr marL="0" indent="0"/>
            <a:r>
              <a:rPr lang="en-US" sz="1400" dirty="0" smtClean="0"/>
              <a:t>Although the rights granted by contract do not require course attendance to use this material for U.S. Government purposes, the SEI recommends attendance to ensure proper understanding.</a:t>
            </a:r>
          </a:p>
          <a:p>
            <a:pPr marL="0" indent="0"/>
            <a:r>
              <a:rPr lang="en-US" sz="1400" dirty="0" smtClean="0"/>
              <a:t>NO WARRANTY.  THE MATERIAL IS PROVIDED ON AN “AS IS” BASIS, AND CARNEGIE MELLON DISCLAIMS ANY AND ALL WARRANTIES, IMPLIED OR OTHERWISE (INCLUDING, BUT NOT LIMITED TO, WARRANTY OF FITNESS FOR A PARTICULAR PURPOSE, RESULTS OBTAINED FROM USE OF THE MATERIAL, MERCHANTABILITY, AND/OR NON-INFRINGEMENT).</a:t>
            </a:r>
          </a:p>
          <a:p>
            <a:pPr marL="0" indent="0"/>
            <a:r>
              <a:rPr lang="en-US" sz="1400" dirty="0" smtClean="0"/>
              <a:t>CERT</a:t>
            </a:r>
            <a:r>
              <a:rPr lang="en-US" sz="1400" baseline="30000" dirty="0" smtClean="0"/>
              <a:t>®</a:t>
            </a:r>
            <a:r>
              <a:rPr lang="en-US" sz="1400" dirty="0" smtClean="0"/>
              <a:t> is a registered mark of Carnegie Mellon University.</a:t>
            </a:r>
          </a:p>
          <a:p>
            <a:pPr marL="0" indent="0"/>
            <a:r>
              <a:rPr lang="en-US" sz="1350">
                <a:ea typeface="ＭＳ Ｐゴシック" pitchFamily="-107" charset="-128"/>
              </a:rPr>
              <a:t>DM-0001287</a:t>
            </a:r>
            <a:endParaRPr lang="en-US" sz="1350" dirty="0" smtClean="0">
              <a:ea typeface="ＭＳ Ｐゴシック" pitchFamily="-107" charset="-128"/>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67160514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a:t>System factors affecting risk management</a:t>
            </a:r>
          </a:p>
          <a:p>
            <a:pPr marL="454025" indent="-228600"/>
            <a:r>
              <a:rPr lang="en-US" dirty="0" smtClean="0"/>
              <a:t>Attack </a:t>
            </a:r>
            <a:r>
              <a:rPr lang="en-US" dirty="0"/>
              <a:t>t</a:t>
            </a:r>
            <a:r>
              <a:rPr lang="en-US" dirty="0" smtClean="0"/>
              <a:t>olerance</a:t>
            </a:r>
          </a:p>
          <a:p>
            <a:pPr marL="454025" indent="-228600"/>
            <a:r>
              <a:rPr lang="en-US" dirty="0" smtClean="0"/>
              <a:t>Attack surface</a:t>
            </a:r>
          </a:p>
          <a:p>
            <a:pPr marL="454025" indent="-228600"/>
            <a:r>
              <a:rPr lang="en-US" dirty="0"/>
              <a:t>Management roadmap</a:t>
            </a:r>
          </a:p>
          <a:p>
            <a:pPr marL="454025" indent="-228600"/>
            <a:endParaRPr lang="en-US" dirty="0" smtClean="0"/>
          </a:p>
          <a:p>
            <a:endParaRPr lang="en-US" dirty="0"/>
          </a:p>
        </p:txBody>
      </p:sp>
      <p:sp>
        <p:nvSpPr>
          <p:cNvPr id="4" name="AutoShape 4"/>
          <p:cNvSpPr>
            <a:spLocks noChangeArrowheads="1"/>
          </p:cNvSpPr>
          <p:nvPr/>
        </p:nvSpPr>
        <p:spPr bwMode="auto">
          <a:xfrm rot="5400000">
            <a:off x="0" y="22606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72226112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Attack Surface as a Risk Monitor</a:t>
            </a:r>
          </a:p>
        </p:txBody>
      </p:sp>
      <p:sp>
        <p:nvSpPr>
          <p:cNvPr id="3" name="Content Placeholder 2"/>
          <p:cNvSpPr>
            <a:spLocks noGrp="1"/>
          </p:cNvSpPr>
          <p:nvPr>
            <p:ph idx="1"/>
          </p:nvPr>
        </p:nvSpPr>
        <p:spPr/>
        <p:txBody>
          <a:bodyPr/>
          <a:lstStyle/>
          <a:p>
            <a:r>
              <a:rPr lang="en-US" dirty="0" smtClean="0"/>
              <a:t>A key security objective during system development, integration, and operations is to manage and when possible reduce the system attack surface. </a:t>
            </a:r>
          </a:p>
          <a:p>
            <a:pPr lvl="1"/>
            <a:r>
              <a:rPr lang="en-US" dirty="0" smtClean="0"/>
              <a:t>Development</a:t>
            </a:r>
          </a:p>
          <a:p>
            <a:pPr lvl="2"/>
            <a:r>
              <a:rPr lang="en-US" dirty="0" smtClean="0"/>
              <a:t>Functional requirements, design</a:t>
            </a:r>
          </a:p>
          <a:p>
            <a:pPr lvl="1"/>
            <a:r>
              <a:rPr lang="en-US" dirty="0" smtClean="0"/>
              <a:t>Integration</a:t>
            </a:r>
          </a:p>
          <a:p>
            <a:pPr lvl="2"/>
            <a:r>
              <a:rPr lang="en-US" dirty="0" smtClean="0"/>
              <a:t>Integrating commercial tools with unknown security risks</a:t>
            </a:r>
          </a:p>
          <a:p>
            <a:pPr lvl="1"/>
            <a:r>
              <a:rPr lang="en-US" dirty="0" smtClean="0"/>
              <a:t>Sustainment (Maintenance) </a:t>
            </a:r>
          </a:p>
          <a:p>
            <a:pPr lvl="2"/>
            <a:r>
              <a:rPr lang="en-US" dirty="0" smtClean="0"/>
              <a:t>Upgrade or replace an application</a:t>
            </a:r>
          </a:p>
          <a:p>
            <a:pPr lvl="2"/>
            <a:endParaRPr lang="en-US" dirty="0" smtClean="0"/>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237151450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 Surface</a:t>
            </a:r>
            <a:endParaRPr lang="en-US" dirty="0"/>
          </a:p>
        </p:txBody>
      </p:sp>
      <p:sp>
        <p:nvSpPr>
          <p:cNvPr id="3" name="Content Placeholder 2"/>
          <p:cNvSpPr>
            <a:spLocks noGrp="1"/>
          </p:cNvSpPr>
          <p:nvPr>
            <p:ph idx="1"/>
          </p:nvPr>
        </p:nvSpPr>
        <p:spPr/>
        <p:txBody>
          <a:bodyPr/>
          <a:lstStyle/>
          <a:p>
            <a:r>
              <a:rPr lang="en-US" dirty="0" smtClean="0"/>
              <a:t>The attack surface are the enablers of an attack</a:t>
            </a:r>
          </a:p>
          <a:p>
            <a:pPr lvl="1"/>
            <a:r>
              <a:rPr lang="en-US" dirty="0" smtClean="0"/>
              <a:t>Organization, policy, or procedure weaknesses</a:t>
            </a:r>
          </a:p>
          <a:p>
            <a:pPr lvl="1"/>
            <a:r>
              <a:rPr lang="en-US" dirty="0" smtClean="0"/>
              <a:t>Technical </a:t>
            </a:r>
            <a:r>
              <a:rPr lang="en-US" dirty="0"/>
              <a:t>weaknesses or vulnerabilities</a:t>
            </a:r>
          </a:p>
          <a:p>
            <a:pPr lvl="1"/>
            <a:r>
              <a:rPr lang="en-US" dirty="0" smtClean="0"/>
              <a:t>Actions </a:t>
            </a:r>
            <a:r>
              <a:rPr lang="en-US" dirty="0"/>
              <a:t>of organizations staff (e.g., IT staff, users)</a:t>
            </a:r>
          </a:p>
          <a:p>
            <a:pPr lvl="1"/>
            <a:r>
              <a:rPr lang="en-US" dirty="0" smtClean="0"/>
              <a:t>Actions </a:t>
            </a:r>
            <a:r>
              <a:rPr lang="en-US" dirty="0"/>
              <a:t>of collaborators or partners</a:t>
            </a:r>
          </a:p>
          <a:p>
            <a:pPr lvl="1"/>
            <a:r>
              <a:rPr lang="en-US" dirty="0" smtClean="0"/>
              <a:t>Interfaces </a:t>
            </a:r>
            <a:r>
              <a:rPr lang="en-US" dirty="0"/>
              <a:t>of systems</a:t>
            </a:r>
          </a:p>
          <a:p>
            <a:pPr lvl="1"/>
            <a:r>
              <a:rPr lang="en-US" dirty="0" smtClean="0"/>
              <a:t>Data </a:t>
            </a:r>
            <a:r>
              <a:rPr lang="en-US" dirty="0"/>
              <a:t>flows</a:t>
            </a:r>
          </a:p>
          <a:p>
            <a:pPr lvl="1"/>
            <a:r>
              <a:rPr lang="en-US" dirty="0" smtClean="0"/>
              <a:t>Software </a:t>
            </a:r>
            <a:r>
              <a:rPr lang="en-US" dirty="0"/>
              <a:t>or system </a:t>
            </a:r>
            <a:r>
              <a:rPr lang="en-US" dirty="0" smtClean="0"/>
              <a:t>design</a:t>
            </a:r>
          </a:p>
          <a:p>
            <a:pPr lvl="1"/>
            <a:r>
              <a:rPr lang="en-US" dirty="0" smtClean="0"/>
              <a:t>Other</a:t>
            </a:r>
            <a:endParaRPr lang="en-US" dirty="0"/>
          </a:p>
          <a:p>
            <a:endParaRPr lang="en-US" dirty="0"/>
          </a:p>
        </p:txBody>
      </p:sp>
    </p:spTree>
    <p:extLst>
      <p:ext uri="{BB962C8B-B14F-4D97-AF65-F5344CB8AC3E}">
        <p14:creationId xmlns:p14="http://schemas.microsoft.com/office/powerpoint/2010/main" val="394709677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 Surface: RSA</a:t>
            </a:r>
            <a:endParaRPr lang="en-US" dirty="0"/>
          </a:p>
        </p:txBody>
      </p:sp>
      <p:sp>
        <p:nvSpPr>
          <p:cNvPr id="3" name="Content Placeholder 2"/>
          <p:cNvSpPr>
            <a:spLocks noGrp="1"/>
          </p:cNvSpPr>
          <p:nvPr>
            <p:ph idx="1"/>
          </p:nvPr>
        </p:nvSpPr>
        <p:spPr/>
        <p:txBody>
          <a:bodyPr/>
          <a:lstStyle/>
          <a:p>
            <a:r>
              <a:rPr lang="en-US" dirty="0"/>
              <a:t>In the RSA example, a vulnerability in a video plugin for the financial services employee’s browser, let the attacker install malware and assume the identity of </a:t>
            </a:r>
            <a:r>
              <a:rPr lang="en-US" dirty="0" smtClean="0"/>
              <a:t>that employee </a:t>
            </a:r>
            <a:r>
              <a:rPr lang="en-US" dirty="0"/>
              <a:t>on the internal network. </a:t>
            </a:r>
          </a:p>
          <a:p>
            <a:r>
              <a:rPr lang="en-US" dirty="0" smtClean="0"/>
              <a:t>The attack surface analysis for the critical system with product data likely did not include the IT software used by employees who were not participants in the work processes associated with that system. </a:t>
            </a:r>
          </a:p>
          <a:p>
            <a:endParaRPr lang="en-US" dirty="0" smtClean="0"/>
          </a:p>
        </p:txBody>
      </p:sp>
    </p:spTree>
    <p:extLst>
      <p:ext uri="{BB962C8B-B14F-4D97-AF65-F5344CB8AC3E}">
        <p14:creationId xmlns:p14="http://schemas.microsoft.com/office/powerpoint/2010/main" val="394357518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Exploitable Software Requirements</a:t>
            </a:r>
            <a:endParaRPr lang="en-US" dirty="0"/>
          </a:p>
        </p:txBody>
      </p:sp>
      <p:sp>
        <p:nvSpPr>
          <p:cNvPr id="3" name="Content Placeholder 2"/>
          <p:cNvSpPr>
            <a:spLocks noGrp="1"/>
          </p:cNvSpPr>
          <p:nvPr>
            <p:ph idx="1"/>
          </p:nvPr>
        </p:nvSpPr>
        <p:spPr/>
        <p:txBody>
          <a:bodyPr/>
          <a:lstStyle/>
          <a:p>
            <a:r>
              <a:rPr lang="en-US" dirty="0" smtClean="0"/>
              <a:t>The RSA and Stuxnet incidents are examples of exploiting extensibility which is a feature of web browsers and PLCs.</a:t>
            </a:r>
          </a:p>
          <a:p>
            <a:r>
              <a:rPr lang="en-US" dirty="0" smtClean="0"/>
              <a:t>Commercial products are designed to be extensible so a purchaser can customize that product for a specific purpose. </a:t>
            </a:r>
          </a:p>
          <a:p>
            <a:pPr lvl="1"/>
            <a:r>
              <a:rPr lang="en-US" dirty="0" smtClean="0"/>
              <a:t>Configuration options</a:t>
            </a:r>
          </a:p>
          <a:p>
            <a:pPr lvl="1"/>
            <a:r>
              <a:rPr lang="en-US" dirty="0" smtClean="0"/>
              <a:t>Executes externally developed programs</a:t>
            </a:r>
          </a:p>
          <a:p>
            <a:pPr lvl="2"/>
            <a:r>
              <a:rPr lang="en-US" dirty="0" smtClean="0"/>
              <a:t>A </a:t>
            </a:r>
            <a:r>
              <a:rPr lang="en-US" dirty="0"/>
              <a:t>PLC is a special purpose computer designed to execute to programs that control physical devices. </a:t>
            </a:r>
            <a:endParaRPr lang="en-US" dirty="0" smtClean="0"/>
          </a:p>
          <a:p>
            <a:pPr lvl="2"/>
            <a:r>
              <a:rPr lang="en-US" dirty="0" smtClean="0"/>
              <a:t>An attacker can use the same features to execute malware</a:t>
            </a:r>
            <a:endParaRPr lang="en-US" dirty="0"/>
          </a:p>
          <a:p>
            <a:endParaRPr lang="en-US" dirty="0"/>
          </a:p>
        </p:txBody>
      </p:sp>
    </p:spTree>
    <p:extLst>
      <p:ext uri="{BB962C8B-B14F-4D97-AF65-F5344CB8AC3E}">
        <p14:creationId xmlns:p14="http://schemas.microsoft.com/office/powerpoint/2010/main" val="93438344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1280px-Tug_of_war_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2" y="2209800"/>
            <a:ext cx="9124335" cy="3977640"/>
          </a:xfrm>
          <a:prstGeom prst="rect">
            <a:avLst/>
          </a:prstGeom>
        </p:spPr>
      </p:pic>
      <p:sp>
        <p:nvSpPr>
          <p:cNvPr id="2" name="Title 1"/>
          <p:cNvSpPr>
            <a:spLocks noGrp="1"/>
          </p:cNvSpPr>
          <p:nvPr>
            <p:ph type="title"/>
          </p:nvPr>
        </p:nvSpPr>
        <p:spPr>
          <a:xfrm>
            <a:off x="265176" y="228600"/>
            <a:ext cx="8476488" cy="841248"/>
          </a:xfrm>
        </p:spPr>
        <p:txBody>
          <a:bodyPr/>
          <a:lstStyle/>
          <a:p>
            <a:r>
              <a:rPr lang="en-US" dirty="0" smtClean="0"/>
              <a:t>Tug of War: Features Vs. Assurance (Security)</a:t>
            </a:r>
            <a:endParaRPr lang="en-US" dirty="0"/>
          </a:p>
        </p:txBody>
      </p:sp>
      <p:sp>
        <p:nvSpPr>
          <p:cNvPr id="33" name="Rounded Rectangle 32"/>
          <p:cNvSpPr/>
          <p:nvPr/>
        </p:nvSpPr>
        <p:spPr bwMode="auto">
          <a:xfrm>
            <a:off x="2438400" y="5455920"/>
            <a:ext cx="1438167" cy="640080"/>
          </a:xfrm>
          <a:prstGeom prst="roundRect">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r>
              <a:rPr lang="en-US" sz="1800" dirty="0">
                <a:solidFill>
                  <a:srgbClr val="3C4F82"/>
                </a:solidFill>
              </a:rPr>
              <a:t>Smart </a:t>
            </a:r>
            <a:endParaRPr lang="en-US" sz="1800" dirty="0" smtClean="0">
              <a:solidFill>
                <a:srgbClr val="3C4F82"/>
              </a:solidFill>
            </a:endParaRPr>
          </a:p>
          <a:p>
            <a:pPr algn="ctr">
              <a:spcBef>
                <a:spcPts val="0"/>
              </a:spcBef>
            </a:pPr>
            <a:r>
              <a:rPr lang="en-US" sz="1800" dirty="0" smtClean="0">
                <a:solidFill>
                  <a:srgbClr val="3C4F82"/>
                </a:solidFill>
              </a:rPr>
              <a:t>phones</a:t>
            </a:r>
            <a:endParaRPr lang="en-US" sz="1800" dirty="0">
              <a:solidFill>
                <a:srgbClr val="3C4F82"/>
              </a:solidFill>
            </a:endParaRPr>
          </a:p>
        </p:txBody>
      </p:sp>
      <p:sp>
        <p:nvSpPr>
          <p:cNvPr id="23" name="TextBox 22"/>
          <p:cNvSpPr txBox="1"/>
          <p:nvPr/>
        </p:nvSpPr>
        <p:spPr>
          <a:xfrm>
            <a:off x="7679951" y="2597780"/>
            <a:ext cx="1443111" cy="276999"/>
          </a:xfrm>
          <a:prstGeom prst="rect">
            <a:avLst/>
          </a:prstGeom>
          <a:noFill/>
        </p:spPr>
        <p:txBody>
          <a:bodyPr wrap="square" tIns="0" bIns="0" rtlCol="0">
            <a:spAutoFit/>
          </a:bodyPr>
          <a:lstStyle/>
          <a:p>
            <a:pPr algn="ctr">
              <a:spcBef>
                <a:spcPts val="0"/>
              </a:spcBef>
            </a:pPr>
            <a:r>
              <a:rPr lang="en-US" sz="1800" dirty="0" smtClean="0"/>
              <a:t>Web Site</a:t>
            </a:r>
            <a:endParaRPr lang="en-US" sz="5400" dirty="0"/>
          </a:p>
        </p:txBody>
      </p:sp>
      <p:grpSp>
        <p:nvGrpSpPr>
          <p:cNvPr id="14" name="Group 13"/>
          <p:cNvGrpSpPr/>
          <p:nvPr/>
        </p:nvGrpSpPr>
        <p:grpSpPr>
          <a:xfrm>
            <a:off x="1295400" y="2316753"/>
            <a:ext cx="6234181" cy="869830"/>
            <a:chOff x="1071388" y="4398533"/>
            <a:chExt cx="6234181" cy="869830"/>
          </a:xfrm>
        </p:grpSpPr>
        <p:pic>
          <p:nvPicPr>
            <p:cNvPr id="20" name="Picture 3" descr="C:\Users\ellison\AppData\Local\Microsoft\Windows\Temporary Internet Files\Content.IE5\FB562XYI\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90806" y="4417300"/>
              <a:ext cx="514763" cy="85106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web us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1388" y="4398533"/>
              <a:ext cx="945251" cy="737296"/>
            </a:xfrm>
            <a:prstGeom prst="rect">
              <a:avLst/>
            </a:prstGeom>
          </p:spPr>
        </p:pic>
      </p:grpSp>
      <p:sp>
        <p:nvSpPr>
          <p:cNvPr id="36" name="Arc 35"/>
          <p:cNvSpPr/>
          <p:nvPr/>
        </p:nvSpPr>
        <p:spPr bwMode="auto">
          <a:xfrm flipH="1">
            <a:off x="1796521" y="1562138"/>
            <a:ext cx="5231939" cy="1371600"/>
          </a:xfrm>
          <a:prstGeom prst="arc">
            <a:avLst>
              <a:gd name="adj1" fmla="val 10902619"/>
              <a:gd name="adj2" fmla="val 0"/>
            </a:avLst>
          </a:prstGeom>
          <a:noFill/>
          <a:ln w="25400" cap="flat" cmpd="sng" algn="ctr">
            <a:solidFill>
              <a:srgbClr val="002060"/>
            </a:solidFill>
            <a:prstDash val="solid"/>
            <a:round/>
            <a:headEnd type="none" w="lg" len="lg"/>
            <a:tailEnd type="triangle" w="lg" len="lg"/>
          </a:ln>
          <a:effectLst/>
        </p:spPr>
        <p:txBody>
          <a:bodyPr rtlCol="0" anchor="ctr"/>
          <a:lstStyle/>
          <a:p>
            <a:pPr algn="ctr"/>
            <a:endParaRPr lang="en-US" sz="1800" dirty="0"/>
          </a:p>
        </p:txBody>
      </p:sp>
      <p:sp>
        <p:nvSpPr>
          <p:cNvPr id="11" name="TextBox 10"/>
          <p:cNvSpPr txBox="1"/>
          <p:nvPr/>
        </p:nvSpPr>
        <p:spPr>
          <a:xfrm>
            <a:off x="2910242" y="1714500"/>
            <a:ext cx="2995583" cy="369332"/>
          </a:xfrm>
          <a:prstGeom prst="rect">
            <a:avLst/>
          </a:prstGeom>
          <a:solidFill>
            <a:schemeClr val="bg1">
              <a:lumMod val="95000"/>
            </a:schemeClr>
          </a:solidFill>
        </p:spPr>
        <p:txBody>
          <a:bodyPr wrap="square" rtlCol="0">
            <a:spAutoFit/>
          </a:bodyPr>
          <a:lstStyle/>
          <a:p>
            <a:pPr algn="ctr">
              <a:spcBef>
                <a:spcPts val="0"/>
              </a:spcBef>
            </a:pPr>
            <a:r>
              <a:rPr lang="en-US" sz="1800" dirty="0" smtClean="0">
                <a:solidFill>
                  <a:srgbClr val="3C4F82"/>
                </a:solidFill>
              </a:rPr>
              <a:t>Display instructions</a:t>
            </a:r>
          </a:p>
        </p:txBody>
      </p:sp>
      <p:sp>
        <p:nvSpPr>
          <p:cNvPr id="44" name="TextBox 43"/>
          <p:cNvSpPr txBox="1"/>
          <p:nvPr/>
        </p:nvSpPr>
        <p:spPr>
          <a:xfrm>
            <a:off x="2796267" y="2362200"/>
            <a:ext cx="3223533" cy="369332"/>
          </a:xfrm>
          <a:prstGeom prst="rect">
            <a:avLst/>
          </a:prstGeom>
          <a:solidFill>
            <a:srgbClr val="295CFF"/>
          </a:solidFill>
        </p:spPr>
        <p:txBody>
          <a:bodyPr wrap="square" rtlCol="0">
            <a:spAutoFit/>
          </a:bodyPr>
          <a:lstStyle/>
          <a:p>
            <a:pPr algn="ctr">
              <a:spcBef>
                <a:spcPts val="0"/>
              </a:spcBef>
            </a:pPr>
            <a:r>
              <a:rPr lang="en-US" sz="1800" dirty="0" smtClean="0">
                <a:solidFill>
                  <a:schemeClr val="bg1"/>
                </a:solidFill>
              </a:rPr>
              <a:t>Computing instructions</a:t>
            </a:r>
          </a:p>
        </p:txBody>
      </p:sp>
      <p:sp>
        <p:nvSpPr>
          <p:cNvPr id="43" name="TextBox 42"/>
          <p:cNvSpPr txBox="1"/>
          <p:nvPr/>
        </p:nvSpPr>
        <p:spPr>
          <a:xfrm>
            <a:off x="3505200" y="4873823"/>
            <a:ext cx="1740208" cy="276999"/>
          </a:xfrm>
          <a:prstGeom prst="rect">
            <a:avLst/>
          </a:prstGeom>
          <a:solidFill>
            <a:schemeClr val="bg1"/>
          </a:solidFill>
        </p:spPr>
        <p:txBody>
          <a:bodyPr wrap="square" tIns="0" bIns="0" rtlCol="0">
            <a:spAutoFit/>
          </a:bodyPr>
          <a:lstStyle/>
          <a:p>
            <a:pPr algn="ctr"/>
            <a:r>
              <a:rPr lang="en-US" sz="1800" dirty="0" smtClean="0">
                <a:solidFill>
                  <a:srgbClr val="970100"/>
                </a:solidFill>
              </a:rPr>
              <a:t>Extensibility</a:t>
            </a:r>
            <a:endParaRPr lang="en-US" sz="3600" dirty="0">
              <a:solidFill>
                <a:srgbClr val="970100"/>
              </a:solidFill>
            </a:endParaRPr>
          </a:p>
        </p:txBody>
      </p:sp>
      <p:sp>
        <p:nvSpPr>
          <p:cNvPr id="46" name="TextBox 45"/>
          <p:cNvSpPr txBox="1"/>
          <p:nvPr/>
        </p:nvSpPr>
        <p:spPr>
          <a:xfrm>
            <a:off x="1676400" y="3944779"/>
            <a:ext cx="1371600" cy="276999"/>
          </a:xfrm>
          <a:prstGeom prst="rect">
            <a:avLst/>
          </a:prstGeom>
          <a:solidFill>
            <a:schemeClr val="bg1"/>
          </a:solidFill>
        </p:spPr>
        <p:txBody>
          <a:bodyPr wrap="square" tIns="0" bIns="0" rtlCol="0">
            <a:spAutoFit/>
          </a:bodyPr>
          <a:lstStyle/>
          <a:p>
            <a:pPr algn="ctr"/>
            <a:r>
              <a:rPr lang="en-US" sz="1800" dirty="0" smtClean="0">
                <a:solidFill>
                  <a:srgbClr val="970100"/>
                </a:solidFill>
              </a:rPr>
              <a:t>Security</a:t>
            </a:r>
            <a:endParaRPr lang="en-US" sz="3600" dirty="0">
              <a:solidFill>
                <a:srgbClr val="970100"/>
              </a:solidFill>
            </a:endParaRPr>
          </a:p>
        </p:txBody>
      </p:sp>
      <p:sp>
        <p:nvSpPr>
          <p:cNvPr id="50" name="TextBox 49"/>
          <p:cNvSpPr txBox="1"/>
          <p:nvPr/>
        </p:nvSpPr>
        <p:spPr>
          <a:xfrm>
            <a:off x="5207" y="6248400"/>
            <a:ext cx="4870032" cy="276999"/>
          </a:xfrm>
          <a:prstGeom prst="rect">
            <a:avLst/>
          </a:prstGeom>
          <a:noFill/>
        </p:spPr>
        <p:txBody>
          <a:bodyPr wrap="square" rtlCol="0">
            <a:spAutoFit/>
          </a:bodyPr>
          <a:lstStyle/>
          <a:p>
            <a:pPr algn="ctr">
              <a:spcBef>
                <a:spcPts val="300"/>
              </a:spcBef>
            </a:pPr>
            <a:r>
              <a:rPr lang="en-US" sz="1200" b="0" dirty="0"/>
              <a:t>U.S. Navy photo by Photographer’s Mate 2nd Class Ryan Child</a:t>
            </a:r>
            <a:endParaRPr lang="en-US" sz="1200" b="0" dirty="0" smtClean="0"/>
          </a:p>
        </p:txBody>
      </p:sp>
      <p:sp>
        <p:nvSpPr>
          <p:cNvPr id="28" name="TextBox 27"/>
          <p:cNvSpPr txBox="1"/>
          <p:nvPr/>
        </p:nvSpPr>
        <p:spPr>
          <a:xfrm>
            <a:off x="3940827" y="1066800"/>
            <a:ext cx="934412" cy="369332"/>
          </a:xfrm>
          <a:prstGeom prst="rect">
            <a:avLst/>
          </a:prstGeom>
          <a:solidFill>
            <a:schemeClr val="bg1">
              <a:lumMod val="95000"/>
            </a:schemeClr>
          </a:solidFill>
        </p:spPr>
        <p:txBody>
          <a:bodyPr wrap="square" rtlCol="0">
            <a:spAutoFit/>
          </a:bodyPr>
          <a:lstStyle/>
          <a:p>
            <a:pPr algn="ctr">
              <a:spcBef>
                <a:spcPts val="300"/>
              </a:spcBef>
            </a:pPr>
            <a:r>
              <a:rPr lang="en-US" sz="1800" dirty="0" smtClean="0">
                <a:solidFill>
                  <a:srgbClr val="3C4F82"/>
                </a:solidFill>
              </a:rPr>
              <a:t>Data </a:t>
            </a:r>
          </a:p>
        </p:txBody>
      </p:sp>
      <p:sp>
        <p:nvSpPr>
          <p:cNvPr id="24" name="Rounded Rectangle 23"/>
          <p:cNvSpPr/>
          <p:nvPr/>
        </p:nvSpPr>
        <p:spPr bwMode="auto">
          <a:xfrm>
            <a:off x="4137615" y="5455920"/>
            <a:ext cx="2362200" cy="640080"/>
          </a:xfrm>
          <a:prstGeom prst="roundRect">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r>
              <a:rPr lang="en-US" sz="1800" dirty="0">
                <a:solidFill>
                  <a:srgbClr val="3C4F82"/>
                </a:solidFill>
              </a:rPr>
              <a:t>Industrial </a:t>
            </a:r>
            <a:r>
              <a:rPr lang="en-US" sz="1800" dirty="0" smtClean="0">
                <a:solidFill>
                  <a:srgbClr val="3C4F82"/>
                </a:solidFill>
              </a:rPr>
              <a:t>control</a:t>
            </a:r>
          </a:p>
          <a:p>
            <a:pPr algn="ctr">
              <a:spcBef>
                <a:spcPts val="0"/>
              </a:spcBef>
            </a:pPr>
            <a:r>
              <a:rPr lang="en-US" sz="1800" dirty="0" smtClean="0">
                <a:solidFill>
                  <a:srgbClr val="3C4F82"/>
                </a:solidFill>
              </a:rPr>
              <a:t> systems</a:t>
            </a:r>
          </a:p>
        </p:txBody>
      </p:sp>
      <p:sp>
        <p:nvSpPr>
          <p:cNvPr id="25" name="Rounded Rectangle 24"/>
          <p:cNvSpPr/>
          <p:nvPr/>
        </p:nvSpPr>
        <p:spPr bwMode="auto">
          <a:xfrm>
            <a:off x="6760863" y="5455920"/>
            <a:ext cx="2362200" cy="640080"/>
          </a:xfrm>
          <a:prstGeom prst="roundRect">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r>
              <a:rPr lang="en-US" sz="1800" dirty="0">
                <a:solidFill>
                  <a:srgbClr val="3C4F82"/>
                </a:solidFill>
              </a:rPr>
              <a:t>Web browsers &amp; </a:t>
            </a:r>
            <a:endParaRPr lang="en-US" sz="1800" dirty="0" smtClean="0">
              <a:solidFill>
                <a:srgbClr val="3C4F82"/>
              </a:solidFill>
            </a:endParaRPr>
          </a:p>
          <a:p>
            <a:pPr algn="ctr">
              <a:spcBef>
                <a:spcPts val="0"/>
              </a:spcBef>
            </a:pPr>
            <a:r>
              <a:rPr lang="en-US" sz="1800" dirty="0" smtClean="0">
                <a:solidFill>
                  <a:srgbClr val="3C4F82"/>
                </a:solidFill>
              </a:rPr>
              <a:t>applications</a:t>
            </a:r>
          </a:p>
        </p:txBody>
      </p:sp>
    </p:spTree>
    <p:extLst>
      <p:ext uri="{BB962C8B-B14F-4D97-AF65-F5344CB8AC3E}">
        <p14:creationId xmlns:p14="http://schemas.microsoft.com/office/powerpoint/2010/main" val="34733692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28"/>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14"/>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11"/>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36"/>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44"/>
                                        </p:tgtEl>
                                        <p:attrNameLst>
                                          <p:attrName>style.visibility</p:attrName>
                                        </p:attrNameLst>
                                      </p:cBhvr>
                                      <p:to>
                                        <p:strVal val="hidden"/>
                                      </p:to>
                                    </p:set>
                                  </p:childTnLst>
                                </p:cTn>
                              </p:par>
                              <p:par>
                                <p:cTn id="36" presetID="1"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3" grpId="0"/>
      <p:bldP spid="36" grpId="0" animBg="1"/>
      <p:bldP spid="36" grpId="1" animBg="1"/>
      <p:bldP spid="11" grpId="0" animBg="1"/>
      <p:bldP spid="11" grpId="1" animBg="1"/>
      <p:bldP spid="44" grpId="0" animBg="1"/>
      <p:bldP spid="44" grpId="1" animBg="1"/>
      <p:bldP spid="28" grpId="0" animBg="1"/>
      <p:bldP spid="28" grpId="1" animBg="1"/>
      <p:bldP spid="24" grpId="0" animBg="1"/>
      <p:bldP spid="2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 Surface Analysis During Development</a:t>
            </a:r>
            <a:endParaRPr lang="en-US" dirty="0"/>
          </a:p>
        </p:txBody>
      </p:sp>
      <p:sp>
        <p:nvSpPr>
          <p:cNvPr id="3" name="Content Placeholder 2"/>
          <p:cNvSpPr>
            <a:spLocks noGrp="1"/>
          </p:cNvSpPr>
          <p:nvPr>
            <p:ph idx="1"/>
          </p:nvPr>
        </p:nvSpPr>
        <p:spPr/>
        <p:txBody>
          <a:bodyPr/>
          <a:lstStyle/>
          <a:p>
            <a:r>
              <a:rPr lang="en-US" dirty="0" smtClean="0"/>
              <a:t>Threat Modeling identifies contributors to attack surface</a:t>
            </a:r>
          </a:p>
          <a:p>
            <a:pPr lvl="1"/>
            <a:r>
              <a:rPr lang="en-US" dirty="0" smtClean="0"/>
              <a:t>risks associated with implementing a functional requirement</a:t>
            </a:r>
          </a:p>
          <a:p>
            <a:pPr lvl="1"/>
            <a:r>
              <a:rPr lang="en-US" dirty="0" smtClean="0"/>
              <a:t>risks to organizational assets (data)</a:t>
            </a:r>
          </a:p>
          <a:p>
            <a:pPr lvl="1"/>
            <a:r>
              <a:rPr lang="en-US" dirty="0" smtClean="0"/>
              <a:t>risks associated with operational requirements (mobile)</a:t>
            </a:r>
          </a:p>
          <a:p>
            <a:pPr lvl="1"/>
            <a:r>
              <a:rPr lang="en-US" dirty="0"/>
              <a:t>r</a:t>
            </a:r>
            <a:r>
              <a:rPr lang="en-US" dirty="0" smtClean="0"/>
              <a:t>isks associated with implementation (Java Enterprise, Ruby, web based)</a:t>
            </a:r>
          </a:p>
          <a:p>
            <a:pPr lvl="1"/>
            <a:r>
              <a:rPr lang="en-US" dirty="0"/>
              <a:t>r</a:t>
            </a:r>
            <a:r>
              <a:rPr lang="en-US" dirty="0" smtClean="0"/>
              <a:t>isks associated with external dependencies</a:t>
            </a:r>
          </a:p>
          <a:p>
            <a:pPr lvl="1"/>
            <a:r>
              <a:rPr lang="en-US" dirty="0"/>
              <a:t>r</a:t>
            </a:r>
            <a:r>
              <a:rPr lang="en-US" dirty="0" smtClean="0"/>
              <a:t>isks associated with the external access desired</a:t>
            </a:r>
          </a:p>
          <a:p>
            <a:pPr lvl="2"/>
            <a:r>
              <a:rPr lang="en-US" dirty="0" smtClean="0"/>
              <a:t>Target store example with contractor</a:t>
            </a:r>
          </a:p>
          <a:p>
            <a:pPr lvl="2"/>
            <a:r>
              <a:rPr lang="en-US" dirty="0" smtClean="0"/>
              <a:t>Joint venture with another organization that requires access to corporate data.</a:t>
            </a:r>
          </a:p>
          <a:p>
            <a:endParaRPr lang="en-US" dirty="0" smtClean="0"/>
          </a:p>
        </p:txBody>
      </p:sp>
    </p:spTree>
    <p:extLst>
      <p:ext uri="{BB962C8B-B14F-4D97-AF65-F5344CB8AC3E}">
        <p14:creationId xmlns:p14="http://schemas.microsoft.com/office/powerpoint/2010/main" val="18415091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Reduction: Development Frameworks</a:t>
            </a:r>
            <a:endParaRPr lang="en-US" dirty="0"/>
          </a:p>
        </p:txBody>
      </p:sp>
      <p:sp>
        <p:nvSpPr>
          <p:cNvPr id="3" name="Content Placeholder 2"/>
          <p:cNvSpPr>
            <a:spLocks noGrp="1"/>
          </p:cNvSpPr>
          <p:nvPr>
            <p:ph idx="1"/>
          </p:nvPr>
        </p:nvSpPr>
        <p:spPr/>
        <p:txBody>
          <a:bodyPr/>
          <a:lstStyle/>
          <a:p>
            <a:r>
              <a:rPr lang="en-US" dirty="0" smtClean="0"/>
              <a:t>A Web-based development is often a necessity but web-based applications can be poorly written.</a:t>
            </a:r>
          </a:p>
          <a:p>
            <a:r>
              <a:rPr lang="en-US" dirty="0" smtClean="0"/>
              <a:t>A development framework such as Java Enterprise that simplifies application development can reduce the risk of vulnerabilities in application software. </a:t>
            </a:r>
          </a:p>
          <a:p>
            <a:r>
              <a:rPr lang="en-US" dirty="0" smtClean="0"/>
              <a:t>But a development framework can also contribute to the attack surface.</a:t>
            </a:r>
          </a:p>
          <a:p>
            <a:pPr lvl="1"/>
            <a:r>
              <a:rPr lang="en-US" dirty="0" smtClean="0"/>
              <a:t>Vulnerabilities have been found in specific development frameworks</a:t>
            </a:r>
          </a:p>
          <a:p>
            <a:pPr lvl="1"/>
            <a:endParaRPr lang="en-US" dirty="0" smtClean="0"/>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10230142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Framework</a:t>
            </a:r>
            <a:endParaRPr lang="en-US" dirty="0"/>
          </a:p>
        </p:txBody>
      </p:sp>
      <p:sp>
        <p:nvSpPr>
          <p:cNvPr id="3" name="Content Placeholder 2"/>
          <p:cNvSpPr>
            <a:spLocks noGrp="1"/>
          </p:cNvSpPr>
          <p:nvPr>
            <p:ph idx="1"/>
          </p:nvPr>
        </p:nvSpPr>
        <p:spPr>
          <a:xfrm>
            <a:off x="304800" y="1143000"/>
            <a:ext cx="8455025" cy="1600200"/>
          </a:xfrm>
        </p:spPr>
        <p:txBody>
          <a:bodyPr/>
          <a:lstStyle/>
          <a:p>
            <a:r>
              <a:rPr lang="en-US" dirty="0" smtClean="0"/>
              <a:t>A development framework.</a:t>
            </a:r>
          </a:p>
          <a:p>
            <a:pPr lvl="1"/>
            <a:r>
              <a:rPr lang="en-US" dirty="0" smtClean="0"/>
              <a:t>Reduce the risk of application vulnerabilities </a:t>
            </a:r>
          </a:p>
          <a:p>
            <a:pPr lvl="1"/>
            <a:r>
              <a:rPr lang="en-US" dirty="0" smtClean="0"/>
              <a:t>The functions with security risks are in shared libraries or mitigated by the framework.</a:t>
            </a:r>
          </a:p>
          <a:p>
            <a:pPr lvl="1"/>
            <a:endParaRPr lang="en-US" dirty="0" smtClean="0"/>
          </a:p>
          <a:p>
            <a:endParaRPr lang="en-US" dirty="0" smtClean="0"/>
          </a:p>
          <a:p>
            <a:endParaRPr lang="en-US" dirty="0" smtClean="0"/>
          </a:p>
          <a:p>
            <a:endParaRPr lang="en-US" dirty="0"/>
          </a:p>
        </p:txBody>
      </p:sp>
      <p:sp>
        <p:nvSpPr>
          <p:cNvPr id="4" name="Oval 3"/>
          <p:cNvSpPr/>
          <p:nvPr/>
        </p:nvSpPr>
        <p:spPr bwMode="auto">
          <a:xfrm>
            <a:off x="990600" y="2743200"/>
            <a:ext cx="7010400" cy="3566160"/>
          </a:xfrm>
          <a:prstGeom prst="ellipse">
            <a:avLst/>
          </a:prstGeom>
          <a:noFill/>
          <a:ln w="381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274320" indent="-182880" algn="ctr">
              <a:spcBef>
                <a:spcPts val="300"/>
              </a:spcBef>
            </a:pPr>
            <a:endParaRPr lang="en-US" sz="2000" dirty="0" smtClean="0">
              <a:solidFill>
                <a:schemeClr val="bg1"/>
              </a:solidFill>
              <a:latin typeface="Calibri" pitchFamily="34" charset="0"/>
            </a:endParaRPr>
          </a:p>
        </p:txBody>
      </p:sp>
      <p:grpSp>
        <p:nvGrpSpPr>
          <p:cNvPr id="15" name="Group 14"/>
          <p:cNvGrpSpPr/>
          <p:nvPr/>
        </p:nvGrpSpPr>
        <p:grpSpPr>
          <a:xfrm>
            <a:off x="1508760" y="3139440"/>
            <a:ext cx="3108960" cy="2651760"/>
            <a:chOff x="1508760" y="3139440"/>
            <a:chExt cx="3108960" cy="2651760"/>
          </a:xfrm>
        </p:grpSpPr>
        <p:sp>
          <p:nvSpPr>
            <p:cNvPr id="8" name="Oval 7"/>
            <p:cNvSpPr/>
            <p:nvPr/>
          </p:nvSpPr>
          <p:spPr bwMode="auto">
            <a:xfrm>
              <a:off x="1508760" y="3139440"/>
              <a:ext cx="3108960" cy="2651760"/>
            </a:xfrm>
            <a:prstGeom prst="ellipse">
              <a:avLst/>
            </a:prstGeom>
            <a:noFill/>
            <a:ln w="381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274320" indent="-182880" algn="ctr">
                <a:spcBef>
                  <a:spcPts val="300"/>
                </a:spcBef>
              </a:pPr>
              <a:endParaRPr lang="en-US" sz="2000" dirty="0" smtClean="0">
                <a:solidFill>
                  <a:schemeClr val="bg1"/>
                </a:solidFill>
                <a:latin typeface="Calibri" pitchFamily="34" charset="0"/>
              </a:endParaRPr>
            </a:p>
          </p:txBody>
        </p:sp>
        <p:grpSp>
          <p:nvGrpSpPr>
            <p:cNvPr id="14" name="Group 13"/>
            <p:cNvGrpSpPr/>
            <p:nvPr/>
          </p:nvGrpSpPr>
          <p:grpSpPr>
            <a:xfrm>
              <a:off x="1767840" y="3689420"/>
              <a:ext cx="2590800" cy="1551801"/>
              <a:chOff x="1905000" y="3657600"/>
              <a:chExt cx="2590800" cy="1551801"/>
            </a:xfrm>
          </p:grpSpPr>
          <p:sp>
            <p:nvSpPr>
              <p:cNvPr id="6" name="TextBox 5"/>
              <p:cNvSpPr txBox="1"/>
              <p:nvPr/>
            </p:nvSpPr>
            <p:spPr>
              <a:xfrm>
                <a:off x="1905000" y="3657600"/>
                <a:ext cx="2590800" cy="923330"/>
              </a:xfrm>
              <a:prstGeom prst="rect">
                <a:avLst/>
              </a:prstGeom>
              <a:noFill/>
            </p:spPr>
            <p:txBody>
              <a:bodyPr wrap="square" rtlCol="0">
                <a:spAutoFit/>
              </a:bodyPr>
              <a:lstStyle/>
              <a:p>
                <a:pPr algn="ctr"/>
                <a:r>
                  <a:rPr lang="en-US" sz="1800" dirty="0" smtClean="0"/>
                  <a:t>Secure implementation of data access functions. </a:t>
                </a:r>
              </a:p>
            </p:txBody>
          </p:sp>
          <p:sp>
            <p:nvSpPr>
              <p:cNvPr id="9" name="TextBox 8"/>
              <p:cNvSpPr txBox="1"/>
              <p:nvPr/>
            </p:nvSpPr>
            <p:spPr>
              <a:xfrm>
                <a:off x="1905000" y="4563070"/>
                <a:ext cx="2590800" cy="646331"/>
              </a:xfrm>
              <a:prstGeom prst="rect">
                <a:avLst/>
              </a:prstGeom>
              <a:noFill/>
            </p:spPr>
            <p:txBody>
              <a:bodyPr wrap="square" rtlCol="0">
                <a:spAutoFit/>
              </a:bodyPr>
              <a:lstStyle/>
              <a:p>
                <a:pPr algn="ctr"/>
                <a:r>
                  <a:rPr lang="en-US" sz="1800" dirty="0" smtClean="0"/>
                  <a:t>. Functions that audit user activity</a:t>
                </a:r>
              </a:p>
            </p:txBody>
          </p:sp>
        </p:grpSp>
      </p:grpSp>
      <p:grpSp>
        <p:nvGrpSpPr>
          <p:cNvPr id="13" name="Group 12"/>
          <p:cNvGrpSpPr/>
          <p:nvPr/>
        </p:nvGrpSpPr>
        <p:grpSpPr>
          <a:xfrm>
            <a:off x="5181600" y="3688080"/>
            <a:ext cx="2362200" cy="1554480"/>
            <a:chOff x="5181600" y="3855720"/>
            <a:chExt cx="2362200" cy="1554480"/>
          </a:xfrm>
        </p:grpSpPr>
        <p:sp>
          <p:nvSpPr>
            <p:cNvPr id="10" name="Oval 9"/>
            <p:cNvSpPr/>
            <p:nvPr/>
          </p:nvSpPr>
          <p:spPr bwMode="auto">
            <a:xfrm>
              <a:off x="5181600" y="3855720"/>
              <a:ext cx="2362200" cy="1554480"/>
            </a:xfrm>
            <a:prstGeom prst="ellipse">
              <a:avLst/>
            </a:prstGeom>
            <a:noFill/>
            <a:ln w="381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274320" indent="-182880" algn="ctr">
                <a:spcBef>
                  <a:spcPts val="300"/>
                </a:spcBef>
              </a:pPr>
              <a:endParaRPr lang="en-US" sz="2000" dirty="0" smtClean="0">
                <a:solidFill>
                  <a:schemeClr val="bg1"/>
                </a:solidFill>
                <a:latin typeface="Calibri" pitchFamily="34" charset="0"/>
              </a:endParaRPr>
            </a:p>
          </p:txBody>
        </p:sp>
        <p:sp>
          <p:nvSpPr>
            <p:cNvPr id="11" name="TextBox 10"/>
            <p:cNvSpPr txBox="1"/>
            <p:nvPr/>
          </p:nvSpPr>
          <p:spPr>
            <a:xfrm>
              <a:off x="5585460" y="4309795"/>
              <a:ext cx="1554480" cy="646331"/>
            </a:xfrm>
            <a:prstGeom prst="rect">
              <a:avLst/>
            </a:prstGeom>
            <a:noFill/>
          </p:spPr>
          <p:txBody>
            <a:bodyPr wrap="square" rtlCol="0">
              <a:spAutoFit/>
            </a:bodyPr>
            <a:lstStyle/>
            <a:p>
              <a:pPr algn="ctr"/>
              <a:r>
                <a:rPr lang="en-US" sz="1800" dirty="0" smtClean="0"/>
                <a:t>Application development</a:t>
              </a:r>
            </a:p>
          </p:txBody>
        </p:sp>
      </p:grpSp>
      <p:cxnSp>
        <p:nvCxnSpPr>
          <p:cNvPr id="17" name="Straight Arrow Connector 16"/>
          <p:cNvCxnSpPr>
            <a:stCxn id="10" idx="2"/>
            <a:endCxn id="8" idx="6"/>
          </p:cNvCxnSpPr>
          <p:nvPr/>
        </p:nvCxnSpPr>
        <p:spPr bwMode="auto">
          <a:xfrm flipH="1">
            <a:off x="4617720" y="4465320"/>
            <a:ext cx="563880" cy="0"/>
          </a:xfrm>
          <a:prstGeom prst="straightConnector1">
            <a:avLst/>
          </a:prstGeom>
          <a:no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52989773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Trade-Offs</a:t>
            </a:r>
            <a:endParaRPr lang="en-US" dirty="0"/>
          </a:p>
        </p:txBody>
      </p:sp>
      <p:sp>
        <p:nvSpPr>
          <p:cNvPr id="3" name="Content Placeholder 2"/>
          <p:cNvSpPr>
            <a:spLocks noGrp="1"/>
          </p:cNvSpPr>
          <p:nvPr>
            <p:ph idx="1"/>
          </p:nvPr>
        </p:nvSpPr>
        <p:spPr/>
        <p:txBody>
          <a:bodyPr/>
          <a:lstStyle/>
          <a:p>
            <a:r>
              <a:rPr lang="en-US" dirty="0" smtClean="0"/>
              <a:t>Security risk </a:t>
            </a:r>
            <a:r>
              <a:rPr lang="en-US" dirty="0"/>
              <a:t>analysis leads </a:t>
            </a:r>
            <a:r>
              <a:rPr lang="en-US" dirty="0" smtClean="0"/>
              <a:t>to business trade-off </a:t>
            </a:r>
            <a:r>
              <a:rPr lang="en-US" dirty="0"/>
              <a:t>decisions</a:t>
            </a:r>
          </a:p>
          <a:p>
            <a:pPr lvl="1"/>
            <a:r>
              <a:rPr lang="en-US" dirty="0"/>
              <a:t>Banks accept a certain amount of credit-card fraud: too tight of security would reduce usage</a:t>
            </a:r>
            <a:r>
              <a:rPr lang="en-US" dirty="0" smtClean="0"/>
              <a:t>.</a:t>
            </a:r>
          </a:p>
          <a:p>
            <a:pPr lvl="1"/>
            <a:r>
              <a:rPr lang="en-US" dirty="0" smtClean="0"/>
              <a:t>Extensibility can significant reduce the time and cost required to make changes but also increases the security risks.</a:t>
            </a:r>
          </a:p>
          <a:p>
            <a:r>
              <a:rPr lang="en-US" dirty="0" smtClean="0"/>
              <a:t>One of the harder aspects for risk management is providing sufficient information for making risk-benefits decisions  for business functional and operational requirements.</a:t>
            </a:r>
          </a:p>
          <a:p>
            <a:endParaRPr lang="en-US" dirty="0"/>
          </a:p>
          <a:p>
            <a:endParaRPr lang="en-US" dirty="0"/>
          </a:p>
        </p:txBody>
      </p:sp>
    </p:spTree>
    <p:extLst>
      <p:ext uri="{BB962C8B-B14F-4D97-AF65-F5344CB8AC3E}">
        <p14:creationId xmlns:p14="http://schemas.microsoft.com/office/powerpoint/2010/main" val="380455000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Robert Ellison</a:t>
            </a:r>
            <a:r>
              <a:rPr lang="en-US" kern="0" smtClean="0"/>
              <a:t/>
            </a:r>
            <a:br>
              <a:rPr lang="en-US" kern="0" smtClean="0"/>
            </a:br>
            <a:r>
              <a:rPr lang="en-US" kern="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Assurance Management</a:t>
            </a:r>
          </a:p>
          <a:p>
            <a:pPr lvl="0">
              <a:spcBef>
                <a:spcPct val="0"/>
              </a:spcBef>
              <a:defRPr/>
            </a:pPr>
            <a:r>
              <a:rPr lang="en-US" sz="2800" b="1" kern="0" dirty="0" smtClean="0">
                <a:latin typeface="+mj-lt"/>
                <a:ea typeface="+mj-ea"/>
                <a:cs typeface="+mj-cs"/>
              </a:rPr>
              <a:t>Module</a:t>
            </a:r>
            <a:r>
              <a:rPr kumimoji="0" lang="en-US" sz="2800" b="1" i="0" u="none" strike="noStrike" kern="0" cap="none" spc="0" normalizeH="0" baseline="0" noProof="0" smtClean="0">
                <a:ln>
                  <a:noFill/>
                </a:ln>
                <a:solidFill>
                  <a:schemeClr val="tx1"/>
                </a:solidFill>
                <a:effectLst/>
                <a:uLnTx/>
                <a:uFillTx/>
                <a:latin typeface="+mj-lt"/>
                <a:ea typeface="+mj-ea"/>
                <a:cs typeface="+mj-cs"/>
              </a:rPr>
              <a:t> 9</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312189" cy="400110"/>
          </a:xfrm>
          <a:prstGeom prst="rect">
            <a:avLst/>
          </a:prstGeom>
          <a:noFill/>
        </p:spPr>
        <p:txBody>
          <a:bodyPr wrap="none" rtlCol="0">
            <a:spAutoFit/>
          </a:bodyPr>
          <a:lstStyle/>
          <a:p>
            <a:r>
              <a:rPr lang="en-US" sz="2000" b="1" dirty="0" smtClean="0">
                <a:latin typeface="Calibri" panose="020F0502020204030204" pitchFamily="34" charset="0"/>
              </a:rPr>
              <a:t>From Applications to Systems</a:t>
            </a:r>
            <a:endParaRPr lang="en-US" sz="2000" b="1"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a:t>System factors affecting risk management</a:t>
            </a:r>
          </a:p>
          <a:p>
            <a:pPr marL="454025" indent="-228600"/>
            <a:r>
              <a:rPr lang="en-US" dirty="0" smtClean="0"/>
              <a:t>Attack </a:t>
            </a:r>
            <a:r>
              <a:rPr lang="en-US" dirty="0"/>
              <a:t>t</a:t>
            </a:r>
            <a:r>
              <a:rPr lang="en-US" dirty="0" smtClean="0"/>
              <a:t>olerance</a:t>
            </a:r>
          </a:p>
          <a:p>
            <a:pPr marL="454025" indent="-228600"/>
            <a:r>
              <a:rPr lang="en-US" dirty="0" smtClean="0"/>
              <a:t>Attack surface</a:t>
            </a:r>
          </a:p>
          <a:p>
            <a:pPr marL="454025" indent="-228600"/>
            <a:r>
              <a:rPr lang="en-US" dirty="0"/>
              <a:t>Management roadmap</a:t>
            </a:r>
          </a:p>
          <a:p>
            <a:pPr marL="454025" indent="-228600"/>
            <a:endParaRPr lang="en-US" dirty="0" smtClean="0"/>
          </a:p>
          <a:p>
            <a:endParaRPr lang="en-US" dirty="0"/>
          </a:p>
        </p:txBody>
      </p:sp>
      <p:sp>
        <p:nvSpPr>
          <p:cNvPr id="4" name="AutoShape 4"/>
          <p:cNvSpPr>
            <a:spLocks noChangeArrowheads="1"/>
          </p:cNvSpPr>
          <p:nvPr/>
        </p:nvSpPr>
        <p:spPr bwMode="auto">
          <a:xfrm rot="5400000">
            <a:off x="0" y="27622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84075834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Development Roadmap</a:t>
            </a:r>
            <a:endParaRPr lang="en-US" dirty="0"/>
          </a:p>
        </p:txBody>
      </p:sp>
      <p:sp>
        <p:nvSpPr>
          <p:cNvPr id="3" name="Content Placeholder 2"/>
          <p:cNvSpPr>
            <a:spLocks noGrp="1"/>
          </p:cNvSpPr>
          <p:nvPr>
            <p:ph idx="1"/>
          </p:nvPr>
        </p:nvSpPr>
        <p:spPr/>
        <p:txBody>
          <a:bodyPr/>
          <a:lstStyle/>
          <a:p>
            <a:r>
              <a:rPr lang="en-US" dirty="0"/>
              <a:t>SEI </a:t>
            </a:r>
            <a:r>
              <a:rPr lang="en-US" dirty="0" smtClean="0"/>
              <a:t>has applied </a:t>
            </a:r>
            <a:r>
              <a:rPr lang="en-US" dirty="0"/>
              <a:t>assurance case techniques to the early phases of the system development lifecycle of a DoD system. </a:t>
            </a:r>
            <a:endParaRPr lang="en-US" dirty="0" smtClean="0"/>
          </a:p>
          <a:p>
            <a:r>
              <a:rPr lang="en-US" dirty="0"/>
              <a:t>Assurance cases give managers answers about design progress that are demonstrably rooted in facts and data instead of opinions based on hope and best intentions. </a:t>
            </a:r>
            <a:endParaRPr lang="en-US" dirty="0" smtClean="0"/>
          </a:p>
          <a:p>
            <a:r>
              <a:rPr lang="en-US" dirty="0" smtClean="0"/>
              <a:t>Techniques </a:t>
            </a:r>
            <a:r>
              <a:rPr lang="en-US" dirty="0"/>
              <a:t>such as the confidence map </a:t>
            </a:r>
            <a:r>
              <a:rPr lang="en-US" dirty="0" smtClean="0"/>
              <a:t>provide </a:t>
            </a:r>
            <a:r>
              <a:rPr lang="en-US" dirty="0"/>
              <a:t>a concise and understandable way to show the effects of a specific development shortfall and to track progress between reviews. </a:t>
            </a:r>
          </a:p>
        </p:txBody>
      </p:sp>
    </p:spTree>
    <p:extLst>
      <p:ext uri="{BB962C8B-B14F-4D97-AF65-F5344CB8AC3E}">
        <p14:creationId xmlns:p14="http://schemas.microsoft.com/office/powerpoint/2010/main" val="366168419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Performance Parameters (KPP)</a:t>
            </a:r>
            <a:endParaRPr lang="en-US" dirty="0"/>
          </a:p>
        </p:txBody>
      </p:sp>
      <p:sp>
        <p:nvSpPr>
          <p:cNvPr id="3" name="Content Placeholder 2"/>
          <p:cNvSpPr>
            <a:spLocks noGrp="1"/>
          </p:cNvSpPr>
          <p:nvPr>
            <p:ph idx="1"/>
          </p:nvPr>
        </p:nvSpPr>
        <p:spPr/>
        <p:txBody>
          <a:bodyPr/>
          <a:lstStyle/>
          <a:p>
            <a:r>
              <a:rPr lang="en-US" dirty="0" smtClean="0"/>
              <a:t>For DoD systems, the KPPs </a:t>
            </a:r>
            <a:r>
              <a:rPr lang="en-US" dirty="0"/>
              <a:t>are the system characteristics essential for delivery of an effective military capability</a:t>
            </a:r>
            <a:r>
              <a:rPr lang="en-US" dirty="0" smtClean="0"/>
              <a:t>.</a:t>
            </a:r>
          </a:p>
          <a:p>
            <a:r>
              <a:rPr lang="en-US" dirty="0"/>
              <a:t>For example, any DoD system that must send or receive information externally is required to fulfill the Net-Ready KPP (NR-KPP). </a:t>
            </a:r>
          </a:p>
          <a:p>
            <a:endParaRPr lang="en-US" dirty="0"/>
          </a:p>
        </p:txBody>
      </p:sp>
    </p:spTree>
    <p:extLst>
      <p:ext uri="{BB962C8B-B14F-4D97-AF65-F5344CB8AC3E}">
        <p14:creationId xmlns:p14="http://schemas.microsoft.com/office/powerpoint/2010/main" val="172128484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Net-Ready KPP Claims</a:t>
            </a:r>
            <a:endParaRPr lang="en-US" dirty="0"/>
          </a:p>
        </p:txBody>
      </p:sp>
      <p:sp>
        <p:nvSpPr>
          <p:cNvPr id="3" name="Content Placeholder 2"/>
          <p:cNvSpPr>
            <a:spLocks noGrp="1"/>
          </p:cNvSpPr>
          <p:nvPr>
            <p:ph idx="1"/>
          </p:nvPr>
        </p:nvSpPr>
        <p:spPr/>
        <p:txBody>
          <a:bodyPr/>
          <a:lstStyle/>
          <a:p>
            <a:r>
              <a:rPr lang="en-US" dirty="0" smtClean="0"/>
              <a:t>Claim: The system of systems (SoS) supports Net-Centric </a:t>
            </a:r>
            <a:r>
              <a:rPr lang="en-US" dirty="0"/>
              <a:t>military </a:t>
            </a:r>
            <a:r>
              <a:rPr lang="en-US" dirty="0" smtClean="0"/>
              <a:t>operations with subclaims</a:t>
            </a:r>
          </a:p>
          <a:p>
            <a:pPr lvl="1"/>
            <a:r>
              <a:rPr lang="en-US" dirty="0" smtClean="0"/>
              <a:t>The </a:t>
            </a:r>
            <a:r>
              <a:rPr lang="en-US" dirty="0"/>
              <a:t>SoS is able to enter and be managed in the network.</a:t>
            </a:r>
          </a:p>
          <a:p>
            <a:pPr lvl="1"/>
            <a:r>
              <a:rPr lang="en-US" dirty="0" smtClean="0"/>
              <a:t>The </a:t>
            </a:r>
            <a:r>
              <a:rPr lang="en-US" dirty="0"/>
              <a:t>SoS is able to exchange data in a secure manner to enhance mission effectiveness.</a:t>
            </a:r>
          </a:p>
          <a:p>
            <a:pPr lvl="1"/>
            <a:r>
              <a:rPr lang="en-US" dirty="0" smtClean="0"/>
              <a:t>The </a:t>
            </a:r>
            <a:r>
              <a:rPr lang="en-US" dirty="0"/>
              <a:t>SoS continuously provides survivable, interoperable, secure, and operationally effective information exchanges.</a:t>
            </a:r>
          </a:p>
          <a:p>
            <a:endParaRPr lang="en-US" dirty="0"/>
          </a:p>
        </p:txBody>
      </p:sp>
    </p:spTree>
    <p:extLst>
      <p:ext uri="{BB962C8B-B14F-4D97-AF65-F5344CB8AC3E}">
        <p14:creationId xmlns:p14="http://schemas.microsoft.com/office/powerpoint/2010/main" val="3877726429"/>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Interim Assurance Case</a:t>
            </a:r>
            <a:endParaRPr lang="en-US" dirty="0"/>
          </a:p>
        </p:txBody>
      </p:sp>
      <p:sp>
        <p:nvSpPr>
          <p:cNvPr id="3" name="Content Placeholder 2"/>
          <p:cNvSpPr>
            <a:spLocks noGrp="1"/>
          </p:cNvSpPr>
          <p:nvPr>
            <p:ph idx="1"/>
          </p:nvPr>
        </p:nvSpPr>
        <p:spPr/>
        <p:txBody>
          <a:bodyPr/>
          <a:lstStyle/>
          <a:p>
            <a:r>
              <a:rPr lang="en-US" dirty="0" smtClean="0"/>
              <a:t>The conclusion of an assurance analysis of a completed design is that the design </a:t>
            </a:r>
            <a:r>
              <a:rPr lang="en-US" dirty="0"/>
              <a:t>artifacts are complete and </a:t>
            </a:r>
            <a:r>
              <a:rPr lang="en-US" dirty="0" smtClean="0"/>
              <a:t>sufficient </a:t>
            </a:r>
            <a:r>
              <a:rPr lang="en-US" dirty="0"/>
              <a:t>or they are not</a:t>
            </a:r>
            <a:r>
              <a:rPr lang="en-US" dirty="0" smtClean="0"/>
              <a:t>.</a:t>
            </a:r>
          </a:p>
          <a:p>
            <a:r>
              <a:rPr lang="en-US" dirty="0" smtClean="0"/>
              <a:t>A review of an in-progress </a:t>
            </a:r>
            <a:r>
              <a:rPr lang="en-US" dirty="0"/>
              <a:t>design </a:t>
            </a:r>
            <a:r>
              <a:rPr lang="en-US" dirty="0" smtClean="0"/>
              <a:t>has to reflect a relative risk as the design artifacts referenced by an assurance case will </a:t>
            </a:r>
            <a:r>
              <a:rPr lang="en-US" dirty="0"/>
              <a:t>necessarily be in different stages of completion. </a:t>
            </a:r>
            <a:endParaRPr lang="en-US" dirty="0" smtClean="0"/>
          </a:p>
        </p:txBody>
      </p:sp>
    </p:spTree>
    <p:extLst>
      <p:ext uri="{BB962C8B-B14F-4D97-AF65-F5344CB8AC3E}">
        <p14:creationId xmlns:p14="http://schemas.microsoft.com/office/powerpoint/2010/main" val="107015350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Scoring</a:t>
            </a:r>
            <a:endParaRPr lang="en-US" dirty="0"/>
          </a:p>
        </p:txBody>
      </p:sp>
      <p:grpSp>
        <p:nvGrpSpPr>
          <p:cNvPr id="3" name="Group 2"/>
          <p:cNvGrpSpPr/>
          <p:nvPr/>
        </p:nvGrpSpPr>
        <p:grpSpPr>
          <a:xfrm>
            <a:off x="391732" y="1265962"/>
            <a:ext cx="8534400" cy="4983480"/>
            <a:chOff x="391732" y="607883"/>
            <a:chExt cx="8534400" cy="4983480"/>
          </a:xfrm>
        </p:grpSpPr>
        <p:sp>
          <p:nvSpPr>
            <p:cNvPr id="4" name="Oval 7"/>
            <p:cNvSpPr>
              <a:spLocks noChangeArrowheads="1"/>
            </p:cNvSpPr>
            <p:nvPr/>
          </p:nvSpPr>
          <p:spPr bwMode="auto">
            <a:xfrm>
              <a:off x="7188772" y="2591489"/>
              <a:ext cx="1737360" cy="1005840"/>
            </a:xfrm>
            <a:prstGeom prst="ellipse">
              <a:avLst/>
            </a:prstGeom>
            <a:solidFill>
              <a:schemeClr val="bg1"/>
            </a:solidFill>
            <a:ln w="12700">
              <a:solidFill>
                <a:schemeClr val="tx1"/>
              </a:solidFill>
              <a:round/>
              <a:headEnd/>
              <a:tailEnd/>
            </a:ln>
          </p:spPr>
          <p:txBody>
            <a:bodyPr wrap="square" anchor="ctr">
              <a:prstTxWarp prst="textNoShape">
                <a:avLst/>
              </a:prstTxWarp>
              <a:spAutoFit/>
            </a:bodyPr>
            <a:lstStyle/>
            <a:p>
              <a:r>
                <a:rPr lang="en-US" sz="1400" b="0" dirty="0" smtClean="0">
                  <a:latin typeface="Calibri" panose="020F0502020204030204" pitchFamily="34" charset="0"/>
                </a:rPr>
                <a:t>Assumption</a:t>
              </a:r>
              <a:endParaRPr lang="en-US" sz="1400" b="0" dirty="0"/>
            </a:p>
          </p:txBody>
        </p:sp>
        <p:grpSp>
          <p:nvGrpSpPr>
            <p:cNvPr id="5" name="Group 4"/>
            <p:cNvGrpSpPr/>
            <p:nvPr/>
          </p:nvGrpSpPr>
          <p:grpSpPr>
            <a:xfrm>
              <a:off x="5649532" y="1100974"/>
              <a:ext cx="1468795" cy="924229"/>
              <a:chOff x="2590800" y="2133600"/>
              <a:chExt cx="2563368" cy="1280160"/>
            </a:xfrm>
          </p:grpSpPr>
          <p:grpSp>
            <p:nvGrpSpPr>
              <p:cNvPr id="30" name="Group 29"/>
              <p:cNvGrpSpPr/>
              <p:nvPr/>
            </p:nvGrpSpPr>
            <p:grpSpPr>
              <a:xfrm>
                <a:off x="2590800" y="2133600"/>
                <a:ext cx="2563368" cy="1280160"/>
                <a:chOff x="2987040" y="-3886037"/>
                <a:chExt cx="2563368" cy="1280160"/>
              </a:xfrm>
              <a:solidFill>
                <a:schemeClr val="bg1"/>
              </a:solidFill>
            </p:grpSpPr>
            <p:sp>
              <p:nvSpPr>
                <p:cNvPr id="32" name="Flowchart: Delay 31"/>
                <p:cNvSpPr/>
                <p:nvPr/>
              </p:nvSpPr>
              <p:spPr bwMode="auto">
                <a:xfrm>
                  <a:off x="4270248"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33" name="Flowchart: Delay 32"/>
                <p:cNvSpPr/>
                <p:nvPr/>
              </p:nvSpPr>
              <p:spPr bwMode="auto">
                <a:xfrm flipH="1">
                  <a:off x="2987040"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31" name="Rectangle 30"/>
              <p:cNvSpPr/>
              <p:nvPr/>
            </p:nvSpPr>
            <p:spPr bwMode="auto">
              <a:xfrm>
                <a:off x="3518461" y="2148597"/>
                <a:ext cx="748739" cy="1261872"/>
              </a:xfrm>
              <a:prstGeom prst="rect">
                <a:avLst/>
              </a:prstGeom>
              <a:solidFill>
                <a:schemeClr val="bg1"/>
              </a:solidFill>
              <a:ln w="127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6" name="TextBox 5"/>
            <p:cNvSpPr txBox="1"/>
            <p:nvPr/>
          </p:nvSpPr>
          <p:spPr>
            <a:xfrm>
              <a:off x="5859984" y="1431315"/>
              <a:ext cx="1047891" cy="307777"/>
            </a:xfrm>
            <a:prstGeom prst="rect">
              <a:avLst/>
            </a:prstGeom>
            <a:noFill/>
          </p:spPr>
          <p:txBody>
            <a:bodyPr wrap="square" rtlCol="0">
              <a:spAutoFit/>
            </a:bodyPr>
            <a:lstStyle/>
            <a:p>
              <a:pPr algn="ctr">
                <a:spcBef>
                  <a:spcPts val="300"/>
                </a:spcBef>
              </a:pPr>
              <a:r>
                <a:rPr lang="en-US" sz="1400" b="0" dirty="0" smtClean="0">
                  <a:latin typeface="Calibri" pitchFamily="34" charset="0"/>
                </a:rPr>
                <a:t>Context</a:t>
              </a:r>
            </a:p>
          </p:txBody>
        </p:sp>
        <p:sp>
          <p:nvSpPr>
            <p:cNvPr id="7" name="Oval 5"/>
            <p:cNvSpPr>
              <a:spLocks noChangeArrowheads="1"/>
            </p:cNvSpPr>
            <p:nvPr/>
          </p:nvSpPr>
          <p:spPr bwMode="auto">
            <a:xfrm>
              <a:off x="4926539" y="4057396"/>
              <a:ext cx="1188720" cy="1188720"/>
            </a:xfrm>
            <a:prstGeom prst="ellipse">
              <a:avLst/>
            </a:prstGeom>
            <a:solidFill>
              <a:srgbClr val="FFC775"/>
            </a:solidFill>
            <a:ln w="12700">
              <a:solidFill>
                <a:schemeClr val="tx1"/>
              </a:solidFill>
              <a:round/>
              <a:headEnd/>
              <a:tailEnd/>
            </a:ln>
          </p:spPr>
          <p:txBody>
            <a:bodyPr wrap="square" anchor="ctr">
              <a:prstTxWarp prst="textNoShape">
                <a:avLst/>
              </a:prstTxWarp>
              <a:noAutofit/>
            </a:bodyPr>
            <a:lstStyle/>
            <a:p>
              <a:pPr>
                <a:spcBef>
                  <a:spcPts val="0"/>
                </a:spcBef>
              </a:pPr>
              <a:r>
                <a:rPr lang="en-US" sz="1400" dirty="0" smtClean="0">
                  <a:latin typeface="Calibri" panose="020F0502020204030204" pitchFamily="34" charset="0"/>
                </a:rPr>
                <a:t>Evidence</a:t>
              </a:r>
              <a:endParaRPr lang="en-US" sz="1200" dirty="0">
                <a:latin typeface="Calibri" panose="020F0502020204030204" pitchFamily="34" charset="0"/>
              </a:endParaRPr>
            </a:p>
          </p:txBody>
        </p:sp>
        <p:sp>
          <p:nvSpPr>
            <p:cNvPr id="8" name="Rectangle 7"/>
            <p:cNvSpPr/>
            <p:nvPr/>
          </p:nvSpPr>
          <p:spPr bwMode="auto">
            <a:xfrm>
              <a:off x="3153764" y="1243048"/>
              <a:ext cx="1920240" cy="64008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dirty="0" smtClean="0">
                  <a:latin typeface="Calibri" panose="020F0502020204030204" pitchFamily="34" charset="0"/>
                </a:rPr>
                <a:t>Top-level claim</a:t>
              </a:r>
              <a:endParaRPr lang="en-US" sz="1400" dirty="0">
                <a:latin typeface="Calibri" panose="020F0502020204030204" pitchFamily="34" charset="0"/>
              </a:endParaRPr>
            </a:p>
          </p:txBody>
        </p:sp>
        <p:sp>
          <p:nvSpPr>
            <p:cNvPr id="9" name="Rectangle 8"/>
            <p:cNvSpPr/>
            <p:nvPr/>
          </p:nvSpPr>
          <p:spPr bwMode="auto">
            <a:xfrm>
              <a:off x="5717677" y="2603298"/>
              <a:ext cx="1005840" cy="100584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0" name="Rectangle 9"/>
            <p:cNvSpPr/>
            <p:nvPr/>
          </p:nvSpPr>
          <p:spPr bwMode="auto">
            <a:xfrm>
              <a:off x="4318282" y="2603298"/>
              <a:ext cx="1005840" cy="100584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1" name="Oval 5"/>
            <p:cNvSpPr>
              <a:spLocks noChangeArrowheads="1"/>
            </p:cNvSpPr>
            <p:nvPr/>
          </p:nvSpPr>
          <p:spPr bwMode="auto">
            <a:xfrm>
              <a:off x="2827447" y="4055485"/>
              <a:ext cx="1188720" cy="1188720"/>
            </a:xfrm>
            <a:prstGeom prst="ellipse">
              <a:avLst/>
            </a:prstGeom>
            <a:solidFill>
              <a:srgbClr val="00FF00"/>
            </a:solidFill>
            <a:ln w="12700">
              <a:solidFill>
                <a:schemeClr val="tx1"/>
              </a:solidFill>
              <a:round/>
              <a:headEnd/>
              <a:tailEnd/>
            </a:ln>
          </p:spPr>
          <p:txBody>
            <a:bodyPr wrap="square" anchor="ctr">
              <a:prstTxWarp prst="textNoShape">
                <a:avLst/>
              </a:prstTxWarp>
              <a:noAutofit/>
            </a:bodyPr>
            <a:lstStyle/>
            <a:p>
              <a:pPr>
                <a:spcBef>
                  <a:spcPts val="0"/>
                </a:spcBef>
              </a:pPr>
              <a:r>
                <a:rPr lang="en-US" sz="1400" dirty="0" smtClean="0">
                  <a:latin typeface="Calibri" panose="020F0502020204030204" pitchFamily="34" charset="0"/>
                </a:rPr>
                <a:t>Evidence</a:t>
              </a:r>
              <a:endParaRPr lang="en-US" sz="1200" dirty="0">
                <a:latin typeface="Calibri" panose="020F0502020204030204" pitchFamily="34" charset="0"/>
              </a:endParaRPr>
            </a:p>
          </p:txBody>
        </p:sp>
        <p:sp>
          <p:nvSpPr>
            <p:cNvPr id="12" name="Rectangle 11"/>
            <p:cNvSpPr/>
            <p:nvPr/>
          </p:nvSpPr>
          <p:spPr bwMode="auto">
            <a:xfrm>
              <a:off x="2918887" y="2603298"/>
              <a:ext cx="1005840" cy="1005840"/>
            </a:xfrm>
            <a:prstGeom prst="rect">
              <a:avLst/>
            </a:prstGeom>
            <a:solidFill>
              <a:srgbClr val="00FF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3" name="Oval 5"/>
            <p:cNvSpPr>
              <a:spLocks noChangeArrowheads="1"/>
            </p:cNvSpPr>
            <p:nvPr/>
          </p:nvSpPr>
          <p:spPr bwMode="auto">
            <a:xfrm>
              <a:off x="1336612" y="4055485"/>
              <a:ext cx="1188720" cy="1188720"/>
            </a:xfrm>
            <a:prstGeom prst="ellipse">
              <a:avLst/>
            </a:prstGeom>
            <a:solidFill>
              <a:srgbClr val="FF0000"/>
            </a:solidFill>
            <a:ln w="12700">
              <a:solidFill>
                <a:schemeClr val="tx1"/>
              </a:solidFill>
              <a:round/>
              <a:headEnd/>
              <a:tailEnd/>
            </a:ln>
          </p:spPr>
          <p:txBody>
            <a:bodyPr wrap="square" anchor="ctr">
              <a:prstTxWarp prst="textNoShape">
                <a:avLst/>
              </a:prstTxWarp>
              <a:noAutofit/>
            </a:bodyPr>
            <a:lstStyle/>
            <a:p>
              <a:pPr>
                <a:spcBef>
                  <a:spcPts val="0"/>
                </a:spcBef>
              </a:pPr>
              <a:r>
                <a:rPr lang="en-US" sz="1400" dirty="0" smtClean="0">
                  <a:latin typeface="Calibri" panose="020F0502020204030204" pitchFamily="34" charset="0"/>
                </a:rPr>
                <a:t>Evidence</a:t>
              </a:r>
              <a:endParaRPr lang="en-US" sz="1200" dirty="0">
                <a:latin typeface="Calibri" panose="020F0502020204030204" pitchFamily="34" charset="0"/>
              </a:endParaRPr>
            </a:p>
          </p:txBody>
        </p:sp>
        <p:sp>
          <p:nvSpPr>
            <p:cNvPr id="14" name="Rectangle 13"/>
            <p:cNvSpPr/>
            <p:nvPr/>
          </p:nvSpPr>
          <p:spPr bwMode="auto">
            <a:xfrm>
              <a:off x="1428052" y="2603298"/>
              <a:ext cx="1005840" cy="100584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5" name="Rectangle 14"/>
            <p:cNvSpPr/>
            <p:nvPr/>
          </p:nvSpPr>
          <p:spPr bwMode="auto">
            <a:xfrm>
              <a:off x="6487732" y="5375919"/>
              <a:ext cx="548640" cy="21544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400" b="0" dirty="0" smtClean="0">
                  <a:latin typeface="Calibri" panose="020F0502020204030204" pitchFamily="34" charset="0"/>
                </a:rPr>
                <a:t>Note</a:t>
              </a:r>
              <a:endParaRPr lang="en-US" sz="1400" b="0" dirty="0">
                <a:latin typeface="Calibri" panose="020F0502020204030204" pitchFamily="34" charset="0"/>
              </a:endParaRPr>
            </a:p>
          </p:txBody>
        </p:sp>
        <p:cxnSp>
          <p:nvCxnSpPr>
            <p:cNvPr id="16" name="Straight Arrow Connector 15"/>
            <p:cNvCxnSpPr>
              <a:stCxn id="8" idx="2"/>
              <a:endCxn id="12" idx="0"/>
            </p:cNvCxnSpPr>
            <p:nvPr/>
          </p:nvCxnSpPr>
          <p:spPr bwMode="auto">
            <a:xfrm flipH="1">
              <a:off x="3421807" y="1883128"/>
              <a:ext cx="692077"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7" name="Straight Arrow Connector 16"/>
            <p:cNvCxnSpPr>
              <a:stCxn id="8" idx="2"/>
              <a:endCxn id="10" idx="0"/>
            </p:cNvCxnSpPr>
            <p:nvPr/>
          </p:nvCxnSpPr>
          <p:spPr bwMode="auto">
            <a:xfrm>
              <a:off x="4113884" y="1883128"/>
              <a:ext cx="707318"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8" name="Straight Arrow Connector 17"/>
            <p:cNvCxnSpPr>
              <a:stCxn id="8" idx="2"/>
              <a:endCxn id="9" idx="0"/>
            </p:cNvCxnSpPr>
            <p:nvPr/>
          </p:nvCxnSpPr>
          <p:spPr bwMode="auto">
            <a:xfrm>
              <a:off x="4113884" y="1883128"/>
              <a:ext cx="2106713"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9" name="Straight Arrow Connector 18"/>
            <p:cNvCxnSpPr>
              <a:stCxn id="14" idx="2"/>
              <a:endCxn id="13" idx="0"/>
            </p:cNvCxnSpPr>
            <p:nvPr/>
          </p:nvCxnSpPr>
          <p:spPr bwMode="auto">
            <a:xfrm>
              <a:off x="1930972" y="3609138"/>
              <a:ext cx="0" cy="446347"/>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0" name="Straight Arrow Connector 19"/>
            <p:cNvCxnSpPr>
              <a:stCxn id="12" idx="2"/>
              <a:endCxn id="11" idx="0"/>
            </p:cNvCxnSpPr>
            <p:nvPr/>
          </p:nvCxnSpPr>
          <p:spPr bwMode="auto">
            <a:xfrm>
              <a:off x="3421807" y="3609138"/>
              <a:ext cx="0" cy="446347"/>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1" name="Straight Arrow Connector 20"/>
            <p:cNvCxnSpPr>
              <a:stCxn id="10" idx="2"/>
              <a:endCxn id="7" idx="0"/>
            </p:cNvCxnSpPr>
            <p:nvPr/>
          </p:nvCxnSpPr>
          <p:spPr bwMode="auto">
            <a:xfrm>
              <a:off x="4821202" y="3609138"/>
              <a:ext cx="699697" cy="44825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2" name="Straight Arrow Connector 21"/>
            <p:cNvCxnSpPr>
              <a:stCxn id="9" idx="2"/>
              <a:endCxn id="7" idx="0"/>
            </p:cNvCxnSpPr>
            <p:nvPr/>
          </p:nvCxnSpPr>
          <p:spPr bwMode="auto">
            <a:xfrm flipH="1">
              <a:off x="5520899" y="3609138"/>
              <a:ext cx="699698" cy="44825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3" name="Straight Arrow Connector 22"/>
            <p:cNvCxnSpPr>
              <a:stCxn id="9" idx="3"/>
              <a:endCxn id="4" idx="2"/>
            </p:cNvCxnSpPr>
            <p:nvPr/>
          </p:nvCxnSpPr>
          <p:spPr bwMode="auto">
            <a:xfrm flipV="1">
              <a:off x="6723517" y="3094409"/>
              <a:ext cx="465255" cy="11809"/>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4" name="Straight Arrow Connector 23"/>
            <p:cNvCxnSpPr>
              <a:stCxn id="8" idx="3"/>
              <a:endCxn id="33" idx="3"/>
            </p:cNvCxnSpPr>
            <p:nvPr/>
          </p:nvCxnSpPr>
          <p:spPr bwMode="auto">
            <a:xfrm>
              <a:off x="5074004" y="1563088"/>
              <a:ext cx="575528" cy="1"/>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5" name="Straight Arrow Connector 24"/>
            <p:cNvCxnSpPr>
              <a:stCxn id="7" idx="5"/>
              <a:endCxn id="15" idx="1"/>
            </p:cNvCxnSpPr>
            <p:nvPr/>
          </p:nvCxnSpPr>
          <p:spPr bwMode="auto">
            <a:xfrm>
              <a:off x="5941175" y="5072032"/>
              <a:ext cx="546557" cy="411609"/>
            </a:xfrm>
            <a:prstGeom prst="straightConnector1">
              <a:avLst/>
            </a:prstGeom>
            <a:solidFill>
              <a:srgbClr val="5CA1FB"/>
            </a:solidFill>
            <a:ln w="25400" cap="flat" cmpd="sng" algn="ctr">
              <a:solidFill>
                <a:schemeClr val="tx1"/>
              </a:solidFill>
              <a:prstDash val="solid"/>
              <a:round/>
              <a:headEnd type="none" w="med" len="med"/>
              <a:tailEnd type="arrow"/>
            </a:ln>
            <a:effectLst/>
          </p:spPr>
        </p:cxnSp>
        <p:sp>
          <p:nvSpPr>
            <p:cNvPr id="26" name="Rectangle 25"/>
            <p:cNvSpPr/>
            <p:nvPr/>
          </p:nvSpPr>
          <p:spPr bwMode="auto">
            <a:xfrm>
              <a:off x="391732" y="1156523"/>
              <a:ext cx="2103120" cy="274320"/>
            </a:xfrm>
            <a:prstGeom prst="rect">
              <a:avLst/>
            </a:prstGeom>
            <a:solidFill>
              <a:srgbClr val="FF505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l">
                <a:spcBef>
                  <a:spcPts val="300"/>
                </a:spcBef>
              </a:pPr>
              <a:r>
                <a:rPr lang="en-US" sz="1200" dirty="0" smtClean="0"/>
                <a:t>Red =  low confidence</a:t>
              </a:r>
              <a:endParaRPr lang="en-US" sz="1200" dirty="0"/>
            </a:p>
          </p:txBody>
        </p:sp>
        <p:sp>
          <p:nvSpPr>
            <p:cNvPr id="27" name="Rectangle 26"/>
            <p:cNvSpPr/>
            <p:nvPr/>
          </p:nvSpPr>
          <p:spPr bwMode="auto">
            <a:xfrm>
              <a:off x="391732" y="882203"/>
              <a:ext cx="2103120" cy="27432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l">
                <a:spcBef>
                  <a:spcPts val="300"/>
                </a:spcBef>
              </a:pPr>
              <a:r>
                <a:rPr lang="en-US" sz="1200" dirty="0" smtClean="0"/>
                <a:t>Yellow = medium confidence</a:t>
              </a:r>
              <a:endParaRPr lang="en-US" sz="1200" dirty="0"/>
            </a:p>
          </p:txBody>
        </p:sp>
        <p:sp>
          <p:nvSpPr>
            <p:cNvPr id="28" name="Rectangle 27"/>
            <p:cNvSpPr/>
            <p:nvPr/>
          </p:nvSpPr>
          <p:spPr bwMode="auto">
            <a:xfrm>
              <a:off x="391732" y="607883"/>
              <a:ext cx="2103120" cy="274320"/>
            </a:xfrm>
            <a:prstGeom prst="rect">
              <a:avLst/>
            </a:prstGeom>
            <a:solidFill>
              <a:srgbClr val="00FF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l">
                <a:spcBef>
                  <a:spcPts val="300"/>
                </a:spcBef>
              </a:pPr>
              <a:r>
                <a:rPr lang="en-US" sz="1200" dirty="0" smtClean="0"/>
                <a:t>Green = high confidence</a:t>
              </a:r>
              <a:endParaRPr lang="en-US" sz="1200" dirty="0"/>
            </a:p>
          </p:txBody>
        </p:sp>
        <p:cxnSp>
          <p:nvCxnSpPr>
            <p:cNvPr id="29" name="Straight Arrow Connector 28"/>
            <p:cNvCxnSpPr>
              <a:stCxn id="8" idx="2"/>
              <a:endCxn id="14" idx="0"/>
            </p:cNvCxnSpPr>
            <p:nvPr/>
          </p:nvCxnSpPr>
          <p:spPr bwMode="auto">
            <a:xfrm flipH="1">
              <a:off x="1930972" y="1883128"/>
              <a:ext cx="2182912"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grpSp>
    </p:spTree>
    <p:extLst>
      <p:ext uri="{BB962C8B-B14F-4D97-AF65-F5344CB8AC3E}">
        <p14:creationId xmlns:p14="http://schemas.microsoft.com/office/powerpoint/2010/main" val="367020455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Completing the Confidence Map</a:t>
            </a:r>
            <a:endParaRPr lang="en-US" dirty="0"/>
          </a:p>
        </p:txBody>
      </p:sp>
      <p:sp>
        <p:nvSpPr>
          <p:cNvPr id="3" name="Content Placeholder 2"/>
          <p:cNvSpPr>
            <a:spLocks noGrp="1"/>
          </p:cNvSpPr>
          <p:nvPr>
            <p:ph idx="1"/>
          </p:nvPr>
        </p:nvSpPr>
        <p:spPr/>
        <p:txBody>
          <a:bodyPr/>
          <a:lstStyle/>
          <a:p>
            <a:r>
              <a:rPr lang="en-US" dirty="0" smtClean="0"/>
              <a:t>When the sub-claims are not the same color an analyst </a:t>
            </a:r>
            <a:r>
              <a:rPr lang="en-US" dirty="0"/>
              <a:t>must make a subjective decision on the risk to assign to a node. </a:t>
            </a:r>
            <a:endParaRPr lang="en-US" dirty="0" smtClean="0"/>
          </a:p>
          <a:p>
            <a:pPr lvl="1"/>
            <a:r>
              <a:rPr lang="en-US" dirty="0" smtClean="0"/>
              <a:t>For </a:t>
            </a:r>
            <a:r>
              <a:rPr lang="en-US" dirty="0"/>
              <a:t>example, </a:t>
            </a:r>
            <a:r>
              <a:rPr lang="en-US" dirty="0" smtClean="0"/>
              <a:t>the following doubts raised about the evidence and argument might be considered a medium risk. </a:t>
            </a:r>
          </a:p>
          <a:p>
            <a:pPr lvl="2"/>
            <a:r>
              <a:rPr lang="en-US" dirty="0" smtClean="0"/>
              <a:t>Only </a:t>
            </a:r>
            <a:r>
              <a:rPr lang="en-US" dirty="0"/>
              <a:t>a subset of information exchanges has been implemented to date.</a:t>
            </a:r>
          </a:p>
          <a:p>
            <a:pPr marL="402336" lvl="2" indent="0"/>
            <a:r>
              <a:rPr lang="en-US" dirty="0" smtClean="0"/>
              <a:t>The </a:t>
            </a:r>
            <a:r>
              <a:rPr lang="en-US" dirty="0"/>
              <a:t>noted risks are, at best, medium at this time. </a:t>
            </a:r>
          </a:p>
          <a:p>
            <a:pPr marL="402336" lvl="2" indent="0"/>
            <a:r>
              <a:rPr lang="en-US" dirty="0" smtClean="0"/>
              <a:t>The </a:t>
            </a:r>
            <a:r>
              <a:rPr lang="en-US" dirty="0"/>
              <a:t>security architecture has not been completely propagated across the SoS.</a:t>
            </a:r>
          </a:p>
          <a:p>
            <a:pPr marL="402336" lvl="2" indent="0"/>
            <a:r>
              <a:rPr lang="en-US" dirty="0" smtClean="0"/>
              <a:t>An </a:t>
            </a:r>
            <a:r>
              <a:rPr lang="en-US" dirty="0"/>
              <a:t>evaluation of the security architecture revealed some design choices that will prevent system </a:t>
            </a:r>
            <a:r>
              <a:rPr lang="en-US" dirty="0" smtClean="0"/>
              <a:t>accreditation.</a:t>
            </a:r>
          </a:p>
          <a:p>
            <a:pPr marL="402336" lvl="2" indent="0"/>
            <a:r>
              <a:rPr lang="en-US" dirty="0" smtClean="0"/>
              <a:t>Preliminary </a:t>
            </a:r>
            <a:r>
              <a:rPr lang="en-US" dirty="0"/>
              <a:t>field tests indicate some information exchanges are exceeding prescribed timelines </a:t>
            </a:r>
            <a:r>
              <a:rPr lang="en-US" dirty="0" smtClean="0"/>
              <a:t>for completion.</a:t>
            </a:r>
            <a:endParaRPr lang="en-US" sz="2800" dirty="0"/>
          </a:p>
        </p:txBody>
      </p:sp>
    </p:spTree>
    <p:extLst>
      <p:ext uri="{BB962C8B-B14F-4D97-AF65-F5344CB8AC3E}">
        <p14:creationId xmlns:p14="http://schemas.microsoft.com/office/powerpoint/2010/main" val="31046203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Completed Confidence Map</a:t>
            </a:r>
            <a:endParaRPr lang="en-US" dirty="0"/>
          </a:p>
        </p:txBody>
      </p:sp>
      <p:pic>
        <p:nvPicPr>
          <p:cNvPr id="3" name="Picture 2" descr="C:\Users\ellison\Desktop\KPP_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295400"/>
            <a:ext cx="7696200" cy="4876800"/>
          </a:xfrm>
          <a:prstGeom prst="rect">
            <a:avLst/>
          </a:prstGeom>
          <a:noFill/>
          <a:ln>
            <a:noFill/>
          </a:ln>
        </p:spPr>
      </p:pic>
    </p:spTree>
    <p:extLst>
      <p:ext uri="{BB962C8B-B14F-4D97-AF65-F5344CB8AC3E}">
        <p14:creationId xmlns:p14="http://schemas.microsoft.com/office/powerpoint/2010/main" val="146571873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Helps With Management of Issues</a:t>
            </a:r>
            <a:endParaRPr lang="en-US" dirty="0"/>
          </a:p>
        </p:txBody>
      </p:sp>
      <p:sp>
        <p:nvSpPr>
          <p:cNvPr id="3" name="Content Placeholder 2"/>
          <p:cNvSpPr>
            <a:spLocks noGrp="1"/>
          </p:cNvSpPr>
          <p:nvPr>
            <p:ph idx="1"/>
          </p:nvPr>
        </p:nvSpPr>
        <p:spPr/>
        <p:txBody>
          <a:bodyPr/>
          <a:lstStyle/>
          <a:p>
            <a:r>
              <a:rPr lang="en-US" dirty="0"/>
              <a:t>For example, an item may be red because</a:t>
            </a:r>
          </a:p>
          <a:p>
            <a:pPr lvl="1"/>
            <a:r>
              <a:rPr lang="en-US" dirty="0" smtClean="0"/>
              <a:t>It </a:t>
            </a:r>
            <a:r>
              <a:rPr lang="en-US" dirty="0"/>
              <a:t>is scheduled to be addressed at a later date.</a:t>
            </a:r>
          </a:p>
          <a:p>
            <a:pPr lvl="1"/>
            <a:r>
              <a:rPr lang="en-US" dirty="0" smtClean="0"/>
              <a:t>The </a:t>
            </a:r>
            <a:r>
              <a:rPr lang="en-US" dirty="0"/>
              <a:t>contractor is significantly behind schedule.</a:t>
            </a:r>
          </a:p>
          <a:p>
            <a:pPr lvl="1"/>
            <a:r>
              <a:rPr lang="en-US" dirty="0" smtClean="0"/>
              <a:t>A </a:t>
            </a:r>
            <a:r>
              <a:rPr lang="en-US" dirty="0"/>
              <a:t>redesign is required because of changes in </a:t>
            </a:r>
            <a:r>
              <a:rPr lang="en-US" dirty="0" smtClean="0"/>
              <a:t>requirements</a:t>
            </a:r>
            <a:r>
              <a:rPr lang="en-US" dirty="0"/>
              <a:t>.</a:t>
            </a:r>
          </a:p>
          <a:p>
            <a:pPr lvl="1"/>
            <a:r>
              <a:rPr lang="en-US" dirty="0" smtClean="0"/>
              <a:t>The </a:t>
            </a:r>
            <a:r>
              <a:rPr lang="en-US" dirty="0"/>
              <a:t>problem is harder than anticipated.</a:t>
            </a:r>
          </a:p>
          <a:p>
            <a:pPr lvl="1"/>
            <a:r>
              <a:rPr lang="en-US" dirty="0" smtClean="0"/>
              <a:t>There </a:t>
            </a:r>
            <a:r>
              <a:rPr lang="en-US" dirty="0"/>
              <a:t>is a significant risk that the current approach will not meet requirements: The reason can be a poor design or unrealistic requirements.</a:t>
            </a:r>
          </a:p>
          <a:p>
            <a:endParaRPr lang="en-US" dirty="0"/>
          </a:p>
        </p:txBody>
      </p:sp>
    </p:spTree>
    <p:extLst>
      <p:ext uri="{BB962C8B-B14F-4D97-AF65-F5344CB8AC3E}">
        <p14:creationId xmlns:p14="http://schemas.microsoft.com/office/powerpoint/2010/main" val="4114707064"/>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for a SoS Confidence Map</a:t>
            </a:r>
            <a:endParaRPr lang="en-US" dirty="0"/>
          </a:p>
        </p:txBody>
      </p:sp>
      <p:sp>
        <p:nvSpPr>
          <p:cNvPr id="3" name="Content Placeholder 2"/>
          <p:cNvSpPr>
            <a:spLocks noGrp="1"/>
          </p:cNvSpPr>
          <p:nvPr>
            <p:ph idx="1"/>
          </p:nvPr>
        </p:nvSpPr>
        <p:spPr/>
        <p:txBody>
          <a:bodyPr/>
          <a:lstStyle/>
          <a:p>
            <a:r>
              <a:rPr lang="en-US" dirty="0" smtClean="0"/>
              <a:t>SEI Experience suggests </a:t>
            </a:r>
            <a:r>
              <a:rPr lang="en-US" dirty="0"/>
              <a:t>that the assurance case technique is a powerful tool for analyzing a large and complex SoS software </a:t>
            </a:r>
            <a:r>
              <a:rPr lang="en-US" dirty="0" smtClean="0"/>
              <a:t>design.</a:t>
            </a:r>
          </a:p>
          <a:p>
            <a:pPr lvl="1"/>
            <a:r>
              <a:rPr lang="en-US" dirty="0"/>
              <a:t>p</a:t>
            </a:r>
            <a:r>
              <a:rPr lang="en-US" dirty="0" smtClean="0"/>
              <a:t>rovides management with </a:t>
            </a:r>
            <a:r>
              <a:rPr lang="en-US" dirty="0"/>
              <a:t>a concise and understandable way to show the effects of a specific development shortfall and to track progress between reviews. </a:t>
            </a:r>
            <a:endParaRPr lang="en-US" dirty="0" smtClean="0"/>
          </a:p>
          <a:p>
            <a:pPr lvl="1"/>
            <a:r>
              <a:rPr lang="en-US" dirty="0"/>
              <a:t>e</a:t>
            </a:r>
            <a:r>
              <a:rPr lang="en-US" dirty="0" smtClean="0"/>
              <a:t>nables taking </a:t>
            </a:r>
            <a:r>
              <a:rPr lang="en-US" dirty="0"/>
              <a:t>a crosscutting look at a SoS, a perspective </a:t>
            </a:r>
            <a:r>
              <a:rPr lang="en-US" dirty="0" smtClean="0"/>
              <a:t> that has been difficult to achieve even </a:t>
            </a:r>
            <a:r>
              <a:rPr lang="en-US" dirty="0"/>
              <a:t>in less complex development projects. </a:t>
            </a:r>
            <a:endParaRPr lang="en-US" dirty="0" smtClean="0"/>
          </a:p>
        </p:txBody>
      </p:sp>
    </p:spTree>
    <p:extLst>
      <p:ext uri="{BB962C8B-B14F-4D97-AF65-F5344CB8AC3E}">
        <p14:creationId xmlns:p14="http://schemas.microsoft.com/office/powerpoint/2010/main" val="310130172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From Applications to Systems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76281759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smtClean="0"/>
              <a:t>System factors affecting risk management</a:t>
            </a:r>
          </a:p>
          <a:p>
            <a:pPr marL="454025" indent="-228600"/>
            <a:r>
              <a:rPr lang="en-US" dirty="0" smtClean="0"/>
              <a:t>Attack </a:t>
            </a:r>
            <a:r>
              <a:rPr lang="en-US" dirty="0"/>
              <a:t>t</a:t>
            </a:r>
            <a:r>
              <a:rPr lang="en-US" dirty="0" smtClean="0"/>
              <a:t>olerance</a:t>
            </a:r>
          </a:p>
          <a:p>
            <a:pPr marL="454025" indent="-228600"/>
            <a:r>
              <a:rPr lang="en-US" dirty="0" smtClean="0"/>
              <a:t>Attack surface</a:t>
            </a:r>
          </a:p>
          <a:p>
            <a:pPr marL="454025" indent="-228600"/>
            <a:r>
              <a:rPr lang="en-US" dirty="0" smtClean="0"/>
              <a:t>Management roadmap</a:t>
            </a:r>
          </a:p>
          <a:p>
            <a:pPr marL="454025" indent="-228600"/>
            <a:endParaRPr lang="en-US" dirty="0" smtClean="0"/>
          </a:p>
          <a:p>
            <a:endParaRPr lang="en-US" dirty="0"/>
          </a:p>
        </p:txBody>
      </p:sp>
      <p:sp>
        <p:nvSpPr>
          <p:cNvPr id="4" name="AutoShape 4"/>
          <p:cNvSpPr>
            <a:spLocks noChangeArrowheads="1"/>
          </p:cNvSpPr>
          <p:nvPr/>
        </p:nvSpPr>
        <p:spPr bwMode="auto">
          <a:xfrm rot="5400000">
            <a:off x="0" y="11620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08401002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Significant Trend</a:t>
            </a:r>
            <a:endParaRPr lang="en-US" dirty="0"/>
          </a:p>
        </p:txBody>
      </p:sp>
      <p:sp>
        <p:nvSpPr>
          <p:cNvPr id="3" name="Content Placeholder 2"/>
          <p:cNvSpPr>
            <a:spLocks noGrp="1"/>
          </p:cNvSpPr>
          <p:nvPr>
            <p:ph idx="1"/>
          </p:nvPr>
        </p:nvSpPr>
        <p:spPr/>
        <p:txBody>
          <a:bodyPr/>
          <a:lstStyle/>
          <a:p>
            <a:r>
              <a:rPr lang="en-US" dirty="0" smtClean="0"/>
              <a:t>We are shifting operational and development activities but not necessarily shifting risk management responsibility</a:t>
            </a:r>
            <a:r>
              <a:rPr lang="en-US" dirty="0"/>
              <a:t>.</a:t>
            </a:r>
          </a:p>
          <a:p>
            <a:pPr lvl="1"/>
            <a:r>
              <a:rPr lang="en-US" dirty="0"/>
              <a:t>Externally managed cloud</a:t>
            </a:r>
          </a:p>
          <a:p>
            <a:pPr lvl="1"/>
            <a:r>
              <a:rPr lang="en-US" dirty="0"/>
              <a:t>Use of commercial product</a:t>
            </a:r>
          </a:p>
          <a:p>
            <a:pPr lvl="1"/>
            <a:r>
              <a:rPr lang="en-US" dirty="0"/>
              <a:t>Externally management of IT services</a:t>
            </a:r>
          </a:p>
          <a:p>
            <a:pPr lvl="1"/>
            <a:r>
              <a:rPr lang="en-US" dirty="0"/>
              <a:t>External system integration</a:t>
            </a:r>
          </a:p>
          <a:p>
            <a:pPr lvl="1"/>
            <a:r>
              <a:rPr lang="en-US" dirty="0"/>
              <a:t>External security management</a:t>
            </a:r>
          </a:p>
          <a:p>
            <a:endParaRPr lang="en-US" dirty="0"/>
          </a:p>
        </p:txBody>
      </p:sp>
    </p:spTree>
    <p:extLst>
      <p:ext uri="{BB962C8B-B14F-4D97-AF65-F5344CB8AC3E}">
        <p14:creationId xmlns:p14="http://schemas.microsoft.com/office/powerpoint/2010/main" val="226387399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Widening Gap</a:t>
            </a:r>
            <a:endParaRPr lang="en-US" dirty="0"/>
          </a:p>
        </p:txBody>
      </p:sp>
      <p:sp>
        <p:nvSpPr>
          <p:cNvPr id="3" name="Content Placeholder 2"/>
          <p:cNvSpPr>
            <a:spLocks noGrp="1"/>
          </p:cNvSpPr>
          <p:nvPr>
            <p:ph idx="1"/>
          </p:nvPr>
        </p:nvSpPr>
        <p:spPr/>
        <p:txBody>
          <a:bodyPr/>
          <a:lstStyle/>
          <a:p>
            <a:r>
              <a:rPr lang="en-US" dirty="0" smtClean="0"/>
              <a:t>A challenge for system risk assessment is managing the  </a:t>
            </a:r>
            <a:r>
              <a:rPr lang="en-US" dirty="0"/>
              <a:t>growing separation between the risk owners and the risk managers</a:t>
            </a:r>
            <a:r>
              <a:rPr lang="en-US" dirty="0" smtClean="0"/>
              <a:t>.</a:t>
            </a:r>
          </a:p>
          <a:p>
            <a:pPr lvl="1"/>
            <a:r>
              <a:rPr lang="en-US" dirty="0" smtClean="0"/>
              <a:t>A trend for organizations to own fewer computing assets </a:t>
            </a:r>
          </a:p>
          <a:p>
            <a:pPr lvl="2"/>
            <a:r>
              <a:rPr lang="en-US" dirty="0"/>
              <a:t>cloud enabled services</a:t>
            </a:r>
          </a:p>
          <a:p>
            <a:pPr lvl="2"/>
            <a:r>
              <a:rPr lang="en-US" dirty="0"/>
              <a:t>employees running personal desktops and notebook systems on corporate </a:t>
            </a:r>
            <a:r>
              <a:rPr lang="en-US" dirty="0" smtClean="0"/>
              <a:t>networks</a:t>
            </a:r>
          </a:p>
          <a:p>
            <a:pPr lvl="1"/>
            <a:r>
              <a:rPr lang="en-US" dirty="0" smtClean="0"/>
              <a:t>Increasing use of commercial software for infrastructure services and application.</a:t>
            </a:r>
          </a:p>
          <a:p>
            <a:pPr lvl="2"/>
            <a:r>
              <a:rPr lang="en-US" dirty="0" smtClean="0"/>
              <a:t>Identify management</a:t>
            </a:r>
          </a:p>
          <a:p>
            <a:pPr lvl="2"/>
            <a:r>
              <a:rPr lang="en-US" dirty="0" smtClean="0"/>
              <a:t>Data management</a:t>
            </a:r>
          </a:p>
          <a:p>
            <a:pPr lvl="2"/>
            <a:r>
              <a:rPr lang="en-US" dirty="0" smtClean="0"/>
              <a:t>Content management</a:t>
            </a:r>
          </a:p>
          <a:p>
            <a:r>
              <a:rPr lang="en-US" dirty="0" smtClean="0"/>
              <a:t>Very difficult to quantify these risks</a:t>
            </a:r>
          </a:p>
        </p:txBody>
      </p:sp>
    </p:spTree>
    <p:extLst>
      <p:ext uri="{BB962C8B-B14F-4D97-AF65-F5344CB8AC3E}">
        <p14:creationId xmlns:p14="http://schemas.microsoft.com/office/powerpoint/2010/main" val="87134966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Increasing Use of Commercial </a:t>
            </a:r>
            <a:r>
              <a:rPr lang="en-US" dirty="0" smtClean="0"/>
              <a:t>Software-1</a:t>
            </a:r>
            <a:endParaRPr lang="en-US" dirty="0"/>
          </a:p>
        </p:txBody>
      </p:sp>
      <p:sp>
        <p:nvSpPr>
          <p:cNvPr id="3" name="Content Placeholder 2"/>
          <p:cNvSpPr>
            <a:spLocks noGrp="1"/>
          </p:cNvSpPr>
          <p:nvPr>
            <p:ph idx="1"/>
          </p:nvPr>
        </p:nvSpPr>
        <p:spPr/>
        <p:txBody>
          <a:bodyPr/>
          <a:lstStyle/>
          <a:p>
            <a:r>
              <a:rPr lang="en-US" dirty="0" smtClean="0"/>
              <a:t>Commercial Software</a:t>
            </a:r>
          </a:p>
          <a:p>
            <a:pPr lvl="1"/>
            <a:r>
              <a:rPr lang="en-US" dirty="0" smtClean="0"/>
              <a:t>There are more and more instances where commercial software comprise 80% or more of DoD systems.</a:t>
            </a:r>
          </a:p>
          <a:p>
            <a:pPr lvl="1"/>
            <a:r>
              <a:rPr lang="en-US" dirty="0" smtClean="0"/>
              <a:t>How do we assess assurance and security of a finished product?</a:t>
            </a:r>
          </a:p>
          <a:p>
            <a:pPr lvl="1"/>
            <a:r>
              <a:rPr lang="en-US" dirty="0" smtClean="0"/>
              <a:t>Commercial software may not have been designed for high-stress operating environments that exist for DoD systems.</a:t>
            </a:r>
          </a:p>
          <a:p>
            <a:pPr lvl="1"/>
            <a:r>
              <a:rPr lang="en-US" dirty="0"/>
              <a:t>We can have a combination of unknown risks with little or no development visibility and control</a:t>
            </a:r>
            <a:r>
              <a:rPr lang="en-US" dirty="0" smtClean="0"/>
              <a:t>.</a:t>
            </a:r>
          </a:p>
        </p:txBody>
      </p:sp>
    </p:spTree>
    <p:extLst>
      <p:ext uri="{BB962C8B-B14F-4D97-AF65-F5344CB8AC3E}">
        <p14:creationId xmlns:p14="http://schemas.microsoft.com/office/powerpoint/2010/main" val="365796626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Use of Commercial Software-2</a:t>
            </a:r>
            <a:endParaRPr lang="en-US" dirty="0"/>
          </a:p>
        </p:txBody>
      </p:sp>
      <p:sp>
        <p:nvSpPr>
          <p:cNvPr id="3" name="Content Placeholder 2"/>
          <p:cNvSpPr>
            <a:spLocks noGrp="1"/>
          </p:cNvSpPr>
          <p:nvPr>
            <p:ph idx="1"/>
          </p:nvPr>
        </p:nvSpPr>
        <p:spPr/>
        <p:txBody>
          <a:bodyPr/>
          <a:lstStyle/>
          <a:p>
            <a:r>
              <a:rPr lang="en-US" dirty="0" smtClean="0"/>
              <a:t>Technology adoption is increasingly </a:t>
            </a:r>
            <a:r>
              <a:rPr lang="en-US" b="1" dirty="0" smtClean="0">
                <a:solidFill>
                  <a:srgbClr val="980000"/>
                </a:solidFill>
              </a:rPr>
              <a:t>consumer driven</a:t>
            </a:r>
            <a:r>
              <a:rPr lang="en-US" dirty="0" smtClean="0">
                <a:solidFill>
                  <a:srgbClr val="980000"/>
                </a:solidFill>
              </a:rPr>
              <a:t>.</a:t>
            </a:r>
            <a:endParaRPr lang="en-US" dirty="0">
              <a:solidFill>
                <a:srgbClr val="980000"/>
              </a:solidFill>
            </a:endParaRPr>
          </a:p>
          <a:p>
            <a:pPr lvl="1"/>
            <a:r>
              <a:rPr lang="en-US" dirty="0" smtClean="0"/>
              <a:t>Often significant reduction in strength of security and fault management requirements </a:t>
            </a:r>
          </a:p>
          <a:p>
            <a:pPr lvl="1"/>
            <a:r>
              <a:rPr lang="en-US" dirty="0" smtClean="0"/>
              <a:t>There has been a </a:t>
            </a:r>
            <a:r>
              <a:rPr lang="en-US" dirty="0"/>
              <a:t>fundamental change in technology adoption. The success of technologies such as the telegraph, telephone, networking, personal computers, and cellphones depended first on business adoption. Consumer usage followed later. </a:t>
            </a:r>
          </a:p>
          <a:p>
            <a:pPr lvl="1"/>
            <a:r>
              <a:rPr lang="en-US" dirty="0"/>
              <a:t>T</a:t>
            </a:r>
            <a:r>
              <a:rPr lang="en-US" dirty="0" smtClean="0"/>
              <a:t>he </a:t>
            </a:r>
            <a:r>
              <a:rPr lang="en-US" dirty="0"/>
              <a:t>iPad, iPhone and Android cellphones are examples where consumer adoption is leading and often driving business adoption. </a:t>
            </a:r>
          </a:p>
        </p:txBody>
      </p:sp>
    </p:spTree>
    <p:extLst>
      <p:ext uri="{BB962C8B-B14F-4D97-AF65-F5344CB8AC3E}">
        <p14:creationId xmlns:p14="http://schemas.microsoft.com/office/powerpoint/2010/main" val="161764985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990100"/>
        </a:solidFill>
        <a:ln w="38100" cap="flat" cmpd="sng" algn="ctr">
          <a:noFill/>
          <a:prstDash val="solid"/>
          <a:round/>
          <a:headEnd type="none" w="med" len="med"/>
          <a:tailEnd type="none" w="med" len="med"/>
        </a:ln>
        <a:effectLst/>
      </a:spPr>
      <a:bodyPr vert="horz" wrap="square" lIns="0" tIns="0" rIns="0" bIns="0" numCol="1" rtlCol="0" anchor="ctr" anchorCtr="0" compatLnSpc="1">
        <a:prstTxWarp prst="textNoShape">
          <a:avLst/>
        </a:prstTxWarp>
        <a:spAutoFit/>
      </a:bodyPr>
      <a:lstStyle>
        <a:defPPr marL="274320" indent="-182880" algn="ctr">
          <a:spcBef>
            <a:spcPts val="300"/>
          </a:spcBef>
          <a:defRPr sz="2000" dirty="0" smtClean="0">
            <a:solidFill>
              <a:schemeClr val="bg1"/>
            </a:solidFill>
            <a:latin typeface="Calibri" pitchFamily="34" charset="0"/>
          </a:defRPr>
        </a:defPPr>
      </a:lstStyle>
    </a:spDef>
    <a:lnDef>
      <a:spPr bwMode="auto">
        <a:noFill/>
        <a:ln w="9525" cap="flat" cmpd="sng" algn="ctr">
          <a:solidFill>
            <a:schemeClr val="tx1"/>
          </a:solidFill>
          <a:prstDash val="solid"/>
          <a:round/>
          <a:headEnd type="none" w="med" len="med"/>
          <a:tailEnd type="arrow"/>
        </a:ln>
        <a:effectLst/>
      </a:spPr>
      <a:bodyPr/>
      <a:lstStyle/>
    </a:lnDef>
    <a:txDef>
      <a:spPr>
        <a:noFill/>
      </a:spPr>
      <a:bodyPr wrap="square" rtlCol="0">
        <a:spAutoFit/>
      </a:bodyPr>
      <a:lstStyle>
        <a:defPPr>
          <a:defRPr sz="1800" dirty="0" smtClean="0"/>
        </a:defPPr>
      </a:lstStyle>
    </a:tx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FD4414-F68A-48F8-9A86-F89560FCCE1C}"/>
</file>

<file path=customXml/itemProps2.xml><?xml version="1.0" encoding="utf-8"?>
<ds:datastoreItem xmlns:ds="http://schemas.openxmlformats.org/officeDocument/2006/customXml" ds:itemID="{7B02027C-7F4C-46DC-944A-56ABB7602FD3}"/>
</file>

<file path=customXml/itemProps3.xml><?xml version="1.0" encoding="utf-8"?>
<ds:datastoreItem xmlns:ds="http://schemas.openxmlformats.org/officeDocument/2006/customXml" ds:itemID="{121C5F52-A748-4121-B47C-32118B6AAB93}"/>
</file>

<file path=docProps/app.xml><?xml version="1.0" encoding="utf-8"?>
<Properties xmlns="http://schemas.openxmlformats.org/officeDocument/2006/extended-properties" xmlns:vt="http://schemas.openxmlformats.org/officeDocument/2006/docPropsVTypes">
  <Template>Assurance Management template1</Template>
  <TotalTime>7164</TotalTime>
  <Words>2316</Words>
  <Application>Microsoft Office PowerPoint</Application>
  <PresentationFormat>On-screen Show (4:3)</PresentationFormat>
  <Paragraphs>261</Paragraphs>
  <Slides>39</Slides>
  <Notes>13</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CERTtemplate_courseware2013</vt:lpstr>
      <vt:lpstr>Assurance Management</vt:lpstr>
      <vt:lpstr>PowerPoint Presentation</vt:lpstr>
      <vt:lpstr>PowerPoint Presentation</vt:lpstr>
      <vt:lpstr>PowerPoint Presentation</vt:lpstr>
      <vt:lpstr>Topics</vt:lpstr>
      <vt:lpstr>A Significant Trend</vt:lpstr>
      <vt:lpstr>A Widening Gap</vt:lpstr>
      <vt:lpstr>Increasing Use of Commercial Software-1</vt:lpstr>
      <vt:lpstr>Increasing Use of Commercial Software-2</vt:lpstr>
      <vt:lpstr>Increasing Risk of Successful Attacks</vt:lpstr>
      <vt:lpstr>Topics</vt:lpstr>
      <vt:lpstr>Business Risks May Appear to be Increasingly Unpredictable - Unsystematic</vt:lpstr>
      <vt:lpstr>But Business Risks Can Still Be Mitigated</vt:lpstr>
      <vt:lpstr>Target System Risk Analysis</vt:lpstr>
      <vt:lpstr>Security Fault Tolerance</vt:lpstr>
      <vt:lpstr>Fault Tolerance</vt:lpstr>
      <vt:lpstr>A Fault Tolerance Security Strategy-1</vt:lpstr>
      <vt:lpstr>Data Protection-1</vt:lpstr>
      <vt:lpstr>Data Protection-2</vt:lpstr>
      <vt:lpstr>Topics</vt:lpstr>
      <vt:lpstr>Attack Surface as a Risk Monitor</vt:lpstr>
      <vt:lpstr>Attack Surface</vt:lpstr>
      <vt:lpstr>Attack Surface: RSA</vt:lpstr>
      <vt:lpstr>Exploitable Software Requirements</vt:lpstr>
      <vt:lpstr>Tug of War: Features Vs. Assurance (Security)</vt:lpstr>
      <vt:lpstr>Attack Surface Analysis During Development</vt:lpstr>
      <vt:lpstr>Risk Reduction: Development Frameworks</vt:lpstr>
      <vt:lpstr>Development Framework</vt:lpstr>
      <vt:lpstr>Business Trade-Offs</vt:lpstr>
      <vt:lpstr>Topics</vt:lpstr>
      <vt:lpstr>A Development Roadmap</vt:lpstr>
      <vt:lpstr>Key Performance Parameters (KPP)</vt:lpstr>
      <vt:lpstr>Net-Ready KPP Claims</vt:lpstr>
      <vt:lpstr>An Interim Assurance Case</vt:lpstr>
      <vt:lpstr>Risk Scoring</vt:lpstr>
      <vt:lpstr>Completing the Confidence Map</vt:lpstr>
      <vt:lpstr>Completed Confidence Map</vt:lpstr>
      <vt:lpstr>Helps With Management of Issues</vt:lpstr>
      <vt:lpstr>Benefits for a SoS Confidence Map</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Shrum</dc:creator>
  <cp:lastModifiedBy>Sandy Shrum</cp:lastModifiedBy>
  <cp:revision>343</cp:revision>
  <cp:lastPrinted>2006-09-07T20:48:53Z</cp:lastPrinted>
  <dcterms:created xsi:type="dcterms:W3CDTF">2013-03-25T14:35:42Z</dcterms:created>
  <dcterms:modified xsi:type="dcterms:W3CDTF">2014-05-20T16:42:20Z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