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4"/>
  </p:notesMasterIdLst>
  <p:handoutMasterIdLst>
    <p:handoutMasterId r:id="rId15"/>
  </p:handoutMasterIdLst>
  <p:sldIdLst>
    <p:sldId id="321" r:id="rId3"/>
    <p:sldId id="310" r:id="rId4"/>
    <p:sldId id="320" r:id="rId5"/>
    <p:sldId id="312" r:id="rId6"/>
    <p:sldId id="313" r:id="rId7"/>
    <p:sldId id="314" r:id="rId8"/>
    <p:sldId id="315" r:id="rId9"/>
    <p:sldId id="317" r:id="rId10"/>
    <p:sldId id="318" r:id="rId11"/>
    <p:sldId id="316" r:id="rId12"/>
    <p:sldId id="319" r:id="rId13"/>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80" autoAdjust="0"/>
    <p:restoredTop sz="90877" autoAdjust="0"/>
  </p:normalViewPr>
  <p:slideViewPr>
    <p:cSldViewPr snapToGrid="0" showGuides="1">
      <p:cViewPr varScale="1">
        <p:scale>
          <a:sx n="78" d="100"/>
          <a:sy n="78" d="100"/>
        </p:scale>
        <p:origin x="1248"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58" y="-922"/>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0"/>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0"/>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400">
                <a:solidFill>
                  <a:schemeClr val="tx1"/>
                </a:solidFill>
                <a:latin typeface="Arial" panose="020B0604020202020204" pitchFamily="34" charset="0"/>
              </a:defRPr>
            </a:lvl1pPr>
            <a:lvl2pPr marL="710037" indent="-273091" eaLnBrk="0" hangingPunct="0">
              <a:defRPr sz="3400">
                <a:solidFill>
                  <a:schemeClr val="tx1"/>
                </a:solidFill>
                <a:latin typeface="Arial" panose="020B0604020202020204" pitchFamily="34" charset="0"/>
              </a:defRPr>
            </a:lvl2pPr>
            <a:lvl3pPr marL="1092365" indent="-218473" eaLnBrk="0" hangingPunct="0">
              <a:defRPr sz="3400">
                <a:solidFill>
                  <a:schemeClr val="tx1"/>
                </a:solidFill>
                <a:latin typeface="Arial" panose="020B0604020202020204" pitchFamily="34" charset="0"/>
              </a:defRPr>
            </a:lvl3pPr>
            <a:lvl4pPr marL="1529311" indent="-218473" eaLnBrk="0" hangingPunct="0">
              <a:defRPr sz="3400">
                <a:solidFill>
                  <a:schemeClr val="tx1"/>
                </a:solidFill>
                <a:latin typeface="Arial" panose="020B0604020202020204" pitchFamily="34" charset="0"/>
              </a:defRPr>
            </a:lvl4pPr>
            <a:lvl5pPr marL="1966257" indent="-218473" eaLnBrk="0" hangingPunct="0">
              <a:defRPr sz="3400">
                <a:solidFill>
                  <a:schemeClr val="tx1"/>
                </a:solidFill>
                <a:latin typeface="Arial" panose="020B0604020202020204" pitchFamily="34" charset="0"/>
              </a:defRPr>
            </a:lvl5pPr>
            <a:lvl6pPr marL="2403203" indent="-218473" eaLnBrk="0" fontAlgn="base" hangingPunct="0">
              <a:spcBef>
                <a:spcPct val="0"/>
              </a:spcBef>
              <a:spcAft>
                <a:spcPct val="0"/>
              </a:spcAft>
              <a:defRPr sz="3400">
                <a:solidFill>
                  <a:schemeClr val="tx1"/>
                </a:solidFill>
                <a:latin typeface="Arial" panose="020B0604020202020204" pitchFamily="34" charset="0"/>
              </a:defRPr>
            </a:lvl6pPr>
            <a:lvl7pPr marL="2840149" indent="-218473" eaLnBrk="0" fontAlgn="base" hangingPunct="0">
              <a:spcBef>
                <a:spcPct val="0"/>
              </a:spcBef>
              <a:spcAft>
                <a:spcPct val="0"/>
              </a:spcAft>
              <a:defRPr sz="3400">
                <a:solidFill>
                  <a:schemeClr val="tx1"/>
                </a:solidFill>
                <a:latin typeface="Arial" panose="020B0604020202020204" pitchFamily="34" charset="0"/>
              </a:defRPr>
            </a:lvl7pPr>
            <a:lvl8pPr marL="3277095" indent="-218473" eaLnBrk="0" fontAlgn="base" hangingPunct="0">
              <a:spcBef>
                <a:spcPct val="0"/>
              </a:spcBef>
              <a:spcAft>
                <a:spcPct val="0"/>
              </a:spcAft>
              <a:defRPr sz="3400">
                <a:solidFill>
                  <a:schemeClr val="tx1"/>
                </a:solidFill>
                <a:latin typeface="Arial" panose="020B0604020202020204" pitchFamily="34" charset="0"/>
              </a:defRPr>
            </a:lvl8pPr>
            <a:lvl9pPr marL="3714041" indent="-218473" eaLnBrk="0" fontAlgn="base" hangingPunct="0">
              <a:spcBef>
                <a:spcPct val="0"/>
              </a:spcBef>
              <a:spcAft>
                <a:spcPct val="0"/>
              </a:spcAft>
              <a:defRPr sz="3400">
                <a:solidFill>
                  <a:schemeClr val="tx1"/>
                </a:solidFill>
                <a:latin typeface="Arial" panose="020B0604020202020204" pitchFamily="34" charset="0"/>
              </a:defRPr>
            </a:lvl9pPr>
          </a:lstStyle>
          <a:p>
            <a:pPr eaLnBrk="1" hangingPunct="1"/>
            <a:fld id="{509AF648-1E42-46A3-B002-080233AA583A}" type="slidenum">
              <a:rPr lang="en-US" altLang="en-US" sz="1100"/>
              <a:pPr eaLnBrk="1" hangingPunct="1"/>
              <a:t>4</a:t>
            </a:fld>
            <a:endParaRPr lang="en-US" altLang="en-US" sz="11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4993440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1"/>
          </p:nvPr>
        </p:nvSpPr>
        <p:spPr>
          <a:xfrm>
            <a:off x="6553200" y="6245225"/>
            <a:ext cx="2133600" cy="476250"/>
          </a:xfrm>
          <a:prstGeom prst="rect">
            <a:avLst/>
          </a:prstGeom>
          <a:ln/>
        </p:spPr>
        <p:txBody>
          <a:bodyPr/>
          <a:lstStyle>
            <a:lvl1pPr>
              <a:defRPr/>
            </a:lvl1pPr>
          </a:lstStyle>
          <a:p>
            <a:fld id="{A13B6F52-3AD4-436B-AE96-4D6F55809C72}" type="slidenum">
              <a:rPr lang="en-US" altLang="en-US"/>
              <a:pPr/>
              <a:t>‹#›</a:t>
            </a:fld>
            <a:endParaRPr lang="en-US" altLang="en-US"/>
          </a:p>
        </p:txBody>
      </p:sp>
    </p:spTree>
    <p:extLst>
      <p:ext uri="{BB962C8B-B14F-4D97-AF65-F5344CB8AC3E}">
        <p14:creationId xmlns:p14="http://schemas.microsoft.com/office/powerpoint/2010/main" val="1947976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053087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952048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589289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568294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4041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558137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4713659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207478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695456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517721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372295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6043589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8501827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43600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Reflection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9"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Reflection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64384388"/>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a:t>
            </a:r>
            <a:r>
              <a:rPr lang="en-US"/>
              <a:t>for </a:t>
            </a:r>
            <a:br>
              <a:rPr lang="en-US"/>
            </a:br>
            <a:r>
              <a:rPr lang="en-US"/>
              <a:t>Software </a:t>
            </a:r>
            <a:r>
              <a:rPr lang="en-US" dirty="0"/>
              <a:t>Engineering</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solidFill>
                  <a:srgbClr val="000000"/>
                </a:solidFill>
              </a:rPr>
              <a:t>PSP – Reflection</a:t>
            </a:r>
          </a:p>
        </p:txBody>
      </p:sp>
    </p:spTree>
    <p:extLst>
      <p:ext uri="{BB962C8B-B14F-4D97-AF65-F5344CB8AC3E}">
        <p14:creationId xmlns:p14="http://schemas.microsoft.com/office/powerpoint/2010/main" val="1672736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a:t>
            </a:r>
          </a:p>
        </p:txBody>
      </p:sp>
      <p:sp>
        <p:nvSpPr>
          <p:cNvPr id="3" name="Content Placeholder 2"/>
          <p:cNvSpPr>
            <a:spLocks noGrp="1"/>
          </p:cNvSpPr>
          <p:nvPr>
            <p:ph idx="1"/>
          </p:nvPr>
        </p:nvSpPr>
        <p:spPr/>
        <p:txBody>
          <a:bodyPr/>
          <a:lstStyle/>
          <a:p>
            <a:r>
              <a:rPr lang="en-US" dirty="0"/>
              <a:t>Which design techniques did you use?</a:t>
            </a:r>
          </a:p>
          <a:p>
            <a:r>
              <a:rPr lang="en-US" dirty="0"/>
              <a:t>How were the designs recorded?</a:t>
            </a:r>
          </a:p>
          <a:p>
            <a:r>
              <a:rPr lang="en-US" dirty="0"/>
              <a:t>How did you use the designs?</a:t>
            </a:r>
          </a:p>
          <a:p>
            <a:r>
              <a:rPr lang="en-US" dirty="0"/>
              <a:t>Would any other design approaches or representation be helpful?</a:t>
            </a:r>
          </a:p>
          <a:p>
            <a:r>
              <a:rPr lang="en-US" dirty="0"/>
              <a:t>What did you find difficult?</a:t>
            </a:r>
          </a:p>
        </p:txBody>
      </p:sp>
    </p:spTree>
    <p:extLst>
      <p:ext uri="{BB962C8B-B14F-4D97-AF65-F5344CB8AC3E}">
        <p14:creationId xmlns:p14="http://schemas.microsoft.com/office/powerpoint/2010/main" val="3194888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See the world as it is, not as you imagine.</a:t>
            </a:r>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381000" y="1246613"/>
            <a:ext cx="4114800" cy="4503600"/>
          </a:xfrm>
        </p:spPr>
      </p:pic>
      <p:sp>
        <p:nvSpPr>
          <p:cNvPr id="6" name="Content Placeholder 5"/>
          <p:cNvSpPr>
            <a:spLocks noGrp="1"/>
          </p:cNvSpPr>
          <p:nvPr>
            <p:ph sz="half" idx="2"/>
          </p:nvPr>
        </p:nvSpPr>
        <p:spPr/>
        <p:txBody>
          <a:bodyPr/>
          <a:lstStyle/>
          <a:p>
            <a:r>
              <a:rPr lang="en-US" dirty="0"/>
              <a:t>Write it down.</a:t>
            </a:r>
          </a:p>
          <a:p>
            <a:r>
              <a:rPr lang="en-US" dirty="0"/>
              <a:t>Leave evidence.</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872633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normAutofit/>
          </a:bodyPr>
          <a:lstStyle/>
          <a:p>
            <a:pPr eaLnBrk="1" hangingPunct="1"/>
            <a:r>
              <a:rPr lang="en-US" altLang="en-US" dirty="0"/>
              <a:t>PSP: Reflecting on Your Work</a:t>
            </a:r>
          </a:p>
        </p:txBody>
      </p:sp>
      <p:sp>
        <p:nvSpPr>
          <p:cNvPr id="4" name="Content Placeholder 3"/>
          <p:cNvSpPr>
            <a:spLocks noGrp="1"/>
          </p:cNvSpPr>
          <p:nvPr>
            <p:ph sz="half" idx="2"/>
          </p:nvPr>
        </p:nvSpPr>
        <p:spPr/>
        <p:txBody>
          <a:bodyPr/>
          <a:lstStyle/>
          <a:p>
            <a:r>
              <a:rPr lang="en-US" altLang="en-US" dirty="0"/>
              <a:t>What just happened?</a:t>
            </a:r>
          </a:p>
          <a:p>
            <a:r>
              <a:rPr lang="en-US" altLang="en-US" dirty="0"/>
              <a:t>Reflect on your work as soon you are done.</a:t>
            </a:r>
          </a:p>
          <a:p>
            <a:pPr marL="338328" indent="-173736">
              <a:spcBef>
                <a:spcPts val="500"/>
              </a:spcBef>
              <a:buFont typeface="Arial" panose="020B0604020202020204" pitchFamily="34" charset="0"/>
              <a:buChar char="•"/>
            </a:pPr>
            <a:r>
              <a:rPr lang="en-US" altLang="en-US" dirty="0"/>
              <a:t>What went well? What didn’t?</a:t>
            </a:r>
          </a:p>
          <a:p>
            <a:pPr marL="338328" indent="-173736">
              <a:spcBef>
                <a:spcPts val="500"/>
              </a:spcBef>
              <a:buFont typeface="Arial" panose="020B0604020202020204" pitchFamily="34" charset="0"/>
              <a:buChar char="•"/>
            </a:pPr>
            <a:r>
              <a:rPr lang="en-US" altLang="en-US" dirty="0"/>
              <a:t>Record your thoughts, but don’t try to solve problems.</a:t>
            </a:r>
          </a:p>
          <a:p>
            <a:pPr marL="338328" indent="-173736">
              <a:spcBef>
                <a:spcPts val="500"/>
              </a:spcBef>
              <a:buFont typeface="Arial" panose="020B0604020202020204" pitchFamily="34" charset="0"/>
              <a:buChar char="•"/>
            </a:pPr>
            <a:r>
              <a:rPr lang="en-US" altLang="en-US" dirty="0"/>
              <a:t>What did you do?</a:t>
            </a:r>
          </a:p>
          <a:p>
            <a:pPr marL="338328" indent="-173736">
              <a:spcBef>
                <a:spcPts val="500"/>
              </a:spcBef>
              <a:buFont typeface="Arial" panose="020B0604020202020204" pitchFamily="34" charset="0"/>
              <a:buChar char="•"/>
            </a:pPr>
            <a:r>
              <a:rPr lang="en-US" altLang="en-US" dirty="0"/>
              <a:t>What evidence did you leave?</a:t>
            </a:r>
          </a:p>
          <a:p>
            <a:pPr marL="338328" indent="-173736">
              <a:spcBef>
                <a:spcPts val="500"/>
              </a:spcBef>
              <a:buFont typeface="Arial" panose="020B0604020202020204" pitchFamily="34" charset="0"/>
              <a:buChar char="•"/>
            </a:pPr>
            <a:r>
              <a:rPr lang="en-US" altLang="en-US" dirty="0"/>
              <a:t>Write it down!</a:t>
            </a:r>
          </a:p>
          <a:p>
            <a:pPr marL="571500" indent="-571500">
              <a:buFont typeface="Arial" panose="020B0604020202020204" pitchFamily="34" charset="0"/>
              <a:buChar char="•"/>
            </a:pPr>
            <a:endParaRPr lang="en-US" altLang="en-US" sz="2000" dirty="0"/>
          </a:p>
          <a:p>
            <a:endParaRPr lang="en-US" altLang="en-US" sz="3600" dirty="0"/>
          </a:p>
          <a:p>
            <a:endParaRPr lang="en-US" altLang="en-US" sz="3600" dirty="0"/>
          </a:p>
          <a:p>
            <a:endParaRPr lang="en-US" altLang="en-US" sz="3600" dirty="0"/>
          </a:p>
          <a:p>
            <a:endParaRPr lang="en-US" altLang="en-US" sz="3600" dirty="0"/>
          </a:p>
          <a:p>
            <a:pPr algn="r"/>
            <a:endParaRPr lang="en-US" altLang="en-US" sz="2000" dirty="0"/>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pic>
        <p:nvPicPr>
          <p:cNvPr id="11" name="Content Placeholder 10"/>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381000" y="1279957"/>
            <a:ext cx="4114800" cy="2749323"/>
          </a:xfrm>
          <a:prstGeom prst="rect">
            <a:avLst/>
          </a:prstGeom>
        </p:spPr>
      </p:pic>
    </p:spTree>
    <p:extLst>
      <p:ext uri="{BB962C8B-B14F-4D97-AF65-F5344CB8AC3E}">
        <p14:creationId xmlns:p14="http://schemas.microsoft.com/office/powerpoint/2010/main" val="96051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US" altLang="en-US" dirty="0"/>
              <a:t>“Task” Time</a:t>
            </a:r>
          </a:p>
        </p:txBody>
      </p:sp>
      <p:sp>
        <p:nvSpPr>
          <p:cNvPr id="5124" name="Rectangle 3"/>
          <p:cNvSpPr>
            <a:spLocks noGrp="1" noChangeArrowheads="1"/>
          </p:cNvSpPr>
          <p:nvPr>
            <p:ph type="body" idx="1"/>
          </p:nvPr>
        </p:nvSpPr>
        <p:spPr>
          <a:xfrm>
            <a:off x="378344" y="1229459"/>
            <a:ext cx="8153400" cy="5221014"/>
          </a:xfrm>
        </p:spPr>
        <p:txBody>
          <a:bodyPr>
            <a:normAutofit/>
          </a:bodyPr>
          <a:lstStyle/>
          <a:p>
            <a:pPr eaLnBrk="1" hangingPunct="1"/>
            <a:r>
              <a:rPr lang="en-US" altLang="en-US" dirty="0"/>
              <a:t>Did you record all your time ?</a:t>
            </a:r>
          </a:p>
          <a:p>
            <a:pPr eaLnBrk="1" hangingPunct="1"/>
            <a:r>
              <a:rPr lang="en-US" altLang="en-US" dirty="0"/>
              <a:t>Did you record only time on project tasks? </a:t>
            </a:r>
          </a:p>
          <a:p>
            <a:pPr lvl="1" eaLnBrk="1" hangingPunct="1"/>
            <a:r>
              <a:rPr lang="en-US" altLang="en-US" dirty="0"/>
              <a:t>Phone calls</a:t>
            </a:r>
          </a:p>
          <a:p>
            <a:pPr lvl="1" eaLnBrk="1" hangingPunct="1"/>
            <a:r>
              <a:rPr lang="en-US" altLang="en-US" dirty="0"/>
              <a:t>Meetings</a:t>
            </a:r>
          </a:p>
          <a:p>
            <a:pPr lvl="1" eaLnBrk="1" hangingPunct="1"/>
            <a:r>
              <a:rPr lang="en-US" altLang="en-US" dirty="0"/>
              <a:t>Bathroom breaks</a:t>
            </a:r>
          </a:p>
          <a:p>
            <a:pPr lvl="1" eaLnBrk="1" hangingPunct="1"/>
            <a:r>
              <a:rPr lang="en-US" altLang="en-US" dirty="0"/>
              <a:t>Snack breaks</a:t>
            </a:r>
          </a:p>
          <a:p>
            <a:pPr lvl="1" eaLnBrk="1" hangingPunct="1"/>
            <a:r>
              <a:rPr lang="en-US" altLang="en-US" dirty="0"/>
              <a:t>E-mail checking/writing/responding</a:t>
            </a:r>
          </a:p>
          <a:p>
            <a:pPr lvl="1" eaLnBrk="1" hangingPunct="1"/>
            <a:r>
              <a:rPr lang="en-US" altLang="en-US" dirty="0"/>
              <a:t>Time spent on any non-project activity</a:t>
            </a:r>
          </a:p>
          <a:p>
            <a:pPr marL="0" lvl="1" indent="0">
              <a:spcBef>
                <a:spcPts val="1000"/>
              </a:spcBef>
              <a:buNone/>
            </a:pPr>
            <a:r>
              <a:rPr lang="en-US" altLang="en-US" dirty="0"/>
              <a:t>Where did you spend your time?</a:t>
            </a:r>
          </a:p>
          <a:p>
            <a:pPr marL="0" lvl="1" indent="0">
              <a:spcBef>
                <a:spcPts val="1000"/>
              </a:spcBef>
              <a:buNone/>
            </a:pPr>
            <a:r>
              <a:rPr lang="en-US" altLang="en-US" dirty="0"/>
              <a:t>What activities took the most time?</a:t>
            </a:r>
          </a:p>
          <a:p>
            <a:pPr marL="0" lvl="1" indent="0">
              <a:spcBef>
                <a:spcPts val="1000"/>
              </a:spcBef>
              <a:buNone/>
            </a:pPr>
            <a:r>
              <a:rPr lang="en-US" altLang="en-US" dirty="0"/>
              <a:t>Did you spend all the time in the activity that you expected?</a:t>
            </a:r>
          </a:p>
        </p:txBody>
      </p:sp>
    </p:spTree>
    <p:extLst>
      <p:ext uri="{BB962C8B-B14F-4D97-AF65-F5344CB8AC3E}">
        <p14:creationId xmlns:p14="http://schemas.microsoft.com/office/powerpoint/2010/main" val="2438709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altLang="en-US" dirty="0"/>
              <a:t>Defects</a:t>
            </a:r>
          </a:p>
        </p:txBody>
      </p:sp>
      <p:sp>
        <p:nvSpPr>
          <p:cNvPr id="7172" name="Rectangle 3"/>
          <p:cNvSpPr>
            <a:spLocks noGrp="1" noChangeArrowheads="1"/>
          </p:cNvSpPr>
          <p:nvPr>
            <p:ph type="body" idx="1"/>
          </p:nvPr>
        </p:nvSpPr>
        <p:spPr>
          <a:xfrm>
            <a:off x="375519" y="1245390"/>
            <a:ext cx="8298324" cy="4981191"/>
          </a:xfrm>
        </p:spPr>
        <p:txBody>
          <a:bodyPr>
            <a:normAutofit/>
          </a:bodyPr>
          <a:lstStyle/>
          <a:p>
            <a:pPr eaLnBrk="1" hangingPunct="1"/>
            <a:r>
              <a:rPr lang="en-US" altLang="en-US" dirty="0"/>
              <a:t>Did you log every bug encountered?</a:t>
            </a:r>
          </a:p>
          <a:p>
            <a:pPr eaLnBrk="1" hangingPunct="1"/>
            <a:r>
              <a:rPr lang="en-US" altLang="en-US" dirty="0"/>
              <a:t>Do you have all the information?</a:t>
            </a:r>
          </a:p>
          <a:p>
            <a:pPr lvl="1" eaLnBrk="1" hangingPunct="1"/>
            <a:r>
              <a:rPr lang="en-US" altLang="en-US" dirty="0"/>
              <a:t>Type</a:t>
            </a:r>
          </a:p>
          <a:p>
            <a:pPr lvl="2" eaLnBrk="1" hangingPunct="1"/>
            <a:r>
              <a:rPr lang="en-US" altLang="en-US" sz="2000" dirty="0"/>
              <a:t>Syntax, logic, etc. . .</a:t>
            </a:r>
          </a:p>
          <a:p>
            <a:pPr lvl="1" eaLnBrk="1" hangingPunct="1"/>
            <a:r>
              <a:rPr lang="en-US" altLang="en-US" dirty="0"/>
              <a:t>How long it took to find and fix</a:t>
            </a:r>
          </a:p>
          <a:p>
            <a:pPr lvl="1" eaLnBrk="1" hangingPunct="1"/>
            <a:r>
              <a:rPr lang="en-US" altLang="en-US" dirty="0"/>
              <a:t>Source description</a:t>
            </a:r>
          </a:p>
          <a:p>
            <a:pPr lvl="2" eaLnBrk="1" hangingPunct="1"/>
            <a:r>
              <a:rPr lang="en-US" altLang="en-US" sz="2000" dirty="0"/>
              <a:t>What had to be changed? Why was it wrong?</a:t>
            </a:r>
          </a:p>
          <a:p>
            <a:pPr marL="457200" lvl="2" indent="0" eaLnBrk="1" hangingPunct="1">
              <a:lnSpc>
                <a:spcPct val="90000"/>
              </a:lnSpc>
              <a:buNone/>
            </a:pPr>
            <a:endParaRPr lang="en-US" altLang="en-US" dirty="0"/>
          </a:p>
          <a:p>
            <a:pPr marL="0" lvl="1" indent="0">
              <a:spcBef>
                <a:spcPts val="1000"/>
              </a:spcBef>
              <a:buNone/>
            </a:pPr>
            <a:r>
              <a:rPr lang="en-US" altLang="en-US" sz="2200" dirty="0"/>
              <a:t>What activities found the most bugs?</a:t>
            </a:r>
          </a:p>
          <a:p>
            <a:pPr marL="0" lvl="1" indent="0">
              <a:spcBef>
                <a:spcPts val="1000"/>
              </a:spcBef>
              <a:buNone/>
            </a:pPr>
            <a:r>
              <a:rPr lang="en-US" altLang="en-US" dirty="0"/>
              <a:t>What types of bugs caused you the most problems?</a:t>
            </a:r>
            <a:endParaRPr lang="en-US" altLang="en-US" sz="2200" dirty="0"/>
          </a:p>
          <a:p>
            <a:pPr lvl="2" eaLnBrk="1" hangingPunct="1">
              <a:lnSpc>
                <a:spcPct val="90000"/>
              </a:lnSpc>
            </a:pPr>
            <a:endParaRPr lang="en-US" altLang="en-US" sz="2000" dirty="0"/>
          </a:p>
        </p:txBody>
      </p:sp>
    </p:spTree>
    <p:extLst>
      <p:ext uri="{BB962C8B-B14F-4D97-AF65-F5344CB8AC3E}">
        <p14:creationId xmlns:p14="http://schemas.microsoft.com/office/powerpoint/2010/main" val="22003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Special Problems?</a:t>
            </a:r>
          </a:p>
        </p:txBody>
      </p:sp>
      <p:sp>
        <p:nvSpPr>
          <p:cNvPr id="3" name="Content Placeholder 2"/>
          <p:cNvSpPr>
            <a:spLocks noGrp="1"/>
          </p:cNvSpPr>
          <p:nvPr>
            <p:ph idx="1"/>
          </p:nvPr>
        </p:nvSpPr>
        <p:spPr/>
        <p:txBody>
          <a:bodyPr/>
          <a:lstStyle/>
          <a:p>
            <a:r>
              <a:rPr lang="en-US" dirty="0"/>
              <a:t>Note anything that got in the way of your work. For example:</a:t>
            </a:r>
          </a:p>
          <a:p>
            <a:pPr marL="338328" indent="-173736">
              <a:buFont typeface="Arial" panose="020B0604020202020204" pitchFamily="34" charset="0"/>
              <a:buChar char="•"/>
            </a:pPr>
            <a:r>
              <a:rPr lang="en-US" dirty="0"/>
              <a:t>interruptions</a:t>
            </a:r>
          </a:p>
          <a:p>
            <a:pPr marL="338328" indent="-173736">
              <a:buFont typeface="Arial" panose="020B0604020202020204" pitchFamily="34" charset="0"/>
              <a:buChar char="•"/>
            </a:pPr>
            <a:r>
              <a:rPr lang="en-US" dirty="0"/>
              <a:t>tool or environment problems</a:t>
            </a:r>
          </a:p>
          <a:p>
            <a:pPr marL="338328" indent="-173736">
              <a:buFont typeface="Arial" panose="020B0604020202020204" pitchFamily="34" charset="0"/>
              <a:buChar char="•"/>
            </a:pPr>
            <a:r>
              <a:rPr lang="en-US" dirty="0"/>
              <a:t>something you depended on wasn’t ready</a:t>
            </a:r>
          </a:p>
        </p:txBody>
      </p:sp>
    </p:spTree>
    <p:extLst>
      <p:ext uri="{BB962C8B-B14F-4D97-AF65-F5344CB8AC3E}">
        <p14:creationId xmlns:p14="http://schemas.microsoft.com/office/powerpoint/2010/main" val="1622039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Size</a:t>
            </a:r>
          </a:p>
        </p:txBody>
      </p:sp>
      <p:sp>
        <p:nvSpPr>
          <p:cNvPr id="3" name="Content Placeholder 2"/>
          <p:cNvSpPr>
            <a:spLocks noGrp="1"/>
          </p:cNvSpPr>
          <p:nvPr>
            <p:ph idx="1"/>
          </p:nvPr>
        </p:nvSpPr>
        <p:spPr/>
        <p:txBody>
          <a:bodyPr/>
          <a:lstStyle/>
          <a:p>
            <a:r>
              <a:rPr lang="en-US" dirty="0"/>
              <a:t>Do all components have both measured and estimated size?</a:t>
            </a:r>
          </a:p>
          <a:p>
            <a:r>
              <a:rPr lang="en-US" dirty="0"/>
              <a:t>How large were the components?</a:t>
            </a:r>
          </a:p>
        </p:txBody>
      </p:sp>
    </p:spTree>
    <p:extLst>
      <p:ext uri="{BB962C8B-B14F-4D97-AF65-F5344CB8AC3E}">
        <p14:creationId xmlns:p14="http://schemas.microsoft.com/office/powerpoint/2010/main" val="3956447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Estimation</a:t>
            </a:r>
          </a:p>
        </p:txBody>
      </p:sp>
      <p:sp>
        <p:nvSpPr>
          <p:cNvPr id="3" name="Content Placeholder 2"/>
          <p:cNvSpPr>
            <a:spLocks noGrp="1"/>
          </p:cNvSpPr>
          <p:nvPr>
            <p:ph idx="1"/>
          </p:nvPr>
        </p:nvSpPr>
        <p:spPr/>
        <p:txBody>
          <a:bodyPr>
            <a:normAutofit fontScale="77500" lnSpcReduction="20000"/>
          </a:bodyPr>
          <a:lstStyle/>
          <a:p>
            <a:pPr>
              <a:lnSpc>
                <a:spcPct val="120000"/>
              </a:lnSpc>
              <a:spcBef>
                <a:spcPts val="500"/>
              </a:spcBef>
            </a:pPr>
            <a:r>
              <a:rPr lang="en-US" dirty="0"/>
              <a:t>Size: Compare estimated to actual size.</a:t>
            </a:r>
          </a:p>
          <a:p>
            <a:pPr marL="338328" indent="-173736">
              <a:lnSpc>
                <a:spcPct val="120000"/>
              </a:lnSpc>
              <a:spcBef>
                <a:spcPts val="500"/>
              </a:spcBef>
              <a:buFont typeface="Arial" panose="020B0604020202020204" pitchFamily="34" charset="0"/>
              <a:buChar char="•"/>
            </a:pPr>
            <a:r>
              <a:rPr lang="en-US" dirty="0"/>
              <a:t>What was the basis for your size estimates?</a:t>
            </a:r>
          </a:p>
          <a:p>
            <a:pPr marL="338328" indent="-173736">
              <a:lnSpc>
                <a:spcPct val="120000"/>
              </a:lnSpc>
              <a:spcBef>
                <a:spcPts val="500"/>
              </a:spcBef>
              <a:buFont typeface="Arial" panose="020B0604020202020204" pitchFamily="34" charset="0"/>
              <a:buChar char="•"/>
            </a:pPr>
            <a:r>
              <a:rPr lang="en-US" dirty="0"/>
              <a:t>Were there enough parts?</a:t>
            </a:r>
          </a:p>
          <a:p>
            <a:pPr marL="338328" indent="-173736">
              <a:lnSpc>
                <a:spcPct val="120000"/>
              </a:lnSpc>
              <a:spcBef>
                <a:spcPts val="500"/>
              </a:spcBef>
              <a:buFont typeface="Arial" panose="020B0604020202020204" pitchFamily="34" charset="0"/>
              <a:buChar char="•"/>
            </a:pPr>
            <a:r>
              <a:rPr lang="en-US" dirty="0"/>
              <a:t>How close were the estimated and actual sizes?</a:t>
            </a:r>
          </a:p>
          <a:p>
            <a:pPr marL="338328" indent="-173736">
              <a:lnSpc>
                <a:spcPct val="120000"/>
              </a:lnSpc>
              <a:spcBef>
                <a:spcPts val="500"/>
              </a:spcBef>
              <a:buFont typeface="Arial" panose="020B0604020202020204" pitchFamily="34" charset="0"/>
              <a:buChar char="•"/>
            </a:pPr>
            <a:r>
              <a:rPr lang="en-US" dirty="0"/>
              <a:t>To what do you attribute any large differences?</a:t>
            </a:r>
          </a:p>
          <a:p>
            <a:pPr>
              <a:lnSpc>
                <a:spcPct val="120000"/>
              </a:lnSpc>
              <a:spcBef>
                <a:spcPts val="500"/>
              </a:spcBef>
            </a:pPr>
            <a:r>
              <a:rPr lang="en-US" dirty="0"/>
              <a:t>Effort: Compare estimated to actual total effort.</a:t>
            </a:r>
          </a:p>
          <a:p>
            <a:pPr marL="338328" indent="-173736">
              <a:lnSpc>
                <a:spcPct val="120000"/>
              </a:lnSpc>
              <a:spcBef>
                <a:spcPts val="500"/>
              </a:spcBef>
              <a:buFont typeface="Arial" panose="020B0604020202020204" pitchFamily="34" charset="0"/>
              <a:buChar char="•"/>
            </a:pPr>
            <a:r>
              <a:rPr lang="en-US" dirty="0"/>
              <a:t>What was the basis of your estimates?</a:t>
            </a:r>
          </a:p>
          <a:p>
            <a:pPr marL="338328" indent="-173736">
              <a:lnSpc>
                <a:spcPct val="120000"/>
              </a:lnSpc>
              <a:spcBef>
                <a:spcPts val="500"/>
              </a:spcBef>
              <a:buFont typeface="Arial" panose="020B0604020202020204" pitchFamily="34" charset="0"/>
              <a:buChar char="•"/>
            </a:pPr>
            <a:r>
              <a:rPr lang="en-US" dirty="0"/>
              <a:t>Did any large differences result from variance in size or rates?</a:t>
            </a:r>
          </a:p>
          <a:p>
            <a:pPr marL="338328" indent="-173736">
              <a:lnSpc>
                <a:spcPct val="120000"/>
              </a:lnSpc>
              <a:spcBef>
                <a:spcPts val="500"/>
              </a:spcBef>
              <a:buFont typeface="Arial" panose="020B0604020202020204" pitchFamily="34" charset="0"/>
              <a:buChar char="•"/>
            </a:pPr>
            <a:r>
              <a:rPr lang="en-US" dirty="0"/>
              <a:t>Was anything very different from your historical record?</a:t>
            </a:r>
          </a:p>
          <a:p>
            <a:pPr marL="338328" indent="-173736">
              <a:lnSpc>
                <a:spcPct val="120000"/>
              </a:lnSpc>
              <a:spcBef>
                <a:spcPts val="500"/>
              </a:spcBef>
              <a:buFont typeface="Arial" panose="020B0604020202020204" pitchFamily="34" charset="0"/>
              <a:buChar char="•"/>
            </a:pPr>
            <a:r>
              <a:rPr lang="en-US" dirty="0"/>
              <a:t>Did any activities vary substantially? If so, why? </a:t>
            </a:r>
          </a:p>
          <a:p>
            <a:pPr>
              <a:lnSpc>
                <a:spcPct val="120000"/>
              </a:lnSpc>
              <a:spcBef>
                <a:spcPts val="500"/>
              </a:spcBef>
            </a:pPr>
            <a:r>
              <a:rPr lang="en-US" dirty="0"/>
              <a:t>Defects</a:t>
            </a:r>
          </a:p>
          <a:p>
            <a:pPr marL="338328" indent="-173736">
              <a:lnSpc>
                <a:spcPct val="120000"/>
              </a:lnSpc>
              <a:spcBef>
                <a:spcPts val="500"/>
              </a:spcBef>
              <a:buFont typeface="Arial" panose="020B0604020202020204" pitchFamily="34" charset="0"/>
              <a:buChar char="•"/>
            </a:pPr>
            <a:r>
              <a:rPr lang="en-US" dirty="0"/>
              <a:t>How did defect injections compare to estimates? If substantially different, what might be the cause?</a:t>
            </a:r>
          </a:p>
          <a:p>
            <a:pPr marL="338328" indent="-173736">
              <a:lnSpc>
                <a:spcPct val="120000"/>
              </a:lnSpc>
              <a:spcBef>
                <a:spcPts val="500"/>
              </a:spcBef>
              <a:buFont typeface="Arial" panose="020B0604020202020204" pitchFamily="34" charset="0"/>
              <a:buChar char="•"/>
            </a:pPr>
            <a:r>
              <a:rPr lang="en-US" dirty="0"/>
              <a:t>How did defect removals compare to estimates? If substantially different, what might be the cause?</a:t>
            </a:r>
          </a:p>
          <a:p>
            <a:endParaRPr lang="en-US" dirty="0"/>
          </a:p>
        </p:txBody>
      </p:sp>
    </p:spTree>
    <p:extLst>
      <p:ext uri="{BB962C8B-B14F-4D97-AF65-F5344CB8AC3E}">
        <p14:creationId xmlns:p14="http://schemas.microsoft.com/office/powerpoint/2010/main" val="2956162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a:t>
            </a:r>
          </a:p>
        </p:txBody>
      </p:sp>
      <p:sp>
        <p:nvSpPr>
          <p:cNvPr id="3" name="Content Placeholder 2"/>
          <p:cNvSpPr>
            <a:spLocks noGrp="1"/>
          </p:cNvSpPr>
          <p:nvPr>
            <p:ph idx="1"/>
          </p:nvPr>
        </p:nvSpPr>
        <p:spPr/>
        <p:txBody>
          <a:bodyPr/>
          <a:lstStyle/>
          <a:p>
            <a:r>
              <a:rPr lang="en-US" dirty="0"/>
              <a:t>Were the reviews effective?</a:t>
            </a:r>
          </a:p>
          <a:p>
            <a:pPr lvl="1"/>
            <a:r>
              <a:rPr lang="en-US" dirty="0"/>
              <a:t>What were the yields?</a:t>
            </a:r>
          </a:p>
          <a:p>
            <a:pPr lvl="1"/>
            <a:r>
              <a:rPr lang="en-US" dirty="0"/>
              <a:t>What was the review rate?</a:t>
            </a:r>
          </a:p>
          <a:p>
            <a:pPr lvl="1"/>
            <a:endParaRPr lang="en-US" dirty="0"/>
          </a:p>
          <a:p>
            <a:pPr marL="0" lvl="1" indent="0">
              <a:spcBef>
                <a:spcPts val="1000"/>
              </a:spcBef>
              <a:buNone/>
            </a:pPr>
            <a:r>
              <a:rPr lang="en-US" dirty="0"/>
              <a:t>What items were found?</a:t>
            </a:r>
          </a:p>
          <a:p>
            <a:pPr marL="0" lvl="1" indent="0">
              <a:spcBef>
                <a:spcPts val="1000"/>
              </a:spcBef>
              <a:buNone/>
            </a:pPr>
            <a:r>
              <a:rPr lang="en-US" dirty="0"/>
              <a:t>What items escaped?</a:t>
            </a:r>
          </a:p>
          <a:p>
            <a:pPr lvl="1"/>
            <a:r>
              <a:rPr lang="en-US" dirty="0"/>
              <a:t>Should you add items to the checklist?</a:t>
            </a:r>
          </a:p>
          <a:p>
            <a:pPr lvl="1"/>
            <a:r>
              <a:rPr lang="en-US" dirty="0"/>
              <a:t>Should you remove items from the checklist?</a:t>
            </a:r>
          </a:p>
        </p:txBody>
      </p:sp>
    </p:spTree>
    <p:extLst>
      <p:ext uri="{BB962C8B-B14F-4D97-AF65-F5344CB8AC3E}">
        <p14:creationId xmlns:p14="http://schemas.microsoft.com/office/powerpoint/2010/main" val="2614969058"/>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75</TotalTime>
  <Words>712</Words>
  <Application>Microsoft Office PowerPoint</Application>
  <PresentationFormat>On-screen Show (4:3)</PresentationFormat>
  <Paragraphs>86</Paragraphs>
  <Slides>11</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SEI_Template</vt:lpstr>
      <vt:lpstr>1_SEI_template</vt:lpstr>
      <vt:lpstr>A Discipline for  Software Engineering  </vt:lpstr>
      <vt:lpstr>Document Markings</vt:lpstr>
      <vt:lpstr>PSP: Reflecting on Your Work</vt:lpstr>
      <vt:lpstr>“Task” Time</vt:lpstr>
      <vt:lpstr>Defects</vt:lpstr>
      <vt:lpstr>Special Problems?</vt:lpstr>
      <vt:lpstr>Size</vt:lpstr>
      <vt:lpstr>Estimation</vt:lpstr>
      <vt:lpstr>Review</vt:lpstr>
      <vt:lpstr>Design</vt:lpstr>
      <vt:lpstr>See the world as it is, not as you imagine.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30</cp:revision>
  <cp:lastPrinted>2019-01-17T22:08:49Z</cp:lastPrinted>
  <dcterms:created xsi:type="dcterms:W3CDTF">2018-11-07T20:50:28Z</dcterms:created>
  <dcterms:modified xsi:type="dcterms:W3CDTF">2020-04-22T20:21:35Z</dcterms:modified>
</cp:coreProperties>
</file>