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9" r:id="rId2"/>
  </p:sldMasterIdLst>
  <p:notesMasterIdLst>
    <p:notesMasterId r:id="rId15"/>
  </p:notesMasterIdLst>
  <p:handoutMasterIdLst>
    <p:handoutMasterId r:id="rId16"/>
  </p:handoutMasterIdLst>
  <p:sldIdLst>
    <p:sldId id="256" r:id="rId3"/>
    <p:sldId id="310" r:id="rId4"/>
    <p:sldId id="316" r:id="rId5"/>
    <p:sldId id="317" r:id="rId6"/>
    <p:sldId id="318" r:id="rId7"/>
    <p:sldId id="319" r:id="rId8"/>
    <p:sldId id="320" r:id="rId9"/>
    <p:sldId id="321" r:id="rId10"/>
    <p:sldId id="322" r:id="rId11"/>
    <p:sldId id="323" r:id="rId12"/>
    <p:sldId id="324" r:id="rId13"/>
    <p:sldId id="325" r:id="rId1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401"/>
  </p:normalViewPr>
  <p:slideViewPr>
    <p:cSldViewPr snapToGrid="0" showGuides="1">
      <p:cViewPr varScale="1">
        <p:scale>
          <a:sx n="86" d="100"/>
          <a:sy n="86" d="100"/>
        </p:scale>
        <p:origin x="994"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B11C7CA8-0FB4-42A2-B2B3-5EC0B4F8459B}" type="slidenum">
              <a:rPr lang="en-US" altLang="en-US"/>
              <a:pPr/>
              <a:t>3</a:t>
            </a:fld>
            <a:endParaRPr lang="en-US" altLang="en-US"/>
          </a:p>
        </p:txBody>
      </p:sp>
      <p:sp>
        <p:nvSpPr>
          <p:cNvPr id="7170" name="Rectangle 2"/>
          <p:cNvSpPr>
            <a:spLocks noGrp="1" noRot="1" noChangeAspect="1" noChangeArrowheads="1" noTextEdit="1"/>
          </p:cNvSpPr>
          <p:nvPr>
            <p:ph type="sldImg"/>
          </p:nvPr>
        </p:nvSpPr>
        <p:spPr>
          <a:xfrm>
            <a:off x="1831975" y="609600"/>
            <a:ext cx="2528888" cy="1897063"/>
          </a:xfrm>
          <a:ln cap="flat"/>
        </p:spPr>
      </p:sp>
      <p:sp>
        <p:nvSpPr>
          <p:cNvPr id="7171" name="Rectangle 3"/>
          <p:cNvSpPr>
            <a:spLocks noGrp="1" noChangeArrowheads="1"/>
          </p:cNvSpPr>
          <p:nvPr>
            <p:ph type="body" idx="1"/>
          </p:nvPr>
        </p:nvSpPr>
        <p:spPr>
          <a:xfrm>
            <a:off x="520700" y="2640013"/>
            <a:ext cx="5360988" cy="5519737"/>
          </a:xfrm>
          <a:ln/>
        </p:spPr>
        <p:txBody>
          <a:bodyPr lIns="88908" tIns="46042" rIns="88908" bIns="46042"/>
          <a:lstStyle/>
          <a:p>
            <a:pPr defTabSz="984250"/>
            <a:endParaRPr lang="en-US" altLang="en-US"/>
          </a:p>
        </p:txBody>
      </p:sp>
    </p:spTree>
    <p:extLst>
      <p:ext uri="{BB962C8B-B14F-4D97-AF65-F5344CB8AC3E}">
        <p14:creationId xmlns:p14="http://schemas.microsoft.com/office/powerpoint/2010/main" val="3111060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7F1A6E7A-0482-48EC-86D6-B90D159D8C44}" type="slidenum">
              <a:rPr lang="en-US" altLang="en-US"/>
              <a:pPr/>
              <a:t>4</a:t>
            </a:fld>
            <a:endParaRPr lang="en-US" altLang="en-US"/>
          </a:p>
        </p:txBody>
      </p:sp>
      <p:sp>
        <p:nvSpPr>
          <p:cNvPr id="9218"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4113799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001D1BFD-E330-43B6-B5EB-A63F12E5FF77}" type="slidenum">
              <a:rPr lang="en-US" altLang="en-US"/>
              <a:pPr/>
              <a:t>8</a:t>
            </a:fld>
            <a:endParaRPr lang="en-US" altLang="en-US"/>
          </a:p>
        </p:txBody>
      </p:sp>
      <p:sp>
        <p:nvSpPr>
          <p:cNvPr id="57346" name="Rectangle 2050"/>
          <p:cNvSpPr>
            <a:spLocks noGrp="1" noRot="1" noChangeAspect="1" noChangeArrowheads="1" noTextEdit="1"/>
          </p:cNvSpPr>
          <p:nvPr>
            <p:ph type="sldImg"/>
          </p:nvPr>
        </p:nvSpPr>
        <p:spPr>
          <a:xfrm>
            <a:off x="1782763" y="579438"/>
            <a:ext cx="2628900" cy="197167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1030411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BF86AAFF-D9D6-4DF4-BE0A-70BB5BD228D9}" type="slidenum">
              <a:rPr lang="en-US" altLang="en-US"/>
              <a:pPr/>
              <a:t>9</a:t>
            </a:fld>
            <a:endParaRPr lang="en-US" altLang="en-US"/>
          </a:p>
        </p:txBody>
      </p:sp>
      <p:sp>
        <p:nvSpPr>
          <p:cNvPr id="59394" name="Rectangle 1026"/>
          <p:cNvSpPr>
            <a:spLocks noGrp="1" noRot="1" noChangeAspect="1" noChangeArrowheads="1" noTextEdit="1"/>
          </p:cNvSpPr>
          <p:nvPr>
            <p:ph type="sldImg"/>
          </p:nvPr>
        </p:nvSpPr>
        <p:spPr>
          <a:xfrm>
            <a:off x="1782763" y="579438"/>
            <a:ext cx="2628900" cy="1971675"/>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2036458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57402EC4-737E-4208-AEE8-C6B3A41B9BD3}" type="slidenum">
              <a:rPr lang="en-US" altLang="en-US"/>
              <a:pPr/>
              <a:t>11</a:t>
            </a:fld>
            <a:endParaRPr lang="en-US" altLang="en-US"/>
          </a:p>
        </p:txBody>
      </p:sp>
      <p:sp>
        <p:nvSpPr>
          <p:cNvPr id="19458"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1540228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A9E0E3F9-EB3D-4381-BE73-0D1EE19BA65B}" type="slidenum">
              <a:rPr lang="en-US" altLang="en-US"/>
              <a:pPr/>
              <a:t>12</a:t>
            </a:fld>
            <a:endParaRPr lang="en-US" altLang="en-US"/>
          </a:p>
        </p:txBody>
      </p:sp>
      <p:sp>
        <p:nvSpPr>
          <p:cNvPr id="23554" name="Rectangle 2"/>
          <p:cNvSpPr>
            <a:spLocks noGrp="1" noRot="1" noChangeAspect="1" noChangeArrowheads="1" noTextEdit="1"/>
          </p:cNvSpPr>
          <p:nvPr>
            <p:ph type="sldImg"/>
          </p:nvPr>
        </p:nvSpPr>
        <p:spPr>
          <a:xfrm>
            <a:off x="1774825" y="566738"/>
            <a:ext cx="2641600" cy="1981200"/>
          </a:xfrm>
          <a:ln>
            <a:noFill/>
          </a:ln>
          <a:extLst>
            <a:ext uri="{91240B29-F687-4f45-9708-019B960494DF}">
              <a14:hiddenLine xmlns:a14="http://schemas.microsoft.com/office/drawing/2010/main" xmlns="" w="12700">
                <a:solidFill>
                  <a:schemeClr val="tx1"/>
                </a:solidFill>
                <a:miter lim="800000"/>
                <a:headEnd/>
                <a:tailEnd/>
              </a14:hiddenLine>
            </a:ext>
          </a:extLst>
        </p:spPr>
      </p:sp>
    </p:spTree>
    <p:extLst>
      <p:ext uri="{BB962C8B-B14F-4D97-AF65-F5344CB8AC3E}">
        <p14:creationId xmlns:p14="http://schemas.microsoft.com/office/powerpoint/2010/main" val="29466090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62763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8928875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273373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8797120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3373535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38702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1606050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0319321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1991032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2057961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1676425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2790886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41901753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14814964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95957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Software Process: Workshop Assignment 1E</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 id="2147483728"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Personal</a:t>
            </a:r>
            <a:r>
              <a:rPr lang="en-US" sz="700" b="1" baseline="0" dirty="0">
                <a:solidFill>
                  <a:schemeClr val="tx1">
                    <a:lumMod val="50000"/>
                    <a:lumOff val="50000"/>
                  </a:schemeClr>
                </a:solidFill>
                <a:latin typeface="Arial" panose="020B0604020202020204" pitchFamily="34" charset="0"/>
                <a:cs typeface="Arial" panose="020B0604020202020204" pitchFamily="34" charset="0"/>
              </a:rPr>
              <a:t> Software Process: Workshop Assignment 1E</a:t>
            </a:r>
            <a:endParaRPr lang="en-US" sz="700" b="1" dirty="0">
              <a:solidFill>
                <a:schemeClr val="tx1">
                  <a:lumMod val="50000"/>
                  <a:lumOff val="50000"/>
                </a:schemeClr>
              </a:solidFill>
              <a:latin typeface="Arial" panose="020B0604020202020204" pitchFamily="34" charset="0"/>
              <a:cs typeface="Arial" panose="020B0604020202020204" pitchFamily="34" charset="0"/>
            </a:endParaRP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4248769403"/>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prstGeom prst="rect">
            <a:avLst/>
          </a:prstGeom>
        </p:spPr>
        <p:txBody>
          <a:bodyPr lIns="0" tIns="0" rIns="0" bIns="0"/>
          <a:lstStyle/>
          <a:p>
            <a:r>
              <a:rPr lang="en-US" dirty="0">
                <a:solidFill>
                  <a:srgbClr val="000000"/>
                </a:solidFill>
              </a:rPr>
              <a:t>Personal Software </a:t>
            </a:r>
            <a:br>
              <a:rPr lang="en-US" dirty="0">
                <a:solidFill>
                  <a:srgbClr val="000000"/>
                </a:solidFill>
              </a:rPr>
            </a:br>
            <a:r>
              <a:rPr lang="en-US" dirty="0" err="1">
                <a:solidFill>
                  <a:srgbClr val="000000"/>
                </a:solidFill>
              </a:rPr>
              <a:t>Process</a:t>
            </a:r>
            <a:r>
              <a:rPr lang="en-US" baseline="30000" dirty="0" err="1">
                <a:solidFill>
                  <a:srgbClr val="000000"/>
                </a:solidFill>
              </a:rPr>
              <a:t>SM</a:t>
            </a:r>
            <a:r>
              <a:rPr lang="en-US" baseline="30000" dirty="0">
                <a:solidFill>
                  <a:srgbClr val="000000"/>
                </a:solidFill>
              </a:rPr>
              <a:t> </a:t>
            </a:r>
            <a:r>
              <a:rPr lang="en-US" dirty="0">
                <a:solidFill>
                  <a:srgbClr val="000000"/>
                </a:solidFill>
              </a:rPr>
              <a:t>for Engineers:</a:t>
            </a:r>
            <a:br>
              <a:rPr lang="en-US" dirty="0">
                <a:solidFill>
                  <a:srgbClr val="000000"/>
                </a:solidFill>
              </a:rPr>
            </a:br>
            <a:r>
              <a:rPr lang="en-US" dirty="0">
                <a:solidFill>
                  <a:srgbClr val="000000"/>
                </a:solidFill>
              </a:rPr>
              <a:t>Part I</a:t>
            </a:r>
            <a:endParaRPr lang="en-US" baseline="30000" dirty="0">
              <a:solidFill>
                <a:srgbClr val="000000"/>
              </a:solidFill>
            </a:endParaRPr>
          </a:p>
        </p:txBody>
      </p:sp>
      <p:sp>
        <p:nvSpPr>
          <p:cNvPr id="4" name="Subtitle 3"/>
          <p:cNvSpPr>
            <a:spLocks noGrp="1"/>
          </p:cNvSpPr>
          <p:nvPr>
            <p:ph type="subTitle" idx="1"/>
          </p:nvPr>
        </p:nvSpPr>
        <p:spPr>
          <a:prstGeom prst="rect">
            <a:avLst/>
          </a:prstGeom>
        </p:spPr>
        <p:txBody>
          <a:bodyPr lIns="0" tIns="0" rIns="0" bIns="0"/>
          <a:lstStyle/>
          <a:p>
            <a:r>
              <a:rPr lang="en-US" dirty="0">
                <a:solidFill>
                  <a:srgbClr val="000000"/>
                </a:solidFill>
              </a:rPr>
              <a:t>Workshop: Assignment 1E</a:t>
            </a:r>
          </a:p>
        </p:txBody>
      </p:sp>
    </p:spTree>
    <p:extLst>
      <p:ext uri="{BB962C8B-B14F-4D97-AF65-F5344CB8AC3E}">
        <p14:creationId xmlns:p14="http://schemas.microsoft.com/office/powerpoint/2010/main" val="4008897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altLang="en-US"/>
              <a:t>PSP2.1 Evaluation Criteria</a:t>
            </a:r>
          </a:p>
        </p:txBody>
      </p:sp>
      <p:sp>
        <p:nvSpPr>
          <p:cNvPr id="4" name="Content Placeholder 3"/>
          <p:cNvSpPr>
            <a:spLocks noGrp="1"/>
          </p:cNvSpPr>
          <p:nvPr>
            <p:ph idx="1"/>
          </p:nvPr>
        </p:nvSpPr>
        <p:spPr/>
        <p:txBody>
          <a:bodyPr/>
          <a:lstStyle/>
          <a:p>
            <a:r>
              <a:rPr lang="en-US" altLang="en-US" dirty="0"/>
              <a:t>Your process report must be</a:t>
            </a:r>
          </a:p>
          <a:p>
            <a:pPr lvl="1"/>
            <a:r>
              <a:rPr lang="en-US" altLang="en-US" dirty="0"/>
              <a:t>complete</a:t>
            </a:r>
          </a:p>
          <a:p>
            <a:pPr lvl="1"/>
            <a:r>
              <a:rPr lang="en-US" altLang="en-US" dirty="0"/>
              <a:t>legible</a:t>
            </a:r>
          </a:p>
          <a:p>
            <a:pPr lvl="1"/>
            <a:r>
              <a:rPr lang="en-US" altLang="en-US" dirty="0"/>
              <a:t>in the specific order</a:t>
            </a:r>
          </a:p>
          <a:p>
            <a:endParaRPr lang="en-US" altLang="en-US" dirty="0"/>
          </a:p>
          <a:p>
            <a:r>
              <a:rPr lang="en-US" altLang="en-US" dirty="0"/>
              <a:t>Your process data, including size calculations, must be</a:t>
            </a:r>
          </a:p>
          <a:p>
            <a:pPr lvl="1"/>
            <a:r>
              <a:rPr lang="en-US" altLang="en-US" dirty="0"/>
              <a:t>accurate</a:t>
            </a:r>
          </a:p>
          <a:p>
            <a:pPr lvl="1"/>
            <a:r>
              <a:rPr lang="en-US" altLang="en-US" dirty="0"/>
              <a:t>precise</a:t>
            </a:r>
          </a:p>
          <a:p>
            <a:pPr lvl="1"/>
            <a:r>
              <a:rPr lang="en-US" altLang="en-US" dirty="0"/>
              <a:t>self-consistent</a:t>
            </a:r>
          </a:p>
          <a:p>
            <a:endParaRPr lang="en-US" dirty="0"/>
          </a:p>
        </p:txBody>
      </p:sp>
      <p:sp>
        <p:nvSpPr>
          <p:cNvPr id="6" name="Picture Placeholder 5"/>
          <p:cNvSpPr>
            <a:spLocks noGrp="1"/>
          </p:cNvSpPr>
          <p:nvPr>
            <p:ph type="pic" sz="quarter" idx="11"/>
          </p:nvPr>
        </p:nvSpPr>
        <p:spPr/>
      </p:sp>
      <p:sp>
        <p:nvSpPr>
          <p:cNvPr id="5" name="Text Placeholder 4"/>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239309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tLang="en-US"/>
              <a:t>Some Suggestions -1</a:t>
            </a:r>
            <a:endParaRPr lang="en-US" altLang="en-US" dirty="0"/>
          </a:p>
        </p:txBody>
      </p:sp>
      <p:sp>
        <p:nvSpPr>
          <p:cNvPr id="6" name="Content Placeholder 5"/>
          <p:cNvSpPr>
            <a:spLocks noGrp="1"/>
          </p:cNvSpPr>
          <p:nvPr>
            <p:ph idx="1"/>
          </p:nvPr>
        </p:nvSpPr>
        <p:spPr/>
        <p:txBody>
          <a:bodyPr/>
          <a:lstStyle/>
          <a:p>
            <a:r>
              <a:rPr lang="en-US" altLang="en-US" dirty="0"/>
              <a:t>Keep your programs simple. You will learn as much from small programs as from large ones.</a:t>
            </a:r>
          </a:p>
          <a:p>
            <a:endParaRPr lang="en-US" altLang="en-US" dirty="0"/>
          </a:p>
          <a:p>
            <a:r>
              <a:rPr lang="en-US" altLang="en-US" dirty="0"/>
              <a:t>Keep your reports and standards simple and short.</a:t>
            </a:r>
          </a:p>
          <a:p>
            <a:endParaRPr lang="en-US" altLang="en-US" dirty="0"/>
          </a:p>
          <a:p>
            <a:r>
              <a:rPr lang="en-US" altLang="en-US" dirty="0"/>
              <a:t>Do not hesitate to copy or build on the PSP materials.</a:t>
            </a:r>
          </a:p>
          <a:p>
            <a:endParaRPr lang="en-US" altLang="en-US" dirty="0"/>
          </a:p>
          <a:p>
            <a:r>
              <a:rPr lang="en-US" altLang="en-US" dirty="0"/>
              <a:t>Do it right the first time. If you are not sure, find out.</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53500056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en-US"/>
              <a:t>Some Suggestions -2</a:t>
            </a:r>
            <a:endParaRPr lang="en-US" altLang="en-US" dirty="0"/>
          </a:p>
        </p:txBody>
      </p:sp>
      <p:sp>
        <p:nvSpPr>
          <p:cNvPr id="7" name="Content Placeholder 6"/>
          <p:cNvSpPr>
            <a:spLocks noGrp="1"/>
          </p:cNvSpPr>
          <p:nvPr>
            <p:ph idx="1"/>
          </p:nvPr>
        </p:nvSpPr>
        <p:spPr/>
        <p:txBody>
          <a:bodyPr/>
          <a:lstStyle/>
          <a:p>
            <a:r>
              <a:rPr lang="en-US" altLang="en-US" dirty="0"/>
              <a:t>Software is not a solo business, so you do not have to work alone.</a:t>
            </a:r>
          </a:p>
          <a:p>
            <a:r>
              <a:rPr lang="en-US" altLang="en-US" dirty="0"/>
              <a:t>   </a:t>
            </a:r>
          </a:p>
          <a:p>
            <a:r>
              <a:rPr lang="en-US" altLang="en-US" dirty="0"/>
              <a:t>You must, however, produce your own estimates, designs, and code.</a:t>
            </a:r>
          </a:p>
          <a:p>
            <a:endParaRPr lang="en-US" altLang="en-US" dirty="0"/>
          </a:p>
          <a:p>
            <a:r>
              <a:rPr lang="en-US" altLang="en-US" dirty="0"/>
              <a:t>You may have others review your work, and you may change it as a result.</a:t>
            </a:r>
          </a:p>
          <a:p>
            <a:endParaRPr lang="en-US" altLang="en-US" dirty="0"/>
          </a:p>
          <a:p>
            <a:r>
              <a:rPr lang="en-US" altLang="en-US" dirty="0"/>
              <a:t>You should note any help in your process report. Include the review time that you and your associates spend, and log the defects found.</a:t>
            </a:r>
          </a:p>
          <a:p>
            <a:endParaRPr lang="en-US" dirty="0"/>
          </a:p>
        </p:txBody>
      </p:sp>
    </p:spTree>
    <p:extLst>
      <p:ext uri="{BB962C8B-B14F-4D97-AF65-F5344CB8AC3E}">
        <p14:creationId xmlns:p14="http://schemas.microsoft.com/office/powerpoint/2010/main" val="399867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ltLang="en-US"/>
              <a:t>Workshop Objectives</a:t>
            </a:r>
            <a:endParaRPr lang="en-US" altLang="en-US" dirty="0"/>
          </a:p>
        </p:txBody>
      </p:sp>
      <p:sp>
        <p:nvSpPr>
          <p:cNvPr id="8" name="Content Placeholder 7"/>
          <p:cNvSpPr>
            <a:spLocks noGrp="1"/>
          </p:cNvSpPr>
          <p:nvPr>
            <p:ph idx="1"/>
          </p:nvPr>
        </p:nvSpPr>
        <p:spPr/>
        <p:txBody>
          <a:bodyPr/>
          <a:lstStyle/>
          <a:p>
            <a:pPr eaLnBrk="0" hangingPunct="0"/>
            <a:r>
              <a:rPr lang="en-US" altLang="en-US" dirty="0"/>
              <a:t>After this workshop, you will</a:t>
            </a:r>
          </a:p>
          <a:p>
            <a:pPr lvl="1" eaLnBrk="0" hangingPunct="0"/>
            <a:r>
              <a:rPr lang="en-US" altLang="en-US" dirty="0"/>
              <a:t>understand Program 1E requirements</a:t>
            </a:r>
          </a:p>
          <a:p>
            <a:pPr lvl="1" eaLnBrk="0" hangingPunct="0"/>
            <a:r>
              <a:rPr lang="en-US" altLang="en-US" dirty="0"/>
              <a:t>have completed Program 1E planning</a:t>
            </a:r>
          </a:p>
          <a:p>
            <a:pPr lvl="2" eaLnBrk="0" hangingPunct="0"/>
            <a:r>
              <a:rPr lang="en-US" altLang="en-US" dirty="0"/>
              <a:t>conceptual design</a:t>
            </a:r>
          </a:p>
          <a:p>
            <a:pPr lvl="2" eaLnBrk="0" hangingPunct="0"/>
            <a:r>
              <a:rPr lang="en-US" altLang="en-US" dirty="0"/>
              <a:t>size estimate</a:t>
            </a:r>
          </a:p>
          <a:p>
            <a:pPr lvl="2" eaLnBrk="0" hangingPunct="0"/>
            <a:r>
              <a:rPr lang="en-US" altLang="en-US" dirty="0"/>
              <a:t>resource estimate</a:t>
            </a:r>
          </a:p>
          <a:p>
            <a:pPr lvl="2" eaLnBrk="0" hangingPunct="0"/>
            <a:r>
              <a:rPr lang="en-US" altLang="en-US" dirty="0"/>
              <a:t>defect estimate</a:t>
            </a:r>
          </a:p>
          <a:p>
            <a:endParaRPr lang="en-US" dirty="0"/>
          </a:p>
        </p:txBody>
      </p:sp>
      <p:sp>
        <p:nvSpPr>
          <p:cNvPr id="10" name="Picture Placeholder 9"/>
          <p:cNvSpPr>
            <a:spLocks noGrp="1"/>
          </p:cNvSpPr>
          <p:nvPr>
            <p:ph type="pic" sz="quarter" idx="11"/>
          </p:nvPr>
        </p:nvSpPr>
        <p:spPr/>
      </p:sp>
      <p:sp>
        <p:nvSpPr>
          <p:cNvPr id="9" name="Text Placeholder 8"/>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22904538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en-US"/>
              <a:t>Program 1E Requirements</a:t>
            </a:r>
            <a:endParaRPr lang="en-US" altLang="en-US" dirty="0"/>
          </a:p>
        </p:txBody>
      </p:sp>
      <p:sp>
        <p:nvSpPr>
          <p:cNvPr id="6" name="Content Placeholder 5"/>
          <p:cNvSpPr>
            <a:spLocks noGrp="1"/>
          </p:cNvSpPr>
          <p:nvPr>
            <p:ph idx="1"/>
          </p:nvPr>
        </p:nvSpPr>
        <p:spPr/>
        <p:txBody>
          <a:bodyPr/>
          <a:lstStyle/>
          <a:p>
            <a:r>
              <a:rPr lang="en-US" altLang="en-US" dirty="0"/>
              <a:t>Using PSP0, write Program 1E to sort a list of </a:t>
            </a:r>
            <a:r>
              <a:rPr lang="en-US" altLang="en-US" i="1" dirty="0"/>
              <a:t>n</a:t>
            </a:r>
            <a:r>
              <a:rPr lang="en-US" altLang="en-US" dirty="0"/>
              <a:t> pairs of real numbers into ascending and descending order. </a:t>
            </a:r>
          </a:p>
          <a:p>
            <a:endParaRPr lang="en-US" altLang="en-US" dirty="0"/>
          </a:p>
          <a:p>
            <a:r>
              <a:rPr lang="en-US" altLang="en-US" dirty="0"/>
              <a:t>Provide the capability to sort on either field of the pair. </a:t>
            </a:r>
          </a:p>
          <a:p>
            <a:endParaRPr lang="en-US" altLang="en-US" dirty="0"/>
          </a:p>
          <a:p>
            <a:r>
              <a:rPr lang="en-US" altLang="en-US" dirty="0"/>
              <a:t>Test the program using the data in the right two columns of table D14, page 761, in the text. </a:t>
            </a:r>
          </a:p>
          <a:p>
            <a:endParaRPr lang="en-US" altLang="en-US" dirty="0"/>
          </a:p>
          <a:p>
            <a:r>
              <a:rPr lang="en-US" altLang="en-US" dirty="0"/>
              <a:t>Do two sorts, one on each field.</a:t>
            </a:r>
          </a:p>
          <a:p>
            <a:endParaRPr lang="en-US" altLang="en-US" dirty="0"/>
          </a:p>
          <a:p>
            <a:r>
              <a:rPr lang="en-US" altLang="en-US" dirty="0"/>
              <a:t>Submit a test report describing both results.</a:t>
            </a:r>
          </a:p>
          <a:p>
            <a:endParaRPr lang="en-US" dirty="0"/>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6404994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ltLang="en-US"/>
              <a:t>Insertion Sort -1</a:t>
            </a:r>
            <a:endParaRPr lang="en-US" altLang="en-US" dirty="0"/>
          </a:p>
        </p:txBody>
      </p:sp>
      <p:sp>
        <p:nvSpPr>
          <p:cNvPr id="80899" name="Rectangle 3"/>
          <p:cNvSpPr>
            <a:spLocks noGrp="1" noChangeArrowheads="1"/>
          </p:cNvSpPr>
          <p:nvPr>
            <p:ph idx="1"/>
          </p:nvPr>
        </p:nvSpPr>
        <p:spPr/>
        <p:txBody>
          <a:bodyPr/>
          <a:lstStyle/>
          <a:p>
            <a:pPr eaLnBrk="0" hangingPunct="0"/>
            <a:r>
              <a:rPr lang="en-US" altLang="en-US" dirty="0"/>
              <a:t>The </a:t>
            </a:r>
            <a:r>
              <a:rPr lang="en-US" altLang="en-US" i="1" dirty="0"/>
              <a:t>insertion sort algorithm</a:t>
            </a:r>
            <a:r>
              <a:rPr lang="en-US" altLang="en-US" dirty="0"/>
              <a:t> sorts by finding the correct sorted position for a data element, then inserting the data element into the data list at that position.</a:t>
            </a:r>
          </a:p>
          <a:p>
            <a:pPr eaLnBrk="0" hangingPunct="0"/>
            <a:endParaRPr lang="en-US" altLang="en-US" dirty="0"/>
          </a:p>
          <a:p>
            <a:pPr eaLnBrk="0" hangingPunct="0"/>
            <a:endParaRPr lang="en-US" altLang="en-US" dirty="0"/>
          </a:p>
          <a:p>
            <a:pPr eaLnBrk="0" hangingPunct="0"/>
            <a:endParaRPr lang="en-US" altLang="en-US" dirty="0"/>
          </a:p>
          <a:p>
            <a:pPr eaLnBrk="0" hangingPunct="0"/>
            <a:endParaRPr lang="en-US" altLang="en-US" sz="1600" dirty="0"/>
          </a:p>
          <a:p>
            <a:pPr eaLnBrk="0" hangingPunct="0"/>
            <a:r>
              <a:rPr lang="en-US" altLang="en-US" dirty="0"/>
              <a:t>For ascending order, </a:t>
            </a:r>
            <a:r>
              <a:rPr lang="en-US" altLang="en-US" i="1" dirty="0"/>
              <a:t>insertion sort</a:t>
            </a:r>
            <a:r>
              <a:rPr lang="en-US" altLang="en-US" dirty="0"/>
              <a:t> searches forward to the end of the data list or until the new data element is less than the current data element in the list.</a:t>
            </a:r>
          </a:p>
          <a:p>
            <a:pPr eaLnBrk="0" hangingPunct="0"/>
            <a:r>
              <a:rPr lang="en-US" altLang="en-US" dirty="0"/>
              <a:t>The new element is inserted in front of the current list element or at the end of the list.</a:t>
            </a:r>
          </a:p>
        </p:txBody>
      </p:sp>
      <p:sp>
        <p:nvSpPr>
          <p:cNvPr id="15" name="Picture Placeholder 14"/>
          <p:cNvSpPr>
            <a:spLocks noGrp="1"/>
          </p:cNvSpPr>
          <p:nvPr>
            <p:ph type="pic" sz="quarter" idx="11"/>
          </p:nvPr>
        </p:nvSpPr>
        <p:spPr/>
      </p:sp>
      <p:sp>
        <p:nvSpPr>
          <p:cNvPr id="14" name="Text Placeholder 13"/>
          <p:cNvSpPr>
            <a:spLocks noGrp="1"/>
          </p:cNvSpPr>
          <p:nvPr>
            <p:ph type="body" sz="quarter" idx="10"/>
          </p:nvPr>
        </p:nvSpPr>
        <p:spPr/>
        <p:txBody>
          <a:bodyPr/>
          <a:lstStyle/>
          <a:p>
            <a:endParaRPr lang="en-US"/>
          </a:p>
        </p:txBody>
      </p:sp>
      <p:grpSp>
        <p:nvGrpSpPr>
          <p:cNvPr id="80901" name="Group 5"/>
          <p:cNvGrpSpPr>
            <a:grpSpLocks/>
          </p:cNvGrpSpPr>
          <p:nvPr/>
        </p:nvGrpSpPr>
        <p:grpSpPr bwMode="auto">
          <a:xfrm>
            <a:off x="985838" y="2644056"/>
            <a:ext cx="6819900" cy="1155592"/>
            <a:chOff x="444" y="1440"/>
            <a:chExt cx="4296" cy="664"/>
          </a:xfrm>
        </p:grpSpPr>
        <p:sp>
          <p:nvSpPr>
            <p:cNvPr id="80902" name="Rectangle 6"/>
            <p:cNvSpPr>
              <a:spLocks noChangeArrowheads="1"/>
            </p:cNvSpPr>
            <p:nvPr/>
          </p:nvSpPr>
          <p:spPr bwMode="auto">
            <a:xfrm>
              <a:off x="444" y="1904"/>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1</a:t>
              </a:r>
            </a:p>
          </p:txBody>
        </p:sp>
        <p:sp>
          <p:nvSpPr>
            <p:cNvPr id="80903" name="Rectangle 7"/>
            <p:cNvSpPr>
              <a:spLocks noChangeArrowheads="1"/>
            </p:cNvSpPr>
            <p:nvPr/>
          </p:nvSpPr>
          <p:spPr bwMode="auto">
            <a:xfrm>
              <a:off x="804" y="1904"/>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3</a:t>
              </a:r>
            </a:p>
          </p:txBody>
        </p:sp>
        <p:sp>
          <p:nvSpPr>
            <p:cNvPr id="80904" name="Rectangle 8"/>
            <p:cNvSpPr>
              <a:spLocks noChangeArrowheads="1"/>
            </p:cNvSpPr>
            <p:nvPr/>
          </p:nvSpPr>
          <p:spPr bwMode="auto">
            <a:xfrm>
              <a:off x="1164" y="1904"/>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5</a:t>
              </a:r>
            </a:p>
          </p:txBody>
        </p:sp>
        <p:sp>
          <p:nvSpPr>
            <p:cNvPr id="80905" name="Rectangle 9"/>
            <p:cNvSpPr>
              <a:spLocks noChangeArrowheads="1"/>
            </p:cNvSpPr>
            <p:nvPr/>
          </p:nvSpPr>
          <p:spPr bwMode="auto">
            <a:xfrm>
              <a:off x="1524" y="1904"/>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8</a:t>
              </a:r>
            </a:p>
          </p:txBody>
        </p:sp>
        <p:sp>
          <p:nvSpPr>
            <p:cNvPr id="80906" name="Rectangle 10"/>
            <p:cNvSpPr>
              <a:spLocks noChangeArrowheads="1"/>
            </p:cNvSpPr>
            <p:nvPr/>
          </p:nvSpPr>
          <p:spPr bwMode="auto">
            <a:xfrm>
              <a:off x="1884" y="1904"/>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9</a:t>
              </a:r>
            </a:p>
          </p:txBody>
        </p:sp>
        <p:sp>
          <p:nvSpPr>
            <p:cNvPr id="80907" name="Rectangle 11"/>
            <p:cNvSpPr>
              <a:spLocks noChangeArrowheads="1"/>
            </p:cNvSpPr>
            <p:nvPr/>
          </p:nvSpPr>
          <p:spPr bwMode="auto">
            <a:xfrm>
              <a:off x="2244" y="1904"/>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12</a:t>
              </a:r>
            </a:p>
          </p:txBody>
        </p:sp>
        <p:sp>
          <p:nvSpPr>
            <p:cNvPr id="80908" name="Rectangle 12"/>
            <p:cNvSpPr>
              <a:spLocks noChangeArrowheads="1"/>
            </p:cNvSpPr>
            <p:nvPr/>
          </p:nvSpPr>
          <p:spPr bwMode="auto">
            <a:xfrm>
              <a:off x="1260" y="1440"/>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dirty="0">
                  <a:solidFill>
                    <a:schemeClr val="folHlink"/>
                  </a:solidFill>
                  <a:latin typeface="Arial" panose="020B0604020202020204" pitchFamily="34" charset="0"/>
                </a:rPr>
                <a:t>7</a:t>
              </a:r>
            </a:p>
          </p:txBody>
        </p:sp>
        <p:sp>
          <p:nvSpPr>
            <p:cNvPr id="80909" name="Arc 13"/>
            <p:cNvSpPr>
              <a:spLocks/>
            </p:cNvSpPr>
            <p:nvPr/>
          </p:nvSpPr>
          <p:spPr bwMode="auto">
            <a:xfrm>
              <a:off x="1460" y="1585"/>
              <a:ext cx="56" cy="288"/>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12700" cap="rnd">
              <a:solidFill>
                <a:schemeClr val="tx2"/>
              </a:solidFill>
              <a:round/>
              <a:headEnd type="none" w="sm" len="sm"/>
              <a:tailEnd type="stealth" w="med"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80910" name="Rectangle 14"/>
            <p:cNvSpPr>
              <a:spLocks noChangeArrowheads="1"/>
            </p:cNvSpPr>
            <p:nvPr/>
          </p:nvSpPr>
          <p:spPr bwMode="auto">
            <a:xfrm>
              <a:off x="2608" y="1904"/>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14</a:t>
              </a:r>
            </a:p>
          </p:txBody>
        </p:sp>
        <p:sp>
          <p:nvSpPr>
            <p:cNvPr id="80911" name="Rectangle 15"/>
            <p:cNvSpPr>
              <a:spLocks noChangeArrowheads="1"/>
            </p:cNvSpPr>
            <p:nvPr/>
          </p:nvSpPr>
          <p:spPr bwMode="auto">
            <a:xfrm>
              <a:off x="2968" y="1904"/>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15</a:t>
              </a:r>
            </a:p>
          </p:txBody>
        </p:sp>
        <p:sp>
          <p:nvSpPr>
            <p:cNvPr id="80912" name="Rectangle 16"/>
            <p:cNvSpPr>
              <a:spLocks noChangeArrowheads="1"/>
            </p:cNvSpPr>
            <p:nvPr/>
          </p:nvSpPr>
          <p:spPr bwMode="auto">
            <a:xfrm>
              <a:off x="3328" y="1904"/>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16</a:t>
              </a:r>
            </a:p>
          </p:txBody>
        </p:sp>
        <p:sp>
          <p:nvSpPr>
            <p:cNvPr id="80913" name="Rectangle 17"/>
            <p:cNvSpPr>
              <a:spLocks noChangeArrowheads="1"/>
            </p:cNvSpPr>
            <p:nvPr/>
          </p:nvSpPr>
          <p:spPr bwMode="auto">
            <a:xfrm>
              <a:off x="3688" y="1904"/>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18</a:t>
              </a:r>
            </a:p>
          </p:txBody>
        </p:sp>
        <p:sp>
          <p:nvSpPr>
            <p:cNvPr id="80914" name="Rectangle 18"/>
            <p:cNvSpPr>
              <a:spLocks noChangeArrowheads="1"/>
            </p:cNvSpPr>
            <p:nvPr/>
          </p:nvSpPr>
          <p:spPr bwMode="auto">
            <a:xfrm>
              <a:off x="4048" y="1904"/>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19</a:t>
              </a:r>
            </a:p>
          </p:txBody>
        </p:sp>
        <p:sp>
          <p:nvSpPr>
            <p:cNvPr id="80915" name="Rectangle 19"/>
            <p:cNvSpPr>
              <a:spLocks noChangeArrowheads="1"/>
            </p:cNvSpPr>
            <p:nvPr/>
          </p:nvSpPr>
          <p:spPr bwMode="auto">
            <a:xfrm>
              <a:off x="4408" y="1904"/>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22</a:t>
              </a:r>
            </a:p>
          </p:txBody>
        </p:sp>
      </p:grpSp>
    </p:spTree>
    <p:extLst>
      <p:ext uri="{BB962C8B-B14F-4D97-AF65-F5344CB8AC3E}">
        <p14:creationId xmlns:p14="http://schemas.microsoft.com/office/powerpoint/2010/main" val="3932135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altLang="en-US"/>
              <a:t>Insertion Sort -2</a:t>
            </a:r>
            <a:endParaRPr lang="en-US" altLang="en-US" dirty="0"/>
          </a:p>
        </p:txBody>
      </p:sp>
      <p:sp>
        <p:nvSpPr>
          <p:cNvPr id="3" name="Content Placeholder 2"/>
          <p:cNvSpPr>
            <a:spLocks noGrp="1"/>
          </p:cNvSpPr>
          <p:nvPr>
            <p:ph idx="1"/>
          </p:nvPr>
        </p:nvSpPr>
        <p:spPr/>
        <p:txBody>
          <a:bodyPr/>
          <a:lstStyle/>
          <a:p>
            <a:pPr eaLnBrk="0" hangingPunct="0"/>
            <a:r>
              <a:rPr lang="en-US" altLang="en-US" dirty="0"/>
              <a:t>A variant of </a:t>
            </a:r>
            <a:r>
              <a:rPr lang="en-US" altLang="en-US" i="1" dirty="0"/>
              <a:t>insertion sort</a:t>
            </a:r>
            <a:r>
              <a:rPr lang="en-US" altLang="en-US" dirty="0"/>
              <a:t> partitions the data into sorted and unsorted areas.</a:t>
            </a:r>
          </a:p>
          <a:p>
            <a:pPr eaLnBrk="0" hangingPunct="0"/>
            <a:endParaRPr lang="en-US" altLang="en-US" sz="1600" dirty="0"/>
          </a:p>
          <a:p>
            <a:pPr eaLnBrk="0" hangingPunct="0"/>
            <a:endParaRPr lang="en-US" altLang="en-US" sz="1600" dirty="0"/>
          </a:p>
          <a:p>
            <a:pPr eaLnBrk="0" hangingPunct="0"/>
            <a:endParaRPr lang="en-US" altLang="en-US" sz="1600" dirty="0"/>
          </a:p>
          <a:p>
            <a:pPr eaLnBrk="0" hangingPunct="0"/>
            <a:endParaRPr lang="en-US" altLang="en-US" sz="1600" dirty="0"/>
          </a:p>
          <a:p>
            <a:pPr eaLnBrk="0" hangingPunct="0"/>
            <a:endParaRPr lang="en-US" altLang="en-US" sz="1600" dirty="0"/>
          </a:p>
          <a:p>
            <a:pPr eaLnBrk="0" hangingPunct="0"/>
            <a:endParaRPr lang="en-US" altLang="en-US" sz="1600" dirty="0"/>
          </a:p>
          <a:p>
            <a:pPr eaLnBrk="0" hangingPunct="0"/>
            <a:endParaRPr lang="en-US" altLang="en-US" sz="1600" dirty="0"/>
          </a:p>
          <a:p>
            <a:pPr eaLnBrk="0" hangingPunct="0"/>
            <a:endParaRPr lang="en-US" altLang="en-US" sz="1600" dirty="0"/>
          </a:p>
          <a:p>
            <a:pPr eaLnBrk="0" hangingPunct="0"/>
            <a:r>
              <a:rPr lang="en-US" altLang="en-US" dirty="0"/>
              <a:t>The data are sorted by removing elements from the unsorted area and inserting them in order into the sorted area.</a:t>
            </a:r>
          </a:p>
          <a:p>
            <a:endParaRPr lang="en-US" dirty="0"/>
          </a:p>
        </p:txBody>
      </p:sp>
      <p:grpSp>
        <p:nvGrpSpPr>
          <p:cNvPr id="81925" name="Group 5"/>
          <p:cNvGrpSpPr>
            <a:grpSpLocks/>
          </p:cNvGrpSpPr>
          <p:nvPr/>
        </p:nvGrpSpPr>
        <p:grpSpPr bwMode="auto">
          <a:xfrm>
            <a:off x="950913" y="2500622"/>
            <a:ext cx="6992937" cy="1778000"/>
            <a:chOff x="412" y="1428"/>
            <a:chExt cx="4405" cy="1120"/>
          </a:xfrm>
        </p:grpSpPr>
        <p:sp>
          <p:nvSpPr>
            <p:cNvPr id="81926" name="Rectangle 6"/>
            <p:cNvSpPr>
              <a:spLocks noChangeArrowheads="1"/>
            </p:cNvSpPr>
            <p:nvPr/>
          </p:nvSpPr>
          <p:spPr bwMode="auto">
            <a:xfrm>
              <a:off x="444" y="1892"/>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1</a:t>
              </a:r>
            </a:p>
          </p:txBody>
        </p:sp>
        <p:sp>
          <p:nvSpPr>
            <p:cNvPr id="81927" name="Rectangle 7"/>
            <p:cNvSpPr>
              <a:spLocks noChangeArrowheads="1"/>
            </p:cNvSpPr>
            <p:nvPr/>
          </p:nvSpPr>
          <p:spPr bwMode="auto">
            <a:xfrm>
              <a:off x="804" y="1892"/>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3</a:t>
              </a:r>
            </a:p>
          </p:txBody>
        </p:sp>
        <p:sp>
          <p:nvSpPr>
            <p:cNvPr id="81928" name="Rectangle 8"/>
            <p:cNvSpPr>
              <a:spLocks noChangeArrowheads="1"/>
            </p:cNvSpPr>
            <p:nvPr/>
          </p:nvSpPr>
          <p:spPr bwMode="auto">
            <a:xfrm>
              <a:off x="1164" y="1892"/>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5</a:t>
              </a:r>
            </a:p>
          </p:txBody>
        </p:sp>
        <p:sp>
          <p:nvSpPr>
            <p:cNvPr id="81929" name="Rectangle 9"/>
            <p:cNvSpPr>
              <a:spLocks noChangeArrowheads="1"/>
            </p:cNvSpPr>
            <p:nvPr/>
          </p:nvSpPr>
          <p:spPr bwMode="auto">
            <a:xfrm>
              <a:off x="1524" y="1892"/>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8</a:t>
              </a:r>
            </a:p>
          </p:txBody>
        </p:sp>
        <p:sp>
          <p:nvSpPr>
            <p:cNvPr id="81930" name="Rectangle 10"/>
            <p:cNvSpPr>
              <a:spLocks noChangeArrowheads="1"/>
            </p:cNvSpPr>
            <p:nvPr/>
          </p:nvSpPr>
          <p:spPr bwMode="auto">
            <a:xfrm>
              <a:off x="1884" y="1892"/>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9</a:t>
              </a:r>
            </a:p>
          </p:txBody>
        </p:sp>
        <p:sp>
          <p:nvSpPr>
            <p:cNvPr id="81931" name="Rectangle 11"/>
            <p:cNvSpPr>
              <a:spLocks noChangeArrowheads="1"/>
            </p:cNvSpPr>
            <p:nvPr/>
          </p:nvSpPr>
          <p:spPr bwMode="auto">
            <a:xfrm>
              <a:off x="2244" y="1892"/>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12</a:t>
              </a:r>
            </a:p>
          </p:txBody>
        </p:sp>
        <p:sp>
          <p:nvSpPr>
            <p:cNvPr id="81932" name="Rectangle 12"/>
            <p:cNvSpPr>
              <a:spLocks noChangeArrowheads="1"/>
            </p:cNvSpPr>
            <p:nvPr/>
          </p:nvSpPr>
          <p:spPr bwMode="auto">
            <a:xfrm>
              <a:off x="2052" y="1428"/>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7</a:t>
              </a:r>
            </a:p>
          </p:txBody>
        </p:sp>
        <p:sp>
          <p:nvSpPr>
            <p:cNvPr id="81933" name="Rectangle 13"/>
            <p:cNvSpPr>
              <a:spLocks noChangeArrowheads="1"/>
            </p:cNvSpPr>
            <p:nvPr/>
          </p:nvSpPr>
          <p:spPr bwMode="auto">
            <a:xfrm>
              <a:off x="2608" y="1772"/>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7</a:t>
              </a:r>
            </a:p>
          </p:txBody>
        </p:sp>
        <p:sp>
          <p:nvSpPr>
            <p:cNvPr id="81934" name="Rectangle 14"/>
            <p:cNvSpPr>
              <a:spLocks noChangeArrowheads="1"/>
            </p:cNvSpPr>
            <p:nvPr/>
          </p:nvSpPr>
          <p:spPr bwMode="auto">
            <a:xfrm>
              <a:off x="2968" y="1892"/>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18</a:t>
              </a:r>
            </a:p>
          </p:txBody>
        </p:sp>
        <p:sp>
          <p:nvSpPr>
            <p:cNvPr id="81935" name="Rectangle 15"/>
            <p:cNvSpPr>
              <a:spLocks noChangeArrowheads="1"/>
            </p:cNvSpPr>
            <p:nvPr/>
          </p:nvSpPr>
          <p:spPr bwMode="auto">
            <a:xfrm>
              <a:off x="3328" y="1892"/>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16</a:t>
              </a:r>
            </a:p>
          </p:txBody>
        </p:sp>
        <p:sp>
          <p:nvSpPr>
            <p:cNvPr id="81936" name="Rectangle 16"/>
            <p:cNvSpPr>
              <a:spLocks noChangeArrowheads="1"/>
            </p:cNvSpPr>
            <p:nvPr/>
          </p:nvSpPr>
          <p:spPr bwMode="auto">
            <a:xfrm>
              <a:off x="3688" y="1892"/>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15</a:t>
              </a:r>
            </a:p>
          </p:txBody>
        </p:sp>
        <p:sp>
          <p:nvSpPr>
            <p:cNvPr id="81937" name="Rectangle 17"/>
            <p:cNvSpPr>
              <a:spLocks noChangeArrowheads="1"/>
            </p:cNvSpPr>
            <p:nvPr/>
          </p:nvSpPr>
          <p:spPr bwMode="auto">
            <a:xfrm>
              <a:off x="4048" y="1892"/>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22</a:t>
              </a:r>
            </a:p>
          </p:txBody>
        </p:sp>
        <p:sp>
          <p:nvSpPr>
            <p:cNvPr id="81938" name="Rectangle 18"/>
            <p:cNvSpPr>
              <a:spLocks noChangeArrowheads="1"/>
            </p:cNvSpPr>
            <p:nvPr/>
          </p:nvSpPr>
          <p:spPr bwMode="auto">
            <a:xfrm>
              <a:off x="4408" y="1892"/>
              <a:ext cx="332" cy="200"/>
            </a:xfrm>
            <a:prstGeom prst="rect">
              <a:avLst/>
            </a:prstGeom>
            <a:solidFill>
              <a:schemeClr val="tx1"/>
            </a:solidFill>
            <a:ln w="25400">
              <a:solidFill>
                <a:schemeClr val="tx2"/>
              </a:solidFill>
              <a:miter lim="800000"/>
              <a:headEnd/>
              <a:tailEnd/>
            </a:ln>
            <a:effectLst>
              <a:outerShdw dist="107763" dir="2700000" algn="ctr" rotWithShape="0">
                <a:schemeClr val="bg1"/>
              </a:outerShdw>
            </a:effectLst>
          </p:spPr>
          <p:txBody>
            <a:bodyPr wrap="none" lIns="92075" tIns="46038" rIns="92075" bIns="46038" anchor="ctr"/>
            <a:lstStyle/>
            <a:p>
              <a:pPr algn="ctr" eaLnBrk="0" hangingPunct="0">
                <a:lnSpc>
                  <a:spcPct val="90000"/>
                </a:lnSpc>
              </a:pPr>
              <a:r>
                <a:rPr lang="en-US" altLang="en-US" sz="1600" b="1">
                  <a:solidFill>
                    <a:schemeClr val="folHlink"/>
                  </a:solidFill>
                  <a:latin typeface="Arial" panose="020B0604020202020204" pitchFamily="34" charset="0"/>
                </a:rPr>
                <a:t>19</a:t>
              </a:r>
            </a:p>
          </p:txBody>
        </p:sp>
        <p:sp>
          <p:nvSpPr>
            <p:cNvPr id="81939" name="Freeform 19"/>
            <p:cNvSpPr>
              <a:spLocks/>
            </p:cNvSpPr>
            <p:nvPr/>
          </p:nvSpPr>
          <p:spPr bwMode="auto">
            <a:xfrm>
              <a:off x="412" y="2196"/>
              <a:ext cx="2185" cy="133"/>
            </a:xfrm>
            <a:custGeom>
              <a:avLst/>
              <a:gdLst>
                <a:gd name="T0" fmla="*/ 0 w 2185"/>
                <a:gd name="T1" fmla="*/ 0 h 133"/>
                <a:gd name="T2" fmla="*/ 0 w 2185"/>
                <a:gd name="T3" fmla="*/ 132 h 133"/>
                <a:gd name="T4" fmla="*/ 2184 w 2185"/>
                <a:gd name="T5" fmla="*/ 132 h 133"/>
                <a:gd name="T6" fmla="*/ 2184 w 2185"/>
                <a:gd name="T7" fmla="*/ 12 h 133"/>
              </a:gdLst>
              <a:ahLst/>
              <a:cxnLst>
                <a:cxn ang="0">
                  <a:pos x="T0" y="T1"/>
                </a:cxn>
                <a:cxn ang="0">
                  <a:pos x="T2" y="T3"/>
                </a:cxn>
                <a:cxn ang="0">
                  <a:pos x="T4" y="T5"/>
                </a:cxn>
                <a:cxn ang="0">
                  <a:pos x="T6" y="T7"/>
                </a:cxn>
              </a:cxnLst>
              <a:rect l="0" t="0" r="r" b="b"/>
              <a:pathLst>
                <a:path w="2185" h="133">
                  <a:moveTo>
                    <a:pt x="0" y="0"/>
                  </a:moveTo>
                  <a:lnTo>
                    <a:pt x="0" y="132"/>
                  </a:lnTo>
                  <a:lnTo>
                    <a:pt x="2184" y="132"/>
                  </a:lnTo>
                  <a:lnTo>
                    <a:pt x="2184" y="12"/>
                  </a:lnTo>
                </a:path>
              </a:pathLst>
            </a:custGeom>
            <a:noFill/>
            <a:ln w="25400" cap="rnd" cmpd="sng">
              <a:solidFill>
                <a:schemeClr val="tx2"/>
              </a:solidFill>
              <a:prstDash val="solid"/>
              <a:round/>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81940" name="Rectangle 20"/>
            <p:cNvSpPr>
              <a:spLocks noChangeArrowheads="1"/>
            </p:cNvSpPr>
            <p:nvPr/>
          </p:nvSpPr>
          <p:spPr bwMode="auto">
            <a:xfrm>
              <a:off x="1244" y="2351"/>
              <a:ext cx="521" cy="1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spAutoFit/>
            </a:bodyPr>
            <a:lstStyle/>
            <a:p>
              <a:pPr algn="ctr" eaLnBrk="0" hangingPunct="0">
                <a:lnSpc>
                  <a:spcPct val="90000"/>
                </a:lnSpc>
              </a:pPr>
              <a:r>
                <a:rPr lang="en-US" altLang="en-US" sz="1600" b="1">
                  <a:solidFill>
                    <a:schemeClr val="folHlink"/>
                  </a:solidFill>
                  <a:latin typeface="Arial" panose="020B0604020202020204" pitchFamily="34" charset="0"/>
                </a:rPr>
                <a:t>Sorted</a:t>
              </a:r>
            </a:p>
          </p:txBody>
        </p:sp>
        <p:sp>
          <p:nvSpPr>
            <p:cNvPr id="81941" name="Freeform 21"/>
            <p:cNvSpPr>
              <a:spLocks/>
            </p:cNvSpPr>
            <p:nvPr/>
          </p:nvSpPr>
          <p:spPr bwMode="auto">
            <a:xfrm>
              <a:off x="2632" y="2196"/>
              <a:ext cx="2185" cy="133"/>
            </a:xfrm>
            <a:custGeom>
              <a:avLst/>
              <a:gdLst>
                <a:gd name="T0" fmla="*/ 0 w 2185"/>
                <a:gd name="T1" fmla="*/ 0 h 133"/>
                <a:gd name="T2" fmla="*/ 0 w 2185"/>
                <a:gd name="T3" fmla="*/ 132 h 133"/>
                <a:gd name="T4" fmla="*/ 2184 w 2185"/>
                <a:gd name="T5" fmla="*/ 132 h 133"/>
                <a:gd name="T6" fmla="*/ 2184 w 2185"/>
                <a:gd name="T7" fmla="*/ 12 h 133"/>
              </a:gdLst>
              <a:ahLst/>
              <a:cxnLst>
                <a:cxn ang="0">
                  <a:pos x="T0" y="T1"/>
                </a:cxn>
                <a:cxn ang="0">
                  <a:pos x="T2" y="T3"/>
                </a:cxn>
                <a:cxn ang="0">
                  <a:pos x="T4" y="T5"/>
                </a:cxn>
                <a:cxn ang="0">
                  <a:pos x="T6" y="T7"/>
                </a:cxn>
              </a:cxnLst>
              <a:rect l="0" t="0" r="r" b="b"/>
              <a:pathLst>
                <a:path w="2185" h="133">
                  <a:moveTo>
                    <a:pt x="0" y="0"/>
                  </a:moveTo>
                  <a:lnTo>
                    <a:pt x="0" y="132"/>
                  </a:lnTo>
                  <a:lnTo>
                    <a:pt x="2184" y="132"/>
                  </a:lnTo>
                  <a:lnTo>
                    <a:pt x="2184" y="12"/>
                  </a:lnTo>
                </a:path>
              </a:pathLst>
            </a:custGeom>
            <a:noFill/>
            <a:ln w="25400" cap="rnd" cmpd="sng">
              <a:solidFill>
                <a:schemeClr val="tx2"/>
              </a:solidFill>
              <a:prstDash val="solid"/>
              <a:round/>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81942" name="Rectangle 22"/>
            <p:cNvSpPr>
              <a:spLocks noChangeArrowheads="1"/>
            </p:cNvSpPr>
            <p:nvPr/>
          </p:nvSpPr>
          <p:spPr bwMode="auto">
            <a:xfrm>
              <a:off x="3386" y="2351"/>
              <a:ext cx="677" cy="1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2075" tIns="46038" rIns="92075" bIns="46038">
              <a:spAutoFit/>
            </a:bodyPr>
            <a:lstStyle/>
            <a:p>
              <a:pPr algn="ctr" eaLnBrk="0" hangingPunct="0">
                <a:lnSpc>
                  <a:spcPct val="90000"/>
                </a:lnSpc>
              </a:pPr>
              <a:r>
                <a:rPr lang="en-US" altLang="en-US" sz="1600" b="1">
                  <a:solidFill>
                    <a:schemeClr val="folHlink"/>
                  </a:solidFill>
                  <a:latin typeface="Arial" panose="020B0604020202020204" pitchFamily="34" charset="0"/>
                </a:rPr>
                <a:t>Unsorted</a:t>
              </a:r>
            </a:p>
          </p:txBody>
        </p:sp>
        <p:sp>
          <p:nvSpPr>
            <p:cNvPr id="81943" name="Arc 23"/>
            <p:cNvSpPr>
              <a:spLocks/>
            </p:cNvSpPr>
            <p:nvPr/>
          </p:nvSpPr>
          <p:spPr bwMode="auto">
            <a:xfrm>
              <a:off x="1517" y="1525"/>
              <a:ext cx="480" cy="312"/>
            </a:xfrm>
            <a:custGeom>
              <a:avLst/>
              <a:gdLst>
                <a:gd name="G0" fmla="+- 21600 0 0"/>
                <a:gd name="G1" fmla="+- 21600 0 0"/>
                <a:gd name="G2" fmla="+- 21600 0 0"/>
                <a:gd name="T0" fmla="*/ 0 w 21600"/>
                <a:gd name="T1" fmla="*/ 21600 h 21600"/>
                <a:gd name="T2" fmla="*/ 21555 w 21600"/>
                <a:gd name="T3" fmla="*/ 0 h 21600"/>
                <a:gd name="T4" fmla="*/ 21600 w 21600"/>
                <a:gd name="T5" fmla="*/ 21600 h 21600"/>
              </a:gdLst>
              <a:ahLst/>
              <a:cxnLst>
                <a:cxn ang="0">
                  <a:pos x="T0" y="T1"/>
                </a:cxn>
                <a:cxn ang="0">
                  <a:pos x="T2" y="T3"/>
                </a:cxn>
                <a:cxn ang="0">
                  <a:pos x="T4" y="T5"/>
                </a:cxn>
              </a:cxnLst>
              <a:rect l="0" t="0" r="r" b="b"/>
              <a:pathLst>
                <a:path w="21600" h="21600" fill="none" extrusionOk="0">
                  <a:moveTo>
                    <a:pt x="0" y="21599"/>
                  </a:moveTo>
                  <a:cubicBezTo>
                    <a:pt x="0" y="9688"/>
                    <a:pt x="9643" y="24"/>
                    <a:pt x="21555" y="0"/>
                  </a:cubicBezTo>
                </a:path>
                <a:path w="21600" h="21600" stroke="0" extrusionOk="0">
                  <a:moveTo>
                    <a:pt x="0" y="21599"/>
                  </a:moveTo>
                  <a:cubicBezTo>
                    <a:pt x="0" y="9688"/>
                    <a:pt x="9643" y="24"/>
                    <a:pt x="21555" y="0"/>
                  </a:cubicBezTo>
                  <a:lnTo>
                    <a:pt x="21600" y="21600"/>
                  </a:lnTo>
                  <a:close/>
                </a:path>
              </a:pathLst>
            </a:custGeom>
            <a:noFill/>
            <a:ln w="12700" cap="rnd">
              <a:solidFill>
                <a:schemeClr val="tx2"/>
              </a:solidFill>
              <a:round/>
              <a:headEnd type="stealth" w="med" len="lg"/>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81944" name="Arc 24"/>
            <p:cNvSpPr>
              <a:spLocks/>
            </p:cNvSpPr>
            <p:nvPr/>
          </p:nvSpPr>
          <p:spPr bwMode="auto">
            <a:xfrm>
              <a:off x="2440" y="1525"/>
              <a:ext cx="348" cy="20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12700" cap="rnd">
              <a:solidFill>
                <a:schemeClr val="tx2"/>
              </a:solidFill>
              <a:round/>
              <a:headEnd type="stealth" w="med" len="lg"/>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430940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ltLang="en-US"/>
              <a:t>Insertion Sort -3</a:t>
            </a:r>
          </a:p>
        </p:txBody>
      </p:sp>
      <p:sp>
        <p:nvSpPr>
          <p:cNvPr id="70659" name="Rectangle 3"/>
          <p:cNvSpPr>
            <a:spLocks noGrp="1" noChangeArrowheads="1"/>
          </p:cNvSpPr>
          <p:nvPr>
            <p:ph type="body" idx="1"/>
          </p:nvPr>
        </p:nvSpPr>
        <p:spPr/>
        <p:txBody>
          <a:bodyPr/>
          <a:lstStyle/>
          <a:p>
            <a:r>
              <a:rPr lang="en-US" altLang="en-US" dirty="0"/>
              <a:t>Either variant of </a:t>
            </a:r>
            <a:r>
              <a:rPr lang="en-US" altLang="en-US" i="1" dirty="0"/>
              <a:t>insertion sort</a:t>
            </a:r>
            <a:r>
              <a:rPr lang="en-US" altLang="en-US" dirty="0"/>
              <a:t> can be used to sort a linked list.</a:t>
            </a:r>
          </a:p>
          <a:p>
            <a:endParaRPr lang="en-US" altLang="en-US" dirty="0"/>
          </a:p>
          <a:p>
            <a:r>
              <a:rPr lang="en-US" altLang="en-US" dirty="0"/>
              <a:t>You may also consider using two linked lists, one unsorted and one sorted, to implement the insertion sort algorithm.</a:t>
            </a:r>
          </a:p>
          <a:p>
            <a:endParaRPr lang="en-US" altLang="en-US" dirty="0"/>
          </a:p>
          <a:p>
            <a:r>
              <a:rPr lang="en-US" altLang="en-US" i="1" dirty="0"/>
              <a:t>Insertion sort is not required; you may use any sort algorithm for Assignment 1E.</a:t>
            </a:r>
          </a:p>
        </p:txBody>
      </p:sp>
    </p:spTree>
    <p:extLst>
      <p:ext uri="{BB962C8B-B14F-4D97-AF65-F5344CB8AC3E}">
        <p14:creationId xmlns:p14="http://schemas.microsoft.com/office/powerpoint/2010/main" val="3583449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381000" y="231789"/>
            <a:ext cx="7875588" cy="633412"/>
          </a:xfrm>
        </p:spPr>
        <p:txBody>
          <a:bodyPr/>
          <a:lstStyle/>
          <a:p>
            <a:r>
              <a:rPr lang="en-US" altLang="en-US" dirty="0"/>
              <a:t>Assignment Instructions -1</a:t>
            </a:r>
          </a:p>
        </p:txBody>
      </p:sp>
      <p:sp>
        <p:nvSpPr>
          <p:cNvPr id="56323" name="Rectangle 3"/>
          <p:cNvSpPr>
            <a:spLocks noGrp="1" noChangeArrowheads="1"/>
          </p:cNvSpPr>
          <p:nvPr>
            <p:ph type="body" idx="1"/>
          </p:nvPr>
        </p:nvSpPr>
        <p:spPr/>
        <p:txBody>
          <a:bodyPr/>
          <a:lstStyle/>
          <a:p>
            <a:r>
              <a:rPr lang="en-US" altLang="en-US" dirty="0"/>
              <a:t>Using the PSP2.1 process, complete the planning phase for 1E.</a:t>
            </a:r>
          </a:p>
          <a:p>
            <a:endParaRPr lang="en-US" altLang="en-US" dirty="0"/>
          </a:p>
          <a:p>
            <a:r>
              <a:rPr lang="en-US" altLang="en-US" dirty="0"/>
              <a:t>When you are finished planning, review your work with the instructor.</a:t>
            </a:r>
          </a:p>
          <a:p>
            <a:endParaRPr lang="en-US" altLang="en-US" dirty="0"/>
          </a:p>
          <a:p>
            <a:r>
              <a:rPr lang="en-US" altLang="en-US" dirty="0"/>
              <a:t>After your plan has been reviewed, complete the assignment using PSP2.1.</a:t>
            </a:r>
          </a:p>
        </p:txBody>
      </p:sp>
    </p:spTree>
    <p:extLst>
      <p:ext uri="{BB962C8B-B14F-4D97-AF65-F5344CB8AC3E}">
        <p14:creationId xmlns:p14="http://schemas.microsoft.com/office/powerpoint/2010/main" val="66492457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ltLang="en-US"/>
              <a:t>Assignment Instructions -2</a:t>
            </a:r>
            <a:endParaRPr lang="en-US" altLang="en-US" dirty="0"/>
          </a:p>
        </p:txBody>
      </p:sp>
      <p:sp>
        <p:nvSpPr>
          <p:cNvPr id="6" name="Content Placeholder 5"/>
          <p:cNvSpPr>
            <a:spLocks noGrp="1"/>
          </p:cNvSpPr>
          <p:nvPr>
            <p:ph idx="1"/>
          </p:nvPr>
        </p:nvSpPr>
        <p:spPr/>
        <p:txBody>
          <a:bodyPr/>
          <a:lstStyle/>
          <a:p>
            <a:r>
              <a:rPr lang="en-US" altLang="en-US" sz="1800" dirty="0"/>
              <a:t>When you’ve completed the postmortem phase, submit your assignment package, source code, and test results to the instructor in the following order:</a:t>
            </a:r>
          </a:p>
          <a:p>
            <a:pPr marL="338138" lvl="1" indent="-223838">
              <a:lnSpc>
                <a:spcPct val="90000"/>
              </a:lnSpc>
            </a:pPr>
            <a:r>
              <a:rPr lang="en-US" altLang="en-US" sz="1800" dirty="0"/>
              <a:t>PSP2.1 project plan summary</a:t>
            </a:r>
          </a:p>
          <a:p>
            <a:pPr marL="338138" lvl="1" indent="-223838">
              <a:lnSpc>
                <a:spcPct val="90000"/>
              </a:lnSpc>
            </a:pPr>
            <a:r>
              <a:rPr lang="en-US" altLang="en-US" sz="1800" dirty="0"/>
              <a:t>test report</a:t>
            </a:r>
          </a:p>
          <a:p>
            <a:pPr marL="338138" lvl="1" indent="-223838">
              <a:lnSpc>
                <a:spcPct val="90000"/>
              </a:lnSpc>
            </a:pPr>
            <a:r>
              <a:rPr lang="en-US" altLang="en-US" sz="1800" dirty="0"/>
              <a:t>design review checklist</a:t>
            </a:r>
          </a:p>
          <a:p>
            <a:pPr marL="338138" lvl="1" indent="-223838">
              <a:lnSpc>
                <a:spcPct val="90000"/>
              </a:lnSpc>
            </a:pPr>
            <a:r>
              <a:rPr lang="en-US" altLang="en-US" sz="1800" dirty="0"/>
              <a:t>code review checklist</a:t>
            </a:r>
          </a:p>
          <a:p>
            <a:pPr marL="338138" lvl="1" indent="-223838">
              <a:lnSpc>
                <a:spcPct val="90000"/>
              </a:lnSpc>
            </a:pPr>
            <a:r>
              <a:rPr lang="en-US" altLang="en-US" sz="1800" dirty="0"/>
              <a:t>PIP form</a:t>
            </a:r>
          </a:p>
          <a:p>
            <a:pPr marL="338138" lvl="1" indent="-223838">
              <a:lnSpc>
                <a:spcPct val="90000"/>
              </a:lnSpc>
            </a:pPr>
            <a:r>
              <a:rPr lang="en-US" altLang="en-US" sz="1800" dirty="0"/>
              <a:t>size estimating template</a:t>
            </a:r>
          </a:p>
          <a:p>
            <a:pPr marL="338138" lvl="1" indent="-223838">
              <a:lnSpc>
                <a:spcPct val="90000"/>
              </a:lnSpc>
            </a:pPr>
            <a:r>
              <a:rPr lang="en-US" altLang="en-US" sz="1800" dirty="0"/>
              <a:t>PROBE worksheet</a:t>
            </a:r>
          </a:p>
          <a:p>
            <a:pPr marL="338138" lvl="1" indent="-223838">
              <a:lnSpc>
                <a:spcPct val="90000"/>
              </a:lnSpc>
            </a:pPr>
            <a:r>
              <a:rPr lang="en-US" altLang="en-US" sz="1800" dirty="0"/>
              <a:t>operational scenario template</a:t>
            </a:r>
          </a:p>
          <a:p>
            <a:pPr marL="338138" lvl="1" indent="-223838">
              <a:lnSpc>
                <a:spcPct val="90000"/>
              </a:lnSpc>
            </a:pPr>
            <a:r>
              <a:rPr lang="en-US" altLang="en-US" sz="1800" dirty="0"/>
              <a:t>functional specification template</a:t>
            </a:r>
          </a:p>
          <a:p>
            <a:pPr marL="338138" lvl="1" indent="-223838">
              <a:lnSpc>
                <a:spcPct val="90000"/>
              </a:lnSpc>
            </a:pPr>
            <a:r>
              <a:rPr lang="en-US" altLang="en-US" sz="1800" dirty="0"/>
              <a:t>state specification template</a:t>
            </a:r>
          </a:p>
          <a:p>
            <a:pPr marL="338138" lvl="1" indent="-223838">
              <a:lnSpc>
                <a:spcPct val="90000"/>
              </a:lnSpc>
            </a:pPr>
            <a:r>
              <a:rPr lang="en-US" altLang="en-US" sz="1800" dirty="0"/>
              <a:t>logic specification template</a:t>
            </a:r>
          </a:p>
          <a:p>
            <a:pPr marL="338138" lvl="1" indent="-223838">
              <a:lnSpc>
                <a:spcPct val="90000"/>
              </a:lnSpc>
            </a:pPr>
            <a:r>
              <a:rPr lang="en-US" altLang="en-US" sz="1800" dirty="0"/>
              <a:t>time recording log</a:t>
            </a:r>
          </a:p>
          <a:p>
            <a:pPr marL="338138" lvl="1" indent="-223838">
              <a:lnSpc>
                <a:spcPct val="90000"/>
              </a:lnSpc>
            </a:pPr>
            <a:r>
              <a:rPr lang="en-US" altLang="en-US" sz="1800" dirty="0"/>
              <a:t>defect recording log</a:t>
            </a:r>
          </a:p>
          <a:p>
            <a:pPr marL="338138" lvl="1" indent="-223838">
              <a:lnSpc>
                <a:spcPct val="90000"/>
              </a:lnSpc>
            </a:pPr>
            <a:r>
              <a:rPr lang="en-US" altLang="en-US" sz="1800" dirty="0"/>
              <a:t>source program listing</a:t>
            </a:r>
          </a:p>
        </p:txBody>
      </p:sp>
      <p:sp>
        <p:nvSpPr>
          <p:cNvPr id="8" name="Picture Placeholder 7"/>
          <p:cNvSpPr>
            <a:spLocks noGrp="1"/>
          </p:cNvSpPr>
          <p:nvPr>
            <p:ph type="pic" sz="quarter" idx="11"/>
          </p:nvPr>
        </p:nvSpPr>
        <p:spPr/>
      </p:sp>
      <p:sp>
        <p:nvSpPr>
          <p:cNvPr id="7" name="Text Placeholder 6"/>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454963872"/>
      </p:ext>
    </p:extLst>
  </p:cSld>
  <p:clrMapOvr>
    <a:masterClrMapping/>
  </p:clrMapOvr>
  <p:transition/>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41</TotalTime>
  <Words>856</Words>
  <Application>Microsoft Office PowerPoint</Application>
  <PresentationFormat>On-screen Show (4:3)</PresentationFormat>
  <Paragraphs>134</Paragraphs>
  <Slides>12</Slides>
  <Notes>7</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12</vt:i4>
      </vt:variant>
    </vt:vector>
  </HeadingPairs>
  <TitlesOfParts>
    <vt:vector size="16" baseType="lpstr">
      <vt:lpstr>Arial</vt:lpstr>
      <vt:lpstr>Calibri</vt:lpstr>
      <vt:lpstr>SEI_Template</vt:lpstr>
      <vt:lpstr>1_SEI_template</vt:lpstr>
      <vt:lpstr>Personal Software  ProcessSM for Engineers: Part I</vt:lpstr>
      <vt:lpstr>Document Markings</vt:lpstr>
      <vt:lpstr>Workshop Objectives</vt:lpstr>
      <vt:lpstr>Program 1E Requirements</vt:lpstr>
      <vt:lpstr>Insertion Sort -1</vt:lpstr>
      <vt:lpstr>Insertion Sort -2</vt:lpstr>
      <vt:lpstr>Insertion Sort -3</vt:lpstr>
      <vt:lpstr>Assignment Instructions -1</vt:lpstr>
      <vt:lpstr>Assignment Instructions -2</vt:lpstr>
      <vt:lpstr>PSP2.1 Evaluation Criteria</vt:lpstr>
      <vt:lpstr>Some Suggestions -1</vt:lpstr>
      <vt:lpstr>Some Suggestions -2</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19</cp:revision>
  <cp:lastPrinted>2015-11-05T19:18:24Z</cp:lastPrinted>
  <dcterms:created xsi:type="dcterms:W3CDTF">2018-11-07T20:50:28Z</dcterms:created>
  <dcterms:modified xsi:type="dcterms:W3CDTF">2020-04-22T20:24:28Z</dcterms:modified>
</cp:coreProperties>
</file>