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3"/>
  </p:notesMasterIdLst>
  <p:handoutMasterIdLst>
    <p:handoutMasterId r:id="rId14"/>
  </p:handoutMasterIdLst>
  <p:sldIdLst>
    <p:sldId id="256" r:id="rId3"/>
    <p:sldId id="310" r:id="rId4"/>
    <p:sldId id="326" r:id="rId5"/>
    <p:sldId id="327" r:id="rId6"/>
    <p:sldId id="328" r:id="rId7"/>
    <p:sldId id="329" r:id="rId8"/>
    <p:sldId id="330" r:id="rId9"/>
    <p:sldId id="331" r:id="rId10"/>
    <p:sldId id="332" r:id="rId11"/>
    <p:sldId id="333" r:id="rId1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pos="575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6" autoAdjust="0"/>
    <p:restoredTop sz="94401" autoAdjust="0"/>
  </p:normalViewPr>
  <p:slideViewPr>
    <p:cSldViewPr snapToGrid="0" showGuides="1">
      <p:cViewPr varScale="1">
        <p:scale>
          <a:sx n="86" d="100"/>
          <a:sy n="86" d="100"/>
        </p:scale>
        <p:origin x="994" y="72"/>
      </p:cViewPr>
      <p:guideLst>
        <p:guide orient="horz" pos="2160"/>
        <p:guide pos="2880"/>
        <p:guide pos="5759"/>
      </p:guideLst>
    </p:cSldViewPr>
  </p:slideViewPr>
  <p:outlineViewPr>
    <p:cViewPr>
      <p:scale>
        <a:sx n="33" d="100"/>
        <a:sy n="33" d="100"/>
      </p:scale>
      <p:origin x="0" y="1296"/>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A0DE2319-6D8C-4B1A-B519-AB9685FFC81C}" type="slidenum">
              <a:rPr lang="en-US" altLang="en-US" b="0">
                <a:latin typeface="Times New Roman" panose="02020603050405020304" pitchFamily="18" charset="0"/>
              </a:rPr>
              <a:pPr/>
              <a:t>3</a:t>
            </a:fld>
            <a:endParaRPr lang="en-US" altLang="en-US" b="0">
              <a:latin typeface="Times New Roman" panose="02020603050405020304" pitchFamily="18" charset="0"/>
            </a:endParaRPr>
          </a:p>
        </p:txBody>
      </p:sp>
      <p:sp>
        <p:nvSpPr>
          <p:cNvPr id="8195" name="Rectangle 2"/>
          <p:cNvSpPr>
            <a:spLocks noGrp="1" noRot="1" noChangeAspect="1" noChangeArrowheads="1" noTextEdit="1"/>
          </p:cNvSpPr>
          <p:nvPr>
            <p:ph type="sldImg"/>
          </p:nvPr>
        </p:nvSpPr>
        <p:spPr>
          <a:xfrm>
            <a:off x="1831975" y="609600"/>
            <a:ext cx="2528888" cy="1897063"/>
          </a:xfrm>
          <a:ln cap="flat"/>
        </p:spPr>
      </p:sp>
      <p:sp>
        <p:nvSpPr>
          <p:cNvPr id="8196" name="Rectangle 3"/>
          <p:cNvSpPr>
            <a:spLocks noGrp="1" noChangeArrowheads="1"/>
          </p:cNvSpPr>
          <p:nvPr>
            <p:ph type="body" idx="1"/>
          </p:nvPr>
        </p:nvSpPr>
        <p:spPr>
          <a:xfrm>
            <a:off x="520700" y="2640013"/>
            <a:ext cx="5360988" cy="5519737"/>
          </a:xfrm>
          <a:noFill/>
        </p:spPr>
        <p:txBody>
          <a:bodyPr lIns="88908" tIns="46042" rIns="88908" bIns="46042"/>
          <a:lstStyle/>
          <a:p>
            <a:pPr defTabSz="984250" eaLnBrk="1" hangingPunct="1"/>
            <a:endParaRPr lang="en-US" altLang="en-US"/>
          </a:p>
        </p:txBody>
      </p:sp>
    </p:spTree>
    <p:extLst>
      <p:ext uri="{BB962C8B-B14F-4D97-AF65-F5344CB8AC3E}">
        <p14:creationId xmlns:p14="http://schemas.microsoft.com/office/powerpoint/2010/main" val="3957069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E698F943-ACC1-4969-80ED-E79F7E7B2344}" type="slidenum">
              <a:rPr lang="en-US" altLang="en-US" b="0">
                <a:latin typeface="Times New Roman" panose="02020603050405020304" pitchFamily="18" charset="0"/>
              </a:rPr>
              <a:pPr/>
              <a:t>4</a:t>
            </a:fld>
            <a:endParaRPr lang="en-US" altLang="en-US" b="0">
              <a:latin typeface="Times New Roman" panose="02020603050405020304" pitchFamily="18" charset="0"/>
            </a:endParaRPr>
          </a:p>
        </p:txBody>
      </p:sp>
      <p:sp>
        <p:nvSpPr>
          <p:cNvPr id="10243"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3132265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2DBF3CB5-3D91-43BA-B209-2BF72D4C8049}" type="slidenum">
              <a:rPr lang="en-US" altLang="en-US" b="0">
                <a:latin typeface="Times New Roman" panose="02020603050405020304" pitchFamily="18" charset="0"/>
              </a:rPr>
              <a:pPr/>
              <a:t>6</a:t>
            </a:fld>
            <a:endParaRPr lang="en-US" altLang="en-US" b="0">
              <a:latin typeface="Times New Roman" panose="02020603050405020304" pitchFamily="18" charset="0"/>
            </a:endParaRPr>
          </a:p>
        </p:txBody>
      </p:sp>
      <p:sp>
        <p:nvSpPr>
          <p:cNvPr id="13315" name="Rectangle 1026"/>
          <p:cNvSpPr>
            <a:spLocks noGrp="1" noRot="1" noChangeAspect="1" noChangeArrowheads="1" noTextEdit="1"/>
          </p:cNvSpPr>
          <p:nvPr>
            <p:ph type="sldImg"/>
          </p:nvPr>
        </p:nvSpPr>
        <p:spPr>
          <a:xfrm>
            <a:off x="1782763" y="579438"/>
            <a:ext cx="2628900" cy="197167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934407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32429804-40E8-46C4-A933-73C97C02EB9B}" type="slidenum">
              <a:rPr lang="en-US" altLang="en-US" b="0">
                <a:latin typeface="Times New Roman" panose="02020603050405020304" pitchFamily="18" charset="0"/>
              </a:rPr>
              <a:pPr/>
              <a:t>7</a:t>
            </a:fld>
            <a:endParaRPr lang="en-US" altLang="en-US" b="0">
              <a:latin typeface="Times New Roman" panose="02020603050405020304" pitchFamily="18" charset="0"/>
            </a:endParaRPr>
          </a:p>
        </p:txBody>
      </p:sp>
      <p:sp>
        <p:nvSpPr>
          <p:cNvPr id="15363" name="Rectangle 2"/>
          <p:cNvSpPr>
            <a:spLocks noGrp="1" noRot="1" noChangeAspect="1" noChangeArrowheads="1" noTextEdit="1"/>
          </p:cNvSpPr>
          <p:nvPr>
            <p:ph type="sldImg"/>
          </p:nvPr>
        </p:nvSpPr>
        <p:spPr>
          <a:xfrm>
            <a:off x="1782763" y="579438"/>
            <a:ext cx="2628900" cy="197167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519226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F69CB1D6-DBA3-428B-AA9E-C44D6669E19B}" type="slidenum">
              <a:rPr lang="en-US" altLang="en-US" b="0">
                <a:latin typeface="Times New Roman" panose="02020603050405020304" pitchFamily="18" charset="0"/>
              </a:rPr>
              <a:pPr/>
              <a:t>9</a:t>
            </a:fld>
            <a:endParaRPr lang="en-US" altLang="en-US" b="0">
              <a:latin typeface="Times New Roman" panose="02020603050405020304" pitchFamily="18" charset="0"/>
            </a:endParaRPr>
          </a:p>
        </p:txBody>
      </p:sp>
      <p:sp>
        <p:nvSpPr>
          <p:cNvPr id="18435"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330844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sldNum" sz="quarter" idx="5"/>
          </p:nvPr>
        </p:nvSpPr>
        <p:spPr>
          <a:noFill/>
        </p:spPr>
        <p:txBody>
          <a:bodyPr/>
          <a:lstStyle>
            <a:lvl1pPr defTabSz="879475">
              <a:defRPr b="1">
                <a:solidFill>
                  <a:schemeClr val="tx1"/>
                </a:solidFill>
                <a:latin typeface="Bodoni Bd BT" pitchFamily="18" charset="0"/>
              </a:defRPr>
            </a:lvl1pPr>
            <a:lvl2pPr marL="742950" indent="-285750" defTabSz="879475">
              <a:defRPr b="1">
                <a:solidFill>
                  <a:schemeClr val="tx1"/>
                </a:solidFill>
                <a:latin typeface="Bodoni Bd BT" pitchFamily="18" charset="0"/>
              </a:defRPr>
            </a:lvl2pPr>
            <a:lvl3pPr marL="1143000" indent="-228600" defTabSz="879475">
              <a:defRPr b="1">
                <a:solidFill>
                  <a:schemeClr val="tx1"/>
                </a:solidFill>
                <a:latin typeface="Bodoni Bd BT" pitchFamily="18" charset="0"/>
              </a:defRPr>
            </a:lvl3pPr>
            <a:lvl4pPr marL="1600200" indent="-228600" defTabSz="879475">
              <a:defRPr b="1">
                <a:solidFill>
                  <a:schemeClr val="tx1"/>
                </a:solidFill>
                <a:latin typeface="Bodoni Bd BT" pitchFamily="18" charset="0"/>
              </a:defRPr>
            </a:lvl4pPr>
            <a:lvl5pPr marL="2057400" indent="-228600" defTabSz="879475">
              <a:defRPr b="1">
                <a:solidFill>
                  <a:schemeClr val="tx1"/>
                </a:solidFill>
                <a:latin typeface="Bodoni Bd BT" pitchFamily="18" charset="0"/>
              </a:defRPr>
            </a:lvl5pPr>
            <a:lvl6pPr marL="2514600" indent="-228600" defTabSz="879475" eaLnBrk="0" fontAlgn="base" hangingPunct="0">
              <a:spcBef>
                <a:spcPct val="0"/>
              </a:spcBef>
              <a:spcAft>
                <a:spcPct val="0"/>
              </a:spcAft>
              <a:defRPr b="1">
                <a:solidFill>
                  <a:schemeClr val="tx1"/>
                </a:solidFill>
                <a:latin typeface="Bodoni Bd BT" pitchFamily="18" charset="0"/>
              </a:defRPr>
            </a:lvl6pPr>
            <a:lvl7pPr marL="2971800" indent="-228600" defTabSz="879475" eaLnBrk="0" fontAlgn="base" hangingPunct="0">
              <a:spcBef>
                <a:spcPct val="0"/>
              </a:spcBef>
              <a:spcAft>
                <a:spcPct val="0"/>
              </a:spcAft>
              <a:defRPr b="1">
                <a:solidFill>
                  <a:schemeClr val="tx1"/>
                </a:solidFill>
                <a:latin typeface="Bodoni Bd BT" pitchFamily="18" charset="0"/>
              </a:defRPr>
            </a:lvl7pPr>
            <a:lvl8pPr marL="3429000" indent="-228600" defTabSz="879475" eaLnBrk="0" fontAlgn="base" hangingPunct="0">
              <a:spcBef>
                <a:spcPct val="0"/>
              </a:spcBef>
              <a:spcAft>
                <a:spcPct val="0"/>
              </a:spcAft>
              <a:defRPr b="1">
                <a:solidFill>
                  <a:schemeClr val="tx1"/>
                </a:solidFill>
                <a:latin typeface="Bodoni Bd BT" pitchFamily="18" charset="0"/>
              </a:defRPr>
            </a:lvl8pPr>
            <a:lvl9pPr marL="3886200" indent="-228600" defTabSz="879475" eaLnBrk="0" fontAlgn="base" hangingPunct="0">
              <a:spcBef>
                <a:spcPct val="0"/>
              </a:spcBef>
              <a:spcAft>
                <a:spcPct val="0"/>
              </a:spcAft>
              <a:defRPr b="1">
                <a:solidFill>
                  <a:schemeClr val="tx1"/>
                </a:solidFill>
                <a:latin typeface="Bodoni Bd BT" pitchFamily="18" charset="0"/>
              </a:defRPr>
            </a:lvl9pPr>
          </a:lstStyle>
          <a:p>
            <a:fld id="{2DE549E9-AB01-4913-AC14-47B8CCBA73B7}" type="slidenum">
              <a:rPr lang="en-US" altLang="en-US" b="0">
                <a:latin typeface="Times New Roman" panose="02020603050405020304" pitchFamily="18" charset="0"/>
              </a:rPr>
              <a:pPr/>
              <a:t>10</a:t>
            </a:fld>
            <a:endParaRPr lang="en-US" altLang="en-US" b="0">
              <a:latin typeface="Times New Roman" panose="02020603050405020304" pitchFamily="18" charset="0"/>
            </a:endParaRPr>
          </a:p>
        </p:txBody>
      </p:sp>
      <p:sp>
        <p:nvSpPr>
          <p:cNvPr id="20483"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005668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62763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486346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190105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963586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175332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6013816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7146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497057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2554419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158708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276318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1974349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52521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0099302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566964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3E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3E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12963988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Personal Software </a:t>
            </a:r>
            <a:br>
              <a:rPr lang="en-US" dirty="0"/>
            </a:br>
            <a:r>
              <a:rPr lang="en-US" dirty="0" err="1"/>
              <a:t>Process</a:t>
            </a:r>
            <a:r>
              <a:rPr lang="en-US" baseline="30000" dirty="0" err="1"/>
              <a:t>SM</a:t>
            </a:r>
            <a:r>
              <a:rPr lang="en-US" baseline="30000" dirty="0"/>
              <a:t> </a:t>
            </a:r>
            <a:r>
              <a:rPr lang="en-US" dirty="0"/>
              <a:t>for Engineers:</a:t>
            </a:r>
            <a:br>
              <a:rPr lang="en-US" dirty="0"/>
            </a:br>
            <a:r>
              <a:rPr lang="en-US" dirty="0"/>
              <a:t>Part I</a:t>
            </a:r>
            <a:endParaRPr lang="en-US" baseline="30000" dirty="0"/>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Workshop: Assignment 3E</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tLang="en-US"/>
              <a:t>Some Suggestions -2</a:t>
            </a:r>
            <a:endParaRPr lang="en-US" altLang="en-US" dirty="0"/>
          </a:p>
        </p:txBody>
      </p:sp>
      <p:sp>
        <p:nvSpPr>
          <p:cNvPr id="6" name="Content Placeholder 5"/>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7633546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n-US"/>
              <a:t>Workshop Objectives</a:t>
            </a:r>
            <a:endParaRPr lang="en-US" altLang="en-US" dirty="0"/>
          </a:p>
        </p:txBody>
      </p:sp>
      <p:sp>
        <p:nvSpPr>
          <p:cNvPr id="6" name="Content Placeholder 5"/>
          <p:cNvSpPr>
            <a:spLocks noGrp="1"/>
          </p:cNvSpPr>
          <p:nvPr>
            <p:ph idx="1"/>
          </p:nvPr>
        </p:nvSpPr>
        <p:spPr/>
        <p:txBody>
          <a:bodyPr/>
          <a:lstStyle/>
          <a:p>
            <a:r>
              <a:rPr lang="en-US" altLang="en-US" dirty="0"/>
              <a:t>After this workshop, you will</a:t>
            </a:r>
          </a:p>
          <a:p>
            <a:pPr lvl="1"/>
            <a:r>
              <a:rPr lang="en-US" altLang="en-US" dirty="0"/>
              <a:t>understand Program 3E requirements</a:t>
            </a:r>
          </a:p>
          <a:p>
            <a:pPr lvl="1"/>
            <a:r>
              <a:rPr lang="en-US" altLang="en-US" dirty="0"/>
              <a:t>have completed Program 3E planning</a:t>
            </a:r>
          </a:p>
          <a:p>
            <a:pPr lvl="2"/>
            <a:r>
              <a:rPr lang="en-US" altLang="en-US" dirty="0"/>
              <a:t>program requirements</a:t>
            </a:r>
          </a:p>
          <a:p>
            <a:pPr lvl="2"/>
            <a:r>
              <a:rPr lang="en-US" altLang="en-US" dirty="0"/>
              <a:t>resource estimate</a:t>
            </a:r>
          </a:p>
          <a:p>
            <a:pPr lvl="2"/>
            <a:r>
              <a:rPr lang="en-US" altLang="en-US" dirty="0"/>
              <a:t>size estimate</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6333479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a:t>Program 3E Requirements -1</a:t>
            </a:r>
            <a:endParaRPr lang="en-US" altLang="en-US" dirty="0"/>
          </a:p>
        </p:txBody>
      </p:sp>
      <p:sp>
        <p:nvSpPr>
          <p:cNvPr id="6" name="Content Placeholder 5"/>
          <p:cNvSpPr>
            <a:spLocks noGrp="1"/>
          </p:cNvSpPr>
          <p:nvPr>
            <p:ph idx="1"/>
          </p:nvPr>
        </p:nvSpPr>
        <p:spPr/>
        <p:txBody>
          <a:bodyPr/>
          <a:lstStyle/>
          <a:p>
            <a:r>
              <a:rPr lang="en-US" altLang="en-US" sz="2100" dirty="0"/>
              <a:t>Use your current process to write a program to count</a:t>
            </a:r>
          </a:p>
          <a:p>
            <a:pPr lvl="1"/>
            <a:r>
              <a:rPr lang="en-US" altLang="en-US" sz="2100" dirty="0"/>
              <a:t>total logical LOC in a program</a:t>
            </a:r>
          </a:p>
          <a:p>
            <a:pPr lvl="1"/>
            <a:r>
              <a:rPr lang="en-US" altLang="en-US" sz="2100" dirty="0"/>
              <a:t>total logical LOC in each class, method, subroutine, or function</a:t>
            </a:r>
          </a:p>
          <a:p>
            <a:pPr lvl="1"/>
            <a:r>
              <a:rPr lang="en-US" altLang="en-US" sz="2100" dirty="0"/>
              <a:t>number of methods in each module</a:t>
            </a:r>
          </a:p>
          <a:p>
            <a:r>
              <a:rPr lang="en-US" altLang="en-US" sz="2100" dirty="0"/>
              <a:t>Produce and print</a:t>
            </a:r>
          </a:p>
          <a:p>
            <a:pPr lvl="1"/>
            <a:r>
              <a:rPr lang="en-US" altLang="en-US" sz="2100" dirty="0"/>
              <a:t>a single LOC count for the source program file</a:t>
            </a:r>
          </a:p>
          <a:p>
            <a:pPr lvl="1"/>
            <a:r>
              <a:rPr lang="en-US" altLang="en-US" sz="2100" dirty="0"/>
              <a:t>separate LOC and method counts for each object along with the object’s name</a:t>
            </a:r>
          </a:p>
          <a:p>
            <a:r>
              <a:rPr lang="en-US" altLang="en-US" sz="2100" dirty="0"/>
              <a:t>Example output</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graphicFrame>
        <p:nvGraphicFramePr>
          <p:cNvPr id="12" name="Picture Placeholder 6"/>
          <p:cNvGraphicFramePr>
            <a:graphicFrameLocks/>
          </p:cNvGraphicFramePr>
          <p:nvPr>
            <p:extLst>
              <p:ext uri="{D42A27DB-BD31-4B8C-83A1-F6EECF244321}">
                <p14:modId xmlns:p14="http://schemas.microsoft.com/office/powerpoint/2010/main" val="1031206159"/>
              </p:ext>
            </p:extLst>
          </p:nvPr>
        </p:nvGraphicFramePr>
        <p:xfrm>
          <a:off x="394865" y="4781966"/>
          <a:ext cx="5955134" cy="1287549"/>
        </p:xfrm>
        <a:graphic>
          <a:graphicData uri="http://schemas.openxmlformats.org/drawingml/2006/table">
            <a:tbl>
              <a:tblPr>
                <a:tableStyleId>{5940675A-B579-460E-94D1-54222C63F5DA}</a:tableStyleId>
              </a:tblPr>
              <a:tblGrid>
                <a:gridCol w="1220018">
                  <a:extLst>
                    <a:ext uri="{9D8B030D-6E8A-4147-A177-3AD203B41FA5}">
                      <a16:colId xmlns:a16="http://schemas.microsoft.com/office/drawing/2014/main" val="20000"/>
                    </a:ext>
                  </a:extLst>
                </a:gridCol>
                <a:gridCol w="995239">
                  <a:extLst>
                    <a:ext uri="{9D8B030D-6E8A-4147-A177-3AD203B41FA5}">
                      <a16:colId xmlns:a16="http://schemas.microsoft.com/office/drawing/2014/main" val="20001"/>
                    </a:ext>
                  </a:extLst>
                </a:gridCol>
                <a:gridCol w="1353774">
                  <a:extLst>
                    <a:ext uri="{9D8B030D-6E8A-4147-A177-3AD203B41FA5}">
                      <a16:colId xmlns:a16="http://schemas.microsoft.com/office/drawing/2014/main" val="20002"/>
                    </a:ext>
                  </a:extLst>
                </a:gridCol>
                <a:gridCol w="840700">
                  <a:extLst>
                    <a:ext uri="{9D8B030D-6E8A-4147-A177-3AD203B41FA5}">
                      <a16:colId xmlns:a16="http://schemas.microsoft.com/office/drawing/2014/main" val="20003"/>
                    </a:ext>
                  </a:extLst>
                </a:gridCol>
                <a:gridCol w="1545403">
                  <a:extLst>
                    <a:ext uri="{9D8B030D-6E8A-4147-A177-3AD203B41FA5}">
                      <a16:colId xmlns:a16="http://schemas.microsoft.com/office/drawing/2014/main" val="20004"/>
                    </a:ext>
                  </a:extLst>
                </a:gridCol>
              </a:tblGrid>
              <a:tr h="311779">
                <a:tc>
                  <a:txBody>
                    <a:bodyPr/>
                    <a:lstStyle/>
                    <a:p>
                      <a:pPr marL="45720" algn="l"/>
                      <a:r>
                        <a:rPr lang="en-US" sz="1000" b="1" i="0" dirty="0">
                          <a:latin typeface="Arial"/>
                          <a:cs typeface="Arial"/>
                        </a:rPr>
                        <a:t>Program Number</a:t>
                      </a:r>
                    </a:p>
                  </a:txBody>
                  <a:tcPr marL="7620" marR="7620" marT="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 algn="l"/>
                      <a:r>
                        <a:rPr lang="en-US" sz="1000" b="1" i="0" dirty="0">
                          <a:latin typeface="Arial"/>
                          <a:cs typeface="Arial"/>
                        </a:rPr>
                        <a:t>Object Name</a:t>
                      </a:r>
                    </a:p>
                  </a:txBody>
                  <a:tcPr marL="7620" marR="7620" marT="0" marB="0" anchor="ctr">
                    <a:lnL w="12700" cap="flat" cmpd="sng" algn="ctr">
                      <a:no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 algn="l"/>
                      <a:r>
                        <a:rPr lang="en-US" sz="1000" b="1" i="0" dirty="0">
                          <a:latin typeface="Arial"/>
                          <a:cs typeface="Arial"/>
                        </a:rPr>
                        <a:t>Number of Methods</a:t>
                      </a:r>
                    </a:p>
                  </a:txBody>
                  <a:tcPr marL="7620" marR="7620" marT="0" marB="0"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 algn="l"/>
                      <a:r>
                        <a:rPr lang="en-US" sz="1000" b="1" i="0" dirty="0">
                          <a:latin typeface="Arial"/>
                          <a:cs typeface="Arial"/>
                        </a:rPr>
                        <a:t>Object LOC</a:t>
                      </a:r>
                    </a:p>
                  </a:txBody>
                  <a:tcPr marL="7620" marR="7620" marT="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 algn="l"/>
                      <a:r>
                        <a:rPr lang="en-US" sz="1000" b="1" i="0" dirty="0">
                          <a:latin typeface="Arial"/>
                          <a:cs typeface="Arial"/>
                        </a:rPr>
                        <a:t>Total Program LOC</a:t>
                      </a:r>
                    </a:p>
                  </a:txBody>
                  <a:tcPr marL="7620" marR="76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4166">
                <a:tc>
                  <a:txBody>
                    <a:bodyPr/>
                    <a:lstStyle/>
                    <a:p>
                      <a:r>
                        <a:rPr lang="en-US" sz="1000" dirty="0">
                          <a:latin typeface="Arial"/>
                          <a:cs typeface="Arial"/>
                        </a:rPr>
                        <a:t>1a</a:t>
                      </a: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ABC</a:t>
                      </a:r>
                    </a:p>
                  </a:txBody>
                  <a:tcPr marR="7620" marT="7620" marB="0" anchor="ctr">
                    <a:lnL w="12700" cap="flat" cmpd="sng" algn="ctr">
                      <a:no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3</a:t>
                      </a:r>
                    </a:p>
                  </a:txBody>
                  <a:tcPr marR="7620" marT="7620" marB="0"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86</a:t>
                      </a: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2479">
                <a:tc>
                  <a:txBody>
                    <a:bodyPr/>
                    <a:lstStyle/>
                    <a:p>
                      <a:endParaRPr lang="en-US" sz="1000" dirty="0">
                        <a:latin typeface="Arial"/>
                        <a:cs typeface="Arial"/>
                      </a:endParaRP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DEF</a:t>
                      </a:r>
                    </a:p>
                  </a:txBody>
                  <a:tcPr marR="7620" marT="7620" marB="0" anchor="ctr">
                    <a:lnL w="12700" cap="flat" cmpd="sng" algn="ctr">
                      <a:no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1</a:t>
                      </a:r>
                    </a:p>
                  </a:txBody>
                  <a:tcPr marR="7620" marT="7620" marB="0"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8</a:t>
                      </a: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9565">
                <a:tc>
                  <a:txBody>
                    <a:bodyPr/>
                    <a:lstStyle/>
                    <a:p>
                      <a:endParaRPr lang="en-US" sz="1000" dirty="0">
                        <a:latin typeface="Arial"/>
                        <a:cs typeface="Arial"/>
                      </a:endParaRP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GHI</a:t>
                      </a:r>
                    </a:p>
                  </a:txBody>
                  <a:tcPr marR="7620" marT="7620" marB="0" anchor="ctr">
                    <a:lnL w="12700" cap="flat" cmpd="sng" algn="ctr">
                      <a:no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1</a:t>
                      </a:r>
                    </a:p>
                  </a:txBody>
                  <a:tcPr marR="7620" marT="7620" marB="0"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92</a:t>
                      </a: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5238">
                <a:tc>
                  <a:txBody>
                    <a:bodyPr/>
                    <a:lstStyle/>
                    <a:p>
                      <a:endParaRPr lang="en-US" sz="1000" dirty="0">
                        <a:latin typeface="Arial"/>
                        <a:cs typeface="Arial"/>
                      </a:endParaRPr>
                    </a:p>
                  </a:txBody>
                  <a:tcPr marR="7620" marT="13716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ap="flat" cmpd="sng" algn="ctr">
                      <a:noFill/>
                      <a:prstDash val="solid"/>
                      <a:round/>
                      <a:headEnd type="none" w="med" len="med"/>
                      <a:tailEnd type="none" w="med" len="med"/>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mpd="sng">
                      <a:noFill/>
                    </a:lnL>
                    <a:lnR w="12700" cmpd="sng">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000" dirty="0">
                        <a:latin typeface="Arial"/>
                        <a:cs typeface="Arial"/>
                      </a:endParaRPr>
                    </a:p>
                  </a:txBody>
                  <a:tcPr marR="7620" marT="7620" marB="0" anchor="ctr">
                    <a:lnL w="12700" cmpd="sng">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000" dirty="0">
                          <a:latin typeface="Arial"/>
                          <a:cs typeface="Arial"/>
                        </a:rPr>
                        <a:t>312</a:t>
                      </a:r>
                    </a:p>
                  </a:txBody>
                  <a:tcPr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6541782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a:t>Program 3E Requirements -2</a:t>
            </a:r>
          </a:p>
        </p:txBody>
      </p:sp>
      <p:sp>
        <p:nvSpPr>
          <p:cNvPr id="2" name="Content Placeholder 1"/>
          <p:cNvSpPr>
            <a:spLocks noGrp="1"/>
          </p:cNvSpPr>
          <p:nvPr>
            <p:ph idx="1"/>
          </p:nvPr>
        </p:nvSpPr>
        <p:spPr/>
        <p:txBody>
          <a:bodyPr/>
          <a:lstStyle/>
          <a:p>
            <a:r>
              <a:rPr lang="en-US" altLang="en-US" dirty="0"/>
              <a:t>You may enhance Program 2E to make Program 3E (but keep a copy of 2E).</a:t>
            </a:r>
          </a:p>
          <a:p>
            <a:endParaRPr lang="en-US" altLang="en-US" dirty="0"/>
          </a:p>
          <a:p>
            <a:r>
              <a:rPr lang="en-US" altLang="en-US" dirty="0"/>
              <a:t>You may update your LOC counting standard and coding standard to simplify the design of Program 3E.</a:t>
            </a:r>
          </a:p>
          <a:p>
            <a:endParaRPr lang="en-US" altLang="en-US" dirty="0"/>
          </a:p>
          <a:p>
            <a:r>
              <a:rPr lang="en-US" altLang="en-US" dirty="0"/>
              <a:t>Thoroughly test the program. At a minimum, test the program by counting the total program and object LOC in Programs 1E, 2E, and 3E. Include in your test report a table giving the counts obtained. Use a readable format such as the one shown in the assignment document.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6424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dirty="0"/>
              <a:t>Assignment Instructions -1</a:t>
            </a:r>
          </a:p>
        </p:txBody>
      </p:sp>
      <p:sp>
        <p:nvSpPr>
          <p:cNvPr id="2" name="Content Placeholder 1"/>
          <p:cNvSpPr>
            <a:spLocks noGrp="1"/>
          </p:cNvSpPr>
          <p:nvPr>
            <p:ph idx="1"/>
          </p:nvPr>
        </p:nvSpPr>
        <p:spPr/>
        <p:txBody>
          <a:bodyPr/>
          <a:lstStyle/>
          <a:p>
            <a:r>
              <a:rPr lang="en-US" altLang="en-US" dirty="0"/>
              <a:t>Using your current process, complete the planning phase for Assignment 3E.</a:t>
            </a:r>
          </a:p>
          <a:p>
            <a:endParaRPr lang="en-US" altLang="en-US" dirty="0"/>
          </a:p>
          <a:p>
            <a:r>
              <a:rPr lang="en-US" altLang="en-US" dirty="0"/>
              <a:t>When you are finished planning, review your work with </a:t>
            </a:r>
            <a:br>
              <a:rPr lang="en-US" altLang="en-US" dirty="0"/>
            </a:br>
            <a:r>
              <a:rPr lang="en-US" altLang="en-US" dirty="0"/>
              <a:t>the instructor.</a:t>
            </a:r>
          </a:p>
          <a:p>
            <a:endParaRPr lang="en-US" altLang="en-US" dirty="0"/>
          </a:p>
          <a:p>
            <a:r>
              <a:rPr lang="en-US" altLang="en-US" dirty="0"/>
              <a:t>After your plan has been reviewed, complete the assignment </a:t>
            </a:r>
            <a:br>
              <a:rPr lang="en-US" altLang="en-US" dirty="0"/>
            </a:br>
            <a:r>
              <a:rPr lang="en-US" altLang="en-US" dirty="0"/>
              <a:t>using your current process script.</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52070472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en-US"/>
              <a:t>Assignment Instructions -2</a:t>
            </a:r>
            <a:endParaRPr lang="en-US" altLang="en-US" dirty="0"/>
          </a:p>
        </p:txBody>
      </p:sp>
      <p:sp>
        <p:nvSpPr>
          <p:cNvPr id="6" name="Content Placeholder 5"/>
          <p:cNvSpPr>
            <a:spLocks noGrp="1"/>
          </p:cNvSpPr>
          <p:nvPr>
            <p:ph idx="1"/>
          </p:nvPr>
        </p:nvSpPr>
        <p:spPr/>
        <p:txBody>
          <a:bodyPr/>
          <a:lstStyle/>
          <a:p>
            <a:r>
              <a:rPr lang="en-US" altLang="en-US" sz="2100" dirty="0"/>
              <a:t>When you’ve completed the postmortem phase, submit your assignment package, source code, and test results to the instructor in this order:</a:t>
            </a:r>
          </a:p>
          <a:p>
            <a:pPr marL="338138" lvl="1" indent="-182880"/>
            <a:r>
              <a:rPr lang="en-US" altLang="en-US" sz="2100" dirty="0"/>
              <a:t>current project plan summary</a:t>
            </a:r>
          </a:p>
          <a:p>
            <a:pPr marL="338138" lvl="1" indent="-182880"/>
            <a:r>
              <a:rPr lang="en-US" altLang="en-US" sz="2100" dirty="0"/>
              <a:t>PIP form (if required by the process or your instructor)</a:t>
            </a:r>
          </a:p>
          <a:p>
            <a:pPr marL="338138" lvl="1" indent="-182880"/>
            <a:r>
              <a:rPr lang="en-US" altLang="en-US" sz="2100" dirty="0"/>
              <a:t>time recording log</a:t>
            </a:r>
          </a:p>
          <a:p>
            <a:pPr marL="338138" lvl="1" indent="-182880"/>
            <a:r>
              <a:rPr lang="en-US" altLang="en-US" sz="2100" dirty="0"/>
              <a:t>defect recording log</a:t>
            </a:r>
          </a:p>
          <a:p>
            <a:pPr marL="338138" lvl="1" indent="-182880"/>
            <a:r>
              <a:rPr lang="en-US" altLang="en-US" sz="2100" dirty="0"/>
              <a:t>source program listing</a:t>
            </a:r>
          </a:p>
          <a:p>
            <a:pPr marL="338138" lvl="1" indent="-182880"/>
            <a:r>
              <a:rPr lang="en-US" altLang="en-US" sz="2100" dirty="0"/>
              <a:t>your LOC counting standard</a:t>
            </a:r>
          </a:p>
          <a:p>
            <a:pPr marL="338138" lvl="1" indent="-182880"/>
            <a:r>
              <a:rPr lang="en-US" altLang="en-US" sz="2100" dirty="0"/>
              <a:t>your coding standard</a:t>
            </a:r>
          </a:p>
          <a:p>
            <a:pPr marL="338138" lvl="1" indent="-182880"/>
            <a:r>
              <a:rPr lang="en-US" altLang="en-US" sz="2100" dirty="0"/>
              <a:t>test results</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6074007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a:t>PSP0.1 Evaluation Criteria</a:t>
            </a:r>
          </a:p>
        </p:txBody>
      </p:sp>
      <p:sp>
        <p:nvSpPr>
          <p:cNvPr id="2" name="Content Placeholder 1"/>
          <p:cNvSpPr>
            <a:spLocks noGrp="1"/>
          </p:cNvSpPr>
          <p:nvPr>
            <p:ph idx="1"/>
          </p:nvPr>
        </p:nvSpPr>
        <p:spPr/>
        <p:txBody>
          <a:bodyPr/>
          <a:lstStyle/>
          <a:p>
            <a:r>
              <a:rPr lang="en-US" altLang="en-US" dirty="0"/>
              <a:t>Your PIP form must show that you’re thinking about the process and how it works for you.</a:t>
            </a:r>
          </a:p>
          <a:p>
            <a:endParaRPr lang="en-US" altLang="en-US" dirty="0"/>
          </a:p>
          <a:p>
            <a:r>
              <a:rPr lang="en-US" altLang="en-US" dirty="0"/>
              <a:t>Your process report must be</a:t>
            </a:r>
          </a:p>
          <a:p>
            <a:pPr lvl="1"/>
            <a:r>
              <a:rPr lang="en-US" altLang="en-US" dirty="0"/>
              <a:t>complete</a:t>
            </a:r>
          </a:p>
          <a:p>
            <a:pPr lvl="1"/>
            <a:r>
              <a:rPr lang="en-US" altLang="en-US" dirty="0"/>
              <a:t>legible</a:t>
            </a:r>
          </a:p>
          <a:p>
            <a:pPr lvl="1"/>
            <a:r>
              <a:rPr lang="en-US" altLang="en-US" dirty="0"/>
              <a:t>in the specific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95952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en-US"/>
              <a:t>Some Suggestions -1</a:t>
            </a:r>
            <a:endParaRPr lang="en-US" altLang="en-US" dirty="0"/>
          </a:p>
        </p:txBody>
      </p:sp>
      <p:sp>
        <p:nvSpPr>
          <p:cNvPr id="6" name="Content Placeholder 5"/>
          <p:cNvSpPr>
            <a:spLocks noGrp="1"/>
          </p:cNvSpPr>
          <p:nvPr>
            <p:ph idx="1"/>
          </p:nvPr>
        </p:nvSpPr>
        <p:spPr/>
        <p:txBody>
          <a:bodyPr/>
          <a:lstStyle/>
          <a:p>
            <a:r>
              <a:rPr lang="en-US" altLang="en-US" dirty="0"/>
              <a:t>Remember, you should complete this assignment today.</a:t>
            </a:r>
          </a:p>
          <a:p>
            <a:endParaRPr lang="en-US" altLang="en-US" dirty="0"/>
          </a:p>
          <a:p>
            <a:r>
              <a:rPr lang="en-US" altLang="en-US" dirty="0"/>
              <a:t>Keep your programs simple. You will learn as much from small programs as from large ones.</a:t>
            </a:r>
          </a:p>
          <a:p>
            <a:endParaRPr lang="en-US" altLang="en-US" dirty="0"/>
          </a:p>
          <a:p>
            <a:r>
              <a:rPr lang="en-US" altLang="en-US" dirty="0"/>
              <a:t>You can simplify counting by inserting comments to mark countable subcomponents.</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359605022"/>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74</TotalTime>
  <Words>784</Words>
  <Application>Microsoft Office PowerPoint</Application>
  <PresentationFormat>On-screen Show (4:3)</PresentationFormat>
  <Paragraphs>99</Paragraphs>
  <Slides>10</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SEI_Template</vt:lpstr>
      <vt:lpstr>1_SEI_template</vt:lpstr>
      <vt:lpstr>Personal Software  ProcessSM for Engineers: Part I</vt:lpstr>
      <vt:lpstr>Document Markings</vt:lpstr>
      <vt:lpstr>Workshop Objectives</vt:lpstr>
      <vt:lpstr>Program 3E Requirements -1</vt:lpstr>
      <vt:lpstr>Program 3E Requirements -2</vt:lpstr>
      <vt:lpstr>Assignment Instructions -1</vt:lpstr>
      <vt:lpstr>Assignment Instructions -2</vt:lpstr>
      <vt:lpstr>PSP0.1 Evaluation Criteria</vt:lpstr>
      <vt:lpstr>Some Suggestions -1</vt:lpstr>
      <vt:lpstr>Some Suggestions -2</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25</cp:revision>
  <cp:lastPrinted>2015-11-05T19:18:24Z</cp:lastPrinted>
  <dcterms:created xsi:type="dcterms:W3CDTF">2018-11-07T20:50:28Z</dcterms:created>
  <dcterms:modified xsi:type="dcterms:W3CDTF">2020-04-22T20:28:12Z</dcterms:modified>
</cp:coreProperties>
</file>