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1" r:id="rId2"/>
  </p:sldMasterIdLst>
  <p:notesMasterIdLst>
    <p:notesMasterId r:id="rId24"/>
  </p:notesMasterIdLst>
  <p:handoutMasterIdLst>
    <p:handoutMasterId r:id="rId25"/>
  </p:handoutMasterIdLst>
  <p:sldIdLst>
    <p:sldId id="309" r:id="rId3"/>
    <p:sldId id="330" r:id="rId4"/>
    <p:sldId id="311" r:id="rId5"/>
    <p:sldId id="312" r:id="rId6"/>
    <p:sldId id="313" r:id="rId7"/>
    <p:sldId id="314" r:id="rId8"/>
    <p:sldId id="315" r:id="rId9"/>
    <p:sldId id="316" r:id="rId10"/>
    <p:sldId id="317" r:id="rId11"/>
    <p:sldId id="318" r:id="rId12"/>
    <p:sldId id="319" r:id="rId13"/>
    <p:sldId id="320" r:id="rId14"/>
    <p:sldId id="321" r:id="rId15"/>
    <p:sldId id="322" r:id="rId16"/>
    <p:sldId id="323" r:id="rId17"/>
    <p:sldId id="324" r:id="rId18"/>
    <p:sldId id="325" r:id="rId19"/>
    <p:sldId id="326" r:id="rId20"/>
    <p:sldId id="327" r:id="rId21"/>
    <p:sldId id="328" r:id="rId22"/>
    <p:sldId id="329" r:id="rId23"/>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pos="5289">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97" autoAdjust="0"/>
    <p:restoredTop sz="94342" autoAdjust="0"/>
  </p:normalViewPr>
  <p:slideViewPr>
    <p:cSldViewPr snapToGrid="0" showGuides="1">
      <p:cViewPr varScale="1">
        <p:scale>
          <a:sx n="75" d="100"/>
          <a:sy n="75" d="100"/>
        </p:scale>
        <p:origin x="1229" y="67"/>
      </p:cViewPr>
      <p:guideLst>
        <p:guide orient="horz" pos="2160"/>
        <p:guide pos="2880"/>
        <p:guide pos="5289"/>
      </p:guideLst>
    </p:cSldViewPr>
  </p:slideViewPr>
  <p:notesTextViewPr>
    <p:cViewPr>
      <p:scale>
        <a:sx n="1" d="1"/>
        <a:sy n="1" d="1"/>
      </p:scale>
      <p:origin x="0" y="0"/>
    </p:cViewPr>
  </p:notesText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BA05AA6F-5D06-48AF-AC45-FB3ED20882CE}" type="slidenum">
              <a:rPr lang="en-US" altLang="en-US">
                <a:latin typeface="Times New Roman" panose="02020603050405020304" pitchFamily="18" charset="0"/>
              </a:rPr>
              <a:pPr/>
              <a:t>1</a:t>
            </a:fld>
            <a:endParaRPr lang="en-US" altLang="en-US">
              <a:latin typeface="Times New Roman" panose="02020603050405020304" pitchFamily="18" charset="0"/>
            </a:endParaRPr>
          </a:p>
        </p:txBody>
      </p:sp>
      <p:sp>
        <p:nvSpPr>
          <p:cNvPr id="6147" name="Rectangle 2"/>
          <p:cNvSpPr>
            <a:spLocks noGrp="1" noRot="1" noChangeAspect="1" noChangeArrowheads="1" noTextEdit="1"/>
          </p:cNvSpPr>
          <p:nvPr>
            <p:ph type="sldImg"/>
          </p:nvPr>
        </p:nvSpPr>
        <p:spPr>
          <a:ln cap="flat"/>
        </p:spPr>
      </p:sp>
      <p:sp>
        <p:nvSpPr>
          <p:cNvPr id="6148" name="Rectangle 3"/>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1405873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5AE0AAA1-BE36-440A-9DEE-7727B0D1F5C5}" type="slidenum">
              <a:rPr lang="en-US" altLang="en-US">
                <a:latin typeface="Times New Roman" panose="02020603050405020304" pitchFamily="18" charset="0"/>
              </a:rPr>
              <a:pPr/>
              <a:t>3</a:t>
            </a:fld>
            <a:endParaRPr lang="en-US" altLang="en-US">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xfrm>
            <a:off x="2144713" y="674688"/>
            <a:ext cx="2798762" cy="2098675"/>
          </a:xfrm>
          <a:ln cap="flat"/>
        </p:spPr>
      </p:sp>
      <p:sp>
        <p:nvSpPr>
          <p:cNvPr id="8196" name="Rectangle 3"/>
          <p:cNvSpPr>
            <a:spLocks noGrp="1" noChangeArrowheads="1"/>
          </p:cNvSpPr>
          <p:nvPr>
            <p:ph type="body" idx="1"/>
          </p:nvPr>
        </p:nvSpPr>
        <p:spPr>
          <a:xfrm>
            <a:off x="595973" y="2921112"/>
            <a:ext cx="6135974" cy="6107459"/>
          </a:xfrm>
          <a:noFill/>
        </p:spPr>
        <p:txBody>
          <a:bodyPr lIns="99808" tIns="51687" rIns="99808" bIns="51687"/>
          <a:lstStyle/>
          <a:p>
            <a:pPr defTabSz="1104919"/>
            <a:endParaRPr lang="en-US" altLang="en-US"/>
          </a:p>
        </p:txBody>
      </p:sp>
    </p:spTree>
    <p:extLst>
      <p:ext uri="{BB962C8B-B14F-4D97-AF65-F5344CB8AC3E}">
        <p14:creationId xmlns:p14="http://schemas.microsoft.com/office/powerpoint/2010/main" val="3672934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C1221614-C9DB-4F1E-8946-19533B716A2A}" type="slidenum">
              <a:rPr lang="en-US" altLang="en-US">
                <a:latin typeface="Times New Roman" panose="02020603050405020304" pitchFamily="18" charset="0"/>
              </a:rPr>
              <a:pPr/>
              <a:t>4</a:t>
            </a:fld>
            <a:endParaRPr lang="en-US" altLang="en-US">
              <a:latin typeface="Times New Roman" panose="02020603050405020304" pitchFamily="18" charset="0"/>
            </a:endParaRPr>
          </a:p>
        </p:txBody>
      </p:sp>
      <p:sp>
        <p:nvSpPr>
          <p:cNvPr id="10243"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785284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2825B2DA-BFB6-4CDA-B0F1-B40B3F1F0664}" type="slidenum">
              <a:rPr lang="en-US" altLang="en-US">
                <a:latin typeface="Times New Roman" panose="02020603050405020304" pitchFamily="18" charset="0"/>
              </a:rPr>
              <a:pPr/>
              <a:t>17</a:t>
            </a:fld>
            <a:endParaRPr lang="en-US" altLang="en-US">
              <a:latin typeface="Times New Roman" panose="02020603050405020304" pitchFamily="18" charset="0"/>
            </a:endParaRPr>
          </a:p>
        </p:txBody>
      </p:sp>
      <p:sp>
        <p:nvSpPr>
          <p:cNvPr id="24579" name="Rectangle 2050"/>
          <p:cNvSpPr>
            <a:spLocks noGrp="1" noRot="1" noChangeAspect="1" noChangeArrowheads="1" noTextEdit="1"/>
          </p:cNvSpPr>
          <p:nvPr>
            <p:ph type="sldImg"/>
          </p:nvPr>
        </p:nvSpPr>
        <p:spPr>
          <a:xfrm>
            <a:off x="2090738" y="641350"/>
            <a:ext cx="2908300" cy="2181225"/>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753756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A5D0400C-8D40-4E4D-971D-4D50F3402741}" type="slidenum">
              <a:rPr lang="en-US" altLang="en-US">
                <a:latin typeface="Times New Roman" panose="02020603050405020304" pitchFamily="18" charset="0"/>
              </a:rPr>
              <a:pPr/>
              <a:t>18</a:t>
            </a:fld>
            <a:endParaRPr lang="en-US" altLang="en-US">
              <a:latin typeface="Times New Roman" panose="02020603050405020304" pitchFamily="18" charset="0"/>
            </a:endParaRPr>
          </a:p>
        </p:txBody>
      </p:sp>
      <p:sp>
        <p:nvSpPr>
          <p:cNvPr id="26627" name="Rectangle 1026"/>
          <p:cNvSpPr>
            <a:spLocks noGrp="1" noRot="1" noChangeAspect="1" noChangeArrowheads="1" noTextEdit="1"/>
          </p:cNvSpPr>
          <p:nvPr>
            <p:ph type="sldImg"/>
          </p:nvPr>
        </p:nvSpPr>
        <p:spPr>
          <a:xfrm>
            <a:off x="2090738" y="641350"/>
            <a:ext cx="2908300" cy="2181225"/>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608505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CE4DF16F-ABB1-4DC8-91AD-0BDE080891E8}" type="slidenum">
              <a:rPr lang="en-US" altLang="en-US">
                <a:latin typeface="Times New Roman" panose="02020603050405020304" pitchFamily="18" charset="0"/>
              </a:rPr>
              <a:pPr/>
              <a:t>20</a:t>
            </a:fld>
            <a:endParaRPr lang="en-US" altLang="en-US">
              <a:latin typeface="Times New Roman" panose="02020603050405020304" pitchFamily="18" charset="0"/>
            </a:endParaRPr>
          </a:p>
        </p:txBody>
      </p:sp>
      <p:sp>
        <p:nvSpPr>
          <p:cNvPr id="29699"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3990770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FF60453F-15F6-4180-9291-F933D5521981}" type="slidenum">
              <a:rPr lang="en-US" altLang="en-US">
                <a:latin typeface="Times New Roman" panose="02020603050405020304" pitchFamily="18" charset="0"/>
              </a:rPr>
              <a:pPr/>
              <a:t>21</a:t>
            </a:fld>
            <a:endParaRPr lang="en-US" altLang="en-US">
              <a:latin typeface="Times New Roman" panose="02020603050405020304" pitchFamily="18" charset="0"/>
            </a:endParaRPr>
          </a:p>
        </p:txBody>
      </p:sp>
      <p:sp>
        <p:nvSpPr>
          <p:cNvPr id="31747"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18184660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Rectangle 1026"/>
          <p:cNvSpPr>
            <a:spLocks noChangeArrowheads="1"/>
          </p:cNvSpPr>
          <p:nvPr/>
        </p:nvSpPr>
        <p:spPr bwMode="auto">
          <a:xfrm>
            <a:off x="931863" y="4595813"/>
            <a:ext cx="7313612" cy="17859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r>
              <a:rPr lang="en-US" altLang="en-US" sz="2000" b="1">
                <a:latin typeface="Arial" panose="020B0604020202020204" pitchFamily="34" charset="0"/>
              </a:rPr>
              <a:t>Software Engineering Institute</a:t>
            </a:r>
          </a:p>
          <a:p>
            <a:pPr>
              <a:defRPr/>
            </a:pPr>
            <a:r>
              <a:rPr lang="en-US" altLang="en-US" sz="2000" b="1">
                <a:latin typeface="Arial" panose="020B0604020202020204" pitchFamily="34" charset="0"/>
              </a:rPr>
              <a:t>Carnegie Mellon University</a:t>
            </a:r>
          </a:p>
          <a:p>
            <a:pPr>
              <a:defRPr/>
            </a:pPr>
            <a:r>
              <a:rPr lang="en-US" altLang="en-US" sz="2000" b="1">
                <a:latin typeface="Arial" panose="020B0604020202020204" pitchFamily="34" charset="0"/>
              </a:rPr>
              <a:t>Pittsburgh, PA 15213-3890</a:t>
            </a:r>
          </a:p>
          <a:p>
            <a:pPr>
              <a:defRPr/>
            </a:pPr>
            <a:endParaRPr lang="en-US" altLang="en-US" b="1">
              <a:latin typeface="Arial" panose="020B0604020202020204" pitchFamily="34" charset="0"/>
            </a:endParaRPr>
          </a:p>
          <a:p>
            <a:pPr>
              <a:defRPr/>
            </a:pPr>
            <a:r>
              <a:rPr lang="en-US" altLang="en-US" sz="1600" b="1">
                <a:latin typeface="Arial" panose="020B0604020202020204" pitchFamily="34" charset="0"/>
              </a:rPr>
              <a:t>Sponsored by the U.S. Department of Defense</a:t>
            </a:r>
          </a:p>
          <a:p>
            <a:pPr>
              <a:defRPr/>
            </a:pPr>
            <a:r>
              <a:rPr lang="en-US" altLang="en-US" sz="1600" b="1">
                <a:latin typeface="Arial" panose="020B0604020202020204" pitchFamily="34" charset="0"/>
              </a:rPr>
              <a:t>© 2002 by Carnegie Mellon University</a:t>
            </a:r>
          </a:p>
        </p:txBody>
      </p:sp>
      <p:sp>
        <p:nvSpPr>
          <p:cNvPr id="3" name="Rectangle 1029"/>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Bodoni Bd BT" pitchFamily="18" charset="0"/>
              </a:defRPr>
            </a:lvl1pPr>
            <a:lvl2pPr marL="742950" indent="-285750">
              <a:defRPr>
                <a:solidFill>
                  <a:schemeClr val="tx1"/>
                </a:solidFill>
                <a:latin typeface="Bodoni Bd BT" pitchFamily="18" charset="0"/>
              </a:defRPr>
            </a:lvl2pPr>
            <a:lvl3pPr marL="1143000" indent="-228600">
              <a:defRPr>
                <a:solidFill>
                  <a:schemeClr val="tx1"/>
                </a:solidFill>
                <a:latin typeface="Bodoni Bd BT" pitchFamily="18" charset="0"/>
              </a:defRPr>
            </a:lvl3pPr>
            <a:lvl4pPr marL="1600200" indent="-228600">
              <a:defRPr>
                <a:solidFill>
                  <a:schemeClr val="tx1"/>
                </a:solidFill>
                <a:latin typeface="Bodoni Bd BT" pitchFamily="18" charset="0"/>
              </a:defRPr>
            </a:lvl4pPr>
            <a:lvl5pPr marL="2057400" indent="-228600">
              <a:defRPr>
                <a:solidFill>
                  <a:schemeClr val="tx1"/>
                </a:solidFill>
                <a:latin typeface="Bodoni Bd BT" pitchFamily="18" charset="0"/>
              </a:defRPr>
            </a:lvl5pPr>
            <a:lvl6pPr marL="2514600" indent="-228600" eaLnBrk="0" fontAlgn="base" hangingPunct="0">
              <a:spcBef>
                <a:spcPct val="0"/>
              </a:spcBef>
              <a:spcAft>
                <a:spcPct val="0"/>
              </a:spcAft>
              <a:defRPr>
                <a:solidFill>
                  <a:schemeClr val="tx1"/>
                </a:solidFill>
                <a:latin typeface="Bodoni Bd BT" pitchFamily="18" charset="0"/>
              </a:defRPr>
            </a:lvl6pPr>
            <a:lvl7pPr marL="2971800" indent="-228600" eaLnBrk="0" fontAlgn="base" hangingPunct="0">
              <a:spcBef>
                <a:spcPct val="0"/>
              </a:spcBef>
              <a:spcAft>
                <a:spcPct val="0"/>
              </a:spcAft>
              <a:defRPr>
                <a:solidFill>
                  <a:schemeClr val="tx1"/>
                </a:solidFill>
                <a:latin typeface="Bodoni Bd BT" pitchFamily="18" charset="0"/>
              </a:defRPr>
            </a:lvl7pPr>
            <a:lvl8pPr marL="3429000" indent="-228600" eaLnBrk="0" fontAlgn="base" hangingPunct="0">
              <a:spcBef>
                <a:spcPct val="0"/>
              </a:spcBef>
              <a:spcAft>
                <a:spcPct val="0"/>
              </a:spcAft>
              <a:defRPr>
                <a:solidFill>
                  <a:schemeClr val="tx1"/>
                </a:solidFill>
                <a:latin typeface="Bodoni Bd BT" pitchFamily="18" charset="0"/>
              </a:defRPr>
            </a:lvl8pPr>
            <a:lvl9pPr marL="3886200" indent="-228600" eaLnBrk="0" fontAlgn="base" hangingPunct="0">
              <a:spcBef>
                <a:spcPct val="0"/>
              </a:spcBef>
              <a:spcAft>
                <a:spcPct val="0"/>
              </a:spcAft>
              <a:defRPr>
                <a:solidFill>
                  <a:schemeClr val="tx1"/>
                </a:solidFill>
                <a:latin typeface="Bodoni Bd BT" pitchFamily="18" charset="0"/>
              </a:defRPr>
            </a:lvl9pPr>
          </a:lstStyle>
          <a:p>
            <a:pPr eaLnBrk="1" hangingPunct="1"/>
            <a:endParaRPr lang="en-US" altLang="en-US"/>
          </a:p>
        </p:txBody>
      </p:sp>
      <p:sp>
        <p:nvSpPr>
          <p:cNvPr id="4" name="Line 1031"/>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 name="Rectangle 1033"/>
          <p:cNvSpPr>
            <a:spLocks noChangeArrowheads="1"/>
          </p:cNvSpPr>
          <p:nvPr/>
        </p:nvSpPr>
        <p:spPr bwMode="auto">
          <a:xfrm>
            <a:off x="5970588" y="6564313"/>
            <a:ext cx="3144837" cy="247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r>
              <a:rPr lang="en-US" altLang="en-US" sz="1000" b="1" dirty="0">
                <a:solidFill>
                  <a:srgbClr val="B7B7B7"/>
                </a:solidFill>
                <a:latin typeface="Arial" panose="020B0604020202020204" pitchFamily="34" charset="0"/>
              </a:rPr>
              <a:t>PSP I - Workshop 11E - </a:t>
            </a:r>
            <a:fld id="{ACC22EF7-231E-4347-9096-09A5C5D8DDAD}" type="slidenum">
              <a:rPr lang="en-US" altLang="en-US" sz="1000" b="1" smtClean="0">
                <a:solidFill>
                  <a:srgbClr val="B7B7B7"/>
                </a:solidFill>
                <a:latin typeface="Arial" panose="020B0604020202020204" pitchFamily="34" charset="0"/>
              </a:rPr>
              <a:pPr algn="r">
                <a:defRPr/>
              </a:pPr>
              <a:t>‹#›</a:t>
            </a:fld>
            <a:endParaRPr lang="en-US" altLang="en-US" sz="1000" b="1" dirty="0">
              <a:solidFill>
                <a:srgbClr val="B7B7B7"/>
              </a:solidFill>
              <a:latin typeface="Arial" panose="020B0604020202020204" pitchFamily="34" charset="0"/>
            </a:endParaRPr>
          </a:p>
        </p:txBody>
      </p:sp>
      <p:grpSp>
        <p:nvGrpSpPr>
          <p:cNvPr id="6" name="Group 1034"/>
          <p:cNvGrpSpPr>
            <a:grpSpLocks/>
          </p:cNvGrpSpPr>
          <p:nvPr/>
        </p:nvGrpSpPr>
        <p:grpSpPr bwMode="auto">
          <a:xfrm>
            <a:off x="146050" y="201613"/>
            <a:ext cx="3486150" cy="482600"/>
            <a:chOff x="672" y="2590"/>
            <a:chExt cx="1952" cy="271"/>
          </a:xfrm>
        </p:grpSpPr>
        <p:sp>
          <p:nvSpPr>
            <p:cNvPr id="7" name="Rectangle 1035"/>
            <p:cNvSpPr>
              <a:spLocks noChangeArrowheads="1"/>
            </p:cNvSpPr>
            <p:nvPr/>
          </p:nvSpPr>
          <p:spPr bwMode="auto">
            <a:xfrm>
              <a:off x="1151" y="2621"/>
              <a:ext cx="75"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C</a:t>
              </a:r>
              <a:endParaRPr lang="en-US" altLang="en-US" sz="2000" b="1">
                <a:latin typeface="Bodoni Bd BT" pitchFamily="18" charset="0"/>
              </a:endParaRPr>
            </a:p>
          </p:txBody>
        </p:sp>
        <p:sp>
          <p:nvSpPr>
            <p:cNvPr id="8" name="Rectangle 1036"/>
            <p:cNvSpPr>
              <a:spLocks noChangeArrowheads="1"/>
            </p:cNvSpPr>
            <p:nvPr/>
          </p:nvSpPr>
          <p:spPr bwMode="auto">
            <a:xfrm>
              <a:off x="1222" y="2621"/>
              <a:ext cx="62"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a</a:t>
              </a:r>
              <a:endParaRPr lang="en-US" altLang="en-US" sz="2000" b="1">
                <a:latin typeface="Bodoni Bd BT" pitchFamily="18" charset="0"/>
              </a:endParaRPr>
            </a:p>
          </p:txBody>
        </p:sp>
        <p:sp>
          <p:nvSpPr>
            <p:cNvPr id="9" name="Rectangle 1037"/>
            <p:cNvSpPr>
              <a:spLocks noChangeArrowheads="1"/>
            </p:cNvSpPr>
            <p:nvPr/>
          </p:nvSpPr>
          <p:spPr bwMode="auto">
            <a:xfrm>
              <a:off x="1280" y="2621"/>
              <a:ext cx="50"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r</a:t>
              </a:r>
              <a:endParaRPr lang="en-US" altLang="en-US" sz="2000" b="1">
                <a:latin typeface="Bodoni Bd BT" pitchFamily="18" charset="0"/>
              </a:endParaRPr>
            </a:p>
          </p:txBody>
        </p:sp>
        <p:sp>
          <p:nvSpPr>
            <p:cNvPr id="10" name="Rectangle 1038"/>
            <p:cNvSpPr>
              <a:spLocks noChangeArrowheads="1"/>
            </p:cNvSpPr>
            <p:nvPr/>
          </p:nvSpPr>
          <p:spPr bwMode="auto">
            <a:xfrm>
              <a:off x="1328" y="2621"/>
              <a:ext cx="68"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n</a:t>
              </a:r>
              <a:endParaRPr lang="en-US" altLang="en-US" sz="2000" b="1">
                <a:latin typeface="Bodoni Bd BT" pitchFamily="18" charset="0"/>
              </a:endParaRPr>
            </a:p>
          </p:txBody>
        </p:sp>
        <p:sp>
          <p:nvSpPr>
            <p:cNvPr id="11" name="Rectangle 1039"/>
            <p:cNvSpPr>
              <a:spLocks noChangeArrowheads="1"/>
            </p:cNvSpPr>
            <p:nvPr/>
          </p:nvSpPr>
          <p:spPr bwMode="auto">
            <a:xfrm>
              <a:off x="1389"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e</a:t>
              </a:r>
              <a:endParaRPr lang="en-US" altLang="en-US" sz="2000" b="1">
                <a:latin typeface="Bodoni Bd BT" pitchFamily="18" charset="0"/>
              </a:endParaRPr>
            </a:p>
          </p:txBody>
        </p:sp>
        <p:sp>
          <p:nvSpPr>
            <p:cNvPr id="12" name="Rectangle 1040"/>
            <p:cNvSpPr>
              <a:spLocks noChangeArrowheads="1"/>
            </p:cNvSpPr>
            <p:nvPr/>
          </p:nvSpPr>
          <p:spPr bwMode="auto">
            <a:xfrm>
              <a:off x="1439"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g</a:t>
              </a:r>
              <a:endParaRPr lang="en-US" altLang="en-US" sz="2000" b="1">
                <a:latin typeface="Bodoni Bd BT" pitchFamily="18" charset="0"/>
              </a:endParaRPr>
            </a:p>
          </p:txBody>
        </p:sp>
        <p:sp>
          <p:nvSpPr>
            <p:cNvPr id="13" name="Rectangle 1041"/>
            <p:cNvSpPr>
              <a:spLocks noChangeArrowheads="1"/>
            </p:cNvSpPr>
            <p:nvPr/>
          </p:nvSpPr>
          <p:spPr bwMode="auto">
            <a:xfrm>
              <a:off x="1492" y="2621"/>
              <a:ext cx="3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i</a:t>
              </a:r>
              <a:endParaRPr lang="en-US" altLang="en-US" sz="2000" b="1">
                <a:latin typeface="Bodoni Bd BT" pitchFamily="18" charset="0"/>
              </a:endParaRPr>
            </a:p>
          </p:txBody>
        </p:sp>
        <p:sp>
          <p:nvSpPr>
            <p:cNvPr id="14" name="Rectangle 1042"/>
            <p:cNvSpPr>
              <a:spLocks noChangeArrowheads="1"/>
            </p:cNvSpPr>
            <p:nvPr/>
          </p:nvSpPr>
          <p:spPr bwMode="auto">
            <a:xfrm>
              <a:off x="1522"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e</a:t>
              </a:r>
              <a:endParaRPr lang="en-US" altLang="en-US" sz="2000" b="1">
                <a:latin typeface="Bodoni Bd BT" pitchFamily="18" charset="0"/>
              </a:endParaRPr>
            </a:p>
          </p:txBody>
        </p:sp>
        <p:sp>
          <p:nvSpPr>
            <p:cNvPr id="15" name="Rectangle 1043"/>
            <p:cNvSpPr>
              <a:spLocks noChangeArrowheads="1"/>
            </p:cNvSpPr>
            <p:nvPr/>
          </p:nvSpPr>
          <p:spPr bwMode="auto">
            <a:xfrm>
              <a:off x="1578" y="2621"/>
              <a:ext cx="31"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 </a:t>
              </a:r>
              <a:endParaRPr lang="en-US" altLang="en-US" sz="2000" b="1">
                <a:latin typeface="Bodoni Bd BT" pitchFamily="18" charset="0"/>
              </a:endParaRPr>
            </a:p>
          </p:txBody>
        </p:sp>
        <p:sp>
          <p:nvSpPr>
            <p:cNvPr id="16" name="Rectangle 1044"/>
            <p:cNvSpPr>
              <a:spLocks noChangeArrowheads="1"/>
            </p:cNvSpPr>
            <p:nvPr/>
          </p:nvSpPr>
          <p:spPr bwMode="auto">
            <a:xfrm>
              <a:off x="1584" y="2621"/>
              <a:ext cx="100"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M</a:t>
              </a:r>
              <a:endParaRPr lang="en-US" altLang="en-US" sz="2000" b="1">
                <a:latin typeface="Bodoni Bd BT" pitchFamily="18" charset="0"/>
              </a:endParaRPr>
            </a:p>
          </p:txBody>
        </p:sp>
        <p:sp>
          <p:nvSpPr>
            <p:cNvPr id="17" name="Rectangle 1045"/>
            <p:cNvSpPr>
              <a:spLocks noChangeArrowheads="1"/>
            </p:cNvSpPr>
            <p:nvPr/>
          </p:nvSpPr>
          <p:spPr bwMode="auto">
            <a:xfrm>
              <a:off x="1677"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e</a:t>
              </a:r>
              <a:endParaRPr lang="en-US" altLang="en-US" sz="2000" b="1">
                <a:latin typeface="Bodoni Bd BT" pitchFamily="18" charset="0"/>
              </a:endParaRPr>
            </a:p>
          </p:txBody>
        </p:sp>
        <p:sp>
          <p:nvSpPr>
            <p:cNvPr id="18" name="Rectangle 1046"/>
            <p:cNvSpPr>
              <a:spLocks noChangeArrowheads="1"/>
            </p:cNvSpPr>
            <p:nvPr/>
          </p:nvSpPr>
          <p:spPr bwMode="auto">
            <a:xfrm>
              <a:off x="1725" y="2621"/>
              <a:ext cx="3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l</a:t>
              </a:r>
              <a:endParaRPr lang="en-US" altLang="en-US" sz="2000" b="1">
                <a:latin typeface="Bodoni Bd BT" pitchFamily="18" charset="0"/>
              </a:endParaRPr>
            </a:p>
          </p:txBody>
        </p:sp>
        <p:sp>
          <p:nvSpPr>
            <p:cNvPr id="19" name="Rectangle 1047"/>
            <p:cNvSpPr>
              <a:spLocks noChangeArrowheads="1"/>
            </p:cNvSpPr>
            <p:nvPr/>
          </p:nvSpPr>
          <p:spPr bwMode="auto">
            <a:xfrm>
              <a:off x="1758" y="2621"/>
              <a:ext cx="3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l</a:t>
              </a:r>
              <a:endParaRPr lang="en-US" altLang="en-US" sz="2000" b="1">
                <a:latin typeface="Bodoni Bd BT" pitchFamily="18" charset="0"/>
              </a:endParaRPr>
            </a:p>
          </p:txBody>
        </p:sp>
        <p:sp>
          <p:nvSpPr>
            <p:cNvPr id="20" name="Rectangle 1048"/>
            <p:cNvSpPr>
              <a:spLocks noChangeArrowheads="1"/>
            </p:cNvSpPr>
            <p:nvPr/>
          </p:nvSpPr>
          <p:spPr bwMode="auto">
            <a:xfrm>
              <a:off x="1787" y="2621"/>
              <a:ext cx="62"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o</a:t>
              </a:r>
              <a:endParaRPr lang="en-US" altLang="en-US" sz="2000" b="1">
                <a:latin typeface="Bodoni Bd BT" pitchFamily="18" charset="0"/>
              </a:endParaRPr>
            </a:p>
          </p:txBody>
        </p:sp>
        <p:sp>
          <p:nvSpPr>
            <p:cNvPr id="21" name="Rectangle 1049"/>
            <p:cNvSpPr>
              <a:spLocks noChangeArrowheads="1"/>
            </p:cNvSpPr>
            <p:nvPr/>
          </p:nvSpPr>
          <p:spPr bwMode="auto">
            <a:xfrm>
              <a:off x="1842" y="2621"/>
              <a:ext cx="68"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n</a:t>
              </a:r>
              <a:endParaRPr lang="en-US" altLang="en-US" sz="2000" b="1">
                <a:latin typeface="Bodoni Bd BT" pitchFamily="18" charset="0"/>
              </a:endParaRPr>
            </a:p>
          </p:txBody>
        </p:sp>
        <p:sp>
          <p:nvSpPr>
            <p:cNvPr id="22" name="Freeform 1050"/>
            <p:cNvSpPr>
              <a:spLocks/>
            </p:cNvSpPr>
            <p:nvPr/>
          </p:nvSpPr>
          <p:spPr bwMode="auto">
            <a:xfrm>
              <a:off x="861" y="2590"/>
              <a:ext cx="133" cy="19"/>
            </a:xfrm>
            <a:custGeom>
              <a:avLst/>
              <a:gdLst>
                <a:gd name="T0" fmla="*/ 19 w 133"/>
                <a:gd name="T1" fmla="*/ 0 h 19"/>
                <a:gd name="T2" fmla="*/ 115 w 133"/>
                <a:gd name="T3" fmla="*/ 0 h 19"/>
                <a:gd name="T4" fmla="*/ 133 w 133"/>
                <a:gd name="T5" fmla="*/ 19 h 19"/>
                <a:gd name="T6" fmla="*/ 0 w 133"/>
                <a:gd name="T7" fmla="*/ 19 h 19"/>
                <a:gd name="T8" fmla="*/ 19 w 133"/>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 h="19">
                  <a:moveTo>
                    <a:pt x="19" y="0"/>
                  </a:moveTo>
                  <a:lnTo>
                    <a:pt x="115" y="0"/>
                  </a:lnTo>
                  <a:lnTo>
                    <a:pt x="133" y="19"/>
                  </a:lnTo>
                  <a:lnTo>
                    <a:pt x="0" y="19"/>
                  </a:lnTo>
                  <a:lnTo>
                    <a:pt x="1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3" name="Freeform 1051"/>
            <p:cNvSpPr>
              <a:spLocks/>
            </p:cNvSpPr>
            <p:nvPr/>
          </p:nvSpPr>
          <p:spPr bwMode="auto">
            <a:xfrm>
              <a:off x="822" y="2629"/>
              <a:ext cx="211" cy="19"/>
            </a:xfrm>
            <a:custGeom>
              <a:avLst/>
              <a:gdLst>
                <a:gd name="T0" fmla="*/ 19 w 211"/>
                <a:gd name="T1" fmla="*/ 0 h 19"/>
                <a:gd name="T2" fmla="*/ 192 w 211"/>
                <a:gd name="T3" fmla="*/ 0 h 19"/>
                <a:gd name="T4" fmla="*/ 211 w 211"/>
                <a:gd name="T5" fmla="*/ 19 h 19"/>
                <a:gd name="T6" fmla="*/ 0 w 211"/>
                <a:gd name="T7" fmla="*/ 19 h 19"/>
                <a:gd name="T8" fmla="*/ 19 w 211"/>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 h="19">
                  <a:moveTo>
                    <a:pt x="19" y="0"/>
                  </a:moveTo>
                  <a:lnTo>
                    <a:pt x="192" y="0"/>
                  </a:lnTo>
                  <a:lnTo>
                    <a:pt x="211" y="19"/>
                  </a:lnTo>
                  <a:lnTo>
                    <a:pt x="0" y="19"/>
                  </a:lnTo>
                  <a:lnTo>
                    <a:pt x="1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4" name="Freeform 1052"/>
            <p:cNvSpPr>
              <a:spLocks/>
            </p:cNvSpPr>
            <p:nvPr/>
          </p:nvSpPr>
          <p:spPr bwMode="auto">
            <a:xfrm>
              <a:off x="783" y="2669"/>
              <a:ext cx="289" cy="18"/>
            </a:xfrm>
            <a:custGeom>
              <a:avLst/>
              <a:gdLst>
                <a:gd name="T0" fmla="*/ 19 w 289"/>
                <a:gd name="T1" fmla="*/ 0 h 18"/>
                <a:gd name="T2" fmla="*/ 270 w 289"/>
                <a:gd name="T3" fmla="*/ 0 h 18"/>
                <a:gd name="T4" fmla="*/ 289 w 289"/>
                <a:gd name="T5" fmla="*/ 18 h 18"/>
                <a:gd name="T6" fmla="*/ 0 w 289"/>
                <a:gd name="T7" fmla="*/ 18 h 18"/>
                <a:gd name="T8" fmla="*/ 19 w 289"/>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 h="18">
                  <a:moveTo>
                    <a:pt x="19" y="0"/>
                  </a:moveTo>
                  <a:lnTo>
                    <a:pt x="270" y="0"/>
                  </a:lnTo>
                  <a:lnTo>
                    <a:pt x="289" y="18"/>
                  </a:lnTo>
                  <a:lnTo>
                    <a:pt x="0" y="18"/>
                  </a:lnTo>
                  <a:lnTo>
                    <a:pt x="1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5" name="Freeform 1053"/>
            <p:cNvSpPr>
              <a:spLocks/>
            </p:cNvSpPr>
            <p:nvPr/>
          </p:nvSpPr>
          <p:spPr bwMode="auto">
            <a:xfrm>
              <a:off x="753" y="2708"/>
              <a:ext cx="349" cy="18"/>
            </a:xfrm>
            <a:custGeom>
              <a:avLst/>
              <a:gdLst>
                <a:gd name="T0" fmla="*/ 9 w 349"/>
                <a:gd name="T1" fmla="*/ 0 h 18"/>
                <a:gd name="T2" fmla="*/ 340 w 349"/>
                <a:gd name="T3" fmla="*/ 0 h 18"/>
                <a:gd name="T4" fmla="*/ 349 w 349"/>
                <a:gd name="T5" fmla="*/ 9 h 18"/>
                <a:gd name="T6" fmla="*/ 340 w 349"/>
                <a:gd name="T7" fmla="*/ 18 h 18"/>
                <a:gd name="T8" fmla="*/ 9 w 349"/>
                <a:gd name="T9" fmla="*/ 18 h 18"/>
                <a:gd name="T10" fmla="*/ 0 w 349"/>
                <a:gd name="T11" fmla="*/ 9 h 18"/>
                <a:gd name="T12" fmla="*/ 9 w 349"/>
                <a:gd name="T13" fmla="*/ 0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9" h="18">
                  <a:moveTo>
                    <a:pt x="9" y="0"/>
                  </a:moveTo>
                  <a:lnTo>
                    <a:pt x="340" y="0"/>
                  </a:lnTo>
                  <a:lnTo>
                    <a:pt x="349" y="9"/>
                  </a:lnTo>
                  <a:lnTo>
                    <a:pt x="340" y="18"/>
                  </a:lnTo>
                  <a:lnTo>
                    <a:pt x="9" y="18"/>
                  </a:lnTo>
                  <a:lnTo>
                    <a:pt x="0" y="9"/>
                  </a:lnTo>
                  <a:lnTo>
                    <a:pt x="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6" name="Freeform 1054"/>
            <p:cNvSpPr>
              <a:spLocks/>
            </p:cNvSpPr>
            <p:nvPr/>
          </p:nvSpPr>
          <p:spPr bwMode="auto">
            <a:xfrm>
              <a:off x="860" y="2825"/>
              <a:ext cx="133" cy="19"/>
            </a:xfrm>
            <a:custGeom>
              <a:avLst/>
              <a:gdLst>
                <a:gd name="T0" fmla="*/ 115 w 133"/>
                <a:gd name="T1" fmla="*/ 19 h 19"/>
                <a:gd name="T2" fmla="*/ 18 w 133"/>
                <a:gd name="T3" fmla="*/ 19 h 19"/>
                <a:gd name="T4" fmla="*/ 0 w 133"/>
                <a:gd name="T5" fmla="*/ 0 h 19"/>
                <a:gd name="T6" fmla="*/ 133 w 133"/>
                <a:gd name="T7" fmla="*/ 0 h 19"/>
                <a:gd name="T8" fmla="*/ 115 w 133"/>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 h="19">
                  <a:moveTo>
                    <a:pt x="115" y="19"/>
                  </a:moveTo>
                  <a:lnTo>
                    <a:pt x="18" y="19"/>
                  </a:lnTo>
                  <a:lnTo>
                    <a:pt x="0" y="0"/>
                  </a:lnTo>
                  <a:lnTo>
                    <a:pt x="133" y="0"/>
                  </a:lnTo>
                  <a:lnTo>
                    <a:pt x="115" y="19"/>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7" name="Freeform 1055"/>
            <p:cNvSpPr>
              <a:spLocks/>
            </p:cNvSpPr>
            <p:nvPr/>
          </p:nvSpPr>
          <p:spPr bwMode="auto">
            <a:xfrm>
              <a:off x="821" y="2786"/>
              <a:ext cx="212" cy="18"/>
            </a:xfrm>
            <a:custGeom>
              <a:avLst/>
              <a:gdLst>
                <a:gd name="T0" fmla="*/ 193 w 212"/>
                <a:gd name="T1" fmla="*/ 18 h 18"/>
                <a:gd name="T2" fmla="*/ 19 w 212"/>
                <a:gd name="T3" fmla="*/ 18 h 18"/>
                <a:gd name="T4" fmla="*/ 0 w 212"/>
                <a:gd name="T5" fmla="*/ 0 h 18"/>
                <a:gd name="T6" fmla="*/ 212 w 212"/>
                <a:gd name="T7" fmla="*/ 0 h 18"/>
                <a:gd name="T8" fmla="*/ 193 w 212"/>
                <a:gd name="T9" fmla="*/ 18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 h="18">
                  <a:moveTo>
                    <a:pt x="193" y="18"/>
                  </a:moveTo>
                  <a:lnTo>
                    <a:pt x="19" y="18"/>
                  </a:lnTo>
                  <a:lnTo>
                    <a:pt x="0" y="0"/>
                  </a:lnTo>
                  <a:lnTo>
                    <a:pt x="212" y="0"/>
                  </a:lnTo>
                  <a:lnTo>
                    <a:pt x="193" y="18"/>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8" name="Freeform 1056"/>
            <p:cNvSpPr>
              <a:spLocks/>
            </p:cNvSpPr>
            <p:nvPr/>
          </p:nvSpPr>
          <p:spPr bwMode="auto">
            <a:xfrm>
              <a:off x="781" y="2746"/>
              <a:ext cx="291" cy="19"/>
            </a:xfrm>
            <a:custGeom>
              <a:avLst/>
              <a:gdLst>
                <a:gd name="T0" fmla="*/ 273 w 291"/>
                <a:gd name="T1" fmla="*/ 19 h 19"/>
                <a:gd name="T2" fmla="*/ 19 w 291"/>
                <a:gd name="T3" fmla="*/ 19 h 19"/>
                <a:gd name="T4" fmla="*/ 0 w 291"/>
                <a:gd name="T5" fmla="*/ 0 h 19"/>
                <a:gd name="T6" fmla="*/ 291 w 291"/>
                <a:gd name="T7" fmla="*/ 0 h 19"/>
                <a:gd name="T8" fmla="*/ 273 w 291"/>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1" h="19">
                  <a:moveTo>
                    <a:pt x="273" y="19"/>
                  </a:moveTo>
                  <a:lnTo>
                    <a:pt x="19" y="19"/>
                  </a:lnTo>
                  <a:lnTo>
                    <a:pt x="0" y="0"/>
                  </a:lnTo>
                  <a:lnTo>
                    <a:pt x="291" y="0"/>
                  </a:lnTo>
                  <a:lnTo>
                    <a:pt x="273" y="19"/>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9" name="Freeform 1057"/>
            <p:cNvSpPr>
              <a:spLocks/>
            </p:cNvSpPr>
            <p:nvPr/>
          </p:nvSpPr>
          <p:spPr bwMode="auto">
            <a:xfrm>
              <a:off x="753" y="2616"/>
              <a:ext cx="158" cy="7"/>
            </a:xfrm>
            <a:custGeom>
              <a:avLst/>
              <a:gdLst>
                <a:gd name="T0" fmla="*/ 158 w 158"/>
                <a:gd name="T1" fmla="*/ 7 h 7"/>
                <a:gd name="T2" fmla="*/ 0 w 158"/>
                <a:gd name="T3" fmla="*/ 7 h 7"/>
                <a:gd name="T4" fmla="*/ 6 w 158"/>
                <a:gd name="T5" fmla="*/ 0 h 7"/>
                <a:gd name="T6" fmla="*/ 151 w 158"/>
                <a:gd name="T7" fmla="*/ 0 h 7"/>
                <a:gd name="T8" fmla="*/ 158 w 158"/>
                <a:gd name="T9" fmla="*/ 7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7">
                  <a:moveTo>
                    <a:pt x="158" y="7"/>
                  </a:moveTo>
                  <a:lnTo>
                    <a:pt x="0" y="7"/>
                  </a:lnTo>
                  <a:lnTo>
                    <a:pt x="6" y="0"/>
                  </a:lnTo>
                  <a:lnTo>
                    <a:pt x="151" y="0"/>
                  </a:lnTo>
                  <a:lnTo>
                    <a:pt x="158" y="7"/>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0" name="Freeform 1058"/>
            <p:cNvSpPr>
              <a:spLocks/>
            </p:cNvSpPr>
            <p:nvPr/>
          </p:nvSpPr>
          <p:spPr bwMode="auto">
            <a:xfrm>
              <a:off x="714" y="2656"/>
              <a:ext cx="236" cy="6"/>
            </a:xfrm>
            <a:custGeom>
              <a:avLst/>
              <a:gdLst>
                <a:gd name="T0" fmla="*/ 236 w 236"/>
                <a:gd name="T1" fmla="*/ 6 h 6"/>
                <a:gd name="T2" fmla="*/ 0 w 236"/>
                <a:gd name="T3" fmla="*/ 6 h 6"/>
                <a:gd name="T4" fmla="*/ 6 w 236"/>
                <a:gd name="T5" fmla="*/ 0 h 6"/>
                <a:gd name="T6" fmla="*/ 229 w 236"/>
                <a:gd name="T7" fmla="*/ 0 h 6"/>
                <a:gd name="T8" fmla="*/ 236 w 23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6" h="6">
                  <a:moveTo>
                    <a:pt x="236" y="6"/>
                  </a:moveTo>
                  <a:lnTo>
                    <a:pt x="0" y="6"/>
                  </a:lnTo>
                  <a:lnTo>
                    <a:pt x="6" y="0"/>
                  </a:lnTo>
                  <a:lnTo>
                    <a:pt x="229" y="0"/>
                  </a:lnTo>
                  <a:lnTo>
                    <a:pt x="236" y="6"/>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1" name="Freeform 1059"/>
            <p:cNvSpPr>
              <a:spLocks/>
            </p:cNvSpPr>
            <p:nvPr/>
          </p:nvSpPr>
          <p:spPr bwMode="auto">
            <a:xfrm>
              <a:off x="675" y="2694"/>
              <a:ext cx="314" cy="7"/>
            </a:xfrm>
            <a:custGeom>
              <a:avLst/>
              <a:gdLst>
                <a:gd name="T0" fmla="*/ 314 w 314"/>
                <a:gd name="T1" fmla="*/ 7 h 7"/>
                <a:gd name="T2" fmla="*/ 0 w 314"/>
                <a:gd name="T3" fmla="*/ 7 h 7"/>
                <a:gd name="T4" fmla="*/ 6 w 314"/>
                <a:gd name="T5" fmla="*/ 0 h 7"/>
                <a:gd name="T6" fmla="*/ 307 w 314"/>
                <a:gd name="T7" fmla="*/ 0 h 7"/>
                <a:gd name="T8" fmla="*/ 314 w 314"/>
                <a:gd name="T9" fmla="*/ 7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4" h="7">
                  <a:moveTo>
                    <a:pt x="314" y="7"/>
                  </a:moveTo>
                  <a:lnTo>
                    <a:pt x="0" y="7"/>
                  </a:lnTo>
                  <a:lnTo>
                    <a:pt x="6" y="0"/>
                  </a:lnTo>
                  <a:lnTo>
                    <a:pt x="307" y="0"/>
                  </a:lnTo>
                  <a:lnTo>
                    <a:pt x="314" y="7"/>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2" name="Freeform 1060"/>
            <p:cNvSpPr>
              <a:spLocks/>
            </p:cNvSpPr>
            <p:nvPr/>
          </p:nvSpPr>
          <p:spPr bwMode="auto">
            <a:xfrm>
              <a:off x="750" y="2811"/>
              <a:ext cx="161" cy="7"/>
            </a:xfrm>
            <a:custGeom>
              <a:avLst/>
              <a:gdLst>
                <a:gd name="T0" fmla="*/ 0 w 161"/>
                <a:gd name="T1" fmla="*/ 0 h 7"/>
                <a:gd name="T2" fmla="*/ 161 w 161"/>
                <a:gd name="T3" fmla="*/ 0 h 7"/>
                <a:gd name="T4" fmla="*/ 154 w 161"/>
                <a:gd name="T5" fmla="*/ 7 h 7"/>
                <a:gd name="T6" fmla="*/ 7 w 161"/>
                <a:gd name="T7" fmla="*/ 7 h 7"/>
                <a:gd name="T8" fmla="*/ 0 w 161"/>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 h="7">
                  <a:moveTo>
                    <a:pt x="0" y="0"/>
                  </a:moveTo>
                  <a:lnTo>
                    <a:pt x="161" y="0"/>
                  </a:lnTo>
                  <a:lnTo>
                    <a:pt x="154" y="7"/>
                  </a:lnTo>
                  <a:lnTo>
                    <a:pt x="7" y="7"/>
                  </a:lnTo>
                  <a:lnTo>
                    <a:pt x="0"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3" name="Freeform 1061"/>
            <p:cNvSpPr>
              <a:spLocks/>
            </p:cNvSpPr>
            <p:nvPr/>
          </p:nvSpPr>
          <p:spPr bwMode="auto">
            <a:xfrm>
              <a:off x="711" y="2772"/>
              <a:ext cx="239" cy="7"/>
            </a:xfrm>
            <a:custGeom>
              <a:avLst/>
              <a:gdLst>
                <a:gd name="T0" fmla="*/ 0 w 239"/>
                <a:gd name="T1" fmla="*/ 0 h 7"/>
                <a:gd name="T2" fmla="*/ 239 w 239"/>
                <a:gd name="T3" fmla="*/ 0 h 7"/>
                <a:gd name="T4" fmla="*/ 233 w 239"/>
                <a:gd name="T5" fmla="*/ 7 h 7"/>
                <a:gd name="T6" fmla="*/ 7 w 239"/>
                <a:gd name="T7" fmla="*/ 7 h 7"/>
                <a:gd name="T8" fmla="*/ 0 w 239"/>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9" h="7">
                  <a:moveTo>
                    <a:pt x="0" y="0"/>
                  </a:moveTo>
                  <a:lnTo>
                    <a:pt x="239" y="0"/>
                  </a:lnTo>
                  <a:lnTo>
                    <a:pt x="233" y="7"/>
                  </a:lnTo>
                  <a:lnTo>
                    <a:pt x="7" y="7"/>
                  </a:lnTo>
                  <a:lnTo>
                    <a:pt x="0"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4" name="Freeform 1062"/>
            <p:cNvSpPr>
              <a:spLocks/>
            </p:cNvSpPr>
            <p:nvPr/>
          </p:nvSpPr>
          <p:spPr bwMode="auto">
            <a:xfrm>
              <a:off x="672" y="2733"/>
              <a:ext cx="317" cy="7"/>
            </a:xfrm>
            <a:custGeom>
              <a:avLst/>
              <a:gdLst>
                <a:gd name="T0" fmla="*/ 0 w 317"/>
                <a:gd name="T1" fmla="*/ 0 h 7"/>
                <a:gd name="T2" fmla="*/ 317 w 317"/>
                <a:gd name="T3" fmla="*/ 0 h 7"/>
                <a:gd name="T4" fmla="*/ 311 w 317"/>
                <a:gd name="T5" fmla="*/ 7 h 7"/>
                <a:gd name="T6" fmla="*/ 7 w 317"/>
                <a:gd name="T7" fmla="*/ 7 h 7"/>
                <a:gd name="T8" fmla="*/ 0 w 31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7" h="7">
                  <a:moveTo>
                    <a:pt x="0" y="0"/>
                  </a:moveTo>
                  <a:lnTo>
                    <a:pt x="317" y="0"/>
                  </a:lnTo>
                  <a:lnTo>
                    <a:pt x="311" y="7"/>
                  </a:lnTo>
                  <a:lnTo>
                    <a:pt x="7" y="7"/>
                  </a:lnTo>
                  <a:lnTo>
                    <a:pt x="0"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5" name="Rectangle 1063"/>
            <p:cNvSpPr>
              <a:spLocks noChangeArrowheads="1"/>
            </p:cNvSpPr>
            <p:nvPr/>
          </p:nvSpPr>
          <p:spPr bwMode="auto">
            <a:xfrm>
              <a:off x="1154" y="2736"/>
              <a:ext cx="6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S</a:t>
              </a:r>
              <a:endParaRPr lang="en-US" altLang="en-US" sz="2000" b="1">
                <a:latin typeface="Bodoni Bd BT" pitchFamily="18" charset="0"/>
              </a:endParaRPr>
            </a:p>
          </p:txBody>
        </p:sp>
        <p:sp>
          <p:nvSpPr>
            <p:cNvPr id="36" name="Rectangle 1064"/>
            <p:cNvSpPr>
              <a:spLocks noChangeArrowheads="1"/>
            </p:cNvSpPr>
            <p:nvPr/>
          </p:nvSpPr>
          <p:spPr bwMode="auto">
            <a:xfrm>
              <a:off x="1219"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o</a:t>
              </a:r>
              <a:endParaRPr lang="en-US" altLang="en-US" sz="2000" b="1">
                <a:latin typeface="Bodoni Bd BT" pitchFamily="18" charset="0"/>
              </a:endParaRPr>
            </a:p>
          </p:txBody>
        </p:sp>
        <p:sp>
          <p:nvSpPr>
            <p:cNvPr id="37" name="Rectangle 1065"/>
            <p:cNvSpPr>
              <a:spLocks noChangeArrowheads="1"/>
            </p:cNvSpPr>
            <p:nvPr/>
          </p:nvSpPr>
          <p:spPr bwMode="auto">
            <a:xfrm>
              <a:off x="1282" y="2736"/>
              <a:ext cx="36"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f</a:t>
              </a:r>
              <a:endParaRPr lang="en-US" altLang="en-US" sz="2000" b="1">
                <a:latin typeface="Bodoni Bd BT" pitchFamily="18" charset="0"/>
              </a:endParaRPr>
            </a:p>
          </p:txBody>
        </p:sp>
        <p:sp>
          <p:nvSpPr>
            <p:cNvPr id="38" name="Rectangle 1066"/>
            <p:cNvSpPr>
              <a:spLocks noChangeArrowheads="1"/>
            </p:cNvSpPr>
            <p:nvPr/>
          </p:nvSpPr>
          <p:spPr bwMode="auto">
            <a:xfrm>
              <a:off x="1314"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t</a:t>
              </a:r>
              <a:endParaRPr lang="en-US" altLang="en-US" sz="2000" b="1">
                <a:latin typeface="Bodoni Bd BT" pitchFamily="18" charset="0"/>
              </a:endParaRPr>
            </a:p>
          </p:txBody>
        </p:sp>
        <p:sp>
          <p:nvSpPr>
            <p:cNvPr id="39" name="Rectangle 1067"/>
            <p:cNvSpPr>
              <a:spLocks noChangeArrowheads="1"/>
            </p:cNvSpPr>
            <p:nvPr/>
          </p:nvSpPr>
          <p:spPr bwMode="auto">
            <a:xfrm>
              <a:off x="1352" y="2736"/>
              <a:ext cx="92"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w</a:t>
              </a:r>
              <a:endParaRPr lang="en-US" altLang="en-US" sz="2000" b="1">
                <a:latin typeface="Bodoni Bd BT" pitchFamily="18" charset="0"/>
              </a:endParaRPr>
            </a:p>
          </p:txBody>
        </p:sp>
        <p:sp>
          <p:nvSpPr>
            <p:cNvPr id="40" name="Rectangle 1068"/>
            <p:cNvSpPr>
              <a:spLocks noChangeArrowheads="1"/>
            </p:cNvSpPr>
            <p:nvPr/>
          </p:nvSpPr>
          <p:spPr bwMode="auto">
            <a:xfrm>
              <a:off x="1440"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a</a:t>
              </a:r>
              <a:endParaRPr lang="en-US" altLang="en-US" sz="2000" b="1">
                <a:latin typeface="Bodoni Bd BT" pitchFamily="18" charset="0"/>
              </a:endParaRPr>
            </a:p>
          </p:txBody>
        </p:sp>
        <p:sp>
          <p:nvSpPr>
            <p:cNvPr id="41" name="Rectangle 1069"/>
            <p:cNvSpPr>
              <a:spLocks noChangeArrowheads="1"/>
            </p:cNvSpPr>
            <p:nvPr/>
          </p:nvSpPr>
          <p:spPr bwMode="auto">
            <a:xfrm>
              <a:off x="1494"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r</a:t>
              </a:r>
              <a:endParaRPr lang="en-US" altLang="en-US" sz="2000" b="1">
                <a:latin typeface="Bodoni Bd BT" pitchFamily="18" charset="0"/>
              </a:endParaRPr>
            </a:p>
          </p:txBody>
        </p:sp>
        <p:sp>
          <p:nvSpPr>
            <p:cNvPr id="42" name="Rectangle 1070"/>
            <p:cNvSpPr>
              <a:spLocks noChangeArrowheads="1"/>
            </p:cNvSpPr>
            <p:nvPr/>
          </p:nvSpPr>
          <p:spPr bwMode="auto">
            <a:xfrm>
              <a:off x="1536"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sp>
          <p:nvSpPr>
            <p:cNvPr id="43" name="Rectangle 1071"/>
            <p:cNvSpPr>
              <a:spLocks noChangeArrowheads="1"/>
            </p:cNvSpPr>
            <p:nvPr/>
          </p:nvSpPr>
          <p:spPr bwMode="auto">
            <a:xfrm>
              <a:off x="1593"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 </a:t>
              </a:r>
              <a:endParaRPr lang="en-US" altLang="en-US" sz="2000" b="1">
                <a:latin typeface="Bodoni Bd BT" pitchFamily="18" charset="0"/>
              </a:endParaRPr>
            </a:p>
          </p:txBody>
        </p:sp>
        <p:sp>
          <p:nvSpPr>
            <p:cNvPr id="44" name="Rectangle 1072"/>
            <p:cNvSpPr>
              <a:spLocks noChangeArrowheads="1"/>
            </p:cNvSpPr>
            <p:nvPr/>
          </p:nvSpPr>
          <p:spPr bwMode="auto">
            <a:xfrm>
              <a:off x="1616"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sp>
          <p:nvSpPr>
            <p:cNvPr id="45" name="Rectangle 1073"/>
            <p:cNvSpPr>
              <a:spLocks noChangeArrowheads="1"/>
            </p:cNvSpPr>
            <p:nvPr/>
          </p:nvSpPr>
          <p:spPr bwMode="auto">
            <a:xfrm>
              <a:off x="167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n</a:t>
              </a:r>
              <a:endParaRPr lang="en-US" altLang="en-US" sz="2000" b="1">
                <a:latin typeface="Bodoni Bd BT" pitchFamily="18" charset="0"/>
              </a:endParaRPr>
            </a:p>
          </p:txBody>
        </p:sp>
        <p:sp>
          <p:nvSpPr>
            <p:cNvPr id="46" name="Rectangle 1074"/>
            <p:cNvSpPr>
              <a:spLocks noChangeArrowheads="1"/>
            </p:cNvSpPr>
            <p:nvPr/>
          </p:nvSpPr>
          <p:spPr bwMode="auto">
            <a:xfrm>
              <a:off x="173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g</a:t>
              </a:r>
              <a:endParaRPr lang="en-US" altLang="en-US" sz="2000" b="1">
                <a:latin typeface="Bodoni Bd BT" pitchFamily="18" charset="0"/>
              </a:endParaRPr>
            </a:p>
          </p:txBody>
        </p:sp>
        <p:sp>
          <p:nvSpPr>
            <p:cNvPr id="47" name="Rectangle 1075"/>
            <p:cNvSpPr>
              <a:spLocks noChangeArrowheads="1"/>
            </p:cNvSpPr>
            <p:nvPr/>
          </p:nvSpPr>
          <p:spPr bwMode="auto">
            <a:xfrm>
              <a:off x="1797" y="2736"/>
              <a:ext cx="2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i</a:t>
              </a:r>
              <a:endParaRPr lang="en-US" altLang="en-US" sz="2000" b="1">
                <a:latin typeface="Bodoni Bd BT" pitchFamily="18" charset="0"/>
              </a:endParaRPr>
            </a:p>
          </p:txBody>
        </p:sp>
        <p:sp>
          <p:nvSpPr>
            <p:cNvPr id="48" name="Rectangle 1076"/>
            <p:cNvSpPr>
              <a:spLocks noChangeArrowheads="1"/>
            </p:cNvSpPr>
            <p:nvPr/>
          </p:nvSpPr>
          <p:spPr bwMode="auto">
            <a:xfrm>
              <a:off x="1824"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n</a:t>
              </a:r>
              <a:endParaRPr lang="en-US" altLang="en-US" sz="2000" b="1">
                <a:latin typeface="Bodoni Bd BT" pitchFamily="18" charset="0"/>
              </a:endParaRPr>
            </a:p>
          </p:txBody>
        </p:sp>
        <p:sp>
          <p:nvSpPr>
            <p:cNvPr id="49" name="Rectangle 1077"/>
            <p:cNvSpPr>
              <a:spLocks noChangeArrowheads="1"/>
            </p:cNvSpPr>
            <p:nvPr/>
          </p:nvSpPr>
          <p:spPr bwMode="auto">
            <a:xfrm>
              <a:off x="1884"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sp>
          <p:nvSpPr>
            <p:cNvPr id="50" name="Rectangle 1078"/>
            <p:cNvSpPr>
              <a:spLocks noChangeArrowheads="1"/>
            </p:cNvSpPr>
            <p:nvPr/>
          </p:nvSpPr>
          <p:spPr bwMode="auto">
            <a:xfrm>
              <a:off x="1942"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sp>
          <p:nvSpPr>
            <p:cNvPr id="51" name="Rectangle 1079"/>
            <p:cNvSpPr>
              <a:spLocks noChangeArrowheads="1"/>
            </p:cNvSpPr>
            <p:nvPr/>
          </p:nvSpPr>
          <p:spPr bwMode="auto">
            <a:xfrm>
              <a:off x="1998"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r</a:t>
              </a:r>
              <a:endParaRPr lang="en-US" altLang="en-US" sz="2000" b="1">
                <a:latin typeface="Bodoni Bd BT" pitchFamily="18" charset="0"/>
              </a:endParaRPr>
            </a:p>
          </p:txBody>
        </p:sp>
        <p:sp>
          <p:nvSpPr>
            <p:cNvPr id="52" name="Rectangle 1080"/>
            <p:cNvSpPr>
              <a:spLocks noChangeArrowheads="1"/>
            </p:cNvSpPr>
            <p:nvPr/>
          </p:nvSpPr>
          <p:spPr bwMode="auto">
            <a:xfrm>
              <a:off x="2039"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i</a:t>
              </a:r>
              <a:endParaRPr lang="en-US" altLang="en-US" sz="2000" b="1">
                <a:latin typeface="Bodoni Bd BT" pitchFamily="18" charset="0"/>
              </a:endParaRPr>
            </a:p>
          </p:txBody>
        </p:sp>
        <p:sp>
          <p:nvSpPr>
            <p:cNvPr id="53" name="Rectangle 1081"/>
            <p:cNvSpPr>
              <a:spLocks noChangeArrowheads="1"/>
            </p:cNvSpPr>
            <p:nvPr/>
          </p:nvSpPr>
          <p:spPr bwMode="auto">
            <a:xfrm>
              <a:off x="206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n</a:t>
              </a:r>
              <a:endParaRPr lang="en-US" altLang="en-US" sz="2000" b="1">
                <a:latin typeface="Bodoni Bd BT" pitchFamily="18" charset="0"/>
              </a:endParaRPr>
            </a:p>
          </p:txBody>
        </p:sp>
        <p:sp>
          <p:nvSpPr>
            <p:cNvPr id="54" name="Rectangle 1082"/>
            <p:cNvSpPr>
              <a:spLocks noChangeArrowheads="1"/>
            </p:cNvSpPr>
            <p:nvPr/>
          </p:nvSpPr>
          <p:spPr bwMode="auto">
            <a:xfrm>
              <a:off x="212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g</a:t>
              </a:r>
              <a:endParaRPr lang="en-US" altLang="en-US" sz="2000" b="1">
                <a:latin typeface="Bodoni Bd BT" pitchFamily="18" charset="0"/>
              </a:endParaRPr>
            </a:p>
          </p:txBody>
        </p:sp>
        <p:sp>
          <p:nvSpPr>
            <p:cNvPr id="55" name="Rectangle 1083"/>
            <p:cNvSpPr>
              <a:spLocks noChangeArrowheads="1"/>
            </p:cNvSpPr>
            <p:nvPr/>
          </p:nvSpPr>
          <p:spPr bwMode="auto">
            <a:xfrm>
              <a:off x="2191"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 </a:t>
              </a:r>
              <a:endParaRPr lang="en-US" altLang="en-US" sz="2000" b="1">
                <a:latin typeface="Bodoni Bd BT" pitchFamily="18" charset="0"/>
              </a:endParaRPr>
            </a:p>
          </p:txBody>
        </p:sp>
        <p:sp>
          <p:nvSpPr>
            <p:cNvPr id="56" name="Rectangle 1084"/>
            <p:cNvSpPr>
              <a:spLocks noChangeArrowheads="1"/>
            </p:cNvSpPr>
            <p:nvPr/>
          </p:nvSpPr>
          <p:spPr bwMode="auto">
            <a:xfrm>
              <a:off x="2213" y="2736"/>
              <a:ext cx="2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I</a:t>
              </a:r>
              <a:endParaRPr lang="en-US" altLang="en-US" sz="2000" b="1">
                <a:latin typeface="Bodoni Bd BT" pitchFamily="18" charset="0"/>
              </a:endParaRPr>
            </a:p>
          </p:txBody>
        </p:sp>
        <p:sp>
          <p:nvSpPr>
            <p:cNvPr id="57" name="Rectangle 1085"/>
            <p:cNvSpPr>
              <a:spLocks noChangeArrowheads="1"/>
            </p:cNvSpPr>
            <p:nvPr/>
          </p:nvSpPr>
          <p:spPr bwMode="auto">
            <a:xfrm>
              <a:off x="2239"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n</a:t>
              </a:r>
              <a:endParaRPr lang="en-US" altLang="en-US" sz="2000" b="1">
                <a:latin typeface="Bodoni Bd BT" pitchFamily="18" charset="0"/>
              </a:endParaRPr>
            </a:p>
          </p:txBody>
        </p:sp>
        <p:sp>
          <p:nvSpPr>
            <p:cNvPr id="58" name="Rectangle 1086"/>
            <p:cNvSpPr>
              <a:spLocks noChangeArrowheads="1"/>
            </p:cNvSpPr>
            <p:nvPr/>
          </p:nvSpPr>
          <p:spPr bwMode="auto">
            <a:xfrm>
              <a:off x="2302" y="2736"/>
              <a:ext cx="52"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s</a:t>
              </a:r>
              <a:endParaRPr lang="en-US" altLang="en-US" sz="2000" b="1">
                <a:latin typeface="Bodoni Bd BT" pitchFamily="18" charset="0"/>
              </a:endParaRPr>
            </a:p>
          </p:txBody>
        </p:sp>
        <p:sp>
          <p:nvSpPr>
            <p:cNvPr id="59" name="Rectangle 1087"/>
            <p:cNvSpPr>
              <a:spLocks noChangeArrowheads="1"/>
            </p:cNvSpPr>
            <p:nvPr/>
          </p:nvSpPr>
          <p:spPr bwMode="auto">
            <a:xfrm>
              <a:off x="2355"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t</a:t>
              </a:r>
              <a:endParaRPr lang="en-US" altLang="en-US" sz="2000" b="1">
                <a:latin typeface="Bodoni Bd BT" pitchFamily="18" charset="0"/>
              </a:endParaRPr>
            </a:p>
          </p:txBody>
        </p:sp>
        <p:sp>
          <p:nvSpPr>
            <p:cNvPr id="60" name="Rectangle 1088"/>
            <p:cNvSpPr>
              <a:spLocks noChangeArrowheads="1"/>
            </p:cNvSpPr>
            <p:nvPr/>
          </p:nvSpPr>
          <p:spPr bwMode="auto">
            <a:xfrm>
              <a:off x="2393"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i</a:t>
              </a:r>
              <a:endParaRPr lang="en-US" altLang="en-US" sz="2000" b="1">
                <a:latin typeface="Bodoni Bd BT" pitchFamily="18" charset="0"/>
              </a:endParaRPr>
            </a:p>
          </p:txBody>
        </p:sp>
        <p:sp>
          <p:nvSpPr>
            <p:cNvPr id="61" name="Rectangle 1089"/>
            <p:cNvSpPr>
              <a:spLocks noChangeArrowheads="1"/>
            </p:cNvSpPr>
            <p:nvPr/>
          </p:nvSpPr>
          <p:spPr bwMode="auto">
            <a:xfrm>
              <a:off x="2424"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t</a:t>
              </a:r>
              <a:endParaRPr lang="en-US" altLang="en-US" sz="2000" b="1">
                <a:latin typeface="Bodoni Bd BT" pitchFamily="18" charset="0"/>
              </a:endParaRPr>
            </a:p>
          </p:txBody>
        </p:sp>
        <p:sp>
          <p:nvSpPr>
            <p:cNvPr id="62" name="Rectangle 1090"/>
            <p:cNvSpPr>
              <a:spLocks noChangeArrowheads="1"/>
            </p:cNvSpPr>
            <p:nvPr/>
          </p:nvSpPr>
          <p:spPr bwMode="auto">
            <a:xfrm>
              <a:off x="2463"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u</a:t>
              </a:r>
              <a:endParaRPr lang="en-US" altLang="en-US" sz="2000" b="1">
                <a:latin typeface="Bodoni Bd BT" pitchFamily="18" charset="0"/>
              </a:endParaRPr>
            </a:p>
          </p:txBody>
        </p:sp>
        <p:sp>
          <p:nvSpPr>
            <p:cNvPr id="63" name="Rectangle 1091"/>
            <p:cNvSpPr>
              <a:spLocks noChangeArrowheads="1"/>
            </p:cNvSpPr>
            <p:nvPr/>
          </p:nvSpPr>
          <p:spPr bwMode="auto">
            <a:xfrm>
              <a:off x="2527"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t</a:t>
              </a:r>
              <a:endParaRPr lang="en-US" altLang="en-US" sz="2000" b="1">
                <a:latin typeface="Bodoni Bd BT" pitchFamily="18" charset="0"/>
              </a:endParaRPr>
            </a:p>
          </p:txBody>
        </p:sp>
        <p:sp>
          <p:nvSpPr>
            <p:cNvPr id="64" name="Rectangle 1092"/>
            <p:cNvSpPr>
              <a:spLocks noChangeArrowheads="1"/>
            </p:cNvSpPr>
            <p:nvPr/>
          </p:nvSpPr>
          <p:spPr bwMode="auto">
            <a:xfrm>
              <a:off x="2566"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grpSp>
      <p:sp>
        <p:nvSpPr>
          <p:cNvPr id="65" name="Rectangle 1093"/>
          <p:cNvSpPr>
            <a:spLocks noChangeArrowheads="1"/>
          </p:cNvSpPr>
          <p:nvPr userDrawn="1"/>
        </p:nvSpPr>
        <p:spPr bwMode="auto">
          <a:xfrm>
            <a:off x="4119563" y="6567488"/>
            <a:ext cx="982662"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en-US" altLang="en-US" sz="1000" b="1">
                <a:solidFill>
                  <a:srgbClr val="B7B7B7"/>
                </a:solidFill>
                <a:latin typeface="Arial" panose="020B0604020202020204" pitchFamily="34" charset="0"/>
              </a:rPr>
              <a:t>January 2002</a:t>
            </a:r>
          </a:p>
        </p:txBody>
      </p:sp>
    </p:spTree>
    <p:extLst>
      <p:ext uri="{BB962C8B-B14F-4D97-AF65-F5344CB8AC3E}">
        <p14:creationId xmlns:p14="http://schemas.microsoft.com/office/powerpoint/2010/main" val="4035416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28931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2167746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6549670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39079243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15784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600355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3061864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1136677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750518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8835327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8963928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6317475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8347636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8018977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266431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11E </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 id="2147483730"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11E </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25968311"/>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8.xml"/><Relationship Id="rId1" Type="http://schemas.openxmlformats.org/officeDocument/2006/relationships/vmlDrawing" Target="../drawings/vmlDrawing2.vml"/><Relationship Id="rId4" Type="http://schemas.openxmlformats.org/officeDocument/2006/relationships/image" Target="../media/image8.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8.xml"/><Relationship Id="rId1" Type="http://schemas.openxmlformats.org/officeDocument/2006/relationships/vmlDrawing" Target="../drawings/vmlDrawing3.vml"/><Relationship Id="rId4" Type="http://schemas.openxmlformats.org/officeDocument/2006/relationships/image" Target="../media/image9.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8.xml"/><Relationship Id="rId1" Type="http://schemas.openxmlformats.org/officeDocument/2006/relationships/vmlDrawing" Target="../drawings/vmlDrawing4.vml"/><Relationship Id="rId4" Type="http://schemas.openxmlformats.org/officeDocument/2006/relationships/image" Target="../media/image10.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n-US" altLang="en-US" dirty="0"/>
              <a:t>Personal Software </a:t>
            </a:r>
            <a:br>
              <a:rPr lang="en-US" altLang="en-US" dirty="0"/>
            </a:br>
            <a:r>
              <a:rPr lang="en-US" altLang="en-US" dirty="0" err="1"/>
              <a:t>Process</a:t>
            </a:r>
            <a:r>
              <a:rPr lang="en-US" altLang="en-US" baseline="30000" dirty="0" err="1"/>
              <a:t>SM</a:t>
            </a:r>
            <a:r>
              <a:rPr lang="en-US" altLang="en-US" dirty="0"/>
              <a:t> for Engineers: </a:t>
            </a:r>
            <a:br>
              <a:rPr lang="en-US" altLang="en-US" dirty="0"/>
            </a:br>
            <a:r>
              <a:rPr lang="en-US" altLang="en-US" dirty="0"/>
              <a:t>Part I</a:t>
            </a:r>
          </a:p>
        </p:txBody>
      </p:sp>
      <p:sp>
        <p:nvSpPr>
          <p:cNvPr id="3" name="Subtitle 2"/>
          <p:cNvSpPr>
            <a:spLocks noGrp="1"/>
          </p:cNvSpPr>
          <p:nvPr>
            <p:ph type="subTitle" idx="1"/>
          </p:nvPr>
        </p:nvSpPr>
        <p:spPr/>
        <p:txBody>
          <a:bodyPr/>
          <a:lstStyle/>
          <a:p>
            <a:r>
              <a:rPr lang="en-US" altLang="en-US"/>
              <a:t>Workshop:  Assignment 11E</a:t>
            </a:r>
            <a:endParaRPr lang="en-US" dirty="0"/>
          </a:p>
        </p:txBody>
      </p:sp>
    </p:spTree>
    <p:extLst>
      <p:ext uri="{BB962C8B-B14F-4D97-AF65-F5344CB8AC3E}">
        <p14:creationId xmlns:p14="http://schemas.microsoft.com/office/powerpoint/2010/main" val="875665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a:t>Limitations of Correlation</a:t>
            </a:r>
          </a:p>
        </p:txBody>
      </p:sp>
      <p:sp>
        <p:nvSpPr>
          <p:cNvPr id="2" name="Content Placeholder 1"/>
          <p:cNvSpPr>
            <a:spLocks noGrp="1"/>
          </p:cNvSpPr>
          <p:nvPr>
            <p:ph idx="1"/>
          </p:nvPr>
        </p:nvSpPr>
        <p:spPr/>
        <p:txBody>
          <a:bodyPr/>
          <a:lstStyle/>
          <a:p>
            <a:r>
              <a:rPr lang="en-US" altLang="en-US" dirty="0"/>
              <a:t>Correlation does not imply cause and effect.</a:t>
            </a:r>
          </a:p>
          <a:p>
            <a:endParaRPr lang="en-US" altLang="en-US" dirty="0"/>
          </a:p>
          <a:p>
            <a:r>
              <a:rPr lang="en-US" altLang="en-US" dirty="0"/>
              <a:t>A strong correlation may be coincidental.</a:t>
            </a:r>
          </a:p>
          <a:p>
            <a:endParaRPr lang="en-US" altLang="en-US" sz="4800" dirty="0"/>
          </a:p>
          <a:p>
            <a:endParaRPr lang="en-US" altLang="en-US" dirty="0"/>
          </a:p>
          <a:p>
            <a:r>
              <a:rPr lang="en-US" altLang="en-US" dirty="0"/>
              <a:t>Many coincidental correlations may be found in historical process data.</a:t>
            </a:r>
          </a:p>
          <a:p>
            <a:endParaRPr lang="en-US" altLang="en-US" dirty="0"/>
          </a:p>
          <a:p>
            <a:r>
              <a:rPr lang="en-US" altLang="en-US" dirty="0"/>
              <a:t>To use a correlation, you must understand the cause-and-effect relationship in the process.</a:t>
            </a:r>
          </a:p>
          <a:p>
            <a:endParaRPr lang="en-US" altLang="en-US" dirty="0"/>
          </a:p>
          <a:p>
            <a:endParaRPr lang="en-US" dirty="0"/>
          </a:p>
        </p:txBody>
      </p:sp>
      <p:sp>
        <p:nvSpPr>
          <p:cNvPr id="3" name="Picture Placeholder 2"/>
          <p:cNvSpPr>
            <a:spLocks noGrp="1"/>
          </p:cNvSpPr>
          <p:nvPr>
            <p:ph type="pic" sz="quarter" idx="11"/>
          </p:nvPr>
        </p:nvSpPr>
        <p:spPr/>
      </p:sp>
      <p:sp>
        <p:nvSpPr>
          <p:cNvPr id="16387" name="Rectangle 3"/>
          <p:cNvSpPr>
            <a:spLocks noGrp="1" noChangeArrowheads="1"/>
          </p:cNvSpPr>
          <p:nvPr>
            <p:ph type="body" sz="quarter" idx="10"/>
          </p:nvPr>
        </p:nvSpPr>
        <p:spPr/>
        <p:txBody>
          <a:bodyPr/>
          <a:lstStyle/>
          <a:p>
            <a:pPr eaLnBrk="1" hangingPunct="1"/>
            <a:endParaRPr lang="en-US" altLang="en-US" dirty="0"/>
          </a:p>
        </p:txBody>
      </p:sp>
      <p:sp>
        <p:nvSpPr>
          <p:cNvPr id="16388" name="Rectangle 66"/>
          <p:cNvSpPr>
            <a:spLocks noChangeArrowheads="1"/>
          </p:cNvSpPr>
          <p:nvPr/>
        </p:nvSpPr>
        <p:spPr bwMode="auto">
          <a:xfrm>
            <a:off x="373645" y="2753717"/>
            <a:ext cx="6223000" cy="992188"/>
          </a:xfrm>
          <a:prstGeom prst="rect">
            <a:avLst/>
          </a:prstGeom>
          <a:solidFill>
            <a:schemeClr val="bg2">
              <a:lumMod val="75000"/>
            </a:schemeClr>
          </a:solidFill>
          <a:ln w="12700">
            <a:solidFill>
              <a:schemeClr val="bg1"/>
            </a:solidFill>
            <a:miter lim="800000"/>
            <a:headEnd/>
            <a:tailEnd/>
          </a:ln>
          <a:effectLst/>
          <a:extLst/>
        </p:spPr>
        <p:txBody>
          <a:bodyPr lIns="103584" tIns="51793" rIns="103584" bIns="51793" anchor="ctr"/>
          <a:lstStyle>
            <a:lvl1pPr defTabSz="1028700">
              <a:defRPr>
                <a:solidFill>
                  <a:schemeClr val="tx1"/>
                </a:solidFill>
                <a:latin typeface="Bodoni Bd BT" pitchFamily="18" charset="0"/>
              </a:defRPr>
            </a:lvl1pPr>
            <a:lvl2pPr marL="742950" indent="-285750" defTabSz="1028700">
              <a:defRPr>
                <a:solidFill>
                  <a:schemeClr val="tx1"/>
                </a:solidFill>
                <a:latin typeface="Bodoni Bd BT" pitchFamily="18" charset="0"/>
              </a:defRPr>
            </a:lvl2pPr>
            <a:lvl3pPr marL="1143000" indent="-228600" defTabSz="1028700">
              <a:defRPr>
                <a:solidFill>
                  <a:schemeClr val="tx1"/>
                </a:solidFill>
                <a:latin typeface="Bodoni Bd BT" pitchFamily="18" charset="0"/>
              </a:defRPr>
            </a:lvl3pPr>
            <a:lvl4pPr marL="1600200" indent="-228600" defTabSz="1028700">
              <a:defRPr>
                <a:solidFill>
                  <a:schemeClr val="tx1"/>
                </a:solidFill>
                <a:latin typeface="Bodoni Bd BT" pitchFamily="18" charset="0"/>
              </a:defRPr>
            </a:lvl4pPr>
            <a:lvl5pPr marL="2057400" indent="-228600" defTabSz="1028700">
              <a:defRPr>
                <a:solidFill>
                  <a:schemeClr val="tx1"/>
                </a:solidFill>
                <a:latin typeface="Bodoni Bd BT" pitchFamily="18" charset="0"/>
              </a:defRPr>
            </a:lvl5pPr>
            <a:lvl6pPr marL="2514600" indent="-228600" defTabSz="1028700" eaLnBrk="0" fontAlgn="base" hangingPunct="0">
              <a:spcBef>
                <a:spcPct val="0"/>
              </a:spcBef>
              <a:spcAft>
                <a:spcPct val="0"/>
              </a:spcAft>
              <a:defRPr>
                <a:solidFill>
                  <a:schemeClr val="tx1"/>
                </a:solidFill>
                <a:latin typeface="Bodoni Bd BT" pitchFamily="18" charset="0"/>
              </a:defRPr>
            </a:lvl6pPr>
            <a:lvl7pPr marL="2971800" indent="-228600" defTabSz="1028700" eaLnBrk="0" fontAlgn="base" hangingPunct="0">
              <a:spcBef>
                <a:spcPct val="0"/>
              </a:spcBef>
              <a:spcAft>
                <a:spcPct val="0"/>
              </a:spcAft>
              <a:defRPr>
                <a:solidFill>
                  <a:schemeClr val="tx1"/>
                </a:solidFill>
                <a:latin typeface="Bodoni Bd BT" pitchFamily="18" charset="0"/>
              </a:defRPr>
            </a:lvl7pPr>
            <a:lvl8pPr marL="3429000" indent="-228600" defTabSz="1028700" eaLnBrk="0" fontAlgn="base" hangingPunct="0">
              <a:spcBef>
                <a:spcPct val="0"/>
              </a:spcBef>
              <a:spcAft>
                <a:spcPct val="0"/>
              </a:spcAft>
              <a:defRPr>
                <a:solidFill>
                  <a:schemeClr val="tx1"/>
                </a:solidFill>
                <a:latin typeface="Bodoni Bd BT" pitchFamily="18" charset="0"/>
              </a:defRPr>
            </a:lvl8pPr>
            <a:lvl9pPr marL="3886200" indent="-228600" defTabSz="1028700" eaLnBrk="0" fontAlgn="base" hangingPunct="0">
              <a:spcBef>
                <a:spcPct val="0"/>
              </a:spcBef>
              <a:spcAft>
                <a:spcPct val="0"/>
              </a:spcAft>
              <a:defRPr>
                <a:solidFill>
                  <a:schemeClr val="tx1"/>
                </a:solidFill>
                <a:latin typeface="Bodoni Bd BT" pitchFamily="18" charset="0"/>
              </a:defRPr>
            </a:lvl9pPr>
          </a:lstStyle>
          <a:p>
            <a:pPr algn="ctr">
              <a:lnSpc>
                <a:spcPct val="90000"/>
              </a:lnSpc>
              <a:spcBef>
                <a:spcPct val="30000"/>
              </a:spcBef>
              <a:buFontTx/>
              <a:buChar char=" "/>
            </a:pPr>
            <a:r>
              <a:rPr lang="en-US" altLang="en-US" sz="2000" b="1" dirty="0">
                <a:solidFill>
                  <a:schemeClr val="bg1"/>
                </a:solidFill>
                <a:latin typeface="Arial" panose="020B0604020202020204" pitchFamily="34" charset="0"/>
              </a:rPr>
              <a:t>From 1840 to 1960, no U.S. president elected in a year ending in zero survived his presidency. Coincidence or...?</a:t>
            </a:r>
          </a:p>
        </p:txBody>
      </p:sp>
    </p:spTree>
    <p:extLst>
      <p:ext uri="{BB962C8B-B14F-4D97-AF65-F5344CB8AC3E}">
        <p14:creationId xmlns:p14="http://schemas.microsoft.com/office/powerpoint/2010/main" val="42605798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a:t>Calculating Correlation</a:t>
            </a:r>
            <a:endParaRPr lang="en-US" altLang="en-US" baseline="-25000"/>
          </a:p>
        </p:txBody>
      </p:sp>
      <p:sp>
        <p:nvSpPr>
          <p:cNvPr id="2" name="Content Placeholder 1"/>
          <p:cNvSpPr>
            <a:spLocks noGrp="1"/>
          </p:cNvSpPr>
          <p:nvPr>
            <p:ph idx="1"/>
          </p:nvPr>
        </p:nvSpPr>
        <p:spPr/>
        <p:txBody>
          <a:bodyPr/>
          <a:lstStyle/>
          <a:p>
            <a:r>
              <a:rPr lang="en-US" altLang="en-US" dirty="0"/>
              <a:t>The formula for calculating the correlation coefficient </a:t>
            </a:r>
            <a:r>
              <a:rPr lang="en-US" altLang="en-US" i="1" dirty="0"/>
              <a:t>r</a:t>
            </a:r>
            <a:r>
              <a:rPr lang="en-US" altLang="en-US" dirty="0"/>
              <a:t> is</a:t>
            </a:r>
          </a:p>
          <a:p>
            <a:endParaRPr lang="en-US" altLang="en-US" dirty="0"/>
          </a:p>
          <a:p>
            <a:endParaRPr lang="en-US" altLang="en-US" dirty="0"/>
          </a:p>
          <a:p>
            <a:endParaRPr lang="en-US" altLang="en-US" dirty="0"/>
          </a:p>
          <a:p>
            <a:endParaRPr lang="en-US" altLang="en-US" dirty="0"/>
          </a:p>
          <a:p>
            <a:endParaRPr lang="en-US" altLang="en-US" dirty="0"/>
          </a:p>
          <a:p>
            <a:r>
              <a:rPr lang="en-US" altLang="en-US" dirty="0"/>
              <a:t>where</a:t>
            </a:r>
          </a:p>
          <a:p>
            <a:pPr lvl="1"/>
            <a:r>
              <a:rPr lang="en-US" altLang="en-US" i="1" dirty="0"/>
              <a:t>x</a:t>
            </a:r>
            <a:r>
              <a:rPr lang="en-US" altLang="en-US" dirty="0"/>
              <a:t> and </a:t>
            </a:r>
            <a:r>
              <a:rPr lang="en-US" altLang="en-US" i="1" dirty="0"/>
              <a:t>y</a:t>
            </a:r>
            <a:r>
              <a:rPr lang="en-US" altLang="en-US" dirty="0"/>
              <a:t> are the two paired sets of data</a:t>
            </a:r>
          </a:p>
          <a:p>
            <a:pPr lvl="1"/>
            <a:r>
              <a:rPr lang="en-US" altLang="en-US" i="1" dirty="0"/>
              <a:t>n</a:t>
            </a:r>
            <a:r>
              <a:rPr lang="en-US" altLang="en-US" dirty="0"/>
              <a:t> is the number of their members</a:t>
            </a:r>
          </a:p>
          <a:p>
            <a:endParaRPr lang="en-US" altLang="en-US" dirty="0"/>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17412" name="Object 7">
            <a:hlinkClick r:id="" action="ppaction://ole?verb=0"/>
          </p:cNvPr>
          <p:cNvGraphicFramePr>
            <a:graphicFrameLocks noChangeAspect="1"/>
          </p:cNvGraphicFramePr>
          <p:nvPr>
            <p:extLst>
              <p:ext uri="{D42A27DB-BD31-4B8C-83A1-F6EECF244321}">
                <p14:modId xmlns:p14="http://schemas.microsoft.com/office/powerpoint/2010/main" val="2931013361"/>
              </p:ext>
            </p:extLst>
          </p:nvPr>
        </p:nvGraphicFramePr>
        <p:xfrm>
          <a:off x="287908" y="1864354"/>
          <a:ext cx="6936152" cy="2078429"/>
        </p:xfrm>
        <a:graphic>
          <a:graphicData uri="http://schemas.openxmlformats.org/presentationml/2006/ole">
            <mc:AlternateContent xmlns:mc="http://schemas.openxmlformats.org/markup-compatibility/2006">
              <mc:Choice xmlns:v="urn:schemas-microsoft-com:vml" Requires="v">
                <p:oleObj spid="_x0000_s3084" name="Equation" r:id="rId3" imgW="3390900" imgH="1016000" progId="Equation.3">
                  <p:embed/>
                </p:oleObj>
              </mc:Choice>
              <mc:Fallback>
                <p:oleObj name="Equation" r:id="rId3" imgW="3390900" imgH="10160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908" y="1864354"/>
                        <a:ext cx="6936152" cy="2078429"/>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6527429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a:t>The Significance Test -1</a:t>
            </a:r>
          </a:p>
        </p:txBody>
      </p:sp>
      <p:sp>
        <p:nvSpPr>
          <p:cNvPr id="2" name="Content Placeholder 1"/>
          <p:cNvSpPr>
            <a:spLocks noGrp="1"/>
          </p:cNvSpPr>
          <p:nvPr>
            <p:ph idx="1"/>
          </p:nvPr>
        </p:nvSpPr>
        <p:spPr/>
        <p:txBody>
          <a:bodyPr/>
          <a:lstStyle/>
          <a:p>
            <a:r>
              <a:rPr lang="en-US" altLang="en-US" dirty="0"/>
              <a:t>The significance test determines the likelihood that a strong correlation is random and therefore of no practical significance.</a:t>
            </a:r>
          </a:p>
          <a:p>
            <a:endParaRPr lang="en-US" altLang="en-US" dirty="0"/>
          </a:p>
          <a:p>
            <a:r>
              <a:rPr lang="en-US" altLang="en-US" dirty="0"/>
              <a:t>Recall that a strong correlation may be just a coincidence, especially when data are limited.</a:t>
            </a:r>
          </a:p>
          <a:p>
            <a:endParaRPr lang="en-US" altLang="en-US" dirty="0"/>
          </a:p>
          <a:p>
            <a:r>
              <a:rPr lang="en-US" altLang="en-US" dirty="0"/>
              <a:t>For example, a data set with only two points will always have an </a:t>
            </a:r>
            <a:br>
              <a:rPr lang="en-US" altLang="en-US" dirty="0"/>
            </a:br>
            <a:r>
              <a:rPr lang="en-US" altLang="en-US" i="1" dirty="0"/>
              <a:t>r</a:t>
            </a:r>
            <a:r>
              <a:rPr lang="en-US" altLang="en-US" baseline="30000" dirty="0"/>
              <a:t>2</a:t>
            </a:r>
            <a:r>
              <a:rPr lang="en-US" altLang="en-US" i="1" dirty="0"/>
              <a:t> </a:t>
            </a:r>
            <a:r>
              <a:rPr lang="en-US" altLang="en-US" dirty="0"/>
              <a:t>= 1, but this correlation is not significant.</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7603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dirty="0"/>
              <a:t>The Significance Test -2</a:t>
            </a:r>
          </a:p>
        </p:txBody>
      </p:sp>
      <p:sp>
        <p:nvSpPr>
          <p:cNvPr id="2" name="Content Placeholder 1"/>
          <p:cNvSpPr>
            <a:spLocks noGrp="1"/>
          </p:cNvSpPr>
          <p:nvPr>
            <p:ph idx="1"/>
          </p:nvPr>
        </p:nvSpPr>
        <p:spPr/>
        <p:txBody>
          <a:bodyPr/>
          <a:lstStyle/>
          <a:p>
            <a:r>
              <a:rPr lang="en-US" altLang="en-US" dirty="0"/>
              <a:t>The significance test uses the </a:t>
            </a:r>
            <a:r>
              <a:rPr lang="en-US" altLang="en-US" i="1" dirty="0"/>
              <a:t>t</a:t>
            </a:r>
            <a:r>
              <a:rPr lang="en-US" altLang="en-US" dirty="0"/>
              <a:t> distribution.</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19460" name="Object 5"/>
          <p:cNvGraphicFramePr>
            <a:graphicFrameLocks/>
          </p:cNvGraphicFramePr>
          <p:nvPr>
            <p:extLst>
              <p:ext uri="{D42A27DB-BD31-4B8C-83A1-F6EECF244321}">
                <p14:modId xmlns:p14="http://schemas.microsoft.com/office/powerpoint/2010/main" val="1334334756"/>
              </p:ext>
            </p:extLst>
          </p:nvPr>
        </p:nvGraphicFramePr>
        <p:xfrm>
          <a:off x="490538" y="2060575"/>
          <a:ext cx="8193087" cy="3976688"/>
        </p:xfrm>
        <a:graphic>
          <a:graphicData uri="http://schemas.openxmlformats.org/presentationml/2006/ole">
            <mc:AlternateContent xmlns:mc="http://schemas.openxmlformats.org/markup-compatibility/2006">
              <mc:Choice xmlns:v="urn:schemas-microsoft-com:vml" Requires="v">
                <p:oleObj spid="_x0000_s4109" name="Worksheet" r:id="rId3" imgW="4886203" imgH="3171702" progId="Excel.Sheet.8">
                  <p:embed/>
                </p:oleObj>
              </mc:Choice>
              <mc:Fallback>
                <p:oleObj name="Worksheet" r:id="rId3" imgW="4886203" imgH="3171702" progId="Excel.Sheet.8">
                  <p:embed/>
                  <p:pic>
                    <p:nvPicPr>
                      <p:cNvPr id="0" name=""/>
                      <p:cNvPicPr>
                        <a:picLocks noChangeArrowheads="1"/>
                      </p:cNvPicPr>
                      <p:nvPr/>
                    </p:nvPicPr>
                    <p:blipFill>
                      <a:blip r:embed="rId4"/>
                      <a:srcRect/>
                      <a:stretch>
                        <a:fillRect/>
                      </a:stretch>
                    </p:blipFill>
                    <p:spPr bwMode="auto">
                      <a:xfrm>
                        <a:off x="490538" y="2060575"/>
                        <a:ext cx="8193087" cy="3976688"/>
                      </a:xfrm>
                      <a:prstGeom prst="rect">
                        <a:avLst/>
                      </a:prstGeom>
                      <a:noFill/>
                      <a:ln>
                        <a:noFill/>
                      </a:ln>
                      <a:effectLst/>
                      <a:extLst/>
                    </p:spPr>
                  </p:pic>
                </p:oleObj>
              </mc:Fallback>
            </mc:AlternateContent>
          </a:graphicData>
        </a:graphic>
      </p:graphicFrame>
      <p:sp>
        <p:nvSpPr>
          <p:cNvPr id="19461" name="Line 6"/>
          <p:cNvSpPr>
            <a:spLocks noChangeShapeType="1"/>
          </p:cNvSpPr>
          <p:nvPr/>
        </p:nvSpPr>
        <p:spPr bwMode="auto">
          <a:xfrm>
            <a:off x="4592638" y="3387725"/>
            <a:ext cx="0" cy="2549525"/>
          </a:xfrm>
          <a:prstGeom prst="line">
            <a:avLst/>
          </a:prstGeom>
          <a:noFill/>
          <a:ln w="12700">
            <a:solidFill>
              <a:schemeClr val="bg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2" name="Freeform 7" descr="50%"/>
          <p:cNvSpPr>
            <a:spLocks/>
          </p:cNvSpPr>
          <p:nvPr/>
        </p:nvSpPr>
        <p:spPr bwMode="auto">
          <a:xfrm>
            <a:off x="1543050" y="5700713"/>
            <a:ext cx="987425" cy="234950"/>
          </a:xfrm>
          <a:custGeom>
            <a:avLst/>
            <a:gdLst>
              <a:gd name="T0" fmla="*/ 14285 w 553"/>
              <a:gd name="T1" fmla="*/ 222491 h 132"/>
              <a:gd name="T2" fmla="*/ 42854 w 553"/>
              <a:gd name="T3" fmla="*/ 222491 h 132"/>
              <a:gd name="T4" fmla="*/ 71423 w 553"/>
              <a:gd name="T5" fmla="*/ 215371 h 132"/>
              <a:gd name="T6" fmla="*/ 99992 w 553"/>
              <a:gd name="T7" fmla="*/ 206471 h 132"/>
              <a:gd name="T8" fmla="*/ 128562 w 553"/>
              <a:gd name="T9" fmla="*/ 206471 h 132"/>
              <a:gd name="T10" fmla="*/ 157131 w 553"/>
              <a:gd name="T11" fmla="*/ 199352 h 132"/>
              <a:gd name="T12" fmla="*/ 185700 w 553"/>
              <a:gd name="T13" fmla="*/ 199352 h 132"/>
              <a:gd name="T14" fmla="*/ 214269 w 553"/>
              <a:gd name="T15" fmla="*/ 199352 h 132"/>
              <a:gd name="T16" fmla="*/ 242839 w 553"/>
              <a:gd name="T17" fmla="*/ 190452 h 132"/>
              <a:gd name="T18" fmla="*/ 271408 w 553"/>
              <a:gd name="T19" fmla="*/ 190452 h 132"/>
              <a:gd name="T20" fmla="*/ 299977 w 553"/>
              <a:gd name="T21" fmla="*/ 183332 h 132"/>
              <a:gd name="T22" fmla="*/ 328546 w 553"/>
              <a:gd name="T23" fmla="*/ 183332 h 132"/>
              <a:gd name="T24" fmla="*/ 357116 w 553"/>
              <a:gd name="T25" fmla="*/ 174433 h 132"/>
              <a:gd name="T26" fmla="*/ 385685 w 553"/>
              <a:gd name="T27" fmla="*/ 174433 h 132"/>
              <a:gd name="T28" fmla="*/ 414254 w 553"/>
              <a:gd name="T29" fmla="*/ 174433 h 132"/>
              <a:gd name="T30" fmla="*/ 442824 w 553"/>
              <a:gd name="T31" fmla="*/ 174433 h 132"/>
              <a:gd name="T32" fmla="*/ 471393 w 553"/>
              <a:gd name="T33" fmla="*/ 174433 h 132"/>
              <a:gd name="T34" fmla="*/ 499962 w 553"/>
              <a:gd name="T35" fmla="*/ 165533 h 132"/>
              <a:gd name="T36" fmla="*/ 528531 w 553"/>
              <a:gd name="T37" fmla="*/ 147734 h 132"/>
              <a:gd name="T38" fmla="*/ 557101 w 553"/>
              <a:gd name="T39" fmla="*/ 140614 h 132"/>
              <a:gd name="T40" fmla="*/ 585670 w 553"/>
              <a:gd name="T41" fmla="*/ 140614 h 132"/>
              <a:gd name="T42" fmla="*/ 614239 w 553"/>
              <a:gd name="T43" fmla="*/ 131714 h 132"/>
              <a:gd name="T44" fmla="*/ 642808 w 553"/>
              <a:gd name="T45" fmla="*/ 124595 h 132"/>
              <a:gd name="T46" fmla="*/ 671378 w 553"/>
              <a:gd name="T47" fmla="*/ 115695 h 132"/>
              <a:gd name="T48" fmla="*/ 699947 w 553"/>
              <a:gd name="T49" fmla="*/ 115695 h 132"/>
              <a:gd name="T50" fmla="*/ 728516 w 553"/>
              <a:gd name="T51" fmla="*/ 106795 h 132"/>
              <a:gd name="T52" fmla="*/ 757085 w 553"/>
              <a:gd name="T53" fmla="*/ 99676 h 132"/>
              <a:gd name="T54" fmla="*/ 785655 w 553"/>
              <a:gd name="T55" fmla="*/ 83656 h 132"/>
              <a:gd name="T56" fmla="*/ 814224 w 553"/>
              <a:gd name="T57" fmla="*/ 72977 h 132"/>
              <a:gd name="T58" fmla="*/ 842793 w 553"/>
              <a:gd name="T59" fmla="*/ 56958 h 132"/>
              <a:gd name="T60" fmla="*/ 871362 w 553"/>
              <a:gd name="T61" fmla="*/ 48058 h 132"/>
              <a:gd name="T62" fmla="*/ 899932 w 553"/>
              <a:gd name="T63" fmla="*/ 32039 h 132"/>
              <a:gd name="T64" fmla="*/ 928501 w 553"/>
              <a:gd name="T65" fmla="*/ 24919 h 132"/>
              <a:gd name="T66" fmla="*/ 957070 w 553"/>
              <a:gd name="T67" fmla="*/ 8900 h 132"/>
              <a:gd name="T68" fmla="*/ 985639 w 553"/>
              <a:gd name="T69" fmla="*/ 0 h 132"/>
              <a:gd name="T70" fmla="*/ 0 w 553"/>
              <a:gd name="T71" fmla="*/ 222491 h 13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53" h="132">
                <a:moveTo>
                  <a:pt x="0" y="125"/>
                </a:moveTo>
                <a:lnTo>
                  <a:pt x="8" y="125"/>
                </a:lnTo>
                <a:lnTo>
                  <a:pt x="16" y="121"/>
                </a:lnTo>
                <a:lnTo>
                  <a:pt x="24" y="125"/>
                </a:lnTo>
                <a:lnTo>
                  <a:pt x="32" y="121"/>
                </a:lnTo>
                <a:lnTo>
                  <a:pt x="40" y="121"/>
                </a:lnTo>
                <a:lnTo>
                  <a:pt x="48" y="116"/>
                </a:lnTo>
                <a:lnTo>
                  <a:pt x="56" y="116"/>
                </a:lnTo>
                <a:lnTo>
                  <a:pt x="64" y="116"/>
                </a:lnTo>
                <a:lnTo>
                  <a:pt x="72" y="116"/>
                </a:lnTo>
                <a:lnTo>
                  <a:pt x="80" y="112"/>
                </a:lnTo>
                <a:lnTo>
                  <a:pt x="88" y="112"/>
                </a:lnTo>
                <a:lnTo>
                  <a:pt x="96" y="112"/>
                </a:lnTo>
                <a:lnTo>
                  <a:pt x="104" y="112"/>
                </a:lnTo>
                <a:lnTo>
                  <a:pt x="112" y="112"/>
                </a:lnTo>
                <a:lnTo>
                  <a:pt x="120" y="112"/>
                </a:lnTo>
                <a:lnTo>
                  <a:pt x="128" y="107"/>
                </a:lnTo>
                <a:lnTo>
                  <a:pt x="136" y="107"/>
                </a:lnTo>
                <a:lnTo>
                  <a:pt x="144" y="107"/>
                </a:lnTo>
                <a:lnTo>
                  <a:pt x="152" y="107"/>
                </a:lnTo>
                <a:lnTo>
                  <a:pt x="160" y="107"/>
                </a:lnTo>
                <a:lnTo>
                  <a:pt x="168" y="103"/>
                </a:lnTo>
                <a:lnTo>
                  <a:pt x="176" y="103"/>
                </a:lnTo>
                <a:lnTo>
                  <a:pt x="184" y="103"/>
                </a:lnTo>
                <a:lnTo>
                  <a:pt x="192" y="103"/>
                </a:lnTo>
                <a:lnTo>
                  <a:pt x="200" y="98"/>
                </a:lnTo>
                <a:lnTo>
                  <a:pt x="208" y="98"/>
                </a:lnTo>
                <a:lnTo>
                  <a:pt x="216" y="98"/>
                </a:lnTo>
                <a:lnTo>
                  <a:pt x="224" y="98"/>
                </a:lnTo>
                <a:lnTo>
                  <a:pt x="232" y="98"/>
                </a:lnTo>
                <a:lnTo>
                  <a:pt x="240" y="98"/>
                </a:lnTo>
                <a:lnTo>
                  <a:pt x="248" y="98"/>
                </a:lnTo>
                <a:lnTo>
                  <a:pt x="256" y="98"/>
                </a:lnTo>
                <a:lnTo>
                  <a:pt x="264" y="98"/>
                </a:lnTo>
                <a:lnTo>
                  <a:pt x="272" y="93"/>
                </a:lnTo>
                <a:lnTo>
                  <a:pt x="280" y="93"/>
                </a:lnTo>
                <a:lnTo>
                  <a:pt x="288" y="89"/>
                </a:lnTo>
                <a:lnTo>
                  <a:pt x="296" y="83"/>
                </a:lnTo>
                <a:lnTo>
                  <a:pt x="304" y="83"/>
                </a:lnTo>
                <a:lnTo>
                  <a:pt x="312" y="79"/>
                </a:lnTo>
                <a:lnTo>
                  <a:pt x="320" y="79"/>
                </a:lnTo>
                <a:lnTo>
                  <a:pt x="328" y="79"/>
                </a:lnTo>
                <a:lnTo>
                  <a:pt x="336" y="74"/>
                </a:lnTo>
                <a:lnTo>
                  <a:pt x="344" y="74"/>
                </a:lnTo>
                <a:lnTo>
                  <a:pt x="352" y="70"/>
                </a:lnTo>
                <a:lnTo>
                  <a:pt x="360" y="70"/>
                </a:lnTo>
                <a:lnTo>
                  <a:pt x="368" y="70"/>
                </a:lnTo>
                <a:lnTo>
                  <a:pt x="376" y="65"/>
                </a:lnTo>
                <a:lnTo>
                  <a:pt x="384" y="65"/>
                </a:lnTo>
                <a:lnTo>
                  <a:pt x="392" y="65"/>
                </a:lnTo>
                <a:lnTo>
                  <a:pt x="400" y="60"/>
                </a:lnTo>
                <a:lnTo>
                  <a:pt x="408" y="60"/>
                </a:lnTo>
                <a:lnTo>
                  <a:pt x="416" y="56"/>
                </a:lnTo>
                <a:lnTo>
                  <a:pt x="424" y="56"/>
                </a:lnTo>
                <a:lnTo>
                  <a:pt x="432" y="51"/>
                </a:lnTo>
                <a:lnTo>
                  <a:pt x="440" y="47"/>
                </a:lnTo>
                <a:lnTo>
                  <a:pt x="448" y="41"/>
                </a:lnTo>
                <a:lnTo>
                  <a:pt x="456" y="41"/>
                </a:lnTo>
                <a:lnTo>
                  <a:pt x="464" y="37"/>
                </a:lnTo>
                <a:lnTo>
                  <a:pt x="472" y="32"/>
                </a:lnTo>
                <a:lnTo>
                  <a:pt x="480" y="32"/>
                </a:lnTo>
                <a:lnTo>
                  <a:pt x="488" y="27"/>
                </a:lnTo>
                <a:lnTo>
                  <a:pt x="496" y="23"/>
                </a:lnTo>
                <a:lnTo>
                  <a:pt x="504" y="18"/>
                </a:lnTo>
                <a:lnTo>
                  <a:pt x="512" y="14"/>
                </a:lnTo>
                <a:lnTo>
                  <a:pt x="520" y="14"/>
                </a:lnTo>
                <a:lnTo>
                  <a:pt x="528" y="9"/>
                </a:lnTo>
                <a:lnTo>
                  <a:pt x="536" y="5"/>
                </a:lnTo>
                <a:lnTo>
                  <a:pt x="544" y="5"/>
                </a:lnTo>
                <a:lnTo>
                  <a:pt x="552" y="0"/>
                </a:lnTo>
                <a:lnTo>
                  <a:pt x="552" y="131"/>
                </a:lnTo>
                <a:lnTo>
                  <a:pt x="0" y="125"/>
                </a:lnTo>
              </a:path>
            </a:pathLst>
          </a:custGeom>
          <a:solidFill>
            <a:schemeClr val="bg2">
              <a:lumMod val="60000"/>
              <a:lumOff val="40000"/>
            </a:schemeClr>
          </a:solidFill>
          <a:ln w="12700" cap="rnd" cmpd="sng">
            <a:solidFill>
              <a:srgbClr val="000000"/>
            </a:solidFill>
            <a:prstDash val="solid"/>
            <a:round/>
            <a:headEnd/>
            <a:tailEnd/>
          </a:ln>
          <a:effectLst/>
          <a:extLst/>
        </p:spPr>
        <p:txBody>
          <a:bodyPr/>
          <a:lstStyle/>
          <a:p>
            <a:endParaRPr lang="en-US"/>
          </a:p>
        </p:txBody>
      </p:sp>
      <p:sp>
        <p:nvSpPr>
          <p:cNvPr id="19463" name="Freeform 8" descr="50%"/>
          <p:cNvSpPr>
            <a:spLocks/>
          </p:cNvSpPr>
          <p:nvPr/>
        </p:nvSpPr>
        <p:spPr bwMode="auto">
          <a:xfrm>
            <a:off x="6650038" y="5700713"/>
            <a:ext cx="987425" cy="234950"/>
          </a:xfrm>
          <a:custGeom>
            <a:avLst/>
            <a:gdLst>
              <a:gd name="T0" fmla="*/ 971355 w 553"/>
              <a:gd name="T1" fmla="*/ 222491 h 132"/>
              <a:gd name="T2" fmla="*/ 942786 w 553"/>
              <a:gd name="T3" fmla="*/ 222491 h 132"/>
              <a:gd name="T4" fmla="*/ 914216 w 553"/>
              <a:gd name="T5" fmla="*/ 215371 h 132"/>
              <a:gd name="T6" fmla="*/ 885647 w 553"/>
              <a:gd name="T7" fmla="*/ 206471 h 132"/>
              <a:gd name="T8" fmla="*/ 857078 w 553"/>
              <a:gd name="T9" fmla="*/ 206471 h 132"/>
              <a:gd name="T10" fmla="*/ 828508 w 553"/>
              <a:gd name="T11" fmla="*/ 199352 h 132"/>
              <a:gd name="T12" fmla="*/ 799939 w 553"/>
              <a:gd name="T13" fmla="*/ 199352 h 132"/>
              <a:gd name="T14" fmla="*/ 771370 w 553"/>
              <a:gd name="T15" fmla="*/ 199352 h 132"/>
              <a:gd name="T16" fmla="*/ 742801 w 553"/>
              <a:gd name="T17" fmla="*/ 190452 h 132"/>
              <a:gd name="T18" fmla="*/ 714231 w 553"/>
              <a:gd name="T19" fmla="*/ 190452 h 132"/>
              <a:gd name="T20" fmla="*/ 685662 w 553"/>
              <a:gd name="T21" fmla="*/ 183332 h 132"/>
              <a:gd name="T22" fmla="*/ 657093 w 553"/>
              <a:gd name="T23" fmla="*/ 183332 h 132"/>
              <a:gd name="T24" fmla="*/ 628524 w 553"/>
              <a:gd name="T25" fmla="*/ 174433 h 132"/>
              <a:gd name="T26" fmla="*/ 599954 w 553"/>
              <a:gd name="T27" fmla="*/ 174433 h 132"/>
              <a:gd name="T28" fmla="*/ 571385 w 553"/>
              <a:gd name="T29" fmla="*/ 174433 h 132"/>
              <a:gd name="T30" fmla="*/ 542816 w 553"/>
              <a:gd name="T31" fmla="*/ 174433 h 132"/>
              <a:gd name="T32" fmla="*/ 514247 w 553"/>
              <a:gd name="T33" fmla="*/ 174433 h 132"/>
              <a:gd name="T34" fmla="*/ 485677 w 553"/>
              <a:gd name="T35" fmla="*/ 165533 h 132"/>
              <a:gd name="T36" fmla="*/ 457108 w 553"/>
              <a:gd name="T37" fmla="*/ 147734 h 132"/>
              <a:gd name="T38" fmla="*/ 428539 w 553"/>
              <a:gd name="T39" fmla="*/ 140614 h 132"/>
              <a:gd name="T40" fmla="*/ 399970 w 553"/>
              <a:gd name="T41" fmla="*/ 140614 h 132"/>
              <a:gd name="T42" fmla="*/ 371400 w 553"/>
              <a:gd name="T43" fmla="*/ 131714 h 132"/>
              <a:gd name="T44" fmla="*/ 342831 w 553"/>
              <a:gd name="T45" fmla="*/ 124595 h 132"/>
              <a:gd name="T46" fmla="*/ 314262 w 553"/>
              <a:gd name="T47" fmla="*/ 115695 h 132"/>
              <a:gd name="T48" fmla="*/ 285693 w 553"/>
              <a:gd name="T49" fmla="*/ 115695 h 132"/>
              <a:gd name="T50" fmla="*/ 257123 w 553"/>
              <a:gd name="T51" fmla="*/ 106795 h 132"/>
              <a:gd name="T52" fmla="*/ 228554 w 553"/>
              <a:gd name="T53" fmla="*/ 99676 h 132"/>
              <a:gd name="T54" fmla="*/ 199985 w 553"/>
              <a:gd name="T55" fmla="*/ 83656 h 132"/>
              <a:gd name="T56" fmla="*/ 171416 w 553"/>
              <a:gd name="T57" fmla="*/ 72977 h 132"/>
              <a:gd name="T58" fmla="*/ 142846 w 553"/>
              <a:gd name="T59" fmla="*/ 56958 h 132"/>
              <a:gd name="T60" fmla="*/ 114277 w 553"/>
              <a:gd name="T61" fmla="*/ 48058 h 132"/>
              <a:gd name="T62" fmla="*/ 85708 w 553"/>
              <a:gd name="T63" fmla="*/ 32039 h 132"/>
              <a:gd name="T64" fmla="*/ 57139 w 553"/>
              <a:gd name="T65" fmla="*/ 24919 h 132"/>
              <a:gd name="T66" fmla="*/ 28569 w 553"/>
              <a:gd name="T67" fmla="*/ 8900 h 132"/>
              <a:gd name="T68" fmla="*/ 0 w 553"/>
              <a:gd name="T69" fmla="*/ 0 h 132"/>
              <a:gd name="T70" fmla="*/ 985639 w 553"/>
              <a:gd name="T71" fmla="*/ 222491 h 13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53" h="132">
                <a:moveTo>
                  <a:pt x="552" y="125"/>
                </a:moveTo>
                <a:lnTo>
                  <a:pt x="544" y="125"/>
                </a:lnTo>
                <a:lnTo>
                  <a:pt x="536" y="121"/>
                </a:lnTo>
                <a:lnTo>
                  <a:pt x="528" y="125"/>
                </a:lnTo>
                <a:lnTo>
                  <a:pt x="520" y="121"/>
                </a:lnTo>
                <a:lnTo>
                  <a:pt x="512" y="121"/>
                </a:lnTo>
                <a:lnTo>
                  <a:pt x="504" y="116"/>
                </a:lnTo>
                <a:lnTo>
                  <a:pt x="496" y="116"/>
                </a:lnTo>
                <a:lnTo>
                  <a:pt x="488" y="116"/>
                </a:lnTo>
                <a:lnTo>
                  <a:pt x="480" y="116"/>
                </a:lnTo>
                <a:lnTo>
                  <a:pt x="472" y="112"/>
                </a:lnTo>
                <a:lnTo>
                  <a:pt x="464" y="112"/>
                </a:lnTo>
                <a:lnTo>
                  <a:pt x="456" y="112"/>
                </a:lnTo>
                <a:lnTo>
                  <a:pt x="448" y="112"/>
                </a:lnTo>
                <a:lnTo>
                  <a:pt x="440" y="112"/>
                </a:lnTo>
                <a:lnTo>
                  <a:pt x="432" y="112"/>
                </a:lnTo>
                <a:lnTo>
                  <a:pt x="424" y="107"/>
                </a:lnTo>
                <a:lnTo>
                  <a:pt x="416" y="107"/>
                </a:lnTo>
                <a:lnTo>
                  <a:pt x="408" y="107"/>
                </a:lnTo>
                <a:lnTo>
                  <a:pt x="400" y="107"/>
                </a:lnTo>
                <a:lnTo>
                  <a:pt x="392" y="107"/>
                </a:lnTo>
                <a:lnTo>
                  <a:pt x="384" y="103"/>
                </a:lnTo>
                <a:lnTo>
                  <a:pt x="376" y="103"/>
                </a:lnTo>
                <a:lnTo>
                  <a:pt x="368" y="103"/>
                </a:lnTo>
                <a:lnTo>
                  <a:pt x="360" y="103"/>
                </a:lnTo>
                <a:lnTo>
                  <a:pt x="352" y="98"/>
                </a:lnTo>
                <a:lnTo>
                  <a:pt x="344" y="98"/>
                </a:lnTo>
                <a:lnTo>
                  <a:pt x="336" y="98"/>
                </a:lnTo>
                <a:lnTo>
                  <a:pt x="328" y="98"/>
                </a:lnTo>
                <a:lnTo>
                  <a:pt x="320" y="98"/>
                </a:lnTo>
                <a:lnTo>
                  <a:pt x="312" y="98"/>
                </a:lnTo>
                <a:lnTo>
                  <a:pt x="304" y="98"/>
                </a:lnTo>
                <a:lnTo>
                  <a:pt x="296" y="98"/>
                </a:lnTo>
                <a:lnTo>
                  <a:pt x="288" y="98"/>
                </a:lnTo>
                <a:lnTo>
                  <a:pt x="280" y="93"/>
                </a:lnTo>
                <a:lnTo>
                  <a:pt x="272" y="93"/>
                </a:lnTo>
                <a:lnTo>
                  <a:pt x="264" y="89"/>
                </a:lnTo>
                <a:lnTo>
                  <a:pt x="256" y="83"/>
                </a:lnTo>
                <a:lnTo>
                  <a:pt x="248" y="83"/>
                </a:lnTo>
                <a:lnTo>
                  <a:pt x="240" y="79"/>
                </a:lnTo>
                <a:lnTo>
                  <a:pt x="232" y="79"/>
                </a:lnTo>
                <a:lnTo>
                  <a:pt x="224" y="79"/>
                </a:lnTo>
                <a:lnTo>
                  <a:pt x="216" y="74"/>
                </a:lnTo>
                <a:lnTo>
                  <a:pt x="208" y="74"/>
                </a:lnTo>
                <a:lnTo>
                  <a:pt x="200" y="70"/>
                </a:lnTo>
                <a:lnTo>
                  <a:pt x="192" y="70"/>
                </a:lnTo>
                <a:lnTo>
                  <a:pt x="184" y="70"/>
                </a:lnTo>
                <a:lnTo>
                  <a:pt x="176" y="65"/>
                </a:lnTo>
                <a:lnTo>
                  <a:pt x="168" y="65"/>
                </a:lnTo>
                <a:lnTo>
                  <a:pt x="160" y="65"/>
                </a:lnTo>
                <a:lnTo>
                  <a:pt x="152" y="60"/>
                </a:lnTo>
                <a:lnTo>
                  <a:pt x="144" y="60"/>
                </a:lnTo>
                <a:lnTo>
                  <a:pt x="136" y="56"/>
                </a:lnTo>
                <a:lnTo>
                  <a:pt x="128" y="56"/>
                </a:lnTo>
                <a:lnTo>
                  <a:pt x="120" y="51"/>
                </a:lnTo>
                <a:lnTo>
                  <a:pt x="112" y="47"/>
                </a:lnTo>
                <a:lnTo>
                  <a:pt x="104" y="41"/>
                </a:lnTo>
                <a:lnTo>
                  <a:pt x="96" y="41"/>
                </a:lnTo>
                <a:lnTo>
                  <a:pt x="88" y="37"/>
                </a:lnTo>
                <a:lnTo>
                  <a:pt x="80" y="32"/>
                </a:lnTo>
                <a:lnTo>
                  <a:pt x="72" y="32"/>
                </a:lnTo>
                <a:lnTo>
                  <a:pt x="64" y="27"/>
                </a:lnTo>
                <a:lnTo>
                  <a:pt x="56" y="23"/>
                </a:lnTo>
                <a:lnTo>
                  <a:pt x="48" y="18"/>
                </a:lnTo>
                <a:lnTo>
                  <a:pt x="40" y="14"/>
                </a:lnTo>
                <a:lnTo>
                  <a:pt x="32" y="14"/>
                </a:lnTo>
                <a:lnTo>
                  <a:pt x="24" y="9"/>
                </a:lnTo>
                <a:lnTo>
                  <a:pt x="16" y="5"/>
                </a:lnTo>
                <a:lnTo>
                  <a:pt x="8" y="5"/>
                </a:lnTo>
                <a:lnTo>
                  <a:pt x="0" y="0"/>
                </a:lnTo>
                <a:lnTo>
                  <a:pt x="0" y="131"/>
                </a:lnTo>
                <a:lnTo>
                  <a:pt x="552" y="125"/>
                </a:lnTo>
              </a:path>
            </a:pathLst>
          </a:custGeom>
          <a:solidFill>
            <a:schemeClr val="bg2">
              <a:lumMod val="60000"/>
              <a:lumOff val="40000"/>
            </a:schemeClr>
          </a:solidFill>
          <a:ln w="12700" cap="rnd" cmpd="sng">
            <a:solidFill>
              <a:srgbClr val="000000"/>
            </a:solidFill>
            <a:prstDash val="solid"/>
            <a:round/>
            <a:headEnd/>
            <a:tailEnd/>
          </a:ln>
          <a:effectLst/>
          <a:extLst/>
        </p:spPr>
        <p:txBody>
          <a:bodyPr/>
          <a:lstStyle/>
          <a:p>
            <a:endParaRPr lang="en-US"/>
          </a:p>
        </p:txBody>
      </p:sp>
      <p:sp>
        <p:nvSpPr>
          <p:cNvPr id="19464" name="Rectangle 9"/>
          <p:cNvSpPr>
            <a:spLocks noChangeArrowheads="1"/>
          </p:cNvSpPr>
          <p:nvPr/>
        </p:nvSpPr>
        <p:spPr bwMode="auto">
          <a:xfrm>
            <a:off x="723900" y="5957888"/>
            <a:ext cx="721576" cy="2945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82153" tIns="41076" rIns="82153" bIns="41076">
            <a:spAutoFit/>
          </a:bodyPr>
          <a:lstStyle>
            <a:lvl1pPr defTabSz="569913">
              <a:defRPr>
                <a:solidFill>
                  <a:schemeClr val="tx1"/>
                </a:solidFill>
                <a:latin typeface="Bodoni Bd BT" pitchFamily="18" charset="0"/>
              </a:defRPr>
            </a:lvl1pPr>
            <a:lvl2pPr marL="742950" indent="-285750" defTabSz="569913">
              <a:defRPr>
                <a:solidFill>
                  <a:schemeClr val="tx1"/>
                </a:solidFill>
                <a:latin typeface="Bodoni Bd BT" pitchFamily="18" charset="0"/>
              </a:defRPr>
            </a:lvl2pPr>
            <a:lvl3pPr marL="1143000" indent="-228600" defTabSz="569913">
              <a:defRPr>
                <a:solidFill>
                  <a:schemeClr val="tx1"/>
                </a:solidFill>
                <a:latin typeface="Bodoni Bd BT" pitchFamily="18" charset="0"/>
              </a:defRPr>
            </a:lvl3pPr>
            <a:lvl4pPr marL="1600200" indent="-228600" defTabSz="569913">
              <a:defRPr>
                <a:solidFill>
                  <a:schemeClr val="tx1"/>
                </a:solidFill>
                <a:latin typeface="Bodoni Bd BT" pitchFamily="18" charset="0"/>
              </a:defRPr>
            </a:lvl4pPr>
            <a:lvl5pPr marL="2057400" indent="-228600" defTabSz="569913">
              <a:defRPr>
                <a:solidFill>
                  <a:schemeClr val="tx1"/>
                </a:solidFill>
                <a:latin typeface="Bodoni Bd BT" pitchFamily="18" charset="0"/>
              </a:defRPr>
            </a:lvl5pPr>
            <a:lvl6pPr marL="2514600" indent="-228600" defTabSz="569913" eaLnBrk="0" fontAlgn="base" hangingPunct="0">
              <a:spcBef>
                <a:spcPct val="0"/>
              </a:spcBef>
              <a:spcAft>
                <a:spcPct val="0"/>
              </a:spcAft>
              <a:defRPr>
                <a:solidFill>
                  <a:schemeClr val="tx1"/>
                </a:solidFill>
                <a:latin typeface="Bodoni Bd BT" pitchFamily="18" charset="0"/>
              </a:defRPr>
            </a:lvl6pPr>
            <a:lvl7pPr marL="2971800" indent="-228600" defTabSz="569913" eaLnBrk="0" fontAlgn="base" hangingPunct="0">
              <a:spcBef>
                <a:spcPct val="0"/>
              </a:spcBef>
              <a:spcAft>
                <a:spcPct val="0"/>
              </a:spcAft>
              <a:defRPr>
                <a:solidFill>
                  <a:schemeClr val="tx1"/>
                </a:solidFill>
                <a:latin typeface="Bodoni Bd BT" pitchFamily="18" charset="0"/>
              </a:defRPr>
            </a:lvl7pPr>
            <a:lvl8pPr marL="3429000" indent="-228600" defTabSz="569913" eaLnBrk="0" fontAlgn="base" hangingPunct="0">
              <a:spcBef>
                <a:spcPct val="0"/>
              </a:spcBef>
              <a:spcAft>
                <a:spcPct val="0"/>
              </a:spcAft>
              <a:defRPr>
                <a:solidFill>
                  <a:schemeClr val="tx1"/>
                </a:solidFill>
                <a:latin typeface="Bodoni Bd BT" pitchFamily="18" charset="0"/>
              </a:defRPr>
            </a:lvl8pPr>
            <a:lvl9pPr marL="3886200" indent="-228600" defTabSz="569913" eaLnBrk="0" fontAlgn="base" hangingPunct="0">
              <a:spcBef>
                <a:spcPct val="0"/>
              </a:spcBef>
              <a:spcAft>
                <a:spcPct val="0"/>
              </a:spcAft>
              <a:defRPr>
                <a:solidFill>
                  <a:schemeClr val="tx1"/>
                </a:solidFill>
                <a:latin typeface="Bodoni Bd BT" pitchFamily="18" charset="0"/>
              </a:defRPr>
            </a:lvl9pPr>
          </a:lstStyle>
          <a:p>
            <a:pPr>
              <a:lnSpc>
                <a:spcPct val="90000"/>
              </a:lnSpc>
            </a:pPr>
            <a:r>
              <a:rPr lang="en-US" altLang="en-US" sz="1500" b="1">
                <a:solidFill>
                  <a:srgbClr val="000000"/>
                </a:solidFill>
                <a:latin typeface="Arial" panose="020B0604020202020204" pitchFamily="34" charset="0"/>
              </a:rPr>
              <a:t>x(low)</a:t>
            </a:r>
          </a:p>
        </p:txBody>
      </p:sp>
      <p:sp>
        <p:nvSpPr>
          <p:cNvPr id="19465" name="Rectangle 10"/>
          <p:cNvSpPr>
            <a:spLocks noChangeArrowheads="1"/>
          </p:cNvSpPr>
          <p:nvPr/>
        </p:nvSpPr>
        <p:spPr bwMode="auto">
          <a:xfrm>
            <a:off x="7888288" y="5948363"/>
            <a:ext cx="806955" cy="2945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82153" tIns="41076" rIns="82153" bIns="41076">
            <a:spAutoFit/>
          </a:bodyPr>
          <a:lstStyle>
            <a:lvl1pPr defTabSz="569913">
              <a:defRPr>
                <a:solidFill>
                  <a:schemeClr val="tx1"/>
                </a:solidFill>
                <a:latin typeface="Bodoni Bd BT" pitchFamily="18" charset="0"/>
              </a:defRPr>
            </a:lvl1pPr>
            <a:lvl2pPr marL="742950" indent="-285750" defTabSz="569913">
              <a:defRPr>
                <a:solidFill>
                  <a:schemeClr val="tx1"/>
                </a:solidFill>
                <a:latin typeface="Bodoni Bd BT" pitchFamily="18" charset="0"/>
              </a:defRPr>
            </a:lvl2pPr>
            <a:lvl3pPr marL="1143000" indent="-228600" defTabSz="569913">
              <a:defRPr>
                <a:solidFill>
                  <a:schemeClr val="tx1"/>
                </a:solidFill>
                <a:latin typeface="Bodoni Bd BT" pitchFamily="18" charset="0"/>
              </a:defRPr>
            </a:lvl3pPr>
            <a:lvl4pPr marL="1600200" indent="-228600" defTabSz="569913">
              <a:defRPr>
                <a:solidFill>
                  <a:schemeClr val="tx1"/>
                </a:solidFill>
                <a:latin typeface="Bodoni Bd BT" pitchFamily="18" charset="0"/>
              </a:defRPr>
            </a:lvl4pPr>
            <a:lvl5pPr marL="2057400" indent="-228600" defTabSz="569913">
              <a:defRPr>
                <a:solidFill>
                  <a:schemeClr val="tx1"/>
                </a:solidFill>
                <a:latin typeface="Bodoni Bd BT" pitchFamily="18" charset="0"/>
              </a:defRPr>
            </a:lvl5pPr>
            <a:lvl6pPr marL="2514600" indent="-228600" defTabSz="569913" eaLnBrk="0" fontAlgn="base" hangingPunct="0">
              <a:spcBef>
                <a:spcPct val="0"/>
              </a:spcBef>
              <a:spcAft>
                <a:spcPct val="0"/>
              </a:spcAft>
              <a:defRPr>
                <a:solidFill>
                  <a:schemeClr val="tx1"/>
                </a:solidFill>
                <a:latin typeface="Bodoni Bd BT" pitchFamily="18" charset="0"/>
              </a:defRPr>
            </a:lvl6pPr>
            <a:lvl7pPr marL="2971800" indent="-228600" defTabSz="569913" eaLnBrk="0" fontAlgn="base" hangingPunct="0">
              <a:spcBef>
                <a:spcPct val="0"/>
              </a:spcBef>
              <a:spcAft>
                <a:spcPct val="0"/>
              </a:spcAft>
              <a:defRPr>
                <a:solidFill>
                  <a:schemeClr val="tx1"/>
                </a:solidFill>
                <a:latin typeface="Bodoni Bd BT" pitchFamily="18" charset="0"/>
              </a:defRPr>
            </a:lvl7pPr>
            <a:lvl8pPr marL="3429000" indent="-228600" defTabSz="569913" eaLnBrk="0" fontAlgn="base" hangingPunct="0">
              <a:spcBef>
                <a:spcPct val="0"/>
              </a:spcBef>
              <a:spcAft>
                <a:spcPct val="0"/>
              </a:spcAft>
              <a:defRPr>
                <a:solidFill>
                  <a:schemeClr val="tx1"/>
                </a:solidFill>
                <a:latin typeface="Bodoni Bd BT" pitchFamily="18" charset="0"/>
              </a:defRPr>
            </a:lvl8pPr>
            <a:lvl9pPr marL="3886200" indent="-228600" defTabSz="569913" eaLnBrk="0" fontAlgn="base" hangingPunct="0">
              <a:spcBef>
                <a:spcPct val="0"/>
              </a:spcBef>
              <a:spcAft>
                <a:spcPct val="0"/>
              </a:spcAft>
              <a:defRPr>
                <a:solidFill>
                  <a:schemeClr val="tx1"/>
                </a:solidFill>
                <a:latin typeface="Bodoni Bd BT" pitchFamily="18" charset="0"/>
              </a:defRPr>
            </a:lvl9pPr>
          </a:lstStyle>
          <a:p>
            <a:pPr>
              <a:lnSpc>
                <a:spcPct val="90000"/>
              </a:lnSpc>
            </a:pPr>
            <a:r>
              <a:rPr lang="en-US" altLang="en-US" sz="1500" b="1">
                <a:solidFill>
                  <a:srgbClr val="000000"/>
                </a:solidFill>
                <a:latin typeface="Arial" panose="020B0604020202020204" pitchFamily="34" charset="0"/>
              </a:rPr>
              <a:t>x(high)</a:t>
            </a:r>
          </a:p>
        </p:txBody>
      </p:sp>
      <p:sp>
        <p:nvSpPr>
          <p:cNvPr id="19466" name="Rectangle 11"/>
          <p:cNvSpPr>
            <a:spLocks noChangeArrowheads="1"/>
          </p:cNvSpPr>
          <p:nvPr/>
        </p:nvSpPr>
        <p:spPr bwMode="auto">
          <a:xfrm>
            <a:off x="6332538" y="4914900"/>
            <a:ext cx="491320" cy="556003"/>
          </a:xfrm>
          <a:prstGeom prst="rect">
            <a:avLst/>
          </a:prstGeom>
          <a:noFill/>
          <a:ln>
            <a:noFill/>
          </a:ln>
          <a:effectLst/>
          <a:extLst/>
        </p:spPr>
        <p:txBody>
          <a:bodyPr wrap="none" lIns="103584" tIns="51793" rIns="103584" bIns="51793">
            <a:spAutoFit/>
          </a:bodyPr>
          <a:lstStyle>
            <a:lvl1pPr defTabSz="1028700">
              <a:defRPr>
                <a:solidFill>
                  <a:schemeClr val="tx1"/>
                </a:solidFill>
                <a:latin typeface="Bodoni Bd BT" pitchFamily="18" charset="0"/>
              </a:defRPr>
            </a:lvl1pPr>
            <a:lvl2pPr marL="742950" indent="-285750" defTabSz="1028700">
              <a:defRPr>
                <a:solidFill>
                  <a:schemeClr val="tx1"/>
                </a:solidFill>
                <a:latin typeface="Bodoni Bd BT" pitchFamily="18" charset="0"/>
              </a:defRPr>
            </a:lvl2pPr>
            <a:lvl3pPr marL="1143000" indent="-228600" defTabSz="1028700">
              <a:defRPr>
                <a:solidFill>
                  <a:schemeClr val="tx1"/>
                </a:solidFill>
                <a:latin typeface="Bodoni Bd BT" pitchFamily="18" charset="0"/>
              </a:defRPr>
            </a:lvl3pPr>
            <a:lvl4pPr marL="1600200" indent="-228600" defTabSz="1028700">
              <a:defRPr>
                <a:solidFill>
                  <a:schemeClr val="tx1"/>
                </a:solidFill>
                <a:latin typeface="Bodoni Bd BT" pitchFamily="18" charset="0"/>
              </a:defRPr>
            </a:lvl4pPr>
            <a:lvl5pPr marL="2057400" indent="-228600" defTabSz="1028700">
              <a:defRPr>
                <a:solidFill>
                  <a:schemeClr val="tx1"/>
                </a:solidFill>
                <a:latin typeface="Bodoni Bd BT" pitchFamily="18" charset="0"/>
              </a:defRPr>
            </a:lvl5pPr>
            <a:lvl6pPr marL="2514600" indent="-228600" defTabSz="1028700" eaLnBrk="0" fontAlgn="base" hangingPunct="0">
              <a:spcBef>
                <a:spcPct val="0"/>
              </a:spcBef>
              <a:spcAft>
                <a:spcPct val="0"/>
              </a:spcAft>
              <a:defRPr>
                <a:solidFill>
                  <a:schemeClr val="tx1"/>
                </a:solidFill>
                <a:latin typeface="Bodoni Bd BT" pitchFamily="18" charset="0"/>
              </a:defRPr>
            </a:lvl6pPr>
            <a:lvl7pPr marL="2971800" indent="-228600" defTabSz="1028700" eaLnBrk="0" fontAlgn="base" hangingPunct="0">
              <a:spcBef>
                <a:spcPct val="0"/>
              </a:spcBef>
              <a:spcAft>
                <a:spcPct val="0"/>
              </a:spcAft>
              <a:defRPr>
                <a:solidFill>
                  <a:schemeClr val="tx1"/>
                </a:solidFill>
                <a:latin typeface="Bodoni Bd BT" pitchFamily="18" charset="0"/>
              </a:defRPr>
            </a:lvl7pPr>
            <a:lvl8pPr marL="3429000" indent="-228600" defTabSz="1028700" eaLnBrk="0" fontAlgn="base" hangingPunct="0">
              <a:spcBef>
                <a:spcPct val="0"/>
              </a:spcBef>
              <a:spcAft>
                <a:spcPct val="0"/>
              </a:spcAft>
              <a:defRPr>
                <a:solidFill>
                  <a:schemeClr val="tx1"/>
                </a:solidFill>
                <a:latin typeface="Bodoni Bd BT" pitchFamily="18" charset="0"/>
              </a:defRPr>
            </a:lvl8pPr>
            <a:lvl9pPr marL="3886200" indent="-228600" defTabSz="1028700" eaLnBrk="0" fontAlgn="base" hangingPunct="0">
              <a:spcBef>
                <a:spcPct val="0"/>
              </a:spcBef>
              <a:spcAft>
                <a:spcPct val="0"/>
              </a:spcAft>
              <a:defRPr>
                <a:solidFill>
                  <a:schemeClr val="tx1"/>
                </a:solidFill>
                <a:latin typeface="Bodoni Bd BT" pitchFamily="18" charset="0"/>
              </a:defRPr>
            </a:lvl9pPr>
          </a:lstStyle>
          <a:p>
            <a:pPr>
              <a:lnSpc>
                <a:spcPct val="90000"/>
              </a:lnSpc>
              <a:spcBef>
                <a:spcPct val="30000"/>
              </a:spcBef>
              <a:buFontTx/>
              <a:buChar char=" "/>
            </a:pPr>
            <a:r>
              <a:rPr lang="en-US" altLang="en-US" sz="3200" b="1" i="1" dirty="0">
                <a:solidFill>
                  <a:srgbClr val="000000"/>
                </a:solidFill>
                <a:latin typeface="Arial" panose="020B0604020202020204" pitchFamily="34" charset="0"/>
              </a:rPr>
              <a:t>t</a:t>
            </a:r>
          </a:p>
        </p:txBody>
      </p:sp>
      <p:sp>
        <p:nvSpPr>
          <p:cNvPr id="19467" name="Line 12"/>
          <p:cNvSpPr>
            <a:spLocks noChangeShapeType="1"/>
          </p:cNvSpPr>
          <p:nvPr/>
        </p:nvSpPr>
        <p:spPr bwMode="auto">
          <a:xfrm flipV="1">
            <a:off x="6651625" y="5399088"/>
            <a:ext cx="0" cy="449262"/>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8" name="Rectangle 13"/>
          <p:cNvSpPr>
            <a:spLocks noChangeArrowheads="1"/>
          </p:cNvSpPr>
          <p:nvPr/>
        </p:nvSpPr>
        <p:spPr bwMode="auto">
          <a:xfrm>
            <a:off x="6269038" y="3467100"/>
            <a:ext cx="2235963" cy="6078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103584" tIns="51793" rIns="103584" bIns="51793">
            <a:spAutoFit/>
          </a:bodyPr>
          <a:lstStyle>
            <a:lvl1pPr defTabSz="1028700">
              <a:defRPr>
                <a:solidFill>
                  <a:schemeClr val="tx1"/>
                </a:solidFill>
                <a:latin typeface="Bodoni Bd BT" pitchFamily="18" charset="0"/>
              </a:defRPr>
            </a:lvl1pPr>
            <a:lvl2pPr marL="742950" indent="-285750" defTabSz="1028700">
              <a:defRPr>
                <a:solidFill>
                  <a:schemeClr val="tx1"/>
                </a:solidFill>
                <a:latin typeface="Bodoni Bd BT" pitchFamily="18" charset="0"/>
              </a:defRPr>
            </a:lvl2pPr>
            <a:lvl3pPr marL="1143000" indent="-228600" defTabSz="1028700">
              <a:defRPr>
                <a:solidFill>
                  <a:schemeClr val="tx1"/>
                </a:solidFill>
                <a:latin typeface="Bodoni Bd BT" pitchFamily="18" charset="0"/>
              </a:defRPr>
            </a:lvl3pPr>
            <a:lvl4pPr marL="1600200" indent="-228600" defTabSz="1028700">
              <a:defRPr>
                <a:solidFill>
                  <a:schemeClr val="tx1"/>
                </a:solidFill>
                <a:latin typeface="Bodoni Bd BT" pitchFamily="18" charset="0"/>
              </a:defRPr>
            </a:lvl4pPr>
            <a:lvl5pPr marL="2057400" indent="-228600" defTabSz="1028700">
              <a:defRPr>
                <a:solidFill>
                  <a:schemeClr val="tx1"/>
                </a:solidFill>
                <a:latin typeface="Bodoni Bd BT" pitchFamily="18" charset="0"/>
              </a:defRPr>
            </a:lvl5pPr>
            <a:lvl6pPr marL="2514600" indent="-228600" defTabSz="1028700" eaLnBrk="0" fontAlgn="base" hangingPunct="0">
              <a:spcBef>
                <a:spcPct val="0"/>
              </a:spcBef>
              <a:spcAft>
                <a:spcPct val="0"/>
              </a:spcAft>
              <a:defRPr>
                <a:solidFill>
                  <a:schemeClr val="tx1"/>
                </a:solidFill>
                <a:latin typeface="Bodoni Bd BT" pitchFamily="18" charset="0"/>
              </a:defRPr>
            </a:lvl6pPr>
            <a:lvl7pPr marL="2971800" indent="-228600" defTabSz="1028700" eaLnBrk="0" fontAlgn="base" hangingPunct="0">
              <a:spcBef>
                <a:spcPct val="0"/>
              </a:spcBef>
              <a:spcAft>
                <a:spcPct val="0"/>
              </a:spcAft>
              <a:defRPr>
                <a:solidFill>
                  <a:schemeClr val="tx1"/>
                </a:solidFill>
                <a:latin typeface="Bodoni Bd BT" pitchFamily="18" charset="0"/>
              </a:defRPr>
            </a:lvl7pPr>
            <a:lvl8pPr marL="3429000" indent="-228600" defTabSz="1028700" eaLnBrk="0" fontAlgn="base" hangingPunct="0">
              <a:spcBef>
                <a:spcPct val="0"/>
              </a:spcBef>
              <a:spcAft>
                <a:spcPct val="0"/>
              </a:spcAft>
              <a:defRPr>
                <a:solidFill>
                  <a:schemeClr val="tx1"/>
                </a:solidFill>
                <a:latin typeface="Bodoni Bd BT" pitchFamily="18" charset="0"/>
              </a:defRPr>
            </a:lvl8pPr>
            <a:lvl9pPr marL="3886200" indent="-228600" defTabSz="1028700" eaLnBrk="0" fontAlgn="base" hangingPunct="0">
              <a:spcBef>
                <a:spcPct val="0"/>
              </a:spcBef>
              <a:spcAft>
                <a:spcPct val="0"/>
              </a:spcAft>
              <a:defRPr>
                <a:solidFill>
                  <a:schemeClr val="tx1"/>
                </a:solidFill>
                <a:latin typeface="Bodoni Bd BT" pitchFamily="18" charset="0"/>
              </a:defRPr>
            </a:lvl9pPr>
          </a:lstStyle>
          <a:p>
            <a:pPr>
              <a:lnSpc>
                <a:spcPct val="90000"/>
              </a:lnSpc>
            </a:pPr>
            <a:r>
              <a:rPr lang="en-US" altLang="en-US" b="1" dirty="0">
                <a:solidFill>
                  <a:srgbClr val="000000"/>
                </a:solidFill>
                <a:latin typeface="Arial" panose="020B0604020202020204" pitchFamily="34" charset="0"/>
              </a:rPr>
              <a:t>Significance is the</a:t>
            </a:r>
          </a:p>
          <a:p>
            <a:pPr>
              <a:lnSpc>
                <a:spcPct val="90000"/>
              </a:lnSpc>
            </a:pPr>
            <a:r>
              <a:rPr lang="en-US" altLang="en-US" b="1" dirty="0">
                <a:solidFill>
                  <a:srgbClr val="000000"/>
                </a:solidFill>
                <a:latin typeface="Arial" panose="020B0604020202020204" pitchFamily="34" charset="0"/>
              </a:rPr>
              <a:t> area in the tails</a:t>
            </a:r>
          </a:p>
        </p:txBody>
      </p:sp>
    </p:spTree>
    <p:extLst>
      <p:ext uri="{BB962C8B-B14F-4D97-AF65-F5344CB8AC3E}">
        <p14:creationId xmlns:p14="http://schemas.microsoft.com/office/powerpoint/2010/main" val="1299692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074"/>
          <p:cNvSpPr>
            <a:spLocks noGrp="1" noChangeArrowheads="1"/>
          </p:cNvSpPr>
          <p:nvPr>
            <p:ph type="title"/>
          </p:nvPr>
        </p:nvSpPr>
        <p:spPr/>
        <p:txBody>
          <a:bodyPr/>
          <a:lstStyle/>
          <a:p>
            <a:pPr eaLnBrk="1" hangingPunct="1"/>
            <a:r>
              <a:rPr lang="en-US" altLang="en-US"/>
              <a:t>Calculating Significance -1</a:t>
            </a:r>
          </a:p>
        </p:txBody>
      </p:sp>
      <p:sp>
        <p:nvSpPr>
          <p:cNvPr id="2" name="Content Placeholder 1"/>
          <p:cNvSpPr>
            <a:spLocks noGrp="1"/>
          </p:cNvSpPr>
          <p:nvPr>
            <p:ph idx="1"/>
          </p:nvPr>
        </p:nvSpPr>
        <p:spPr/>
        <p:txBody>
          <a:bodyPr/>
          <a:lstStyle/>
          <a:p>
            <a:r>
              <a:rPr lang="en-US" altLang="en-US" dirty="0"/>
              <a:t>The significance calculation consists of three steps.</a:t>
            </a:r>
          </a:p>
          <a:p>
            <a:endParaRPr lang="en-US" altLang="en-US" dirty="0"/>
          </a:p>
          <a:p>
            <a:r>
              <a:rPr lang="en-US" altLang="en-US" dirty="0"/>
              <a:t>1. Compute the value of </a:t>
            </a:r>
            <a:r>
              <a:rPr lang="en-US" altLang="en-US" i="1" dirty="0"/>
              <a:t>t</a:t>
            </a:r>
            <a:r>
              <a:rPr lang="en-US" altLang="en-US" dirty="0"/>
              <a:t>. </a:t>
            </a:r>
          </a:p>
          <a:p>
            <a:endParaRPr lang="en-US" altLang="en-US" dirty="0"/>
          </a:p>
          <a:p>
            <a:endParaRPr lang="en-US" altLang="en-US" dirty="0"/>
          </a:p>
          <a:p>
            <a:endParaRPr lang="en-US" altLang="en-US" dirty="0"/>
          </a:p>
          <a:p>
            <a:endParaRPr lang="en-US" altLang="en-US" dirty="0"/>
          </a:p>
          <a:p>
            <a:r>
              <a:rPr lang="en-US" altLang="en-US" dirty="0"/>
              <a:t>where</a:t>
            </a:r>
          </a:p>
          <a:p>
            <a:pPr lvl="1"/>
            <a:r>
              <a:rPr lang="en-US" altLang="en-US" i="1" dirty="0"/>
              <a:t> r</a:t>
            </a:r>
            <a:r>
              <a:rPr lang="en-US" altLang="en-US" dirty="0"/>
              <a:t>(</a:t>
            </a:r>
            <a:r>
              <a:rPr lang="en-US" altLang="en-US" i="1" dirty="0" err="1"/>
              <a:t>x</a:t>
            </a:r>
            <a:r>
              <a:rPr lang="en-US" altLang="en-US" dirty="0" err="1"/>
              <a:t>,</a:t>
            </a:r>
            <a:r>
              <a:rPr lang="en-US" altLang="en-US" i="1" dirty="0" err="1"/>
              <a:t>y</a:t>
            </a:r>
            <a:r>
              <a:rPr lang="en-US" altLang="en-US" dirty="0"/>
              <a:t>) is the correlation</a:t>
            </a:r>
          </a:p>
          <a:p>
            <a:pPr lvl="1"/>
            <a:r>
              <a:rPr lang="en-US" altLang="en-US" i="1" dirty="0"/>
              <a:t> n</a:t>
            </a:r>
            <a:r>
              <a:rPr lang="en-US" altLang="en-US" dirty="0"/>
              <a:t> is the number of points</a:t>
            </a:r>
          </a:p>
          <a:p>
            <a:endParaRPr lang="en-US" dirty="0"/>
          </a:p>
        </p:txBody>
      </p:sp>
      <p:sp>
        <p:nvSpPr>
          <p:cNvPr id="3" name="Picture Placeholder 2"/>
          <p:cNvSpPr>
            <a:spLocks noGrp="1"/>
          </p:cNvSpPr>
          <p:nvPr>
            <p:ph type="pic" sz="quarter" idx="11"/>
          </p:nvPr>
        </p:nvSpPr>
        <p:spPr/>
      </p:sp>
      <p:sp>
        <p:nvSpPr>
          <p:cNvPr id="20483" name="Rectangle 3075"/>
          <p:cNvSpPr>
            <a:spLocks noGrp="1" noChangeArrowheads="1"/>
          </p:cNvSpPr>
          <p:nvPr>
            <p:ph type="body" sz="quarter" idx="10"/>
          </p:nvPr>
        </p:nvSpPr>
        <p:spPr/>
        <p:txBody>
          <a:bodyPr/>
          <a:lstStyle/>
          <a:p>
            <a:pPr eaLnBrk="1" hangingPunct="1"/>
            <a:endParaRPr lang="en-US" altLang="en-US" sz="2400" dirty="0"/>
          </a:p>
          <a:p>
            <a:pPr eaLnBrk="1" hangingPunct="1"/>
            <a:endParaRPr lang="en-US" altLang="en-US" dirty="0"/>
          </a:p>
        </p:txBody>
      </p:sp>
      <p:graphicFrame>
        <p:nvGraphicFramePr>
          <p:cNvPr id="20484" name="Object 3076"/>
          <p:cNvGraphicFramePr>
            <a:graphicFrameLocks/>
          </p:cNvGraphicFramePr>
          <p:nvPr>
            <p:extLst>
              <p:ext uri="{D42A27DB-BD31-4B8C-83A1-F6EECF244321}">
                <p14:modId xmlns:p14="http://schemas.microsoft.com/office/powerpoint/2010/main" val="604699522"/>
              </p:ext>
            </p:extLst>
          </p:nvPr>
        </p:nvGraphicFramePr>
        <p:xfrm>
          <a:off x="429456" y="2793206"/>
          <a:ext cx="2784475" cy="1271588"/>
        </p:xfrm>
        <a:graphic>
          <a:graphicData uri="http://schemas.openxmlformats.org/presentationml/2006/ole">
            <mc:AlternateContent xmlns:mc="http://schemas.openxmlformats.org/markup-compatibility/2006">
              <mc:Choice xmlns:v="urn:schemas-microsoft-com:vml" Requires="v">
                <p:oleObj spid="_x0000_s5133" name="Equation" r:id="rId3" imgW="1129810" imgH="520474" progId="Equation.3">
                  <p:embed/>
                </p:oleObj>
              </mc:Choice>
              <mc:Fallback>
                <p:oleObj name="Equation" r:id="rId3" imgW="1129810" imgH="520474"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9456" y="2793206"/>
                        <a:ext cx="2784475" cy="1271588"/>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1526439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en-US"/>
              <a:t>Calculating Significance -2</a:t>
            </a:r>
          </a:p>
        </p:txBody>
      </p:sp>
      <p:sp>
        <p:nvSpPr>
          <p:cNvPr id="2" name="Content Placeholder 1"/>
          <p:cNvSpPr>
            <a:spLocks noGrp="1"/>
          </p:cNvSpPr>
          <p:nvPr>
            <p:ph idx="1"/>
          </p:nvPr>
        </p:nvSpPr>
        <p:spPr/>
        <p:txBody>
          <a:bodyPr/>
          <a:lstStyle/>
          <a:p>
            <a:r>
              <a:rPr lang="en-US" altLang="en-US" dirty="0"/>
              <a:t>2. Find the probability </a:t>
            </a:r>
            <a:r>
              <a:rPr lang="en-US" altLang="en-US" i="1" dirty="0"/>
              <a:t>p</a:t>
            </a:r>
            <a:r>
              <a:rPr lang="en-US" altLang="en-US" dirty="0"/>
              <a:t> by numerically integrating the </a:t>
            </a:r>
            <a:r>
              <a:rPr lang="en-US" altLang="en-US" i="1" dirty="0"/>
              <a:t>t</a:t>
            </a:r>
            <a:r>
              <a:rPr lang="en-US" altLang="en-US" dirty="0"/>
              <a:t> distribution for </a:t>
            </a:r>
            <a:r>
              <a:rPr lang="en-US" altLang="en-US" i="1" dirty="0"/>
              <a:t>n</a:t>
            </a:r>
            <a:r>
              <a:rPr lang="en-US" altLang="en-US" dirty="0"/>
              <a:t> − 2 degrees of freedom, from −</a:t>
            </a:r>
            <a:r>
              <a:rPr lang="en-US" altLang="en-US" dirty="0">
                <a:latin typeface="Symbol" panose="05050102010706020507" pitchFamily="18" charset="2"/>
              </a:rPr>
              <a:t>¥</a:t>
            </a:r>
            <a:r>
              <a:rPr lang="en-US" altLang="en-US" dirty="0"/>
              <a:t> to </a:t>
            </a:r>
            <a:r>
              <a:rPr lang="en-US" altLang="en-US" i="1" dirty="0"/>
              <a:t>t</a:t>
            </a:r>
            <a:r>
              <a:rPr lang="en-US" altLang="en-US" dirty="0"/>
              <a:t>.</a:t>
            </a:r>
          </a:p>
          <a:p>
            <a:endParaRPr lang="en-US" altLang="en-US" dirty="0"/>
          </a:p>
          <a:p>
            <a:r>
              <a:rPr lang="en-US" altLang="en-US" dirty="0"/>
              <a:t>3. Calculate the distribution tail, 2*(1 − </a:t>
            </a:r>
            <a:r>
              <a:rPr lang="en-US" altLang="en-US" i="1" dirty="0"/>
              <a:t>p</a:t>
            </a:r>
            <a:r>
              <a:rPr lang="en-US" altLang="en-US" dirty="0"/>
              <a:t>).</a:t>
            </a:r>
          </a:p>
          <a:p>
            <a:endParaRPr lang="en-US" dirty="0"/>
          </a:p>
        </p:txBody>
      </p:sp>
      <p:sp>
        <p:nvSpPr>
          <p:cNvPr id="3" name="Picture Placeholder 2"/>
          <p:cNvSpPr>
            <a:spLocks noGrp="1"/>
          </p:cNvSpPr>
          <p:nvPr>
            <p:ph type="pic" sz="quarter" idx="11"/>
          </p:nvPr>
        </p:nvSpPr>
        <p:spPr/>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3849719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26"/>
          <p:cNvSpPr>
            <a:spLocks noGrp="1" noChangeArrowheads="1"/>
          </p:cNvSpPr>
          <p:nvPr>
            <p:ph type="title"/>
          </p:nvPr>
        </p:nvSpPr>
        <p:spPr/>
        <p:txBody>
          <a:bodyPr/>
          <a:lstStyle/>
          <a:p>
            <a:pPr eaLnBrk="1" hangingPunct="1"/>
            <a:r>
              <a:rPr lang="en-US" altLang="en-US"/>
              <a:t>Interpreting Significance</a:t>
            </a:r>
          </a:p>
        </p:txBody>
      </p:sp>
      <p:sp>
        <p:nvSpPr>
          <p:cNvPr id="2" name="Content Placeholder 1"/>
          <p:cNvSpPr>
            <a:spLocks noGrp="1"/>
          </p:cNvSpPr>
          <p:nvPr>
            <p:ph idx="1"/>
          </p:nvPr>
        </p:nvSpPr>
        <p:spPr/>
        <p:txBody>
          <a:bodyPr/>
          <a:lstStyle/>
          <a:p>
            <a:r>
              <a:rPr lang="en-US" altLang="en-US" dirty="0"/>
              <a:t>A tail area </a:t>
            </a:r>
            <a:r>
              <a:rPr lang="en-US" altLang="en-US" dirty="0">
                <a:latin typeface="Symbol" panose="05050102010706020507" pitchFamily="18" charset="2"/>
              </a:rPr>
              <a:t>£</a:t>
            </a:r>
            <a:r>
              <a:rPr lang="en-US" altLang="en-US" dirty="0"/>
              <a:t> 0.05 is considered as strong evidence that there is a relationship.</a:t>
            </a:r>
          </a:p>
          <a:p>
            <a:endParaRPr lang="en-US" altLang="en-US" dirty="0"/>
          </a:p>
          <a:p>
            <a:r>
              <a:rPr lang="en-US" altLang="en-US" dirty="0"/>
              <a:t>A tail area </a:t>
            </a:r>
            <a:r>
              <a:rPr lang="en-US" altLang="en-US" dirty="0">
                <a:latin typeface="Symbol" panose="05050102010706020507" pitchFamily="18" charset="2"/>
              </a:rPr>
              <a:t>³</a:t>
            </a:r>
            <a:r>
              <a:rPr lang="en-US" altLang="en-US" dirty="0"/>
              <a:t> 0.2 is considered to be a relationship that is due to chance.</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9434816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en-US"/>
              <a:t>Assignment Instructions -1</a:t>
            </a:r>
          </a:p>
        </p:txBody>
      </p:sp>
      <p:sp>
        <p:nvSpPr>
          <p:cNvPr id="2" name="Content Placeholder 1"/>
          <p:cNvSpPr>
            <a:spLocks noGrp="1"/>
          </p:cNvSpPr>
          <p:nvPr>
            <p:ph idx="1"/>
          </p:nvPr>
        </p:nvSpPr>
        <p:spPr/>
        <p:txBody>
          <a:bodyPr/>
          <a:lstStyle/>
          <a:p>
            <a:r>
              <a:rPr lang="en-US" altLang="en-US" dirty="0"/>
              <a:t>Using the PSP2 process, complete the planning phase for 11E.</a:t>
            </a:r>
          </a:p>
          <a:p>
            <a:endParaRPr lang="en-US" altLang="en-US" dirty="0"/>
          </a:p>
          <a:p>
            <a:r>
              <a:rPr lang="en-US" altLang="en-US" dirty="0"/>
              <a:t>When you are finished planning, review your work with the instructor.</a:t>
            </a:r>
          </a:p>
          <a:p>
            <a:endParaRPr lang="en-US" altLang="en-US" dirty="0"/>
          </a:p>
          <a:p>
            <a:r>
              <a:rPr lang="en-US" altLang="en-US" dirty="0"/>
              <a:t>After your plan has been reviewed, complete the assignment using PSP2.</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45747454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ltLang="en-US"/>
              <a:t>Assignment Instructions -2</a:t>
            </a:r>
          </a:p>
        </p:txBody>
      </p:sp>
      <p:sp>
        <p:nvSpPr>
          <p:cNvPr id="6" name="Content Placeholder 5"/>
          <p:cNvSpPr>
            <a:spLocks noGrp="1"/>
          </p:cNvSpPr>
          <p:nvPr>
            <p:ph idx="1"/>
          </p:nvPr>
        </p:nvSpPr>
        <p:spPr/>
        <p:txBody>
          <a:bodyPr/>
          <a:lstStyle/>
          <a:p>
            <a:r>
              <a:rPr lang="en-US" altLang="en-US" sz="2100" dirty="0"/>
              <a:t>When you’ve completed the postmortem phase, submit your assignment package, source code, and test results to the instructor in the following order:</a:t>
            </a:r>
          </a:p>
          <a:p>
            <a:pPr marL="338138" lvl="1" indent="-223838"/>
            <a:r>
              <a:rPr lang="en-US" altLang="en-US" sz="2100" dirty="0"/>
              <a:t>PSP2 project plan summary</a:t>
            </a:r>
          </a:p>
          <a:p>
            <a:pPr marL="338138" lvl="1" indent="-223838"/>
            <a:r>
              <a:rPr lang="en-US" altLang="en-US" sz="2100" dirty="0"/>
              <a:t>test report</a:t>
            </a:r>
          </a:p>
          <a:p>
            <a:pPr marL="338138" lvl="1" indent="-223838"/>
            <a:r>
              <a:rPr lang="en-US" altLang="en-US" sz="2100" dirty="0"/>
              <a:t>design review checklist</a:t>
            </a:r>
          </a:p>
          <a:p>
            <a:pPr marL="338138" lvl="1" indent="-223838"/>
            <a:r>
              <a:rPr lang="en-US" altLang="en-US" sz="2100" dirty="0"/>
              <a:t>code review checklist</a:t>
            </a:r>
          </a:p>
          <a:p>
            <a:pPr marL="338138" lvl="1" indent="-223838"/>
            <a:r>
              <a:rPr lang="en-US" altLang="en-US" sz="2100" dirty="0"/>
              <a:t>PIP form</a:t>
            </a:r>
          </a:p>
          <a:p>
            <a:pPr marL="338138" lvl="1" indent="-223838"/>
            <a:r>
              <a:rPr lang="en-US" altLang="en-US" sz="2100" dirty="0"/>
              <a:t>size estimating template</a:t>
            </a:r>
          </a:p>
          <a:p>
            <a:pPr marL="338138" lvl="1" indent="-223838"/>
            <a:r>
              <a:rPr lang="en-US" altLang="en-US" sz="2100" dirty="0"/>
              <a:t>PROBE worksheet</a:t>
            </a:r>
          </a:p>
          <a:p>
            <a:pPr marL="338138" lvl="1" indent="-223838"/>
            <a:r>
              <a:rPr lang="en-US" altLang="en-US" sz="2100" dirty="0"/>
              <a:t>time recording log</a:t>
            </a:r>
          </a:p>
          <a:p>
            <a:pPr marL="338138" lvl="1" indent="-223838"/>
            <a:r>
              <a:rPr lang="en-US" altLang="en-US" sz="2100" dirty="0"/>
              <a:t>defect recording log</a:t>
            </a:r>
          </a:p>
          <a:p>
            <a:pPr marL="338138" lvl="1" indent="-223838"/>
            <a:r>
              <a:rPr lang="en-US" altLang="en-US" sz="2100" dirty="0"/>
              <a:t>source program listing</a:t>
            </a:r>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577644298"/>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en-US"/>
              <a:t>PSP2 Evaluation Criteria</a:t>
            </a:r>
          </a:p>
        </p:txBody>
      </p:sp>
      <p:sp>
        <p:nvSpPr>
          <p:cNvPr id="2" name="Content Placeholder 1"/>
          <p:cNvSpPr>
            <a:spLocks noGrp="1"/>
          </p:cNvSpPr>
          <p:nvPr>
            <p:ph idx="1"/>
          </p:nvPr>
        </p:nvSpPr>
        <p:spPr/>
        <p:txBody>
          <a:bodyPr/>
          <a:lstStyle/>
          <a:p>
            <a:r>
              <a:rPr lang="en-US" altLang="en-US" dirty="0"/>
              <a:t>Your process report must be</a:t>
            </a:r>
          </a:p>
          <a:p>
            <a:pPr lvl="1"/>
            <a:r>
              <a:rPr lang="en-US" altLang="en-US" dirty="0"/>
              <a:t>complete</a:t>
            </a:r>
          </a:p>
          <a:p>
            <a:pPr lvl="1"/>
            <a:r>
              <a:rPr lang="en-US" altLang="en-US" dirty="0"/>
              <a:t>legible</a:t>
            </a:r>
          </a:p>
          <a:p>
            <a:pPr lvl="1"/>
            <a:r>
              <a:rPr lang="en-US" altLang="en-US" dirty="0"/>
              <a:t>in the specific order</a:t>
            </a:r>
          </a:p>
          <a:p>
            <a:endParaRPr lang="en-US" altLang="en-US" dirty="0"/>
          </a:p>
          <a:p>
            <a:r>
              <a:rPr lang="en-US" altLang="en-US" dirty="0"/>
              <a:t>Your process data, including size calculations, must be</a:t>
            </a:r>
          </a:p>
          <a:p>
            <a:pPr lvl="1"/>
            <a:r>
              <a:rPr lang="en-US" altLang="en-US" dirty="0"/>
              <a:t>accurate</a:t>
            </a:r>
          </a:p>
          <a:p>
            <a:pPr lvl="1"/>
            <a:r>
              <a:rPr lang="en-US" altLang="en-US" dirty="0"/>
              <a:t>precise</a:t>
            </a:r>
          </a:p>
          <a:p>
            <a:pPr lvl="1"/>
            <a:r>
              <a:rPr lang="en-US" altLang="en-US" dirty="0"/>
              <a:t>self-consistent</a:t>
            </a:r>
          </a:p>
          <a:p>
            <a:pPr marL="171450" lvl="1" indent="0">
              <a:buNone/>
            </a:pPr>
            <a:endParaRPr lang="en-US" alt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085206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ltLang="en-US"/>
              <a:t>Some Suggestions -1</a:t>
            </a:r>
          </a:p>
        </p:txBody>
      </p:sp>
      <p:sp>
        <p:nvSpPr>
          <p:cNvPr id="6" name="Content Placeholder 5"/>
          <p:cNvSpPr>
            <a:spLocks noGrp="1"/>
          </p:cNvSpPr>
          <p:nvPr>
            <p:ph idx="1"/>
          </p:nvPr>
        </p:nvSpPr>
        <p:spPr/>
        <p:txBody>
          <a:bodyPr/>
          <a:lstStyle/>
          <a:p>
            <a:r>
              <a:rPr lang="en-US" altLang="en-US" dirty="0"/>
              <a:t>Keep your programs simple. You will learn as much from small programs as from large ones.</a:t>
            </a:r>
          </a:p>
          <a:p>
            <a:endParaRPr lang="en-US" altLang="en-US" dirty="0"/>
          </a:p>
          <a:p>
            <a:r>
              <a:rPr lang="en-US" altLang="en-US" dirty="0"/>
              <a:t>Keep your reports and standards simple and short.</a:t>
            </a:r>
          </a:p>
          <a:p>
            <a:endParaRPr lang="en-US" altLang="en-US" dirty="0"/>
          </a:p>
          <a:p>
            <a:r>
              <a:rPr lang="en-US" altLang="en-US" dirty="0"/>
              <a:t>Do not hesitate to copy or build on the PSP materials.</a:t>
            </a:r>
          </a:p>
          <a:p>
            <a:endParaRPr lang="en-US" altLang="en-US" dirty="0"/>
          </a:p>
          <a:p>
            <a:r>
              <a:rPr lang="en-US" altLang="en-US" dirty="0"/>
              <a:t>Do it right the first time. If you are not sure, find out.</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67723140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ltLang="en-US"/>
              <a:t>Some Suggestions -2</a:t>
            </a:r>
          </a:p>
        </p:txBody>
      </p:sp>
      <p:sp>
        <p:nvSpPr>
          <p:cNvPr id="2" name="Content Placeholder 1"/>
          <p:cNvSpPr>
            <a:spLocks noGrp="1"/>
          </p:cNvSpPr>
          <p:nvPr>
            <p:ph idx="1"/>
          </p:nvPr>
        </p:nvSpPr>
        <p:spPr/>
        <p:txBody>
          <a:bodyPr/>
          <a:lstStyle/>
          <a:p>
            <a:r>
              <a:rPr lang="en-US" altLang="en-US" dirty="0"/>
              <a:t>Software is not a solo business, so you do not have to work alone.</a:t>
            </a:r>
          </a:p>
          <a:p>
            <a:r>
              <a:rPr lang="en-US" altLang="en-US" dirty="0"/>
              <a:t>   </a:t>
            </a:r>
          </a:p>
          <a:p>
            <a:r>
              <a:rPr lang="en-US" altLang="en-US" dirty="0"/>
              <a:t>You must, however, produce your own estimates, designs, and code.</a:t>
            </a:r>
          </a:p>
          <a:p>
            <a:endParaRPr lang="en-US" altLang="en-US" dirty="0"/>
          </a:p>
          <a:p>
            <a:r>
              <a:rPr lang="en-US" altLang="en-US" dirty="0"/>
              <a:t>You may have others review your work, and you may change it as a result.</a:t>
            </a:r>
          </a:p>
          <a:p>
            <a:endParaRPr lang="en-US" altLang="en-US" dirty="0"/>
          </a:p>
          <a:p>
            <a:r>
              <a:rPr lang="en-US" altLang="en-US" dirty="0"/>
              <a:t>You should note any help in your process report. Include the review time that you and your associates spend, and log the defects found.</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65338462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a:t>Workshop Objectives</a:t>
            </a:r>
          </a:p>
        </p:txBody>
      </p:sp>
      <p:sp>
        <p:nvSpPr>
          <p:cNvPr id="6" name="Content Placeholder 5"/>
          <p:cNvSpPr>
            <a:spLocks noGrp="1"/>
          </p:cNvSpPr>
          <p:nvPr>
            <p:ph sz="half" idx="2"/>
          </p:nvPr>
        </p:nvSpPr>
        <p:spPr/>
        <p:txBody>
          <a:bodyPr/>
          <a:lstStyle/>
          <a:p>
            <a:r>
              <a:rPr lang="en-US" altLang="en-US" sz="2200" b="0" dirty="0">
                <a:solidFill>
                  <a:schemeClr val="tx1"/>
                </a:solidFill>
              </a:rPr>
              <a:t>After this workshop, you will</a:t>
            </a:r>
          </a:p>
          <a:p>
            <a:pPr lvl="1"/>
            <a:r>
              <a:rPr lang="en-US" altLang="en-US" dirty="0"/>
              <a:t>understand Program 11E requirements</a:t>
            </a:r>
          </a:p>
          <a:p>
            <a:pPr lvl="1"/>
            <a:r>
              <a:rPr lang="en-US" altLang="en-US" dirty="0"/>
              <a:t>have completed Program 11E planning</a:t>
            </a:r>
          </a:p>
          <a:p>
            <a:pPr lvl="2"/>
            <a:r>
              <a:rPr lang="en-US" altLang="en-US" dirty="0"/>
              <a:t>conceptual design</a:t>
            </a:r>
          </a:p>
          <a:p>
            <a:pPr lvl="2"/>
            <a:r>
              <a:rPr lang="en-US" altLang="en-US" dirty="0"/>
              <a:t>size estimate</a:t>
            </a:r>
          </a:p>
          <a:p>
            <a:pPr lvl="2"/>
            <a:r>
              <a:rPr lang="en-US" altLang="en-US" dirty="0"/>
              <a:t>resource estimate</a:t>
            </a:r>
          </a:p>
          <a:p>
            <a:pPr lvl="2"/>
            <a:r>
              <a:rPr lang="en-US" altLang="en-US" dirty="0"/>
              <a:t>defect estimate</a:t>
            </a:r>
          </a:p>
          <a:p>
            <a:endParaRPr lang="en-US" dirty="0"/>
          </a:p>
        </p:txBody>
      </p:sp>
      <p:sp>
        <p:nvSpPr>
          <p:cNvPr id="9" name="Text Placeholder 8"/>
          <p:cNvSpPr>
            <a:spLocks noGrp="1"/>
          </p:cNvSpPr>
          <p:nvPr>
            <p:ph type="body" sz="quarter" idx="10"/>
          </p:nvPr>
        </p:nvSpPr>
        <p:spPr/>
        <p:txBody>
          <a:bodyPr/>
          <a:lstStyle/>
          <a:p>
            <a:endParaRPr lang="en-US"/>
          </a:p>
        </p:txBody>
      </p:sp>
      <p:sp>
        <p:nvSpPr>
          <p:cNvPr id="10" name="Picture Placeholder 9"/>
          <p:cNvSpPr>
            <a:spLocks noGrp="1"/>
          </p:cNvSpPr>
          <p:nvPr>
            <p:ph type="pic" sz="quarter" idx="11"/>
          </p:nvPr>
        </p:nvSpPr>
        <p:spPr/>
      </p:sp>
    </p:spTree>
    <p:extLst>
      <p:ext uri="{BB962C8B-B14F-4D97-AF65-F5344CB8AC3E}">
        <p14:creationId xmlns:p14="http://schemas.microsoft.com/office/powerpoint/2010/main" val="13259483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a:t>Program 11E Requirements -1</a:t>
            </a:r>
          </a:p>
        </p:txBody>
      </p:sp>
      <p:sp>
        <p:nvSpPr>
          <p:cNvPr id="6" name="Content Placeholder 5"/>
          <p:cNvSpPr>
            <a:spLocks noGrp="1"/>
          </p:cNvSpPr>
          <p:nvPr>
            <p:ph idx="1"/>
          </p:nvPr>
        </p:nvSpPr>
        <p:spPr/>
        <p:txBody>
          <a:bodyPr/>
          <a:lstStyle/>
          <a:p>
            <a:r>
              <a:rPr lang="en-US" altLang="en-US" dirty="0"/>
              <a:t>Using PSP2, write a program to calculate the correlation between two series of numbers and calculate the significance of that correlation.  </a:t>
            </a:r>
          </a:p>
          <a:p>
            <a:endParaRPr lang="en-US" altLang="en-US" dirty="0"/>
          </a:p>
          <a:p>
            <a:r>
              <a:rPr lang="en-US" altLang="en-US" dirty="0"/>
              <a:t>Use the Simpson’s integration routine from Program 5A to calculate the values of the </a:t>
            </a:r>
            <a:r>
              <a:rPr lang="en-US" altLang="en-US" i="1" dirty="0"/>
              <a:t>t</a:t>
            </a:r>
            <a:r>
              <a:rPr lang="en-US" altLang="en-US" dirty="0"/>
              <a:t> distribution.</a:t>
            </a:r>
          </a:p>
          <a:p>
            <a:endParaRPr lang="en-US" altLang="en-US" dirty="0"/>
          </a:p>
          <a:p>
            <a:r>
              <a:rPr lang="en-US" altLang="en-US" dirty="0"/>
              <a:t>Hold the data in a linked list.</a:t>
            </a:r>
            <a:endParaRPr lang="en-US" dirty="0"/>
          </a:p>
        </p:txBody>
      </p:sp>
      <p:sp>
        <p:nvSpPr>
          <p:cNvPr id="8" name="Picture Placeholder 7"/>
          <p:cNvSpPr>
            <a:spLocks noGrp="1"/>
          </p:cNvSpPr>
          <p:nvPr>
            <p:ph type="pic" sz="quarter" idx="11"/>
          </p:nvPr>
        </p:nvSpPr>
        <p:spPr/>
      </p:sp>
      <p:sp>
        <p:nvSpPr>
          <p:cNvPr id="9219" name="Rectangle 3"/>
          <p:cNvSpPr>
            <a:spLocks noGrp="1" noChangeArrowheads="1"/>
          </p:cNvSpPr>
          <p:nvPr>
            <p:ph type="body" sz="quarter" idx="10"/>
          </p:nvPr>
        </p:nvSpPr>
        <p:spPr/>
        <p:txBody>
          <a:bodyPr/>
          <a:lstStyle/>
          <a:p>
            <a:endParaRPr lang="en-US" altLang="en-US" dirty="0"/>
          </a:p>
        </p:txBody>
      </p:sp>
    </p:spTree>
    <p:extLst>
      <p:ext uri="{BB962C8B-B14F-4D97-AF65-F5344CB8AC3E}">
        <p14:creationId xmlns:p14="http://schemas.microsoft.com/office/powerpoint/2010/main" val="155728288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a:t>Program 11E Requirements -2</a:t>
            </a:r>
          </a:p>
        </p:txBody>
      </p:sp>
      <p:sp>
        <p:nvSpPr>
          <p:cNvPr id="2" name="Content Placeholder 1"/>
          <p:cNvSpPr>
            <a:spLocks noGrp="1"/>
          </p:cNvSpPr>
          <p:nvPr>
            <p:ph idx="1"/>
          </p:nvPr>
        </p:nvSpPr>
        <p:spPr>
          <a:xfrm>
            <a:off x="381001" y="1229293"/>
            <a:ext cx="8340968" cy="1287825"/>
          </a:xfrm>
        </p:spPr>
        <p:txBody>
          <a:bodyPr/>
          <a:lstStyle/>
          <a:p>
            <a:r>
              <a:rPr lang="en-US" altLang="en-US" dirty="0"/>
              <a:t>Test the program using the actual new and changed LOC in Table D12 as the </a:t>
            </a:r>
            <a:r>
              <a:rPr lang="en-US" altLang="en-US" i="1" dirty="0"/>
              <a:t>x</a:t>
            </a:r>
            <a:r>
              <a:rPr lang="en-US" altLang="en-US" dirty="0"/>
              <a:t> data and the development hours in Table D12 as the </a:t>
            </a:r>
            <a:r>
              <a:rPr lang="en-US" altLang="en-US" i="1" dirty="0"/>
              <a:t>y</a:t>
            </a:r>
            <a:r>
              <a:rPr lang="en-US" altLang="en-US" dirty="0"/>
              <a:t> data (p. 759).</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11268" name="Object 4"/>
          <p:cNvGraphicFramePr>
            <a:graphicFrameLocks noChangeAspect="1"/>
          </p:cNvGraphicFramePr>
          <p:nvPr>
            <p:extLst>
              <p:ext uri="{D42A27DB-BD31-4B8C-83A1-F6EECF244321}">
                <p14:modId xmlns:p14="http://schemas.microsoft.com/office/powerpoint/2010/main" val="3594937702"/>
              </p:ext>
            </p:extLst>
          </p:nvPr>
        </p:nvGraphicFramePr>
        <p:xfrm>
          <a:off x="193675" y="2560638"/>
          <a:ext cx="5173663" cy="3487737"/>
        </p:xfrm>
        <a:graphic>
          <a:graphicData uri="http://schemas.openxmlformats.org/presentationml/2006/ole">
            <mc:AlternateContent xmlns:mc="http://schemas.openxmlformats.org/markup-compatibility/2006">
              <mc:Choice xmlns:v="urn:schemas-microsoft-com:vml" Requires="v">
                <p:oleObj spid="_x0000_s1036" name="Document" r:id="rId3" imgW="5647479" imgH="2580925" progId="Word.Document.8">
                  <p:embed/>
                </p:oleObj>
              </mc:Choice>
              <mc:Fallback>
                <p:oleObj name="Document" r:id="rId3" imgW="5647479" imgH="2580925" progId="Word.Document.8">
                  <p:embed/>
                  <p:pic>
                    <p:nvPicPr>
                      <p:cNvPr id="0" name=""/>
                      <p:cNvPicPr>
                        <a:picLocks noChangeAspect="1" noChangeArrowheads="1"/>
                      </p:cNvPicPr>
                      <p:nvPr/>
                    </p:nvPicPr>
                    <p:blipFill>
                      <a:blip r:embed="rId4"/>
                      <a:srcRect l="32468"/>
                      <a:stretch>
                        <a:fillRect/>
                      </a:stretch>
                    </p:blipFill>
                    <p:spPr bwMode="auto">
                      <a:xfrm>
                        <a:off x="193675" y="2560638"/>
                        <a:ext cx="5173663" cy="3487737"/>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2770674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26"/>
          <p:cNvSpPr>
            <a:spLocks noGrp="1" noChangeArrowheads="1"/>
          </p:cNvSpPr>
          <p:nvPr>
            <p:ph type="title"/>
          </p:nvPr>
        </p:nvSpPr>
        <p:spPr/>
        <p:txBody>
          <a:bodyPr/>
          <a:lstStyle/>
          <a:p>
            <a:pPr eaLnBrk="1" hangingPunct="1"/>
            <a:r>
              <a:rPr lang="en-US" altLang="en-US"/>
              <a:t>Program 11E Requirements -3</a:t>
            </a:r>
          </a:p>
        </p:txBody>
      </p:sp>
      <p:sp>
        <p:nvSpPr>
          <p:cNvPr id="2" name="Content Placeholder 1"/>
          <p:cNvSpPr>
            <a:spLocks noGrp="1"/>
          </p:cNvSpPr>
          <p:nvPr>
            <p:ph idx="1"/>
          </p:nvPr>
        </p:nvSpPr>
        <p:spPr/>
        <p:txBody>
          <a:bodyPr/>
          <a:lstStyle/>
          <a:p>
            <a:r>
              <a:rPr lang="en-US" altLang="en-US" dirty="0"/>
              <a:t>Determine the correlation and significance between actual new and changed LOC and actual development time for your assignments to date.</a:t>
            </a:r>
          </a:p>
          <a:p>
            <a:endParaRPr lang="en-US" altLang="en-US" dirty="0"/>
          </a:p>
          <a:p>
            <a:r>
              <a:rPr lang="en-US" altLang="en-US" dirty="0"/>
              <a:t>Determine the correlation and significance between estimated new and changed LOC and actual development time for Assignments 2A through 6A.</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443555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en-US"/>
              <a:t>Program 11E Requirements -4</a:t>
            </a:r>
          </a:p>
        </p:txBody>
      </p:sp>
      <p:sp>
        <p:nvSpPr>
          <p:cNvPr id="2" name="Content Placeholder 1"/>
          <p:cNvSpPr>
            <a:spLocks noGrp="1"/>
          </p:cNvSpPr>
          <p:nvPr>
            <p:ph idx="1"/>
          </p:nvPr>
        </p:nvSpPr>
        <p:spPr/>
        <p:txBody>
          <a:bodyPr/>
          <a:lstStyle/>
          <a:p>
            <a:r>
              <a:rPr lang="en-US" altLang="en-US" dirty="0"/>
              <a:t>Prepare and submit a test report that includes these data and uses the format in Table D13 (p. 759).</a:t>
            </a:r>
          </a:p>
          <a:p>
            <a:endParaRPr lang="en-US" b="1" dirty="0"/>
          </a:p>
        </p:txBody>
      </p:sp>
      <p:sp>
        <p:nvSpPr>
          <p:cNvPr id="3" name="Picture Placeholder 2"/>
          <p:cNvSpPr>
            <a:spLocks noGrp="1"/>
          </p:cNvSpPr>
          <p:nvPr>
            <p:ph type="pic" sz="quarter" idx="11"/>
          </p:nvPr>
        </p:nvSpPr>
        <p:spPr/>
      </p:sp>
      <p:sp>
        <p:nvSpPr>
          <p:cNvPr id="13315" name="Rectangle 3"/>
          <p:cNvSpPr>
            <a:spLocks noGrp="1" noChangeArrowheads="1"/>
          </p:cNvSpPr>
          <p:nvPr>
            <p:ph type="body" sz="quarter" idx="10"/>
          </p:nvPr>
        </p:nvSpPr>
        <p:spPr/>
        <p:txBody>
          <a:bodyPr/>
          <a:lstStyle/>
          <a:p>
            <a:pPr eaLnBrk="1" hangingPunct="1"/>
            <a:endParaRPr lang="en-US" altLang="en-US" dirty="0"/>
          </a:p>
        </p:txBody>
      </p:sp>
      <p:graphicFrame>
        <p:nvGraphicFramePr>
          <p:cNvPr id="4" name="Table 3"/>
          <p:cNvGraphicFramePr>
            <a:graphicFrameLocks noGrp="1" noChangeAspect="1"/>
          </p:cNvGraphicFramePr>
          <p:nvPr>
            <p:extLst>
              <p:ext uri="{D42A27DB-BD31-4B8C-83A1-F6EECF244321}">
                <p14:modId xmlns:p14="http://schemas.microsoft.com/office/powerpoint/2010/main" val="3123381399"/>
              </p:ext>
            </p:extLst>
          </p:nvPr>
        </p:nvGraphicFramePr>
        <p:xfrm>
          <a:off x="770022" y="2823771"/>
          <a:ext cx="7589520" cy="2054656"/>
        </p:xfrm>
        <a:graphic>
          <a:graphicData uri="http://schemas.openxmlformats.org/drawingml/2006/table">
            <a:tbl>
              <a:tblPr/>
              <a:tblGrid>
                <a:gridCol w="173736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1097280">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gridCol w="914400">
                  <a:extLst>
                    <a:ext uri="{9D8B030D-6E8A-4147-A177-3AD203B41FA5}">
                      <a16:colId xmlns:a16="http://schemas.microsoft.com/office/drawing/2014/main" val="20005"/>
                    </a:ext>
                  </a:extLst>
                </a:gridCol>
                <a:gridCol w="1097280">
                  <a:extLst>
                    <a:ext uri="{9D8B030D-6E8A-4147-A177-3AD203B41FA5}">
                      <a16:colId xmlns:a16="http://schemas.microsoft.com/office/drawing/2014/main" val="20006"/>
                    </a:ext>
                  </a:extLst>
                </a:gridCol>
              </a:tblGrid>
              <a:tr h="0">
                <a:tc>
                  <a:txBody>
                    <a:bodyPr/>
                    <a:lstStyle/>
                    <a:p>
                      <a:pPr marL="0" marR="0">
                        <a:lnSpc>
                          <a:spcPct val="107000"/>
                        </a:lnSpc>
                        <a:spcBef>
                          <a:spcPts val="0"/>
                        </a:spcBef>
                        <a:spcAft>
                          <a:spcPts val="0"/>
                        </a:spcAft>
                        <a:tabLst>
                          <a:tab pos="1428750" algn="l"/>
                        </a:tabLst>
                      </a:pP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Test</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lnSpc>
                          <a:spcPct val="107000"/>
                        </a:lnSpc>
                        <a:spcBef>
                          <a:spcPts val="0"/>
                        </a:spcBef>
                        <a:spcAft>
                          <a:spcPts val="0"/>
                        </a:spcAft>
                        <a:tabLst>
                          <a:tab pos="1428750" algn="l"/>
                        </a:tabLst>
                      </a:pPr>
                      <a:r>
                        <a:rPr lang="en-US" sz="1800" b="1">
                          <a:effectLst/>
                          <a:latin typeface="Arial" panose="020B0604020202020204" pitchFamily="34" charset="0"/>
                          <a:ea typeface="Times New Roman" panose="02020603050405020304" pitchFamily="18" charset="0"/>
                          <a:cs typeface="Times New Roman" panose="02020603050405020304" pitchFamily="18" charset="0"/>
                        </a:rPr>
                        <a:t>Expected Value</a:t>
                      </a:r>
                      <a:endParaRPr lang="en-U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lnSpc>
                          <a:spcPct val="107000"/>
                        </a:lnSpc>
                        <a:spcBef>
                          <a:spcPts val="0"/>
                        </a:spcBef>
                        <a:spcAft>
                          <a:spcPts val="0"/>
                        </a:spcAft>
                        <a:tabLst>
                          <a:tab pos="1428750" algn="l"/>
                          <a:tab pos="542925" algn="l"/>
                          <a:tab pos="1018540" algn="ctr"/>
                          <a:tab pos="1428750" algn="l"/>
                        </a:tabLst>
                      </a:pP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Actual Value</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0">
                <a:tc>
                  <a:txBody>
                    <a:bodyPr/>
                    <a:lstStyle/>
                    <a:p>
                      <a:pPr marL="0" marR="0">
                        <a:lnSpc>
                          <a:spcPct val="107000"/>
                        </a:lnSpc>
                        <a:spcBef>
                          <a:spcPts val="0"/>
                        </a:spcBef>
                        <a:spcAft>
                          <a:spcPts val="0"/>
                        </a:spcAft>
                        <a:tabLst>
                          <a:tab pos="1428750" algn="l"/>
                        </a:tabLst>
                      </a:pP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tabLst>
                          <a:tab pos="1428750" algn="l"/>
                        </a:tabLst>
                      </a:pPr>
                      <a:r>
                        <a:rPr lang="en-US" sz="1800" b="1" i="1">
                          <a:effectLst/>
                          <a:latin typeface="Arial" panose="020B0604020202020204" pitchFamily="34" charset="0"/>
                          <a:ea typeface="Times New Roman" panose="02020603050405020304" pitchFamily="18" charset="0"/>
                          <a:cs typeface="Times New Roman" panose="02020603050405020304" pitchFamily="18" charset="0"/>
                        </a:rPr>
                        <a:t>r</a:t>
                      </a:r>
                      <a:endParaRPr lang="en-U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tabLst>
                          <a:tab pos="1428750" algn="l"/>
                        </a:tabLst>
                      </a:pPr>
                      <a:r>
                        <a:rPr lang="en-US" sz="1800" b="1" i="1">
                          <a:effectLst/>
                          <a:latin typeface="Arial" panose="020B0604020202020204" pitchFamily="34" charset="0"/>
                          <a:ea typeface="Times New Roman" panose="02020603050405020304" pitchFamily="18" charset="0"/>
                          <a:cs typeface="Times New Roman" panose="02020603050405020304" pitchFamily="18" charset="0"/>
                        </a:rPr>
                        <a:t>t</a:t>
                      </a:r>
                      <a:endParaRPr lang="en-U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tabLst>
                          <a:tab pos="1428750" algn="l"/>
                        </a:tabLst>
                      </a:pP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2*(1 − </a:t>
                      </a:r>
                      <a:r>
                        <a:rPr lang="en-US" sz="1800" b="1" i="1" dirty="0">
                          <a:effectLst/>
                          <a:latin typeface="Arial" panose="020B0604020202020204" pitchFamily="34" charset="0"/>
                          <a:ea typeface="Times New Roman" panose="02020603050405020304" pitchFamily="18" charset="0"/>
                          <a:cs typeface="Times New Roman" panose="02020603050405020304" pitchFamily="18" charset="0"/>
                        </a:rPr>
                        <a:t>p</a:t>
                      </a: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tabLst>
                          <a:tab pos="1428750" algn="l"/>
                        </a:tabLst>
                      </a:pPr>
                      <a:r>
                        <a:rPr lang="en-US" sz="1800" b="1" i="1">
                          <a:effectLst/>
                          <a:latin typeface="Arial" panose="020B0604020202020204" pitchFamily="34" charset="0"/>
                          <a:ea typeface="Times New Roman" panose="02020603050405020304" pitchFamily="18" charset="0"/>
                          <a:cs typeface="Times New Roman" panose="02020603050405020304" pitchFamily="18" charset="0"/>
                        </a:rPr>
                        <a:t>r</a:t>
                      </a:r>
                      <a:endParaRPr lang="en-U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tabLst>
                          <a:tab pos="1428750" algn="l"/>
                        </a:tabLst>
                      </a:pPr>
                      <a:r>
                        <a:rPr lang="en-US" sz="1800" b="1" i="1">
                          <a:effectLst/>
                          <a:latin typeface="Arial" panose="020B0604020202020204" pitchFamily="34" charset="0"/>
                          <a:ea typeface="Times New Roman" panose="02020603050405020304" pitchFamily="18" charset="0"/>
                          <a:cs typeface="Times New Roman" panose="02020603050405020304" pitchFamily="18" charset="0"/>
                        </a:rPr>
                        <a:t>t</a:t>
                      </a:r>
                      <a:endParaRPr lang="en-U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tabLst>
                          <a:tab pos="1428750" algn="l"/>
                        </a:tabLst>
                      </a:pP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2*(1 − </a:t>
                      </a:r>
                      <a:r>
                        <a:rPr lang="en-US" sz="1800" b="1" i="1" dirty="0">
                          <a:effectLst/>
                          <a:latin typeface="Arial" panose="020B0604020202020204" pitchFamily="34" charset="0"/>
                          <a:ea typeface="Times New Roman" panose="02020603050405020304" pitchFamily="18" charset="0"/>
                          <a:cs typeface="Times New Roman" panose="02020603050405020304" pitchFamily="18" charset="0"/>
                        </a:rPr>
                        <a:t>p</a:t>
                      </a: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Table D12</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0.9543</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9.0335</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1.80*10</a:t>
                      </a:r>
                      <a:r>
                        <a:rPr lang="en-US" sz="1800" baseline="30000" dirty="0">
                          <a:effectLst/>
                          <a:latin typeface="Arial" panose="020B0604020202020204" pitchFamily="34" charset="0"/>
                          <a:ea typeface="Times New Roman" panose="02020603050405020304" pitchFamily="18" charset="0"/>
                          <a:cs typeface="Times New Roman" panose="02020603050405020304" pitchFamily="18" charset="0"/>
                        </a:rPr>
                        <a:t>-5</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Actual LOC vs. Dev. Time</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N/A</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NA</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NA</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marL="0" marR="0">
                        <a:lnSpc>
                          <a:spcPct val="107000"/>
                        </a:lnSpc>
                        <a:spcBef>
                          <a:spcPts val="0"/>
                        </a:spcBef>
                        <a:spcAft>
                          <a:spcPts val="0"/>
                        </a:spcAft>
                        <a:tabLst>
                          <a:tab pos="1428750" algn="l"/>
                        </a:tabLst>
                      </a:pPr>
                      <a:r>
                        <a:rPr lang="en-US" sz="1800">
                          <a:effectLst/>
                          <a:latin typeface="Arial" panose="020B0604020202020204" pitchFamily="34" charset="0"/>
                          <a:ea typeface="Times New Roman" panose="02020603050405020304" pitchFamily="18" charset="0"/>
                          <a:cs typeface="Times New Roman" panose="02020603050405020304" pitchFamily="18" charset="0"/>
                        </a:rPr>
                        <a:t>Estimated LOC vs. Dev. Time</a:t>
                      </a:r>
                      <a:endParaRPr lang="en-U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a:effectLst/>
                          <a:latin typeface="Arial" panose="020B0604020202020204" pitchFamily="34" charset="0"/>
                          <a:ea typeface="Times New Roman" panose="02020603050405020304" pitchFamily="18" charset="0"/>
                          <a:cs typeface="Times New Roman" panose="02020603050405020304" pitchFamily="18" charset="0"/>
                        </a:rPr>
                        <a:t>NA</a:t>
                      </a:r>
                      <a:endParaRPr lang="en-US" sz="18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NA</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NA</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tabLst>
                          <a:tab pos="142875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689908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a:t>Using Correlation -1</a:t>
            </a:r>
          </a:p>
        </p:txBody>
      </p:sp>
      <p:sp>
        <p:nvSpPr>
          <p:cNvPr id="4" name="Content Placeholder 3"/>
          <p:cNvSpPr>
            <a:spLocks noGrp="1"/>
          </p:cNvSpPr>
          <p:nvPr>
            <p:ph idx="1"/>
          </p:nvPr>
        </p:nvSpPr>
        <p:spPr/>
        <p:txBody>
          <a:bodyPr/>
          <a:lstStyle/>
          <a:p>
            <a:r>
              <a:rPr lang="en-US" altLang="en-US" dirty="0"/>
              <a:t>The correlation </a:t>
            </a:r>
            <a:r>
              <a:rPr lang="en-US" altLang="en-US" i="1" dirty="0" err="1"/>
              <a:t>r</a:t>
            </a:r>
            <a:r>
              <a:rPr lang="en-US" altLang="en-US" i="1" baseline="-25000" dirty="0" err="1"/>
              <a:t>xy</a:t>
            </a:r>
            <a:r>
              <a:rPr lang="en-US" altLang="en-US" dirty="0"/>
              <a:t> can range from +1 to −1.</a:t>
            </a:r>
          </a:p>
          <a:p>
            <a:pPr marL="447675" lvl="1" indent="-319088"/>
            <a:r>
              <a:rPr lang="en-US" altLang="en-US" dirty="0"/>
              <a:t>Near +1 implies a strong positive relationship; when </a:t>
            </a:r>
            <a:r>
              <a:rPr lang="en-US" altLang="en-US" i="1" dirty="0"/>
              <a:t>x</a:t>
            </a:r>
            <a:r>
              <a:rPr lang="en-US" altLang="en-US" dirty="0"/>
              <a:t> increases, so does </a:t>
            </a:r>
            <a:r>
              <a:rPr lang="en-US" altLang="en-US" i="1" dirty="0"/>
              <a:t>y</a:t>
            </a:r>
            <a:r>
              <a:rPr lang="en-US" altLang="en-US" dirty="0"/>
              <a:t>.</a:t>
            </a:r>
          </a:p>
          <a:p>
            <a:pPr marL="447675" lvl="1" indent="-319088"/>
            <a:r>
              <a:rPr lang="en-US" altLang="en-US" dirty="0"/>
              <a:t>Near −1 implies a strong negative relationship; when </a:t>
            </a:r>
            <a:r>
              <a:rPr lang="en-US" altLang="en-US" i="1" dirty="0"/>
              <a:t>x</a:t>
            </a:r>
            <a:r>
              <a:rPr lang="en-US" altLang="en-US" dirty="0"/>
              <a:t> increases, </a:t>
            </a:r>
            <a:r>
              <a:rPr lang="en-US" altLang="en-US" i="1" dirty="0"/>
              <a:t>y</a:t>
            </a:r>
            <a:r>
              <a:rPr lang="en-US" altLang="en-US" dirty="0"/>
              <a:t> decreases.</a:t>
            </a:r>
          </a:p>
          <a:p>
            <a:pPr marL="447675" lvl="1" indent="-319088"/>
            <a:r>
              <a:rPr lang="en-US" altLang="en-US" dirty="0"/>
              <a:t>Near 0 implies no relationship.</a:t>
            </a:r>
          </a:p>
          <a:p>
            <a:endParaRPr lang="en-US" dirty="0"/>
          </a:p>
        </p:txBody>
      </p:sp>
      <p:sp>
        <p:nvSpPr>
          <p:cNvPr id="6" name="Picture Placeholder 5"/>
          <p:cNvSpPr>
            <a:spLocks noGrp="1"/>
          </p:cNvSpPr>
          <p:nvPr>
            <p:ph type="pic" sz="quarter" idx="11"/>
          </p:nvPr>
        </p:nvSpPr>
        <p:spPr/>
      </p:sp>
      <p:sp>
        <p:nvSpPr>
          <p:cNvPr id="5" name="Text Placeholder 4"/>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578627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26"/>
          <p:cNvSpPr>
            <a:spLocks noGrp="1" noChangeArrowheads="1"/>
          </p:cNvSpPr>
          <p:nvPr>
            <p:ph type="title"/>
          </p:nvPr>
        </p:nvSpPr>
        <p:spPr/>
        <p:txBody>
          <a:bodyPr/>
          <a:lstStyle/>
          <a:p>
            <a:pPr eaLnBrk="1" hangingPunct="1"/>
            <a:r>
              <a:rPr lang="en-US" altLang="en-US"/>
              <a:t>Using Correlation -2</a:t>
            </a:r>
          </a:p>
        </p:txBody>
      </p:sp>
      <p:sp>
        <p:nvSpPr>
          <p:cNvPr id="2" name="Content Placeholder 1"/>
          <p:cNvSpPr>
            <a:spLocks noGrp="1"/>
          </p:cNvSpPr>
          <p:nvPr>
            <p:ph idx="1"/>
          </p:nvPr>
        </p:nvSpPr>
        <p:spPr>
          <a:xfrm>
            <a:off x="381001" y="1229294"/>
            <a:ext cx="8340968" cy="2022304"/>
          </a:xfrm>
        </p:spPr>
        <p:txBody>
          <a:bodyPr/>
          <a:lstStyle/>
          <a:p>
            <a:r>
              <a:rPr lang="en-US" altLang="en-US" dirty="0"/>
              <a:t>Correlation is used in the PSP to judge the quality of the linear relation in various historical process data that are used for planning.</a:t>
            </a:r>
          </a:p>
          <a:p>
            <a:endParaRPr lang="en-US" altLang="en-US" dirty="0"/>
          </a:p>
          <a:p>
            <a:r>
              <a:rPr lang="en-US" altLang="en-US" dirty="0"/>
              <a:t>For this purpose, we use the value of the relation </a:t>
            </a:r>
            <a:r>
              <a:rPr lang="en-US" altLang="en-US" i="1" dirty="0" err="1"/>
              <a:t>r</a:t>
            </a:r>
            <a:r>
              <a:rPr lang="en-US" altLang="en-US" i="1" baseline="-25000" dirty="0" err="1"/>
              <a:t>xy</a:t>
            </a:r>
            <a:r>
              <a:rPr lang="en-US" altLang="en-US" dirty="0"/>
              <a:t> squared, or </a:t>
            </a:r>
            <a:r>
              <a:rPr lang="en-US" altLang="en-US" i="1" dirty="0"/>
              <a:t>r</a:t>
            </a:r>
            <a:r>
              <a:rPr lang="en-US" altLang="en-US" baseline="30000" dirty="0"/>
              <a:t>2</a:t>
            </a:r>
            <a:r>
              <a:rPr lang="en-US" altLang="en-US" dirty="0"/>
              <a:t>.</a:t>
            </a:r>
            <a:endParaRPr lang="en-US" altLang="en-US" i="1" baseline="30000" dirty="0"/>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18" name="Table 17"/>
          <p:cNvGraphicFramePr>
            <a:graphicFrameLocks noGrp="1"/>
          </p:cNvGraphicFramePr>
          <p:nvPr>
            <p:extLst>
              <p:ext uri="{D42A27DB-BD31-4B8C-83A1-F6EECF244321}">
                <p14:modId xmlns:p14="http://schemas.microsoft.com/office/powerpoint/2010/main" val="3849581143"/>
              </p:ext>
            </p:extLst>
          </p:nvPr>
        </p:nvGraphicFramePr>
        <p:xfrm>
          <a:off x="401934" y="3470868"/>
          <a:ext cx="6646003" cy="2083429"/>
        </p:xfrm>
        <a:graphic>
          <a:graphicData uri="http://schemas.openxmlformats.org/drawingml/2006/table">
            <a:tbl>
              <a:tblPr firstRow="1" bandRow="1">
                <a:tableStyleId>{2D5ABB26-0587-4C30-8999-92F81FD0307C}</a:tableStyleId>
              </a:tblPr>
              <a:tblGrid>
                <a:gridCol w="1342605">
                  <a:extLst>
                    <a:ext uri="{9D8B030D-6E8A-4147-A177-3AD203B41FA5}">
                      <a16:colId xmlns:a16="http://schemas.microsoft.com/office/drawing/2014/main" val="20000"/>
                    </a:ext>
                  </a:extLst>
                </a:gridCol>
                <a:gridCol w="5303398">
                  <a:extLst>
                    <a:ext uri="{9D8B030D-6E8A-4147-A177-3AD203B41FA5}">
                      <a16:colId xmlns:a16="http://schemas.microsoft.com/office/drawing/2014/main" val="20001"/>
                    </a:ext>
                  </a:extLst>
                </a:gridCol>
              </a:tblGrid>
              <a:tr h="4286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b="1" dirty="0">
                          <a:latin typeface="Arial" panose="020B0604020202020204" pitchFamily="34" charset="0"/>
                        </a:rPr>
                        <a:t>If </a:t>
                      </a:r>
                      <a:r>
                        <a:rPr lang="en-US" altLang="en-US" sz="1800" b="1" i="1" dirty="0">
                          <a:latin typeface="Arial" panose="020B0604020202020204" pitchFamily="34" charset="0"/>
                        </a:rPr>
                        <a:t>r</a:t>
                      </a:r>
                      <a:r>
                        <a:rPr lang="en-US" altLang="en-US" sz="1800" b="1" i="0" baseline="30000" dirty="0">
                          <a:latin typeface="Arial" panose="020B0604020202020204" pitchFamily="34" charset="0"/>
                        </a:rPr>
                        <a:t>2</a:t>
                      </a:r>
                      <a:r>
                        <a:rPr lang="en-US" altLang="en-US" sz="1800" b="1" dirty="0">
                          <a:latin typeface="Arial" panose="020B0604020202020204" pitchFamily="34" charset="0"/>
                        </a:rPr>
                        <a:t>  is…</a:t>
                      </a:r>
                    </a:p>
                  </a:txBody>
                  <a:tcPr marL="102870" marR="102870" marT="51435" marB="51435">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b="1" dirty="0">
                          <a:latin typeface="Arial" panose="020B0604020202020204" pitchFamily="34" charset="0"/>
                        </a:rPr>
                        <a:t>the relationship is…</a:t>
                      </a:r>
                    </a:p>
                  </a:txBody>
                  <a:tcPr marL="102870" marR="102870" marT="51435" marB="51435">
                    <a:lnL w="12700" cap="flat" cmpd="sng" algn="ctr">
                      <a:solidFill>
                        <a:scrgbClr r="0" g="0" b="0"/>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4114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a:latin typeface="Arial" panose="020B0604020202020204" pitchFamily="34" charset="0"/>
                        </a:rPr>
                        <a:t>.9 </a:t>
                      </a:r>
                      <a:r>
                        <a:rPr lang="en-US" altLang="en-US" dirty="0">
                          <a:latin typeface="Symbol" panose="05050102010706020507" pitchFamily="18" charset="2"/>
                        </a:rPr>
                        <a:t>£ </a:t>
                      </a:r>
                      <a:r>
                        <a:rPr lang="en-US" altLang="en-US" sz="1800" i="1" dirty="0">
                          <a:latin typeface="Arial" panose="020B0604020202020204" pitchFamily="34" charset="0"/>
                        </a:rPr>
                        <a:t>r</a:t>
                      </a:r>
                      <a:r>
                        <a:rPr lang="en-US" altLang="en-US" sz="1800" i="0" baseline="30000" dirty="0">
                          <a:latin typeface="Arial" panose="020B0604020202020204" pitchFamily="34" charset="0"/>
                        </a:rPr>
                        <a:t>2</a:t>
                      </a:r>
                    </a:p>
                  </a:txBody>
                  <a:tcPr marL="102870" marR="102870" marT="51435" marB="51435">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a:latin typeface="Arial" panose="020B0604020202020204" pitchFamily="34" charset="0"/>
                        </a:rPr>
                        <a:t>predictive; use it with high confidence</a:t>
                      </a:r>
                    </a:p>
                  </a:txBody>
                  <a:tcPr marL="102870" marR="102870" marT="51435" marB="51435">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420364">
                <a:tc>
                  <a:txBody>
                    <a:bodyPr/>
                    <a:lstStyle/>
                    <a:p>
                      <a:r>
                        <a:rPr lang="en-US" altLang="en-US" sz="1800" dirty="0">
                          <a:latin typeface="Arial" panose="020B0604020202020204" pitchFamily="34" charset="0"/>
                        </a:rPr>
                        <a:t>.7 </a:t>
                      </a:r>
                      <a:r>
                        <a:rPr lang="en-US" altLang="en-US" dirty="0">
                          <a:latin typeface="Symbol" panose="05050102010706020507" pitchFamily="18" charset="2"/>
                        </a:rPr>
                        <a:t>£ </a:t>
                      </a:r>
                      <a:r>
                        <a:rPr lang="en-US" altLang="en-US" sz="1800" i="1" dirty="0">
                          <a:latin typeface="Arial" panose="020B0604020202020204" pitchFamily="34" charset="0"/>
                        </a:rPr>
                        <a:t>r</a:t>
                      </a:r>
                      <a:r>
                        <a:rPr lang="en-US" altLang="en-US" sz="1800" i="0" baseline="30000" dirty="0">
                          <a:latin typeface="Arial" panose="020B0604020202020204" pitchFamily="34" charset="0"/>
                        </a:rPr>
                        <a:t>2</a:t>
                      </a:r>
                      <a:r>
                        <a:rPr lang="en-US" altLang="en-US" sz="1800" i="0" baseline="0" dirty="0">
                          <a:latin typeface="Arial" panose="020B0604020202020204" pitchFamily="34" charset="0"/>
                        </a:rPr>
                        <a:t> </a:t>
                      </a:r>
                      <a:r>
                        <a:rPr lang="en-US" altLang="en-US" sz="1800" dirty="0">
                          <a:latin typeface="Arial" panose="020B0604020202020204" pitchFamily="34" charset="0"/>
                        </a:rPr>
                        <a:t>&lt; .9</a:t>
                      </a:r>
                      <a:endParaRPr lang="en-US" i="0" dirty="0"/>
                    </a:p>
                  </a:txBody>
                  <a:tcPr marL="102870" marR="102870" marT="51435" marB="51435">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a:latin typeface="Arial" panose="020B0604020202020204" pitchFamily="34" charset="0"/>
                        </a:rPr>
                        <a:t>strong and can be used for planning</a:t>
                      </a:r>
                    </a:p>
                  </a:txBody>
                  <a:tcPr marL="102870" marR="102870" marT="51435" marB="51435">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411480">
                <a:tc>
                  <a:txBody>
                    <a:bodyPr/>
                    <a:lstStyle/>
                    <a:p>
                      <a:r>
                        <a:rPr lang="en-US" altLang="en-US" sz="1800" dirty="0">
                          <a:latin typeface="Arial" panose="020B0604020202020204" pitchFamily="34" charset="0"/>
                        </a:rPr>
                        <a:t>.5 </a:t>
                      </a:r>
                      <a:r>
                        <a:rPr lang="en-US" altLang="en-US" dirty="0">
                          <a:latin typeface="Symbol" panose="05050102010706020507" pitchFamily="18" charset="2"/>
                        </a:rPr>
                        <a:t>£</a:t>
                      </a:r>
                      <a:r>
                        <a:rPr lang="en-US" altLang="en-US" sz="1800" dirty="0">
                          <a:latin typeface="Arial" panose="020B0604020202020204" pitchFamily="34" charset="0"/>
                        </a:rPr>
                        <a:t> </a:t>
                      </a:r>
                      <a:r>
                        <a:rPr lang="en-US" altLang="en-US" sz="1800" i="1" dirty="0">
                          <a:latin typeface="Arial" panose="020B0604020202020204" pitchFamily="34" charset="0"/>
                        </a:rPr>
                        <a:t>r</a:t>
                      </a:r>
                      <a:r>
                        <a:rPr lang="en-US" altLang="en-US" sz="1800" i="0" baseline="30000" dirty="0">
                          <a:latin typeface="Arial" panose="020B0604020202020204" pitchFamily="34" charset="0"/>
                        </a:rPr>
                        <a:t>2</a:t>
                      </a:r>
                      <a:r>
                        <a:rPr lang="en-US" altLang="en-US" sz="1800" i="1" baseline="30000" dirty="0">
                          <a:latin typeface="Arial" panose="020B0604020202020204" pitchFamily="34" charset="0"/>
                        </a:rPr>
                        <a:t>  </a:t>
                      </a:r>
                      <a:r>
                        <a:rPr lang="en-US" altLang="en-US" sz="1800" dirty="0">
                          <a:latin typeface="Arial" panose="020B0604020202020204" pitchFamily="34" charset="0"/>
                        </a:rPr>
                        <a:t>&lt; .7</a:t>
                      </a:r>
                      <a:endParaRPr lang="en-US" dirty="0"/>
                    </a:p>
                  </a:txBody>
                  <a:tcPr marL="102870" marR="102870" marT="51435" marB="51435">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a:latin typeface="Arial" panose="020B0604020202020204" pitchFamily="34" charset="0"/>
                        </a:rPr>
                        <a:t>adequate for planning, but with caution</a:t>
                      </a:r>
                    </a:p>
                  </a:txBody>
                  <a:tcPr marL="102870" marR="102870" marT="51435" marB="51435">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4114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i="1" dirty="0">
                          <a:latin typeface="Arial" panose="020B0604020202020204" pitchFamily="34" charset="0"/>
                        </a:rPr>
                        <a:t>r</a:t>
                      </a:r>
                      <a:r>
                        <a:rPr lang="en-US" altLang="en-US" sz="1800" i="0" baseline="30000" dirty="0">
                          <a:latin typeface="Arial" panose="020B0604020202020204" pitchFamily="34" charset="0"/>
                        </a:rPr>
                        <a:t>2</a:t>
                      </a:r>
                      <a:r>
                        <a:rPr lang="en-US" altLang="en-US" sz="1800" i="1" baseline="30000" dirty="0">
                          <a:latin typeface="Arial" panose="020B0604020202020204" pitchFamily="34" charset="0"/>
                        </a:rPr>
                        <a:t>  </a:t>
                      </a:r>
                      <a:r>
                        <a:rPr lang="en-US" altLang="en-US" sz="1800" dirty="0">
                          <a:latin typeface="Arial" panose="020B0604020202020204" pitchFamily="34" charset="0"/>
                        </a:rPr>
                        <a:t>&lt; .5</a:t>
                      </a:r>
                    </a:p>
                  </a:txBody>
                  <a:tcPr marL="102870" marR="102870" marT="51435" marB="51435">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a:latin typeface="Arial" panose="020B0604020202020204" pitchFamily="34" charset="0"/>
                        </a:rPr>
                        <a:t>not reliable for planning purposes</a:t>
                      </a:r>
                    </a:p>
                  </a:txBody>
                  <a:tcPr marL="102870" marR="102870" marT="51435" marB="51435">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265538308"/>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SEI_template.potx</Template>
  <TotalTime>237</TotalTime>
  <Words>1251</Words>
  <Application>Microsoft Office PowerPoint</Application>
  <PresentationFormat>On-screen Show (4:3)</PresentationFormat>
  <Paragraphs>183</Paragraphs>
  <Slides>21</Slides>
  <Notes>7</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3</vt:i4>
      </vt:variant>
      <vt:variant>
        <vt:lpstr>Slide Titles</vt:lpstr>
      </vt:variant>
      <vt:variant>
        <vt:i4>21</vt:i4>
      </vt:variant>
    </vt:vector>
  </HeadingPairs>
  <TitlesOfParts>
    <vt:vector size="34" baseType="lpstr">
      <vt:lpstr>Arial</vt:lpstr>
      <vt:lpstr>Bauer Bodoni</vt:lpstr>
      <vt:lpstr>Bodoni Bd BT</vt:lpstr>
      <vt:lpstr>Calibri</vt:lpstr>
      <vt:lpstr>Symbol</vt:lpstr>
      <vt:lpstr>Times</vt:lpstr>
      <vt:lpstr>Times New Roman</vt:lpstr>
      <vt:lpstr>Univers 45 Light</vt:lpstr>
      <vt:lpstr>SEI_template</vt:lpstr>
      <vt:lpstr>1_SEI_template</vt:lpstr>
      <vt:lpstr>Document</vt:lpstr>
      <vt:lpstr>Equation</vt:lpstr>
      <vt:lpstr>Worksheet</vt:lpstr>
      <vt:lpstr>Personal Software  ProcessSM for Engineers:  Part I</vt:lpstr>
      <vt:lpstr>Document Markings</vt:lpstr>
      <vt:lpstr>Workshop Objectives</vt:lpstr>
      <vt:lpstr>Program 11E Requirements -1</vt:lpstr>
      <vt:lpstr>Program 11E Requirements -2</vt:lpstr>
      <vt:lpstr>Program 11E Requirements -3</vt:lpstr>
      <vt:lpstr>Program 11E Requirements -4</vt:lpstr>
      <vt:lpstr>Using Correlation -1</vt:lpstr>
      <vt:lpstr>Using Correlation -2</vt:lpstr>
      <vt:lpstr>Limitations of Correlation</vt:lpstr>
      <vt:lpstr>Calculating Correlation</vt:lpstr>
      <vt:lpstr>The Significance Test -1</vt:lpstr>
      <vt:lpstr>The Significance Test -2</vt:lpstr>
      <vt:lpstr>Calculating Significance -1</vt:lpstr>
      <vt:lpstr>Calculating Significance -2</vt:lpstr>
      <vt:lpstr>Interpreting Significance</vt:lpstr>
      <vt:lpstr>Assignment Instructions -1</vt:lpstr>
      <vt:lpstr>Assignment Instructions -2</vt:lpstr>
      <vt:lpstr>PSP2 Evaluation Criteria</vt:lpstr>
      <vt:lpstr>Some Suggestions -1</vt:lpstr>
      <vt:lpstr>Some Suggestions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kurt60</dc:creator>
  <cp:lastModifiedBy>Sheela Nath</cp:lastModifiedBy>
  <cp:revision>20</cp:revision>
  <cp:lastPrinted>2015-11-05T19:18:24Z</cp:lastPrinted>
  <dcterms:created xsi:type="dcterms:W3CDTF">2018-04-24T19:07:40Z</dcterms:created>
  <dcterms:modified xsi:type="dcterms:W3CDTF">2020-04-22T20:50:04Z</dcterms:modified>
</cp:coreProperties>
</file>