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21"/>
  </p:notesMasterIdLst>
  <p:handoutMasterIdLst>
    <p:handoutMasterId r:id="rId22"/>
  </p:handoutMasterIdLst>
  <p:sldIdLst>
    <p:sldId id="309" r:id="rId3"/>
    <p:sldId id="346" r:id="rId4"/>
    <p:sldId id="330"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5289">
          <p15:clr>
            <a:srgbClr val="A4A3A4"/>
          </p15:clr>
        </p15:guide>
        <p15:guide id="8" pos="2962">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1" clrIdx="0">
    <p:extLst/>
  </p:cmAuthor>
  <p:cmAuthor id="2" name="William Nichols" initials="WN" lastIdx="1" clrIdx="1">
    <p:extLst>
      <p:ext uri="{19B8F6BF-5375-455C-9EA6-DF929625EA0E}">
        <p15:presenceInfo xmlns:p15="http://schemas.microsoft.com/office/powerpoint/2012/main" userId="William Nichol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4342" autoAdjust="0"/>
  </p:normalViewPr>
  <p:slideViewPr>
    <p:cSldViewPr snapToGrid="0" showGuides="1">
      <p:cViewPr varScale="1">
        <p:scale>
          <a:sx n="62" d="100"/>
          <a:sy n="62" d="100"/>
        </p:scale>
        <p:origin x="1286" y="53"/>
      </p:cViewPr>
      <p:guideLst>
        <p:guide orient="horz" pos="2160"/>
        <p:guide pos="2880"/>
        <p:guide pos="5289"/>
        <p:guide pos="2962"/>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BA05AA6F-5D06-48AF-AC45-FB3ED20882CE}" type="slidenum">
              <a:rPr lang="en-US" altLang="en-US">
                <a:latin typeface="Times New Roman" panose="02020603050405020304" pitchFamily="18" charset="0"/>
              </a:rPr>
              <a:pPr/>
              <a:t>1</a:t>
            </a:fld>
            <a:endParaRPr lang="en-US" altLang="en-US">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cap="flat"/>
        </p:spPr>
      </p:sp>
      <p:sp>
        <p:nvSpPr>
          <p:cNvPr id="6148"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405873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6E7EE3B6-463D-43D4-BBD8-AE6FE7CC21ED}" type="slidenum">
              <a:rPr lang="en-US" altLang="en-US"/>
              <a:pPr/>
              <a:t>18</a:t>
            </a:fld>
            <a:endParaRPr lang="en-US" altLang="en-US"/>
          </a:p>
        </p:txBody>
      </p:sp>
      <p:sp>
        <p:nvSpPr>
          <p:cNvPr id="34818" name="Rectangle 2"/>
          <p:cNvSpPr>
            <a:spLocks noGrp="1" noRot="1" noChangeAspect="1" noChangeArrowheads="1" noTextEdit="1"/>
          </p:cNvSpPr>
          <p:nvPr>
            <p:ph type="sldImg"/>
          </p:nvPr>
        </p:nvSpPr>
        <p:spPr>
          <a:xfrm>
            <a:off x="1030288" y="654050"/>
            <a:ext cx="4319587" cy="3238500"/>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222065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237975EE-E4A9-4241-A1AE-B3FBF18C62BA}" type="slidenum">
              <a:rPr lang="en-US" altLang="en-US"/>
              <a:pPr/>
              <a:t>3</a:t>
            </a:fld>
            <a:endParaRPr lang="en-US" altLang="en-US"/>
          </a:p>
        </p:txBody>
      </p:sp>
      <p:sp>
        <p:nvSpPr>
          <p:cNvPr id="7170" name="Rectangle 2"/>
          <p:cNvSpPr>
            <a:spLocks noGrp="1" noRot="1" noChangeAspect="1" noChangeArrowheads="1" noTextEdit="1"/>
          </p:cNvSpPr>
          <p:nvPr>
            <p:ph type="sldImg"/>
          </p:nvPr>
        </p:nvSpPr>
        <p:spPr>
          <a:ln cap="flat"/>
        </p:spPr>
      </p:sp>
      <p:sp>
        <p:nvSpPr>
          <p:cNvPr id="7171"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3984796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0AB233D-154B-4235-A3CD-29B81AFA55AF}" type="slidenum">
              <a:rPr lang="en-US" altLang="en-US"/>
              <a:pPr/>
              <a:t>4</a:t>
            </a:fld>
            <a:endParaRPr lang="en-US" altLang="en-US"/>
          </a:p>
        </p:txBody>
      </p:sp>
      <p:sp>
        <p:nvSpPr>
          <p:cNvPr id="9218" name="Rectangle 2"/>
          <p:cNvSpPr>
            <a:spLocks noGrp="1" noRot="1" noChangeAspect="1" noChangeArrowheads="1" noTextEdit="1"/>
          </p:cNvSpPr>
          <p:nvPr>
            <p:ph type="sldImg"/>
          </p:nvPr>
        </p:nvSpPr>
        <p:spPr>
          <a:ln cap="flat"/>
        </p:spPr>
      </p:sp>
      <p:sp>
        <p:nvSpPr>
          <p:cNvPr id="9219"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886713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CD710F85-BA40-4719-BAD1-AA44DA639605}" type="slidenum">
              <a:rPr lang="en-US" altLang="en-US"/>
              <a:pPr/>
              <a:t>5</a:t>
            </a:fld>
            <a:endParaRPr lang="en-US" altLang="en-US"/>
          </a:p>
        </p:txBody>
      </p:sp>
      <p:sp>
        <p:nvSpPr>
          <p:cNvPr id="51202" name="Rectangle 2"/>
          <p:cNvSpPr>
            <a:spLocks noGrp="1" noRot="1" noChangeAspect="1" noChangeArrowheads="1"/>
          </p:cNvSpPr>
          <p:nvPr>
            <p:ph type="sldImg"/>
          </p:nvPr>
        </p:nvSpPr>
        <p:spPr bwMode="auto">
          <a:xfrm>
            <a:off x="1033463" y="655638"/>
            <a:ext cx="4322762" cy="3241675"/>
          </a:xfrm>
          <a:prstGeom prst="rect">
            <a:avLst/>
          </a:prstGeom>
          <a:noFill/>
          <a:ln w="12700" cap="flat">
            <a:solidFill>
              <a:schemeClr val="tx1"/>
            </a:solidFill>
            <a:miter lim="800000"/>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51203" name="Rectangle 3"/>
          <p:cNvSpPr>
            <a:spLocks noGrp="1" noChangeArrowheads="1"/>
          </p:cNvSpPr>
          <p:nvPr>
            <p:ph type="body" idx="1"/>
          </p:nvPr>
        </p:nvSpPr>
        <p:spPr bwMode="auto">
          <a:xfrm>
            <a:off x="852488" y="4119563"/>
            <a:ext cx="4684712" cy="390525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7312" tIns="44450" rIns="87312" bIns="44450"/>
          <a:lstStyle/>
          <a:p>
            <a:endParaRPr lang="en-US" altLang="en-US"/>
          </a:p>
        </p:txBody>
      </p:sp>
    </p:spTree>
    <p:extLst>
      <p:ext uri="{BB962C8B-B14F-4D97-AF65-F5344CB8AC3E}">
        <p14:creationId xmlns:p14="http://schemas.microsoft.com/office/powerpoint/2010/main" val="3730837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AF2D04B6-8B69-4223-B4EF-3F6758EEC744}" type="slidenum">
              <a:rPr lang="en-US" altLang="en-US"/>
              <a:pPr/>
              <a:t>6</a:t>
            </a:fld>
            <a:endParaRPr lang="en-US" altLang="en-US"/>
          </a:p>
        </p:txBody>
      </p:sp>
      <p:sp>
        <p:nvSpPr>
          <p:cNvPr id="57346" name="Rectangle 1026"/>
          <p:cNvSpPr>
            <a:spLocks noGrp="1" noRot="1" noChangeAspect="1" noChangeArrowheads="1"/>
          </p:cNvSpPr>
          <p:nvPr>
            <p:ph type="sldImg"/>
          </p:nvPr>
        </p:nvSpPr>
        <p:spPr bwMode="auto">
          <a:xfrm>
            <a:off x="1033463" y="655638"/>
            <a:ext cx="4322762" cy="3241675"/>
          </a:xfrm>
          <a:prstGeom prst="rect">
            <a:avLst/>
          </a:prstGeom>
          <a:noFill/>
          <a:ln w="12700" cap="flat">
            <a:solidFill>
              <a:schemeClr val="tx1"/>
            </a:solidFill>
            <a:miter lim="800000"/>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57347" name="Rectangle 1027"/>
          <p:cNvSpPr>
            <a:spLocks noGrp="1" noChangeArrowheads="1"/>
          </p:cNvSpPr>
          <p:nvPr>
            <p:ph type="body" idx="1"/>
          </p:nvPr>
        </p:nvSpPr>
        <p:spPr bwMode="auto">
          <a:xfrm>
            <a:off x="852488" y="4119563"/>
            <a:ext cx="4684712" cy="390525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7312" tIns="44450" rIns="87312" bIns="44450"/>
          <a:lstStyle/>
          <a:p>
            <a:endParaRPr lang="en-US" altLang="en-US"/>
          </a:p>
        </p:txBody>
      </p:sp>
    </p:spTree>
    <p:extLst>
      <p:ext uri="{BB962C8B-B14F-4D97-AF65-F5344CB8AC3E}">
        <p14:creationId xmlns:p14="http://schemas.microsoft.com/office/powerpoint/2010/main" val="2804001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D6AA6254-2406-435D-8359-1D9355E6FB82}" type="slidenum">
              <a:rPr lang="en-US" altLang="en-US"/>
              <a:pPr/>
              <a:t>14</a:t>
            </a:fld>
            <a:endParaRPr lang="en-US" altLang="en-US"/>
          </a:p>
        </p:txBody>
      </p:sp>
      <p:sp>
        <p:nvSpPr>
          <p:cNvPr id="26626" name="Rectangle 2"/>
          <p:cNvSpPr>
            <a:spLocks noGrp="1" noRot="1" noChangeAspect="1" noChangeArrowheads="1" noTextEdit="1"/>
          </p:cNvSpPr>
          <p:nvPr>
            <p:ph type="sldImg"/>
          </p:nvPr>
        </p:nvSpPr>
        <p:spPr>
          <a:xfrm>
            <a:off x="1030288" y="654050"/>
            <a:ext cx="4319587" cy="3238500"/>
          </a:xfrm>
          <a:ln cap="flat"/>
        </p:spPr>
      </p:sp>
      <p:sp>
        <p:nvSpPr>
          <p:cNvPr id="26627" name="Rectangle 3"/>
          <p:cNvSpPr>
            <a:spLocks noGrp="1" noChangeArrowheads="1"/>
          </p:cNvSpPr>
          <p:nvPr>
            <p:ph type="body" idx="1"/>
          </p:nvPr>
        </p:nvSpPr>
        <p:spPr>
          <a:ln/>
        </p:spPr>
        <p:txBody>
          <a:bodyPr lIns="87303" tIns="44445" rIns="87303" bIns="44445"/>
          <a:lstStyle/>
          <a:p>
            <a:endParaRPr lang="en-US" altLang="en-US"/>
          </a:p>
        </p:txBody>
      </p:sp>
    </p:spTree>
    <p:extLst>
      <p:ext uri="{BB962C8B-B14F-4D97-AF65-F5344CB8AC3E}">
        <p14:creationId xmlns:p14="http://schemas.microsoft.com/office/powerpoint/2010/main" val="965247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13957C0-5E9F-487D-A0F1-5B60194130BA}" type="slidenum">
              <a:rPr lang="en-US" altLang="en-US"/>
              <a:pPr/>
              <a:t>15</a:t>
            </a:fld>
            <a:endParaRPr lang="en-US" altLang="en-US"/>
          </a:p>
        </p:txBody>
      </p:sp>
      <p:sp>
        <p:nvSpPr>
          <p:cNvPr id="28674" name="Rectangle 1026"/>
          <p:cNvSpPr>
            <a:spLocks noGrp="1" noChangeArrowheads="1"/>
          </p:cNvSpPr>
          <p:nvPr>
            <p:ph type="body" idx="1"/>
          </p:nvPr>
        </p:nvSpPr>
        <p:spPr>
          <a:xfrm>
            <a:off x="547688" y="2668588"/>
            <a:ext cx="5305425" cy="5464175"/>
          </a:xfrm>
          <a:ln w="57150" cap="flat" cmpd="tri">
            <a:solidFill>
              <a:schemeClr val="tx1"/>
            </a:solidFill>
            <a:prstDash val="dash"/>
            <a:miter lim="800000"/>
            <a:headEnd/>
            <a:tailEnd/>
          </a:ln>
        </p:spPr>
        <p:txBody>
          <a:bodyPr lIns="85716" tIns="41271" rIns="85716" bIns="41271"/>
          <a:lstStyle/>
          <a:p>
            <a:endParaRPr lang="en-US" altLang="en-US"/>
          </a:p>
        </p:txBody>
      </p:sp>
      <p:sp>
        <p:nvSpPr>
          <p:cNvPr id="28675" name="Rectangle 1027"/>
          <p:cNvSpPr>
            <a:spLocks noGrp="1" noRot="1" noChangeAspect="1" noChangeArrowheads="1" noTextEdit="1"/>
          </p:cNvSpPr>
          <p:nvPr>
            <p:ph type="sldImg"/>
          </p:nvPr>
        </p:nvSpPr>
        <p:spPr>
          <a:xfrm>
            <a:off x="1774825" y="568325"/>
            <a:ext cx="2641600" cy="1981200"/>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703003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379811B7-3195-429E-972C-F4DD442D567B}" type="slidenum">
              <a:rPr lang="en-US" altLang="en-US"/>
              <a:pPr/>
              <a:t>16</a:t>
            </a:fld>
            <a:endParaRPr lang="en-US" altLang="en-US"/>
          </a:p>
        </p:txBody>
      </p:sp>
      <p:sp>
        <p:nvSpPr>
          <p:cNvPr id="30722" name="Rectangle 2"/>
          <p:cNvSpPr>
            <a:spLocks noGrp="1" noRot="1" noChangeAspect="1" noChangeArrowheads="1" noTextEdit="1"/>
          </p:cNvSpPr>
          <p:nvPr>
            <p:ph type="sldImg"/>
          </p:nvPr>
        </p:nvSpPr>
        <p:spPr>
          <a:xfrm>
            <a:off x="1030288" y="654050"/>
            <a:ext cx="4319587" cy="3238500"/>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629644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6FF3274-7A26-4F0A-9B5F-A7EBB5C19890}" type="slidenum">
              <a:rPr lang="en-US" altLang="en-US"/>
              <a:pPr/>
              <a:t>17</a:t>
            </a:fld>
            <a:endParaRPr lang="en-US" altLang="en-US"/>
          </a:p>
        </p:txBody>
      </p:sp>
      <p:sp>
        <p:nvSpPr>
          <p:cNvPr id="32770" name="Rectangle 2"/>
          <p:cNvSpPr>
            <a:spLocks noGrp="1" noRot="1" noChangeAspect="1" noChangeArrowheads="1" noTextEdit="1"/>
          </p:cNvSpPr>
          <p:nvPr>
            <p:ph type="sldImg"/>
          </p:nvPr>
        </p:nvSpPr>
        <p:spPr>
          <a:xfrm>
            <a:off x="1030288" y="654050"/>
            <a:ext cx="4319587" cy="3238500"/>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6400447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Rectangle 1026"/>
          <p:cNvSpPr>
            <a:spLocks noChangeArrowheads="1"/>
          </p:cNvSpPr>
          <p:nvPr/>
        </p:nvSpPr>
        <p:spPr bwMode="auto">
          <a:xfrm>
            <a:off x="931863" y="4595813"/>
            <a:ext cx="7313612" cy="1785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r>
              <a:rPr lang="en-US" altLang="en-US" sz="2000" b="1">
                <a:latin typeface="Arial" panose="020B0604020202020204" pitchFamily="34" charset="0"/>
              </a:rPr>
              <a:t>Software Engineering Institute</a:t>
            </a:r>
          </a:p>
          <a:p>
            <a:pPr>
              <a:defRPr/>
            </a:pPr>
            <a:r>
              <a:rPr lang="en-US" altLang="en-US" sz="2000" b="1">
                <a:latin typeface="Arial" panose="020B0604020202020204" pitchFamily="34" charset="0"/>
              </a:rPr>
              <a:t>Carnegie Mellon University</a:t>
            </a:r>
          </a:p>
          <a:p>
            <a:pPr>
              <a:defRPr/>
            </a:pPr>
            <a:r>
              <a:rPr lang="en-US" altLang="en-US" sz="2000" b="1">
                <a:latin typeface="Arial" panose="020B0604020202020204" pitchFamily="34" charset="0"/>
              </a:rPr>
              <a:t>Pittsburgh, PA 15213-3890</a:t>
            </a:r>
          </a:p>
          <a:p>
            <a:pPr>
              <a:defRPr/>
            </a:pPr>
            <a:endParaRPr lang="en-US" altLang="en-US" b="1">
              <a:latin typeface="Arial" panose="020B0604020202020204" pitchFamily="34" charset="0"/>
            </a:endParaRPr>
          </a:p>
          <a:p>
            <a:pPr>
              <a:defRPr/>
            </a:pPr>
            <a:r>
              <a:rPr lang="en-US" altLang="en-US" sz="1600" b="1">
                <a:latin typeface="Arial" panose="020B0604020202020204" pitchFamily="34" charset="0"/>
              </a:rPr>
              <a:t>Sponsored by the U.S. Department of Defense</a:t>
            </a:r>
          </a:p>
          <a:p>
            <a:pPr>
              <a:defRPr/>
            </a:pPr>
            <a:r>
              <a:rPr lang="en-US" altLang="en-US" sz="1600" b="1">
                <a:latin typeface="Arial" panose="020B0604020202020204" pitchFamily="34" charset="0"/>
              </a:rPr>
              <a:t>© 2002 by Carnegie Mellon University</a:t>
            </a:r>
          </a:p>
        </p:txBody>
      </p:sp>
      <p:sp>
        <p:nvSpPr>
          <p:cNvPr id="3" name="Rectangle 1029"/>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Bodoni Bd BT" pitchFamily="18" charset="0"/>
              </a:defRPr>
            </a:lvl1pPr>
            <a:lvl2pPr marL="742950" indent="-285750">
              <a:defRPr>
                <a:solidFill>
                  <a:schemeClr val="tx1"/>
                </a:solidFill>
                <a:latin typeface="Bodoni Bd BT" pitchFamily="18" charset="0"/>
              </a:defRPr>
            </a:lvl2pPr>
            <a:lvl3pPr marL="1143000" indent="-228600">
              <a:defRPr>
                <a:solidFill>
                  <a:schemeClr val="tx1"/>
                </a:solidFill>
                <a:latin typeface="Bodoni Bd BT" pitchFamily="18" charset="0"/>
              </a:defRPr>
            </a:lvl3pPr>
            <a:lvl4pPr marL="1600200" indent="-228600">
              <a:defRPr>
                <a:solidFill>
                  <a:schemeClr val="tx1"/>
                </a:solidFill>
                <a:latin typeface="Bodoni Bd BT" pitchFamily="18" charset="0"/>
              </a:defRPr>
            </a:lvl4pPr>
            <a:lvl5pPr marL="2057400" indent="-228600">
              <a:defRPr>
                <a:solidFill>
                  <a:schemeClr val="tx1"/>
                </a:solidFill>
                <a:latin typeface="Bodoni Bd BT" pitchFamily="18" charset="0"/>
              </a:defRPr>
            </a:lvl5pPr>
            <a:lvl6pPr marL="2514600" indent="-228600" eaLnBrk="0" fontAlgn="base" hangingPunct="0">
              <a:spcBef>
                <a:spcPct val="0"/>
              </a:spcBef>
              <a:spcAft>
                <a:spcPct val="0"/>
              </a:spcAft>
              <a:defRPr>
                <a:solidFill>
                  <a:schemeClr val="tx1"/>
                </a:solidFill>
                <a:latin typeface="Bodoni Bd BT" pitchFamily="18" charset="0"/>
              </a:defRPr>
            </a:lvl6pPr>
            <a:lvl7pPr marL="2971800" indent="-228600" eaLnBrk="0" fontAlgn="base" hangingPunct="0">
              <a:spcBef>
                <a:spcPct val="0"/>
              </a:spcBef>
              <a:spcAft>
                <a:spcPct val="0"/>
              </a:spcAft>
              <a:defRPr>
                <a:solidFill>
                  <a:schemeClr val="tx1"/>
                </a:solidFill>
                <a:latin typeface="Bodoni Bd BT" pitchFamily="18" charset="0"/>
              </a:defRPr>
            </a:lvl7pPr>
            <a:lvl8pPr marL="3429000" indent="-228600" eaLnBrk="0" fontAlgn="base" hangingPunct="0">
              <a:spcBef>
                <a:spcPct val="0"/>
              </a:spcBef>
              <a:spcAft>
                <a:spcPct val="0"/>
              </a:spcAft>
              <a:defRPr>
                <a:solidFill>
                  <a:schemeClr val="tx1"/>
                </a:solidFill>
                <a:latin typeface="Bodoni Bd BT" pitchFamily="18" charset="0"/>
              </a:defRPr>
            </a:lvl8pPr>
            <a:lvl9pPr marL="3886200" indent="-228600" eaLnBrk="0" fontAlgn="base" hangingPunct="0">
              <a:spcBef>
                <a:spcPct val="0"/>
              </a:spcBef>
              <a:spcAft>
                <a:spcPct val="0"/>
              </a:spcAft>
              <a:defRPr>
                <a:solidFill>
                  <a:schemeClr val="tx1"/>
                </a:solidFill>
                <a:latin typeface="Bodoni Bd BT" pitchFamily="18" charset="0"/>
              </a:defRPr>
            </a:lvl9pPr>
          </a:lstStyle>
          <a:p>
            <a:pPr eaLnBrk="1" hangingPunct="1"/>
            <a:endParaRPr lang="en-US" altLang="en-US"/>
          </a:p>
        </p:txBody>
      </p:sp>
      <p:sp>
        <p:nvSpPr>
          <p:cNvPr id="4" name="Line 1031"/>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Rectangle 1033"/>
          <p:cNvSpPr>
            <a:spLocks noChangeArrowheads="1"/>
          </p:cNvSpPr>
          <p:nvPr/>
        </p:nvSpPr>
        <p:spPr bwMode="auto">
          <a:xfrm>
            <a:off x="5970588" y="6564313"/>
            <a:ext cx="3144837"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r>
              <a:rPr lang="en-US" altLang="en-US" sz="1000" b="1" dirty="0">
                <a:solidFill>
                  <a:srgbClr val="B7B7B7"/>
                </a:solidFill>
                <a:latin typeface="Arial" panose="020B0604020202020204" pitchFamily="34" charset="0"/>
              </a:rPr>
              <a:t>PSP I - Workshop 11E - </a:t>
            </a:r>
            <a:fld id="{ACC22EF7-231E-4347-9096-09A5C5D8DDAD}" type="slidenum">
              <a:rPr lang="en-US" altLang="en-US" sz="1000" b="1" smtClean="0">
                <a:solidFill>
                  <a:srgbClr val="B7B7B7"/>
                </a:solidFill>
                <a:latin typeface="Arial" panose="020B0604020202020204" pitchFamily="34" charset="0"/>
              </a:rPr>
              <a:pPr algn="r">
                <a:defRPr/>
              </a:pPr>
              <a:t>‹#›</a:t>
            </a:fld>
            <a:endParaRPr lang="en-US" altLang="en-US" sz="1000" b="1" dirty="0">
              <a:solidFill>
                <a:srgbClr val="B7B7B7"/>
              </a:solidFill>
              <a:latin typeface="Arial" panose="020B0604020202020204" pitchFamily="34" charset="0"/>
            </a:endParaRPr>
          </a:p>
        </p:txBody>
      </p:sp>
      <p:grpSp>
        <p:nvGrpSpPr>
          <p:cNvPr id="6" name="Group 1034"/>
          <p:cNvGrpSpPr>
            <a:grpSpLocks/>
          </p:cNvGrpSpPr>
          <p:nvPr/>
        </p:nvGrpSpPr>
        <p:grpSpPr bwMode="auto">
          <a:xfrm>
            <a:off x="146050" y="201613"/>
            <a:ext cx="3486150" cy="482600"/>
            <a:chOff x="672" y="2590"/>
            <a:chExt cx="1952" cy="271"/>
          </a:xfrm>
        </p:grpSpPr>
        <p:sp>
          <p:nvSpPr>
            <p:cNvPr id="7" name="Rectangle 1035"/>
            <p:cNvSpPr>
              <a:spLocks noChangeArrowheads="1"/>
            </p:cNvSpPr>
            <p:nvPr/>
          </p:nvSpPr>
          <p:spPr bwMode="auto">
            <a:xfrm>
              <a:off x="1151" y="2621"/>
              <a:ext cx="75"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C</a:t>
              </a:r>
              <a:endParaRPr lang="en-US" altLang="en-US" sz="2000" b="1">
                <a:latin typeface="Bodoni Bd BT" pitchFamily="18" charset="0"/>
              </a:endParaRPr>
            </a:p>
          </p:txBody>
        </p:sp>
        <p:sp>
          <p:nvSpPr>
            <p:cNvPr id="8" name="Rectangle 1036"/>
            <p:cNvSpPr>
              <a:spLocks noChangeArrowheads="1"/>
            </p:cNvSpPr>
            <p:nvPr/>
          </p:nvSpPr>
          <p:spPr bwMode="auto">
            <a:xfrm>
              <a:off x="1222"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a</a:t>
              </a:r>
              <a:endParaRPr lang="en-US" altLang="en-US" sz="2000" b="1">
                <a:latin typeface="Bodoni Bd BT" pitchFamily="18" charset="0"/>
              </a:endParaRPr>
            </a:p>
          </p:txBody>
        </p:sp>
        <p:sp>
          <p:nvSpPr>
            <p:cNvPr id="9" name="Rectangle 1037"/>
            <p:cNvSpPr>
              <a:spLocks noChangeArrowheads="1"/>
            </p:cNvSpPr>
            <p:nvPr/>
          </p:nvSpPr>
          <p:spPr bwMode="auto">
            <a:xfrm>
              <a:off x="1280" y="2621"/>
              <a:ext cx="5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r</a:t>
              </a:r>
              <a:endParaRPr lang="en-US" altLang="en-US" sz="2000" b="1">
                <a:latin typeface="Bodoni Bd BT" pitchFamily="18" charset="0"/>
              </a:endParaRPr>
            </a:p>
          </p:txBody>
        </p:sp>
        <p:sp>
          <p:nvSpPr>
            <p:cNvPr id="10" name="Rectangle 1038"/>
            <p:cNvSpPr>
              <a:spLocks noChangeArrowheads="1"/>
            </p:cNvSpPr>
            <p:nvPr/>
          </p:nvSpPr>
          <p:spPr bwMode="auto">
            <a:xfrm>
              <a:off x="1328"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n</a:t>
              </a:r>
              <a:endParaRPr lang="en-US" altLang="en-US" sz="2000" b="1">
                <a:latin typeface="Bodoni Bd BT" pitchFamily="18" charset="0"/>
              </a:endParaRPr>
            </a:p>
          </p:txBody>
        </p:sp>
        <p:sp>
          <p:nvSpPr>
            <p:cNvPr id="11" name="Rectangle 1039"/>
            <p:cNvSpPr>
              <a:spLocks noChangeArrowheads="1"/>
            </p:cNvSpPr>
            <p:nvPr/>
          </p:nvSpPr>
          <p:spPr bwMode="auto">
            <a:xfrm>
              <a:off x="138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2" name="Rectangle 1040"/>
            <p:cNvSpPr>
              <a:spLocks noChangeArrowheads="1"/>
            </p:cNvSpPr>
            <p:nvPr/>
          </p:nvSpPr>
          <p:spPr bwMode="auto">
            <a:xfrm>
              <a:off x="1439"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g</a:t>
              </a:r>
              <a:endParaRPr lang="en-US" altLang="en-US" sz="2000" b="1">
                <a:latin typeface="Bodoni Bd BT" pitchFamily="18" charset="0"/>
              </a:endParaRPr>
            </a:p>
          </p:txBody>
        </p:sp>
        <p:sp>
          <p:nvSpPr>
            <p:cNvPr id="13" name="Rectangle 1041"/>
            <p:cNvSpPr>
              <a:spLocks noChangeArrowheads="1"/>
            </p:cNvSpPr>
            <p:nvPr/>
          </p:nvSpPr>
          <p:spPr bwMode="auto">
            <a:xfrm>
              <a:off x="1492"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i</a:t>
              </a:r>
              <a:endParaRPr lang="en-US" altLang="en-US" sz="2000" b="1">
                <a:latin typeface="Bodoni Bd BT" pitchFamily="18" charset="0"/>
              </a:endParaRPr>
            </a:p>
          </p:txBody>
        </p:sp>
        <p:sp>
          <p:nvSpPr>
            <p:cNvPr id="14" name="Rectangle 1042"/>
            <p:cNvSpPr>
              <a:spLocks noChangeArrowheads="1"/>
            </p:cNvSpPr>
            <p:nvPr/>
          </p:nvSpPr>
          <p:spPr bwMode="auto">
            <a:xfrm>
              <a:off x="1522"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5" name="Rectangle 1043"/>
            <p:cNvSpPr>
              <a:spLocks noChangeArrowheads="1"/>
            </p:cNvSpPr>
            <p:nvPr/>
          </p:nvSpPr>
          <p:spPr bwMode="auto">
            <a:xfrm>
              <a:off x="1578" y="2621"/>
              <a:ext cx="31"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 </a:t>
              </a:r>
              <a:endParaRPr lang="en-US" altLang="en-US" sz="2000" b="1">
                <a:latin typeface="Bodoni Bd BT" pitchFamily="18" charset="0"/>
              </a:endParaRPr>
            </a:p>
          </p:txBody>
        </p:sp>
        <p:sp>
          <p:nvSpPr>
            <p:cNvPr id="16" name="Rectangle 1044"/>
            <p:cNvSpPr>
              <a:spLocks noChangeArrowheads="1"/>
            </p:cNvSpPr>
            <p:nvPr/>
          </p:nvSpPr>
          <p:spPr bwMode="auto">
            <a:xfrm>
              <a:off x="1584" y="2621"/>
              <a:ext cx="100"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M</a:t>
              </a:r>
              <a:endParaRPr lang="en-US" altLang="en-US" sz="2000" b="1">
                <a:latin typeface="Bodoni Bd BT" pitchFamily="18" charset="0"/>
              </a:endParaRPr>
            </a:p>
          </p:txBody>
        </p:sp>
        <p:sp>
          <p:nvSpPr>
            <p:cNvPr id="17" name="Rectangle 1045"/>
            <p:cNvSpPr>
              <a:spLocks noChangeArrowheads="1"/>
            </p:cNvSpPr>
            <p:nvPr/>
          </p:nvSpPr>
          <p:spPr bwMode="auto">
            <a:xfrm>
              <a:off x="1677" y="2621"/>
              <a:ext cx="5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e</a:t>
              </a:r>
              <a:endParaRPr lang="en-US" altLang="en-US" sz="2000" b="1">
                <a:latin typeface="Bodoni Bd BT" pitchFamily="18" charset="0"/>
              </a:endParaRPr>
            </a:p>
          </p:txBody>
        </p:sp>
        <p:sp>
          <p:nvSpPr>
            <p:cNvPr id="18" name="Rectangle 1046"/>
            <p:cNvSpPr>
              <a:spLocks noChangeArrowheads="1"/>
            </p:cNvSpPr>
            <p:nvPr/>
          </p:nvSpPr>
          <p:spPr bwMode="auto">
            <a:xfrm>
              <a:off x="1725"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l</a:t>
              </a:r>
              <a:endParaRPr lang="en-US" altLang="en-US" sz="2000" b="1">
                <a:latin typeface="Bodoni Bd BT" pitchFamily="18" charset="0"/>
              </a:endParaRPr>
            </a:p>
          </p:txBody>
        </p:sp>
        <p:sp>
          <p:nvSpPr>
            <p:cNvPr id="19" name="Rectangle 1047"/>
            <p:cNvSpPr>
              <a:spLocks noChangeArrowheads="1"/>
            </p:cNvSpPr>
            <p:nvPr/>
          </p:nvSpPr>
          <p:spPr bwMode="auto">
            <a:xfrm>
              <a:off x="1758" y="2621"/>
              <a:ext cx="36"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l</a:t>
              </a:r>
              <a:endParaRPr lang="en-US" altLang="en-US" sz="2000" b="1">
                <a:latin typeface="Bodoni Bd BT" pitchFamily="18" charset="0"/>
              </a:endParaRPr>
            </a:p>
          </p:txBody>
        </p:sp>
        <p:sp>
          <p:nvSpPr>
            <p:cNvPr id="20" name="Rectangle 1048"/>
            <p:cNvSpPr>
              <a:spLocks noChangeArrowheads="1"/>
            </p:cNvSpPr>
            <p:nvPr/>
          </p:nvSpPr>
          <p:spPr bwMode="auto">
            <a:xfrm>
              <a:off x="1787" y="2621"/>
              <a:ext cx="62"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o</a:t>
              </a:r>
              <a:endParaRPr lang="en-US" altLang="en-US" sz="2000" b="1">
                <a:latin typeface="Bodoni Bd BT" pitchFamily="18" charset="0"/>
              </a:endParaRPr>
            </a:p>
          </p:txBody>
        </p:sp>
        <p:sp>
          <p:nvSpPr>
            <p:cNvPr id="21" name="Rectangle 1049"/>
            <p:cNvSpPr>
              <a:spLocks noChangeArrowheads="1"/>
            </p:cNvSpPr>
            <p:nvPr/>
          </p:nvSpPr>
          <p:spPr bwMode="auto">
            <a:xfrm>
              <a:off x="1842" y="2621"/>
              <a:ext cx="68" cy="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600" b="1">
                  <a:solidFill>
                    <a:srgbClr val="FFFFFF"/>
                  </a:solidFill>
                  <a:latin typeface="Bauer Bodoni" pitchFamily="18" charset="0"/>
                </a:rPr>
                <a:t>n</a:t>
              </a:r>
              <a:endParaRPr lang="en-US" altLang="en-US" sz="2000" b="1">
                <a:latin typeface="Bodoni Bd BT" pitchFamily="18" charset="0"/>
              </a:endParaRPr>
            </a:p>
          </p:txBody>
        </p:sp>
        <p:sp>
          <p:nvSpPr>
            <p:cNvPr id="22" name="Freeform 1050"/>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3" name="Freeform 1051"/>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4" name="Freeform 1052"/>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5" name="Freeform 1053"/>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6" name="Freeform 1054"/>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7" name="Freeform 1055"/>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8" name="Freeform 1056"/>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29" name="Freeform 1057"/>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0" name="Freeform 1058"/>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1" name="Freeform 1059"/>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2" name="Freeform 1060"/>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3" name="Freeform 1061"/>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4" name="Freeform 1062"/>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spAutoFit/>
            </a:bodyPr>
            <a:lstStyle/>
            <a:p>
              <a:endParaRPr lang="en-US"/>
            </a:p>
          </p:txBody>
        </p:sp>
        <p:sp>
          <p:nvSpPr>
            <p:cNvPr id="35" name="Rectangle 1063"/>
            <p:cNvSpPr>
              <a:spLocks noChangeArrowheads="1"/>
            </p:cNvSpPr>
            <p:nvPr/>
          </p:nvSpPr>
          <p:spPr bwMode="auto">
            <a:xfrm>
              <a:off x="1154" y="2736"/>
              <a:ext cx="6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S</a:t>
              </a:r>
              <a:endParaRPr lang="en-US" altLang="en-US" sz="2000" b="1">
                <a:latin typeface="Bodoni Bd BT" pitchFamily="18" charset="0"/>
              </a:endParaRPr>
            </a:p>
          </p:txBody>
        </p:sp>
        <p:sp>
          <p:nvSpPr>
            <p:cNvPr id="36" name="Rectangle 1064"/>
            <p:cNvSpPr>
              <a:spLocks noChangeArrowheads="1"/>
            </p:cNvSpPr>
            <p:nvPr/>
          </p:nvSpPr>
          <p:spPr bwMode="auto">
            <a:xfrm>
              <a:off x="121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o</a:t>
              </a:r>
              <a:endParaRPr lang="en-US" altLang="en-US" sz="2000" b="1">
                <a:latin typeface="Bodoni Bd BT" pitchFamily="18" charset="0"/>
              </a:endParaRPr>
            </a:p>
          </p:txBody>
        </p:sp>
        <p:sp>
          <p:nvSpPr>
            <p:cNvPr id="37" name="Rectangle 1065"/>
            <p:cNvSpPr>
              <a:spLocks noChangeArrowheads="1"/>
            </p:cNvSpPr>
            <p:nvPr/>
          </p:nvSpPr>
          <p:spPr bwMode="auto">
            <a:xfrm>
              <a:off x="1282" y="2736"/>
              <a:ext cx="36"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f</a:t>
              </a:r>
              <a:endParaRPr lang="en-US" altLang="en-US" sz="2000" b="1">
                <a:latin typeface="Bodoni Bd BT" pitchFamily="18" charset="0"/>
              </a:endParaRPr>
            </a:p>
          </p:txBody>
        </p:sp>
        <p:sp>
          <p:nvSpPr>
            <p:cNvPr id="38" name="Rectangle 1066"/>
            <p:cNvSpPr>
              <a:spLocks noChangeArrowheads="1"/>
            </p:cNvSpPr>
            <p:nvPr/>
          </p:nvSpPr>
          <p:spPr bwMode="auto">
            <a:xfrm>
              <a:off x="131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39" name="Rectangle 1067"/>
            <p:cNvSpPr>
              <a:spLocks noChangeArrowheads="1"/>
            </p:cNvSpPr>
            <p:nvPr/>
          </p:nvSpPr>
          <p:spPr bwMode="auto">
            <a:xfrm>
              <a:off x="1352" y="2736"/>
              <a:ext cx="9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w</a:t>
              </a:r>
              <a:endParaRPr lang="en-US" altLang="en-US" sz="2000" b="1">
                <a:latin typeface="Bodoni Bd BT" pitchFamily="18" charset="0"/>
              </a:endParaRPr>
            </a:p>
          </p:txBody>
        </p:sp>
        <p:sp>
          <p:nvSpPr>
            <p:cNvPr id="40" name="Rectangle 1068"/>
            <p:cNvSpPr>
              <a:spLocks noChangeArrowheads="1"/>
            </p:cNvSpPr>
            <p:nvPr/>
          </p:nvSpPr>
          <p:spPr bwMode="auto">
            <a:xfrm>
              <a:off x="1440"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a</a:t>
              </a:r>
              <a:endParaRPr lang="en-US" altLang="en-US" sz="2000" b="1">
                <a:latin typeface="Bodoni Bd BT" pitchFamily="18" charset="0"/>
              </a:endParaRPr>
            </a:p>
          </p:txBody>
        </p:sp>
        <p:sp>
          <p:nvSpPr>
            <p:cNvPr id="41" name="Rectangle 1069"/>
            <p:cNvSpPr>
              <a:spLocks noChangeArrowheads="1"/>
            </p:cNvSpPr>
            <p:nvPr/>
          </p:nvSpPr>
          <p:spPr bwMode="auto">
            <a:xfrm>
              <a:off x="149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r</a:t>
              </a:r>
              <a:endParaRPr lang="en-US" altLang="en-US" sz="2000" b="1">
                <a:latin typeface="Bodoni Bd BT" pitchFamily="18" charset="0"/>
              </a:endParaRPr>
            </a:p>
          </p:txBody>
        </p:sp>
        <p:sp>
          <p:nvSpPr>
            <p:cNvPr id="42" name="Rectangle 1070"/>
            <p:cNvSpPr>
              <a:spLocks noChangeArrowheads="1"/>
            </p:cNvSpPr>
            <p:nvPr/>
          </p:nvSpPr>
          <p:spPr bwMode="auto">
            <a:xfrm>
              <a:off x="153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43" name="Rectangle 1071"/>
            <p:cNvSpPr>
              <a:spLocks noChangeArrowheads="1"/>
            </p:cNvSpPr>
            <p:nvPr/>
          </p:nvSpPr>
          <p:spPr bwMode="auto">
            <a:xfrm>
              <a:off x="15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 </a:t>
              </a:r>
              <a:endParaRPr lang="en-US" altLang="en-US" sz="2000" b="1">
                <a:latin typeface="Bodoni Bd BT" pitchFamily="18" charset="0"/>
              </a:endParaRPr>
            </a:p>
          </p:txBody>
        </p:sp>
        <p:sp>
          <p:nvSpPr>
            <p:cNvPr id="44" name="Rectangle 1072"/>
            <p:cNvSpPr>
              <a:spLocks noChangeArrowheads="1"/>
            </p:cNvSpPr>
            <p:nvPr/>
          </p:nvSpPr>
          <p:spPr bwMode="auto">
            <a:xfrm>
              <a:off x="1616"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45" name="Rectangle 1073"/>
            <p:cNvSpPr>
              <a:spLocks noChangeArrowheads="1"/>
            </p:cNvSpPr>
            <p:nvPr/>
          </p:nvSpPr>
          <p:spPr bwMode="auto">
            <a:xfrm>
              <a:off x="167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46" name="Rectangle 1074"/>
            <p:cNvSpPr>
              <a:spLocks noChangeArrowheads="1"/>
            </p:cNvSpPr>
            <p:nvPr/>
          </p:nvSpPr>
          <p:spPr bwMode="auto">
            <a:xfrm>
              <a:off x="173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g</a:t>
              </a:r>
              <a:endParaRPr lang="en-US" altLang="en-US" sz="2000" b="1">
                <a:latin typeface="Bodoni Bd BT" pitchFamily="18" charset="0"/>
              </a:endParaRPr>
            </a:p>
          </p:txBody>
        </p:sp>
        <p:sp>
          <p:nvSpPr>
            <p:cNvPr id="47" name="Rectangle 1075"/>
            <p:cNvSpPr>
              <a:spLocks noChangeArrowheads="1"/>
            </p:cNvSpPr>
            <p:nvPr/>
          </p:nvSpPr>
          <p:spPr bwMode="auto">
            <a:xfrm>
              <a:off x="1797"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48" name="Rectangle 1076"/>
            <p:cNvSpPr>
              <a:spLocks noChangeArrowheads="1"/>
            </p:cNvSpPr>
            <p:nvPr/>
          </p:nvSpPr>
          <p:spPr bwMode="auto">
            <a:xfrm>
              <a:off x="1824"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49" name="Rectangle 1077"/>
            <p:cNvSpPr>
              <a:spLocks noChangeArrowheads="1"/>
            </p:cNvSpPr>
            <p:nvPr/>
          </p:nvSpPr>
          <p:spPr bwMode="auto">
            <a:xfrm>
              <a:off x="1884"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50" name="Rectangle 1078"/>
            <p:cNvSpPr>
              <a:spLocks noChangeArrowheads="1"/>
            </p:cNvSpPr>
            <p:nvPr/>
          </p:nvSpPr>
          <p:spPr bwMode="auto">
            <a:xfrm>
              <a:off x="1942"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sp>
          <p:nvSpPr>
            <p:cNvPr id="51" name="Rectangle 1079"/>
            <p:cNvSpPr>
              <a:spLocks noChangeArrowheads="1"/>
            </p:cNvSpPr>
            <p:nvPr/>
          </p:nvSpPr>
          <p:spPr bwMode="auto">
            <a:xfrm>
              <a:off x="1998"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r</a:t>
              </a:r>
              <a:endParaRPr lang="en-US" altLang="en-US" sz="2000" b="1">
                <a:latin typeface="Bodoni Bd BT" pitchFamily="18" charset="0"/>
              </a:endParaRPr>
            </a:p>
          </p:txBody>
        </p:sp>
        <p:sp>
          <p:nvSpPr>
            <p:cNvPr id="52" name="Rectangle 1080"/>
            <p:cNvSpPr>
              <a:spLocks noChangeArrowheads="1"/>
            </p:cNvSpPr>
            <p:nvPr/>
          </p:nvSpPr>
          <p:spPr bwMode="auto">
            <a:xfrm>
              <a:off x="2039"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53" name="Rectangle 1081"/>
            <p:cNvSpPr>
              <a:spLocks noChangeArrowheads="1"/>
            </p:cNvSpPr>
            <p:nvPr/>
          </p:nvSpPr>
          <p:spPr bwMode="auto">
            <a:xfrm>
              <a:off x="206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54" name="Rectangle 1082"/>
            <p:cNvSpPr>
              <a:spLocks noChangeArrowheads="1"/>
            </p:cNvSpPr>
            <p:nvPr/>
          </p:nvSpPr>
          <p:spPr bwMode="auto">
            <a:xfrm>
              <a:off x="2127"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g</a:t>
              </a:r>
              <a:endParaRPr lang="en-US" altLang="en-US" sz="2000" b="1">
                <a:latin typeface="Bodoni Bd BT" pitchFamily="18" charset="0"/>
              </a:endParaRPr>
            </a:p>
          </p:txBody>
        </p:sp>
        <p:sp>
          <p:nvSpPr>
            <p:cNvPr id="55" name="Rectangle 1083"/>
            <p:cNvSpPr>
              <a:spLocks noChangeArrowheads="1"/>
            </p:cNvSpPr>
            <p:nvPr/>
          </p:nvSpPr>
          <p:spPr bwMode="auto">
            <a:xfrm>
              <a:off x="2191"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 </a:t>
              </a:r>
              <a:endParaRPr lang="en-US" altLang="en-US" sz="2000" b="1">
                <a:latin typeface="Bodoni Bd BT" pitchFamily="18" charset="0"/>
              </a:endParaRPr>
            </a:p>
          </p:txBody>
        </p:sp>
        <p:sp>
          <p:nvSpPr>
            <p:cNvPr id="56" name="Rectangle 1084"/>
            <p:cNvSpPr>
              <a:spLocks noChangeArrowheads="1"/>
            </p:cNvSpPr>
            <p:nvPr/>
          </p:nvSpPr>
          <p:spPr bwMode="auto">
            <a:xfrm>
              <a:off x="2213" y="2736"/>
              <a:ext cx="2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57" name="Rectangle 1085"/>
            <p:cNvSpPr>
              <a:spLocks noChangeArrowheads="1"/>
            </p:cNvSpPr>
            <p:nvPr/>
          </p:nvSpPr>
          <p:spPr bwMode="auto">
            <a:xfrm>
              <a:off x="2239"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n</a:t>
              </a:r>
              <a:endParaRPr lang="en-US" altLang="en-US" sz="2000" b="1">
                <a:latin typeface="Bodoni Bd BT" pitchFamily="18" charset="0"/>
              </a:endParaRPr>
            </a:p>
          </p:txBody>
        </p:sp>
        <p:sp>
          <p:nvSpPr>
            <p:cNvPr id="58" name="Rectangle 1086"/>
            <p:cNvSpPr>
              <a:spLocks noChangeArrowheads="1"/>
            </p:cNvSpPr>
            <p:nvPr/>
          </p:nvSpPr>
          <p:spPr bwMode="auto">
            <a:xfrm>
              <a:off x="2302" y="2736"/>
              <a:ext cx="52"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s</a:t>
              </a:r>
              <a:endParaRPr lang="en-US" altLang="en-US" sz="2000" b="1">
                <a:latin typeface="Bodoni Bd BT" pitchFamily="18" charset="0"/>
              </a:endParaRPr>
            </a:p>
          </p:txBody>
        </p:sp>
        <p:sp>
          <p:nvSpPr>
            <p:cNvPr id="59" name="Rectangle 1087"/>
            <p:cNvSpPr>
              <a:spLocks noChangeArrowheads="1"/>
            </p:cNvSpPr>
            <p:nvPr/>
          </p:nvSpPr>
          <p:spPr bwMode="auto">
            <a:xfrm>
              <a:off x="2355"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0" name="Rectangle 1088"/>
            <p:cNvSpPr>
              <a:spLocks noChangeArrowheads="1"/>
            </p:cNvSpPr>
            <p:nvPr/>
          </p:nvSpPr>
          <p:spPr bwMode="auto">
            <a:xfrm>
              <a:off x="2393" y="2736"/>
              <a:ext cx="29"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i</a:t>
              </a:r>
              <a:endParaRPr lang="en-US" altLang="en-US" sz="2000" b="1">
                <a:latin typeface="Bodoni Bd BT" pitchFamily="18" charset="0"/>
              </a:endParaRPr>
            </a:p>
          </p:txBody>
        </p:sp>
        <p:sp>
          <p:nvSpPr>
            <p:cNvPr id="61" name="Rectangle 1089"/>
            <p:cNvSpPr>
              <a:spLocks noChangeArrowheads="1"/>
            </p:cNvSpPr>
            <p:nvPr/>
          </p:nvSpPr>
          <p:spPr bwMode="auto">
            <a:xfrm>
              <a:off x="2424"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2" name="Rectangle 1090"/>
            <p:cNvSpPr>
              <a:spLocks noChangeArrowheads="1"/>
            </p:cNvSpPr>
            <p:nvPr/>
          </p:nvSpPr>
          <p:spPr bwMode="auto">
            <a:xfrm>
              <a:off x="2463" y="2736"/>
              <a:ext cx="64"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u</a:t>
              </a:r>
              <a:endParaRPr lang="en-US" altLang="en-US" sz="2000" b="1">
                <a:latin typeface="Bodoni Bd BT" pitchFamily="18" charset="0"/>
              </a:endParaRPr>
            </a:p>
          </p:txBody>
        </p:sp>
        <p:sp>
          <p:nvSpPr>
            <p:cNvPr id="63" name="Rectangle 1091"/>
            <p:cNvSpPr>
              <a:spLocks noChangeArrowheads="1"/>
            </p:cNvSpPr>
            <p:nvPr/>
          </p:nvSpPr>
          <p:spPr bwMode="auto">
            <a:xfrm>
              <a:off x="2527" y="2736"/>
              <a:ext cx="40"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t</a:t>
              </a:r>
              <a:endParaRPr lang="en-US" altLang="en-US" sz="2000" b="1">
                <a:latin typeface="Bodoni Bd BT" pitchFamily="18" charset="0"/>
              </a:endParaRPr>
            </a:p>
          </p:txBody>
        </p:sp>
        <p:sp>
          <p:nvSpPr>
            <p:cNvPr id="64" name="Rectangle 1092"/>
            <p:cNvSpPr>
              <a:spLocks noChangeArrowheads="1"/>
            </p:cNvSpPr>
            <p:nvPr/>
          </p:nvSpPr>
          <p:spPr bwMode="auto">
            <a:xfrm>
              <a:off x="2566" y="2736"/>
              <a:ext cx="58" cy="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defRPr/>
              </a:pPr>
              <a:r>
                <a:rPr lang="en-US" altLang="en-US" sz="1500" b="1">
                  <a:solidFill>
                    <a:srgbClr val="FFFFFF"/>
                  </a:solidFill>
                  <a:latin typeface="Univers 45 Light" pitchFamily="34" charset="0"/>
                </a:rPr>
                <a:t>e</a:t>
              </a:r>
              <a:endParaRPr lang="en-US" altLang="en-US" sz="2000" b="1">
                <a:latin typeface="Bodoni Bd BT" pitchFamily="18" charset="0"/>
              </a:endParaRPr>
            </a:p>
          </p:txBody>
        </p:sp>
      </p:grpSp>
      <p:sp>
        <p:nvSpPr>
          <p:cNvPr id="65" name="Rectangle 1093"/>
          <p:cNvSpPr>
            <a:spLocks noChangeArrowheads="1"/>
          </p:cNvSpPr>
          <p:nvPr userDrawn="1"/>
        </p:nvSpPr>
        <p:spPr bwMode="auto">
          <a:xfrm>
            <a:off x="4119563" y="6567488"/>
            <a:ext cx="98266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en-US" altLang="en-US" sz="1000" b="1">
                <a:solidFill>
                  <a:srgbClr val="B7B7B7"/>
                </a:solidFill>
                <a:latin typeface="Arial" panose="020B0604020202020204" pitchFamily="34" charset="0"/>
              </a:rPr>
              <a:t>January 2002</a:t>
            </a:r>
          </a:p>
        </p:txBody>
      </p:sp>
    </p:spTree>
    <p:extLst>
      <p:ext uri="{BB962C8B-B14F-4D97-AF65-F5344CB8AC3E}">
        <p14:creationId xmlns:p14="http://schemas.microsoft.com/office/powerpoint/2010/main" val="4035416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2893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113703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1000081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2518037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29283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5402165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1203161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6868067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4381860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464838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547623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80016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7665487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4560741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504749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10F</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10F</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619631256"/>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baseline="30000" dirty="0" err="1"/>
              <a:t>SM</a:t>
            </a:r>
            <a:r>
              <a:rPr lang="en-US" altLang="en-US" dirty="0"/>
              <a:t> for Engineers: </a:t>
            </a:r>
            <a:br>
              <a:rPr lang="en-US" altLang="en-US" dirty="0"/>
            </a:br>
            <a:r>
              <a:rPr lang="en-US" altLang="en-US" dirty="0"/>
              <a:t>Part II</a:t>
            </a:r>
          </a:p>
        </p:txBody>
      </p:sp>
      <p:sp>
        <p:nvSpPr>
          <p:cNvPr id="3" name="Subtitle 2"/>
          <p:cNvSpPr>
            <a:spLocks noGrp="1"/>
          </p:cNvSpPr>
          <p:nvPr>
            <p:ph type="subTitle" idx="1"/>
          </p:nvPr>
        </p:nvSpPr>
        <p:spPr/>
        <p:txBody>
          <a:bodyPr/>
          <a:lstStyle/>
          <a:p>
            <a:r>
              <a:rPr lang="en-US" altLang="en-US" dirty="0"/>
              <a:t>Workshop:  Assignment 10F</a:t>
            </a:r>
            <a:endParaRPr lang="en-US" dirty="0"/>
          </a:p>
        </p:txBody>
      </p:sp>
    </p:spTree>
    <p:extLst>
      <p:ext uri="{BB962C8B-B14F-4D97-AF65-F5344CB8AC3E}">
        <p14:creationId xmlns:p14="http://schemas.microsoft.com/office/powerpoint/2010/main" val="875665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en-US"/>
              <a:t>Test Case 2 – Expected Results</a:t>
            </a:r>
          </a:p>
        </p:txBody>
      </p:sp>
      <p:sp>
        <p:nvSpPr>
          <p:cNvPr id="55299" name="Rectangle 3"/>
          <p:cNvSpPr>
            <a:spLocks noGrp="1" noChangeArrowheads="1"/>
          </p:cNvSpPr>
          <p:nvPr>
            <p:ph type="body" idx="1"/>
          </p:nvPr>
        </p:nvSpPr>
        <p:spPr/>
        <p:txBody>
          <a:bodyPr/>
          <a:lstStyle/>
          <a:p>
            <a:r>
              <a:rPr lang="en-US" altLang="en-US" dirty="0"/>
              <a:t>For Test Case 2, your program should produce the results below in a similar format.</a:t>
            </a:r>
          </a:p>
        </p:txBody>
      </p:sp>
      <p:graphicFrame>
        <p:nvGraphicFramePr>
          <p:cNvPr id="2" name="Table 1"/>
          <p:cNvGraphicFramePr>
            <a:graphicFrameLocks noGrp="1"/>
          </p:cNvGraphicFramePr>
          <p:nvPr>
            <p:extLst>
              <p:ext uri="{D42A27DB-BD31-4B8C-83A1-F6EECF244321}">
                <p14:modId xmlns:p14="http://schemas.microsoft.com/office/powerpoint/2010/main" val="2618855318"/>
              </p:ext>
            </p:extLst>
          </p:nvPr>
        </p:nvGraphicFramePr>
        <p:xfrm>
          <a:off x="375456" y="2185222"/>
          <a:ext cx="6096000" cy="3675087"/>
        </p:xfrm>
        <a:graphic>
          <a:graphicData uri="http://schemas.openxmlformats.org/drawingml/2006/table">
            <a:tbl>
              <a:tblPr firstRow="1" bandRow="1">
                <a:tableStyleId>{2D5ABB26-0587-4C30-8999-92F81FD0307C}</a:tableStyleId>
              </a:tblPr>
              <a:tblGrid>
                <a:gridCol w="6096000">
                  <a:extLst>
                    <a:ext uri="{9D8B030D-6E8A-4147-A177-3AD203B41FA5}">
                      <a16:colId xmlns:a16="http://schemas.microsoft.com/office/drawing/2014/main" val="20000"/>
                    </a:ext>
                  </a:extLst>
                </a:gridCol>
              </a:tblGrid>
              <a:tr h="317510">
                <a:tc>
                  <a:txBody>
                    <a:bodyPr/>
                    <a:lstStyle/>
                    <a:p>
                      <a:pPr marL="0" marR="0">
                        <a:spcBef>
                          <a:spcPts val="0"/>
                        </a:spcBef>
                        <a:spcAft>
                          <a:spcPts val="0"/>
                        </a:spcAft>
                      </a:pPr>
                      <a:r>
                        <a:rPr lang="en-US" sz="1600" dirty="0">
                          <a:effectLst/>
                          <a:latin typeface="Arial"/>
                          <a:ea typeface="Times New Roman"/>
                          <a:cs typeface="Arial"/>
                        </a:rPr>
                        <a:t>Not enough money tendered</a:t>
                      </a:r>
                    </a:p>
                  </a:txBody>
                  <a:tcPr marL="68580" marR="68580" marT="0" marB="0">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511">
                <a:tc>
                  <a:txBody>
                    <a:bodyPr/>
                    <a:lstStyle/>
                    <a:p>
                      <a:pPr marL="0" marR="0">
                        <a:spcBef>
                          <a:spcPts val="0"/>
                        </a:spcBef>
                        <a:spcAft>
                          <a:spcPts val="0"/>
                        </a:spcAft>
                      </a:pPr>
                      <a:r>
                        <a:rPr lang="en-US" sz="1600" dirty="0">
                          <a:effectLst/>
                          <a:latin typeface="Arial"/>
                          <a:ea typeface="Times New Roman"/>
                          <a:cs typeface="Arial"/>
                        </a:rPr>
                        <a:t>Purchase is $20.25 Tendered is $20.25  Change is $0.00</a:t>
                      </a: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820866">
                <a:tc>
                  <a:txBody>
                    <a:bodyPr/>
                    <a:lstStyle/>
                    <a:p>
                      <a:pPr marL="0" marR="0">
                        <a:spcBef>
                          <a:spcPts val="0"/>
                        </a:spcBef>
                        <a:spcAft>
                          <a:spcPts val="0"/>
                        </a:spcAft>
                      </a:pPr>
                      <a:r>
                        <a:rPr lang="en-US" sz="1600" dirty="0">
                          <a:effectLst/>
                          <a:latin typeface="Arial"/>
                          <a:ea typeface="Times New Roman"/>
                          <a:cs typeface="Arial"/>
                        </a:rPr>
                        <a:t>Purchase is $9.01 Tendered is $50.00  Change is $40.99</a:t>
                      </a:r>
                    </a:p>
                    <a:p>
                      <a:pPr marL="0" marR="0">
                        <a:spcBef>
                          <a:spcPts val="0"/>
                        </a:spcBef>
                        <a:spcAft>
                          <a:spcPts val="0"/>
                        </a:spcAft>
                      </a:pPr>
                      <a:r>
                        <a:rPr lang="en-US" sz="1600" dirty="0">
                          <a:effectLst/>
                          <a:latin typeface="Arial"/>
                          <a:ea typeface="Times New Roman"/>
                          <a:cs typeface="Arial"/>
                        </a:rPr>
                        <a:t>   1 $20 bill</a:t>
                      </a:r>
                    </a:p>
                    <a:p>
                      <a:pPr marL="0" marR="0">
                        <a:spcBef>
                          <a:spcPts val="0"/>
                        </a:spcBef>
                        <a:spcAft>
                          <a:spcPts val="0"/>
                        </a:spcAft>
                      </a:pPr>
                      <a:r>
                        <a:rPr lang="en-US" sz="1600" dirty="0">
                          <a:effectLst/>
                          <a:latin typeface="Arial"/>
                          <a:ea typeface="Times New Roman"/>
                          <a:cs typeface="Arial"/>
                        </a:rPr>
                        <a:t>   1 $10 bill</a:t>
                      </a:r>
                    </a:p>
                    <a:p>
                      <a:pPr marL="0" marR="0">
                        <a:spcBef>
                          <a:spcPts val="0"/>
                        </a:spcBef>
                        <a:spcAft>
                          <a:spcPts val="0"/>
                        </a:spcAft>
                      </a:pPr>
                      <a:r>
                        <a:rPr lang="en-US" sz="1600" dirty="0">
                          <a:effectLst/>
                          <a:latin typeface="Arial"/>
                          <a:ea typeface="Times New Roman"/>
                          <a:cs typeface="Arial"/>
                        </a:rPr>
                        <a:t>   2 $5 bills</a:t>
                      </a:r>
                    </a:p>
                    <a:p>
                      <a:pPr marL="0" marR="0">
                        <a:spcBef>
                          <a:spcPts val="0"/>
                        </a:spcBef>
                        <a:spcAft>
                          <a:spcPts val="0"/>
                        </a:spcAft>
                      </a:pPr>
                      <a:r>
                        <a:rPr lang="en-US" sz="1600" dirty="0">
                          <a:effectLst/>
                          <a:latin typeface="Arial"/>
                          <a:ea typeface="Times New Roman"/>
                          <a:cs typeface="Arial"/>
                        </a:rPr>
                        <a:t>   3 quarters</a:t>
                      </a:r>
                    </a:p>
                    <a:p>
                      <a:pPr marL="0" marR="0">
                        <a:spcBef>
                          <a:spcPts val="0"/>
                        </a:spcBef>
                        <a:spcAft>
                          <a:spcPts val="0"/>
                        </a:spcAft>
                      </a:pPr>
                      <a:r>
                        <a:rPr lang="en-US" sz="1600" dirty="0">
                          <a:effectLst/>
                          <a:latin typeface="Arial"/>
                          <a:ea typeface="Times New Roman"/>
                          <a:cs typeface="Arial"/>
                        </a:rPr>
                        <a:t>   2 dimes</a:t>
                      </a:r>
                    </a:p>
                    <a:p>
                      <a:pPr marL="0" marR="0">
                        <a:spcBef>
                          <a:spcPts val="0"/>
                        </a:spcBef>
                        <a:spcAft>
                          <a:spcPts val="0"/>
                        </a:spcAft>
                      </a:pPr>
                      <a:r>
                        <a:rPr lang="en-US" sz="1600" dirty="0">
                          <a:effectLst/>
                          <a:latin typeface="Arial"/>
                          <a:ea typeface="Times New Roman"/>
                          <a:cs typeface="Arial"/>
                        </a:rPr>
                        <a:t>   4 pennies</a:t>
                      </a: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marL="0" marR="0">
                        <a:spcBef>
                          <a:spcPts val="0"/>
                        </a:spcBef>
                        <a:spcAft>
                          <a:spcPts val="0"/>
                        </a:spcAft>
                      </a:pPr>
                      <a:r>
                        <a:rPr lang="en-US" sz="1600" dirty="0">
                          <a:effectLst/>
                          <a:latin typeface="Arial"/>
                          <a:ea typeface="Times New Roman"/>
                          <a:cs typeface="Arial"/>
                        </a:rPr>
                        <a:t>Money Supply</a:t>
                      </a:r>
                    </a:p>
                    <a:p>
                      <a:pPr marL="0" marR="0">
                        <a:spcBef>
                          <a:spcPts val="0"/>
                        </a:spcBef>
                        <a:spcAft>
                          <a:spcPts val="0"/>
                        </a:spcAft>
                      </a:pPr>
                      <a:r>
                        <a:rPr lang="en-US" sz="1600" dirty="0">
                          <a:effectLst/>
                          <a:latin typeface="Arial"/>
                          <a:ea typeface="Times New Roman"/>
                          <a:cs typeface="Arial"/>
                        </a:rPr>
                        <a:t>   1 $50 bill</a:t>
                      </a:r>
                    </a:p>
                    <a:p>
                      <a:pPr marL="0" marR="0">
                        <a:spcBef>
                          <a:spcPts val="0"/>
                        </a:spcBef>
                        <a:spcAft>
                          <a:spcPts val="0"/>
                        </a:spcAft>
                      </a:pPr>
                      <a:r>
                        <a:rPr lang="en-US" sz="1600" dirty="0">
                          <a:effectLst/>
                          <a:latin typeface="Arial"/>
                          <a:ea typeface="Times New Roman"/>
                          <a:cs typeface="Arial"/>
                        </a:rPr>
                        <a:t>   6 $1 bills</a:t>
                      </a:r>
                    </a:p>
                    <a:p>
                      <a:pPr marL="0" marR="0">
                        <a:spcBef>
                          <a:spcPts val="0"/>
                        </a:spcBef>
                        <a:spcAft>
                          <a:spcPts val="0"/>
                        </a:spcAft>
                      </a:pPr>
                      <a:r>
                        <a:rPr lang="en-US" sz="1600" dirty="0">
                          <a:effectLst/>
                          <a:latin typeface="Arial"/>
                          <a:ea typeface="Times New Roman"/>
                          <a:cs typeface="Arial"/>
                        </a:rPr>
                        <a:t>   4 dimes</a:t>
                      </a:r>
                    </a:p>
                    <a:p>
                      <a:pPr marL="0" marR="0">
                        <a:spcBef>
                          <a:spcPts val="0"/>
                        </a:spcBef>
                        <a:spcAft>
                          <a:spcPts val="0"/>
                        </a:spcAft>
                      </a:pPr>
                      <a:r>
                        <a:rPr lang="en-US" sz="1600" dirty="0">
                          <a:effectLst/>
                          <a:latin typeface="Arial"/>
                          <a:ea typeface="Times New Roman"/>
                          <a:cs typeface="Arial"/>
                        </a:rPr>
                        <a:t>   6 pennies</a:t>
                      </a:r>
                    </a:p>
                  </a:txBody>
                  <a:tcPr marL="68580" marR="68580" marT="0" marB="0">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94634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a:t>Test Case 3</a:t>
            </a:r>
          </a:p>
        </p:txBody>
      </p:sp>
      <p:sp>
        <p:nvSpPr>
          <p:cNvPr id="52227" name="Rectangle 3"/>
          <p:cNvSpPr>
            <a:spLocks noGrp="1" noChangeArrowheads="1"/>
          </p:cNvSpPr>
          <p:nvPr>
            <p:ph type="body" idx="1"/>
          </p:nvPr>
        </p:nvSpPr>
        <p:spPr>
          <a:xfrm>
            <a:off x="381001" y="1231672"/>
            <a:ext cx="8340968" cy="505300"/>
          </a:xfrm>
        </p:spPr>
        <p:txBody>
          <a:bodyPr/>
          <a:lstStyle/>
          <a:p>
            <a:r>
              <a:rPr lang="en-US" altLang="en-US" dirty="0"/>
              <a:t>Use the data below as input for Test Case 3.</a:t>
            </a:r>
          </a:p>
          <a:p>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01161219"/>
              </p:ext>
            </p:extLst>
          </p:nvPr>
        </p:nvGraphicFramePr>
        <p:xfrm>
          <a:off x="403469" y="1863927"/>
          <a:ext cx="6096000" cy="1854200"/>
        </p:xfrm>
        <a:graphic>
          <a:graphicData uri="http://schemas.openxmlformats.org/drawingml/2006/table">
            <a:tbl>
              <a:tblPr firstRow="1" bandRow="1">
                <a:tableStyleId>{2D5ABB26-0587-4C30-8999-92F81FD0307C}</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marL="0" marR="0">
                        <a:spcBef>
                          <a:spcPts val="0"/>
                        </a:spcBef>
                        <a:spcAft>
                          <a:spcPts val="0"/>
                        </a:spcAft>
                      </a:pPr>
                      <a:r>
                        <a:rPr lang="en-US" sz="1600" b="1">
                          <a:effectLst/>
                          <a:latin typeface="Arial"/>
                          <a:ea typeface="Times New Roman"/>
                          <a:cs typeface="Arial"/>
                        </a:rPr>
                        <a:t>Purchase Price</a:t>
                      </a:r>
                      <a:endParaRPr lang="en-US" sz="1600">
                        <a:effectLst/>
                        <a:latin typeface="Arial"/>
                        <a:ea typeface="Times New Roman"/>
                        <a:cs typeface="Arial"/>
                      </a:endParaRPr>
                    </a:p>
                  </a:txBody>
                  <a:tcPr marL="68580" marR="68580" marT="0" marB="0">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effectLst/>
                          <a:latin typeface="Arial"/>
                          <a:ea typeface="Times New Roman"/>
                          <a:cs typeface="Arial"/>
                        </a:rPr>
                        <a:t>Amount Tendered</a:t>
                      </a:r>
                      <a:endParaRPr lang="en-US" sz="1600" dirty="0">
                        <a:effectLst/>
                        <a:latin typeface="Arial"/>
                        <a:ea typeface="Times New Roman"/>
                        <a:cs typeface="Arial"/>
                      </a:endParaRPr>
                    </a:p>
                  </a:txBody>
                  <a:tcPr marL="68580" marR="68580" marT="0" marB="0">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marL="0" marR="0">
                        <a:spcBef>
                          <a:spcPts val="0"/>
                        </a:spcBef>
                        <a:spcAft>
                          <a:spcPts val="0"/>
                        </a:spcAft>
                      </a:pPr>
                      <a:r>
                        <a:rPr lang="en-US" sz="1600">
                          <a:effectLst/>
                          <a:latin typeface="Arial"/>
                          <a:ea typeface="Times New Roman"/>
                          <a:cs typeface="Arial"/>
                        </a:rPr>
                        <a:t>$9.49</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Arial"/>
                        </a:rPr>
                        <a:t>$10 bill</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marL="0" marR="0">
                        <a:spcBef>
                          <a:spcPts val="0"/>
                        </a:spcBef>
                        <a:spcAft>
                          <a:spcPts val="0"/>
                        </a:spcAft>
                      </a:pPr>
                      <a:r>
                        <a:rPr lang="en-US" sz="1600">
                          <a:effectLst/>
                          <a:latin typeface="Arial"/>
                          <a:ea typeface="Times New Roman"/>
                          <a:cs typeface="Arial"/>
                        </a:rPr>
                        <a:t>$63.31</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2743200" algn="ctr"/>
                          <a:tab pos="5486400" algn="r"/>
                          <a:tab pos="457200" algn="l"/>
                        </a:tabLst>
                      </a:pPr>
                      <a:r>
                        <a:rPr lang="en-US" sz="1600" dirty="0">
                          <a:effectLst/>
                          <a:latin typeface="Arial"/>
                          <a:ea typeface="Times New Roman"/>
                          <a:cs typeface="Arial"/>
                        </a:rPr>
                        <a:t>two $50 bills</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marL="0" marR="0">
                        <a:spcBef>
                          <a:spcPts val="0"/>
                        </a:spcBef>
                        <a:spcAft>
                          <a:spcPts val="0"/>
                        </a:spcAft>
                      </a:pPr>
                      <a:r>
                        <a:rPr lang="en-US" sz="1600">
                          <a:effectLst/>
                          <a:latin typeface="Arial"/>
                          <a:ea typeface="Times New Roman"/>
                          <a:cs typeface="Arial"/>
                        </a:rPr>
                        <a:t>$0.36</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Arial"/>
                        </a:rPr>
                        <a:t>quarter, two nickels, penny</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marL="0" marR="0">
                        <a:spcBef>
                          <a:spcPts val="0"/>
                        </a:spcBef>
                        <a:spcAft>
                          <a:spcPts val="0"/>
                        </a:spcAft>
                      </a:pPr>
                      <a:r>
                        <a:rPr lang="en-US" sz="1600">
                          <a:effectLst/>
                          <a:latin typeface="Arial"/>
                          <a:ea typeface="Times New Roman"/>
                          <a:cs typeface="Arial"/>
                        </a:rPr>
                        <a:t>$19.95</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c>
                  <a:txBody>
                    <a:bodyPr/>
                    <a:lstStyle/>
                    <a:p>
                      <a:pPr marL="0" marR="0">
                        <a:spcBef>
                          <a:spcPts val="0"/>
                        </a:spcBef>
                        <a:spcAft>
                          <a:spcPts val="0"/>
                        </a:spcAft>
                      </a:pPr>
                      <a:r>
                        <a:rPr lang="en-US" sz="1600" dirty="0">
                          <a:effectLst/>
                          <a:latin typeface="Arial"/>
                          <a:ea typeface="Times New Roman"/>
                          <a:cs typeface="Arial"/>
                        </a:rPr>
                        <a:t>$20 bill</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4132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26"/>
          <p:cNvSpPr>
            <a:spLocks noGrp="1" noChangeArrowheads="1"/>
          </p:cNvSpPr>
          <p:nvPr>
            <p:ph type="title"/>
          </p:nvPr>
        </p:nvSpPr>
        <p:spPr/>
        <p:txBody>
          <a:bodyPr/>
          <a:lstStyle/>
          <a:p>
            <a:r>
              <a:rPr lang="en-US" altLang="en-US"/>
              <a:t>Test Case 3 – Expected Results</a:t>
            </a:r>
          </a:p>
        </p:txBody>
      </p:sp>
      <p:sp>
        <p:nvSpPr>
          <p:cNvPr id="53251" name="Rectangle 1027"/>
          <p:cNvSpPr>
            <a:spLocks noGrp="1" noChangeArrowheads="1"/>
          </p:cNvSpPr>
          <p:nvPr>
            <p:ph type="body" idx="1"/>
          </p:nvPr>
        </p:nvSpPr>
        <p:spPr>
          <a:xfrm>
            <a:off x="381001" y="1231672"/>
            <a:ext cx="8340968" cy="785456"/>
          </a:xfrm>
        </p:spPr>
        <p:txBody>
          <a:bodyPr/>
          <a:lstStyle/>
          <a:p>
            <a:r>
              <a:rPr lang="en-US" altLang="en-US" dirty="0"/>
              <a:t>For Test Case 3, your program should produce the results below in a similar format.</a:t>
            </a:r>
          </a:p>
        </p:txBody>
      </p:sp>
      <p:graphicFrame>
        <p:nvGraphicFramePr>
          <p:cNvPr id="2" name="Table 1"/>
          <p:cNvGraphicFramePr>
            <a:graphicFrameLocks noGrp="1"/>
          </p:cNvGraphicFramePr>
          <p:nvPr>
            <p:extLst>
              <p:ext uri="{D42A27DB-BD31-4B8C-83A1-F6EECF244321}">
                <p14:modId xmlns:p14="http://schemas.microsoft.com/office/powerpoint/2010/main" val="1144011231"/>
              </p:ext>
            </p:extLst>
          </p:nvPr>
        </p:nvGraphicFramePr>
        <p:xfrm>
          <a:off x="338103" y="1985328"/>
          <a:ext cx="6096000" cy="4268939"/>
        </p:xfrm>
        <a:graphic>
          <a:graphicData uri="http://schemas.openxmlformats.org/drawingml/2006/table">
            <a:tbl>
              <a:tblPr firstRow="1" bandRow="1">
                <a:tableStyleId>{2D5ABB26-0587-4C30-8999-92F81FD0307C}</a:tableStyleId>
              </a:tblPr>
              <a:tblGrid>
                <a:gridCol w="6096000">
                  <a:extLst>
                    <a:ext uri="{9D8B030D-6E8A-4147-A177-3AD203B41FA5}">
                      <a16:colId xmlns:a16="http://schemas.microsoft.com/office/drawing/2014/main" val="20000"/>
                    </a:ext>
                  </a:extLst>
                </a:gridCol>
              </a:tblGrid>
              <a:tr h="750863">
                <a:tc>
                  <a:txBody>
                    <a:bodyPr/>
                    <a:lstStyle/>
                    <a:p>
                      <a:pPr marL="0" marR="0">
                        <a:spcBef>
                          <a:spcPts val="0"/>
                        </a:spcBef>
                        <a:spcAft>
                          <a:spcPts val="0"/>
                        </a:spcAft>
                      </a:pPr>
                      <a:r>
                        <a:rPr lang="en-US" sz="1400" b="1" kern="0" dirty="0">
                          <a:effectLst/>
                          <a:latin typeface="Arial"/>
                          <a:cs typeface="Arial"/>
                        </a:rPr>
                        <a:t>Purchase is $9.49 Tendered is $10.00  Change is $0.51</a:t>
                      </a:r>
                    </a:p>
                    <a:p>
                      <a:pPr marL="0" marR="0">
                        <a:spcBef>
                          <a:spcPts val="0"/>
                        </a:spcBef>
                        <a:spcAft>
                          <a:spcPts val="0"/>
                        </a:spcAft>
                      </a:pPr>
                      <a:r>
                        <a:rPr lang="en-US" sz="1400" dirty="0">
                          <a:effectLst/>
                          <a:latin typeface="Arial"/>
                          <a:ea typeface="Times New Roman"/>
                          <a:cs typeface="Arial"/>
                        </a:rPr>
                        <a:t>   2 quarters</a:t>
                      </a:r>
                    </a:p>
                    <a:p>
                      <a:pPr marL="0" marR="0">
                        <a:spcBef>
                          <a:spcPts val="0"/>
                        </a:spcBef>
                        <a:spcAft>
                          <a:spcPts val="0"/>
                        </a:spcAft>
                      </a:pPr>
                      <a:r>
                        <a:rPr lang="en-US" sz="1400" dirty="0">
                          <a:effectLst/>
                          <a:latin typeface="Arial"/>
                          <a:ea typeface="Times New Roman"/>
                          <a:cs typeface="Arial"/>
                        </a:rPr>
                        <a:t>   1 penny</a:t>
                      </a:r>
                    </a:p>
                  </a:txBody>
                  <a:tcPr marL="68580" marR="68580" marT="0" marB="0">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352811">
                <a:tc>
                  <a:txBody>
                    <a:bodyPr/>
                    <a:lstStyle/>
                    <a:p>
                      <a:pPr marL="0" marR="0">
                        <a:spcBef>
                          <a:spcPts val="0"/>
                        </a:spcBef>
                        <a:spcAft>
                          <a:spcPts val="0"/>
                        </a:spcAft>
                      </a:pPr>
                      <a:r>
                        <a:rPr lang="en-US" sz="1400" dirty="0">
                          <a:effectLst/>
                          <a:latin typeface="Arial"/>
                          <a:ea typeface="Times New Roman"/>
                          <a:cs typeface="Arial"/>
                        </a:rPr>
                        <a:t>Purchase is $63.31 Tendered is $100.00  Change is $36.69</a:t>
                      </a:r>
                    </a:p>
                    <a:p>
                      <a:pPr marL="0" marR="0">
                        <a:spcBef>
                          <a:spcPts val="0"/>
                        </a:spcBef>
                        <a:spcAft>
                          <a:spcPts val="0"/>
                        </a:spcAft>
                      </a:pPr>
                      <a:r>
                        <a:rPr lang="en-US" sz="1400" dirty="0">
                          <a:effectLst/>
                          <a:latin typeface="Arial"/>
                          <a:ea typeface="Times New Roman"/>
                          <a:cs typeface="Arial"/>
                        </a:rPr>
                        <a:t>   2 $10 bills</a:t>
                      </a:r>
                    </a:p>
                    <a:p>
                      <a:pPr marL="0" marR="0">
                        <a:spcBef>
                          <a:spcPts val="0"/>
                        </a:spcBef>
                        <a:spcAft>
                          <a:spcPts val="0"/>
                        </a:spcAft>
                      </a:pPr>
                      <a:r>
                        <a:rPr lang="en-US" sz="1400" dirty="0">
                          <a:effectLst/>
                          <a:latin typeface="Arial"/>
                          <a:ea typeface="Times New Roman"/>
                          <a:cs typeface="Arial"/>
                        </a:rPr>
                        <a:t>   2 $5 bills</a:t>
                      </a:r>
                    </a:p>
                    <a:p>
                      <a:pPr marL="0" marR="0">
                        <a:spcBef>
                          <a:spcPts val="0"/>
                        </a:spcBef>
                        <a:spcAft>
                          <a:spcPts val="0"/>
                        </a:spcAft>
                      </a:pPr>
                      <a:r>
                        <a:rPr lang="en-US" sz="1400" dirty="0">
                          <a:effectLst/>
                          <a:latin typeface="Arial"/>
                          <a:ea typeface="Times New Roman"/>
                          <a:cs typeface="Arial"/>
                        </a:rPr>
                        <a:t>   6 $1 bills</a:t>
                      </a:r>
                    </a:p>
                    <a:p>
                      <a:pPr marL="0" marR="0">
                        <a:spcBef>
                          <a:spcPts val="0"/>
                        </a:spcBef>
                        <a:spcAft>
                          <a:spcPts val="0"/>
                        </a:spcAft>
                        <a:tabLst>
                          <a:tab pos="2743200" algn="ctr"/>
                          <a:tab pos="5486400" algn="r"/>
                          <a:tab pos="457200" algn="l"/>
                        </a:tabLst>
                      </a:pPr>
                      <a:r>
                        <a:rPr lang="en-US" sz="1400" dirty="0">
                          <a:effectLst/>
                          <a:latin typeface="Arial"/>
                          <a:ea typeface="Times New Roman"/>
                          <a:cs typeface="Arial"/>
                        </a:rPr>
                        <a:t>   6 dimes</a:t>
                      </a:r>
                    </a:p>
                    <a:p>
                      <a:pPr marL="0" marR="0">
                        <a:spcBef>
                          <a:spcPts val="0"/>
                        </a:spcBef>
                        <a:spcAft>
                          <a:spcPts val="0"/>
                        </a:spcAft>
                      </a:pPr>
                      <a:r>
                        <a:rPr lang="en-US" sz="1400" dirty="0">
                          <a:effectLst/>
                          <a:latin typeface="Arial"/>
                          <a:ea typeface="Times New Roman"/>
                          <a:cs typeface="Arial"/>
                        </a:rPr>
                        <a:t>   9 pennies</a:t>
                      </a: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marL="0" marR="0">
                        <a:spcBef>
                          <a:spcPts val="0"/>
                        </a:spcBef>
                        <a:spcAft>
                          <a:spcPts val="0"/>
                        </a:spcAft>
                      </a:pPr>
                      <a:r>
                        <a:rPr lang="en-US" sz="1400" dirty="0">
                          <a:effectLst/>
                          <a:latin typeface="Arial"/>
                          <a:ea typeface="Times New Roman"/>
                          <a:cs typeface="Arial"/>
                        </a:rPr>
                        <a:t>Purchase is $0.36 Tendered is $0.36  Change is $0.00</a:t>
                      </a: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4265">
                <a:tc>
                  <a:txBody>
                    <a:bodyPr/>
                    <a:lstStyle/>
                    <a:p>
                      <a:pPr marL="0" marR="0">
                        <a:spcBef>
                          <a:spcPts val="0"/>
                        </a:spcBef>
                        <a:spcAft>
                          <a:spcPts val="0"/>
                        </a:spcAft>
                      </a:pPr>
                      <a:r>
                        <a:rPr lang="en-US" sz="1400" dirty="0">
                          <a:effectLst/>
                          <a:latin typeface="Arial"/>
                          <a:ea typeface="Times New Roman"/>
                          <a:cs typeface="Arial"/>
                        </a:rPr>
                        <a:t>Purchase is $19.95 Tendered is $20.00  Change is $0.05</a:t>
                      </a:r>
                    </a:p>
                    <a:p>
                      <a:pPr marL="0" marR="0">
                        <a:spcBef>
                          <a:spcPts val="0"/>
                        </a:spcBef>
                        <a:spcAft>
                          <a:spcPts val="0"/>
                        </a:spcAft>
                      </a:pPr>
                      <a:r>
                        <a:rPr lang="en-US" sz="1400" dirty="0">
                          <a:effectLst/>
                          <a:latin typeface="Arial"/>
                          <a:ea typeface="Times New Roman"/>
                          <a:cs typeface="Arial"/>
                        </a:rPr>
                        <a:t>   1 nickel</a:t>
                      </a: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marL="0" marR="0">
                        <a:spcBef>
                          <a:spcPts val="0"/>
                        </a:spcBef>
                        <a:spcAft>
                          <a:spcPts val="0"/>
                        </a:spcAft>
                        <a:tabLst>
                          <a:tab pos="2743200" algn="ctr"/>
                          <a:tab pos="5486400" algn="r"/>
                          <a:tab pos="457200" algn="l"/>
                        </a:tabLst>
                      </a:pPr>
                      <a:r>
                        <a:rPr lang="en-US" sz="1400" dirty="0">
                          <a:effectLst/>
                          <a:latin typeface="Arial"/>
                          <a:ea typeface="Times New Roman"/>
                          <a:cs typeface="Arial"/>
                        </a:rPr>
                        <a:t>Money Supply</a:t>
                      </a:r>
                    </a:p>
                    <a:p>
                      <a:pPr marL="0" marR="0">
                        <a:spcBef>
                          <a:spcPts val="0"/>
                        </a:spcBef>
                        <a:spcAft>
                          <a:spcPts val="0"/>
                        </a:spcAft>
                      </a:pPr>
                      <a:r>
                        <a:rPr lang="en-US" sz="1400" dirty="0">
                          <a:effectLst/>
                          <a:latin typeface="Arial"/>
                          <a:ea typeface="Times New Roman"/>
                          <a:cs typeface="Arial"/>
                        </a:rPr>
                        <a:t>   2 $50 bills</a:t>
                      </a:r>
                    </a:p>
                    <a:p>
                      <a:pPr marL="0" marR="0">
                        <a:spcBef>
                          <a:spcPts val="0"/>
                        </a:spcBef>
                        <a:spcAft>
                          <a:spcPts val="0"/>
                        </a:spcAft>
                      </a:pPr>
                      <a:r>
                        <a:rPr lang="en-US" sz="1400" dirty="0">
                          <a:effectLst/>
                          <a:latin typeface="Arial"/>
                          <a:ea typeface="Times New Roman"/>
                          <a:cs typeface="Arial"/>
                        </a:rPr>
                        <a:t>   1 $20 bill</a:t>
                      </a:r>
                    </a:p>
                    <a:p>
                      <a:pPr marL="0" marR="0">
                        <a:spcBef>
                          <a:spcPts val="0"/>
                        </a:spcBef>
                        <a:spcAft>
                          <a:spcPts val="0"/>
                        </a:spcAft>
                      </a:pPr>
                      <a:r>
                        <a:rPr lang="en-US" sz="1400" dirty="0">
                          <a:effectLst/>
                          <a:latin typeface="Arial"/>
                          <a:ea typeface="Times New Roman"/>
                          <a:cs typeface="Arial"/>
                        </a:rPr>
                        <a:t>   1 quarter</a:t>
                      </a:r>
                    </a:p>
                    <a:p>
                      <a:pPr marL="0" marR="0">
                        <a:spcBef>
                          <a:spcPts val="0"/>
                        </a:spcBef>
                        <a:spcAft>
                          <a:spcPts val="0"/>
                        </a:spcAft>
                      </a:pPr>
                      <a:r>
                        <a:rPr lang="en-US" sz="1400" dirty="0">
                          <a:effectLst/>
                          <a:latin typeface="Arial"/>
                          <a:ea typeface="Times New Roman"/>
                          <a:cs typeface="Arial"/>
                        </a:rPr>
                        <a:t>   1 nickel</a:t>
                      </a:r>
                    </a:p>
                    <a:p>
                      <a:pPr marL="0" marR="0">
                        <a:spcBef>
                          <a:spcPts val="0"/>
                        </a:spcBef>
                        <a:spcAft>
                          <a:spcPts val="0"/>
                        </a:spcAft>
                        <a:tabLst>
                          <a:tab pos="2743200" algn="ctr"/>
                          <a:tab pos="5486400" algn="r"/>
                          <a:tab pos="457200" algn="l"/>
                        </a:tabLst>
                      </a:pPr>
                      <a:r>
                        <a:rPr lang="en-US" sz="1400" dirty="0">
                          <a:effectLst/>
                          <a:latin typeface="Arial"/>
                          <a:ea typeface="Times New Roman"/>
                          <a:cs typeface="Arial"/>
                        </a:rPr>
                        <a:t>   1 penny</a:t>
                      </a:r>
                    </a:p>
                  </a:txBody>
                  <a:tcPr marL="68580" marR="68580" marT="0" marB="0">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144989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ltLang="en-US" dirty="0"/>
              <a:t>In the Word Document</a:t>
            </a:r>
          </a:p>
        </p:txBody>
      </p:sp>
      <p:sp>
        <p:nvSpPr>
          <p:cNvPr id="60419" name="Rectangle 3"/>
          <p:cNvSpPr>
            <a:spLocks noGrp="1" noChangeArrowheads="1"/>
          </p:cNvSpPr>
          <p:nvPr>
            <p:ph type="body" idx="1"/>
          </p:nvPr>
        </p:nvSpPr>
        <p:spPr>
          <a:xfrm>
            <a:off x="381001" y="1231671"/>
            <a:ext cx="8340968" cy="4788129"/>
          </a:xfrm>
        </p:spPr>
        <p:txBody>
          <a:bodyPr/>
          <a:lstStyle/>
          <a:p>
            <a:r>
              <a:rPr lang="en-US" altLang="en-US" dirty="0"/>
              <a:t>Write in your Process where you will do the development and test strategy.</a:t>
            </a:r>
          </a:p>
          <a:p>
            <a:endParaRPr lang="en-US" altLang="en-US" dirty="0"/>
          </a:p>
          <a:p>
            <a:r>
              <a:rPr lang="en-US" altLang="en-US" dirty="0"/>
              <a:t>Write it down, and put a reminder in your workbook.</a:t>
            </a:r>
          </a:p>
          <a:p>
            <a:endParaRPr lang="en-US" altLang="en-US" dirty="0"/>
          </a:p>
          <a:p>
            <a:endParaRPr lang="en-US" altLang="en-US" dirty="0"/>
          </a:p>
        </p:txBody>
      </p:sp>
    </p:spTree>
    <p:extLst>
      <p:ext uri="{BB962C8B-B14F-4D97-AF65-F5344CB8AC3E}">
        <p14:creationId xmlns:p14="http://schemas.microsoft.com/office/powerpoint/2010/main" val="3164236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267856" y="1190484"/>
            <a:ext cx="8561388" cy="4570412"/>
          </a:xfrm>
          <a:noFill/>
          <a:ln/>
        </p:spPr>
        <p:txBody>
          <a:bodyPr lIns="109538" tIns="52388" rIns="109538" bIns="52388"/>
          <a:lstStyle/>
          <a:p>
            <a:r>
              <a:rPr lang="en-US" altLang="en-US" dirty="0"/>
              <a:t>Using the PSP2.1 process, complete the planning phase for Assignment 10F.</a:t>
            </a:r>
          </a:p>
          <a:p>
            <a:endParaRPr lang="en-US" altLang="en-US" dirty="0"/>
          </a:p>
          <a:p>
            <a:r>
              <a:rPr lang="en-US" altLang="en-US" dirty="0"/>
              <a:t>When you have finished planning, review your work with the instructor.</a:t>
            </a:r>
          </a:p>
          <a:p>
            <a:endParaRPr lang="en-US" altLang="en-US" dirty="0"/>
          </a:p>
          <a:p>
            <a:r>
              <a:rPr lang="en-US" altLang="en-US" dirty="0"/>
              <a:t>After your plan has been reviewed, complete the assignment using PSP2.1.</a:t>
            </a:r>
          </a:p>
          <a:p>
            <a:endParaRPr lang="en-US" altLang="en-US" dirty="0"/>
          </a:p>
        </p:txBody>
      </p:sp>
      <p:sp>
        <p:nvSpPr>
          <p:cNvPr id="25604" name="Rectangle 4"/>
          <p:cNvSpPr>
            <a:spLocks noGrp="1" noChangeArrowheads="1"/>
          </p:cNvSpPr>
          <p:nvPr>
            <p:ph type="title"/>
          </p:nvPr>
        </p:nvSpPr>
        <p:spPr/>
        <p:txBody>
          <a:bodyPr/>
          <a:lstStyle/>
          <a:p>
            <a:r>
              <a:rPr lang="en-US" altLang="en-US"/>
              <a:t>Assignment Instructions -1</a:t>
            </a:r>
          </a:p>
        </p:txBody>
      </p:sp>
    </p:spTree>
    <p:extLst>
      <p:ext uri="{BB962C8B-B14F-4D97-AF65-F5344CB8AC3E}">
        <p14:creationId xmlns:p14="http://schemas.microsoft.com/office/powerpoint/2010/main" val="256965255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86328" y="2430930"/>
            <a:ext cx="8438572" cy="3024648"/>
          </a:xfrm>
          <a:noFill/>
          <a:ln/>
        </p:spPr>
        <p:txBody>
          <a:bodyPr lIns="109538" tIns="52388" rIns="109538" bIns="52388" numCol="2"/>
          <a:lstStyle/>
          <a:p>
            <a:pPr lvl="1">
              <a:lnSpc>
                <a:spcPct val="90000"/>
              </a:lnSpc>
            </a:pPr>
            <a:r>
              <a:rPr lang="en-US" altLang="en-US" sz="2000" dirty="0"/>
              <a:t>PSP2.1 project plan summary</a:t>
            </a:r>
          </a:p>
          <a:p>
            <a:pPr lvl="1">
              <a:lnSpc>
                <a:spcPct val="90000"/>
              </a:lnSpc>
            </a:pPr>
            <a:r>
              <a:rPr lang="en-US" altLang="en-US" sz="2000" dirty="0"/>
              <a:t>development and test strategy</a:t>
            </a:r>
          </a:p>
          <a:p>
            <a:pPr lvl="1">
              <a:lnSpc>
                <a:spcPct val="90000"/>
              </a:lnSpc>
            </a:pPr>
            <a:r>
              <a:rPr lang="en-US" altLang="en-US" sz="2000" dirty="0"/>
              <a:t>test report</a:t>
            </a:r>
          </a:p>
          <a:p>
            <a:pPr lvl="1">
              <a:lnSpc>
                <a:spcPct val="90000"/>
              </a:lnSpc>
            </a:pPr>
            <a:r>
              <a:rPr lang="en-US" altLang="en-US" sz="2000" dirty="0"/>
              <a:t>design review checklist</a:t>
            </a:r>
          </a:p>
          <a:p>
            <a:pPr lvl="1">
              <a:lnSpc>
                <a:spcPct val="90000"/>
              </a:lnSpc>
            </a:pPr>
            <a:r>
              <a:rPr lang="en-US" altLang="en-US" sz="2000" dirty="0"/>
              <a:t>code review checklist</a:t>
            </a:r>
          </a:p>
          <a:p>
            <a:pPr lvl="1">
              <a:lnSpc>
                <a:spcPct val="90000"/>
              </a:lnSpc>
            </a:pPr>
            <a:r>
              <a:rPr lang="en-US" altLang="en-US" sz="2000" dirty="0"/>
              <a:t>PIP form</a:t>
            </a:r>
          </a:p>
          <a:p>
            <a:pPr lvl="1">
              <a:lnSpc>
                <a:spcPct val="90000"/>
              </a:lnSpc>
            </a:pPr>
            <a:r>
              <a:rPr lang="en-US" altLang="en-US" sz="2000" dirty="0"/>
              <a:t>size estimating template</a:t>
            </a:r>
          </a:p>
          <a:p>
            <a:pPr lvl="1">
              <a:lnSpc>
                <a:spcPct val="90000"/>
              </a:lnSpc>
            </a:pPr>
            <a:r>
              <a:rPr lang="en-US" altLang="en-US" sz="2000" dirty="0"/>
              <a:t>PROBE worksheet</a:t>
            </a:r>
          </a:p>
          <a:p>
            <a:pPr lvl="1">
              <a:lnSpc>
                <a:spcPct val="90000"/>
              </a:lnSpc>
            </a:pPr>
            <a:r>
              <a:rPr lang="en-US" altLang="en-US" sz="2000" dirty="0"/>
              <a:t>operational scenario template</a:t>
            </a:r>
          </a:p>
          <a:p>
            <a:pPr lvl="1">
              <a:lnSpc>
                <a:spcPct val="90000"/>
              </a:lnSpc>
            </a:pPr>
            <a:r>
              <a:rPr lang="en-US" altLang="en-US" sz="2000" dirty="0"/>
              <a:t>functional specification template</a:t>
            </a:r>
          </a:p>
          <a:p>
            <a:pPr lvl="1">
              <a:lnSpc>
                <a:spcPct val="90000"/>
              </a:lnSpc>
            </a:pPr>
            <a:r>
              <a:rPr lang="en-US" altLang="en-US" sz="2000" dirty="0"/>
              <a:t>state specification template</a:t>
            </a:r>
          </a:p>
          <a:p>
            <a:pPr lvl="1">
              <a:lnSpc>
                <a:spcPct val="90000"/>
              </a:lnSpc>
            </a:pPr>
            <a:r>
              <a:rPr lang="en-US" altLang="en-US" sz="2000" dirty="0"/>
              <a:t>logic specification template</a:t>
            </a:r>
          </a:p>
          <a:p>
            <a:pPr lvl="1">
              <a:lnSpc>
                <a:spcPct val="90000"/>
              </a:lnSpc>
            </a:pPr>
            <a:r>
              <a:rPr lang="en-US" altLang="en-US" sz="2000" dirty="0"/>
              <a:t>time recording log</a:t>
            </a:r>
          </a:p>
          <a:p>
            <a:pPr lvl="1">
              <a:lnSpc>
                <a:spcPct val="90000"/>
              </a:lnSpc>
            </a:pPr>
            <a:r>
              <a:rPr lang="en-US" altLang="en-US" sz="2000" dirty="0"/>
              <a:t>defect recording log</a:t>
            </a:r>
          </a:p>
          <a:p>
            <a:pPr lvl="1">
              <a:lnSpc>
                <a:spcPct val="90000"/>
              </a:lnSpc>
            </a:pPr>
            <a:r>
              <a:rPr lang="en-US" altLang="en-US" sz="2000" dirty="0"/>
              <a:t>source program listing</a:t>
            </a:r>
          </a:p>
          <a:p>
            <a:pPr lvl="1">
              <a:lnSpc>
                <a:spcPct val="90000"/>
              </a:lnSpc>
            </a:pPr>
            <a:r>
              <a:rPr lang="en-US" altLang="en-US" sz="2000" dirty="0"/>
              <a:t>test results</a:t>
            </a:r>
          </a:p>
        </p:txBody>
      </p:sp>
      <p:sp>
        <p:nvSpPr>
          <p:cNvPr id="27652" name="Rectangle 4"/>
          <p:cNvSpPr>
            <a:spLocks noGrp="1" noChangeArrowheads="1"/>
          </p:cNvSpPr>
          <p:nvPr>
            <p:ph type="title"/>
          </p:nvPr>
        </p:nvSpPr>
        <p:spPr/>
        <p:txBody>
          <a:bodyPr/>
          <a:lstStyle/>
          <a:p>
            <a:r>
              <a:rPr lang="en-US" altLang="en-US" dirty="0"/>
              <a:t>Assignment Instructions -2</a:t>
            </a:r>
          </a:p>
        </p:txBody>
      </p:sp>
      <p:sp>
        <p:nvSpPr>
          <p:cNvPr id="2" name="TextBox 1"/>
          <p:cNvSpPr txBox="1"/>
          <p:nvPr/>
        </p:nvSpPr>
        <p:spPr>
          <a:xfrm>
            <a:off x="390420" y="1261156"/>
            <a:ext cx="8334480" cy="1015663"/>
          </a:xfrm>
          <a:prstGeom prst="rect">
            <a:avLst/>
          </a:prstGeom>
          <a:noFill/>
        </p:spPr>
        <p:txBody>
          <a:bodyPr wrap="square" lIns="0" tIns="0" rIns="0" bIns="0" rtlCol="0">
            <a:spAutoFit/>
          </a:bodyPr>
          <a:lstStyle/>
          <a:p>
            <a:pPr>
              <a:spcBef>
                <a:spcPts val="1000"/>
              </a:spcBef>
            </a:pPr>
            <a:r>
              <a:rPr lang="en-US" altLang="en-US" sz="2200" dirty="0">
                <a:latin typeface="Arial" panose="020B0604020202020204" pitchFamily="34" charset="0"/>
                <a:cs typeface="Arial" panose="020B0604020202020204" pitchFamily="34" charset="0"/>
              </a:rPr>
              <a:t>When you have completed the postmortem phase, submit your assignment package, source code, and test results to the instructor in the following order (NO STAPLES):</a:t>
            </a:r>
          </a:p>
        </p:txBody>
      </p:sp>
    </p:spTree>
    <p:extLst>
      <p:ext uri="{BB962C8B-B14F-4D97-AF65-F5344CB8AC3E}">
        <p14:creationId xmlns:p14="http://schemas.microsoft.com/office/powerpoint/2010/main" val="229792622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297877" y="1190196"/>
            <a:ext cx="8513614" cy="4711700"/>
          </a:xfrm>
          <a:noFill/>
          <a:ln/>
        </p:spPr>
        <p:txBody>
          <a:bodyPr lIns="109538" tIns="52388" rIns="109538" bIns="52388"/>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specified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pPr lvl="1"/>
            <a:endParaRPr lang="en-US" altLang="en-US" dirty="0"/>
          </a:p>
        </p:txBody>
      </p:sp>
      <p:sp>
        <p:nvSpPr>
          <p:cNvPr id="29700" name="Rectangle 4"/>
          <p:cNvSpPr>
            <a:spLocks noGrp="1" noChangeArrowheads="1"/>
          </p:cNvSpPr>
          <p:nvPr>
            <p:ph type="title"/>
          </p:nvPr>
        </p:nvSpPr>
        <p:spPr/>
        <p:txBody>
          <a:bodyPr/>
          <a:lstStyle/>
          <a:p>
            <a:r>
              <a:rPr lang="en-US" altLang="en-US"/>
              <a:t>PSP2.1 Evaluation Criteria</a:t>
            </a:r>
          </a:p>
        </p:txBody>
      </p:sp>
    </p:spTree>
    <p:extLst>
      <p:ext uri="{BB962C8B-B14F-4D97-AF65-F5344CB8AC3E}">
        <p14:creationId xmlns:p14="http://schemas.microsoft.com/office/powerpoint/2010/main" val="41029638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270168" y="1190484"/>
            <a:ext cx="8454732" cy="4570412"/>
          </a:xfrm>
          <a:noFill/>
          <a:ln/>
        </p:spPr>
        <p:txBody>
          <a:bodyPr lIns="109538" tIns="52388" rIns="109538" bIns="52388"/>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p:txBody>
      </p:sp>
      <p:sp>
        <p:nvSpPr>
          <p:cNvPr id="31748" name="Rectangle 4"/>
          <p:cNvSpPr>
            <a:spLocks noGrp="1" noChangeArrowheads="1"/>
          </p:cNvSpPr>
          <p:nvPr>
            <p:ph type="title"/>
          </p:nvPr>
        </p:nvSpPr>
        <p:spPr/>
        <p:txBody>
          <a:bodyPr/>
          <a:lstStyle/>
          <a:p>
            <a:r>
              <a:rPr lang="en-US" altLang="en-US"/>
              <a:t>General Guidelines -1</a:t>
            </a:r>
          </a:p>
        </p:txBody>
      </p:sp>
    </p:spTree>
    <p:extLst>
      <p:ext uri="{BB962C8B-B14F-4D97-AF65-F5344CB8AC3E}">
        <p14:creationId xmlns:p14="http://schemas.microsoft.com/office/powerpoint/2010/main" val="19161418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258620" y="1190483"/>
            <a:ext cx="8466280" cy="4570412"/>
          </a:xfrm>
          <a:noFill/>
          <a:ln/>
        </p:spPr>
        <p:txBody>
          <a:bodyPr lIns="109538" tIns="52388" rIns="109538" bIns="52388"/>
          <a:lstStyle/>
          <a:p>
            <a:r>
              <a:rPr lang="en-US" altLang="en-US" dirty="0"/>
              <a:t>Software is not a solo business, so you do not have to work alone.  However, you must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spent, and log the defects found.</a:t>
            </a:r>
          </a:p>
        </p:txBody>
      </p:sp>
      <p:sp>
        <p:nvSpPr>
          <p:cNvPr id="33796" name="Rectangle 4"/>
          <p:cNvSpPr>
            <a:spLocks noGrp="1" noChangeArrowheads="1"/>
          </p:cNvSpPr>
          <p:nvPr>
            <p:ph type="title"/>
          </p:nvPr>
        </p:nvSpPr>
        <p:spPr/>
        <p:txBody>
          <a:bodyPr/>
          <a:lstStyle/>
          <a:p>
            <a:r>
              <a:rPr lang="en-US" altLang="en-US"/>
              <a:t>General Guidelines -2</a:t>
            </a:r>
          </a:p>
        </p:txBody>
      </p:sp>
    </p:spTree>
    <p:extLst>
      <p:ext uri="{BB962C8B-B14F-4D97-AF65-F5344CB8AC3E}">
        <p14:creationId xmlns:p14="http://schemas.microsoft.com/office/powerpoint/2010/main" val="211784795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307109" y="1208960"/>
            <a:ext cx="8495145" cy="4570412"/>
          </a:xfrm>
          <a:noFill/>
          <a:ln/>
        </p:spPr>
        <p:txBody>
          <a:bodyPr lIns="109538" tIns="52388" rIns="109538" bIns="52388"/>
          <a:lstStyle/>
          <a:p>
            <a:r>
              <a:rPr lang="en-US" altLang="en-US" dirty="0"/>
              <a:t>After this workshop, you will</a:t>
            </a:r>
          </a:p>
          <a:p>
            <a:pPr lvl="1"/>
            <a:r>
              <a:rPr lang="en-US" altLang="en-US" dirty="0"/>
              <a:t>understand Program 10F requirements</a:t>
            </a:r>
          </a:p>
          <a:p>
            <a:pPr lvl="1"/>
            <a:r>
              <a:rPr lang="en-US" altLang="en-US" dirty="0"/>
              <a:t>have completed Program 10F planning</a:t>
            </a:r>
          </a:p>
          <a:p>
            <a:pPr lvl="2"/>
            <a:r>
              <a:rPr lang="en-US" altLang="en-US" dirty="0"/>
              <a:t>conceptual design</a:t>
            </a:r>
          </a:p>
          <a:p>
            <a:pPr lvl="2"/>
            <a:r>
              <a:rPr lang="en-US" altLang="en-US" dirty="0"/>
              <a:t>size estimate</a:t>
            </a:r>
          </a:p>
          <a:p>
            <a:pPr lvl="2"/>
            <a:r>
              <a:rPr lang="en-US" altLang="en-US" dirty="0"/>
              <a:t>resource estimate</a:t>
            </a:r>
          </a:p>
          <a:p>
            <a:pPr lvl="2"/>
            <a:r>
              <a:rPr lang="en-US" altLang="en-US" dirty="0"/>
              <a:t>defect estimate</a:t>
            </a:r>
          </a:p>
        </p:txBody>
      </p:sp>
      <p:sp>
        <p:nvSpPr>
          <p:cNvPr id="6148" name="Rectangle 4"/>
          <p:cNvSpPr>
            <a:spLocks noGrp="1" noChangeArrowheads="1"/>
          </p:cNvSpPr>
          <p:nvPr>
            <p:ph type="title"/>
          </p:nvPr>
        </p:nvSpPr>
        <p:spPr/>
        <p:txBody>
          <a:bodyPr/>
          <a:lstStyle/>
          <a:p>
            <a:r>
              <a:rPr lang="en-US" altLang="en-US"/>
              <a:t>Workshop Objectives</a:t>
            </a:r>
          </a:p>
        </p:txBody>
      </p:sp>
    </p:spTree>
    <p:extLst>
      <p:ext uri="{BB962C8B-B14F-4D97-AF65-F5344CB8AC3E}">
        <p14:creationId xmlns:p14="http://schemas.microsoft.com/office/powerpoint/2010/main" val="317381236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279404" y="1181248"/>
            <a:ext cx="8513614" cy="4746625"/>
          </a:xfrm>
          <a:noFill/>
          <a:ln/>
        </p:spPr>
        <p:txBody>
          <a:bodyPr lIns="109538" tIns="52388" rIns="109538" bIns="52388"/>
          <a:lstStyle/>
          <a:p>
            <a:r>
              <a:rPr lang="en-US" altLang="en-US" dirty="0"/>
              <a:t>Use PSP2.1 to write Program 10F to calculate the bills and coins necessary to supply change.</a:t>
            </a:r>
          </a:p>
          <a:p>
            <a:r>
              <a:rPr lang="en-US" altLang="en-US" dirty="0"/>
              <a:t>Your program should take as initial input the quantity of bills and coins available.</a:t>
            </a:r>
          </a:p>
          <a:p>
            <a:r>
              <a:rPr lang="en-US" altLang="en-US" dirty="0"/>
              <a:t>Your program should calculate change, based on </a:t>
            </a:r>
          </a:p>
          <a:p>
            <a:pPr lvl="1"/>
            <a:r>
              <a:rPr lang="en-US" altLang="en-US" dirty="0"/>
              <a:t>a purchase price</a:t>
            </a:r>
          </a:p>
          <a:p>
            <a:pPr lvl="1"/>
            <a:r>
              <a:rPr lang="en-US" altLang="en-US" dirty="0"/>
              <a:t>an amount tendered</a:t>
            </a:r>
          </a:p>
          <a:p>
            <a:pPr lvl="1"/>
            <a:r>
              <a:rPr lang="en-US" altLang="en-US" dirty="0"/>
              <a:t>a supply list of bills and coins</a:t>
            </a:r>
          </a:p>
          <a:p>
            <a:r>
              <a:rPr lang="en-US" altLang="en-US" dirty="0"/>
              <a:t>Your program should calculate change by using the largest available bills and coins.</a:t>
            </a:r>
          </a:p>
          <a:p>
            <a:endParaRPr lang="en-US" altLang="en-US" dirty="0"/>
          </a:p>
          <a:p>
            <a:endParaRPr lang="en-US" altLang="en-US" dirty="0"/>
          </a:p>
          <a:p>
            <a:endParaRPr lang="en-US" altLang="en-US" dirty="0"/>
          </a:p>
        </p:txBody>
      </p:sp>
      <p:sp>
        <p:nvSpPr>
          <p:cNvPr id="8196" name="Rectangle 4"/>
          <p:cNvSpPr>
            <a:spLocks noGrp="1" noChangeArrowheads="1"/>
          </p:cNvSpPr>
          <p:nvPr>
            <p:ph type="title"/>
          </p:nvPr>
        </p:nvSpPr>
        <p:spPr/>
        <p:txBody>
          <a:bodyPr/>
          <a:lstStyle/>
          <a:p>
            <a:r>
              <a:rPr lang="en-US" altLang="en-US" dirty="0"/>
              <a:t>Program 10F Requirements -1</a:t>
            </a:r>
          </a:p>
        </p:txBody>
      </p:sp>
    </p:spTree>
    <p:extLst>
      <p:ext uri="{BB962C8B-B14F-4D97-AF65-F5344CB8AC3E}">
        <p14:creationId xmlns:p14="http://schemas.microsoft.com/office/powerpoint/2010/main" val="102544924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body" idx="1"/>
          </p:nvPr>
        </p:nvSpPr>
        <p:spPr>
          <a:xfrm>
            <a:off x="288640" y="1181249"/>
            <a:ext cx="8436260" cy="4746625"/>
          </a:xfrm>
          <a:noFill/>
          <a:ln/>
        </p:spPr>
        <p:txBody>
          <a:bodyPr lIns="109538" tIns="52388" rIns="109538" bIns="52388"/>
          <a:lstStyle/>
          <a:p>
            <a:r>
              <a:rPr lang="en-US" altLang="en-US" dirty="0"/>
              <a:t>After each transaction, your program should update the supply list of bills and coins, based on the bills and coins tendered and the change provided.</a:t>
            </a:r>
          </a:p>
          <a:p>
            <a:endParaRPr lang="en-US" altLang="en-US" dirty="0"/>
          </a:p>
          <a:p>
            <a:r>
              <a:rPr lang="en-US" altLang="en-US" dirty="0"/>
              <a:t>Your program should reject any transaction in which it is not possible to supply the correct change and should leave the supply list of bills and coins unaltered.</a:t>
            </a:r>
          </a:p>
          <a:p>
            <a:endParaRPr lang="en-US" altLang="en-US" dirty="0"/>
          </a:p>
          <a:p>
            <a:r>
              <a:rPr lang="en-US" altLang="en-US" dirty="0"/>
              <a:t>When the program terminates, it should print the final money supply.</a:t>
            </a:r>
          </a:p>
          <a:p>
            <a:endParaRPr lang="en-US" altLang="en-US" dirty="0"/>
          </a:p>
        </p:txBody>
      </p:sp>
      <p:sp>
        <p:nvSpPr>
          <p:cNvPr id="50179" name="Rectangle 1027"/>
          <p:cNvSpPr>
            <a:spLocks noGrp="1" noChangeArrowheads="1"/>
          </p:cNvSpPr>
          <p:nvPr>
            <p:ph type="title"/>
          </p:nvPr>
        </p:nvSpPr>
        <p:spPr/>
        <p:txBody>
          <a:bodyPr/>
          <a:lstStyle/>
          <a:p>
            <a:r>
              <a:rPr lang="en-US" altLang="en-US" dirty="0"/>
              <a:t>Program 10F Requirements -2</a:t>
            </a:r>
          </a:p>
        </p:txBody>
      </p:sp>
    </p:spTree>
    <p:extLst>
      <p:ext uri="{BB962C8B-B14F-4D97-AF65-F5344CB8AC3E}">
        <p14:creationId xmlns:p14="http://schemas.microsoft.com/office/powerpoint/2010/main" val="364378331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idx="1"/>
          </p:nvPr>
        </p:nvSpPr>
        <p:spPr>
          <a:xfrm>
            <a:off x="286474" y="1180815"/>
            <a:ext cx="8438426" cy="4746625"/>
          </a:xfrm>
          <a:noFill/>
          <a:ln/>
        </p:spPr>
        <p:txBody>
          <a:bodyPr lIns="109538" tIns="52388" rIns="109538" bIns="52388"/>
          <a:lstStyle/>
          <a:p>
            <a:r>
              <a:rPr lang="en-US" altLang="en-US" dirty="0"/>
              <a:t>Thoroughly test the program. At a minimum, test your program with the following three test cases. Assume each test case starts with the supply of bills and coins in the table below.</a:t>
            </a:r>
          </a:p>
        </p:txBody>
      </p:sp>
      <p:sp>
        <p:nvSpPr>
          <p:cNvPr id="56323" name="Rectangle 3"/>
          <p:cNvSpPr>
            <a:spLocks noGrp="1" noChangeArrowheads="1"/>
          </p:cNvSpPr>
          <p:nvPr>
            <p:ph type="title"/>
          </p:nvPr>
        </p:nvSpPr>
        <p:spPr/>
        <p:txBody>
          <a:bodyPr/>
          <a:lstStyle/>
          <a:p>
            <a:r>
              <a:rPr lang="en-US" altLang="en-US" dirty="0"/>
              <a:t>Program 10F Requirements -3</a:t>
            </a:r>
          </a:p>
        </p:txBody>
      </p:sp>
      <p:graphicFrame>
        <p:nvGraphicFramePr>
          <p:cNvPr id="2" name="Table 1"/>
          <p:cNvGraphicFramePr>
            <a:graphicFrameLocks noGrp="1"/>
          </p:cNvGraphicFramePr>
          <p:nvPr>
            <p:extLst>
              <p:ext uri="{D42A27DB-BD31-4B8C-83A1-F6EECF244321}">
                <p14:modId xmlns:p14="http://schemas.microsoft.com/office/powerpoint/2010/main" val="2524164695"/>
              </p:ext>
            </p:extLst>
          </p:nvPr>
        </p:nvGraphicFramePr>
        <p:xfrm>
          <a:off x="384792" y="2442925"/>
          <a:ext cx="6096000" cy="3729869"/>
        </p:xfrm>
        <a:graphic>
          <a:graphicData uri="http://schemas.openxmlformats.org/drawingml/2006/table">
            <a:tbl>
              <a:tblPr firstRow="1" bandRow="1">
                <a:tableStyleId>{2D5ABB26-0587-4C30-8999-92F81FD0307C}</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39079">
                <a:tc>
                  <a:txBody>
                    <a:bodyPr/>
                    <a:lstStyle/>
                    <a:p>
                      <a:pPr marL="0" marR="0">
                        <a:spcBef>
                          <a:spcPts val="0"/>
                        </a:spcBef>
                        <a:spcAft>
                          <a:spcPts val="0"/>
                        </a:spcAft>
                      </a:pPr>
                      <a:r>
                        <a:rPr lang="en-US" sz="1600" b="1">
                          <a:effectLst/>
                          <a:latin typeface="Arial"/>
                          <a:ea typeface="Times New Roman"/>
                          <a:cs typeface="Times New Roman"/>
                        </a:rPr>
                        <a:t>Description</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effectLst/>
                          <a:latin typeface="Arial"/>
                          <a:ea typeface="Times New Roman"/>
                          <a:cs typeface="Times New Roman"/>
                        </a:rPr>
                        <a:t>Value</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9079">
                <a:tc>
                  <a:txBody>
                    <a:bodyPr/>
                    <a:lstStyle/>
                    <a:p>
                      <a:pPr marL="0" marR="0">
                        <a:spcBef>
                          <a:spcPts val="0"/>
                        </a:spcBef>
                        <a:spcAft>
                          <a:spcPts val="0"/>
                        </a:spcAft>
                      </a:pPr>
                      <a:r>
                        <a:rPr lang="en-US" sz="1600">
                          <a:effectLst/>
                          <a:latin typeface="Arial"/>
                          <a:ea typeface="Times New Roman"/>
                          <a:cs typeface="Times New Roman"/>
                        </a:rPr>
                        <a:t>$100 bill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$100</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39079">
                <a:tc>
                  <a:txBody>
                    <a:bodyPr/>
                    <a:lstStyle/>
                    <a:p>
                      <a:pPr marL="0" marR="0">
                        <a:spcBef>
                          <a:spcPts val="0"/>
                        </a:spcBef>
                        <a:spcAft>
                          <a:spcPts val="0"/>
                        </a:spcAft>
                      </a:pPr>
                      <a:r>
                        <a:rPr lang="en-US" sz="1600">
                          <a:effectLst/>
                          <a:latin typeface="Arial"/>
                          <a:ea typeface="Times New Roman"/>
                          <a:cs typeface="Times New Roman"/>
                        </a:rPr>
                        <a:t>$50 bill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Arial"/>
                          <a:ea typeface="Times New Roman"/>
                          <a:cs typeface="Times New Roman"/>
                        </a:rPr>
                        <a:t>$50</a:t>
                      </a:r>
                      <a:endParaRPr lang="en-US" sz="160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39079">
                <a:tc>
                  <a:txBody>
                    <a:bodyPr/>
                    <a:lstStyle/>
                    <a:p>
                      <a:pPr marL="0" marR="0">
                        <a:spcBef>
                          <a:spcPts val="0"/>
                        </a:spcBef>
                        <a:spcAft>
                          <a:spcPts val="0"/>
                        </a:spcAft>
                      </a:pPr>
                      <a:r>
                        <a:rPr lang="en-US" sz="1600">
                          <a:effectLst/>
                          <a:latin typeface="Arial"/>
                          <a:ea typeface="Times New Roman"/>
                          <a:cs typeface="Times New Roman"/>
                        </a:rPr>
                        <a:t>$20 bill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Arial"/>
                          <a:ea typeface="Times New Roman"/>
                          <a:cs typeface="Times New Roman"/>
                        </a:rPr>
                        <a:t>$20</a:t>
                      </a:r>
                      <a:endParaRPr lang="en-US" sz="160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39079">
                <a:tc>
                  <a:txBody>
                    <a:bodyPr/>
                    <a:lstStyle/>
                    <a:p>
                      <a:pPr marL="0" marR="0">
                        <a:spcBef>
                          <a:spcPts val="0"/>
                        </a:spcBef>
                        <a:spcAft>
                          <a:spcPts val="0"/>
                        </a:spcAft>
                      </a:pPr>
                      <a:r>
                        <a:rPr lang="en-US" sz="1600">
                          <a:effectLst/>
                          <a:latin typeface="Arial"/>
                          <a:ea typeface="Times New Roman"/>
                          <a:cs typeface="Times New Roman"/>
                        </a:rPr>
                        <a:t>$10 bill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$10</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39079">
                <a:tc>
                  <a:txBody>
                    <a:bodyPr/>
                    <a:lstStyle/>
                    <a:p>
                      <a:pPr marL="0" marR="0">
                        <a:spcBef>
                          <a:spcPts val="0"/>
                        </a:spcBef>
                        <a:spcAft>
                          <a:spcPts val="0"/>
                        </a:spcAft>
                      </a:pPr>
                      <a:r>
                        <a:rPr lang="en-US" sz="1600">
                          <a:effectLst/>
                          <a:latin typeface="Arial"/>
                          <a:ea typeface="Times New Roman"/>
                          <a:cs typeface="Times New Roman"/>
                        </a:rPr>
                        <a:t>$5 bill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$5</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39079">
                <a:tc>
                  <a:txBody>
                    <a:bodyPr/>
                    <a:lstStyle/>
                    <a:p>
                      <a:pPr marL="0" marR="0">
                        <a:spcBef>
                          <a:spcPts val="0"/>
                        </a:spcBef>
                        <a:spcAft>
                          <a:spcPts val="0"/>
                        </a:spcAft>
                      </a:pPr>
                      <a:r>
                        <a:rPr lang="en-US" sz="1600">
                          <a:effectLst/>
                          <a:latin typeface="Arial"/>
                          <a:ea typeface="Times New Roman"/>
                          <a:cs typeface="Times New Roman"/>
                        </a:rPr>
                        <a:t>$1 bill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$1</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39079">
                <a:tc>
                  <a:txBody>
                    <a:bodyPr/>
                    <a:lstStyle/>
                    <a:p>
                      <a:pPr marL="0" marR="0">
                        <a:spcBef>
                          <a:spcPts val="0"/>
                        </a:spcBef>
                        <a:spcAft>
                          <a:spcPts val="0"/>
                        </a:spcAft>
                      </a:pPr>
                      <a:r>
                        <a:rPr lang="en-US" sz="1600">
                          <a:effectLst/>
                          <a:latin typeface="Arial"/>
                          <a:ea typeface="Times New Roman"/>
                          <a:cs typeface="Times New Roman"/>
                        </a:rPr>
                        <a:t>quarter</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$0.25</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39079">
                <a:tc>
                  <a:txBody>
                    <a:bodyPr/>
                    <a:lstStyle/>
                    <a:p>
                      <a:pPr marL="0" marR="0">
                        <a:spcBef>
                          <a:spcPts val="0"/>
                        </a:spcBef>
                        <a:spcAft>
                          <a:spcPts val="0"/>
                        </a:spcAft>
                      </a:pPr>
                      <a:r>
                        <a:rPr lang="en-US" sz="1600">
                          <a:effectLst/>
                          <a:latin typeface="Arial"/>
                          <a:ea typeface="Times New Roman"/>
                          <a:cs typeface="Times New Roman"/>
                        </a:rPr>
                        <a:t>dime</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$0.10</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39079">
                <a:tc>
                  <a:txBody>
                    <a:bodyPr/>
                    <a:lstStyle/>
                    <a:p>
                      <a:pPr marL="0" marR="0">
                        <a:spcBef>
                          <a:spcPts val="0"/>
                        </a:spcBef>
                        <a:spcAft>
                          <a:spcPts val="0"/>
                        </a:spcAft>
                      </a:pPr>
                      <a:r>
                        <a:rPr lang="en-US" sz="1600">
                          <a:effectLst/>
                          <a:latin typeface="Arial"/>
                          <a:ea typeface="Times New Roman"/>
                          <a:cs typeface="Times New Roman"/>
                        </a:rPr>
                        <a:t>nickel</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$0.05</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39079">
                <a:tc>
                  <a:txBody>
                    <a:bodyPr/>
                    <a:lstStyle/>
                    <a:p>
                      <a:pPr marL="0" marR="0">
                        <a:spcBef>
                          <a:spcPts val="0"/>
                        </a:spcBef>
                        <a:spcAft>
                          <a:spcPts val="0"/>
                        </a:spcAft>
                      </a:pPr>
                      <a:r>
                        <a:rPr lang="en-US" sz="1600">
                          <a:effectLst/>
                          <a:latin typeface="Arial"/>
                          <a:ea typeface="Times New Roman"/>
                          <a:cs typeface="Times New Roman"/>
                        </a:rPr>
                        <a:t>penny</a:t>
                      </a:r>
                      <a:endParaRPr lang="en-US" sz="1600">
                        <a:effectLst/>
                        <a:latin typeface="Courier New"/>
                        <a:ea typeface="Times New Roman"/>
                        <a:cs typeface="Times New Roman"/>
                      </a:endParaRP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Times New Roman"/>
                        </a:rPr>
                        <a:t>$0.01</a:t>
                      </a:r>
                      <a:endParaRPr lang="en-US" sz="1600" dirty="0">
                        <a:effectLst/>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43880186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en-US"/>
              <a:t>Test Case 1</a:t>
            </a:r>
          </a:p>
        </p:txBody>
      </p:sp>
      <p:sp>
        <p:nvSpPr>
          <p:cNvPr id="46083" name="Rectangle 3"/>
          <p:cNvSpPr>
            <a:spLocks noGrp="1" noChangeArrowheads="1"/>
          </p:cNvSpPr>
          <p:nvPr>
            <p:ph type="body" idx="1"/>
          </p:nvPr>
        </p:nvSpPr>
        <p:spPr/>
        <p:txBody>
          <a:bodyPr/>
          <a:lstStyle/>
          <a:p>
            <a:r>
              <a:rPr lang="en-US" altLang="en-US" dirty="0"/>
              <a:t>Use the data below as input for Test Case 1.</a:t>
            </a:r>
          </a:p>
          <a:p>
            <a:endParaRPr lang="en-US" altLang="en-US" dirty="0"/>
          </a:p>
        </p:txBody>
      </p:sp>
      <p:graphicFrame>
        <p:nvGraphicFramePr>
          <p:cNvPr id="6" name="Table 5"/>
          <p:cNvGraphicFramePr>
            <a:graphicFrameLocks noGrp="1"/>
          </p:cNvGraphicFramePr>
          <p:nvPr>
            <p:extLst>
              <p:ext uri="{D42A27DB-BD31-4B8C-83A1-F6EECF244321}">
                <p14:modId xmlns:p14="http://schemas.microsoft.com/office/powerpoint/2010/main" val="754408151"/>
              </p:ext>
            </p:extLst>
          </p:nvPr>
        </p:nvGraphicFramePr>
        <p:xfrm>
          <a:off x="394130" y="1845247"/>
          <a:ext cx="6198327" cy="2506520"/>
        </p:xfrm>
        <a:graphic>
          <a:graphicData uri="http://schemas.openxmlformats.org/drawingml/2006/table">
            <a:tbl>
              <a:tblPr firstRow="1" bandRow="1">
                <a:tableStyleId>{2D5ABB26-0587-4C30-8999-92F81FD0307C}</a:tableStyleId>
              </a:tblPr>
              <a:tblGrid>
                <a:gridCol w="2010856">
                  <a:extLst>
                    <a:ext uri="{9D8B030D-6E8A-4147-A177-3AD203B41FA5}">
                      <a16:colId xmlns:a16="http://schemas.microsoft.com/office/drawing/2014/main" val="20000"/>
                    </a:ext>
                  </a:extLst>
                </a:gridCol>
                <a:gridCol w="4187471">
                  <a:extLst>
                    <a:ext uri="{9D8B030D-6E8A-4147-A177-3AD203B41FA5}">
                      <a16:colId xmlns:a16="http://schemas.microsoft.com/office/drawing/2014/main" val="20001"/>
                    </a:ext>
                  </a:extLst>
                </a:gridCol>
              </a:tblGrid>
              <a:tr h="501304">
                <a:tc>
                  <a:txBody>
                    <a:bodyPr/>
                    <a:lstStyle/>
                    <a:p>
                      <a:pPr marL="0" marR="0" algn="l">
                        <a:spcBef>
                          <a:spcPts val="0"/>
                        </a:spcBef>
                        <a:spcAft>
                          <a:spcPts val="0"/>
                        </a:spcAft>
                      </a:pPr>
                      <a:r>
                        <a:rPr lang="en-US" sz="1800" b="1">
                          <a:effectLst/>
                          <a:latin typeface="Arial"/>
                          <a:ea typeface="Times New Roman"/>
                          <a:cs typeface="Arial"/>
                        </a:rPr>
                        <a:t>Purchase Price</a:t>
                      </a:r>
                      <a:endParaRPr lang="en-US" sz="1800">
                        <a:effectLst/>
                        <a:latin typeface="Arial"/>
                        <a:ea typeface="Times New Roman"/>
                        <a:cs typeface="Arial"/>
                      </a:endParaRPr>
                    </a:p>
                  </a:txBody>
                  <a:tcPr marL="68580" marR="68580" marT="0" marB="0">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800" b="1" dirty="0">
                          <a:effectLst/>
                          <a:latin typeface="Arial"/>
                          <a:cs typeface="Arial"/>
                        </a:rPr>
                        <a:t>Amount Tendered</a:t>
                      </a:r>
                    </a:p>
                  </a:txBody>
                  <a:tcPr marL="68580" marR="68580" marT="0" marB="0">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01304">
                <a:tc>
                  <a:txBody>
                    <a:bodyPr/>
                    <a:lstStyle/>
                    <a:p>
                      <a:pPr marL="0" marR="0" algn="l">
                        <a:spcBef>
                          <a:spcPts val="0"/>
                        </a:spcBef>
                        <a:spcAft>
                          <a:spcPts val="0"/>
                        </a:spcAft>
                        <a:tabLst>
                          <a:tab pos="2743200" algn="ctr"/>
                          <a:tab pos="5486400" algn="r"/>
                          <a:tab pos="457200" algn="l"/>
                        </a:tabLst>
                      </a:pPr>
                      <a:r>
                        <a:rPr lang="en-US" sz="1800">
                          <a:effectLst/>
                          <a:latin typeface="Arial"/>
                          <a:ea typeface="Times New Roman"/>
                          <a:cs typeface="Arial"/>
                        </a:rPr>
                        <a:t>$9.36</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tabLst>
                          <a:tab pos="2743200" algn="ctr"/>
                          <a:tab pos="5486400" algn="r"/>
                          <a:tab pos="457200" algn="l"/>
                        </a:tabLst>
                      </a:pPr>
                      <a:r>
                        <a:rPr lang="en-US" sz="1800" dirty="0">
                          <a:effectLst/>
                          <a:latin typeface="Arial"/>
                          <a:ea typeface="Times New Roman"/>
                          <a:cs typeface="Arial"/>
                        </a:rPr>
                        <a:t>$20 bill </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01304">
                <a:tc>
                  <a:txBody>
                    <a:bodyPr/>
                    <a:lstStyle/>
                    <a:p>
                      <a:pPr marL="0" marR="0" algn="l">
                        <a:spcBef>
                          <a:spcPts val="0"/>
                        </a:spcBef>
                        <a:spcAft>
                          <a:spcPts val="0"/>
                        </a:spcAft>
                      </a:pPr>
                      <a:r>
                        <a:rPr lang="en-US" sz="1800">
                          <a:effectLst/>
                          <a:latin typeface="Arial"/>
                          <a:ea typeface="Times New Roman"/>
                          <a:cs typeface="Arial"/>
                        </a:rPr>
                        <a:t>$6.95</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800" dirty="0">
                          <a:effectLst/>
                          <a:latin typeface="Arial"/>
                          <a:ea typeface="Times New Roman"/>
                          <a:cs typeface="Arial"/>
                        </a:rPr>
                        <a:t>$20 bill </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01304">
                <a:tc>
                  <a:txBody>
                    <a:bodyPr/>
                    <a:lstStyle/>
                    <a:p>
                      <a:pPr marL="0" marR="0" algn="l">
                        <a:spcBef>
                          <a:spcPts val="0"/>
                        </a:spcBef>
                        <a:spcAft>
                          <a:spcPts val="0"/>
                        </a:spcAft>
                      </a:pPr>
                      <a:r>
                        <a:rPr lang="en-US" sz="1800">
                          <a:effectLst/>
                          <a:latin typeface="Arial"/>
                          <a:ea typeface="Times New Roman"/>
                          <a:cs typeface="Arial"/>
                        </a:rPr>
                        <a:t>$1.79</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800" dirty="0">
                          <a:effectLst/>
                          <a:latin typeface="Arial"/>
                          <a:ea typeface="Times New Roman"/>
                          <a:cs typeface="Arial"/>
                        </a:rPr>
                        <a:t>$10 bill </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1304">
                <a:tc>
                  <a:txBody>
                    <a:bodyPr/>
                    <a:lstStyle/>
                    <a:p>
                      <a:pPr marL="0" marR="0" algn="l">
                        <a:spcBef>
                          <a:spcPts val="0"/>
                        </a:spcBef>
                        <a:spcAft>
                          <a:spcPts val="0"/>
                        </a:spcAft>
                      </a:pPr>
                      <a:r>
                        <a:rPr lang="en-US" sz="1800">
                          <a:effectLst/>
                          <a:latin typeface="Arial"/>
                          <a:ea typeface="Times New Roman"/>
                          <a:cs typeface="Arial"/>
                        </a:rPr>
                        <a:t>$1.79</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l">
                        <a:spcBef>
                          <a:spcPts val="0"/>
                        </a:spcBef>
                        <a:spcAft>
                          <a:spcPts val="0"/>
                        </a:spcAft>
                      </a:pPr>
                      <a:r>
                        <a:rPr lang="en-US" sz="1800" dirty="0">
                          <a:effectLst/>
                          <a:latin typeface="Arial"/>
                          <a:ea typeface="Times New Roman"/>
                          <a:cs typeface="Arial"/>
                        </a:rPr>
                        <a:t>$5 bill </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04148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en-US"/>
              <a:t>Test Case 1 – Expected Results</a:t>
            </a:r>
          </a:p>
        </p:txBody>
      </p:sp>
      <p:sp>
        <p:nvSpPr>
          <p:cNvPr id="47107" name="Rectangle 3"/>
          <p:cNvSpPr>
            <a:spLocks noGrp="1" noChangeArrowheads="1"/>
          </p:cNvSpPr>
          <p:nvPr>
            <p:ph type="body" idx="1"/>
          </p:nvPr>
        </p:nvSpPr>
        <p:spPr>
          <a:xfrm>
            <a:off x="381001" y="1231672"/>
            <a:ext cx="8340968" cy="776118"/>
          </a:xfrm>
        </p:spPr>
        <p:txBody>
          <a:bodyPr/>
          <a:lstStyle/>
          <a:p>
            <a:r>
              <a:rPr lang="en-US" altLang="en-US" dirty="0"/>
              <a:t>For Test Case 1, your program should produce the results below in a similar format.</a:t>
            </a:r>
          </a:p>
        </p:txBody>
      </p:sp>
      <p:graphicFrame>
        <p:nvGraphicFramePr>
          <p:cNvPr id="2" name="Table 1"/>
          <p:cNvGraphicFramePr>
            <a:graphicFrameLocks noGrp="1"/>
          </p:cNvGraphicFramePr>
          <p:nvPr>
            <p:extLst>
              <p:ext uri="{D42A27DB-BD31-4B8C-83A1-F6EECF244321}">
                <p14:modId xmlns:p14="http://schemas.microsoft.com/office/powerpoint/2010/main" val="2828475690"/>
              </p:ext>
            </p:extLst>
          </p:nvPr>
        </p:nvGraphicFramePr>
        <p:xfrm>
          <a:off x="346711" y="2014623"/>
          <a:ext cx="6096000" cy="4245628"/>
        </p:xfrm>
        <a:graphic>
          <a:graphicData uri="http://schemas.openxmlformats.org/drawingml/2006/table">
            <a:tbl>
              <a:tblPr firstRow="1" bandRow="1">
                <a:tableStyleId>{2D5ABB26-0587-4C30-8999-92F81FD0307C}</a:tableStyleId>
              </a:tblPr>
              <a:tblGrid>
                <a:gridCol w="6096000">
                  <a:extLst>
                    <a:ext uri="{9D8B030D-6E8A-4147-A177-3AD203B41FA5}">
                      <a16:colId xmlns:a16="http://schemas.microsoft.com/office/drawing/2014/main" val="20000"/>
                    </a:ext>
                  </a:extLst>
                </a:gridCol>
              </a:tblGrid>
              <a:tr h="1164931">
                <a:tc>
                  <a:txBody>
                    <a:bodyPr/>
                    <a:lstStyle/>
                    <a:p>
                      <a:pPr marL="0" marR="0">
                        <a:spcBef>
                          <a:spcPts val="0"/>
                        </a:spcBef>
                        <a:spcAft>
                          <a:spcPts val="0"/>
                        </a:spcAft>
                      </a:pPr>
                      <a:r>
                        <a:rPr lang="en-US" sz="1400" dirty="0">
                          <a:effectLst/>
                          <a:latin typeface="Arial"/>
                          <a:ea typeface="Times New Roman"/>
                          <a:cs typeface="Times New Roman"/>
                        </a:rPr>
                        <a:t>Purchase is $9.36  Tendered is $20.00  Change is $10.64</a:t>
                      </a:r>
                      <a:endParaRPr lang="en-US" sz="1400" dirty="0">
                        <a:effectLst/>
                        <a:latin typeface="Times New Roman"/>
                        <a:ea typeface="Times New Roman"/>
                        <a:cs typeface="Times New Roman"/>
                      </a:endParaRPr>
                    </a:p>
                    <a:p>
                      <a:pPr marL="0" marR="0">
                        <a:spcBef>
                          <a:spcPts val="0"/>
                        </a:spcBef>
                        <a:spcAft>
                          <a:spcPts val="0"/>
                        </a:spcAft>
                        <a:tabLst>
                          <a:tab pos="2743200" algn="ctr"/>
                          <a:tab pos="5486400" algn="r"/>
                          <a:tab pos="457200" algn="l"/>
                        </a:tabLst>
                      </a:pPr>
                      <a:r>
                        <a:rPr lang="en-US" sz="1400" dirty="0">
                          <a:effectLst/>
                          <a:latin typeface="Arial"/>
                          <a:ea typeface="Times New Roman"/>
                          <a:cs typeface="Times New Roman"/>
                        </a:rPr>
                        <a:t>   1 $10 bill</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2 quarters</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1 dime</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4 pennies</a:t>
                      </a:r>
                      <a:endParaRPr lang="en-US" sz="1400" dirty="0">
                        <a:effectLst/>
                        <a:latin typeface="Times New Roman"/>
                        <a:ea typeface="Times New Roman"/>
                        <a:cs typeface="Times New Roman"/>
                      </a:endParaRPr>
                    </a:p>
                  </a:txBody>
                  <a:tcPr marL="68580" marR="68580" marT="0" marB="0">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84609">
                <a:tc>
                  <a:txBody>
                    <a:bodyPr/>
                    <a:lstStyle/>
                    <a:p>
                      <a:pPr marL="0" marR="0">
                        <a:spcBef>
                          <a:spcPts val="0"/>
                        </a:spcBef>
                        <a:spcAft>
                          <a:spcPts val="0"/>
                        </a:spcAft>
                      </a:pPr>
                      <a:r>
                        <a:rPr lang="en-US" sz="1400" dirty="0">
                          <a:effectLst/>
                          <a:latin typeface="Arial"/>
                          <a:ea typeface="Times New Roman"/>
                          <a:cs typeface="Times New Roman"/>
                        </a:rPr>
                        <a:t>Purchase is $6.95  Tendered is $20.00  Change is $13.05</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2 $5 bills</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3 $1 bills</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5 pennies</a:t>
                      </a:r>
                      <a:endParaRPr lang="en-US" sz="1400" dirty="0">
                        <a:effectLst/>
                        <a:latin typeface="Times New Roman"/>
                        <a:ea typeface="Times New Roman"/>
                        <a:cs typeface="Times New Roman"/>
                      </a:endParaRP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56658">
                <a:tc>
                  <a:txBody>
                    <a:bodyPr/>
                    <a:lstStyle/>
                    <a:p>
                      <a:pPr marL="0" marR="0">
                        <a:spcBef>
                          <a:spcPts val="0"/>
                        </a:spcBef>
                        <a:spcAft>
                          <a:spcPts val="0"/>
                        </a:spcAft>
                      </a:pPr>
                      <a:r>
                        <a:rPr lang="en-US" sz="1400" dirty="0">
                          <a:effectLst/>
                          <a:latin typeface="Arial"/>
                          <a:ea typeface="Times New Roman"/>
                          <a:cs typeface="Times New Roman"/>
                        </a:rPr>
                        <a:t>No change available</a:t>
                      </a:r>
                      <a:endParaRPr lang="en-US" sz="1400" dirty="0">
                        <a:effectLst/>
                        <a:latin typeface="Times New Roman"/>
                        <a:ea typeface="Times New Roman"/>
                        <a:cs typeface="Times New Roman"/>
                      </a:endParaRP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54821">
                <a:tc>
                  <a:txBody>
                    <a:bodyPr/>
                    <a:lstStyle/>
                    <a:p>
                      <a:pPr marL="0" marR="0">
                        <a:spcBef>
                          <a:spcPts val="0"/>
                        </a:spcBef>
                        <a:spcAft>
                          <a:spcPts val="0"/>
                        </a:spcAft>
                      </a:pPr>
                      <a:r>
                        <a:rPr lang="en-US" sz="1400" dirty="0">
                          <a:effectLst/>
                          <a:latin typeface="Arial"/>
                          <a:ea typeface="Times New Roman"/>
                          <a:cs typeface="Times New Roman"/>
                        </a:rPr>
                        <a:t>Purchase is $1.79  Tendered is $5.00  Change is $3.21</a:t>
                      </a:r>
                      <a:endParaRPr lang="en-US" sz="1400" dirty="0">
                        <a:effectLst/>
                        <a:latin typeface="Times New Roman"/>
                        <a:ea typeface="Times New Roman"/>
                        <a:cs typeface="Times New Roman"/>
                      </a:endParaRPr>
                    </a:p>
                    <a:p>
                      <a:pPr marL="0" marR="0">
                        <a:spcBef>
                          <a:spcPts val="0"/>
                        </a:spcBef>
                        <a:spcAft>
                          <a:spcPts val="0"/>
                        </a:spcAft>
                        <a:tabLst>
                          <a:tab pos="2743200" algn="ctr"/>
                          <a:tab pos="5486400" algn="r"/>
                          <a:tab pos="457200" algn="l"/>
                        </a:tabLst>
                      </a:pPr>
                      <a:r>
                        <a:rPr lang="en-US" sz="1400" dirty="0">
                          <a:effectLst/>
                          <a:latin typeface="Arial"/>
                          <a:ea typeface="Times New Roman"/>
                          <a:cs typeface="Times New Roman"/>
                        </a:rPr>
                        <a:t>   3 $1 bills</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2 dimes</a:t>
                      </a:r>
                      <a:endParaRPr lang="en-US" sz="1400" dirty="0">
                        <a:effectLst/>
                        <a:latin typeface="Times New Roman"/>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1 penny</a:t>
                      </a:r>
                      <a:endParaRPr lang="en-US" sz="1400" dirty="0">
                        <a:effectLst/>
                        <a:latin typeface="Times New Roman"/>
                        <a:ea typeface="Times New Roman"/>
                        <a:cs typeface="Times New Roman"/>
                      </a:endParaRPr>
                    </a:p>
                  </a:txBody>
                  <a:tcPr marL="68580" marR="68580"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84609">
                <a:tc>
                  <a:txBody>
                    <a:bodyPr/>
                    <a:lstStyle/>
                    <a:p>
                      <a:pPr marL="0" marR="0">
                        <a:spcBef>
                          <a:spcPts val="0"/>
                        </a:spcBef>
                        <a:spcAft>
                          <a:spcPts val="0"/>
                        </a:spcAft>
                      </a:pPr>
                      <a:r>
                        <a:rPr lang="en-US" sz="1400" dirty="0">
                          <a:effectLst/>
                          <a:latin typeface="Arial"/>
                          <a:ea typeface="Times New Roman"/>
                          <a:cs typeface="Times New Roman"/>
                        </a:rPr>
                        <a:t>Money Supply</a:t>
                      </a:r>
                      <a:endParaRPr lang="en-US" sz="1400" dirty="0">
                        <a:effectLst/>
                        <a:latin typeface="Courier New"/>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2 $20 bills</a:t>
                      </a:r>
                      <a:endParaRPr lang="en-US" sz="1400" dirty="0">
                        <a:effectLst/>
                        <a:latin typeface="Courier New"/>
                        <a:ea typeface="Times New Roman"/>
                        <a:cs typeface="Times New Roman"/>
                      </a:endParaRPr>
                    </a:p>
                    <a:p>
                      <a:pPr marL="0" marR="0">
                        <a:spcBef>
                          <a:spcPts val="0"/>
                        </a:spcBef>
                        <a:spcAft>
                          <a:spcPts val="0"/>
                        </a:spcAft>
                      </a:pPr>
                      <a:r>
                        <a:rPr lang="en-US" sz="1400" dirty="0">
                          <a:effectLst/>
                          <a:latin typeface="Arial"/>
                          <a:ea typeface="Times New Roman"/>
                          <a:cs typeface="Times New Roman"/>
                        </a:rPr>
                        <a:t>   1 $5 bill</a:t>
                      </a:r>
                      <a:endParaRPr lang="en-US" sz="1400" dirty="0">
                        <a:effectLst/>
                        <a:latin typeface="Courier New"/>
                        <a:ea typeface="Times New Roman"/>
                        <a:cs typeface="Times New Roman"/>
                      </a:endParaRPr>
                    </a:p>
                    <a:p>
                      <a:pPr marL="0" marR="0">
                        <a:spcBef>
                          <a:spcPts val="0"/>
                        </a:spcBef>
                        <a:spcAft>
                          <a:spcPts val="0"/>
                        </a:spcAft>
                        <a:tabLst>
                          <a:tab pos="2743200" algn="ctr"/>
                          <a:tab pos="5486400" algn="r"/>
                          <a:tab pos="457200" algn="l"/>
                        </a:tabLst>
                      </a:pPr>
                      <a:r>
                        <a:rPr lang="en-US" sz="1400" dirty="0">
                          <a:effectLst/>
                          <a:latin typeface="Arial"/>
                          <a:ea typeface="Times New Roman"/>
                          <a:cs typeface="Times New Roman"/>
                        </a:rPr>
                        <a:t>   3 dimes</a:t>
                      </a:r>
                      <a:endParaRPr lang="en-US" sz="1400" dirty="0">
                        <a:effectLst/>
                        <a:latin typeface="Times New Roman"/>
                        <a:ea typeface="Times New Roman"/>
                        <a:cs typeface="Times New Roman"/>
                      </a:endParaRPr>
                    </a:p>
                  </a:txBody>
                  <a:tcPr marL="68580" marR="68580" marT="0" marB="0">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73993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026"/>
          <p:cNvSpPr>
            <a:spLocks noGrp="1" noChangeArrowheads="1"/>
          </p:cNvSpPr>
          <p:nvPr>
            <p:ph type="title"/>
          </p:nvPr>
        </p:nvSpPr>
        <p:spPr/>
        <p:txBody>
          <a:bodyPr/>
          <a:lstStyle/>
          <a:p>
            <a:r>
              <a:rPr lang="en-US" altLang="en-US"/>
              <a:t>Test Case 2</a:t>
            </a:r>
          </a:p>
        </p:txBody>
      </p:sp>
      <p:sp>
        <p:nvSpPr>
          <p:cNvPr id="54275" name="Rectangle 1027"/>
          <p:cNvSpPr>
            <a:spLocks noGrp="1" noChangeArrowheads="1"/>
          </p:cNvSpPr>
          <p:nvPr>
            <p:ph type="body" idx="1"/>
          </p:nvPr>
        </p:nvSpPr>
        <p:spPr/>
        <p:txBody>
          <a:bodyPr/>
          <a:lstStyle/>
          <a:p>
            <a:r>
              <a:rPr lang="en-US" altLang="en-US" dirty="0"/>
              <a:t>Use the data below as input for Test Case 2.</a:t>
            </a:r>
          </a:p>
          <a:p>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755811390"/>
              </p:ext>
            </p:extLst>
          </p:nvPr>
        </p:nvGraphicFramePr>
        <p:xfrm>
          <a:off x="403469" y="1945640"/>
          <a:ext cx="6096000" cy="1483360"/>
        </p:xfrm>
        <a:graphic>
          <a:graphicData uri="http://schemas.openxmlformats.org/drawingml/2006/table">
            <a:tbl>
              <a:tblPr firstRow="1" bandRow="1">
                <a:tableStyleId>{2D5ABB26-0587-4C30-8999-92F81FD0307C}</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marL="0" marR="0">
                        <a:spcBef>
                          <a:spcPts val="0"/>
                        </a:spcBef>
                        <a:spcAft>
                          <a:spcPts val="0"/>
                        </a:spcAft>
                      </a:pPr>
                      <a:r>
                        <a:rPr lang="en-US" sz="1600" b="1">
                          <a:effectLst/>
                          <a:latin typeface="Arial"/>
                          <a:ea typeface="Times New Roman"/>
                          <a:cs typeface="Arial"/>
                        </a:rPr>
                        <a:t>Purchase Price</a:t>
                      </a:r>
                      <a:endParaRPr lang="en-US" sz="1600">
                        <a:effectLst/>
                        <a:latin typeface="Arial"/>
                        <a:ea typeface="Times New Roman"/>
                        <a:cs typeface="Arial"/>
                      </a:endParaRPr>
                    </a:p>
                  </a:txBody>
                  <a:tcPr marL="68580" marR="68580" marT="0" marB="0">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effectLst/>
                          <a:latin typeface="Arial"/>
                          <a:ea typeface="Times New Roman"/>
                          <a:cs typeface="Arial"/>
                        </a:rPr>
                        <a:t>Amount Tendered</a:t>
                      </a:r>
                      <a:endParaRPr lang="en-US" sz="1600" dirty="0">
                        <a:effectLst/>
                        <a:latin typeface="Arial"/>
                        <a:ea typeface="Times New Roman"/>
                        <a:cs typeface="Arial"/>
                      </a:endParaRPr>
                    </a:p>
                  </a:txBody>
                  <a:tcPr marL="68580" marR="68580" marT="0" marB="0">
                    <a:lnL w="12700" cap="flat" cmpd="sng" algn="ctr">
                      <a:solidFill>
                        <a:srgbClr val="000000"/>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marL="0" marR="0">
                        <a:spcBef>
                          <a:spcPts val="0"/>
                        </a:spcBef>
                        <a:spcAft>
                          <a:spcPts val="0"/>
                        </a:spcAft>
                      </a:pPr>
                      <a:r>
                        <a:rPr lang="en-US" sz="1600">
                          <a:effectLst/>
                          <a:latin typeface="Arial"/>
                          <a:ea typeface="Times New Roman"/>
                          <a:cs typeface="Arial"/>
                        </a:rPr>
                        <a:t>$20.25</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Arial"/>
                        </a:rPr>
                        <a:t>$20 bill</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marL="0" marR="0">
                        <a:spcBef>
                          <a:spcPts val="0"/>
                        </a:spcBef>
                        <a:spcAft>
                          <a:spcPts val="0"/>
                        </a:spcAft>
                      </a:pPr>
                      <a:r>
                        <a:rPr lang="en-US" sz="1600">
                          <a:effectLst/>
                          <a:latin typeface="Arial"/>
                          <a:ea typeface="Times New Roman"/>
                          <a:cs typeface="Arial"/>
                        </a:rPr>
                        <a:t>$20.25</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Arial"/>
                        </a:rPr>
                        <a:t>$20 bill, quarter</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marL="0" marR="0">
                        <a:spcBef>
                          <a:spcPts val="0"/>
                        </a:spcBef>
                        <a:spcAft>
                          <a:spcPts val="0"/>
                        </a:spcAft>
                      </a:pPr>
                      <a:r>
                        <a:rPr lang="en-US" sz="1600">
                          <a:effectLst/>
                          <a:latin typeface="Arial"/>
                          <a:ea typeface="Times New Roman"/>
                          <a:cs typeface="Arial"/>
                        </a:rPr>
                        <a:t>$9.01</a:t>
                      </a:r>
                    </a:p>
                  </a:txBody>
                  <a:tcPr marL="68580" marR="68580"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spcBef>
                          <a:spcPts val="0"/>
                        </a:spcBef>
                        <a:spcAft>
                          <a:spcPts val="0"/>
                        </a:spcAft>
                      </a:pPr>
                      <a:r>
                        <a:rPr lang="en-US" sz="1600" dirty="0">
                          <a:effectLst/>
                          <a:latin typeface="Arial"/>
                          <a:ea typeface="Times New Roman"/>
                          <a:cs typeface="Arial"/>
                        </a:rPr>
                        <a:t>$50 bill</a:t>
                      </a: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47574866"/>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283</TotalTime>
  <Words>1291</Words>
  <Application>Microsoft Office PowerPoint</Application>
  <PresentationFormat>On-screen Show (4:3)</PresentationFormat>
  <Paragraphs>207</Paragraphs>
  <Slides>18</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18</vt:i4>
      </vt:variant>
    </vt:vector>
  </HeadingPairs>
  <TitlesOfParts>
    <vt:vector size="27" baseType="lpstr">
      <vt:lpstr>Arial</vt:lpstr>
      <vt:lpstr>Bauer Bodoni</vt:lpstr>
      <vt:lpstr>Bodoni Bd BT</vt:lpstr>
      <vt:lpstr>Calibri</vt:lpstr>
      <vt:lpstr>Courier New</vt:lpstr>
      <vt:lpstr>Times New Roman</vt:lpstr>
      <vt:lpstr>Univers 45 Light</vt:lpstr>
      <vt:lpstr>SEI_template</vt:lpstr>
      <vt:lpstr>1_SEI_template</vt:lpstr>
      <vt:lpstr>Personal Software  ProcessSM for Engineers:  Part II</vt:lpstr>
      <vt:lpstr>Document Markings</vt:lpstr>
      <vt:lpstr>Workshop Objectives</vt:lpstr>
      <vt:lpstr>Program 10F Requirements -1</vt:lpstr>
      <vt:lpstr>Program 10F Requirements -2</vt:lpstr>
      <vt:lpstr>Program 10F Requirements -3</vt:lpstr>
      <vt:lpstr>Test Case 1</vt:lpstr>
      <vt:lpstr>Test Case 1 – Expected Results</vt:lpstr>
      <vt:lpstr>Test Case 2</vt:lpstr>
      <vt:lpstr>Test Case 2 – Expected Results</vt:lpstr>
      <vt:lpstr>Test Case 3</vt:lpstr>
      <vt:lpstr>Test Case 3 – Expected Results</vt:lpstr>
      <vt:lpstr>In the Word Document</vt:lpstr>
      <vt:lpstr>Assignment Instructions -1</vt:lpstr>
      <vt:lpstr>Assignment Instructions -2</vt:lpstr>
      <vt:lpstr>PSP2.1 Evaluation Criteria</vt:lpstr>
      <vt:lpstr>General Guidelines -1</vt:lpstr>
      <vt:lpstr>General Guidelines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32</cp:revision>
  <cp:lastPrinted>2015-11-05T19:18:24Z</cp:lastPrinted>
  <dcterms:created xsi:type="dcterms:W3CDTF">2018-04-24T19:07:40Z</dcterms:created>
  <dcterms:modified xsi:type="dcterms:W3CDTF">2020-04-22T20:58:40Z</dcterms:modified>
</cp:coreProperties>
</file>