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74" r:id="rId5"/>
  </p:sldMasterIdLst>
  <p:notesMasterIdLst>
    <p:notesMasterId r:id="rId43"/>
  </p:notesMasterIdLst>
  <p:handoutMasterIdLst>
    <p:handoutMasterId r:id="rId44"/>
  </p:handoutMasterIdLst>
  <p:sldIdLst>
    <p:sldId id="517" r:id="rId6"/>
    <p:sldId id="567" r:id="rId7"/>
    <p:sldId id="518" r:id="rId8"/>
    <p:sldId id="519" r:id="rId9"/>
    <p:sldId id="520" r:id="rId10"/>
    <p:sldId id="521" r:id="rId11"/>
    <p:sldId id="522" r:id="rId12"/>
    <p:sldId id="523" r:id="rId13"/>
    <p:sldId id="524" r:id="rId14"/>
    <p:sldId id="525" r:id="rId15"/>
    <p:sldId id="526" r:id="rId16"/>
    <p:sldId id="546" r:id="rId17"/>
    <p:sldId id="547" r:id="rId18"/>
    <p:sldId id="548" r:id="rId19"/>
    <p:sldId id="550" r:id="rId20"/>
    <p:sldId id="551" r:id="rId21"/>
    <p:sldId id="552" r:id="rId22"/>
    <p:sldId id="534" r:id="rId23"/>
    <p:sldId id="535" r:id="rId24"/>
    <p:sldId id="536" r:id="rId25"/>
    <p:sldId id="537" r:id="rId26"/>
    <p:sldId id="538" r:id="rId27"/>
    <p:sldId id="540" r:id="rId28"/>
    <p:sldId id="541" r:id="rId29"/>
    <p:sldId id="542" r:id="rId30"/>
    <p:sldId id="543" r:id="rId31"/>
    <p:sldId id="544" r:id="rId32"/>
    <p:sldId id="554" r:id="rId33"/>
    <p:sldId id="553" r:id="rId34"/>
    <p:sldId id="562" r:id="rId35"/>
    <p:sldId id="563" r:id="rId36"/>
    <p:sldId id="566" r:id="rId37"/>
    <p:sldId id="539" r:id="rId38"/>
    <p:sldId id="555" r:id="rId39"/>
    <p:sldId id="556" r:id="rId40"/>
    <p:sldId id="557" r:id="rId41"/>
    <p:sldId id="545" r:id="rId42"/>
  </p:sldIdLst>
  <p:sldSz cx="12179300" cy="6858000"/>
  <p:notesSz cx="7315200" cy="12344400"/>
  <p:defaultTextStyle>
    <a:defPPr>
      <a:defRPr lang="en-US"/>
    </a:defPPr>
    <a:lvl1pPr algn="ctr" rtl="0" fontAlgn="base">
      <a:spcBef>
        <a:spcPct val="50000"/>
      </a:spcBef>
      <a:spcAft>
        <a:spcPct val="0"/>
      </a:spcAft>
      <a:defRPr sz="2000" b="1" kern="1200">
        <a:solidFill>
          <a:schemeClr val="tx1"/>
        </a:solidFill>
        <a:latin typeface="Arial" charset="0"/>
        <a:ea typeface="ＭＳ Ｐゴシック" pitchFamily="1" charset="-128"/>
        <a:cs typeface="+mn-cs"/>
      </a:defRPr>
    </a:lvl1pPr>
    <a:lvl2pPr marL="457200" algn="ctr" rtl="0" fontAlgn="base">
      <a:spcBef>
        <a:spcPct val="50000"/>
      </a:spcBef>
      <a:spcAft>
        <a:spcPct val="0"/>
      </a:spcAft>
      <a:defRPr sz="2000" b="1" kern="1200">
        <a:solidFill>
          <a:schemeClr val="tx1"/>
        </a:solidFill>
        <a:latin typeface="Arial" charset="0"/>
        <a:ea typeface="ＭＳ Ｐゴシック" pitchFamily="1" charset="-128"/>
        <a:cs typeface="+mn-cs"/>
      </a:defRPr>
    </a:lvl2pPr>
    <a:lvl3pPr marL="914400" algn="ctr" rtl="0" fontAlgn="base">
      <a:spcBef>
        <a:spcPct val="50000"/>
      </a:spcBef>
      <a:spcAft>
        <a:spcPct val="0"/>
      </a:spcAft>
      <a:defRPr sz="2000" b="1" kern="1200">
        <a:solidFill>
          <a:schemeClr val="tx1"/>
        </a:solidFill>
        <a:latin typeface="Arial" charset="0"/>
        <a:ea typeface="ＭＳ Ｐゴシック" pitchFamily="1" charset="-128"/>
        <a:cs typeface="+mn-cs"/>
      </a:defRPr>
    </a:lvl3pPr>
    <a:lvl4pPr marL="1371600" algn="ctr" rtl="0" fontAlgn="base">
      <a:spcBef>
        <a:spcPct val="50000"/>
      </a:spcBef>
      <a:spcAft>
        <a:spcPct val="0"/>
      </a:spcAft>
      <a:defRPr sz="2000" b="1" kern="1200">
        <a:solidFill>
          <a:schemeClr val="tx1"/>
        </a:solidFill>
        <a:latin typeface="Arial" charset="0"/>
        <a:ea typeface="ＭＳ Ｐゴシック" pitchFamily="1" charset="-128"/>
        <a:cs typeface="+mn-cs"/>
      </a:defRPr>
    </a:lvl4pPr>
    <a:lvl5pPr marL="1828800" algn="ctr" rtl="0" fontAlgn="base">
      <a:spcBef>
        <a:spcPct val="50000"/>
      </a:spcBef>
      <a:spcAft>
        <a:spcPct val="0"/>
      </a:spcAft>
      <a:defRPr sz="2000" b="1" kern="1200">
        <a:solidFill>
          <a:schemeClr val="tx1"/>
        </a:solidFill>
        <a:latin typeface="Arial" charset="0"/>
        <a:ea typeface="ＭＳ Ｐゴシック" pitchFamily="1" charset="-128"/>
        <a:cs typeface="+mn-cs"/>
      </a:defRPr>
    </a:lvl5pPr>
    <a:lvl6pPr marL="2286000" algn="l" defTabSz="914400" rtl="0" eaLnBrk="1" latinLnBrk="0" hangingPunct="1">
      <a:defRPr sz="2000" b="1" kern="1200">
        <a:solidFill>
          <a:schemeClr val="tx1"/>
        </a:solidFill>
        <a:latin typeface="Arial" charset="0"/>
        <a:ea typeface="ＭＳ Ｐゴシック" pitchFamily="1" charset="-128"/>
        <a:cs typeface="+mn-cs"/>
      </a:defRPr>
    </a:lvl6pPr>
    <a:lvl7pPr marL="2743200" algn="l" defTabSz="914400" rtl="0" eaLnBrk="1" latinLnBrk="0" hangingPunct="1">
      <a:defRPr sz="2000" b="1" kern="1200">
        <a:solidFill>
          <a:schemeClr val="tx1"/>
        </a:solidFill>
        <a:latin typeface="Arial" charset="0"/>
        <a:ea typeface="ＭＳ Ｐゴシック" pitchFamily="1" charset="-128"/>
        <a:cs typeface="+mn-cs"/>
      </a:defRPr>
    </a:lvl7pPr>
    <a:lvl8pPr marL="3200400" algn="l" defTabSz="914400" rtl="0" eaLnBrk="1" latinLnBrk="0" hangingPunct="1">
      <a:defRPr sz="2000" b="1" kern="1200">
        <a:solidFill>
          <a:schemeClr val="tx1"/>
        </a:solidFill>
        <a:latin typeface="Arial" charset="0"/>
        <a:ea typeface="ＭＳ Ｐゴシック" pitchFamily="1" charset="-128"/>
        <a:cs typeface="+mn-cs"/>
      </a:defRPr>
    </a:lvl8pPr>
    <a:lvl9pPr marL="3657600" algn="l" defTabSz="914400" rtl="0" eaLnBrk="1" latinLnBrk="0" hangingPunct="1">
      <a:defRPr sz="2000" b="1"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88">
          <p15:clr>
            <a:srgbClr val="A4A3A4"/>
          </p15:clr>
        </p15:guide>
        <p15:guide id="2" orient="horz" pos="3744">
          <p15:clr>
            <a:srgbClr val="A4A3A4"/>
          </p15:clr>
        </p15:guide>
        <p15:guide id="3" orient="horz" pos="960">
          <p15:clr>
            <a:srgbClr val="A4A3A4"/>
          </p15:clr>
        </p15:guide>
        <p15:guide id="4" orient="horz" pos="720">
          <p15:clr>
            <a:srgbClr val="A4A3A4"/>
          </p15:clr>
        </p15:guide>
        <p15:guide id="5" pos="336">
          <p15:clr>
            <a:srgbClr val="A4A3A4"/>
          </p15:clr>
        </p15:guide>
        <p15:guide id="6" pos="5472">
          <p15:clr>
            <a:srgbClr val="A4A3A4"/>
          </p15:clr>
        </p15:guide>
        <p15:guide id="7" orient="horz" pos="816">
          <p15:clr>
            <a:srgbClr val="A4A3A4"/>
          </p15:clr>
        </p15:guide>
        <p15:guide id="8" orient="horz" pos="4249">
          <p15:clr>
            <a:srgbClr val="A4A3A4"/>
          </p15:clr>
        </p15:guide>
        <p15:guide id="9" orient="horz" pos="4205">
          <p15:clr>
            <a:srgbClr val="A4A3A4"/>
          </p15:clr>
        </p15:guide>
        <p15:guide id="10" orient="horz" pos="3983">
          <p15:clr>
            <a:srgbClr val="A4A3A4"/>
          </p15:clr>
        </p15:guide>
        <p15:guide id="11" orient="horz" pos="551">
          <p15:clr>
            <a:srgbClr val="A4A3A4"/>
          </p15:clr>
        </p15:guide>
        <p15:guide id="12" orient="horz" pos="3390">
          <p15:clr>
            <a:srgbClr val="A4A3A4"/>
          </p15:clr>
        </p15:guide>
        <p15:guide id="13" orient="horz" pos="381">
          <p15:clr>
            <a:srgbClr val="A4A3A4"/>
          </p15:clr>
        </p15:guide>
        <p15:guide id="14" orient="horz" pos="963">
          <p15:clr>
            <a:srgbClr val="A4A3A4"/>
          </p15:clr>
        </p15:guide>
        <p15:guide id="15" orient="horz" pos="1443">
          <p15:clr>
            <a:srgbClr val="A4A3A4"/>
          </p15:clr>
        </p15:guide>
        <p15:guide id="16" orient="horz" pos="1934">
          <p15:clr>
            <a:srgbClr val="A4A3A4"/>
          </p15:clr>
        </p15:guide>
        <p15:guide id="17" orient="horz" pos="2419">
          <p15:clr>
            <a:srgbClr val="A4A3A4"/>
          </p15:clr>
        </p15:guide>
        <p15:guide id="18" orient="horz" pos="2904">
          <p15:clr>
            <a:srgbClr val="A4A3A4"/>
          </p15:clr>
        </p15:guide>
        <p15:guide id="19" pos="3613">
          <p15:clr>
            <a:srgbClr val="A4A3A4"/>
          </p15:clr>
        </p15:guide>
        <p15:guide id="20" pos="5504">
          <p15:clr>
            <a:srgbClr val="A4A3A4"/>
          </p15:clr>
        </p15:guide>
        <p15:guide id="21" pos="245">
          <p15:clr>
            <a:srgbClr val="A4A3A4"/>
          </p15:clr>
        </p15:guide>
        <p15:guide id="22" pos="5506">
          <p15:clr>
            <a:srgbClr val="A4A3A4"/>
          </p15:clr>
        </p15:guide>
        <p15:guide id="23" orient="horz" pos="817">
          <p15:clr>
            <a:srgbClr val="A4A3A4"/>
          </p15:clr>
        </p15:guide>
        <p15:guide id="24" pos="7288">
          <p15:clr>
            <a:srgbClr val="A4A3A4"/>
          </p15:clr>
        </p15:guide>
        <p15:guide id="25" pos="4827">
          <p15:clr>
            <a:srgbClr val="A4A3A4"/>
          </p15:clr>
        </p15:guide>
        <p15:guide id="26" pos="7331">
          <p15:clr>
            <a:srgbClr val="A4A3A4"/>
          </p15:clr>
        </p15:guide>
        <p15:guide id="27" pos="326">
          <p15:clr>
            <a:srgbClr val="A4A3A4"/>
          </p15:clr>
        </p15:guide>
        <p15:guide id="28" pos="7334">
          <p15:clr>
            <a:srgbClr val="A4A3A4"/>
          </p15:clr>
        </p15:guide>
        <p15:guide id="29" orient="horz" pos="133">
          <p15:clr>
            <a:srgbClr val="A4A3A4"/>
          </p15:clr>
        </p15:guide>
        <p15:guide id="30" orient="horz" pos="479">
          <p15:clr>
            <a:srgbClr val="A4A3A4"/>
          </p15:clr>
        </p15:guide>
        <p15:guide id="31" orient="horz" pos="1836">
          <p15:clr>
            <a:srgbClr val="A4A3A4"/>
          </p15:clr>
        </p15:guide>
      </p15:sldGuideLst>
    </p:ext>
    <p:ext uri="{2D200454-40CA-4A62-9FC3-DE9A4176ACB9}">
      <p15:notesGuideLst xmlns:p15="http://schemas.microsoft.com/office/powerpoint/2012/main">
        <p15:guide id="1" orient="horz" pos="3883" userDrawn="1">
          <p15:clr>
            <a:srgbClr val="A4A3A4"/>
          </p15:clr>
        </p15:guide>
        <p15:guide id="2" pos="2304" userDrawn="1">
          <p15:clr>
            <a:srgbClr val="A4A3A4"/>
          </p15:clr>
        </p15:guide>
        <p15:guide id="3" orient="horz" pos="3919" userDrawn="1">
          <p15:clr>
            <a:srgbClr val="A4A3A4"/>
          </p15:clr>
        </p15:guide>
        <p15:guide id="4" pos="2332" userDrawn="1">
          <p15:clr>
            <a:srgbClr val="A4A3A4"/>
          </p15:clr>
        </p15:guide>
        <p15:guide id="5" orient="horz" pos="3852" userDrawn="1">
          <p15:clr>
            <a:srgbClr val="A4A3A4"/>
          </p15:clr>
        </p15:guide>
        <p15:guide id="6" orient="horz" pos="3888" userDrawn="1">
          <p15:clr>
            <a:srgbClr val="A4A3A4"/>
          </p15:clr>
        </p15:guide>
        <p15:guide id="7" pos="22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w" initials="m" lastIdx="4" clrIdx="0"/>
  <p:cmAuthor id="1" name="Bill Thomas" initials="WRT" lastIdx="1" clrIdx="1"/>
  <p:cmAuthor id="2" name="vsai" initials="v" lastIdx="1" clrIdx="2"/>
  <p:cmAuthor id="3" name="Lori Flynn" initials="LF" lastIdx="30" clrIdx="3">
    <p:extLst>
      <p:ext uri="{19B8F6BF-5375-455C-9EA6-DF929625EA0E}">
        <p15:presenceInfo xmlns:p15="http://schemas.microsoft.com/office/powerpoint/2012/main" userId="S-1-5-21-79331101-1198936889-320618023-146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30"/>
    <a:srgbClr val="F0F040"/>
    <a:srgbClr val="FFFF80"/>
    <a:srgbClr val="2B6A7F"/>
    <a:srgbClr val="3E9DBB"/>
    <a:srgbClr val="007EFF"/>
    <a:srgbClr val="005695"/>
    <a:srgbClr val="0790CF"/>
    <a:srgbClr val="600E4E"/>
    <a:srgbClr val="8EA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86" autoAdjust="0"/>
    <p:restoredTop sz="85563" autoAdjust="0"/>
  </p:normalViewPr>
  <p:slideViewPr>
    <p:cSldViewPr snapToGrid="0">
      <p:cViewPr varScale="1">
        <p:scale>
          <a:sx n="80" d="100"/>
          <a:sy n="80" d="100"/>
        </p:scale>
        <p:origin x="826" y="67"/>
      </p:cViewPr>
      <p:guideLst>
        <p:guide orient="horz" pos="288"/>
        <p:guide orient="horz" pos="3744"/>
        <p:guide orient="horz" pos="960"/>
        <p:guide orient="horz" pos="720"/>
        <p:guide pos="336"/>
        <p:guide pos="5472"/>
        <p:guide orient="horz" pos="816"/>
        <p:guide orient="horz" pos="4249"/>
        <p:guide orient="horz" pos="4205"/>
        <p:guide orient="horz" pos="3983"/>
        <p:guide orient="horz" pos="551"/>
        <p:guide orient="horz" pos="3390"/>
        <p:guide orient="horz" pos="381"/>
        <p:guide orient="horz" pos="963"/>
        <p:guide orient="horz" pos="1443"/>
        <p:guide orient="horz" pos="1934"/>
        <p:guide orient="horz" pos="2419"/>
        <p:guide orient="horz" pos="2904"/>
        <p:guide pos="3613"/>
        <p:guide pos="5504"/>
        <p:guide pos="245"/>
        <p:guide pos="5506"/>
        <p:guide orient="horz" pos="817"/>
        <p:guide pos="7288"/>
        <p:guide pos="4827"/>
        <p:guide pos="7331"/>
        <p:guide pos="326"/>
        <p:guide pos="7334"/>
        <p:guide orient="horz" pos="133"/>
        <p:guide orient="horz" pos="479"/>
        <p:guide orient="horz" pos="183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3" d="100"/>
          <a:sy n="73" d="100"/>
        </p:scale>
        <p:origin x="-2909" y="-58"/>
      </p:cViewPr>
      <p:guideLst>
        <p:guide orient="horz" pos="3883"/>
        <p:guide pos="2304"/>
        <p:guide orient="horz" pos="3919"/>
        <p:guide pos="2332"/>
        <p:guide orient="horz" pos="3852"/>
        <p:guide orient="horz" pos="3888"/>
        <p:guide pos="227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100" name="Rectangle 20"/>
          <p:cNvSpPr>
            <a:spLocks noChangeArrowheads="1"/>
          </p:cNvSpPr>
          <p:nvPr/>
        </p:nvSpPr>
        <p:spPr bwMode="auto">
          <a:xfrm>
            <a:off x="4293998" y="11595165"/>
            <a:ext cx="2250831" cy="621888"/>
          </a:xfrm>
          <a:prstGeom prst="rect">
            <a:avLst/>
          </a:prstGeom>
          <a:noFill/>
          <a:ln w="9525">
            <a:noFill/>
            <a:miter lim="800000"/>
            <a:headEnd/>
            <a:tailEnd/>
          </a:ln>
          <a:effectLst/>
        </p:spPr>
        <p:txBody>
          <a:bodyPr lIns="19795" tIns="0" rIns="19795" bIns="0" anchor="b"/>
          <a:lstStyle/>
          <a:p>
            <a:pPr algn="r" defTabSz="993970">
              <a:lnSpc>
                <a:spcPct val="89000"/>
              </a:lnSpc>
              <a:spcBef>
                <a:spcPct val="40000"/>
              </a:spcBef>
            </a:pPr>
            <a:r>
              <a:rPr lang="en-US" sz="900" b="0" dirty="0"/>
              <a:t>© 2014 Carnegie Mellon University</a:t>
            </a:r>
          </a:p>
          <a:p>
            <a:pPr algn="l" defTabSz="993970">
              <a:lnSpc>
                <a:spcPct val="89000"/>
              </a:lnSpc>
              <a:spcBef>
                <a:spcPct val="40000"/>
              </a:spcBef>
            </a:pPr>
            <a:r>
              <a:rPr lang="en-US" sz="800" b="0" i="1" dirty="0">
                <a:latin typeface="Times New Roman" pitchFamily="18" charset="0"/>
              </a:rPr>
              <a:t>  </a:t>
            </a:r>
          </a:p>
        </p:txBody>
      </p:sp>
      <p:sp>
        <p:nvSpPr>
          <p:cNvPr id="46101" name="Rectangle 21"/>
          <p:cNvSpPr>
            <a:spLocks noChangeArrowheads="1"/>
          </p:cNvSpPr>
          <p:nvPr/>
        </p:nvSpPr>
        <p:spPr bwMode="auto">
          <a:xfrm>
            <a:off x="6806758" y="11784065"/>
            <a:ext cx="343648" cy="231776"/>
          </a:xfrm>
          <a:prstGeom prst="rect">
            <a:avLst/>
          </a:prstGeom>
          <a:noFill/>
          <a:ln w="9525">
            <a:noFill/>
            <a:miter lim="800000"/>
            <a:headEnd/>
            <a:tailEnd/>
          </a:ln>
          <a:effectLst/>
        </p:spPr>
        <p:txBody>
          <a:bodyPr wrap="none" lIns="92375" tIns="46187" rIns="92375" bIns="46187">
            <a:spAutoFit/>
          </a:bodyPr>
          <a:lstStyle/>
          <a:p>
            <a:pPr defTabSz="944106" eaLnBrk="0" hangingPunct="0">
              <a:lnSpc>
                <a:spcPct val="90000"/>
              </a:lnSpc>
              <a:spcBef>
                <a:spcPct val="0"/>
              </a:spcBef>
            </a:pPr>
            <a:fld id="{AC363E17-291A-4AC6-942A-2CC827AAF43E}" type="slidenum">
              <a:rPr lang="en-US" sz="1000"/>
              <a:pPr defTabSz="944106" eaLnBrk="0" hangingPunct="0">
                <a:lnSpc>
                  <a:spcPct val="90000"/>
                </a:lnSpc>
                <a:spcBef>
                  <a:spcPct val="0"/>
                </a:spcBef>
              </a:pPr>
              <a:t>‹#›</a:t>
            </a:fld>
            <a:endParaRPr lang="en-US" sz="1000"/>
          </a:p>
        </p:txBody>
      </p:sp>
      <p:sp>
        <p:nvSpPr>
          <p:cNvPr id="46102" name="Line 22"/>
          <p:cNvSpPr>
            <a:spLocks noChangeShapeType="1"/>
          </p:cNvSpPr>
          <p:nvPr/>
        </p:nvSpPr>
        <p:spPr bwMode="auto">
          <a:xfrm flipH="1">
            <a:off x="241162" y="11631245"/>
            <a:ext cx="6832879" cy="0"/>
          </a:xfrm>
          <a:prstGeom prst="line">
            <a:avLst/>
          </a:prstGeom>
          <a:noFill/>
          <a:ln w="6350">
            <a:solidFill>
              <a:schemeClr val="tx1"/>
            </a:solidFill>
            <a:round/>
            <a:headEnd/>
            <a:tailEnd/>
          </a:ln>
          <a:effectLst/>
        </p:spPr>
        <p:txBody>
          <a:bodyPr wrap="none" lIns="95740" tIns="47870" rIns="95740" bIns="47870" anchor="ctr">
            <a:spAutoFit/>
          </a:bodyPr>
          <a:lstStyle/>
          <a:p>
            <a:endParaRPr lang="en-US"/>
          </a:p>
        </p:txBody>
      </p:sp>
      <p:pic>
        <p:nvPicPr>
          <p:cNvPr id="46103" name="Picture 23"/>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274659" y="11780635"/>
            <a:ext cx="3932255" cy="253067"/>
          </a:xfrm>
          <a:prstGeom prst="rect">
            <a:avLst/>
          </a:prstGeom>
          <a:noFill/>
        </p:spPr>
      </p:pic>
      <p:sp>
        <p:nvSpPr>
          <p:cNvPr id="46104" name="Rectangle 24"/>
          <p:cNvSpPr>
            <a:spLocks noGrp="1" noChangeArrowheads="1"/>
          </p:cNvSpPr>
          <p:nvPr>
            <p:ph type="hdr" sz="quarter"/>
          </p:nvPr>
        </p:nvSpPr>
        <p:spPr bwMode="auto">
          <a:xfrm>
            <a:off x="604580" y="396910"/>
            <a:ext cx="2852057" cy="6240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993970">
              <a:lnSpc>
                <a:spcPct val="90000"/>
              </a:lnSpc>
              <a:defRPr sz="900"/>
            </a:lvl1pPr>
          </a:lstStyle>
          <a:p>
            <a:r>
              <a:rPr lang="en-US" dirty="0" smtClean="0"/>
              <a:t>Author</a:t>
            </a:r>
          </a:p>
          <a:p>
            <a:r>
              <a:rPr lang="en-US" dirty="0" smtClean="0"/>
              <a:t>Program</a:t>
            </a:r>
            <a:endParaRPr lang="en-US" dirty="0"/>
          </a:p>
        </p:txBody>
      </p:sp>
      <p:sp>
        <p:nvSpPr>
          <p:cNvPr id="46105" name="Rectangle 25"/>
          <p:cNvSpPr>
            <a:spLocks noGrp="1" noChangeArrowheads="1"/>
          </p:cNvSpPr>
          <p:nvPr>
            <p:ph type="dt" idx="1"/>
          </p:nvPr>
        </p:nvSpPr>
        <p:spPr bwMode="auto">
          <a:xfrm>
            <a:off x="3938956" y="396910"/>
            <a:ext cx="2852058" cy="624012"/>
          </a:xfrm>
          <a:prstGeom prst="rect">
            <a:avLst/>
          </a:prstGeom>
          <a:noFill/>
          <a:ln w="9525">
            <a:noFill/>
            <a:miter lim="800000"/>
            <a:headEnd/>
            <a:tailEnd/>
          </a:ln>
          <a:effectLst/>
        </p:spPr>
        <p:txBody>
          <a:bodyPr vert="horz" wrap="square" lIns="19795" tIns="0" rIns="19795" bIns="0" numCol="1" anchor="t" anchorCtr="0" compatLnSpc="1">
            <a:prstTxWarp prst="textNoShape">
              <a:avLst/>
            </a:prstTxWarp>
          </a:bodyPr>
          <a:lstStyle>
            <a:lvl1pPr algn="r" defTabSz="993970" eaLnBrk="0" hangingPunct="0">
              <a:spcBef>
                <a:spcPct val="0"/>
              </a:spcBef>
              <a:defRPr sz="1000" b="0"/>
            </a:lvl1pPr>
          </a:lstStyle>
          <a:p>
            <a:fld id="{CAB69371-DCFD-464A-8AB5-7F64F0E06424}" type="datetime1">
              <a:rPr lang="en-US"/>
              <a:pPr/>
              <a:t>6/24/2015</a:t>
            </a:fld>
            <a:endParaRPr lang="en-US"/>
          </a:p>
        </p:txBody>
      </p:sp>
      <p:sp>
        <p:nvSpPr>
          <p:cNvPr id="8" name="TextBox 7"/>
          <p:cNvSpPr txBox="1"/>
          <p:nvPr/>
        </p:nvSpPr>
        <p:spPr>
          <a:xfrm>
            <a:off x="3870551" y="11988615"/>
            <a:ext cx="2858586" cy="218772"/>
          </a:xfrm>
          <a:prstGeom prst="rect">
            <a:avLst/>
          </a:prstGeom>
          <a:noFill/>
        </p:spPr>
        <p:txBody>
          <a:bodyPr wrap="square" lIns="94736" tIns="47368" rIns="94736" bIns="47368" rtlCol="0">
            <a:spAutoFit/>
          </a:bodyPr>
          <a:lstStyle/>
          <a:p>
            <a:r>
              <a:rPr lang="en-US" sz="800" dirty="0"/>
              <a:t>SEI Proprietary — Distribution: SEI Internal Only</a:t>
            </a:r>
          </a:p>
        </p:txBody>
      </p:sp>
    </p:spTree>
    <p:extLst>
      <p:ext uri="{BB962C8B-B14F-4D97-AF65-F5344CB8AC3E}">
        <p14:creationId xmlns:p14="http://schemas.microsoft.com/office/powerpoint/2010/main" val="689055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Grp="1" noRot="1" noChangeAspect="1" noChangeArrowheads="1" noTextEdit="1"/>
          </p:cNvSpPr>
          <p:nvPr>
            <p:ph type="sldImg" idx="2"/>
          </p:nvPr>
        </p:nvSpPr>
        <p:spPr bwMode="auto">
          <a:xfrm>
            <a:off x="-449263" y="927100"/>
            <a:ext cx="8213726" cy="4625975"/>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74690" y="5864440"/>
            <a:ext cx="5365820" cy="5552434"/>
          </a:xfrm>
          <a:prstGeom prst="rect">
            <a:avLst/>
          </a:prstGeom>
          <a:noFill/>
          <a:ln w="9525">
            <a:noFill/>
            <a:miter lim="800000"/>
            <a:headEnd/>
            <a:tailEnd/>
          </a:ln>
        </p:spPr>
        <p:txBody>
          <a:bodyPr vert="horz" wrap="square" lIns="96650" tIns="48324" rIns="96650" bIns="48324" numCol="1" anchor="t" anchorCtr="0" compatLnSpc="1">
            <a:prstTxWarp prst="textNoShape">
              <a:avLst/>
            </a:prstTxWarp>
          </a:bodyPr>
          <a:lstStyle/>
          <a:p>
            <a:pPr lvl="0"/>
            <a:r>
              <a:rPr lang="en-US" smtClean="0"/>
              <a:t>Click to edit Master text styles</a:t>
            </a:r>
          </a:p>
        </p:txBody>
      </p:sp>
      <p:sp>
        <p:nvSpPr>
          <p:cNvPr id="7188" name="Rectangle 20"/>
          <p:cNvSpPr>
            <a:spLocks noChangeArrowheads="1"/>
          </p:cNvSpPr>
          <p:nvPr/>
        </p:nvSpPr>
        <p:spPr bwMode="auto">
          <a:xfrm>
            <a:off x="4293998" y="11595165"/>
            <a:ext cx="2250831" cy="621888"/>
          </a:xfrm>
          <a:prstGeom prst="rect">
            <a:avLst/>
          </a:prstGeom>
          <a:noFill/>
          <a:ln w="9525">
            <a:noFill/>
            <a:miter lim="800000"/>
            <a:headEnd/>
            <a:tailEnd/>
          </a:ln>
          <a:effectLst/>
        </p:spPr>
        <p:txBody>
          <a:bodyPr lIns="19795" tIns="0" rIns="19795" bIns="0" anchor="b"/>
          <a:lstStyle/>
          <a:p>
            <a:pPr algn="r" defTabSz="993970">
              <a:lnSpc>
                <a:spcPct val="89000"/>
              </a:lnSpc>
              <a:spcBef>
                <a:spcPct val="40000"/>
              </a:spcBef>
            </a:pPr>
            <a:r>
              <a:rPr lang="en-US" sz="900" b="0" dirty="0"/>
              <a:t>© </a:t>
            </a:r>
            <a:r>
              <a:rPr lang="en-US" sz="900" b="0" dirty="0" smtClean="0"/>
              <a:t>2014 Carnegie </a:t>
            </a:r>
            <a:r>
              <a:rPr lang="en-US" sz="900" b="0" dirty="0"/>
              <a:t>Mellon University</a:t>
            </a:r>
          </a:p>
          <a:p>
            <a:pPr algn="l" defTabSz="993970">
              <a:lnSpc>
                <a:spcPct val="89000"/>
              </a:lnSpc>
              <a:spcBef>
                <a:spcPct val="40000"/>
              </a:spcBef>
            </a:pPr>
            <a:r>
              <a:rPr lang="en-US" sz="800" b="0" i="1" dirty="0">
                <a:latin typeface="Times New Roman" pitchFamily="18" charset="0"/>
              </a:rPr>
              <a:t>  </a:t>
            </a:r>
          </a:p>
        </p:txBody>
      </p:sp>
      <p:sp>
        <p:nvSpPr>
          <p:cNvPr id="7189" name="Rectangle 21"/>
          <p:cNvSpPr>
            <a:spLocks noChangeArrowheads="1"/>
          </p:cNvSpPr>
          <p:nvPr/>
        </p:nvSpPr>
        <p:spPr bwMode="auto">
          <a:xfrm>
            <a:off x="6806758" y="11784065"/>
            <a:ext cx="343648" cy="231776"/>
          </a:xfrm>
          <a:prstGeom prst="rect">
            <a:avLst/>
          </a:prstGeom>
          <a:noFill/>
          <a:ln w="9525">
            <a:noFill/>
            <a:miter lim="800000"/>
            <a:headEnd/>
            <a:tailEnd/>
          </a:ln>
          <a:effectLst/>
        </p:spPr>
        <p:txBody>
          <a:bodyPr wrap="none" lIns="92375" tIns="46187" rIns="92375" bIns="46187">
            <a:spAutoFit/>
          </a:bodyPr>
          <a:lstStyle/>
          <a:p>
            <a:pPr defTabSz="944106" eaLnBrk="0" hangingPunct="0">
              <a:lnSpc>
                <a:spcPct val="90000"/>
              </a:lnSpc>
              <a:spcBef>
                <a:spcPct val="0"/>
              </a:spcBef>
            </a:pPr>
            <a:fld id="{96682DAF-BC0D-4CE6-B4F0-24EEC6997256}" type="slidenum">
              <a:rPr lang="en-US" sz="1000"/>
              <a:pPr defTabSz="944106" eaLnBrk="0" hangingPunct="0">
                <a:lnSpc>
                  <a:spcPct val="90000"/>
                </a:lnSpc>
                <a:spcBef>
                  <a:spcPct val="0"/>
                </a:spcBef>
              </a:pPr>
              <a:t>‹#›</a:t>
            </a:fld>
            <a:endParaRPr lang="en-US" sz="1000"/>
          </a:p>
        </p:txBody>
      </p:sp>
      <p:sp>
        <p:nvSpPr>
          <p:cNvPr id="7190" name="Line 22"/>
          <p:cNvSpPr>
            <a:spLocks noChangeShapeType="1"/>
          </p:cNvSpPr>
          <p:nvPr/>
        </p:nvSpPr>
        <p:spPr bwMode="auto">
          <a:xfrm flipH="1">
            <a:off x="241162" y="11631245"/>
            <a:ext cx="6832879" cy="0"/>
          </a:xfrm>
          <a:prstGeom prst="line">
            <a:avLst/>
          </a:prstGeom>
          <a:noFill/>
          <a:ln w="6350">
            <a:solidFill>
              <a:schemeClr val="tx1"/>
            </a:solidFill>
            <a:round/>
            <a:headEnd/>
            <a:tailEnd/>
          </a:ln>
          <a:effectLst/>
        </p:spPr>
        <p:txBody>
          <a:bodyPr wrap="none" lIns="95740" tIns="47870" rIns="95740" bIns="47870" anchor="ctr">
            <a:spAutoFit/>
          </a:bodyPr>
          <a:lstStyle/>
          <a:p>
            <a:endParaRPr lang="en-US"/>
          </a:p>
        </p:txBody>
      </p:sp>
      <p:pic>
        <p:nvPicPr>
          <p:cNvPr id="7191" name="Picture 2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4659" y="11780635"/>
            <a:ext cx="3932255" cy="253067"/>
          </a:xfrm>
          <a:prstGeom prst="rect">
            <a:avLst/>
          </a:prstGeom>
          <a:noFill/>
        </p:spPr>
      </p:pic>
      <p:sp>
        <p:nvSpPr>
          <p:cNvPr id="7192" name="Rectangle 24"/>
          <p:cNvSpPr>
            <a:spLocks noGrp="1" noChangeArrowheads="1"/>
          </p:cNvSpPr>
          <p:nvPr>
            <p:ph type="hdr" sz="quarter"/>
          </p:nvPr>
        </p:nvSpPr>
        <p:spPr bwMode="auto">
          <a:xfrm>
            <a:off x="604580" y="396910"/>
            <a:ext cx="2852057" cy="6240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993970">
              <a:lnSpc>
                <a:spcPct val="90000"/>
              </a:lnSpc>
              <a:defRPr sz="900"/>
            </a:lvl1pPr>
          </a:lstStyle>
          <a:p>
            <a:r>
              <a:rPr lang="en-US" dirty="0" smtClean="0"/>
              <a:t>Author</a:t>
            </a:r>
          </a:p>
          <a:p>
            <a:r>
              <a:rPr lang="en-US" dirty="0" smtClean="0"/>
              <a:t>Program</a:t>
            </a:r>
            <a:endParaRPr lang="en-US" dirty="0"/>
          </a:p>
        </p:txBody>
      </p:sp>
      <p:sp>
        <p:nvSpPr>
          <p:cNvPr id="7193" name="Rectangle 25"/>
          <p:cNvSpPr>
            <a:spLocks noGrp="1" noChangeArrowheads="1"/>
          </p:cNvSpPr>
          <p:nvPr>
            <p:ph type="dt" idx="1"/>
          </p:nvPr>
        </p:nvSpPr>
        <p:spPr bwMode="auto">
          <a:xfrm>
            <a:off x="3938956" y="396910"/>
            <a:ext cx="2852058" cy="624012"/>
          </a:xfrm>
          <a:prstGeom prst="rect">
            <a:avLst/>
          </a:prstGeom>
          <a:noFill/>
          <a:ln w="9525">
            <a:noFill/>
            <a:miter lim="800000"/>
            <a:headEnd/>
            <a:tailEnd/>
          </a:ln>
          <a:effectLst/>
        </p:spPr>
        <p:txBody>
          <a:bodyPr vert="horz" wrap="square" lIns="19795" tIns="0" rIns="19795" bIns="0" numCol="1" anchor="t" anchorCtr="0" compatLnSpc="1">
            <a:prstTxWarp prst="textNoShape">
              <a:avLst/>
            </a:prstTxWarp>
          </a:bodyPr>
          <a:lstStyle>
            <a:lvl1pPr algn="r" defTabSz="993970" eaLnBrk="0" hangingPunct="0">
              <a:spcBef>
                <a:spcPct val="0"/>
              </a:spcBef>
              <a:defRPr sz="1000" b="0"/>
            </a:lvl1pPr>
          </a:lstStyle>
          <a:p>
            <a:fld id="{454AB770-A45E-4881-B684-B36680350C26}" type="datetime1">
              <a:rPr lang="en-US"/>
              <a:pPr/>
              <a:t>6/24/2015</a:t>
            </a:fld>
            <a:endParaRPr lang="en-US"/>
          </a:p>
        </p:txBody>
      </p:sp>
      <p:sp>
        <p:nvSpPr>
          <p:cNvPr id="11" name="TextBox 10"/>
          <p:cNvSpPr txBox="1"/>
          <p:nvPr/>
        </p:nvSpPr>
        <p:spPr>
          <a:xfrm>
            <a:off x="3870551" y="11988615"/>
            <a:ext cx="2858586" cy="218772"/>
          </a:xfrm>
          <a:prstGeom prst="rect">
            <a:avLst/>
          </a:prstGeom>
          <a:noFill/>
        </p:spPr>
        <p:txBody>
          <a:bodyPr wrap="square" lIns="94736" tIns="47368" rIns="94736" bIns="47368" rtlCol="0">
            <a:spAutoFit/>
          </a:bodyPr>
          <a:lstStyle/>
          <a:p>
            <a:r>
              <a:rPr lang="en-US" sz="800" b="1" kern="1200" dirty="0" smtClean="0">
                <a:effectLst/>
              </a:rPr>
              <a:t>SEI Proprietary — Distribution: SEI Internal Only</a:t>
            </a:r>
            <a:endParaRPr lang="en-US" sz="800" dirty="0"/>
          </a:p>
        </p:txBody>
      </p:sp>
    </p:spTree>
    <p:extLst>
      <p:ext uri="{BB962C8B-B14F-4D97-AF65-F5344CB8AC3E}">
        <p14:creationId xmlns:p14="http://schemas.microsoft.com/office/powerpoint/2010/main" val="1720265549"/>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1pPr>
    <a:lvl2pPr marL="3429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2pPr>
    <a:lvl3pPr marL="6350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3pPr>
    <a:lvl4pPr marL="914400" algn="l" rtl="0" fontAlgn="base">
      <a:spcBef>
        <a:spcPct val="30000"/>
      </a:spcBef>
      <a:spcAft>
        <a:spcPct val="0"/>
      </a:spcAft>
      <a:buChar char="•"/>
      <a:tabLst>
        <a:tab pos="292100" algn="l"/>
        <a:tab pos="571500" algn="l"/>
      </a:tabLst>
      <a:defRPr sz="10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solidFill>
                  <a:prstClr val="black"/>
                </a:solidFill>
              </a:rPr>
              <a:t>Author</a:t>
            </a:r>
            <a:endParaRPr lang="en-US" dirty="0">
              <a:solidFill>
                <a:prstClr val="black"/>
              </a:solidFill>
            </a:endParaRPr>
          </a:p>
          <a:p>
            <a:r>
              <a:rPr lang="en-US" dirty="0" smtClean="0">
                <a:solidFill>
                  <a:prstClr val="black"/>
                </a:solidFill>
              </a:rPr>
              <a:t>Software Engineering Institute</a:t>
            </a:r>
            <a:endParaRPr lang="en-US" dirty="0">
              <a:solidFill>
                <a:prstClr val="black"/>
              </a:solidFill>
            </a:endParaRPr>
          </a:p>
        </p:txBody>
      </p:sp>
      <p:sp>
        <p:nvSpPr>
          <p:cNvPr id="5" name="Rectangle 25"/>
          <p:cNvSpPr>
            <a:spLocks noGrp="1" noChangeArrowheads="1"/>
          </p:cNvSpPr>
          <p:nvPr>
            <p:ph type="dt" idx="1"/>
          </p:nvPr>
        </p:nvSpPr>
        <p:spPr>
          <a:ln/>
        </p:spPr>
        <p:txBody>
          <a:bodyPr/>
          <a:lstStyle/>
          <a:p>
            <a:fld id="{99C3B6CE-DE98-4563-AEE2-D1C7B3B2E57C}" type="datetime1">
              <a:rPr lang="en-US">
                <a:solidFill>
                  <a:prstClr val="black"/>
                </a:solidFill>
              </a:rPr>
              <a:pPr/>
              <a:t>6/24/2015</a:t>
            </a:fld>
            <a:endParaRPr lang="en-US">
              <a:solidFill>
                <a:prstClr val="black"/>
              </a:solidFill>
            </a:endParaRPr>
          </a:p>
        </p:txBody>
      </p:sp>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a:lstStyle/>
          <a:p>
            <a:pPr marL="239355" indent="-239355"/>
            <a:endParaRPr lang="en-US" dirty="0"/>
          </a:p>
          <a:p>
            <a:pPr marL="239355" indent="-239355"/>
            <a:endParaRPr lang="en-US" dirty="0"/>
          </a:p>
          <a:p>
            <a:pPr marL="239355" indent="-239355"/>
            <a:endParaRPr lang="en-US" dirty="0"/>
          </a:p>
        </p:txBody>
      </p:sp>
    </p:spTree>
    <p:extLst>
      <p:ext uri="{BB962C8B-B14F-4D97-AF65-F5344CB8AC3E}">
        <p14:creationId xmlns:p14="http://schemas.microsoft.com/office/powerpoint/2010/main" val="413784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375" y="11725956"/>
            <a:ext cx="3170238" cy="616404"/>
          </a:xfrm>
          <a:prstGeom prst="rect">
            <a:avLst/>
          </a:prstGeom>
        </p:spPr>
        <p:txBody>
          <a:bodyPr lIns="91435" tIns="45718" rIns="91435" bIns="45718"/>
          <a:lstStyle/>
          <a:p>
            <a:fld id="{0A3C37BE-C303-496D-B5CD-85F2937540FC}" type="slidenum">
              <a:rPr lang="en-US" smtClean="0"/>
              <a:t>11</a:t>
            </a:fld>
            <a:endParaRPr lang="en-US"/>
          </a:p>
        </p:txBody>
      </p:sp>
    </p:spTree>
    <p:extLst>
      <p:ext uri="{BB962C8B-B14F-4D97-AF65-F5344CB8AC3E}">
        <p14:creationId xmlns:p14="http://schemas.microsoft.com/office/powerpoint/2010/main" val="789673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371260" y="12192749"/>
            <a:ext cx="3344091" cy="644068"/>
          </a:xfrm>
          <a:prstGeom prst="rect">
            <a:avLst/>
          </a:prstGeom>
        </p:spPr>
        <p:txBody>
          <a:bodyPr lIns="95674" tIns="47837" rIns="95674" bIns="47837"/>
          <a:lstStyle/>
          <a:p>
            <a:fld id="{0A3C37BE-C303-496D-B5CD-85F2937540FC}" type="slidenum">
              <a:rPr lang="en-US" smtClean="0">
                <a:solidFill>
                  <a:srgbClr val="514843"/>
                </a:solidFill>
                <a:latin typeface="Euphemia"/>
              </a:rPr>
              <a:pPr/>
              <a:t>12</a:t>
            </a:fld>
            <a:endParaRPr lang="en-US" dirty="0">
              <a:solidFill>
                <a:srgbClr val="514843"/>
              </a:solidFill>
              <a:latin typeface="Euphemia"/>
            </a:endParaRPr>
          </a:p>
        </p:txBody>
      </p:sp>
    </p:spTree>
    <p:extLst>
      <p:ext uri="{BB962C8B-B14F-4D97-AF65-F5344CB8AC3E}">
        <p14:creationId xmlns:p14="http://schemas.microsoft.com/office/powerpoint/2010/main" val="514331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write “source arrow sink” to denote</a:t>
            </a:r>
            <a:r>
              <a:rPr lang="en-US" baseline="0" dirty="0" smtClean="0"/>
              <a:t> that information flows from </a:t>
            </a:r>
            <a:r>
              <a:rPr lang="en-US" i="1" baseline="0" dirty="0" err="1" smtClean="0"/>
              <a:t>src</a:t>
            </a:r>
            <a:r>
              <a:rPr lang="en-US" i="0" baseline="0" dirty="0" smtClean="0"/>
              <a:t> to </a:t>
            </a:r>
            <a:r>
              <a:rPr lang="en-US" i="1" baseline="0" dirty="0" smtClean="0"/>
              <a:t>sink</a:t>
            </a:r>
            <a:r>
              <a:rPr lang="en-US" i="0" baseline="0" dirty="0" smtClean="0"/>
              <a:t> in component C.  We write the name of the component above the arrow.</a:t>
            </a:r>
          </a:p>
          <a:p>
            <a:r>
              <a:rPr lang="en-US" i="0" baseline="0" dirty="0" smtClean="0"/>
              <a:t>We identify an intent as a tuple of (the sending component $C_TX$, the receiving component $C_RX$, and the intent ID). Each source code location that sends an intent is assigned a unique intent ID.</a:t>
            </a:r>
          </a:p>
          <a:p>
            <a:r>
              <a:rPr lang="en-US" i="0" baseline="0" dirty="0" smtClean="0"/>
              <a:t>We write “R of I” to denote the response (result) for intent I.</a:t>
            </a:r>
          </a:p>
          <a:p>
            <a:r>
              <a:rPr lang="en-US" i="0" baseline="0" dirty="0" smtClean="0"/>
              <a:t>Given a source or sink $s$, we write “T of s” to denote the set of sources from which $s$ has tainted information.</a:t>
            </a:r>
            <a:endParaRPr lang="en-US" dirty="0"/>
          </a:p>
        </p:txBody>
      </p:sp>
      <p:sp>
        <p:nvSpPr>
          <p:cNvPr id="4" name="Slide Number Placeholder 3"/>
          <p:cNvSpPr>
            <a:spLocks noGrp="1"/>
          </p:cNvSpPr>
          <p:nvPr>
            <p:ph type="sldNum" sz="quarter" idx="10"/>
          </p:nvPr>
        </p:nvSpPr>
        <p:spPr>
          <a:xfrm>
            <a:off x="4371260" y="12192749"/>
            <a:ext cx="3344091" cy="644068"/>
          </a:xfrm>
          <a:prstGeom prst="rect">
            <a:avLst/>
          </a:prstGeom>
        </p:spPr>
        <p:txBody>
          <a:bodyPr lIns="95674" tIns="47837" rIns="95674" bIns="47837"/>
          <a:lstStyle/>
          <a:p>
            <a:fld id="{0A3C37BE-C303-496D-B5CD-85F2937540FC}" type="slidenum">
              <a:rPr lang="en-US" smtClean="0">
                <a:solidFill>
                  <a:srgbClr val="514843"/>
                </a:solidFill>
                <a:latin typeface="Euphemia"/>
              </a:rPr>
              <a:pPr/>
              <a:t>13</a:t>
            </a:fld>
            <a:endParaRPr lang="en-US" dirty="0">
              <a:solidFill>
                <a:srgbClr val="514843"/>
              </a:solidFill>
              <a:latin typeface="Euphemia"/>
            </a:endParaRPr>
          </a:p>
        </p:txBody>
      </p:sp>
    </p:spTree>
    <p:extLst>
      <p:ext uri="{BB962C8B-B14F-4D97-AF65-F5344CB8AC3E}">
        <p14:creationId xmlns:p14="http://schemas.microsoft.com/office/powerpoint/2010/main" val="2215541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371260" y="12192749"/>
            <a:ext cx="3344091" cy="644068"/>
          </a:xfrm>
          <a:prstGeom prst="rect">
            <a:avLst/>
          </a:prstGeom>
        </p:spPr>
        <p:txBody>
          <a:bodyPr lIns="95674" tIns="47837" rIns="95674" bIns="47837"/>
          <a:lstStyle/>
          <a:p>
            <a:fld id="{0A3C37BE-C303-496D-B5CD-85F2937540FC}" type="slidenum">
              <a:rPr lang="en-US" smtClean="0">
                <a:solidFill>
                  <a:srgbClr val="514843"/>
                </a:solidFill>
                <a:latin typeface="Euphemia"/>
              </a:rPr>
              <a:pPr/>
              <a:t>14</a:t>
            </a:fld>
            <a:endParaRPr lang="en-US" dirty="0">
              <a:solidFill>
                <a:srgbClr val="514843"/>
              </a:solidFill>
              <a:latin typeface="Euphemia"/>
            </a:endParaRPr>
          </a:p>
        </p:txBody>
      </p:sp>
    </p:spTree>
    <p:extLst>
      <p:ext uri="{BB962C8B-B14F-4D97-AF65-F5344CB8AC3E}">
        <p14:creationId xmlns:p14="http://schemas.microsoft.com/office/powerpoint/2010/main" val="685272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a:t>
            </a:r>
            <a:r>
              <a:rPr lang="en-US" baseline="0" dirty="0" smtClean="0"/>
              <a:t> about construction of first 3 equations in phase 1.</a:t>
            </a:r>
          </a:p>
          <a:p>
            <a:endParaRPr lang="en-US" baseline="0" dirty="0" smtClean="0"/>
          </a:p>
          <a:p>
            <a:r>
              <a:rPr lang="en-US" baseline="0" dirty="0" smtClean="0"/>
              <a:t>Each call site (for an intent-sending method) is assigned a unique intent id.</a:t>
            </a:r>
          </a:p>
        </p:txBody>
      </p:sp>
      <p:sp>
        <p:nvSpPr>
          <p:cNvPr id="4" name="Slide Number Placeholder 3"/>
          <p:cNvSpPr>
            <a:spLocks noGrp="1"/>
          </p:cNvSpPr>
          <p:nvPr>
            <p:ph type="sldNum" sz="quarter" idx="10"/>
          </p:nvPr>
        </p:nvSpPr>
        <p:spPr>
          <a:xfrm>
            <a:off x="4371260" y="12192749"/>
            <a:ext cx="3344091" cy="644068"/>
          </a:xfrm>
          <a:prstGeom prst="rect">
            <a:avLst/>
          </a:prstGeom>
        </p:spPr>
        <p:txBody>
          <a:bodyPr lIns="95674" tIns="47837" rIns="95674" bIns="47837"/>
          <a:lstStyle/>
          <a:p>
            <a:fld id="{0A3C37BE-C303-496D-B5CD-85F2937540FC}" type="slidenum">
              <a:rPr lang="en-US" smtClean="0">
                <a:solidFill>
                  <a:srgbClr val="514843"/>
                </a:solidFill>
                <a:latin typeface="Euphemia"/>
              </a:rPr>
              <a:pPr/>
              <a:t>15</a:t>
            </a:fld>
            <a:endParaRPr lang="en-US">
              <a:solidFill>
                <a:srgbClr val="514843"/>
              </a:solidFill>
              <a:latin typeface="Euphemia"/>
            </a:endParaRPr>
          </a:p>
        </p:txBody>
      </p:sp>
    </p:spTree>
    <p:extLst>
      <p:ext uri="{BB962C8B-B14F-4D97-AF65-F5344CB8AC3E}">
        <p14:creationId xmlns:p14="http://schemas.microsoft.com/office/powerpoint/2010/main" val="2255097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(‘Flow equations’, versus next part of phase 2 which is ‘taint equations’.)</a:t>
            </a:r>
          </a:p>
        </p:txBody>
      </p:sp>
      <p:sp>
        <p:nvSpPr>
          <p:cNvPr id="4" name="Slide Number Placeholder 3"/>
          <p:cNvSpPr>
            <a:spLocks noGrp="1"/>
          </p:cNvSpPr>
          <p:nvPr>
            <p:ph type="sldNum" sz="quarter" idx="10"/>
          </p:nvPr>
        </p:nvSpPr>
        <p:spPr>
          <a:xfrm>
            <a:off x="4371260" y="12192749"/>
            <a:ext cx="3344091" cy="644068"/>
          </a:xfrm>
          <a:prstGeom prst="rect">
            <a:avLst/>
          </a:prstGeom>
        </p:spPr>
        <p:txBody>
          <a:bodyPr lIns="95674" tIns="47837" rIns="95674" bIns="47837"/>
          <a:lstStyle/>
          <a:p>
            <a:fld id="{0A3C37BE-C303-496D-B5CD-85F2937540FC}" type="slidenum">
              <a:rPr lang="en-US" smtClean="0">
                <a:solidFill>
                  <a:srgbClr val="514843"/>
                </a:solidFill>
                <a:latin typeface="Euphemia"/>
              </a:rPr>
              <a:pPr/>
              <a:t>16</a:t>
            </a:fld>
            <a:endParaRPr lang="en-US">
              <a:solidFill>
                <a:srgbClr val="514843"/>
              </a:solidFill>
              <a:latin typeface="Euphemia"/>
            </a:endParaRPr>
          </a:p>
        </p:txBody>
      </p:sp>
    </p:spTree>
    <p:extLst>
      <p:ext uri="{BB962C8B-B14F-4D97-AF65-F5344CB8AC3E}">
        <p14:creationId xmlns:p14="http://schemas.microsoft.com/office/powerpoint/2010/main" val="3072881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(‘Taint equations’, versus previous part of phase 2 which was ‘flow equations’.)</a:t>
            </a:r>
            <a:br>
              <a:rPr lang="en-US" baseline="0" dirty="0" smtClean="0"/>
            </a:br>
            <a:endParaRPr lang="en-US" baseline="0" dirty="0" smtClean="0"/>
          </a:p>
          <a:p>
            <a:r>
              <a:rPr lang="en-US" baseline="0" dirty="0" smtClean="0"/>
              <a:t>The flow </a:t>
            </a:r>
            <a:r>
              <a:rPr lang="en-US" baseline="0" dirty="0" err="1" smtClean="0"/>
              <a:t>eqns</a:t>
            </a:r>
            <a:r>
              <a:rPr lang="en-US" baseline="0" dirty="0" smtClean="0"/>
              <a:t> are isomorphic to the taint eqns.</a:t>
            </a:r>
          </a:p>
        </p:txBody>
      </p:sp>
      <p:sp>
        <p:nvSpPr>
          <p:cNvPr id="4" name="Slide Number Placeholder 3"/>
          <p:cNvSpPr>
            <a:spLocks noGrp="1"/>
          </p:cNvSpPr>
          <p:nvPr>
            <p:ph type="sldNum" sz="quarter" idx="10"/>
          </p:nvPr>
        </p:nvSpPr>
        <p:spPr>
          <a:xfrm>
            <a:off x="4371260" y="12192749"/>
            <a:ext cx="3344091" cy="644068"/>
          </a:xfrm>
          <a:prstGeom prst="rect">
            <a:avLst/>
          </a:prstGeom>
        </p:spPr>
        <p:txBody>
          <a:bodyPr lIns="95674" tIns="47837" rIns="95674" bIns="47837"/>
          <a:lstStyle/>
          <a:p>
            <a:fld id="{0A3C37BE-C303-496D-B5CD-85F2937540FC}" type="slidenum">
              <a:rPr lang="en-US" smtClean="0">
                <a:solidFill>
                  <a:srgbClr val="514843"/>
                </a:solidFill>
                <a:latin typeface="Euphemia"/>
              </a:rPr>
              <a:pPr/>
              <a:t>17</a:t>
            </a:fld>
            <a:endParaRPr lang="en-US">
              <a:solidFill>
                <a:srgbClr val="514843"/>
              </a:solidFill>
              <a:latin typeface="Euphemia"/>
            </a:endParaRPr>
          </a:p>
        </p:txBody>
      </p:sp>
    </p:spTree>
    <p:extLst>
      <p:ext uri="{BB962C8B-B14F-4D97-AF65-F5344CB8AC3E}">
        <p14:creationId xmlns:p14="http://schemas.microsoft.com/office/powerpoint/2010/main" val="3113758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Phase 1, we first transform the APK to add intent IDs for call sites of methods that</a:t>
            </a:r>
            <a:r>
              <a:rPr lang="en-US" baseline="0" dirty="0" smtClean="0"/>
              <a:t> send intents.  We then run </a:t>
            </a:r>
            <a:r>
              <a:rPr lang="en-US" baseline="0" dirty="0" err="1" smtClean="0"/>
              <a:t>Epicc</a:t>
            </a:r>
            <a:r>
              <a:rPr lang="en-US" baseline="0" dirty="0" smtClean="0"/>
              <a:t> and </a:t>
            </a:r>
            <a:r>
              <a:rPr lang="en-US" baseline="0" dirty="0" err="1" smtClean="0"/>
              <a:t>FlowDroid</a:t>
            </a:r>
            <a:r>
              <a:rPr lang="en-US" baseline="0" dirty="0" smtClean="0"/>
              <a:t> on the transformed APK.  We also extract the manifest, to get the intent filters of each component.</a:t>
            </a:r>
          </a:p>
          <a:p>
            <a:endParaRPr lang="en-US" baseline="0" dirty="0" smtClean="0"/>
          </a:p>
          <a:p>
            <a:r>
              <a:rPr lang="en-US" baseline="0" dirty="0" smtClean="0"/>
              <a:t>The Phase-2 analysis takes the output of the Phase-1 analysis and produces the final graph of information flows within the set of apps.</a:t>
            </a:r>
            <a:endParaRPr lang="en-US" dirty="0"/>
          </a:p>
        </p:txBody>
      </p:sp>
      <p:sp>
        <p:nvSpPr>
          <p:cNvPr id="4" name="Slide Number Placeholder 3"/>
          <p:cNvSpPr>
            <a:spLocks noGrp="1"/>
          </p:cNvSpPr>
          <p:nvPr>
            <p:ph type="sldNum" sz="quarter" idx="10"/>
          </p:nvPr>
        </p:nvSpPr>
        <p:spPr>
          <a:xfrm>
            <a:off x="4143375" y="11725956"/>
            <a:ext cx="3170238" cy="616404"/>
          </a:xfrm>
          <a:prstGeom prst="rect">
            <a:avLst/>
          </a:prstGeom>
        </p:spPr>
        <p:txBody>
          <a:bodyPr lIns="91435" tIns="45718" rIns="91435" bIns="45718"/>
          <a:lstStyle/>
          <a:p>
            <a:fld id="{0A3C37BE-C303-496D-B5CD-85F2937540FC}" type="slidenum">
              <a:rPr lang="en-US" smtClean="0"/>
              <a:t>18</a:t>
            </a:fld>
            <a:endParaRPr lang="en-US" dirty="0"/>
          </a:p>
        </p:txBody>
      </p:sp>
    </p:spTree>
    <p:extLst>
      <p:ext uri="{BB962C8B-B14F-4D97-AF65-F5344CB8AC3E}">
        <p14:creationId xmlns:p14="http://schemas.microsoft.com/office/powerpoint/2010/main" val="2546563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375" y="11725956"/>
            <a:ext cx="3170238" cy="616404"/>
          </a:xfrm>
          <a:prstGeom prst="rect">
            <a:avLst/>
          </a:prstGeom>
        </p:spPr>
        <p:txBody>
          <a:bodyPr lIns="91435" tIns="45718" rIns="91435" bIns="45718"/>
          <a:lstStyle/>
          <a:p>
            <a:fld id="{0A3C37BE-C303-496D-B5CD-85F2937540FC}" type="slidenum">
              <a:rPr lang="en-US" smtClean="0"/>
              <a:t>19</a:t>
            </a:fld>
            <a:endParaRPr lang="en-US"/>
          </a:p>
        </p:txBody>
      </p:sp>
    </p:spTree>
    <p:extLst>
      <p:ext uri="{BB962C8B-B14F-4D97-AF65-F5344CB8AC3E}">
        <p14:creationId xmlns:p14="http://schemas.microsoft.com/office/powerpoint/2010/main" val="4162114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Sources/sinks: Added missing intent sending/receiving methods.</a:t>
            </a:r>
            <a:endParaRPr lang="en-US" dirty="0"/>
          </a:p>
        </p:txBody>
      </p:sp>
      <p:sp>
        <p:nvSpPr>
          <p:cNvPr id="4" name="Slide Number Placeholder 3"/>
          <p:cNvSpPr>
            <a:spLocks noGrp="1"/>
          </p:cNvSpPr>
          <p:nvPr>
            <p:ph type="sldNum" sz="quarter" idx="10"/>
          </p:nvPr>
        </p:nvSpPr>
        <p:spPr>
          <a:xfrm>
            <a:off x="4143375" y="11725956"/>
            <a:ext cx="3170238" cy="616404"/>
          </a:xfrm>
          <a:prstGeom prst="rect">
            <a:avLst/>
          </a:prstGeom>
        </p:spPr>
        <p:txBody>
          <a:bodyPr lIns="91435" tIns="45718" rIns="91435" bIns="45718"/>
          <a:lstStyle/>
          <a:p>
            <a:fld id="{0A3C37BE-C303-496D-B5CD-85F2937540FC}" type="slidenum">
              <a:rPr lang="en-US" smtClean="0"/>
              <a:t>20</a:t>
            </a:fld>
            <a:endParaRPr lang="en-US"/>
          </a:p>
        </p:txBody>
      </p:sp>
    </p:spTree>
    <p:extLst>
      <p:ext uri="{BB962C8B-B14F-4D97-AF65-F5344CB8AC3E}">
        <p14:creationId xmlns:p14="http://schemas.microsoft.com/office/powerpoint/2010/main" val="232595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problem that we’re addressing is the leakage of sensitive</a:t>
            </a:r>
            <a:r>
              <a:rPr lang="en-US" baseline="0" smtClean="0"/>
              <a:t> information by smartphone apps.</a:t>
            </a:r>
          </a:p>
          <a:p>
            <a:r>
              <a:rPr lang="en-US" baseline="0" smtClean="0"/>
              <a:t>Android has a very powerful and complex communication system that apps can use can send data to each other.</a:t>
            </a:r>
          </a:p>
          <a:p>
            <a:r>
              <a:rPr lang="en-US" baseline="0" smtClean="0"/>
              <a:t>Previous to our work, little had been done to analyze flows of sensitive across app boundaries.</a:t>
            </a:r>
          </a:p>
          <a:p>
            <a:r>
              <a:rPr lang="en-US" baseline="0" smtClean="0"/>
              <a:t>Malicious apps could take advantage of this to obtain sensitive information from leaky apps, or send sensitive information to a colluding app instead of directly leaking it off the phone.</a:t>
            </a:r>
            <a:endParaRPr lang="en-US" smtClean="0"/>
          </a:p>
          <a:p>
            <a:endParaRPr lang="en-US" smtClean="0"/>
          </a:p>
          <a:p>
            <a:r>
              <a:rPr lang="en-US" smtClean="0"/>
              <a:t>Sent </a:t>
            </a:r>
            <a:r>
              <a:rPr lang="en-US" dirty="0" smtClean="0"/>
              <a:t>intents are treated as sinks,</a:t>
            </a:r>
            <a:r>
              <a:rPr lang="en-US" baseline="0" dirty="0" smtClean="0"/>
              <a:t> and received intents are treated as sources.</a:t>
            </a:r>
          </a:p>
          <a:p>
            <a:r>
              <a:rPr lang="en-US" b="1" dirty="0" smtClean="0"/>
              <a:t>Definition.</a:t>
            </a:r>
            <a:r>
              <a:rPr lang="en-US" dirty="0" smtClean="0"/>
              <a:t> </a:t>
            </a:r>
            <a:r>
              <a:rPr lang="en-US" baseline="0" dirty="0" smtClean="0"/>
              <a:t>A </a:t>
            </a:r>
            <a:r>
              <a:rPr lang="en-US" u="sng" baseline="0" dirty="0" smtClean="0"/>
              <a:t>full</a:t>
            </a:r>
            <a:r>
              <a:rPr lang="en-US" baseline="0" dirty="0" smtClean="0"/>
              <a:t> taint flow is from a non-intent source to a non-intent sink. </a:t>
            </a:r>
          </a:p>
          <a:p>
            <a:r>
              <a:rPr lang="en-US" b="1" dirty="0" smtClean="0"/>
              <a:t>Definition.</a:t>
            </a:r>
            <a:r>
              <a:rPr lang="en-US" dirty="0" smtClean="0"/>
              <a:t> A </a:t>
            </a:r>
            <a:r>
              <a:rPr lang="en-US" i="1" dirty="0" smtClean="0"/>
              <a:t>source</a:t>
            </a:r>
            <a:r>
              <a:rPr lang="en-US" dirty="0" smtClean="0"/>
              <a:t> is an </a:t>
            </a:r>
            <a:r>
              <a:rPr lang="en-US" u="sng" dirty="0" smtClean="0"/>
              <a:t>external</a:t>
            </a:r>
            <a:r>
              <a:rPr lang="en-US" dirty="0" smtClean="0"/>
              <a:t> resource (external to the app, not necessarily external to the phone) from which data is read. </a:t>
            </a:r>
          </a:p>
          <a:p>
            <a:r>
              <a:rPr lang="en-US" b="1" dirty="0" smtClean="0"/>
              <a:t>Definition.</a:t>
            </a:r>
            <a:r>
              <a:rPr lang="en-US" dirty="0" smtClean="0"/>
              <a:t> A </a:t>
            </a:r>
            <a:r>
              <a:rPr lang="en-US" i="1" dirty="0" smtClean="0"/>
              <a:t>sink </a:t>
            </a:r>
            <a:r>
              <a:rPr lang="en-US" dirty="0" smtClean="0"/>
              <a:t>is an </a:t>
            </a:r>
            <a:r>
              <a:rPr lang="en-US" u="sng" dirty="0" smtClean="0"/>
              <a:t>external</a:t>
            </a:r>
            <a:r>
              <a:rPr lang="en-US" dirty="0" smtClean="0"/>
              <a:t> resource to which data is written. </a:t>
            </a:r>
          </a:p>
          <a:p>
            <a:r>
              <a:rPr lang="en-US" dirty="0" smtClean="0"/>
              <a:t>For example,</a:t>
            </a:r>
          </a:p>
          <a:p>
            <a:pPr lvl="1"/>
            <a:r>
              <a:rPr lang="en-US" b="1" dirty="0" smtClean="0"/>
              <a:t>Sources</a:t>
            </a:r>
            <a:r>
              <a:rPr lang="en-US" dirty="0" smtClean="0"/>
              <a:t>: Device ID, contacts, photos, current location, etc.</a:t>
            </a:r>
          </a:p>
          <a:p>
            <a:pPr lvl="1"/>
            <a:r>
              <a:rPr lang="en-US" b="1" dirty="0" smtClean="0"/>
              <a:t>Sinks</a:t>
            </a:r>
            <a:r>
              <a:rPr lang="en-US" dirty="0" smtClean="0"/>
              <a:t>: Internet, outbound text messages, file system, etc.</a:t>
            </a:r>
          </a:p>
          <a:p>
            <a:r>
              <a:rPr lang="en-US" dirty="0"/>
              <a:t>The </a:t>
            </a:r>
            <a:r>
              <a:rPr lang="en-US" b="1" dirty="0"/>
              <a:t>two-phase analysis</a:t>
            </a:r>
            <a:r>
              <a:rPr lang="en-US" dirty="0"/>
              <a:t> approach (unique to DidFail, and to be used for the proposed analysis) will allow a security vendor or an app store (such as Google’s or one operated by a government agency for employee use) to respond quickly (within 1 second or so) in typical cases because the first phase is the most time-consuming part of the analysis, and it can be </a:t>
            </a:r>
            <a:r>
              <a:rPr lang="en-US" dirty="0" err="1"/>
              <a:t>precomputed</a:t>
            </a:r>
            <a:r>
              <a:rPr lang="en-US" dirty="0"/>
              <a:t> for all apps in the app store. </a:t>
            </a:r>
            <a:endParaRPr lang="en-US" baseline="0" dirty="0" smtClean="0"/>
          </a:p>
          <a:p>
            <a:endParaRPr lang="en-US" dirty="0"/>
          </a:p>
        </p:txBody>
      </p:sp>
      <p:sp>
        <p:nvSpPr>
          <p:cNvPr id="4" name="Slide Number Placeholder 3"/>
          <p:cNvSpPr>
            <a:spLocks noGrp="1"/>
          </p:cNvSpPr>
          <p:nvPr>
            <p:ph type="sldNum" sz="quarter" idx="10"/>
          </p:nvPr>
        </p:nvSpPr>
        <p:spPr>
          <a:xfrm>
            <a:off x="4143375" y="11725956"/>
            <a:ext cx="3170238" cy="616404"/>
          </a:xfrm>
          <a:prstGeom prst="rect">
            <a:avLst/>
          </a:prstGeom>
        </p:spPr>
        <p:txBody>
          <a:bodyPr lIns="91435" tIns="45718" rIns="91435" bIns="45718"/>
          <a:lstStyle/>
          <a:p>
            <a:fld id="{0A3C37BE-C303-496D-B5CD-85F2937540F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051753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143375" y="11725956"/>
            <a:ext cx="3170238" cy="616404"/>
          </a:xfrm>
          <a:prstGeom prst="rect">
            <a:avLst/>
          </a:prstGeom>
        </p:spPr>
        <p:txBody>
          <a:bodyPr lIns="91435" tIns="45718" rIns="91435" bIns="45718"/>
          <a:lstStyle/>
          <a:p>
            <a:fld id="{0A3C37BE-C303-496D-B5CD-85F2937540FC}" type="slidenum">
              <a:rPr lang="en-US" smtClean="0"/>
              <a:t>21</a:t>
            </a:fld>
            <a:endParaRPr lang="en-US"/>
          </a:p>
        </p:txBody>
      </p:sp>
    </p:spTree>
    <p:extLst>
      <p:ext uri="{BB962C8B-B14F-4D97-AF65-F5344CB8AC3E}">
        <p14:creationId xmlns:p14="http://schemas.microsoft.com/office/powerpoint/2010/main" val="3250172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App Set 1 corresponds to the running example discussed on previous slides.</a:t>
            </a:r>
            <a:endParaRPr lang="en-US" dirty="0"/>
          </a:p>
        </p:txBody>
      </p:sp>
      <p:sp>
        <p:nvSpPr>
          <p:cNvPr id="4" name="Slide Number Placeholder 3"/>
          <p:cNvSpPr>
            <a:spLocks noGrp="1"/>
          </p:cNvSpPr>
          <p:nvPr>
            <p:ph type="sldNum" sz="quarter" idx="10"/>
          </p:nvPr>
        </p:nvSpPr>
        <p:spPr>
          <a:xfrm>
            <a:off x="4143375" y="11725956"/>
            <a:ext cx="3170238" cy="616404"/>
          </a:xfrm>
          <a:prstGeom prst="rect">
            <a:avLst/>
          </a:prstGeom>
        </p:spPr>
        <p:txBody>
          <a:bodyPr lIns="91435" tIns="45718" rIns="91435" bIns="45718"/>
          <a:lstStyle/>
          <a:p>
            <a:fld id="{0A3C37BE-C303-496D-B5CD-85F2937540FC}" type="slidenum">
              <a:rPr lang="en-US" smtClean="0"/>
              <a:t>22</a:t>
            </a:fld>
            <a:endParaRPr lang="en-US"/>
          </a:p>
        </p:txBody>
      </p:sp>
    </p:spTree>
    <p:extLst>
      <p:ext uri="{BB962C8B-B14F-4D97-AF65-F5344CB8AC3E}">
        <p14:creationId xmlns:p14="http://schemas.microsoft.com/office/powerpoint/2010/main" val="3780628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563">
              <a:defRPr/>
            </a:pPr>
            <a:r>
              <a:rPr lang="en-US" sz="1900" dirty="0"/>
              <a:t>Our analyzer does not consider permissions which can be used to restrict intent data flow.</a:t>
            </a:r>
          </a:p>
          <a:p>
            <a:r>
              <a:rPr lang="en-US" dirty="0" smtClean="0"/>
              <a:t>If two running</a:t>
            </a:r>
            <a:r>
              <a:rPr lang="en-US" baseline="0" dirty="0" smtClean="0"/>
              <a:t> instances of a component use</a:t>
            </a:r>
            <a:r>
              <a:rPr lang="en-US" dirty="0" smtClean="0"/>
              <a:t> shared static fields to</a:t>
            </a:r>
            <a:r>
              <a:rPr lang="en-US" baseline="0" dirty="0" smtClean="0"/>
              <a:t> communicate, we miss these flows.</a:t>
            </a:r>
          </a:p>
          <a:p>
            <a:r>
              <a:rPr lang="en-US" baseline="0" dirty="0" smtClean="0"/>
              <a:t>We miss implicit flows, such as where the mere receipt of an intent conveys tainted information, even if the intent itself doesn’t contain any tainted data.</a:t>
            </a:r>
          </a:p>
          <a:p>
            <a:endParaRPr lang="en-US" baseline="0" dirty="0" smtClean="0"/>
          </a:p>
          <a:p>
            <a:r>
              <a:rPr lang="en-US" baseline="0" dirty="0" smtClean="0"/>
              <a:t>If received intents with different properties (e.g., action string) have different taints, then we could be more precise by distinguishing between these intents.</a:t>
            </a:r>
            <a:endParaRPr lang="en-US" dirty="0"/>
          </a:p>
        </p:txBody>
      </p:sp>
      <p:sp>
        <p:nvSpPr>
          <p:cNvPr id="4" name="Slide Number Placeholder 3"/>
          <p:cNvSpPr>
            <a:spLocks noGrp="1"/>
          </p:cNvSpPr>
          <p:nvPr>
            <p:ph type="sldNum" sz="quarter" idx="10"/>
          </p:nvPr>
        </p:nvSpPr>
        <p:spPr>
          <a:xfrm>
            <a:off x="4143375" y="11725956"/>
            <a:ext cx="3170238" cy="616404"/>
          </a:xfrm>
          <a:prstGeom prst="rect">
            <a:avLst/>
          </a:prstGeom>
        </p:spPr>
        <p:txBody>
          <a:bodyPr lIns="91435" tIns="45718" rIns="91435" bIns="45718"/>
          <a:lstStyle/>
          <a:p>
            <a:fld id="{0A3C37BE-C303-496D-B5CD-85F2937540FC}" type="slidenum">
              <a:rPr lang="en-US" smtClean="0"/>
              <a:t>23</a:t>
            </a:fld>
            <a:endParaRPr lang="en-US"/>
          </a:p>
        </p:txBody>
      </p:sp>
    </p:spTree>
    <p:extLst>
      <p:ext uri="{BB962C8B-B14F-4D97-AF65-F5344CB8AC3E}">
        <p14:creationId xmlns:p14="http://schemas.microsoft.com/office/powerpoint/2010/main" val="384965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63">
              <a:defRPr/>
            </a:pPr>
            <a:r>
              <a:rPr lang="en-US" b="1" dirty="0" smtClean="0"/>
              <a:t>Our analysis  differentiates between Example 1 and Example 2.</a:t>
            </a:r>
          </a:p>
          <a:p>
            <a:r>
              <a:rPr lang="en-US" dirty="0" smtClean="0"/>
              <a:t>The equations differentiate</a:t>
            </a:r>
            <a:r>
              <a:rPr lang="en-US" baseline="0" dirty="0" smtClean="0"/>
              <a:t> to show if C</a:t>
            </a:r>
            <a:r>
              <a:rPr lang="en-US" baseline="-25000" dirty="0" smtClean="0"/>
              <a:t>2</a:t>
            </a:r>
            <a:r>
              <a:rPr lang="en-US" baseline="0" dirty="0" smtClean="0"/>
              <a:t> can send tainted data between C</a:t>
            </a:r>
            <a:r>
              <a:rPr lang="en-US" baseline="-25000" dirty="0" smtClean="0"/>
              <a:t>1</a:t>
            </a:r>
            <a:r>
              <a:rPr lang="en-US" baseline="0" dirty="0" smtClean="0"/>
              <a:t> and C</a:t>
            </a:r>
            <a:r>
              <a:rPr lang="en-US" baseline="-25000" dirty="0" smtClean="0"/>
              <a:t>3</a:t>
            </a:r>
            <a:r>
              <a:rPr lang="en-US" baseline="0" dirty="0" smtClean="0"/>
              <a:t>.</a:t>
            </a:r>
          </a:p>
          <a:p>
            <a:endParaRPr lang="en-US" u="sng" dirty="0" smtClean="0"/>
          </a:p>
          <a:p>
            <a:r>
              <a:rPr lang="en-US" b="1" dirty="0" smtClean="0"/>
              <a:t>Could</a:t>
            </a:r>
            <a:r>
              <a:rPr lang="en-US" b="1" baseline="0" dirty="0" smtClean="0"/>
              <a:t> enable enforcement of a p</a:t>
            </a:r>
            <a:r>
              <a:rPr lang="en-US" b="1" dirty="0" smtClean="0"/>
              <a:t>olicy declassifying</a:t>
            </a:r>
            <a:r>
              <a:rPr lang="en-US" b="1" baseline="0" dirty="0" smtClean="0"/>
              <a:t> taint (allowing) flow from Src</a:t>
            </a:r>
            <a:r>
              <a:rPr lang="en-US" b="1" baseline="-25000" dirty="0" smtClean="0"/>
              <a:t>1</a:t>
            </a:r>
            <a:r>
              <a:rPr lang="en-US" b="1" baseline="0" dirty="0" smtClean="0"/>
              <a:t> to Sink</a:t>
            </a:r>
            <a:r>
              <a:rPr lang="en-US" b="1" baseline="-25000" dirty="0" smtClean="0"/>
              <a:t>1</a:t>
            </a:r>
            <a:r>
              <a:rPr lang="en-US" b="1" baseline="0" dirty="0" smtClean="0"/>
              <a:t>, and from Src</a:t>
            </a:r>
            <a:r>
              <a:rPr lang="en-US" b="1" baseline="-25000" dirty="0" smtClean="0"/>
              <a:t>3</a:t>
            </a:r>
            <a:r>
              <a:rPr lang="en-US" b="1" baseline="0" dirty="0" smtClean="0"/>
              <a:t> to Sink</a:t>
            </a:r>
            <a:r>
              <a:rPr lang="en-US" b="1" baseline="-25000" dirty="0" smtClean="0"/>
              <a:t>3</a:t>
            </a:r>
            <a:r>
              <a:rPr lang="en-US" b="1" baseline="0" dirty="0" smtClean="0"/>
              <a:t>, but otherwise flows from a source to sink are disallowed.</a:t>
            </a:r>
          </a:p>
          <a:p>
            <a:r>
              <a:rPr lang="en-US" baseline="0" dirty="0" smtClean="0"/>
              <a:t>For Example 1, the analysis would show </a:t>
            </a:r>
            <a:r>
              <a:rPr lang="en-US" b="1" baseline="0" dirty="0" smtClean="0"/>
              <a:t>compliance.</a:t>
            </a:r>
          </a:p>
          <a:p>
            <a:r>
              <a:rPr lang="en-US" baseline="0" dirty="0" smtClean="0"/>
              <a:t>For Example 2, the analysis would show </a:t>
            </a:r>
            <a:r>
              <a:rPr lang="en-US" b="1" baseline="0" dirty="0" smtClean="0"/>
              <a:t>non-compliance.</a:t>
            </a:r>
          </a:p>
          <a:p>
            <a:endParaRPr lang="en-US" b="1" baseline="0" dirty="0" smtClean="0"/>
          </a:p>
          <a:p>
            <a:r>
              <a:rPr lang="en-US" b="0" baseline="0" dirty="0" smtClean="0"/>
              <a:t>Our work is focused on technically enabling precise, sound, efficient determination of taint flows. Usability and policy determination are additional areas of research, not our own focus but important for effective use of the analytical information we output. Policies could be set by an app store, a security system provider, an employer, an ISP, or via some usable interface could be set by the user themselves. </a:t>
            </a:r>
            <a:endParaRPr lang="en-US" b="0" dirty="0" smtClean="0"/>
          </a:p>
        </p:txBody>
      </p:sp>
      <p:sp>
        <p:nvSpPr>
          <p:cNvPr id="4" name="Slide Number Placeholder 3"/>
          <p:cNvSpPr>
            <a:spLocks noGrp="1"/>
          </p:cNvSpPr>
          <p:nvPr>
            <p:ph type="sldNum" sz="quarter" idx="10"/>
          </p:nvPr>
        </p:nvSpPr>
        <p:spPr>
          <a:xfrm>
            <a:off x="4143375" y="11725956"/>
            <a:ext cx="3170238" cy="616404"/>
          </a:xfrm>
          <a:prstGeom prst="rect">
            <a:avLst/>
          </a:prstGeom>
        </p:spPr>
        <p:txBody>
          <a:bodyPr lIns="91435" tIns="45718" rIns="91435" bIns="45718"/>
          <a:lstStyle/>
          <a:p>
            <a:fld id="{7AF2147D-DDB4-4416-92E4-DD9DABA45B45}"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3556843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454AB770-A45E-4881-B684-B36680350C26}" type="datetime1">
              <a:rPr lang="en-US" smtClean="0"/>
              <a:pPr/>
              <a:t>6/24/2015</a:t>
            </a:fld>
            <a:endParaRPr lang="en-US"/>
          </a:p>
        </p:txBody>
      </p:sp>
    </p:spTree>
    <p:extLst>
      <p:ext uri="{BB962C8B-B14F-4D97-AF65-F5344CB8AC3E}">
        <p14:creationId xmlns:p14="http://schemas.microsoft.com/office/powerpoint/2010/main" val="1688391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Sent intents are treated as sinks,</a:t>
            </a:r>
            <a:r>
              <a:rPr lang="en-US" baseline="0" dirty="0" smtClean="0"/>
              <a:t> and received intents are treated as sources.</a:t>
            </a:r>
          </a:p>
          <a:p>
            <a:r>
              <a:rPr lang="en-US" b="1" dirty="0" smtClean="0"/>
              <a:t>Definition.</a:t>
            </a:r>
            <a:r>
              <a:rPr lang="en-US" dirty="0" smtClean="0"/>
              <a:t> </a:t>
            </a:r>
            <a:r>
              <a:rPr lang="en-US" baseline="0" dirty="0" smtClean="0"/>
              <a:t>A </a:t>
            </a:r>
            <a:r>
              <a:rPr lang="en-US" u="sng" baseline="0" dirty="0" smtClean="0"/>
              <a:t>full</a:t>
            </a:r>
            <a:r>
              <a:rPr lang="en-US" baseline="0" dirty="0" smtClean="0"/>
              <a:t> taint flow is from a non-intent source to a non-intent sink. </a:t>
            </a:r>
          </a:p>
          <a:p>
            <a:r>
              <a:rPr lang="en-US" b="1" dirty="0" smtClean="0"/>
              <a:t>Definition.</a:t>
            </a:r>
            <a:r>
              <a:rPr lang="en-US" dirty="0" smtClean="0"/>
              <a:t> A </a:t>
            </a:r>
            <a:r>
              <a:rPr lang="en-US" i="1" dirty="0" smtClean="0"/>
              <a:t>source</a:t>
            </a:r>
            <a:r>
              <a:rPr lang="en-US" dirty="0" smtClean="0"/>
              <a:t> is an </a:t>
            </a:r>
            <a:r>
              <a:rPr lang="en-US" u="sng" dirty="0" smtClean="0"/>
              <a:t>external</a:t>
            </a:r>
            <a:r>
              <a:rPr lang="en-US" dirty="0" smtClean="0"/>
              <a:t> resource (external to the app, not necessarily external to the phone) from which data is read. </a:t>
            </a:r>
          </a:p>
          <a:p>
            <a:r>
              <a:rPr lang="en-US" b="1" dirty="0" smtClean="0"/>
              <a:t>Definition.</a:t>
            </a:r>
            <a:r>
              <a:rPr lang="en-US" dirty="0" smtClean="0"/>
              <a:t> A </a:t>
            </a:r>
            <a:r>
              <a:rPr lang="en-US" i="1" dirty="0" smtClean="0"/>
              <a:t>sink </a:t>
            </a:r>
            <a:r>
              <a:rPr lang="en-US" dirty="0" smtClean="0"/>
              <a:t>is an </a:t>
            </a:r>
            <a:r>
              <a:rPr lang="en-US" u="sng" dirty="0" smtClean="0"/>
              <a:t>external</a:t>
            </a:r>
            <a:r>
              <a:rPr lang="en-US" dirty="0" smtClean="0"/>
              <a:t> resource to which data is written. </a:t>
            </a:r>
          </a:p>
          <a:p>
            <a:r>
              <a:rPr lang="en-US" dirty="0" smtClean="0"/>
              <a:t>For example,</a:t>
            </a:r>
          </a:p>
          <a:p>
            <a:pPr lvl="1"/>
            <a:r>
              <a:rPr lang="en-US" b="1" dirty="0" smtClean="0"/>
              <a:t>Sources</a:t>
            </a:r>
            <a:r>
              <a:rPr lang="en-US" dirty="0" smtClean="0"/>
              <a:t>: Device ID, contacts, photos, current location, etc.</a:t>
            </a:r>
          </a:p>
          <a:p>
            <a:pPr lvl="1"/>
            <a:r>
              <a:rPr lang="en-US" b="1" dirty="0" smtClean="0"/>
              <a:t>Sinks</a:t>
            </a:r>
            <a:r>
              <a:rPr lang="en-US" dirty="0" smtClean="0"/>
              <a:t>: Internet, outbound text messages, file system, etc.</a:t>
            </a:r>
          </a:p>
          <a:p>
            <a:endParaRPr lang="en-US" baseline="0" dirty="0" smtClean="0"/>
          </a:p>
          <a:p>
            <a:endParaRPr lang="en-US" dirty="0"/>
          </a:p>
        </p:txBody>
      </p:sp>
      <p:sp>
        <p:nvSpPr>
          <p:cNvPr id="4" name="Slide Number Placeholder 3"/>
          <p:cNvSpPr>
            <a:spLocks noGrp="1"/>
          </p:cNvSpPr>
          <p:nvPr>
            <p:ph type="sldNum" sz="quarter" idx="10"/>
          </p:nvPr>
        </p:nvSpPr>
        <p:spPr>
          <a:xfrm>
            <a:off x="4143375" y="11725956"/>
            <a:ext cx="3170238" cy="616404"/>
          </a:xfrm>
          <a:prstGeom prst="rect">
            <a:avLst/>
          </a:prstGeom>
        </p:spPr>
        <p:txBody>
          <a:bodyPr lIns="91435" tIns="45718" rIns="91435" bIns="45718"/>
          <a:lstStyle/>
          <a:p>
            <a:fld id="{0A3C37BE-C303-496D-B5CD-85F2937540FC}" type="slidenum">
              <a:rPr lang="en-US" smtClean="0"/>
              <a:t>27</a:t>
            </a:fld>
            <a:endParaRPr lang="en-US" dirty="0"/>
          </a:p>
        </p:txBody>
      </p:sp>
    </p:spTree>
    <p:extLst>
      <p:ext uri="{BB962C8B-B14F-4D97-AF65-F5344CB8AC3E}">
        <p14:creationId xmlns:p14="http://schemas.microsoft.com/office/powerpoint/2010/main" val="2857502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454AB770-A45E-4881-B684-B36680350C26}" type="datetime1">
              <a:rPr lang="en-US" smtClean="0"/>
              <a:pPr/>
              <a:t>6/24/2015</a:t>
            </a:fld>
            <a:endParaRPr lang="en-US"/>
          </a:p>
        </p:txBody>
      </p:sp>
    </p:spTree>
    <p:extLst>
      <p:ext uri="{BB962C8B-B14F-4D97-AF65-F5344CB8AC3E}">
        <p14:creationId xmlns:p14="http://schemas.microsoft.com/office/powerpoint/2010/main" val="2020745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454AB770-A45E-4881-B684-B36680350C26}" type="datetime1">
              <a:rPr lang="en-US" smtClean="0"/>
              <a:pPr/>
              <a:t>6/24/2015</a:t>
            </a:fld>
            <a:endParaRPr lang="en-US"/>
          </a:p>
        </p:txBody>
      </p:sp>
    </p:spTree>
    <p:extLst>
      <p:ext uri="{BB962C8B-B14F-4D97-AF65-F5344CB8AC3E}">
        <p14:creationId xmlns:p14="http://schemas.microsoft.com/office/powerpoint/2010/main" val="1642805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yellow highlighted nodes are along three</a:t>
            </a:r>
            <a:r>
              <a:rPr lang="en-US" baseline="0" smtClean="0"/>
              <a:t> possible</a:t>
            </a:r>
            <a:r>
              <a:rPr lang="en-US" smtClean="0"/>
              <a:t> </a:t>
            </a:r>
            <a:r>
              <a:rPr lang="en-US" err="1" smtClean="0"/>
              <a:t>taint</a:t>
            </a:r>
            <a:r>
              <a:rPr lang="en-US" baseline="0" err="1" smtClean="0"/>
              <a:t>flow</a:t>
            </a:r>
            <a:r>
              <a:rPr lang="en-US" baseline="0" smtClean="0"/>
              <a:t> </a:t>
            </a:r>
            <a:r>
              <a:rPr lang="en-US" smtClean="0"/>
              <a:t>paths between source 15 and sink 13. </a:t>
            </a:r>
          </a:p>
          <a:p>
            <a:r>
              <a:rPr lang="en-US" smtClean="0"/>
              <a:t>Those paths are written</a:t>
            </a:r>
            <a:r>
              <a:rPr lang="en-US" baseline="0" smtClean="0"/>
              <a:t> on the bottom of the slide.</a:t>
            </a:r>
          </a:p>
          <a:p>
            <a:r>
              <a:rPr lang="en-US" baseline="0" smtClean="0"/>
              <a:t>The white nodes and all the other links can be used for additional </a:t>
            </a:r>
            <a:r>
              <a:rPr lang="en-US" baseline="0" err="1" smtClean="0"/>
              <a:t>taintflow</a:t>
            </a:r>
            <a:r>
              <a:rPr lang="en-US" baseline="0" smtClean="0"/>
              <a:t> paths (to both sink 13 and sink 11).</a:t>
            </a:r>
          </a:p>
          <a:p>
            <a:r>
              <a:rPr lang="en-US" smtClean="0"/>
              <a:t> </a:t>
            </a:r>
          </a:p>
        </p:txBody>
      </p:sp>
      <p:sp>
        <p:nvSpPr>
          <p:cNvPr id="4" name="Slide Number Placeholder 3"/>
          <p:cNvSpPr>
            <a:spLocks noGrp="1"/>
          </p:cNvSpPr>
          <p:nvPr>
            <p:ph type="sldNum" sz="quarter" idx="10"/>
          </p:nvPr>
        </p:nvSpPr>
        <p:spPr>
          <a:xfrm>
            <a:off x="4143375" y="11725956"/>
            <a:ext cx="3170238" cy="616404"/>
          </a:xfrm>
          <a:prstGeom prst="rect">
            <a:avLst/>
          </a:prstGeom>
        </p:spPr>
        <p:txBody>
          <a:bodyPr lIns="91435" tIns="45718" rIns="91435" bIns="45718"/>
          <a:lstStyle/>
          <a:p>
            <a:fld id="{0A3C37BE-C303-496D-B5CD-85F2937540FC}" type="slidenum">
              <a:rPr lang="en-US" smtClean="0"/>
              <a:t>33</a:t>
            </a:fld>
            <a:endParaRPr lang="en-US"/>
          </a:p>
        </p:txBody>
      </p:sp>
    </p:spTree>
    <p:extLst>
      <p:ext uri="{BB962C8B-B14F-4D97-AF65-F5344CB8AC3E}">
        <p14:creationId xmlns:p14="http://schemas.microsoft.com/office/powerpoint/2010/main" val="3780628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xfrm>
            <a:off x="3884613" y="1"/>
            <a:ext cx="2971800" cy="587829"/>
          </a:xfrm>
          <a:prstGeom prst="rect">
            <a:avLst/>
          </a:prstGeom>
          <a:ln/>
        </p:spPr>
        <p:txBody>
          <a:bodyPr lIns="91430" tIns="45716" rIns="91430" bIns="45716"/>
          <a:lstStyle/>
          <a:p>
            <a:fld id="{7714C061-06BC-4B45-90DB-3968B0D850B7}" type="datetime1">
              <a:rPr lang="en-US"/>
              <a:pPr/>
              <a:t>6/24/2015</a:t>
            </a:fld>
            <a:endParaRPr lang="en-US"/>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4403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problem</a:t>
            </a:r>
            <a:r>
              <a:rPr lang="en-US" baseline="0" dirty="0" smtClean="0"/>
              <a:t> is made more difficult by Android’s “All or nothing” permission model</a:t>
            </a:r>
            <a:endParaRPr lang="en-US" dirty="0"/>
          </a:p>
          <a:p>
            <a:endParaRPr lang="en-US" dirty="0" smtClean="0"/>
          </a:p>
        </p:txBody>
      </p:sp>
      <p:sp>
        <p:nvSpPr>
          <p:cNvPr id="4" name="Slide Number Placeholder 3"/>
          <p:cNvSpPr>
            <a:spLocks noGrp="1"/>
          </p:cNvSpPr>
          <p:nvPr>
            <p:ph type="sldNum" sz="quarter" idx="10"/>
          </p:nvPr>
        </p:nvSpPr>
        <p:spPr>
          <a:xfrm>
            <a:off x="4143375" y="11725956"/>
            <a:ext cx="3170238" cy="616404"/>
          </a:xfrm>
          <a:prstGeom prst="rect">
            <a:avLst/>
          </a:prstGeom>
        </p:spPr>
        <p:txBody>
          <a:bodyPr lIns="91435" tIns="45718" rIns="91435" bIns="45718"/>
          <a:lstStyle/>
          <a:p>
            <a:fld id="{0A3C37BE-C303-496D-B5CD-85F2937540FC}" type="slidenum">
              <a:rPr lang="en-US" smtClean="0"/>
              <a:t>4</a:t>
            </a:fld>
            <a:endParaRPr lang="en-US"/>
          </a:p>
        </p:txBody>
      </p:sp>
    </p:spTree>
    <p:extLst>
      <p:ext uri="{BB962C8B-B14F-4D97-AF65-F5344CB8AC3E}">
        <p14:creationId xmlns:p14="http://schemas.microsoft.com/office/powerpoint/2010/main" val="372936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explicit intent</a:t>
            </a:r>
            <a:r>
              <a:rPr lang="en-US" baseline="0" dirty="0" smtClean="0"/>
              <a:t> designates its recipient by name.</a:t>
            </a:r>
          </a:p>
          <a:p>
            <a:r>
              <a:rPr lang="en-US" baseline="0" dirty="0" smtClean="0"/>
              <a:t>An implicit intent allows the Android OS to try to find a suitable component from among those installed on the device.</a:t>
            </a:r>
            <a:endParaRPr lang="en-US" dirty="0"/>
          </a:p>
        </p:txBody>
      </p:sp>
      <p:sp>
        <p:nvSpPr>
          <p:cNvPr id="4" name="Slide Number Placeholder 3"/>
          <p:cNvSpPr>
            <a:spLocks noGrp="1"/>
          </p:cNvSpPr>
          <p:nvPr>
            <p:ph type="sldNum" sz="quarter" idx="10"/>
          </p:nvPr>
        </p:nvSpPr>
        <p:spPr>
          <a:xfrm>
            <a:off x="4143375" y="11725956"/>
            <a:ext cx="3170238" cy="616404"/>
          </a:xfrm>
          <a:prstGeom prst="rect">
            <a:avLst/>
          </a:prstGeom>
        </p:spPr>
        <p:txBody>
          <a:bodyPr lIns="91435" tIns="45718" rIns="91435" bIns="45718"/>
          <a:lstStyle/>
          <a:p>
            <a:fld id="{0A3C37BE-C303-496D-B5CD-85F2937540FC}" type="slidenum">
              <a:rPr lang="en-US" smtClean="0"/>
              <a:t>5</a:t>
            </a:fld>
            <a:endParaRPr lang="en-US" dirty="0"/>
          </a:p>
        </p:txBody>
      </p:sp>
    </p:spTree>
    <p:extLst>
      <p:ext uri="{BB962C8B-B14F-4D97-AF65-F5344CB8AC3E}">
        <p14:creationId xmlns:p14="http://schemas.microsoft.com/office/powerpoint/2010/main" val="366037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t>
            </a:r>
            <a:r>
              <a:rPr lang="en-US" dirty="0"/>
              <a:t>tools are the </a:t>
            </a:r>
            <a:r>
              <a:rPr lang="en-US" dirty="0" smtClean="0"/>
              <a:t>state </a:t>
            </a:r>
            <a:r>
              <a:rPr lang="en-US" dirty="0"/>
              <a:t>of the art </a:t>
            </a:r>
            <a:r>
              <a:rPr lang="en-US" b="1" u="sng" dirty="0"/>
              <a:t>for the problems they intend to solve</a:t>
            </a:r>
          </a:p>
          <a:p>
            <a:endParaRPr lang="en-US" dirty="0" smtClean="0"/>
          </a:p>
          <a:p>
            <a:r>
              <a:rPr lang="en-US" dirty="0" smtClean="0"/>
              <a:t>FD</a:t>
            </a:r>
            <a:r>
              <a:rPr lang="en-US" dirty="0"/>
              <a:t>: State of art for t</a:t>
            </a:r>
            <a:r>
              <a:rPr lang="en-US" dirty="0" smtClean="0"/>
              <a:t>aint flow </a:t>
            </a:r>
            <a:r>
              <a:rPr lang="en-US" dirty="0"/>
              <a:t>analysis for intra-component</a:t>
            </a:r>
          </a:p>
          <a:p>
            <a:endParaRPr lang="en-US" dirty="0"/>
          </a:p>
          <a:p>
            <a:r>
              <a:rPr lang="en-US" dirty="0"/>
              <a:t>Epicc: State of the art for </a:t>
            </a:r>
            <a:r>
              <a:rPr lang="en-US" dirty="0" smtClean="0"/>
              <a:t>identifying</a:t>
            </a:r>
            <a:r>
              <a:rPr lang="en-US" baseline="0" dirty="0" smtClean="0"/>
              <a:t> intent specifications </a:t>
            </a:r>
          </a:p>
          <a:p>
            <a:endParaRPr lang="en-US" baseline="0" dirty="0" smtClean="0"/>
          </a:p>
          <a:p>
            <a:r>
              <a:rPr lang="en-US" b="1" baseline="0" dirty="0" smtClean="0"/>
              <a:t>Static analysis: </a:t>
            </a:r>
            <a:r>
              <a:rPr lang="en-US" baseline="0" dirty="0" smtClean="0"/>
              <a:t>testing and evaluation of an application by examining the code without executing the program. </a:t>
            </a:r>
          </a:p>
          <a:p>
            <a:pPr lvl="1"/>
            <a:r>
              <a:rPr lang="en-US" baseline="0" dirty="0" smtClean="0"/>
              <a:t>Advantage to SA:</a:t>
            </a:r>
          </a:p>
          <a:p>
            <a:pPr marL="1085795" lvl="2" indent="-171441">
              <a:buFontTx/>
              <a:buChar char="-"/>
            </a:pPr>
            <a:r>
              <a:rPr lang="en-US" dirty="0" smtClean="0"/>
              <a:t>Examines </a:t>
            </a:r>
            <a:r>
              <a:rPr lang="en-US" u="sng" dirty="0" smtClean="0"/>
              <a:t>all</a:t>
            </a:r>
            <a:r>
              <a:rPr lang="en-US" u="none" baseline="0" dirty="0" smtClean="0"/>
              <a:t> </a:t>
            </a:r>
            <a:r>
              <a:rPr lang="en-US" u="none" dirty="0" smtClean="0"/>
              <a:t>possible</a:t>
            </a:r>
            <a:r>
              <a:rPr lang="en-US" dirty="0" smtClean="0"/>
              <a:t> execution paths and variable values, not just those invoked during one (or multiple) executions</a:t>
            </a:r>
          </a:p>
          <a:p>
            <a:pPr lvl="1"/>
            <a:r>
              <a:rPr lang="en-US" baseline="0" dirty="0" smtClean="0"/>
              <a:t>Drawbacks to SA: </a:t>
            </a:r>
          </a:p>
          <a:p>
            <a:pPr marL="1085795" lvl="2" indent="-171441" defTabSz="914353" fontAlgn="auto">
              <a:spcBef>
                <a:spcPts val="0"/>
              </a:spcBef>
              <a:spcAft>
                <a:spcPts val="0"/>
              </a:spcAft>
              <a:buFontTx/>
              <a:buChar char="-"/>
              <a:tabLst/>
              <a:defRPr/>
            </a:pPr>
            <a:r>
              <a:rPr lang="en-US" dirty="0" smtClean="0"/>
              <a:t>Effectiveness for particular security</a:t>
            </a:r>
            <a:r>
              <a:rPr lang="en-US" baseline="0" dirty="0" smtClean="0"/>
              <a:t> issues depends on analysis type, plus on analyzer’s soundness and precision</a:t>
            </a:r>
          </a:p>
          <a:p>
            <a:pPr marL="1085795" lvl="2" indent="-171441" defTabSz="914353" fontAlgn="auto">
              <a:spcBef>
                <a:spcPts val="0"/>
              </a:spcBef>
              <a:spcAft>
                <a:spcPts val="0"/>
              </a:spcAft>
              <a:buFontTx/>
              <a:buChar char="-"/>
              <a:tabLst/>
              <a:defRPr/>
            </a:pPr>
            <a:r>
              <a:rPr lang="en-US" baseline="0" dirty="0" smtClean="0"/>
              <a:t>Automated tools produce false positives and false negatives</a:t>
            </a:r>
          </a:p>
          <a:p>
            <a:pPr marL="914353" lvl="2" defTabSz="914353" fontAlgn="auto">
              <a:spcBef>
                <a:spcPts val="0"/>
              </a:spcBef>
              <a:spcAft>
                <a:spcPts val="0"/>
              </a:spcAft>
              <a:tabLst/>
              <a:defRPr/>
            </a:pPr>
            <a:r>
              <a:rPr lang="en-US" baseline="0" dirty="0" smtClean="0"/>
              <a:t>- Doesn’t find vulnerabilities introduced in runtime environment</a:t>
            </a:r>
          </a:p>
          <a:p>
            <a:pPr defTabSz="914353" fontAlgn="auto">
              <a:spcBef>
                <a:spcPts val="0"/>
              </a:spcBef>
              <a:spcAft>
                <a:spcPts val="0"/>
              </a:spcAft>
              <a:tabLst/>
              <a:defRPr/>
            </a:pPr>
            <a:r>
              <a:rPr lang="en-US" b="1" baseline="0" dirty="0" smtClean="0"/>
              <a:t>Dynamic analysis: </a:t>
            </a:r>
            <a:r>
              <a:rPr lang="en-US" baseline="0" dirty="0" smtClean="0"/>
              <a:t>testing and evaluation of an application by executing it (over some inputs) and observing the executions</a:t>
            </a:r>
          </a:p>
          <a:p>
            <a:pPr lvl="1"/>
            <a:r>
              <a:rPr lang="en-US" baseline="0" dirty="0" smtClean="0"/>
              <a:t>Advantages to DA:</a:t>
            </a:r>
          </a:p>
          <a:p>
            <a:pPr marL="1085795" lvl="2" indent="-171441">
              <a:buFontTx/>
              <a:buChar char="-"/>
            </a:pPr>
            <a:r>
              <a:rPr lang="en-US" baseline="0" dirty="0" smtClean="0"/>
              <a:t>Identifies vulnerabilities in a runtime environment</a:t>
            </a:r>
          </a:p>
          <a:p>
            <a:pPr marL="1085795" lvl="2" indent="-171441">
              <a:buFontTx/>
              <a:buChar char="-"/>
            </a:pPr>
            <a:r>
              <a:rPr lang="en-US" baseline="0" dirty="0" smtClean="0"/>
              <a:t>Can be used to identify </a:t>
            </a:r>
            <a:r>
              <a:rPr lang="en-US" baseline="0" dirty="0" err="1" smtClean="0"/>
              <a:t>vulns</a:t>
            </a:r>
            <a:r>
              <a:rPr lang="en-US" baseline="0" dirty="0" smtClean="0"/>
              <a:t> that might have been false negatives in the static analysis</a:t>
            </a:r>
          </a:p>
          <a:p>
            <a:pPr marL="457177" lvl="1"/>
            <a:r>
              <a:rPr lang="en-US" baseline="0" dirty="0" smtClean="0"/>
              <a:t>Drawbacks to DA:</a:t>
            </a:r>
          </a:p>
          <a:p>
            <a:pPr marL="1085795" lvl="2" indent="-171441">
              <a:buFontTx/>
              <a:buChar char="-"/>
            </a:pPr>
            <a:r>
              <a:rPr lang="en-US" baseline="0" dirty="0" smtClean="0"/>
              <a:t>Only as good as the analysis being used: what inputs test with, and what v</a:t>
            </a:r>
          </a:p>
          <a:p>
            <a:pPr marL="1085795" lvl="2" indent="-171441">
              <a:buFontTx/>
              <a:buChar char="-"/>
            </a:pPr>
            <a:r>
              <a:rPr lang="en-US" baseline="0" dirty="0" smtClean="0"/>
              <a:t>Automated tools produce false positives and false negatives</a:t>
            </a:r>
          </a:p>
          <a:p>
            <a:pPr marL="914353" lvl="2"/>
            <a:endParaRPr lang="en-US" baseline="0" dirty="0" smtClean="0"/>
          </a:p>
        </p:txBody>
      </p:sp>
      <p:sp>
        <p:nvSpPr>
          <p:cNvPr id="4" name="Slide Number Placeholder 3"/>
          <p:cNvSpPr>
            <a:spLocks noGrp="1"/>
          </p:cNvSpPr>
          <p:nvPr>
            <p:ph type="sldNum" sz="quarter" idx="10"/>
          </p:nvPr>
        </p:nvSpPr>
        <p:spPr>
          <a:xfrm>
            <a:off x="4143375" y="11725956"/>
            <a:ext cx="3170238" cy="616404"/>
          </a:xfrm>
          <a:prstGeom prst="rect">
            <a:avLst/>
          </a:prstGeom>
        </p:spPr>
        <p:txBody>
          <a:bodyPr lIns="91435" tIns="45718" rIns="91435" bIns="45718"/>
          <a:lstStyle/>
          <a:p>
            <a:fld id="{0A3C37BE-C303-496D-B5CD-85F2937540FC}" type="slidenum">
              <a:rPr lang="en-US" smtClean="0"/>
              <a:t>6</a:t>
            </a:fld>
            <a:endParaRPr lang="en-US"/>
          </a:p>
        </p:txBody>
      </p:sp>
    </p:spTree>
    <p:extLst>
      <p:ext uri="{BB962C8B-B14F-4D97-AF65-F5344CB8AC3E}">
        <p14:creationId xmlns:p14="http://schemas.microsoft.com/office/powerpoint/2010/main" val="37293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375" y="11725956"/>
            <a:ext cx="3170238" cy="616404"/>
          </a:xfrm>
          <a:prstGeom prst="rect">
            <a:avLst/>
          </a:prstGeom>
        </p:spPr>
        <p:txBody>
          <a:bodyPr lIns="91435" tIns="45718" rIns="91435" bIns="45718"/>
          <a:lstStyle/>
          <a:p>
            <a:fld id="{0A3C37BE-C303-496D-B5CD-85F2937540FC}" type="slidenum">
              <a:rPr lang="en-US" smtClean="0"/>
              <a:t>7</a:t>
            </a:fld>
            <a:endParaRPr lang="en-US"/>
          </a:p>
        </p:txBody>
      </p:sp>
    </p:spTree>
    <p:extLst>
      <p:ext uri="{BB962C8B-B14F-4D97-AF65-F5344CB8AC3E}">
        <p14:creationId xmlns:p14="http://schemas.microsoft.com/office/powerpoint/2010/main" val="1474821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don’t even consider sources that aren’t sensitive.</a:t>
            </a:r>
          </a:p>
          <a:p>
            <a:endParaRPr lang="en-US"/>
          </a:p>
          <a:p>
            <a:pPr marL="0" lvl="1">
              <a:spcBef>
                <a:spcPts val="1800"/>
              </a:spcBef>
            </a:pPr>
            <a:r>
              <a:rPr lang="en-US"/>
              <a:t>Definition. A </a:t>
            </a:r>
            <a:r>
              <a:rPr lang="en-US" i="1"/>
              <a:t>taint flow</a:t>
            </a:r>
            <a:r>
              <a:rPr lang="en-US"/>
              <a:t> is data flow from a source to a sink.</a:t>
            </a:r>
          </a:p>
          <a:p>
            <a:pPr marL="0" lvl="1">
              <a:spcBef>
                <a:spcPts val="1800"/>
              </a:spcBef>
            </a:pPr>
            <a:r>
              <a:rPr lang="en-US"/>
              <a:t>Definition. A </a:t>
            </a:r>
            <a:r>
              <a:rPr lang="en-US" i="1"/>
              <a:t>full taint flow</a:t>
            </a:r>
            <a:r>
              <a:rPr lang="en-US"/>
              <a:t> is a taint flow where neither the source nor the sink are intents.</a:t>
            </a:r>
          </a:p>
          <a:p>
            <a:endParaRPr lang="en-US" dirty="0"/>
          </a:p>
        </p:txBody>
      </p:sp>
      <p:sp>
        <p:nvSpPr>
          <p:cNvPr id="4" name="Slide Number Placeholder 3"/>
          <p:cNvSpPr>
            <a:spLocks noGrp="1"/>
          </p:cNvSpPr>
          <p:nvPr>
            <p:ph type="sldNum" sz="quarter" idx="10"/>
          </p:nvPr>
        </p:nvSpPr>
        <p:spPr>
          <a:xfrm>
            <a:off x="4143375" y="11725956"/>
            <a:ext cx="3170238" cy="616404"/>
          </a:xfrm>
          <a:prstGeom prst="rect">
            <a:avLst/>
          </a:prstGeom>
        </p:spPr>
        <p:txBody>
          <a:bodyPr lIns="91435" tIns="45718" rIns="91435" bIns="45718"/>
          <a:lstStyle/>
          <a:p>
            <a:fld id="{0A3C37BE-C303-496D-B5CD-85F2937540FC}" type="slidenum">
              <a:rPr lang="en-US" smtClean="0"/>
              <a:t>8</a:t>
            </a:fld>
            <a:endParaRPr lang="en-US"/>
          </a:p>
        </p:txBody>
      </p:sp>
    </p:spTree>
    <p:extLst>
      <p:ext uri="{BB962C8B-B14F-4D97-AF65-F5344CB8AC3E}">
        <p14:creationId xmlns:p14="http://schemas.microsoft.com/office/powerpoint/2010/main" val="147482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1800"/>
              </a:spcBef>
            </a:pPr>
            <a:r>
              <a:rPr lang="en-US"/>
              <a:t>Definition. A </a:t>
            </a:r>
            <a:r>
              <a:rPr lang="en-US" i="1"/>
              <a:t>taint flow</a:t>
            </a:r>
            <a:r>
              <a:rPr lang="en-US"/>
              <a:t> is data flow from a source to a sink.</a:t>
            </a:r>
          </a:p>
          <a:p>
            <a:pPr marL="0" lvl="1">
              <a:spcBef>
                <a:spcPts val="1800"/>
              </a:spcBef>
            </a:pPr>
            <a:r>
              <a:rPr lang="en-US"/>
              <a:t>Definition. A </a:t>
            </a:r>
            <a:r>
              <a:rPr lang="en-US" i="1"/>
              <a:t>full taint flow</a:t>
            </a:r>
            <a:r>
              <a:rPr lang="en-US"/>
              <a:t> is a taint flow where neither the source nor the sink are intents.</a:t>
            </a:r>
          </a:p>
          <a:p>
            <a:endParaRPr lang="en-US"/>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454AB770-A45E-4881-B684-B36680350C26}" type="datetime1">
              <a:rPr lang="en-US" smtClean="0"/>
              <a:pPr/>
              <a:t>6/24/2015</a:t>
            </a:fld>
            <a:endParaRPr lang="en-US"/>
          </a:p>
        </p:txBody>
      </p:sp>
    </p:spTree>
    <p:extLst>
      <p:ext uri="{BB962C8B-B14F-4D97-AF65-F5344CB8AC3E}">
        <p14:creationId xmlns:p14="http://schemas.microsoft.com/office/powerpoint/2010/main" val="333633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143375" y="11725956"/>
            <a:ext cx="3170238" cy="616404"/>
          </a:xfrm>
          <a:prstGeom prst="rect">
            <a:avLst/>
          </a:prstGeom>
        </p:spPr>
        <p:txBody>
          <a:bodyPr lIns="91435" tIns="45718" rIns="91435" bIns="45718"/>
          <a:lstStyle/>
          <a:p>
            <a:fld id="{0A3C37BE-C303-496D-B5CD-85F2937540FC}" type="slidenum">
              <a:rPr lang="en-US" smtClean="0"/>
              <a:t>10</a:t>
            </a:fld>
            <a:endParaRPr lang="en-US"/>
          </a:p>
        </p:txBody>
      </p:sp>
    </p:spTree>
    <p:extLst>
      <p:ext uri="{BB962C8B-B14F-4D97-AF65-F5344CB8AC3E}">
        <p14:creationId xmlns:p14="http://schemas.microsoft.com/office/powerpoint/2010/main" val="3496782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4" name="Rectangle 8"/>
          <p:cNvSpPr>
            <a:spLocks noChangeArrowheads="1"/>
          </p:cNvSpPr>
          <p:nvPr userDrawn="1"/>
        </p:nvSpPr>
        <p:spPr bwMode="auto">
          <a:xfrm>
            <a:off x="0" y="6324596"/>
            <a:ext cx="12179300" cy="549077"/>
          </a:xfrm>
          <a:prstGeom prst="rect">
            <a:avLst/>
          </a:prstGeom>
          <a:solidFill>
            <a:schemeClr val="tx1"/>
          </a:solidFill>
          <a:ln w="9525">
            <a:noFill/>
            <a:miter lim="800000"/>
            <a:headEnd/>
            <a:tailEnd/>
          </a:ln>
          <a:effectLst/>
        </p:spPr>
        <p:txBody>
          <a:bodyPr lIns="0" tIns="0" rIns="0" bIns="0" anchor="ctr">
            <a:spAutoFit/>
          </a:bodyPr>
          <a:lstStyle/>
          <a:p>
            <a:endParaRPr lang="en-US"/>
          </a:p>
        </p:txBody>
      </p:sp>
      <p:pic>
        <p:nvPicPr>
          <p:cNvPr id="26" name="Picture 25" descr="SEI_CMU_University_1Line_Wh.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762" y="6488484"/>
            <a:ext cx="5116388" cy="262215"/>
          </a:xfrm>
          <a:prstGeom prst="rect">
            <a:avLst/>
          </a:prstGeom>
        </p:spPr>
      </p:pic>
      <p:sp>
        <p:nvSpPr>
          <p:cNvPr id="4" name="Rectangle 3"/>
          <p:cNvSpPr/>
          <p:nvPr userDrawn="1"/>
        </p:nvSpPr>
        <p:spPr bwMode="auto">
          <a:xfrm>
            <a:off x="7639552" y="3962401"/>
            <a:ext cx="4539749" cy="2360613"/>
          </a:xfrm>
          <a:prstGeom prst="rect">
            <a:avLst/>
          </a:prstGeom>
          <a:solidFill>
            <a:schemeClr val="tx2">
              <a:lumMod val="40000"/>
              <a:lumOff val="60000"/>
            </a:schemeClr>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pic>
        <p:nvPicPr>
          <p:cNvPr id="3" name="Picture 2" descr="IMG_4205-small.jpg"/>
          <p:cNvPicPr>
            <a:picLocks noChangeAspect="1"/>
          </p:cNvPicPr>
          <p:nvPr userDrawn="1"/>
        </p:nvPicPr>
        <p:blipFill rotWithShape="1">
          <a:blip r:embed="rId3" cstate="print">
            <a:extLst>
              <a:ext uri="{28A0092B-C50C-407E-A947-70E740481C1C}">
                <a14:useLocalDpi xmlns:a14="http://schemas.microsoft.com/office/drawing/2010/main" val="0"/>
              </a:ext>
            </a:extLst>
          </a:blip>
          <a:srcRect r="35260"/>
          <a:stretch/>
        </p:blipFill>
        <p:spPr>
          <a:xfrm>
            <a:off x="7003097" y="1"/>
            <a:ext cx="5176204" cy="4001911"/>
          </a:xfrm>
          <a:prstGeom prst="rect">
            <a:avLst/>
          </a:prstGeom>
        </p:spPr>
      </p:pic>
      <p:sp>
        <p:nvSpPr>
          <p:cNvPr id="15" name="Rectangle 14"/>
          <p:cNvSpPr/>
          <p:nvPr userDrawn="1"/>
        </p:nvSpPr>
        <p:spPr bwMode="auto">
          <a:xfrm>
            <a:off x="3" y="1"/>
            <a:ext cx="7745357" cy="6334125"/>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0" name="Rectangle 12"/>
          <p:cNvSpPr>
            <a:spLocks noGrp="1" noChangeArrowheads="1"/>
          </p:cNvSpPr>
          <p:nvPr>
            <p:ph type="ctrTitle" hasCustomPrompt="1"/>
          </p:nvPr>
        </p:nvSpPr>
        <p:spPr bwMode="white">
          <a:xfrm>
            <a:off x="562450" y="3143780"/>
            <a:ext cx="6914287" cy="984885"/>
          </a:xfrm>
        </p:spPr>
        <p:txBody>
          <a:bodyPr lIns="0" tIns="0" rIns="0" bIns="0" anchor="b" anchorCtr="0"/>
          <a:lstStyle>
            <a:lvl1pPr>
              <a:lnSpc>
                <a:spcPct val="100000"/>
              </a:lnSpc>
              <a:defRPr sz="3200" b="1" i="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21" name="Rectangle 13"/>
          <p:cNvSpPr>
            <a:spLocks noGrp="1" noChangeArrowheads="1"/>
          </p:cNvSpPr>
          <p:nvPr>
            <p:ph type="subTitle" idx="1"/>
          </p:nvPr>
        </p:nvSpPr>
        <p:spPr bwMode="white">
          <a:xfrm>
            <a:off x="563856" y="4244445"/>
            <a:ext cx="6912925" cy="664094"/>
          </a:xfrm>
          <a:prstGeom prst="rect">
            <a:avLst/>
          </a:prstGeom>
        </p:spPr>
        <p:txBody>
          <a:bodyPr lIns="0" tIns="0" rIns="0" bIns="0"/>
          <a:lstStyle>
            <a:lvl1pPr>
              <a:spcAft>
                <a:spcPct val="0"/>
              </a:spcAft>
              <a:defRPr sz="2000">
                <a:solidFill>
                  <a:srgbClr val="FFFFFF"/>
                </a:solidFill>
              </a:defRPr>
            </a:lvl1pPr>
          </a:lstStyle>
          <a:p>
            <a:endParaRPr lang="en-US" dirty="0"/>
          </a:p>
        </p:txBody>
      </p:sp>
      <p:sp>
        <p:nvSpPr>
          <p:cNvPr id="18" name="Rectangle 25"/>
          <p:cNvSpPr>
            <a:spLocks noChangeArrowheads="1"/>
          </p:cNvSpPr>
          <p:nvPr userDrawn="1"/>
        </p:nvSpPr>
        <p:spPr bwMode="white">
          <a:xfrm>
            <a:off x="8010994" y="6488569"/>
            <a:ext cx="3631234" cy="210735"/>
          </a:xfrm>
          <a:prstGeom prst="rect">
            <a:avLst/>
          </a:prstGeom>
          <a:noFill/>
          <a:ln w="9525">
            <a:noFill/>
            <a:miter lim="800000"/>
            <a:headEnd/>
            <a:tailEnd/>
          </a:ln>
          <a:effectLst/>
        </p:spPr>
        <p:txBody>
          <a:bodyPr wrap="square" lIns="0" tIns="0" rIns="0" bIns="45714">
            <a:spAutoFit/>
          </a:bodyPr>
          <a:lstStyle/>
          <a:p>
            <a:pPr algn="r" eaLnBrk="0" hangingPunct="0">
              <a:lnSpc>
                <a:spcPts val="1300"/>
              </a:lnSpc>
              <a:spcBef>
                <a:spcPct val="0"/>
              </a:spcBef>
            </a:pPr>
            <a:r>
              <a:rPr lang="en-US" sz="1000" dirty="0">
                <a:solidFill>
                  <a:schemeClr val="bg1"/>
                </a:solidFill>
              </a:rPr>
              <a:t>© </a:t>
            </a:r>
            <a:r>
              <a:rPr lang="en-US" sz="1000" dirty="0" smtClean="0">
                <a:solidFill>
                  <a:schemeClr val="bg1"/>
                </a:solidFill>
              </a:rPr>
              <a:t>2015 </a:t>
            </a:r>
            <a:r>
              <a:rPr lang="en-US" sz="1000" dirty="0">
                <a:solidFill>
                  <a:schemeClr val="bg1"/>
                </a:solidFill>
              </a:rPr>
              <a:t>Carnegie Mellon University</a:t>
            </a: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65803" y="241301"/>
            <a:ext cx="11583022" cy="394980"/>
          </a:xfrm>
        </p:spPr>
        <p:txBody>
          <a:bodyPr/>
          <a:lstStyle/>
          <a:p>
            <a:r>
              <a:rPr lang="en-US" dirty="0" smtClean="0"/>
              <a:t>Click to edit Master title style</a:t>
            </a:r>
            <a:endParaRPr lang="en-US" dirty="0"/>
          </a:p>
        </p:txBody>
      </p:sp>
      <p:sp>
        <p:nvSpPr>
          <p:cNvPr id="8" name="Content Placeholder 10"/>
          <p:cNvSpPr>
            <a:spLocks noGrp="1"/>
          </p:cNvSpPr>
          <p:nvPr>
            <p:ph sz="quarter" idx="12" hasCustomPrompt="1"/>
          </p:nvPr>
        </p:nvSpPr>
        <p:spPr>
          <a:xfrm>
            <a:off x="575135" y="1074737"/>
            <a:ext cx="6800109" cy="389996"/>
          </a:xfrm>
          <a:prstGeom prst="rect">
            <a:avLst/>
          </a:prstGeom>
        </p:spPr>
        <p:txBody>
          <a:bodyPr vert="horz" lIns="0" tIns="0" rIns="0" bIns="0"/>
          <a:lstStyle>
            <a:lvl1pPr marL="0" indent="0">
              <a:defRPr b="1"/>
            </a:lvl1pPr>
            <a:lvl2pPr marL="169863" indent="-169863">
              <a:defRPr sz="2200"/>
            </a:lvl2pPr>
            <a:lvl3pPr marL="457200" indent="-169863">
              <a:defRPr sz="2200">
                <a:solidFill>
                  <a:schemeClr val="tx1"/>
                </a:solidFill>
              </a:defRPr>
            </a:lvl3pPr>
            <a:lvl4pPr marL="685800" indent="-169863">
              <a:defRPr sz="2000">
                <a:solidFill>
                  <a:schemeClr val="tx1">
                    <a:lumMod val="65000"/>
                    <a:lumOff val="35000"/>
                  </a:schemeClr>
                </a:solidFill>
              </a:defRPr>
            </a:lvl4pPr>
            <a:lvl5pPr marL="973138" indent="-168275">
              <a:defRPr>
                <a:solidFill>
                  <a:schemeClr val="tx1">
                    <a:lumMod val="65000"/>
                    <a:lumOff val="35000"/>
                  </a:schemeClr>
                </a:solidFill>
              </a:defRPr>
            </a:lvl5pPr>
          </a:lstStyle>
          <a:p>
            <a:pPr lvl="0"/>
            <a:r>
              <a:rPr lang="en-US" dirty="0" smtClean="0"/>
              <a:t>Table Title</a:t>
            </a:r>
            <a:endParaRPr lang="en-US" dirty="0"/>
          </a:p>
        </p:txBody>
      </p:sp>
      <p:graphicFrame>
        <p:nvGraphicFramePr>
          <p:cNvPr id="9" name="Group 93"/>
          <p:cNvGraphicFramePr>
            <a:graphicFrameLocks noGrp="1"/>
          </p:cNvGraphicFramePr>
          <p:nvPr userDrawn="1">
            <p:extLst>
              <p:ext uri="{D42A27DB-BD31-4B8C-83A1-F6EECF244321}">
                <p14:modId xmlns:p14="http://schemas.microsoft.com/office/powerpoint/2010/main" val="1123452108"/>
              </p:ext>
            </p:extLst>
          </p:nvPr>
        </p:nvGraphicFramePr>
        <p:xfrm>
          <a:off x="586414" y="1499131"/>
          <a:ext cx="6788831" cy="4529135"/>
        </p:xfrm>
        <a:graphic>
          <a:graphicData uri="http://schemas.openxmlformats.org/drawingml/2006/table">
            <a:tbl>
              <a:tblPr/>
              <a:tblGrid>
                <a:gridCol w="1234888"/>
                <a:gridCol w="2378076"/>
                <a:gridCol w="1057603"/>
                <a:gridCol w="1059132"/>
                <a:gridCol w="1059132"/>
              </a:tblGrid>
              <a:tr h="348395">
                <a:tc>
                  <a:txBody>
                    <a:bodyPr/>
                    <a:lstStyle/>
                    <a:p>
                      <a:pPr marL="0" marR="0" lvl="0" indent="0" algn="l" defTabSz="914400" rtl="0" eaLnBrk="1" fontAlgn="base" latinLnBrk="0" hangingPunct="1">
                        <a:lnSpc>
                          <a:spcPct val="95000"/>
                        </a:lnSpc>
                        <a:spcBef>
                          <a:spcPct val="0"/>
                        </a:spcBef>
                        <a:spcAft>
                          <a:spcPct val="0"/>
                        </a:spcAft>
                        <a:buClrTx/>
                        <a:buSzPct val="70000"/>
                        <a:buFontTx/>
                        <a:buNone/>
                        <a:tabLst/>
                      </a:pPr>
                      <a:endParaRPr kumimoji="0" lang="en-US" sz="1300" b="0" i="0" u="none" strike="noStrike" cap="none" normalizeH="0" baseline="0" dirty="0" smtClean="0">
                        <a:ln>
                          <a:noFill/>
                        </a:ln>
                        <a:solidFill>
                          <a:schemeClr val="tx1"/>
                        </a:solidFill>
                        <a:effectLst/>
                        <a:latin typeface="Arial" charset="0"/>
                      </a:endParaRPr>
                    </a:p>
                  </a:txBody>
                  <a:tcPr marL="60897" marR="60897" horzOverflow="overflow">
                    <a:lnL cap="flat">
                      <a:noFill/>
                    </a:lnL>
                    <a:lnR>
                      <a:noFill/>
                    </a:lnR>
                    <a:lnT cap="flat">
                      <a:noFill/>
                    </a:lnT>
                    <a:lnB w="28575"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Tx/>
                        <a:buSzPct val="70000"/>
                        <a:buFontTx/>
                        <a:buNone/>
                        <a:tabLst/>
                      </a:pPr>
                      <a:endParaRPr kumimoji="0" lang="en-US" sz="1300" b="0" i="0" u="none" strike="noStrike" cap="none" normalizeH="0" baseline="0" dirty="0" smtClean="0">
                        <a:ln>
                          <a:noFill/>
                        </a:ln>
                        <a:solidFill>
                          <a:schemeClr val="tx1"/>
                        </a:solidFill>
                        <a:effectLst/>
                        <a:latin typeface="Arial" charset="0"/>
                      </a:endParaRPr>
                    </a:p>
                  </a:txBody>
                  <a:tcPr marL="60897" marR="60897" horzOverflow="overflow">
                    <a:lnL>
                      <a:noFill/>
                    </a:lnL>
                    <a:lnR>
                      <a:noFill/>
                    </a:lnR>
                    <a:lnT cap="flat">
                      <a:noFill/>
                    </a:lnT>
                    <a:lnB w="28575"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9050" cap="flat" cmpd="sng" algn="ctr">
                      <a:no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&lt;Text&gt;</a:t>
                      </a:r>
                    </a:p>
                  </a:txBody>
                  <a:tcPr marL="60897" marR="60897" horzOverflow="overflow">
                    <a:lnL>
                      <a:noFill/>
                    </a:lnL>
                    <a:lnR>
                      <a:noFill/>
                    </a:lnR>
                    <a:lnT w="19050" cap="flat" cmpd="sng" algn="ctr">
                      <a:no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&lt;Text&gt;</a:t>
                      </a:r>
                    </a:p>
                  </a:txBody>
                  <a:tcPr marL="60897" marR="60897" horzOverflow="overflow">
                    <a:lnL>
                      <a:noFill/>
                    </a:lnL>
                    <a:lnR cap="flat">
                      <a:noFill/>
                    </a:lnR>
                    <a:lnT w="19050" cap="flat" cmpd="sng" algn="ctr">
                      <a:no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r>
              <a:tr h="348395">
                <a:tc rowSpan="3">
                  <a:txBody>
                    <a:bodyPr/>
                    <a:lstStyle/>
                    <a:p>
                      <a:pPr marL="0" marR="0" lvl="0" indent="0" algn="l" defTabSz="914400" rtl="0" eaLnBrk="1" fontAlgn="base" latinLnBrk="0" hangingPunct="1">
                        <a:lnSpc>
                          <a:spcPct val="95000"/>
                        </a:lnSpc>
                        <a:spcBef>
                          <a:spcPct val="0"/>
                        </a:spcBef>
                        <a:spcAft>
                          <a:spcPct val="0"/>
                        </a:spcAft>
                        <a:buClrTx/>
                        <a:buSzPct val="70000"/>
                        <a:buFontTx/>
                        <a:buNone/>
                        <a:tabLst/>
                      </a:pPr>
                      <a:r>
                        <a:rPr kumimoji="0" lang="en-US" sz="1300" b="1" i="0" u="none" strike="noStrike" cap="none" normalizeH="0" baseline="0" dirty="0" smtClean="0">
                          <a:ln>
                            <a:noFill/>
                          </a:ln>
                          <a:solidFill>
                            <a:schemeClr val="tx1"/>
                          </a:solidFill>
                          <a:effectLst/>
                          <a:latin typeface="Arial" charset="0"/>
                        </a:rPr>
                        <a:t>&lt;Text&gt;</a:t>
                      </a:r>
                    </a:p>
                  </a:txBody>
                  <a:tcPr marL="60897" marR="60897" horzOverflow="overflow">
                    <a:lnL cap="flat">
                      <a:noFill/>
                    </a:lnL>
                    <a:lnR>
                      <a:noFill/>
                    </a:lnR>
                    <a:lnT w="28575"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dirty="0" smtClean="0">
                          <a:ln>
                            <a:noFill/>
                          </a:ln>
                          <a:solidFill>
                            <a:schemeClr val="tx1"/>
                          </a:solidFill>
                          <a:effectLst/>
                          <a:latin typeface="Arial" charset="0"/>
                        </a:rPr>
                        <a:t>&lt;Text&gt;</a:t>
                      </a:r>
                    </a:p>
                  </a:txBody>
                  <a:tcPr marL="60897" marR="60897" horzOverflow="overflow">
                    <a:lnL>
                      <a:noFill/>
                    </a:lnL>
                    <a:lnR>
                      <a:noFill/>
                    </a:lnR>
                    <a:lnT w="28575"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$&lt;$$$&gt;</a:t>
                      </a:r>
                    </a:p>
                  </a:txBody>
                  <a:tcPr marL="60897" marR="60897" horzOverflow="overflow">
                    <a:lnL>
                      <a:noFill/>
                    </a:lnL>
                    <a:lnR>
                      <a:noFill/>
                    </a:lnR>
                    <a:lnT w="28575"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28575"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$&lt;$$$&gt;</a:t>
                      </a:r>
                    </a:p>
                  </a:txBody>
                  <a:tcPr marL="60897" marR="60897" horzOverflow="overflow">
                    <a:lnL>
                      <a:noFill/>
                    </a:lnL>
                    <a:lnR cap="flat">
                      <a:noFill/>
                    </a:lnR>
                    <a:lnT w="28575"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8395">
                <a:tc vMerge="1">
                  <a:txBody>
                    <a:bodyPr/>
                    <a:lstStyle/>
                    <a:p>
                      <a:endParaRPr lang="en-US"/>
                    </a:p>
                  </a:txBody>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$&lt;$$$&gt;</a:t>
                      </a:r>
                    </a:p>
                  </a:txBody>
                  <a:tcPr marL="60897" marR="60897"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8395">
                <a:tc vMerge="1">
                  <a:txBody>
                    <a:bodyPr/>
                    <a:lstStyle/>
                    <a:p>
                      <a:endParaRPr lang="en-US"/>
                    </a:p>
                  </a:txBody>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cap="flat">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r>
              <a:tr h="348395">
                <a:tc rowSpan="3">
                  <a:txBody>
                    <a:bodyPr/>
                    <a:lstStyle/>
                    <a:p>
                      <a:pPr marL="0" marR="0" lvl="0" indent="0" algn="l" defTabSz="914400" rtl="0" eaLnBrk="1" fontAlgn="base" latinLnBrk="0" hangingPunct="1">
                        <a:lnSpc>
                          <a:spcPct val="95000"/>
                        </a:lnSpc>
                        <a:spcBef>
                          <a:spcPct val="0"/>
                        </a:spcBef>
                        <a:spcAft>
                          <a:spcPct val="0"/>
                        </a:spcAft>
                        <a:buClrTx/>
                        <a:buSzPct val="70000"/>
                        <a:buFontTx/>
                        <a:buNone/>
                        <a:tabLst/>
                      </a:pPr>
                      <a:r>
                        <a:rPr kumimoji="0" lang="en-US" sz="1300" b="1" i="0" u="none" strike="noStrike" cap="none" normalizeH="0" baseline="0" dirty="0" smtClean="0">
                          <a:ln>
                            <a:noFill/>
                          </a:ln>
                          <a:solidFill>
                            <a:schemeClr val="tx1"/>
                          </a:solidFill>
                          <a:effectLst/>
                          <a:latin typeface="Arial" charset="0"/>
                        </a:rPr>
                        <a:t>&lt;Text&gt;</a:t>
                      </a:r>
                    </a:p>
                  </a:txBody>
                  <a:tcPr marL="60897" marR="60897" horzOverflow="overflow">
                    <a:lnL cap="flat">
                      <a:noFill/>
                    </a:lnL>
                    <a:lnR>
                      <a:noFill/>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$&lt;$$$&gt;</a:t>
                      </a:r>
                    </a:p>
                  </a:txBody>
                  <a:tcPr marL="60897" marR="60897" horzOverflow="overflow">
                    <a:lnL>
                      <a:noFill/>
                    </a:lnL>
                    <a:lnR cap="flat">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8395">
                <a:tc vMerge="1">
                  <a:txBody>
                    <a:bodyPr/>
                    <a:lstStyle/>
                    <a:p>
                      <a:endParaRPr lang="en-US"/>
                    </a:p>
                  </a:txBody>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8395">
                <a:tc vMerge="1">
                  <a:txBody>
                    <a:bodyPr/>
                    <a:lstStyle/>
                    <a:p>
                      <a:endParaRPr lang="en-US"/>
                    </a:p>
                  </a:txBody>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cap="flat">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r>
              <a:tr h="348395">
                <a:tc rowSpan="3">
                  <a:txBody>
                    <a:bodyPr/>
                    <a:lstStyle/>
                    <a:p>
                      <a:pPr marL="0" marR="0" lvl="0" indent="0" algn="l" defTabSz="914400" rtl="0" eaLnBrk="1" fontAlgn="base" latinLnBrk="0" hangingPunct="1">
                        <a:lnSpc>
                          <a:spcPct val="95000"/>
                        </a:lnSpc>
                        <a:spcBef>
                          <a:spcPct val="0"/>
                        </a:spcBef>
                        <a:spcAft>
                          <a:spcPct val="0"/>
                        </a:spcAft>
                        <a:buClrTx/>
                        <a:buSzPct val="70000"/>
                        <a:buFontTx/>
                        <a:buNone/>
                        <a:tabLst/>
                      </a:pPr>
                      <a:r>
                        <a:rPr kumimoji="0" lang="en-US" sz="1300" b="1" i="0" u="none" strike="noStrike" cap="none" normalizeH="0" baseline="0" dirty="0" smtClean="0">
                          <a:ln>
                            <a:noFill/>
                          </a:ln>
                          <a:solidFill>
                            <a:schemeClr val="tx1"/>
                          </a:solidFill>
                          <a:effectLst/>
                          <a:latin typeface="Arial" charset="0"/>
                        </a:rPr>
                        <a:t>&lt;Text&gt;</a:t>
                      </a:r>
                    </a:p>
                  </a:txBody>
                  <a:tcPr marL="60897" marR="60897" horzOverflow="overflow">
                    <a:lnL cap="flat">
                      <a:noFill/>
                    </a:lnL>
                    <a:lnR>
                      <a:noFill/>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$&lt;$$$&gt;</a:t>
                      </a:r>
                    </a:p>
                  </a:txBody>
                  <a:tcPr marL="60897" marR="60897" horzOverflow="overflow">
                    <a:lnL>
                      <a:noFill/>
                    </a:lnL>
                    <a:lnR cap="flat">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8395">
                <a:tc vMerge="1">
                  <a:txBody>
                    <a:bodyPr/>
                    <a:lstStyle/>
                    <a:p>
                      <a:endParaRPr lang="en-US"/>
                    </a:p>
                  </a:txBody>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$&lt;$$$&gt;</a:t>
                      </a:r>
                    </a:p>
                  </a:txBody>
                  <a:tcPr marL="60897" marR="60897"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8395">
                <a:tc vMerge="1">
                  <a:txBody>
                    <a:bodyPr/>
                    <a:lstStyle/>
                    <a:p>
                      <a:endParaRPr lang="en-US"/>
                    </a:p>
                  </a:txBody>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cap="flat">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r>
              <a:tr h="348395">
                <a:tc rowSpan="3">
                  <a:txBody>
                    <a:bodyPr/>
                    <a:lstStyle/>
                    <a:p>
                      <a:pPr marL="0" marR="0" lvl="0" indent="0" algn="l" defTabSz="914400" rtl="0" eaLnBrk="1" fontAlgn="base" latinLnBrk="0" hangingPunct="1">
                        <a:lnSpc>
                          <a:spcPct val="95000"/>
                        </a:lnSpc>
                        <a:spcBef>
                          <a:spcPct val="0"/>
                        </a:spcBef>
                        <a:spcAft>
                          <a:spcPct val="0"/>
                        </a:spcAft>
                        <a:buClrTx/>
                        <a:buSzPct val="70000"/>
                        <a:buFontTx/>
                        <a:buNone/>
                        <a:tabLst/>
                      </a:pPr>
                      <a:r>
                        <a:rPr kumimoji="0" lang="en-US" sz="1300" b="1" i="0" u="none" strike="noStrike" cap="none" normalizeH="0" baseline="0" dirty="0" smtClean="0">
                          <a:ln>
                            <a:noFill/>
                          </a:ln>
                          <a:solidFill>
                            <a:schemeClr val="tx1"/>
                          </a:solidFill>
                          <a:effectLst/>
                          <a:latin typeface="Arial" charset="0"/>
                        </a:rPr>
                        <a:t>&lt;Text&gt;</a:t>
                      </a:r>
                    </a:p>
                  </a:txBody>
                  <a:tcPr marL="60897" marR="60897" horzOverflow="overflow">
                    <a:lnL cap="flat">
                      <a:noFill/>
                    </a:lnL>
                    <a:lnR>
                      <a:noFill/>
                    </a:lnR>
                    <a:lnT w="12700" cap="flat" cmpd="sng" algn="ctr">
                      <a:solidFill>
                        <a:srgbClr val="595959"/>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$&lt;$$$&gt;</a:t>
                      </a:r>
                    </a:p>
                  </a:txBody>
                  <a:tcPr marL="60897" marR="60897" horzOverflow="overflow">
                    <a:lnL>
                      <a:noFill/>
                    </a:lnL>
                    <a:lnR cap="flat">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8395">
                <a:tc vMerge="1">
                  <a:txBody>
                    <a:bodyPr/>
                    <a:lstStyle/>
                    <a:p>
                      <a:endParaRPr lang="en-US"/>
                    </a:p>
                  </a:txBody>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8395">
                <a:tc vMerge="1">
                  <a:txBody>
                    <a:bodyPr/>
                    <a:lstStyle/>
                    <a:p>
                      <a:endParaRPr lang="en-US"/>
                    </a:p>
                  </a:txBody>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dirty="0" smtClean="0">
                          <a:ln>
                            <a:noFill/>
                          </a:ln>
                          <a:solidFill>
                            <a:schemeClr val="tx1"/>
                          </a:solidFill>
                          <a:effectLst/>
                          <a:latin typeface="Arial" charset="0"/>
                        </a:rPr>
                        <a:t>&lt;Text&gt;</a:t>
                      </a:r>
                    </a:p>
                  </a:txBody>
                  <a:tcPr marL="60897" marR="60897"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$&lt;$$$&gt;</a:t>
                      </a:r>
                    </a:p>
                  </a:txBody>
                  <a:tcPr marL="60897" marR="60897" horzOverflow="overflow">
                    <a:lnL>
                      <a:noFill/>
                    </a:lnL>
                    <a:lnR cap="flat">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bl>
          </a:graphicData>
        </a:graphic>
      </p:graphicFrame>
      <p:sp>
        <p:nvSpPr>
          <p:cNvPr id="7" name="Content Placeholder 10"/>
          <p:cNvSpPr>
            <a:spLocks noGrp="1"/>
          </p:cNvSpPr>
          <p:nvPr>
            <p:ph sz="quarter" idx="10"/>
          </p:nvPr>
        </p:nvSpPr>
        <p:spPr>
          <a:xfrm>
            <a:off x="7756159" y="1074737"/>
            <a:ext cx="3869152" cy="5023294"/>
          </a:xfrm>
          <a:prstGeom prst="rect">
            <a:avLst/>
          </a:prstGeom>
        </p:spPr>
        <p:txBody>
          <a:bodyPr vert="horz" lIns="0" tIns="0" rIns="0" bIns="0"/>
          <a:lstStyle>
            <a:lvl1pPr marL="0" indent="0">
              <a:defRPr/>
            </a:lvl1pPr>
            <a:lvl2pPr marL="225425" indent="-225425">
              <a:buSzPct val="80000"/>
              <a:defRPr sz="2200"/>
            </a:lvl2pPr>
            <a:lvl3pPr marL="517525" indent="-230188">
              <a:defRPr sz="2200">
                <a:solidFill>
                  <a:schemeClr val="tx1"/>
                </a:solidFill>
              </a:defRPr>
            </a:lvl3pPr>
            <a:lvl4pPr marL="685800" indent="-169863">
              <a:buFont typeface="Lucida Grande"/>
              <a:buChar char="-"/>
              <a:defRPr sz="2000">
                <a:solidFill>
                  <a:schemeClr val="tx1">
                    <a:lumMod val="75000"/>
                    <a:lumOff val="25000"/>
                  </a:schemeClr>
                </a:solidFill>
              </a:defRPr>
            </a:lvl4pPr>
            <a:lvl5pPr marL="973138" indent="-168275">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62968875"/>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0459" y="1295400"/>
            <a:ext cx="5328444" cy="4800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1891" y="1295400"/>
            <a:ext cx="5328444" cy="4800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9645243"/>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a:xfrm>
            <a:off x="1103750" y="6356353"/>
            <a:ext cx="1827653" cy="365125"/>
          </a:xfrm>
          <a:prstGeom prst="rect">
            <a:avLst/>
          </a:prstGeom>
        </p:spPr>
        <p:txBody>
          <a:bodyPr/>
          <a:lstStyle/>
          <a:p>
            <a:endParaRPr dirty="0"/>
          </a:p>
        </p:txBody>
      </p:sp>
      <p:sp>
        <p:nvSpPr>
          <p:cNvPr id="4" name="Footer Placeholder 3"/>
          <p:cNvSpPr>
            <a:spLocks noGrp="1"/>
          </p:cNvSpPr>
          <p:nvPr>
            <p:ph type="ftr" sz="quarter" idx="11"/>
          </p:nvPr>
        </p:nvSpPr>
        <p:spPr>
          <a:xfrm>
            <a:off x="2931402" y="6356350"/>
            <a:ext cx="6316496" cy="365126"/>
          </a:xfrm>
          <a:prstGeom prst="rect">
            <a:avLst/>
          </a:prstGeom>
        </p:spPr>
        <p:txBody>
          <a:bodyPr/>
          <a:lstStyle/>
          <a:p>
            <a:endParaRPr dirty="0"/>
          </a:p>
        </p:txBody>
      </p:sp>
    </p:spTree>
    <p:extLst>
      <p:ext uri="{BB962C8B-B14F-4D97-AF65-F5344CB8AC3E}">
        <p14:creationId xmlns:p14="http://schemas.microsoft.com/office/powerpoint/2010/main" val="2015966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03750" y="6356353"/>
            <a:ext cx="1827653" cy="365125"/>
          </a:xfrm>
          <a:prstGeom prst="rect">
            <a:avLst/>
          </a:prstGeom>
        </p:spPr>
        <p:txBody>
          <a:bodyPr/>
          <a:lstStyle/>
          <a:p>
            <a:endParaRPr dirty="0"/>
          </a:p>
        </p:txBody>
      </p:sp>
      <p:sp>
        <p:nvSpPr>
          <p:cNvPr id="3" name="Footer Placeholder 2"/>
          <p:cNvSpPr>
            <a:spLocks noGrp="1"/>
          </p:cNvSpPr>
          <p:nvPr>
            <p:ph type="ftr" sz="quarter" idx="11"/>
          </p:nvPr>
        </p:nvSpPr>
        <p:spPr>
          <a:xfrm>
            <a:off x="2931402" y="6356350"/>
            <a:ext cx="6316496" cy="365126"/>
          </a:xfrm>
          <a:prstGeom prst="rect">
            <a:avLst/>
          </a:prstGeom>
        </p:spPr>
        <p:txBody>
          <a:bodyPr/>
          <a:lstStyle/>
          <a:p>
            <a:endParaRPr dirty="0"/>
          </a:p>
        </p:txBody>
      </p:sp>
      <p:sp>
        <p:nvSpPr>
          <p:cNvPr id="4" name="Slide Number Placeholder 3"/>
          <p:cNvSpPr>
            <a:spLocks noGrp="1"/>
          </p:cNvSpPr>
          <p:nvPr>
            <p:ph type="sldNum" sz="quarter" idx="12"/>
          </p:nvPr>
        </p:nvSpPr>
        <p:spPr>
          <a:xfrm>
            <a:off x="9993260" y="6356353"/>
            <a:ext cx="1826895" cy="365125"/>
          </a:xfrm>
          <a:prstGeom prst="rect">
            <a:avLst/>
          </a:prstGeom>
        </p:spPr>
        <p:txBody>
          <a:bodyPr/>
          <a:lstStyle>
            <a:lvl1pPr>
              <a:defRPr sz="1400" baseline="0">
                <a:solidFill>
                  <a:schemeClr val="tx2"/>
                </a:solidFill>
                <a:latin typeface="Verdana" panose="020B0604030504040204" pitchFamily="34" charset="0"/>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3479871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dirty="0"/>
              <a:t>Click to edit Master title style</a:t>
            </a:r>
          </a:p>
        </p:txBody>
      </p:sp>
      <p:sp>
        <p:nvSpPr>
          <p:cNvPr id="3" name="Content Placeholder 2"/>
          <p:cNvSpPr>
            <a:spLocks noGrp="1"/>
          </p:cNvSpPr>
          <p:nvPr>
            <p:ph idx="1"/>
          </p:nvPr>
        </p:nvSpPr>
        <p:spPr>
          <a:xfrm>
            <a:off x="1103749" y="1116318"/>
            <a:ext cx="9971802" cy="4928286"/>
          </a:xfrm>
        </p:spPr>
        <p:txBody>
          <a:bodyPr>
            <a:noAutofit/>
          </a:bodyPr>
          <a:lstStyle>
            <a:lvl1pPr>
              <a:defRPr baseline="0">
                <a:solidFill>
                  <a:srgbClr val="000000"/>
                </a:solidFill>
              </a:defRPr>
            </a:lvl1pPr>
            <a:lvl2pPr>
              <a:defRPr baseline="0">
                <a:solidFill>
                  <a:srgbClr val="000000"/>
                </a:solidFill>
              </a:defRPr>
            </a:lvl2pPr>
            <a:lvl3pPr>
              <a:defRPr baseline="0">
                <a:solidFill>
                  <a:srgbClr val="000000"/>
                </a:solidFill>
              </a:defRPr>
            </a:lvl3pPr>
            <a:lvl4pPr>
              <a:defRPr baseline="0">
                <a:solidFill>
                  <a:srgbClr val="000000"/>
                </a:solidFill>
              </a:defRPr>
            </a:lvl4pPr>
            <a:lvl5pPr>
              <a:defRPr baseline="0">
                <a:solidFill>
                  <a:srgbClr val="000000"/>
                </a:solidFill>
              </a:defRPr>
            </a:lvl5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10"/>
          </p:nvPr>
        </p:nvSpPr>
        <p:spPr>
          <a:xfrm>
            <a:off x="1103750" y="6356353"/>
            <a:ext cx="1827653" cy="365125"/>
          </a:xfrm>
          <a:prstGeom prst="rect">
            <a:avLst/>
          </a:prstGeom>
        </p:spPr>
        <p:txBody>
          <a:bodyPr/>
          <a:lstStyle/>
          <a:p>
            <a:endParaRPr dirty="0">
              <a:solidFill>
                <a:srgbClr val="000000">
                  <a:lumMod val="60000"/>
                  <a:lumOff val="40000"/>
                </a:srgbClr>
              </a:solidFill>
            </a:endParaRPr>
          </a:p>
        </p:txBody>
      </p:sp>
      <p:sp>
        <p:nvSpPr>
          <p:cNvPr id="5" name="Footer Placeholder 4"/>
          <p:cNvSpPr>
            <a:spLocks noGrp="1"/>
          </p:cNvSpPr>
          <p:nvPr>
            <p:ph type="ftr" sz="quarter" idx="11"/>
          </p:nvPr>
        </p:nvSpPr>
        <p:spPr>
          <a:xfrm>
            <a:off x="2931402" y="6356350"/>
            <a:ext cx="6316496" cy="365126"/>
          </a:xfrm>
          <a:prstGeom prst="rect">
            <a:avLst/>
          </a:prstGeom>
        </p:spPr>
        <p:txBody>
          <a:bodyPr/>
          <a:lstStyle/>
          <a:p>
            <a:endParaRPr dirty="0">
              <a:solidFill>
                <a:srgbClr val="000000">
                  <a:lumMod val="60000"/>
                  <a:lumOff val="40000"/>
                </a:srgbClr>
              </a:solidFill>
            </a:endParaRPr>
          </a:p>
        </p:txBody>
      </p:sp>
    </p:spTree>
    <p:extLst>
      <p:ext uri="{BB962C8B-B14F-4D97-AF65-F5344CB8AC3E}">
        <p14:creationId xmlns:p14="http://schemas.microsoft.com/office/powerpoint/2010/main" val="4190945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a:xfrm>
            <a:off x="1103750" y="6356353"/>
            <a:ext cx="1827653" cy="365125"/>
          </a:xfrm>
          <a:prstGeom prst="rect">
            <a:avLst/>
          </a:prstGeom>
        </p:spPr>
        <p:txBody>
          <a:bodyPr/>
          <a:lstStyle/>
          <a:p>
            <a:endParaRPr dirty="0">
              <a:solidFill>
                <a:srgbClr val="000000">
                  <a:lumMod val="60000"/>
                  <a:lumOff val="40000"/>
                </a:srgbClr>
              </a:solidFill>
            </a:endParaRPr>
          </a:p>
        </p:txBody>
      </p:sp>
      <p:sp>
        <p:nvSpPr>
          <p:cNvPr id="4" name="Footer Placeholder 3"/>
          <p:cNvSpPr>
            <a:spLocks noGrp="1"/>
          </p:cNvSpPr>
          <p:nvPr>
            <p:ph type="ftr" sz="quarter" idx="11"/>
          </p:nvPr>
        </p:nvSpPr>
        <p:spPr>
          <a:xfrm>
            <a:off x="2931402" y="6356350"/>
            <a:ext cx="6316496" cy="365126"/>
          </a:xfrm>
          <a:prstGeom prst="rect">
            <a:avLst/>
          </a:prstGeom>
        </p:spPr>
        <p:txBody>
          <a:bodyPr/>
          <a:lstStyle/>
          <a:p>
            <a:endParaRPr dirty="0">
              <a:solidFill>
                <a:srgbClr val="000000">
                  <a:lumMod val="60000"/>
                  <a:lumOff val="40000"/>
                </a:srgbClr>
              </a:solidFill>
            </a:endParaRPr>
          </a:p>
        </p:txBody>
      </p:sp>
    </p:spTree>
    <p:extLst>
      <p:ext uri="{BB962C8B-B14F-4D97-AF65-F5344CB8AC3E}">
        <p14:creationId xmlns:p14="http://schemas.microsoft.com/office/powerpoint/2010/main" val="3279382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0" y="6324596"/>
            <a:ext cx="12179300" cy="549077"/>
          </a:xfrm>
          <a:prstGeom prst="rect">
            <a:avLst/>
          </a:prstGeom>
          <a:solidFill>
            <a:schemeClr val="tx1"/>
          </a:solidFill>
          <a:ln w="9525">
            <a:noFill/>
            <a:miter lim="800000"/>
            <a:headEnd/>
            <a:tailEnd/>
          </a:ln>
          <a:effectLst/>
        </p:spPr>
        <p:txBody>
          <a:bodyPr lIns="0" tIns="0" rIns="0" bIns="0" anchor="ctr">
            <a:spAutoFit/>
          </a:bodyPr>
          <a:lstStyle/>
          <a:p>
            <a:endParaRPr lang="en-US"/>
          </a:p>
        </p:txBody>
      </p:sp>
      <p:sp>
        <p:nvSpPr>
          <p:cNvPr id="6" name="Rectangle 11"/>
          <p:cNvSpPr>
            <a:spLocks noChangeArrowheads="1"/>
          </p:cNvSpPr>
          <p:nvPr userDrawn="1"/>
        </p:nvSpPr>
        <p:spPr bwMode="ltGray">
          <a:xfrm>
            <a:off x="11051589" y="6514214"/>
            <a:ext cx="573723" cy="159445"/>
          </a:xfrm>
          <a:prstGeom prst="rect">
            <a:avLst/>
          </a:prstGeom>
          <a:noFill/>
          <a:ln w="9525">
            <a:noFill/>
            <a:miter lim="800000"/>
            <a:headEnd/>
            <a:tailEnd/>
          </a:ln>
          <a:effectLst/>
        </p:spPr>
        <p:txBody>
          <a:bodyPr wrap="square" lIns="0" tIns="0" rIns="0" bIns="0" anchor="ctr">
            <a:spAutoFit/>
          </a:bodyPr>
          <a:lstStyle/>
          <a:p>
            <a:pPr algn="r" eaLnBrk="0" hangingPunct="0">
              <a:lnSpc>
                <a:spcPts val="1300"/>
              </a:lnSpc>
              <a:spcBef>
                <a:spcPct val="0"/>
              </a:spcBef>
            </a:pPr>
            <a:fld id="{5AA1AC9C-678F-4F94-BEAA-24498E25E435}" type="slidenum">
              <a:rPr lang="en-US" sz="800">
                <a:solidFill>
                  <a:srgbClr val="FFFFFF"/>
                </a:solidFill>
              </a:rPr>
              <a:pPr algn="r" eaLnBrk="0" hangingPunct="0">
                <a:lnSpc>
                  <a:spcPts val="1300"/>
                </a:lnSpc>
                <a:spcBef>
                  <a:spcPct val="0"/>
                </a:spcBef>
              </a:pPr>
              <a:t>‹#›</a:t>
            </a:fld>
            <a:endParaRPr lang="en-US" sz="800" dirty="0">
              <a:solidFill>
                <a:srgbClr val="FFFFFF"/>
              </a:solidFill>
            </a:endParaRPr>
          </a:p>
        </p:txBody>
      </p:sp>
      <p:sp>
        <p:nvSpPr>
          <p:cNvPr id="7" name="Rectangle 73"/>
          <p:cNvSpPr>
            <a:spLocks noChangeArrowheads="1"/>
          </p:cNvSpPr>
          <p:nvPr userDrawn="1"/>
        </p:nvSpPr>
        <p:spPr bwMode="ltGray">
          <a:xfrm>
            <a:off x="7010203" y="6383033"/>
            <a:ext cx="4136431" cy="430875"/>
          </a:xfrm>
          <a:prstGeom prst="rect">
            <a:avLst/>
          </a:prstGeom>
          <a:noFill/>
          <a:ln w="9525">
            <a:noFill/>
            <a:miter lim="800000"/>
            <a:headEnd/>
            <a:tailEnd/>
          </a:ln>
          <a:effectLst/>
        </p:spPr>
        <p:txBody>
          <a:bodyPr wrap="square" lIns="0" tIns="45714" rIns="45714" bIns="45714" anchor="ctr">
            <a:spAutoFit/>
          </a:bodyPr>
          <a:lstStyle/>
          <a:p>
            <a:pPr algn="l" eaLnBrk="0" hangingPunct="0">
              <a:spcBef>
                <a:spcPct val="0"/>
              </a:spcBef>
            </a:pPr>
            <a:r>
              <a:rPr lang="en-US" sz="800" smtClean="0">
                <a:solidFill>
                  <a:schemeClr val="bg1"/>
                </a:solidFill>
              </a:rPr>
              <a:t>Using DidFail to Analyze Flow of Sensitive Information  in Sets of Android Apps</a:t>
            </a:r>
            <a:r>
              <a:rPr lang="en-US" sz="800" dirty="0" smtClean="0">
                <a:solidFill>
                  <a:schemeClr val="bg1"/>
                </a:solidFill>
              </a:rPr>
              <a:t/>
            </a:r>
            <a:br>
              <a:rPr lang="en-US" sz="800" dirty="0" smtClean="0">
                <a:solidFill>
                  <a:schemeClr val="bg1"/>
                </a:solidFill>
              </a:rPr>
            </a:br>
            <a:r>
              <a:rPr lang="en-US" sz="800" b="1" spc="0" dirty="0" smtClean="0">
                <a:solidFill>
                  <a:schemeClr val="bg1"/>
                </a:solidFill>
              </a:rPr>
              <a:t>SEI Webinar</a:t>
            </a:r>
          </a:p>
          <a:p>
            <a:pPr algn="l" eaLnBrk="0" hangingPunct="0">
              <a:spcBef>
                <a:spcPct val="0"/>
              </a:spcBef>
            </a:pPr>
            <a:r>
              <a:rPr lang="en-US" sz="600" b="1" spc="0" dirty="0" smtClean="0">
                <a:solidFill>
                  <a:schemeClr val="bg1"/>
                </a:solidFill>
              </a:rPr>
              <a:t>©</a:t>
            </a:r>
            <a:r>
              <a:rPr lang="en-US" sz="600" b="1" spc="0" baseline="0" dirty="0" smtClean="0">
                <a:solidFill>
                  <a:schemeClr val="bg1"/>
                </a:solidFill>
              </a:rPr>
              <a:t> 2015 Carnegie Mellon University</a:t>
            </a:r>
            <a:endParaRPr lang="en-US" sz="600" b="0" spc="0" dirty="0">
              <a:solidFill>
                <a:schemeClr val="bg1"/>
              </a:solidFill>
            </a:endParaRPr>
          </a:p>
        </p:txBody>
      </p:sp>
      <p:pic>
        <p:nvPicPr>
          <p:cNvPr id="8" name="Picture 7" descr="SEI_CMU_University_1Line_Wh.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762" y="6488484"/>
            <a:ext cx="5116388" cy="262215"/>
          </a:xfrm>
          <a:prstGeom prst="rect">
            <a:avLst/>
          </a:prstGeom>
        </p:spPr>
      </p:pic>
    </p:spTree>
    <p:extLst>
      <p:ext uri="{BB962C8B-B14F-4D97-AF65-F5344CB8AC3E}">
        <p14:creationId xmlns:p14="http://schemas.microsoft.com/office/powerpoint/2010/main" val="4251785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Rectangle 8"/>
          <p:cNvSpPr>
            <a:spLocks noChangeArrowheads="1"/>
          </p:cNvSpPr>
          <p:nvPr userDrawn="1"/>
        </p:nvSpPr>
        <p:spPr bwMode="auto">
          <a:xfrm>
            <a:off x="0" y="6324596"/>
            <a:ext cx="12179300" cy="549077"/>
          </a:xfrm>
          <a:prstGeom prst="rect">
            <a:avLst/>
          </a:prstGeom>
          <a:solidFill>
            <a:schemeClr val="tx1"/>
          </a:solidFill>
          <a:ln w="9525">
            <a:noFill/>
            <a:miter lim="800000"/>
            <a:headEnd/>
            <a:tailEnd/>
          </a:ln>
          <a:effectLst/>
        </p:spPr>
        <p:txBody>
          <a:bodyPr lIns="0" tIns="0" rIns="0" bIns="0" anchor="ctr">
            <a:spAutoFit/>
          </a:bodyPr>
          <a:lstStyle/>
          <a:p>
            <a:endParaRPr lang="en-US"/>
          </a:p>
        </p:txBody>
      </p:sp>
      <p:pic>
        <p:nvPicPr>
          <p:cNvPr id="17" name="Picture 16" descr="SEI_CMU_University_1Line_Wh.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762" y="6488484"/>
            <a:ext cx="5116388" cy="262215"/>
          </a:xfrm>
          <a:prstGeom prst="rect">
            <a:avLst/>
          </a:prstGeom>
        </p:spPr>
      </p:pic>
      <p:sp>
        <p:nvSpPr>
          <p:cNvPr id="13" name="Rectangle 12"/>
          <p:cNvSpPr/>
          <p:nvPr userDrawn="1"/>
        </p:nvSpPr>
        <p:spPr bwMode="auto">
          <a:xfrm>
            <a:off x="1" y="1"/>
            <a:ext cx="7736109" cy="6301909"/>
          </a:xfrm>
          <a:prstGeom prst="rect">
            <a:avLst/>
          </a:prstGeom>
          <a:solidFill>
            <a:schemeClr val="tx1"/>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 name="Rectangle 1"/>
          <p:cNvSpPr/>
          <p:nvPr userDrawn="1"/>
        </p:nvSpPr>
        <p:spPr bwMode="auto">
          <a:xfrm>
            <a:off x="7696641" y="1"/>
            <a:ext cx="4532418" cy="6338485"/>
          </a:xfrm>
          <a:prstGeom prst="rect">
            <a:avLst/>
          </a:prstGeom>
          <a:solidFill>
            <a:schemeClr val="accent4"/>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0" name="Rectangle 12"/>
          <p:cNvSpPr>
            <a:spLocks noGrp="1" noChangeArrowheads="1"/>
          </p:cNvSpPr>
          <p:nvPr>
            <p:ph type="ctrTitle" hasCustomPrompt="1"/>
          </p:nvPr>
        </p:nvSpPr>
        <p:spPr bwMode="white">
          <a:xfrm>
            <a:off x="551875" y="3143780"/>
            <a:ext cx="6874116" cy="984885"/>
          </a:xfrm>
        </p:spPr>
        <p:txBody>
          <a:bodyPr lIns="0" tIns="0" rIns="0" bIns="0" anchor="b" anchorCtr="0"/>
          <a:lstStyle>
            <a:lvl1pPr>
              <a:lnSpc>
                <a:spcPct val="100000"/>
              </a:lnSpc>
              <a:defRPr sz="3200" b="1" i="0">
                <a:solidFill>
                  <a:srgbClr val="FFFFFF"/>
                </a:solidFill>
              </a:defRPr>
            </a:lvl1pPr>
          </a:lstStyle>
          <a:p>
            <a:r>
              <a:rPr lang="en-US" dirty="0" smtClean="0"/>
              <a:t>Click to edit Master </a:t>
            </a:r>
            <a:br>
              <a:rPr lang="en-US" dirty="0" smtClean="0"/>
            </a:br>
            <a:r>
              <a:rPr lang="en-US" dirty="0" smtClean="0"/>
              <a:t>title style</a:t>
            </a:r>
            <a:endParaRPr lang="en-US" dirty="0"/>
          </a:p>
        </p:txBody>
      </p:sp>
      <p:sp>
        <p:nvSpPr>
          <p:cNvPr id="21" name="Rectangle 13"/>
          <p:cNvSpPr>
            <a:spLocks noGrp="1" noChangeArrowheads="1"/>
          </p:cNvSpPr>
          <p:nvPr>
            <p:ph type="subTitle" idx="1"/>
          </p:nvPr>
        </p:nvSpPr>
        <p:spPr bwMode="white">
          <a:xfrm>
            <a:off x="551875" y="4396851"/>
            <a:ext cx="6874116" cy="664094"/>
          </a:xfrm>
          <a:prstGeom prst="rect">
            <a:avLst/>
          </a:prstGeom>
        </p:spPr>
        <p:txBody>
          <a:bodyPr lIns="0" tIns="0" rIns="0" bIns="0"/>
          <a:lstStyle>
            <a:lvl1pPr>
              <a:spcAft>
                <a:spcPct val="0"/>
              </a:spcAft>
              <a:defRPr sz="2000">
                <a:solidFill>
                  <a:srgbClr val="FFFFFF"/>
                </a:solidFill>
              </a:defRPr>
            </a:lvl1pPr>
          </a:lstStyle>
          <a:p>
            <a:endParaRPr lang="en-US" dirty="0"/>
          </a:p>
        </p:txBody>
      </p:sp>
      <p:sp>
        <p:nvSpPr>
          <p:cNvPr id="10" name="Rectangle 25"/>
          <p:cNvSpPr>
            <a:spLocks noChangeArrowheads="1"/>
          </p:cNvSpPr>
          <p:nvPr userDrawn="1"/>
        </p:nvSpPr>
        <p:spPr bwMode="white">
          <a:xfrm>
            <a:off x="8010994" y="6488569"/>
            <a:ext cx="3631234" cy="210735"/>
          </a:xfrm>
          <a:prstGeom prst="rect">
            <a:avLst/>
          </a:prstGeom>
          <a:noFill/>
          <a:ln w="9525">
            <a:noFill/>
            <a:miter lim="800000"/>
            <a:headEnd/>
            <a:tailEnd/>
          </a:ln>
          <a:effectLst/>
        </p:spPr>
        <p:txBody>
          <a:bodyPr wrap="square" lIns="0" tIns="0" rIns="0" bIns="45714">
            <a:spAutoFit/>
          </a:bodyPr>
          <a:lstStyle/>
          <a:p>
            <a:pPr algn="r" eaLnBrk="0" hangingPunct="0">
              <a:lnSpc>
                <a:spcPts val="1300"/>
              </a:lnSpc>
              <a:spcBef>
                <a:spcPct val="0"/>
              </a:spcBef>
            </a:pPr>
            <a:r>
              <a:rPr lang="en-US" sz="1000" dirty="0">
                <a:solidFill>
                  <a:schemeClr val="bg1"/>
                </a:solidFill>
              </a:rPr>
              <a:t>© </a:t>
            </a:r>
            <a:r>
              <a:rPr lang="en-US" sz="1000" dirty="0" smtClean="0">
                <a:solidFill>
                  <a:schemeClr val="bg1"/>
                </a:solidFill>
              </a:rPr>
              <a:t>2015 </a:t>
            </a:r>
            <a:r>
              <a:rPr lang="en-US" sz="1000" dirty="0">
                <a:solidFill>
                  <a:schemeClr val="bg1"/>
                </a:solidFill>
              </a:rPr>
              <a:t>Carnegie Mellon University</a:t>
            </a:r>
          </a:p>
        </p:txBody>
      </p:sp>
    </p:spTree>
    <p:extLst>
      <p:ext uri="{BB962C8B-B14F-4D97-AF65-F5344CB8AC3E}">
        <p14:creationId xmlns:p14="http://schemas.microsoft.com/office/powerpoint/2010/main" val="238558278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bwMode="auto">
          <a:xfrm>
            <a:off x="2" y="-4718"/>
            <a:ext cx="12179298" cy="633730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5" name="Rectangle 12"/>
          <p:cNvSpPr>
            <a:spLocks noGrp="1" noChangeArrowheads="1"/>
          </p:cNvSpPr>
          <p:nvPr>
            <p:ph type="ctrTitle" hasCustomPrompt="1"/>
          </p:nvPr>
        </p:nvSpPr>
        <p:spPr bwMode="white">
          <a:xfrm>
            <a:off x="562450" y="2607945"/>
            <a:ext cx="6914287" cy="984885"/>
          </a:xfrm>
        </p:spPr>
        <p:txBody>
          <a:bodyPr lIns="0" tIns="0" rIns="0" bIns="0" anchor="b" anchorCtr="0"/>
          <a:lstStyle>
            <a:lvl1pPr>
              <a:lnSpc>
                <a:spcPct val="100000"/>
              </a:lnSpc>
              <a:defRPr sz="3200" b="1" i="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6" name="Rectangle 13"/>
          <p:cNvSpPr>
            <a:spLocks noGrp="1" noChangeArrowheads="1"/>
          </p:cNvSpPr>
          <p:nvPr>
            <p:ph type="subTitle" idx="1"/>
          </p:nvPr>
        </p:nvSpPr>
        <p:spPr bwMode="white">
          <a:xfrm>
            <a:off x="563856" y="2218265"/>
            <a:ext cx="6912925" cy="397935"/>
          </a:xfrm>
          <a:prstGeom prst="rect">
            <a:avLst/>
          </a:prstGeom>
        </p:spPr>
        <p:txBody>
          <a:bodyPr lIns="0" tIns="0" rIns="0" bIns="0"/>
          <a:lstStyle>
            <a:lvl1pPr>
              <a:spcAft>
                <a:spcPct val="0"/>
              </a:spcAft>
              <a:defRPr sz="2000">
                <a:solidFill>
                  <a:srgbClr val="FFFFFF"/>
                </a:solidFill>
              </a:defRPr>
            </a:lvl1pPr>
          </a:lstStyle>
          <a:p>
            <a:endParaRPr lang="en-US" dirty="0"/>
          </a:p>
        </p:txBody>
      </p:sp>
    </p:spTree>
    <p:extLst>
      <p:ext uri="{BB962C8B-B14F-4D97-AF65-F5344CB8AC3E}">
        <p14:creationId xmlns:p14="http://schemas.microsoft.com/office/powerpoint/2010/main" val="138712378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10"/>
          <p:cNvSpPr>
            <a:spLocks noGrp="1" noChangeArrowheads="1"/>
          </p:cNvSpPr>
          <p:nvPr>
            <p:ph type="title"/>
          </p:nvPr>
        </p:nvSpPr>
        <p:spPr bwMode="auto">
          <a:xfrm>
            <a:off x="505358" y="241300"/>
            <a:ext cx="11276424"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11" name="Content Placeholder 10"/>
          <p:cNvSpPr>
            <a:spLocks noGrp="1"/>
          </p:cNvSpPr>
          <p:nvPr>
            <p:ph sz="quarter" idx="10"/>
          </p:nvPr>
        </p:nvSpPr>
        <p:spPr>
          <a:xfrm>
            <a:off x="528615" y="1074737"/>
            <a:ext cx="11096696" cy="5023294"/>
          </a:xfrm>
          <a:prstGeom prst="rect">
            <a:avLst/>
          </a:prstGeom>
        </p:spPr>
        <p:txBody>
          <a:bodyPr vert="horz" lIns="0" tIns="0" rIns="0" bIns="0"/>
          <a:lstStyle>
            <a:lvl1pPr marL="0" indent="0">
              <a:defRPr baseline="0">
                <a:solidFill>
                  <a:srgbClr val="000000"/>
                </a:solidFill>
              </a:defRPr>
            </a:lvl1pPr>
            <a:lvl2pPr marL="225425" indent="-225425">
              <a:buSzPct val="80000"/>
              <a:defRPr sz="2200" baseline="0">
                <a:solidFill>
                  <a:srgbClr val="000000"/>
                </a:solidFill>
              </a:defRPr>
            </a:lvl2pPr>
            <a:lvl3pPr marL="517525" indent="-230188">
              <a:defRPr sz="2200" baseline="0">
                <a:solidFill>
                  <a:srgbClr val="000000"/>
                </a:solidFill>
              </a:defRPr>
            </a:lvl3pPr>
            <a:lvl4pPr marL="685800" indent="-169863">
              <a:buFont typeface="Lucida Grande"/>
              <a:buChar char="-"/>
              <a:defRPr sz="2000" baseline="0">
                <a:solidFill>
                  <a:srgbClr val="000000"/>
                </a:solidFill>
              </a:defRPr>
            </a:lvl4pPr>
            <a:lvl5pPr marL="973138" indent="-168275">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10"/>
          <p:cNvSpPr>
            <a:spLocks noGrp="1"/>
          </p:cNvSpPr>
          <p:nvPr>
            <p:ph sz="quarter" idx="11"/>
          </p:nvPr>
        </p:nvSpPr>
        <p:spPr>
          <a:xfrm>
            <a:off x="528618" y="1074737"/>
            <a:ext cx="5423202" cy="5023294"/>
          </a:xfrm>
          <a:prstGeom prst="rect">
            <a:avLst/>
          </a:prstGeom>
        </p:spPr>
        <p:txBody>
          <a:bodyPr vert="horz" lIns="0" tIns="0" rIns="0" bIns="0"/>
          <a:lstStyle>
            <a:lvl1pPr marL="0" indent="0">
              <a:defRPr/>
            </a:lvl1pPr>
            <a:lvl2pPr marL="225425" indent="-225425">
              <a:buSzPct val="80000"/>
              <a:defRPr sz="2200"/>
            </a:lvl2pPr>
            <a:lvl3pPr marL="517525" indent="-230188">
              <a:defRPr sz="2200">
                <a:solidFill>
                  <a:schemeClr val="tx1"/>
                </a:solidFill>
              </a:defRPr>
            </a:lvl3pPr>
            <a:lvl4pPr marL="685800" indent="-169863">
              <a:buFont typeface="Lucida Grande"/>
              <a:buChar char="-"/>
              <a:defRPr sz="2000">
                <a:solidFill>
                  <a:schemeClr val="tx1">
                    <a:lumMod val="75000"/>
                    <a:lumOff val="25000"/>
                  </a:schemeClr>
                </a:solidFill>
              </a:defRPr>
            </a:lvl4pPr>
            <a:lvl5pPr marL="973138" indent="-168275">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10"/>
          <p:cNvSpPr>
            <a:spLocks noGrp="1"/>
          </p:cNvSpPr>
          <p:nvPr>
            <p:ph sz="quarter" idx="12"/>
          </p:nvPr>
        </p:nvSpPr>
        <p:spPr>
          <a:xfrm>
            <a:off x="6227482" y="1074737"/>
            <a:ext cx="5410517" cy="5023294"/>
          </a:xfrm>
          <a:prstGeom prst="rect">
            <a:avLst/>
          </a:prstGeom>
        </p:spPr>
        <p:txBody>
          <a:bodyPr vert="horz" lIns="0" tIns="0" rIns="0" bIns="0"/>
          <a:lstStyle>
            <a:lvl1pPr marL="0" indent="0">
              <a:defRPr/>
            </a:lvl1pPr>
            <a:lvl2pPr marL="225425" indent="-225425">
              <a:buSzPct val="80000"/>
              <a:defRPr sz="2200"/>
            </a:lvl2pPr>
            <a:lvl3pPr marL="517525" indent="-230188">
              <a:defRPr sz="2200">
                <a:solidFill>
                  <a:schemeClr val="tx1"/>
                </a:solidFill>
              </a:defRPr>
            </a:lvl3pPr>
            <a:lvl4pPr marL="685800" indent="-169863">
              <a:buFont typeface="Lucida Grande"/>
              <a:buChar char="-"/>
              <a:defRPr sz="2000">
                <a:solidFill>
                  <a:schemeClr val="tx1">
                    <a:lumMod val="75000"/>
                    <a:lumOff val="25000"/>
                  </a:schemeClr>
                </a:solidFill>
              </a:defRPr>
            </a:lvl4pPr>
            <a:lvl5pPr marL="973138" indent="-168275">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6537907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101493" y="1"/>
            <a:ext cx="7775581" cy="6340983"/>
          </a:xfrm>
          <a:prstGeom prst="rect">
            <a:avLst/>
          </a:prstGeom>
          <a:solidFill>
            <a:schemeClr val="bg2">
              <a:lumMod val="75000"/>
            </a:schemeClr>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hasCustomPrompt="1"/>
          </p:nvPr>
        </p:nvSpPr>
        <p:spPr>
          <a:xfrm>
            <a:off x="528616" y="3313563"/>
            <a:ext cx="6880459" cy="282129"/>
          </a:xfrm>
        </p:spPr>
        <p:txBody>
          <a:bodyPr anchor="b" anchorCtr="0"/>
          <a:lstStyle>
            <a:lvl1pPr algn="l">
              <a:defRPr sz="2000" b="0" cap="none">
                <a:solidFill>
                  <a:schemeClr val="bg1"/>
                </a:solidFill>
              </a:defRPr>
            </a:lvl1pPr>
          </a:lstStyle>
          <a:p>
            <a:r>
              <a:rPr lang="en-US" dirty="0" smtClean="0"/>
              <a:t>Click To Edit Presentation Title</a:t>
            </a:r>
            <a:endParaRPr lang="en-US" dirty="0"/>
          </a:p>
        </p:txBody>
      </p:sp>
      <p:sp>
        <p:nvSpPr>
          <p:cNvPr id="4" name="Text Placeholder 3"/>
          <p:cNvSpPr>
            <a:spLocks noGrp="1"/>
          </p:cNvSpPr>
          <p:nvPr>
            <p:ph type="body" sz="quarter" idx="10" hasCustomPrompt="1"/>
          </p:nvPr>
        </p:nvSpPr>
        <p:spPr>
          <a:xfrm>
            <a:off x="528615" y="3658133"/>
            <a:ext cx="6857906" cy="469900"/>
          </a:xfrm>
          <a:prstGeom prst="rect">
            <a:avLst/>
          </a:prstGeom>
        </p:spPr>
        <p:txBody>
          <a:bodyPr lIns="0" tIns="0" rIns="0" bIns="0"/>
          <a:lstStyle>
            <a:lvl1pPr>
              <a:defRPr sz="3200" b="1">
                <a:solidFill>
                  <a:schemeClr val="bg1"/>
                </a:solidFill>
              </a:defRPr>
            </a:lvl1pPr>
          </a:lstStyle>
          <a:p>
            <a:pPr lvl="0"/>
            <a:r>
              <a:rPr lang="en-US" dirty="0" smtClean="0"/>
              <a:t>Click to edit Section Title</a:t>
            </a:r>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65803" y="241301"/>
            <a:ext cx="11583022" cy="394980"/>
          </a:xfrm>
        </p:spPr>
        <p:txBody>
          <a:bodyPr/>
          <a:lstStyle/>
          <a:p>
            <a:r>
              <a:rPr lang="en-US" dirty="0" smtClean="0"/>
              <a:t>Click to edit Master title style</a:t>
            </a:r>
            <a:endParaRPr lang="en-US" dirty="0"/>
          </a:p>
        </p:txBody>
      </p:sp>
      <p:sp>
        <p:nvSpPr>
          <p:cNvPr id="7" name="Picture Placeholder 6"/>
          <p:cNvSpPr>
            <a:spLocks noGrp="1"/>
          </p:cNvSpPr>
          <p:nvPr>
            <p:ph type="pic" sz="quarter" idx="11"/>
          </p:nvPr>
        </p:nvSpPr>
        <p:spPr>
          <a:xfrm>
            <a:off x="564564" y="1150938"/>
            <a:ext cx="6810679" cy="4953000"/>
          </a:xfrm>
          <a:prstGeom prst="rect">
            <a:avLst/>
          </a:prstGeom>
        </p:spPr>
        <p:txBody>
          <a:bodyPr vert="horz"/>
          <a:lstStyle/>
          <a:p>
            <a:endParaRPr lang="en-US"/>
          </a:p>
        </p:txBody>
      </p:sp>
      <p:sp>
        <p:nvSpPr>
          <p:cNvPr id="5" name="Content Placeholder 10"/>
          <p:cNvSpPr>
            <a:spLocks noGrp="1"/>
          </p:cNvSpPr>
          <p:nvPr>
            <p:ph sz="quarter" idx="10"/>
          </p:nvPr>
        </p:nvSpPr>
        <p:spPr>
          <a:xfrm>
            <a:off x="7645895" y="1074737"/>
            <a:ext cx="3979417" cy="5023294"/>
          </a:xfrm>
          <a:prstGeom prst="rect">
            <a:avLst/>
          </a:prstGeom>
        </p:spPr>
        <p:txBody>
          <a:bodyPr vert="horz" lIns="0" tIns="0" rIns="0" bIns="0"/>
          <a:lstStyle>
            <a:lvl1pPr marL="0" indent="0">
              <a:defRPr/>
            </a:lvl1pPr>
            <a:lvl2pPr marL="225425" indent="-225425">
              <a:buSzPct val="80000"/>
              <a:defRPr sz="2200"/>
            </a:lvl2pPr>
            <a:lvl3pPr marL="517525" indent="-230188">
              <a:defRPr sz="2200">
                <a:solidFill>
                  <a:schemeClr val="tx1"/>
                </a:solidFill>
              </a:defRPr>
            </a:lvl3pPr>
            <a:lvl4pPr marL="685800" indent="-169863">
              <a:buFont typeface="Lucida Grande"/>
              <a:buChar char="-"/>
              <a:defRPr sz="2000">
                <a:solidFill>
                  <a:schemeClr val="tx1">
                    <a:lumMod val="75000"/>
                    <a:lumOff val="25000"/>
                  </a:schemeClr>
                </a:solidFill>
              </a:defRPr>
            </a:lvl4pPr>
            <a:lvl5pPr marL="973138" indent="-168275">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65803" y="241301"/>
            <a:ext cx="11583022" cy="394980"/>
          </a:xfrm>
        </p:spPr>
        <p:txBody>
          <a:bodyPr/>
          <a:lstStyle/>
          <a:p>
            <a:r>
              <a:rPr lang="en-US" dirty="0" smtClean="0"/>
              <a:t>Click to edit Master title style</a:t>
            </a:r>
            <a:endParaRPr lang="en-US" dirty="0"/>
          </a:p>
        </p:txBody>
      </p:sp>
      <p:sp>
        <p:nvSpPr>
          <p:cNvPr id="7" name="Picture Placeholder 6"/>
          <p:cNvSpPr>
            <a:spLocks noGrp="1"/>
          </p:cNvSpPr>
          <p:nvPr>
            <p:ph type="pic" sz="quarter" idx="11"/>
          </p:nvPr>
        </p:nvSpPr>
        <p:spPr>
          <a:xfrm>
            <a:off x="564563" y="1150938"/>
            <a:ext cx="3951928" cy="4953000"/>
          </a:xfrm>
          <a:prstGeom prst="rect">
            <a:avLst/>
          </a:prstGeom>
        </p:spPr>
        <p:txBody>
          <a:bodyPr vert="horz"/>
          <a:lstStyle/>
          <a:p>
            <a:endParaRPr lang="en-US" dirty="0"/>
          </a:p>
        </p:txBody>
      </p:sp>
      <p:sp>
        <p:nvSpPr>
          <p:cNvPr id="5" name="Content Placeholder 10"/>
          <p:cNvSpPr>
            <a:spLocks noGrp="1"/>
          </p:cNvSpPr>
          <p:nvPr>
            <p:ph sz="quarter" idx="10"/>
          </p:nvPr>
        </p:nvSpPr>
        <p:spPr>
          <a:xfrm>
            <a:off x="4804058" y="1074737"/>
            <a:ext cx="6821254" cy="5023294"/>
          </a:xfrm>
          <a:prstGeom prst="rect">
            <a:avLst/>
          </a:prstGeom>
        </p:spPr>
        <p:txBody>
          <a:bodyPr vert="horz" lIns="0" tIns="0" rIns="0" bIns="0"/>
          <a:lstStyle>
            <a:lvl1pPr marL="0" indent="0">
              <a:defRPr/>
            </a:lvl1pPr>
            <a:lvl2pPr marL="225425" indent="-225425">
              <a:buSzPct val="80000"/>
              <a:defRPr sz="2200"/>
            </a:lvl2pPr>
            <a:lvl3pPr marL="517525" indent="-230188">
              <a:defRPr sz="2200">
                <a:solidFill>
                  <a:schemeClr val="tx1"/>
                </a:solidFill>
              </a:defRPr>
            </a:lvl3pPr>
            <a:lvl4pPr marL="685800" indent="-169863">
              <a:buFont typeface="Lucida Grande"/>
              <a:buChar char="-"/>
              <a:defRPr sz="2000">
                <a:solidFill>
                  <a:schemeClr val="tx1">
                    <a:lumMod val="75000"/>
                    <a:lumOff val="25000"/>
                  </a:schemeClr>
                </a:solidFill>
              </a:defRPr>
            </a:lvl4pPr>
            <a:lvl5pPr marL="973138" indent="-168275">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488234324"/>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65803" y="241301"/>
            <a:ext cx="11583022" cy="394980"/>
          </a:xfrm>
        </p:spPr>
        <p:txBody>
          <a:bodyPr/>
          <a:lstStyle/>
          <a:p>
            <a:r>
              <a:rPr lang="en-US" dirty="0" smtClean="0"/>
              <a:t>Click to edit Master title style</a:t>
            </a:r>
            <a:endParaRPr lang="en-US" dirty="0"/>
          </a:p>
        </p:txBody>
      </p:sp>
      <p:sp>
        <p:nvSpPr>
          <p:cNvPr id="8" name="Content Placeholder 10"/>
          <p:cNvSpPr>
            <a:spLocks noGrp="1"/>
          </p:cNvSpPr>
          <p:nvPr>
            <p:ph sz="quarter" idx="12" hasCustomPrompt="1"/>
          </p:nvPr>
        </p:nvSpPr>
        <p:spPr>
          <a:xfrm>
            <a:off x="575134" y="1074737"/>
            <a:ext cx="6890326" cy="389996"/>
          </a:xfrm>
          <a:prstGeom prst="rect">
            <a:avLst/>
          </a:prstGeom>
        </p:spPr>
        <p:txBody>
          <a:bodyPr vert="horz" lIns="0" tIns="0" rIns="0" bIns="0"/>
          <a:lstStyle>
            <a:lvl1pPr marL="0" indent="0">
              <a:defRPr b="1"/>
            </a:lvl1pPr>
            <a:lvl2pPr marL="169863" indent="-169863">
              <a:defRPr sz="2200"/>
            </a:lvl2pPr>
            <a:lvl3pPr marL="457200" indent="-169863">
              <a:defRPr sz="2200">
                <a:solidFill>
                  <a:schemeClr val="tx1"/>
                </a:solidFill>
              </a:defRPr>
            </a:lvl3pPr>
            <a:lvl4pPr marL="685800" indent="-169863">
              <a:defRPr sz="2000">
                <a:solidFill>
                  <a:schemeClr val="tx1">
                    <a:lumMod val="65000"/>
                    <a:lumOff val="35000"/>
                  </a:schemeClr>
                </a:solidFill>
              </a:defRPr>
            </a:lvl4pPr>
            <a:lvl5pPr marL="973138" indent="-168275">
              <a:defRPr>
                <a:solidFill>
                  <a:schemeClr val="tx1">
                    <a:lumMod val="65000"/>
                    <a:lumOff val="35000"/>
                  </a:schemeClr>
                </a:solidFill>
              </a:defRPr>
            </a:lvl5pPr>
          </a:lstStyle>
          <a:p>
            <a:pPr lvl="0"/>
            <a:r>
              <a:rPr lang="en-US" dirty="0" smtClean="0"/>
              <a:t>Table Title</a:t>
            </a:r>
            <a:endParaRPr lang="en-US" dirty="0"/>
          </a:p>
        </p:txBody>
      </p:sp>
      <p:graphicFrame>
        <p:nvGraphicFramePr>
          <p:cNvPr id="7" name="Group 93"/>
          <p:cNvGraphicFramePr>
            <a:graphicFrameLocks noGrp="1"/>
          </p:cNvGraphicFramePr>
          <p:nvPr userDrawn="1">
            <p:extLst>
              <p:ext uri="{D42A27DB-BD31-4B8C-83A1-F6EECF244321}">
                <p14:modId xmlns:p14="http://schemas.microsoft.com/office/powerpoint/2010/main" val="2460476272"/>
              </p:ext>
            </p:extLst>
          </p:nvPr>
        </p:nvGraphicFramePr>
        <p:xfrm>
          <a:off x="586412" y="1499131"/>
          <a:ext cx="11195370" cy="4529135"/>
        </p:xfrm>
        <a:graphic>
          <a:graphicData uri="http://schemas.openxmlformats.org/drawingml/2006/table">
            <a:tbl>
              <a:tblPr/>
              <a:tblGrid>
                <a:gridCol w="1761266"/>
                <a:gridCol w="3391743"/>
                <a:gridCol w="1508410"/>
                <a:gridCol w="1512771"/>
                <a:gridCol w="1510590"/>
                <a:gridCol w="1510590"/>
              </a:tblGrid>
              <a:tr h="348395">
                <a:tc>
                  <a:txBody>
                    <a:bodyPr/>
                    <a:lstStyle/>
                    <a:p>
                      <a:pPr marL="0" marR="0" lvl="0" indent="0" algn="l" defTabSz="914400" rtl="0" eaLnBrk="1" fontAlgn="base" latinLnBrk="0" hangingPunct="1">
                        <a:lnSpc>
                          <a:spcPct val="95000"/>
                        </a:lnSpc>
                        <a:spcBef>
                          <a:spcPct val="0"/>
                        </a:spcBef>
                        <a:spcAft>
                          <a:spcPct val="0"/>
                        </a:spcAft>
                        <a:buClrTx/>
                        <a:buSzPct val="70000"/>
                        <a:buFontTx/>
                        <a:buNone/>
                        <a:tabLst/>
                      </a:pPr>
                      <a:endParaRPr kumimoji="0" lang="en-US" sz="1300" b="0" i="0" u="none" strike="noStrike" cap="none" normalizeH="0" baseline="0" dirty="0" smtClean="0">
                        <a:ln>
                          <a:noFill/>
                        </a:ln>
                        <a:solidFill>
                          <a:schemeClr val="tx1"/>
                        </a:solidFill>
                        <a:effectLst/>
                        <a:latin typeface="Arial" charset="0"/>
                      </a:endParaRPr>
                    </a:p>
                  </a:txBody>
                  <a:tcPr marL="60897" marR="60897" horzOverflow="overflow">
                    <a:lnL cap="flat">
                      <a:noFill/>
                    </a:lnL>
                    <a:lnR>
                      <a:noFill/>
                    </a:lnR>
                    <a:lnT cap="flat">
                      <a:noFill/>
                    </a:lnT>
                    <a:lnB w="28575"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Tx/>
                        <a:buSzPct val="70000"/>
                        <a:buFontTx/>
                        <a:buNone/>
                        <a:tabLst/>
                      </a:pPr>
                      <a:endParaRPr kumimoji="0" lang="en-US" sz="1300" b="0" i="0" u="none" strike="noStrike" cap="none" normalizeH="0" baseline="0" dirty="0" smtClean="0">
                        <a:ln>
                          <a:noFill/>
                        </a:ln>
                        <a:solidFill>
                          <a:schemeClr val="tx1"/>
                        </a:solidFill>
                        <a:effectLst/>
                        <a:latin typeface="Arial" charset="0"/>
                      </a:endParaRPr>
                    </a:p>
                  </a:txBody>
                  <a:tcPr marL="60897" marR="60897" horzOverflow="overflow">
                    <a:lnL>
                      <a:noFill/>
                    </a:lnL>
                    <a:lnR>
                      <a:noFill/>
                    </a:lnR>
                    <a:lnT cap="flat">
                      <a:noFill/>
                    </a:lnT>
                    <a:lnB w="28575"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9050" cap="flat" cmpd="sng" algn="ctr">
                      <a:no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&lt;Text&gt;</a:t>
                      </a:r>
                    </a:p>
                  </a:txBody>
                  <a:tcPr marL="60897" marR="60897" horzOverflow="overflow">
                    <a:lnL>
                      <a:noFill/>
                    </a:lnL>
                    <a:lnR>
                      <a:noFill/>
                    </a:lnR>
                    <a:lnT w="19050" cap="flat" cmpd="sng" algn="ctr">
                      <a:no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9050" cap="flat" cmpd="sng" algn="ctr">
                      <a:no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&lt;Text&gt;</a:t>
                      </a:r>
                    </a:p>
                  </a:txBody>
                  <a:tcPr marL="60897" marR="60897" horzOverflow="overflow">
                    <a:lnL>
                      <a:noFill/>
                    </a:lnL>
                    <a:lnR cap="flat">
                      <a:noFill/>
                    </a:lnR>
                    <a:lnT w="19050" cap="flat" cmpd="sng" algn="ctr">
                      <a:no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r>
              <a:tr h="348395">
                <a:tc rowSpan="3">
                  <a:txBody>
                    <a:bodyPr/>
                    <a:lstStyle/>
                    <a:p>
                      <a:pPr marL="0" marR="0" lvl="0" indent="0" algn="l" defTabSz="914400" rtl="0" eaLnBrk="1" fontAlgn="base" latinLnBrk="0" hangingPunct="1">
                        <a:lnSpc>
                          <a:spcPct val="95000"/>
                        </a:lnSpc>
                        <a:spcBef>
                          <a:spcPct val="0"/>
                        </a:spcBef>
                        <a:spcAft>
                          <a:spcPct val="0"/>
                        </a:spcAft>
                        <a:buClrTx/>
                        <a:buSzPct val="70000"/>
                        <a:buFontTx/>
                        <a:buNone/>
                        <a:tabLst/>
                      </a:pPr>
                      <a:r>
                        <a:rPr kumimoji="0" lang="en-US" sz="1300" b="1" i="0" u="none" strike="noStrike" cap="none" normalizeH="0" baseline="0" dirty="0" smtClean="0">
                          <a:ln>
                            <a:noFill/>
                          </a:ln>
                          <a:solidFill>
                            <a:schemeClr val="tx1"/>
                          </a:solidFill>
                          <a:effectLst/>
                          <a:latin typeface="Arial" charset="0"/>
                        </a:rPr>
                        <a:t>&lt;Text&gt;</a:t>
                      </a:r>
                    </a:p>
                  </a:txBody>
                  <a:tcPr marL="60897" marR="60897" horzOverflow="overflow">
                    <a:lnL cap="flat">
                      <a:noFill/>
                    </a:lnL>
                    <a:lnR>
                      <a:noFill/>
                    </a:lnR>
                    <a:lnT w="28575"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dirty="0" smtClean="0">
                          <a:ln>
                            <a:noFill/>
                          </a:ln>
                          <a:solidFill>
                            <a:schemeClr val="tx1"/>
                          </a:solidFill>
                          <a:effectLst/>
                          <a:latin typeface="Arial" charset="0"/>
                        </a:rPr>
                        <a:t>&lt;Text&gt;</a:t>
                      </a:r>
                    </a:p>
                  </a:txBody>
                  <a:tcPr marL="60897" marR="60897" horzOverflow="overflow">
                    <a:lnL>
                      <a:noFill/>
                    </a:lnL>
                    <a:lnR>
                      <a:noFill/>
                    </a:lnR>
                    <a:lnT w="28575"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$&lt;$$$&gt;</a:t>
                      </a:r>
                    </a:p>
                  </a:txBody>
                  <a:tcPr marL="60897" marR="60897" horzOverflow="overflow">
                    <a:lnL>
                      <a:noFill/>
                    </a:lnL>
                    <a:lnR>
                      <a:noFill/>
                    </a:lnR>
                    <a:lnT w="28575"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28575"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28575"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$&lt;$$$&gt;</a:t>
                      </a:r>
                    </a:p>
                  </a:txBody>
                  <a:tcPr marL="60897" marR="60897" horzOverflow="overflow">
                    <a:lnL>
                      <a:noFill/>
                    </a:lnL>
                    <a:lnR cap="flat">
                      <a:noFill/>
                    </a:lnR>
                    <a:lnT w="28575"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8395">
                <a:tc vMerge="1">
                  <a:txBody>
                    <a:bodyPr/>
                    <a:lstStyle/>
                    <a:p>
                      <a:endParaRPr lang="en-US"/>
                    </a:p>
                  </a:txBody>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$&lt;$$$&gt;</a:t>
                      </a:r>
                    </a:p>
                  </a:txBody>
                  <a:tcPr marL="60897" marR="60897"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8395">
                <a:tc vMerge="1">
                  <a:txBody>
                    <a:bodyPr/>
                    <a:lstStyle/>
                    <a:p>
                      <a:endParaRPr lang="en-US"/>
                    </a:p>
                  </a:txBody>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cap="flat">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r>
              <a:tr h="348395">
                <a:tc rowSpan="3">
                  <a:txBody>
                    <a:bodyPr/>
                    <a:lstStyle/>
                    <a:p>
                      <a:pPr marL="0" marR="0" lvl="0" indent="0" algn="l" defTabSz="914400" rtl="0" eaLnBrk="1" fontAlgn="base" latinLnBrk="0" hangingPunct="1">
                        <a:lnSpc>
                          <a:spcPct val="95000"/>
                        </a:lnSpc>
                        <a:spcBef>
                          <a:spcPct val="0"/>
                        </a:spcBef>
                        <a:spcAft>
                          <a:spcPct val="0"/>
                        </a:spcAft>
                        <a:buClrTx/>
                        <a:buSzPct val="70000"/>
                        <a:buFontTx/>
                        <a:buNone/>
                        <a:tabLst/>
                      </a:pPr>
                      <a:r>
                        <a:rPr kumimoji="0" lang="en-US" sz="1300" b="1" i="0" u="none" strike="noStrike" cap="none" normalizeH="0" baseline="0" dirty="0" smtClean="0">
                          <a:ln>
                            <a:noFill/>
                          </a:ln>
                          <a:solidFill>
                            <a:schemeClr val="tx1"/>
                          </a:solidFill>
                          <a:effectLst/>
                          <a:latin typeface="Arial" charset="0"/>
                        </a:rPr>
                        <a:t>&lt;Text&gt;</a:t>
                      </a:r>
                    </a:p>
                  </a:txBody>
                  <a:tcPr marL="60897" marR="60897" horzOverflow="overflow">
                    <a:lnL cap="flat">
                      <a:noFill/>
                    </a:lnL>
                    <a:lnR>
                      <a:noFill/>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$&lt;$$$&gt;</a:t>
                      </a:r>
                    </a:p>
                  </a:txBody>
                  <a:tcPr marL="60897" marR="60897" horzOverflow="overflow">
                    <a:lnL>
                      <a:noFill/>
                    </a:lnL>
                    <a:lnR cap="flat">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8395">
                <a:tc vMerge="1">
                  <a:txBody>
                    <a:bodyPr/>
                    <a:lstStyle/>
                    <a:p>
                      <a:endParaRPr lang="en-US"/>
                    </a:p>
                  </a:txBody>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8395">
                <a:tc vMerge="1">
                  <a:txBody>
                    <a:bodyPr/>
                    <a:lstStyle/>
                    <a:p>
                      <a:endParaRPr lang="en-US"/>
                    </a:p>
                  </a:txBody>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cap="flat">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r>
              <a:tr h="348395">
                <a:tc rowSpan="3">
                  <a:txBody>
                    <a:bodyPr/>
                    <a:lstStyle/>
                    <a:p>
                      <a:pPr marL="0" marR="0" lvl="0" indent="0" algn="l" defTabSz="914400" rtl="0" eaLnBrk="1" fontAlgn="base" latinLnBrk="0" hangingPunct="1">
                        <a:lnSpc>
                          <a:spcPct val="95000"/>
                        </a:lnSpc>
                        <a:spcBef>
                          <a:spcPct val="0"/>
                        </a:spcBef>
                        <a:spcAft>
                          <a:spcPct val="0"/>
                        </a:spcAft>
                        <a:buClrTx/>
                        <a:buSzPct val="70000"/>
                        <a:buFontTx/>
                        <a:buNone/>
                        <a:tabLst/>
                      </a:pPr>
                      <a:r>
                        <a:rPr kumimoji="0" lang="en-US" sz="1300" b="1" i="0" u="none" strike="noStrike" cap="none" normalizeH="0" baseline="0" dirty="0" smtClean="0">
                          <a:ln>
                            <a:noFill/>
                          </a:ln>
                          <a:solidFill>
                            <a:schemeClr val="tx1"/>
                          </a:solidFill>
                          <a:effectLst/>
                          <a:latin typeface="Arial" charset="0"/>
                        </a:rPr>
                        <a:t>&lt;Text&gt;</a:t>
                      </a:r>
                    </a:p>
                  </a:txBody>
                  <a:tcPr marL="60897" marR="60897" horzOverflow="overflow">
                    <a:lnL cap="flat">
                      <a:noFill/>
                    </a:lnL>
                    <a:lnR>
                      <a:noFill/>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$&lt;$$$&gt;</a:t>
                      </a:r>
                    </a:p>
                  </a:txBody>
                  <a:tcPr marL="60897" marR="60897" horzOverflow="overflow">
                    <a:lnL>
                      <a:noFill/>
                    </a:lnL>
                    <a:lnR cap="flat">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8395">
                <a:tc vMerge="1">
                  <a:txBody>
                    <a:bodyPr/>
                    <a:lstStyle/>
                    <a:p>
                      <a:endParaRPr lang="en-US"/>
                    </a:p>
                  </a:txBody>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$&lt;$$$&gt;</a:t>
                      </a:r>
                    </a:p>
                  </a:txBody>
                  <a:tcPr marL="60897" marR="60897"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8395">
                <a:tc vMerge="1">
                  <a:txBody>
                    <a:bodyPr/>
                    <a:lstStyle/>
                    <a:p>
                      <a:endParaRPr lang="en-US"/>
                    </a:p>
                  </a:txBody>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cap="flat">
                      <a:noFill/>
                    </a:lnR>
                    <a:lnT w="12700" cap="flat" cmpd="sng" algn="ctr">
                      <a:no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r>
              <a:tr h="348395">
                <a:tc rowSpan="3">
                  <a:txBody>
                    <a:bodyPr/>
                    <a:lstStyle/>
                    <a:p>
                      <a:pPr marL="0" marR="0" lvl="0" indent="0" algn="l" defTabSz="914400" rtl="0" eaLnBrk="1" fontAlgn="base" latinLnBrk="0" hangingPunct="1">
                        <a:lnSpc>
                          <a:spcPct val="95000"/>
                        </a:lnSpc>
                        <a:spcBef>
                          <a:spcPct val="0"/>
                        </a:spcBef>
                        <a:spcAft>
                          <a:spcPct val="0"/>
                        </a:spcAft>
                        <a:buClrTx/>
                        <a:buSzPct val="70000"/>
                        <a:buFontTx/>
                        <a:buNone/>
                        <a:tabLst/>
                      </a:pPr>
                      <a:r>
                        <a:rPr kumimoji="0" lang="en-US" sz="1300" b="1" i="0" u="none" strike="noStrike" cap="none" normalizeH="0" baseline="0" dirty="0" smtClean="0">
                          <a:ln>
                            <a:noFill/>
                          </a:ln>
                          <a:solidFill>
                            <a:schemeClr val="tx1"/>
                          </a:solidFill>
                          <a:effectLst/>
                          <a:latin typeface="Arial" charset="0"/>
                        </a:rPr>
                        <a:t>&lt;Text&gt;</a:t>
                      </a:r>
                    </a:p>
                  </a:txBody>
                  <a:tcPr marL="60897" marR="60897" horzOverflow="overflow">
                    <a:lnL cap="flat">
                      <a:noFill/>
                    </a:lnL>
                    <a:lnR>
                      <a:noFill/>
                    </a:lnR>
                    <a:lnT w="12700" cap="flat" cmpd="sng" algn="ctr">
                      <a:solidFill>
                        <a:srgbClr val="595959"/>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$&lt;$$$&gt;</a:t>
                      </a:r>
                    </a:p>
                  </a:txBody>
                  <a:tcPr marL="60897" marR="60897" horzOverflow="overflow">
                    <a:lnL>
                      <a:noFill/>
                    </a:lnL>
                    <a:lnR cap="flat">
                      <a:noFill/>
                    </a:lnR>
                    <a:lnT w="12700" cap="flat" cmpd="sng" algn="ctr">
                      <a:solidFill>
                        <a:srgbClr val="59595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8395">
                <a:tc vMerge="1">
                  <a:txBody>
                    <a:bodyPr/>
                    <a:lstStyle/>
                    <a:p>
                      <a:endParaRPr lang="en-US"/>
                    </a:p>
                  </a:txBody>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8395">
                <a:tc vMerge="1">
                  <a:txBody>
                    <a:bodyPr/>
                    <a:lstStyle/>
                    <a:p>
                      <a:endParaRPr lang="en-US"/>
                    </a:p>
                  </a:txBody>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Char char="•"/>
                        <a:tabLst/>
                      </a:pPr>
                      <a:r>
                        <a:rPr kumimoji="0" lang="en-US" sz="1300" b="0" i="0" u="none" strike="noStrike" cap="none" normalizeH="0" baseline="0" smtClean="0">
                          <a:ln>
                            <a:noFill/>
                          </a:ln>
                          <a:solidFill>
                            <a:schemeClr val="tx1"/>
                          </a:solidFill>
                          <a:effectLst/>
                          <a:latin typeface="Arial" charset="0"/>
                        </a:rPr>
                        <a:t>&lt;Text&gt;</a:t>
                      </a:r>
                    </a:p>
                  </a:txBody>
                  <a:tcPr marL="60897" marR="60897"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smtClean="0">
                          <a:ln>
                            <a:noFill/>
                          </a:ln>
                          <a:solidFill>
                            <a:schemeClr val="tx1"/>
                          </a:solidFill>
                          <a:effectLst/>
                          <a:latin typeface="Arial" charset="0"/>
                        </a:rPr>
                        <a:t>$&lt;$$$&gt;</a:t>
                      </a:r>
                    </a:p>
                  </a:txBody>
                  <a:tcPr marL="60897" marR="60897"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95000"/>
                        </a:lnSpc>
                        <a:spcBef>
                          <a:spcPct val="0"/>
                        </a:spcBef>
                        <a:spcAft>
                          <a:spcPct val="0"/>
                        </a:spcAft>
                        <a:buClrTx/>
                        <a:buSzPct val="70000"/>
                        <a:buFontTx/>
                        <a:buNone/>
                        <a:tabLst/>
                      </a:pPr>
                      <a:r>
                        <a:rPr kumimoji="0" lang="en-US" sz="1300" b="0" i="0" u="none" strike="noStrike" cap="none" normalizeH="0" baseline="0" dirty="0" smtClean="0">
                          <a:ln>
                            <a:noFill/>
                          </a:ln>
                          <a:solidFill>
                            <a:schemeClr val="tx1"/>
                          </a:solidFill>
                          <a:effectLst/>
                          <a:latin typeface="Arial" charset="0"/>
                        </a:rPr>
                        <a:t>$&lt;$$$&gt;</a:t>
                      </a:r>
                    </a:p>
                  </a:txBody>
                  <a:tcPr marL="60897" marR="60897" horzOverflow="overflow">
                    <a:lnL>
                      <a:noFill/>
                    </a:lnL>
                    <a:lnR cap="flat">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03014640"/>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8" name="Rectangle 8"/>
          <p:cNvSpPr>
            <a:spLocks noChangeArrowheads="1"/>
          </p:cNvSpPr>
          <p:nvPr userDrawn="1"/>
        </p:nvSpPr>
        <p:spPr bwMode="auto">
          <a:xfrm>
            <a:off x="0" y="6324596"/>
            <a:ext cx="12179300" cy="549077"/>
          </a:xfrm>
          <a:prstGeom prst="rect">
            <a:avLst/>
          </a:prstGeom>
          <a:solidFill>
            <a:schemeClr val="tx1"/>
          </a:solidFill>
          <a:ln w="9525">
            <a:noFill/>
            <a:miter lim="800000"/>
            <a:headEnd/>
            <a:tailEnd/>
          </a:ln>
          <a:effectLst/>
        </p:spPr>
        <p:txBody>
          <a:bodyPr lIns="0" tIns="0" rIns="0" bIns="0" anchor="ctr">
            <a:spAutoFit/>
          </a:bodyPr>
          <a:lstStyle/>
          <a:p>
            <a:endParaRPr lang="en-US"/>
          </a:p>
        </p:txBody>
      </p:sp>
      <p:sp>
        <p:nvSpPr>
          <p:cNvPr id="1034" name="Rectangle 10"/>
          <p:cNvSpPr>
            <a:spLocks noGrp="1" noChangeArrowheads="1"/>
          </p:cNvSpPr>
          <p:nvPr userDrawn="1">
            <p:ph type="title"/>
          </p:nvPr>
        </p:nvSpPr>
        <p:spPr bwMode="auto">
          <a:xfrm>
            <a:off x="562448" y="241300"/>
            <a:ext cx="11219334"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1035" name="Rectangle 11"/>
          <p:cNvSpPr>
            <a:spLocks noChangeArrowheads="1"/>
          </p:cNvSpPr>
          <p:nvPr userDrawn="1"/>
        </p:nvSpPr>
        <p:spPr bwMode="ltGray">
          <a:xfrm>
            <a:off x="11051589" y="6510581"/>
            <a:ext cx="573723" cy="166712"/>
          </a:xfrm>
          <a:prstGeom prst="rect">
            <a:avLst/>
          </a:prstGeom>
          <a:noFill/>
          <a:ln w="9525">
            <a:noFill/>
            <a:miter lim="800000"/>
            <a:headEnd/>
            <a:tailEnd/>
          </a:ln>
          <a:effectLst/>
        </p:spPr>
        <p:txBody>
          <a:bodyPr wrap="square" lIns="0" tIns="0" rIns="0" bIns="0" anchor="ctr">
            <a:spAutoFit/>
          </a:bodyPr>
          <a:lstStyle/>
          <a:p>
            <a:pPr algn="r" eaLnBrk="0" hangingPunct="0">
              <a:lnSpc>
                <a:spcPts val="1300"/>
              </a:lnSpc>
              <a:spcBef>
                <a:spcPct val="0"/>
              </a:spcBef>
            </a:pPr>
            <a:fld id="{5AA1AC9C-678F-4F94-BEAA-24498E25E435}" type="slidenum">
              <a:rPr lang="en-US" sz="1600">
                <a:solidFill>
                  <a:srgbClr val="FFFFFF"/>
                </a:solidFill>
              </a:rPr>
              <a:pPr algn="r" eaLnBrk="0" hangingPunct="0">
                <a:lnSpc>
                  <a:spcPts val="1300"/>
                </a:lnSpc>
                <a:spcBef>
                  <a:spcPct val="0"/>
                </a:spcBef>
              </a:pPr>
              <a:t>‹#›</a:t>
            </a:fld>
            <a:endParaRPr lang="en-US" sz="1600" dirty="0">
              <a:solidFill>
                <a:srgbClr val="FFFFFF"/>
              </a:solidFill>
            </a:endParaRPr>
          </a:p>
        </p:txBody>
      </p:sp>
      <p:sp>
        <p:nvSpPr>
          <p:cNvPr id="1097" name="Rectangle 73"/>
          <p:cNvSpPr>
            <a:spLocks noChangeArrowheads="1"/>
          </p:cNvSpPr>
          <p:nvPr userDrawn="1"/>
        </p:nvSpPr>
        <p:spPr bwMode="ltGray">
          <a:xfrm>
            <a:off x="7010203" y="6383033"/>
            <a:ext cx="4136431" cy="430875"/>
          </a:xfrm>
          <a:prstGeom prst="rect">
            <a:avLst/>
          </a:prstGeom>
          <a:noFill/>
          <a:ln w="9525">
            <a:noFill/>
            <a:miter lim="800000"/>
            <a:headEnd/>
            <a:tailEnd/>
          </a:ln>
          <a:effectLst/>
        </p:spPr>
        <p:txBody>
          <a:bodyPr wrap="square" lIns="0" tIns="45714" rIns="45714" bIns="45714" anchor="ctr">
            <a:spAutoFit/>
          </a:bodyPr>
          <a:lstStyle/>
          <a:p>
            <a:pPr algn="l" eaLnBrk="0" hangingPunct="0">
              <a:spcBef>
                <a:spcPct val="0"/>
              </a:spcBef>
            </a:pPr>
            <a:r>
              <a:rPr lang="en-US" sz="800" dirty="0" smtClean="0">
                <a:solidFill>
                  <a:schemeClr val="bg1"/>
                </a:solidFill>
              </a:rPr>
              <a:t>Using DidFail to Analyze Flow of Sensitive Information  in Sets of Android Apps</a:t>
            </a:r>
            <a:br>
              <a:rPr lang="en-US" sz="800" dirty="0" smtClean="0">
                <a:solidFill>
                  <a:schemeClr val="bg1"/>
                </a:solidFill>
              </a:rPr>
            </a:br>
            <a:r>
              <a:rPr lang="en-US" sz="800" b="1" spc="0" dirty="0" smtClean="0">
                <a:solidFill>
                  <a:schemeClr val="bg1"/>
                </a:solidFill>
              </a:rPr>
              <a:t>SEI Webinar</a:t>
            </a:r>
          </a:p>
          <a:p>
            <a:pPr algn="l" eaLnBrk="0" hangingPunct="0">
              <a:spcBef>
                <a:spcPct val="0"/>
              </a:spcBef>
            </a:pPr>
            <a:r>
              <a:rPr lang="en-US" sz="600" b="1" spc="0" dirty="0" smtClean="0">
                <a:solidFill>
                  <a:schemeClr val="bg1"/>
                </a:solidFill>
              </a:rPr>
              <a:t>©</a:t>
            </a:r>
            <a:r>
              <a:rPr lang="en-US" sz="600" b="1" spc="0" baseline="0" dirty="0" smtClean="0">
                <a:solidFill>
                  <a:schemeClr val="bg1"/>
                </a:solidFill>
              </a:rPr>
              <a:t> 2015 Carnegie Mellon University</a:t>
            </a:r>
            <a:endParaRPr lang="en-US" sz="600" b="0" spc="0" dirty="0">
              <a:solidFill>
                <a:schemeClr val="bg1"/>
              </a:solidFill>
            </a:endParaRPr>
          </a:p>
        </p:txBody>
      </p:sp>
      <p:pic>
        <p:nvPicPr>
          <p:cNvPr id="7" name="Picture 6" descr="SEI_CMU_University_1Line_Wh.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60762" y="6488484"/>
            <a:ext cx="5116388" cy="26221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6" r:id="rId2"/>
    <p:sldLayoutId id="2147483671" r:id="rId3"/>
    <p:sldLayoutId id="2147483650" r:id="rId4"/>
    <p:sldLayoutId id="2147483665" r:id="rId5"/>
    <p:sldLayoutId id="2147483651" r:id="rId6"/>
    <p:sldLayoutId id="2147483660" r:id="rId7"/>
    <p:sldLayoutId id="2147483667" r:id="rId8"/>
    <p:sldLayoutId id="2147483669" r:id="rId9"/>
    <p:sldLayoutId id="2147483668" r:id="rId10"/>
    <p:sldLayoutId id="2147483670" r:id="rId11"/>
    <p:sldLayoutId id="2147483672" r:id="rId12"/>
    <p:sldLayoutId id="2147483673" r:id="rId13"/>
  </p:sldLayoutIdLst>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100000"/>
        </a:lnSpc>
        <a:spcBef>
          <a:spcPct val="0"/>
        </a:spcBef>
        <a:spcAft>
          <a:spcPts val="600"/>
        </a:spcAft>
        <a:buSzPct val="70000"/>
        <a:tabLst>
          <a:tab pos="347663" algn="l"/>
        </a:tabLst>
        <a:defRPr sz="2200">
          <a:solidFill>
            <a:schemeClr val="tx1"/>
          </a:solidFill>
          <a:latin typeface="+mn-lt"/>
          <a:ea typeface="+mn-ea"/>
          <a:cs typeface="+mn-cs"/>
        </a:defRPr>
      </a:lvl1pPr>
      <a:lvl2pPr marL="457200" indent="-228600" algn="l" rtl="0" eaLnBrk="1" fontAlgn="base" hangingPunct="1">
        <a:lnSpc>
          <a:spcPct val="100000"/>
        </a:lnSpc>
        <a:spcBef>
          <a:spcPct val="0"/>
        </a:spcBef>
        <a:spcAft>
          <a:spcPts val="600"/>
        </a:spcAft>
        <a:buSzPct val="85000"/>
        <a:buFont typeface="Times" pitchFamily="1" charset="0"/>
        <a:buChar char="•"/>
        <a:defRPr sz="2000">
          <a:solidFill>
            <a:schemeClr val="tx1"/>
          </a:solidFill>
          <a:latin typeface="+mn-lt"/>
        </a:defRPr>
      </a:lvl2pPr>
      <a:lvl3pPr marL="800100" indent="-228600" algn="l" rtl="0" eaLnBrk="1" fontAlgn="base" hangingPunct="1">
        <a:lnSpc>
          <a:spcPct val="100000"/>
        </a:lnSpc>
        <a:spcBef>
          <a:spcPct val="0"/>
        </a:spcBef>
        <a:spcAft>
          <a:spcPts val="600"/>
        </a:spcAft>
        <a:buSzPct val="85000"/>
        <a:buFont typeface="Arial"/>
        <a:buChar char="•"/>
        <a:defRPr sz="2000">
          <a:solidFill>
            <a:schemeClr val="tx1">
              <a:lumMod val="65000"/>
              <a:lumOff val="35000"/>
            </a:schemeClr>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5358" y="0"/>
            <a:ext cx="9970286" cy="658052"/>
          </a:xfrm>
          <a:prstGeom prst="rect">
            <a:avLst/>
          </a:prstGeom>
        </p:spPr>
        <p:txBody>
          <a:bodyPr vert="horz" lIns="0" tIns="45720" rIns="0" bIns="45720" rtlCol="0" anchor="b">
            <a:normAutofit/>
          </a:bodyPr>
          <a:lstStyle/>
          <a:p>
            <a:r>
              <a:rPr smtClean="0"/>
              <a:t>Click to edit Master title style</a:t>
            </a:r>
            <a:endParaRPr dirty="0"/>
          </a:p>
        </p:txBody>
      </p:sp>
      <p:sp>
        <p:nvSpPr>
          <p:cNvPr id="3" name="Text Placeholder 2"/>
          <p:cNvSpPr>
            <a:spLocks noGrp="1"/>
          </p:cNvSpPr>
          <p:nvPr>
            <p:ph type="body" idx="1"/>
          </p:nvPr>
        </p:nvSpPr>
        <p:spPr>
          <a:xfrm>
            <a:off x="1103749" y="1243914"/>
            <a:ext cx="9971802" cy="4928286"/>
          </a:xfrm>
          <a:prstGeom prst="rect">
            <a:avLst/>
          </a:prstGeom>
        </p:spPr>
        <p:txBody>
          <a:bodyPr vert="horz" lIns="0" tIns="45720" rIns="0" bIns="45720" rtlCol="0">
            <a:no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a:p>
            <a:pPr lvl="5"/>
            <a:r>
              <a:rPr dirty="0"/>
              <a:t>Sixth level</a:t>
            </a:r>
          </a:p>
          <a:p>
            <a:pPr lvl="6"/>
            <a:r>
              <a:rPr dirty="0"/>
              <a:t>Seventh level</a:t>
            </a:r>
          </a:p>
          <a:p>
            <a:pPr lvl="7"/>
            <a:r>
              <a:rPr dirty="0"/>
              <a:t>Eighth level</a:t>
            </a:r>
          </a:p>
          <a:p>
            <a:pPr lvl="8"/>
            <a:r>
              <a:rPr dirty="0"/>
              <a:t>Ninth level</a:t>
            </a:r>
          </a:p>
        </p:txBody>
      </p:sp>
      <p:sp>
        <p:nvSpPr>
          <p:cNvPr id="10" name="Rectangle 8"/>
          <p:cNvSpPr>
            <a:spLocks noChangeArrowheads="1"/>
          </p:cNvSpPr>
          <p:nvPr userDrawn="1"/>
        </p:nvSpPr>
        <p:spPr bwMode="auto">
          <a:xfrm>
            <a:off x="0" y="6324596"/>
            <a:ext cx="12179300" cy="549077"/>
          </a:xfrm>
          <a:prstGeom prst="rect">
            <a:avLst/>
          </a:prstGeom>
          <a:solidFill>
            <a:schemeClr val="tx1"/>
          </a:solidFill>
          <a:ln w="9525">
            <a:noFill/>
            <a:miter lim="800000"/>
            <a:headEnd/>
            <a:tailEnd/>
          </a:ln>
          <a:effectLst/>
        </p:spPr>
        <p:txBody>
          <a:bodyPr lIns="0" tIns="0" rIns="0" bIns="0" anchor="ctr">
            <a:spAutoFit/>
          </a:bodyPr>
          <a:lstStyle/>
          <a:p>
            <a:endParaRPr lang="en-US"/>
          </a:p>
        </p:txBody>
      </p:sp>
      <p:sp>
        <p:nvSpPr>
          <p:cNvPr id="11" name="Rectangle 11"/>
          <p:cNvSpPr>
            <a:spLocks noChangeArrowheads="1"/>
          </p:cNvSpPr>
          <p:nvPr userDrawn="1"/>
        </p:nvSpPr>
        <p:spPr bwMode="ltGray">
          <a:xfrm>
            <a:off x="11051589" y="6510581"/>
            <a:ext cx="573723" cy="166712"/>
          </a:xfrm>
          <a:prstGeom prst="rect">
            <a:avLst/>
          </a:prstGeom>
          <a:noFill/>
          <a:ln w="9525">
            <a:noFill/>
            <a:miter lim="800000"/>
            <a:headEnd/>
            <a:tailEnd/>
          </a:ln>
          <a:effectLst/>
        </p:spPr>
        <p:txBody>
          <a:bodyPr wrap="square" lIns="0" tIns="0" rIns="0" bIns="0" anchor="ctr">
            <a:spAutoFit/>
          </a:bodyPr>
          <a:lstStyle/>
          <a:p>
            <a:pPr algn="r" eaLnBrk="0" hangingPunct="0">
              <a:lnSpc>
                <a:spcPts val="1300"/>
              </a:lnSpc>
              <a:spcBef>
                <a:spcPct val="0"/>
              </a:spcBef>
            </a:pPr>
            <a:fld id="{5AA1AC9C-678F-4F94-BEAA-24498E25E435}" type="slidenum">
              <a:rPr lang="en-US" sz="1600">
                <a:solidFill>
                  <a:srgbClr val="FFFFFF"/>
                </a:solidFill>
              </a:rPr>
              <a:pPr algn="r" eaLnBrk="0" hangingPunct="0">
                <a:lnSpc>
                  <a:spcPts val="1300"/>
                </a:lnSpc>
                <a:spcBef>
                  <a:spcPct val="0"/>
                </a:spcBef>
              </a:pPr>
              <a:t>‹#›</a:t>
            </a:fld>
            <a:endParaRPr lang="en-US" sz="1600" dirty="0">
              <a:solidFill>
                <a:srgbClr val="FFFFFF"/>
              </a:solidFill>
            </a:endParaRPr>
          </a:p>
        </p:txBody>
      </p:sp>
      <p:sp>
        <p:nvSpPr>
          <p:cNvPr id="12" name="Rectangle 73"/>
          <p:cNvSpPr>
            <a:spLocks noChangeArrowheads="1"/>
          </p:cNvSpPr>
          <p:nvPr userDrawn="1"/>
        </p:nvSpPr>
        <p:spPr bwMode="ltGray">
          <a:xfrm>
            <a:off x="7010203" y="6383033"/>
            <a:ext cx="4136431" cy="430875"/>
          </a:xfrm>
          <a:prstGeom prst="rect">
            <a:avLst/>
          </a:prstGeom>
          <a:noFill/>
          <a:ln w="9525">
            <a:noFill/>
            <a:miter lim="800000"/>
            <a:headEnd/>
            <a:tailEnd/>
          </a:ln>
          <a:effectLst/>
        </p:spPr>
        <p:txBody>
          <a:bodyPr wrap="square" lIns="0" tIns="45714" rIns="45714" bIns="45714" anchor="ctr">
            <a:spAutoFit/>
          </a:bodyPr>
          <a:lstStyle/>
          <a:p>
            <a:pPr algn="l" eaLnBrk="0" hangingPunct="0">
              <a:spcBef>
                <a:spcPct val="0"/>
              </a:spcBef>
            </a:pPr>
            <a:r>
              <a:rPr lang="en-US" sz="800" smtClean="0">
                <a:solidFill>
                  <a:schemeClr val="bg1"/>
                </a:solidFill>
              </a:rPr>
              <a:t>Using DidFail to Analyze Flow of Sensitive Information  in Sets of Android Apps</a:t>
            </a:r>
            <a:r>
              <a:rPr lang="en-US" sz="800" dirty="0" smtClean="0">
                <a:solidFill>
                  <a:schemeClr val="bg1"/>
                </a:solidFill>
              </a:rPr>
              <a:t/>
            </a:r>
            <a:br>
              <a:rPr lang="en-US" sz="800" dirty="0" smtClean="0">
                <a:solidFill>
                  <a:schemeClr val="bg1"/>
                </a:solidFill>
              </a:rPr>
            </a:br>
            <a:r>
              <a:rPr lang="en-US" sz="800" b="1" spc="0" dirty="0" smtClean="0">
                <a:solidFill>
                  <a:schemeClr val="bg1"/>
                </a:solidFill>
              </a:rPr>
              <a:t>SEI Webinar</a:t>
            </a:r>
          </a:p>
          <a:p>
            <a:pPr algn="l" eaLnBrk="0" hangingPunct="0">
              <a:spcBef>
                <a:spcPct val="0"/>
              </a:spcBef>
            </a:pPr>
            <a:r>
              <a:rPr lang="en-US" sz="600" b="1" spc="0" dirty="0" smtClean="0">
                <a:solidFill>
                  <a:schemeClr val="bg1"/>
                </a:solidFill>
              </a:rPr>
              <a:t>©</a:t>
            </a:r>
            <a:r>
              <a:rPr lang="en-US" sz="600" b="1" spc="0" baseline="0" dirty="0" smtClean="0">
                <a:solidFill>
                  <a:schemeClr val="bg1"/>
                </a:solidFill>
              </a:rPr>
              <a:t> 2015 Carnegie Mellon University</a:t>
            </a:r>
            <a:endParaRPr lang="en-US" sz="600" b="0" spc="0" dirty="0">
              <a:solidFill>
                <a:schemeClr val="bg1"/>
              </a:solidFill>
            </a:endParaRPr>
          </a:p>
        </p:txBody>
      </p:sp>
      <p:pic>
        <p:nvPicPr>
          <p:cNvPr id="16" name="Picture 15" descr="SEI_CMU_University_1Line_Wh.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0762" y="6488484"/>
            <a:ext cx="5116388" cy="262215"/>
          </a:xfrm>
          <a:prstGeom prst="rect">
            <a:avLst/>
          </a:prstGeom>
        </p:spPr>
      </p:pic>
    </p:spTree>
    <p:extLst>
      <p:ext uri="{BB962C8B-B14F-4D97-AF65-F5344CB8AC3E}">
        <p14:creationId xmlns:p14="http://schemas.microsoft.com/office/powerpoint/2010/main" val="4061919867"/>
      </p:ext>
    </p:extLst>
  </p:cSld>
  <p:clrMap bg1="lt1" tx1="dk1" bg2="lt2" tx2="dk2" accent1="accent1" accent2="accent2" accent3="accent3" accent4="accent4" accent5="accent5" accent6="accent6" hlink="hlink" folHlink="folHlink"/>
  <p:sldLayoutIdLst>
    <p:sldLayoutId id="2147483675" r:id="rId1"/>
    <p:sldLayoutId id="2147483678" r:id="rId2"/>
    <p:sldLayoutId id="2147483679" r:id="rId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800"/>
        </a:spcBef>
        <a:buFont typeface="Wingdings" panose="05000000000000000000" pitchFamily="2" charset="2"/>
        <a:buChar char="§"/>
        <a:defRPr sz="2200" kern="1200" baseline="0">
          <a:solidFill>
            <a:schemeClr val="tx2"/>
          </a:solidFill>
          <a:latin typeface="+mn-lt"/>
          <a:ea typeface="+mn-ea"/>
          <a:cs typeface="+mn-cs"/>
        </a:defRPr>
      </a:lvl1pPr>
      <a:lvl2pPr marL="685800" indent="-228600" algn="l" defTabSz="914400" rtl="0" eaLnBrk="1" latinLnBrk="0" hangingPunct="1">
        <a:lnSpc>
          <a:spcPct val="100000"/>
        </a:lnSpc>
        <a:spcBef>
          <a:spcPts val="600"/>
        </a:spcBef>
        <a:buFont typeface="Wingdings" panose="05000000000000000000" pitchFamily="2" charset="2"/>
        <a:buChar char="§"/>
        <a:defRPr sz="2000" kern="1200" baseline="0">
          <a:solidFill>
            <a:schemeClr val="tx2"/>
          </a:solidFill>
          <a:latin typeface="+mn-lt"/>
          <a:ea typeface="+mn-ea"/>
          <a:cs typeface="+mn-cs"/>
        </a:defRPr>
      </a:lvl2pPr>
      <a:lvl3pPr marL="1143000" indent="-228600" algn="l" defTabSz="914400" rtl="0" eaLnBrk="1" latinLnBrk="0" hangingPunct="1">
        <a:lnSpc>
          <a:spcPct val="100000"/>
        </a:lnSpc>
        <a:spcBef>
          <a:spcPts val="600"/>
        </a:spcBef>
        <a:buFont typeface="Wingdings" panose="05000000000000000000" pitchFamily="2" charset="2"/>
        <a:buChar char="§"/>
        <a:defRPr sz="1800" kern="1200" baseline="0">
          <a:solidFill>
            <a:schemeClr val="tx2"/>
          </a:solidFill>
          <a:latin typeface="+mn-lt"/>
          <a:ea typeface="+mn-ea"/>
          <a:cs typeface="+mn-cs"/>
        </a:defRPr>
      </a:lvl3pPr>
      <a:lvl4pPr marL="1600200" indent="-228600" algn="l" defTabSz="914400" rtl="0" eaLnBrk="1" latinLnBrk="0" hangingPunct="1">
        <a:lnSpc>
          <a:spcPct val="100000"/>
        </a:lnSpc>
        <a:spcBef>
          <a:spcPts val="600"/>
        </a:spcBef>
        <a:buFont typeface="Wingdings" panose="05000000000000000000" pitchFamily="2" charset="2"/>
        <a:buChar char="§"/>
        <a:defRPr sz="1600" kern="1200" baseline="0">
          <a:solidFill>
            <a:schemeClr val="tx2"/>
          </a:solidFill>
          <a:latin typeface="+mn-lt"/>
          <a:ea typeface="+mn-ea"/>
          <a:cs typeface="+mn-cs"/>
        </a:defRPr>
      </a:lvl4pPr>
      <a:lvl5pPr marL="2057400" indent="-228600" algn="l" defTabSz="914400" rtl="0" eaLnBrk="1" latinLnBrk="0" hangingPunct="1">
        <a:lnSpc>
          <a:spcPct val="100000"/>
        </a:lnSpc>
        <a:spcBef>
          <a:spcPts val="600"/>
        </a:spcBef>
        <a:buFont typeface="Wingdings" panose="05000000000000000000" pitchFamily="2" charset="2"/>
        <a:buChar char="§"/>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6pPr>
      <a:lvl7pPr marL="29718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7pPr>
      <a:lvl8pPr marL="34290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8pPr>
      <a:lvl9pPr marL="38862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s://www.cs.cmu.edu/~wklieber/didfail/install-latest.html" TargetMode="External"/><Relationship Id="rId4" Type="http://schemas.openxmlformats.org/officeDocument/2006/relationships/hyperlink" Target="http://www.cert.org/secure-coding/tools/didfail.cf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s.cmu.edu/~wklieber/didfail/running.html"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www.securecoding.cert.org/" TargetMode="External"/><Relationship Id="rId5" Type="http://schemas.openxmlformats.org/officeDocument/2006/relationships/hyperlink" Target="http://www.cert.org/secure-coding"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www.gartner.com/newsroom/id/2665715"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ChangeArrowheads="1"/>
          </p:cNvSpPr>
          <p:nvPr/>
        </p:nvSpPr>
        <p:spPr bwMode="auto">
          <a:xfrm>
            <a:off x="5599798" y="5724497"/>
            <a:ext cx="184666" cy="400110"/>
          </a:xfrm>
          <a:prstGeom prst="rect">
            <a:avLst/>
          </a:prstGeom>
          <a:noFill/>
          <a:ln w="6350">
            <a:noFill/>
            <a:miter lim="800000"/>
            <a:headEnd/>
            <a:tailEnd/>
          </a:ln>
          <a:effectLst/>
        </p:spPr>
        <p:txBody>
          <a:bodyPr wrap="none" anchor="ctr">
            <a:spAutoFit/>
          </a:bodyPr>
          <a:lstStyle/>
          <a:p>
            <a:pPr algn="ctr" fontAlgn="base">
              <a:spcBef>
                <a:spcPct val="50000"/>
              </a:spcBef>
              <a:spcAft>
                <a:spcPct val="0"/>
              </a:spcAft>
            </a:pPr>
            <a:endParaRPr lang="en-US" sz="2000">
              <a:solidFill>
                <a:srgbClr val="000000"/>
              </a:solidFill>
              <a:ea typeface="ＭＳ Ｐゴシック" pitchFamily="1" charset="-128"/>
            </a:endParaRPr>
          </a:p>
        </p:txBody>
      </p:sp>
      <p:sp>
        <p:nvSpPr>
          <p:cNvPr id="875523" name="Rectangle 3"/>
          <p:cNvSpPr>
            <a:spLocks noGrp="1" noChangeArrowheads="1"/>
          </p:cNvSpPr>
          <p:nvPr>
            <p:ph type="ctrTitle"/>
          </p:nvPr>
        </p:nvSpPr>
        <p:spPr>
          <a:xfrm>
            <a:off x="562450" y="2501900"/>
            <a:ext cx="6914287" cy="1626765"/>
          </a:xfrm>
        </p:spPr>
        <p:txBody>
          <a:bodyPr/>
          <a:lstStyle/>
          <a:p>
            <a:r>
              <a:rPr lang="en-US" sz="3200"/>
              <a:t>Using DidFail to Analyze </a:t>
            </a:r>
            <a:r>
              <a:rPr lang="en-US" sz="3200" smtClean="0"/>
              <a:t/>
            </a:r>
            <a:br>
              <a:rPr lang="en-US" sz="3200" smtClean="0"/>
            </a:br>
            <a:r>
              <a:rPr lang="en-US" sz="3200" smtClean="0"/>
              <a:t>Flow </a:t>
            </a:r>
            <a:r>
              <a:rPr lang="en-US" sz="3200"/>
              <a:t>of Sensitive Information </a:t>
            </a:r>
            <a:r>
              <a:rPr lang="en-US" sz="3200" smtClean="0"/>
              <a:t/>
            </a:r>
            <a:br>
              <a:rPr lang="en-US" sz="3200" smtClean="0"/>
            </a:br>
            <a:r>
              <a:rPr lang="en-US" sz="3200" smtClean="0"/>
              <a:t>in </a:t>
            </a:r>
            <a:r>
              <a:rPr lang="en-US" sz="3200"/>
              <a:t>Sets of Android Apps</a:t>
            </a:r>
            <a:endParaRPr lang="en-US" sz="1800" dirty="0"/>
          </a:p>
        </p:txBody>
      </p:sp>
      <p:sp>
        <p:nvSpPr>
          <p:cNvPr id="875524" name="Rectangle 4"/>
          <p:cNvSpPr>
            <a:spLocks noGrp="1" noChangeArrowheads="1"/>
          </p:cNvSpPr>
          <p:nvPr>
            <p:ph type="subTitle" idx="1"/>
          </p:nvPr>
        </p:nvSpPr>
        <p:spPr/>
        <p:txBody>
          <a:bodyPr/>
          <a:lstStyle/>
          <a:p>
            <a:r>
              <a:rPr lang="en-US" sz="2000" dirty="0" smtClean="0"/>
              <a:t>Will </a:t>
            </a:r>
            <a:r>
              <a:rPr lang="en-US" sz="2000" dirty="0"/>
              <a:t>Klieber*, Lori Flynn*,  </a:t>
            </a:r>
          </a:p>
          <a:p>
            <a:r>
              <a:rPr lang="en-US" sz="2000" dirty="0"/>
              <a:t>Amar Bhosale, Limin Jia, and Lujo </a:t>
            </a:r>
            <a:r>
              <a:rPr lang="en-US" sz="2000" dirty="0" smtClean="0"/>
              <a:t>Bauer</a:t>
            </a:r>
          </a:p>
          <a:p>
            <a:endParaRPr lang="en-US" dirty="0" smtClean="0"/>
          </a:p>
          <a:p>
            <a:endParaRPr lang="en-US" dirty="0" smtClean="0"/>
          </a:p>
          <a:p>
            <a:endParaRPr lang="en-US" dirty="0"/>
          </a:p>
          <a:p>
            <a:r>
              <a:rPr lang="en-US" dirty="0" smtClean="0"/>
              <a:t>*presenting</a:t>
            </a:r>
            <a:endParaRPr lang="en-US" dirty="0"/>
          </a:p>
        </p:txBody>
      </p:sp>
      <p:sp>
        <p:nvSpPr>
          <p:cNvPr id="5" name="Rectangle 4"/>
          <p:cNvSpPr txBox="1">
            <a:spLocks noChangeArrowheads="1"/>
          </p:cNvSpPr>
          <p:nvPr/>
        </p:nvSpPr>
        <p:spPr bwMode="white">
          <a:xfrm>
            <a:off x="7392551" y="5592727"/>
            <a:ext cx="4538894" cy="532542"/>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rtl="0" eaLnBrk="1" fontAlgn="base" hangingPunct="1">
              <a:lnSpc>
                <a:spcPct val="95000"/>
              </a:lnSpc>
              <a:spcBef>
                <a:spcPct val="0"/>
              </a:spcBef>
              <a:spcAft>
                <a:spcPct val="0"/>
              </a:spcAft>
              <a:buSzPct val="70000"/>
              <a:defRPr sz="18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7800"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a:lstStyle>
          <a:p>
            <a:pPr algn="r"/>
            <a:r>
              <a:rPr lang="en-US" kern="0" dirty="0" smtClean="0"/>
              <a:t>June 2015</a:t>
            </a:r>
            <a:endParaRPr lang="en-US" kern="0" dirty="0"/>
          </a:p>
        </p:txBody>
      </p:sp>
    </p:spTree>
    <p:extLst>
      <p:ext uri="{BB962C8B-B14F-4D97-AF65-F5344CB8AC3E}">
        <p14:creationId xmlns:p14="http://schemas.microsoft.com/office/powerpoint/2010/main" val="19553195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Motivating Example</a:t>
            </a:r>
            <a:endParaRPr lang="en-US"/>
          </a:p>
        </p:txBody>
      </p:sp>
      <p:sp>
        <p:nvSpPr>
          <p:cNvPr id="3" name="Content Placeholder 2"/>
          <p:cNvSpPr>
            <a:spLocks noGrp="1"/>
          </p:cNvSpPr>
          <p:nvPr>
            <p:ph sz="quarter" idx="10"/>
          </p:nvPr>
        </p:nvSpPr>
        <p:spPr>
          <a:prstGeom prst="rect">
            <a:avLst/>
          </a:prstGeom>
        </p:spPr>
        <p:txBody>
          <a:bodyPr>
            <a:noAutofit/>
          </a:bodyPr>
          <a:lstStyle/>
          <a:p>
            <a:r>
              <a:rPr lang="en-US" dirty="0" smtClean="0"/>
              <a:t>App </a:t>
            </a:r>
            <a:r>
              <a:rPr lang="en-US" i="1" dirty="0" err="1" smtClean="0"/>
              <a:t>SendSMS.apk</a:t>
            </a:r>
            <a:r>
              <a:rPr lang="en-US" dirty="0" smtClean="0"/>
              <a:t> sends an </a:t>
            </a:r>
            <a:r>
              <a:rPr lang="en-US" b="1" dirty="0" smtClean="0"/>
              <a:t>intent</a:t>
            </a:r>
            <a:r>
              <a:rPr lang="en-US" dirty="0" smtClean="0"/>
              <a:t> (a message) to </a:t>
            </a:r>
            <a:r>
              <a:rPr lang="en-US" i="1" dirty="0" err="1" smtClean="0"/>
              <a:t>Echoer.apk</a:t>
            </a:r>
            <a:r>
              <a:rPr lang="en-US" dirty="0" smtClean="0"/>
              <a:t>, </a:t>
            </a:r>
            <a:br>
              <a:rPr lang="en-US" dirty="0" smtClean="0"/>
            </a:br>
            <a:r>
              <a:rPr lang="en-US" dirty="0" smtClean="0"/>
              <a:t>which sends a </a:t>
            </a:r>
            <a:r>
              <a:rPr lang="en-US" b="1" dirty="0" smtClean="0"/>
              <a:t>result</a:t>
            </a:r>
            <a:r>
              <a:rPr lang="en-US" dirty="0" smtClean="0"/>
              <a:t> back.</a:t>
            </a:r>
            <a:endParaRPr lang="en-US" i="1" dirty="0" smtClean="0"/>
          </a:p>
        </p:txBody>
      </p:sp>
      <p:sp>
        <p:nvSpPr>
          <p:cNvPr id="8" name="Content Placeholder 2"/>
          <p:cNvSpPr txBox="1">
            <a:spLocks/>
          </p:cNvSpPr>
          <p:nvPr/>
        </p:nvSpPr>
        <p:spPr>
          <a:xfrm>
            <a:off x="482032" y="5375507"/>
            <a:ext cx="10831467" cy="983730"/>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1800"/>
              </a:spcBef>
              <a:buFont typeface="Wingdings" panose="05000000000000000000" pitchFamily="2" charset="2"/>
              <a:buChar char="§"/>
              <a:defRPr sz="2200" kern="1200" baseline="0">
                <a:solidFill>
                  <a:srgbClr val="000000"/>
                </a:solidFill>
                <a:latin typeface="+mn-lt"/>
                <a:ea typeface="+mn-ea"/>
                <a:cs typeface="+mn-cs"/>
              </a:defRPr>
            </a:lvl1pPr>
            <a:lvl2pPr marL="685800" indent="-228600" algn="l" defTabSz="914400" rtl="0" eaLnBrk="1" latinLnBrk="0" hangingPunct="1">
              <a:lnSpc>
                <a:spcPct val="100000"/>
              </a:lnSpc>
              <a:spcBef>
                <a:spcPts val="600"/>
              </a:spcBef>
              <a:buFont typeface="Wingdings" panose="05000000000000000000" pitchFamily="2" charset="2"/>
              <a:buChar char="§"/>
              <a:defRPr sz="2000" kern="1200" baseline="0">
                <a:solidFill>
                  <a:srgbClr val="000000"/>
                </a:solidFill>
                <a:latin typeface="+mn-lt"/>
                <a:ea typeface="+mn-ea"/>
                <a:cs typeface="+mn-cs"/>
              </a:defRPr>
            </a:lvl2pPr>
            <a:lvl3pPr marL="1143000" indent="-228600" algn="l" defTabSz="914400" rtl="0" eaLnBrk="1" latinLnBrk="0" hangingPunct="1">
              <a:lnSpc>
                <a:spcPct val="100000"/>
              </a:lnSpc>
              <a:spcBef>
                <a:spcPts val="600"/>
              </a:spcBef>
              <a:buFont typeface="Wingdings" panose="05000000000000000000" pitchFamily="2" charset="2"/>
              <a:buChar char="§"/>
              <a:defRPr sz="1800" kern="1200" baseline="0">
                <a:solidFill>
                  <a:srgbClr val="000000"/>
                </a:solidFill>
                <a:latin typeface="+mn-lt"/>
                <a:ea typeface="+mn-ea"/>
                <a:cs typeface="+mn-cs"/>
              </a:defRPr>
            </a:lvl3pPr>
            <a:lvl4pPr marL="1600200" indent="-228600" algn="l" defTabSz="914400" rtl="0" eaLnBrk="1" latinLnBrk="0" hangingPunct="1">
              <a:lnSpc>
                <a:spcPct val="100000"/>
              </a:lnSpc>
              <a:spcBef>
                <a:spcPts val="600"/>
              </a:spcBef>
              <a:buFont typeface="Wingdings" panose="05000000000000000000" pitchFamily="2" charset="2"/>
              <a:buChar char="§"/>
              <a:defRPr sz="1600" kern="1200" baseline="0">
                <a:solidFill>
                  <a:srgbClr val="000000"/>
                </a:solidFill>
                <a:latin typeface="+mn-lt"/>
                <a:ea typeface="+mn-ea"/>
                <a:cs typeface="+mn-cs"/>
              </a:defRPr>
            </a:lvl4pPr>
            <a:lvl5pPr marL="2057400" indent="-228600" algn="l" defTabSz="914400" rtl="0" eaLnBrk="1" latinLnBrk="0" hangingPunct="1">
              <a:lnSpc>
                <a:spcPct val="100000"/>
              </a:lnSpc>
              <a:spcBef>
                <a:spcPts val="600"/>
              </a:spcBef>
              <a:buFont typeface="Wingdings" panose="05000000000000000000" pitchFamily="2" charset="2"/>
              <a:buChar char="§"/>
              <a:defRPr sz="1400" kern="1200" baseline="0">
                <a:solidFill>
                  <a:srgbClr val="000000"/>
                </a:solidFill>
                <a:latin typeface="+mn-lt"/>
                <a:ea typeface="+mn-ea"/>
                <a:cs typeface="+mn-cs"/>
              </a:defRPr>
            </a:lvl5pPr>
            <a:lvl6pPr marL="25146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6pPr>
            <a:lvl7pPr marL="29718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7pPr>
            <a:lvl8pPr marL="34290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8pPr>
            <a:lvl9pPr marL="38862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9pPr>
          </a:lstStyle>
          <a:p>
            <a:pPr>
              <a:spcBef>
                <a:spcPts val="800"/>
              </a:spcBef>
            </a:pPr>
            <a:r>
              <a:rPr lang="en-US" sz="1800" b="0" i="1" dirty="0" err="1" smtClean="0"/>
              <a:t>SendSMS.apk</a:t>
            </a:r>
            <a:r>
              <a:rPr lang="en-US" sz="1800" b="0" dirty="0" smtClean="0"/>
              <a:t> tries to launder the taint through </a:t>
            </a:r>
            <a:r>
              <a:rPr lang="en-US" sz="1800" b="0" i="1" dirty="0" err="1" smtClean="0"/>
              <a:t>Echoer.apk</a:t>
            </a:r>
            <a:r>
              <a:rPr lang="en-US" sz="1800" b="0" dirty="0" smtClean="0"/>
              <a:t>.</a:t>
            </a:r>
          </a:p>
          <a:p>
            <a:pPr>
              <a:spcBef>
                <a:spcPts val="800"/>
              </a:spcBef>
            </a:pPr>
            <a:r>
              <a:rPr lang="en-US" sz="1800" b="0" dirty="0" smtClean="0"/>
              <a:t>Pre-existing static analysis tools could not precisely detect such inter-app data flows.</a:t>
            </a:r>
          </a:p>
        </p:txBody>
      </p:sp>
      <p:sp>
        <p:nvSpPr>
          <p:cNvPr id="4" name="Rounded Rectangle 3"/>
          <p:cNvSpPr/>
          <p:nvPr/>
        </p:nvSpPr>
        <p:spPr>
          <a:xfrm>
            <a:off x="1689584" y="2349385"/>
            <a:ext cx="1578340" cy="681134"/>
          </a:xfrm>
          <a:prstGeom prst="roundRect">
            <a:avLst/>
          </a:prstGeom>
          <a:solidFill>
            <a:srgbClr val="6FB3FD">
              <a:alpha val="49804"/>
            </a:srgb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ounded Rectangle 8"/>
          <p:cNvSpPr/>
          <p:nvPr/>
        </p:nvSpPr>
        <p:spPr>
          <a:xfrm>
            <a:off x="3850435" y="3016230"/>
            <a:ext cx="3345398" cy="435820"/>
          </a:xfrm>
          <a:prstGeom prst="roundRect">
            <a:avLst/>
          </a:prstGeom>
          <a:solidFill>
            <a:srgbClr val="6FB3FD">
              <a:alpha val="49804"/>
            </a:srgb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9"/>
          <p:cNvSpPr/>
          <p:nvPr/>
        </p:nvSpPr>
        <p:spPr>
          <a:xfrm>
            <a:off x="8468420" y="2784031"/>
            <a:ext cx="1626340" cy="435820"/>
          </a:xfrm>
          <a:prstGeom prst="roundRect">
            <a:avLst/>
          </a:prstGeom>
          <a:solidFill>
            <a:srgbClr val="6FB3FD">
              <a:alpha val="49804"/>
            </a:srgb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ounded Rectangle 10"/>
          <p:cNvSpPr/>
          <p:nvPr/>
        </p:nvSpPr>
        <p:spPr>
          <a:xfrm>
            <a:off x="8468419" y="3784156"/>
            <a:ext cx="1687342" cy="435820"/>
          </a:xfrm>
          <a:prstGeom prst="roundRect">
            <a:avLst/>
          </a:prstGeom>
          <a:solidFill>
            <a:srgbClr val="6FB3FD">
              <a:alpha val="49804"/>
            </a:srgb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11"/>
          <p:cNvSpPr/>
          <p:nvPr/>
        </p:nvSpPr>
        <p:spPr>
          <a:xfrm>
            <a:off x="4522835" y="3630589"/>
            <a:ext cx="2672998" cy="435820"/>
          </a:xfrm>
          <a:prstGeom prst="roundRect">
            <a:avLst/>
          </a:prstGeom>
          <a:solidFill>
            <a:srgbClr val="6FB3FD">
              <a:alpha val="49804"/>
            </a:srgb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ounded Rectangle 12"/>
          <p:cNvSpPr/>
          <p:nvPr/>
        </p:nvSpPr>
        <p:spPr>
          <a:xfrm>
            <a:off x="1281363" y="4373539"/>
            <a:ext cx="2184558" cy="588225"/>
          </a:xfrm>
          <a:prstGeom prst="roundRect">
            <a:avLst/>
          </a:prstGeom>
          <a:solidFill>
            <a:srgbClr val="6FB3FD">
              <a:alpha val="49804"/>
            </a:srgb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 name="Group 6"/>
          <p:cNvGrpSpPr>
            <a:grpSpLocks noChangeAspect="1"/>
          </p:cNvGrpSpPr>
          <p:nvPr/>
        </p:nvGrpSpPr>
        <p:grpSpPr bwMode="auto">
          <a:xfrm>
            <a:off x="1408232" y="1981994"/>
            <a:ext cx="9629259" cy="2998788"/>
            <a:chOff x="666" y="1188"/>
            <a:chExt cx="4554" cy="1889"/>
          </a:xfrm>
        </p:grpSpPr>
        <p:sp>
          <p:nvSpPr>
            <p:cNvPr id="7" name="AutoShape 5"/>
            <p:cNvSpPr>
              <a:spLocks noChangeAspect="1" noChangeArrowheads="1" noTextEdit="1"/>
            </p:cNvSpPr>
            <p:nvPr/>
          </p:nvSpPr>
          <p:spPr bwMode="auto">
            <a:xfrm>
              <a:off x="666" y="1188"/>
              <a:ext cx="4554" cy="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Line 7"/>
            <p:cNvSpPr>
              <a:spLocks noChangeShapeType="1"/>
            </p:cNvSpPr>
            <p:nvPr/>
          </p:nvSpPr>
          <p:spPr bwMode="auto">
            <a:xfrm flipV="1">
              <a:off x="3374" y="1855"/>
              <a:ext cx="564" cy="12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p:nvSpPr>
          <p:spPr bwMode="auto">
            <a:xfrm>
              <a:off x="3878" y="1831"/>
              <a:ext cx="119" cy="70"/>
            </a:xfrm>
            <a:custGeom>
              <a:avLst/>
              <a:gdLst>
                <a:gd name="T0" fmla="*/ 0 w 119"/>
                <a:gd name="T1" fmla="*/ 0 h 70"/>
                <a:gd name="T2" fmla="*/ 119 w 119"/>
                <a:gd name="T3" fmla="*/ 10 h 70"/>
                <a:gd name="T4" fmla="*/ 15 w 119"/>
                <a:gd name="T5" fmla="*/ 70 h 70"/>
                <a:gd name="T6" fmla="*/ 26 w 119"/>
                <a:gd name="T7" fmla="*/ 31 h 70"/>
                <a:gd name="T8" fmla="*/ 0 w 119"/>
                <a:gd name="T9" fmla="*/ 0 h 70"/>
              </a:gdLst>
              <a:ahLst/>
              <a:cxnLst>
                <a:cxn ang="0">
                  <a:pos x="T0" y="T1"/>
                </a:cxn>
                <a:cxn ang="0">
                  <a:pos x="T2" y="T3"/>
                </a:cxn>
                <a:cxn ang="0">
                  <a:pos x="T4" y="T5"/>
                </a:cxn>
                <a:cxn ang="0">
                  <a:pos x="T6" y="T7"/>
                </a:cxn>
                <a:cxn ang="0">
                  <a:pos x="T8" y="T9"/>
                </a:cxn>
              </a:cxnLst>
              <a:rect l="0" t="0" r="r" b="b"/>
              <a:pathLst>
                <a:path w="119" h="70">
                  <a:moveTo>
                    <a:pt x="0" y="0"/>
                  </a:moveTo>
                  <a:lnTo>
                    <a:pt x="119" y="10"/>
                  </a:lnTo>
                  <a:lnTo>
                    <a:pt x="15" y="70"/>
                  </a:lnTo>
                  <a:lnTo>
                    <a:pt x="26" y="31"/>
                  </a:lnTo>
                  <a:lnTo>
                    <a:pt x="0" y="0"/>
                  </a:lnTo>
                  <a:close/>
                </a:path>
              </a:pathLst>
            </a:custGeom>
            <a:solidFill>
              <a:srgbClr val="000000"/>
            </a:solid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9"/>
            <p:cNvSpPr>
              <a:spLocks noChangeShapeType="1"/>
            </p:cNvSpPr>
            <p:nvPr/>
          </p:nvSpPr>
          <p:spPr bwMode="auto">
            <a:xfrm flipH="1" flipV="1">
              <a:off x="3449" y="2383"/>
              <a:ext cx="563" cy="9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p:nvSpPr>
          <p:spPr bwMode="auto">
            <a:xfrm>
              <a:off x="3390" y="2356"/>
              <a:ext cx="117" cy="70"/>
            </a:xfrm>
            <a:custGeom>
              <a:avLst/>
              <a:gdLst>
                <a:gd name="T0" fmla="*/ 106 w 117"/>
                <a:gd name="T1" fmla="*/ 70 h 70"/>
                <a:gd name="T2" fmla="*/ 0 w 117"/>
                <a:gd name="T3" fmla="*/ 16 h 70"/>
                <a:gd name="T4" fmla="*/ 117 w 117"/>
                <a:gd name="T5" fmla="*/ 0 h 70"/>
                <a:gd name="T6" fmla="*/ 93 w 117"/>
                <a:gd name="T7" fmla="*/ 32 h 70"/>
                <a:gd name="T8" fmla="*/ 106 w 117"/>
                <a:gd name="T9" fmla="*/ 70 h 70"/>
              </a:gdLst>
              <a:ahLst/>
              <a:cxnLst>
                <a:cxn ang="0">
                  <a:pos x="T0" y="T1"/>
                </a:cxn>
                <a:cxn ang="0">
                  <a:pos x="T2" y="T3"/>
                </a:cxn>
                <a:cxn ang="0">
                  <a:pos x="T4" y="T5"/>
                </a:cxn>
                <a:cxn ang="0">
                  <a:pos x="T6" y="T7"/>
                </a:cxn>
                <a:cxn ang="0">
                  <a:pos x="T8" y="T9"/>
                </a:cxn>
              </a:cxnLst>
              <a:rect l="0" t="0" r="r" b="b"/>
              <a:pathLst>
                <a:path w="117" h="70">
                  <a:moveTo>
                    <a:pt x="106" y="70"/>
                  </a:moveTo>
                  <a:lnTo>
                    <a:pt x="0" y="16"/>
                  </a:lnTo>
                  <a:lnTo>
                    <a:pt x="117" y="0"/>
                  </a:lnTo>
                  <a:lnTo>
                    <a:pt x="93" y="32"/>
                  </a:lnTo>
                  <a:lnTo>
                    <a:pt x="106" y="70"/>
                  </a:lnTo>
                  <a:close/>
                </a:path>
              </a:pathLst>
            </a:custGeom>
            <a:solidFill>
              <a:srgbClr val="000000"/>
            </a:solid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Line 11"/>
            <p:cNvSpPr>
              <a:spLocks noChangeShapeType="1"/>
            </p:cNvSpPr>
            <p:nvPr/>
          </p:nvSpPr>
          <p:spPr bwMode="auto">
            <a:xfrm>
              <a:off x="4402" y="1945"/>
              <a:ext cx="0" cy="31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p:nvSpPr>
          <p:spPr bwMode="auto">
            <a:xfrm>
              <a:off x="4367" y="2205"/>
              <a:ext cx="71" cy="114"/>
            </a:xfrm>
            <a:custGeom>
              <a:avLst/>
              <a:gdLst>
                <a:gd name="T0" fmla="*/ 71 w 71"/>
                <a:gd name="T1" fmla="*/ 0 h 114"/>
                <a:gd name="T2" fmla="*/ 35 w 71"/>
                <a:gd name="T3" fmla="*/ 114 h 114"/>
                <a:gd name="T4" fmla="*/ 0 w 71"/>
                <a:gd name="T5" fmla="*/ 0 h 114"/>
                <a:gd name="T6" fmla="*/ 35 w 71"/>
                <a:gd name="T7" fmla="*/ 19 h 114"/>
                <a:gd name="T8" fmla="*/ 71 w 71"/>
                <a:gd name="T9" fmla="*/ 0 h 114"/>
              </a:gdLst>
              <a:ahLst/>
              <a:cxnLst>
                <a:cxn ang="0">
                  <a:pos x="T0" y="T1"/>
                </a:cxn>
                <a:cxn ang="0">
                  <a:pos x="T2" y="T3"/>
                </a:cxn>
                <a:cxn ang="0">
                  <a:pos x="T4" y="T5"/>
                </a:cxn>
                <a:cxn ang="0">
                  <a:pos x="T6" y="T7"/>
                </a:cxn>
                <a:cxn ang="0">
                  <a:pos x="T8" y="T9"/>
                </a:cxn>
              </a:cxnLst>
              <a:rect l="0" t="0" r="r" b="b"/>
              <a:pathLst>
                <a:path w="71" h="114">
                  <a:moveTo>
                    <a:pt x="71" y="0"/>
                  </a:moveTo>
                  <a:lnTo>
                    <a:pt x="35" y="114"/>
                  </a:lnTo>
                  <a:lnTo>
                    <a:pt x="0" y="0"/>
                  </a:lnTo>
                  <a:lnTo>
                    <a:pt x="35" y="19"/>
                  </a:lnTo>
                  <a:lnTo>
                    <a:pt x="71" y="0"/>
                  </a:lnTo>
                  <a:close/>
                </a:path>
              </a:pathLst>
            </a:custGeom>
            <a:solidFill>
              <a:srgbClr val="000000"/>
            </a:solid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Line 13"/>
            <p:cNvSpPr>
              <a:spLocks noChangeShapeType="1"/>
            </p:cNvSpPr>
            <p:nvPr/>
          </p:nvSpPr>
          <p:spPr bwMode="auto">
            <a:xfrm>
              <a:off x="1389" y="1626"/>
              <a:ext cx="462" cy="18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p:nvSpPr>
          <p:spPr bwMode="auto">
            <a:xfrm>
              <a:off x="1788" y="1758"/>
              <a:ext cx="118" cy="75"/>
            </a:xfrm>
            <a:custGeom>
              <a:avLst/>
              <a:gdLst>
                <a:gd name="T0" fmla="*/ 26 w 118"/>
                <a:gd name="T1" fmla="*/ 0 h 75"/>
                <a:gd name="T2" fmla="*/ 118 w 118"/>
                <a:gd name="T3" fmla="*/ 75 h 75"/>
                <a:gd name="T4" fmla="*/ 0 w 118"/>
                <a:gd name="T5" fmla="*/ 65 h 75"/>
                <a:gd name="T6" fmla="*/ 31 w 118"/>
                <a:gd name="T7" fmla="*/ 39 h 75"/>
                <a:gd name="T8" fmla="*/ 26 w 118"/>
                <a:gd name="T9" fmla="*/ 0 h 75"/>
              </a:gdLst>
              <a:ahLst/>
              <a:cxnLst>
                <a:cxn ang="0">
                  <a:pos x="T0" y="T1"/>
                </a:cxn>
                <a:cxn ang="0">
                  <a:pos x="T2" y="T3"/>
                </a:cxn>
                <a:cxn ang="0">
                  <a:pos x="T4" y="T5"/>
                </a:cxn>
                <a:cxn ang="0">
                  <a:pos x="T6" y="T7"/>
                </a:cxn>
                <a:cxn ang="0">
                  <a:pos x="T8" y="T9"/>
                </a:cxn>
              </a:cxnLst>
              <a:rect l="0" t="0" r="r" b="b"/>
              <a:pathLst>
                <a:path w="118" h="75">
                  <a:moveTo>
                    <a:pt x="26" y="0"/>
                  </a:moveTo>
                  <a:lnTo>
                    <a:pt x="118" y="75"/>
                  </a:lnTo>
                  <a:lnTo>
                    <a:pt x="0" y="65"/>
                  </a:lnTo>
                  <a:lnTo>
                    <a:pt x="31" y="39"/>
                  </a:lnTo>
                  <a:lnTo>
                    <a:pt x="26" y="0"/>
                  </a:lnTo>
                  <a:close/>
                </a:path>
              </a:pathLst>
            </a:custGeom>
            <a:solidFill>
              <a:srgbClr val="000000"/>
            </a:solid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15"/>
            <p:cNvSpPr>
              <a:spLocks noChangeShapeType="1"/>
            </p:cNvSpPr>
            <p:nvPr/>
          </p:nvSpPr>
          <p:spPr bwMode="auto">
            <a:xfrm flipH="1">
              <a:off x="1492" y="2441"/>
              <a:ext cx="606" cy="2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p:nvSpPr>
          <p:spPr bwMode="auto">
            <a:xfrm>
              <a:off x="1435" y="2600"/>
              <a:ext cx="119" cy="71"/>
            </a:xfrm>
            <a:custGeom>
              <a:avLst/>
              <a:gdLst>
                <a:gd name="T0" fmla="*/ 119 w 119"/>
                <a:gd name="T1" fmla="*/ 67 h 71"/>
                <a:gd name="T2" fmla="*/ 0 w 119"/>
                <a:gd name="T3" fmla="*/ 71 h 71"/>
                <a:gd name="T4" fmla="*/ 95 w 119"/>
                <a:gd name="T5" fmla="*/ 0 h 71"/>
                <a:gd name="T6" fmla="*/ 89 w 119"/>
                <a:gd name="T7" fmla="*/ 40 h 71"/>
                <a:gd name="T8" fmla="*/ 119 w 119"/>
                <a:gd name="T9" fmla="*/ 67 h 71"/>
              </a:gdLst>
              <a:ahLst/>
              <a:cxnLst>
                <a:cxn ang="0">
                  <a:pos x="T0" y="T1"/>
                </a:cxn>
                <a:cxn ang="0">
                  <a:pos x="T2" y="T3"/>
                </a:cxn>
                <a:cxn ang="0">
                  <a:pos x="T4" y="T5"/>
                </a:cxn>
                <a:cxn ang="0">
                  <a:pos x="T6" y="T7"/>
                </a:cxn>
                <a:cxn ang="0">
                  <a:pos x="T8" y="T9"/>
                </a:cxn>
              </a:cxnLst>
              <a:rect l="0" t="0" r="r" b="b"/>
              <a:pathLst>
                <a:path w="119" h="71">
                  <a:moveTo>
                    <a:pt x="119" y="67"/>
                  </a:moveTo>
                  <a:lnTo>
                    <a:pt x="0" y="71"/>
                  </a:lnTo>
                  <a:lnTo>
                    <a:pt x="95" y="0"/>
                  </a:lnTo>
                  <a:lnTo>
                    <a:pt x="89" y="40"/>
                  </a:lnTo>
                  <a:lnTo>
                    <a:pt x="119" y="67"/>
                  </a:lnTo>
                  <a:close/>
                </a:path>
              </a:pathLst>
            </a:custGeom>
            <a:solidFill>
              <a:srgbClr val="000000"/>
            </a:solid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19"/>
            <p:cNvSpPr>
              <a:spLocks noChangeArrowheads="1"/>
            </p:cNvSpPr>
            <p:nvPr/>
          </p:nvSpPr>
          <p:spPr bwMode="auto">
            <a:xfrm>
              <a:off x="3977" y="1236"/>
              <a:ext cx="1028" cy="283"/>
            </a:xfrm>
            <a:prstGeom prst="rect">
              <a:avLst/>
            </a:prstGeom>
            <a:noFill/>
            <a:ln w="1905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0"/>
            <p:cNvSpPr>
              <a:spLocks noChangeArrowheads="1"/>
            </p:cNvSpPr>
            <p:nvPr/>
          </p:nvSpPr>
          <p:spPr bwMode="auto">
            <a:xfrm>
              <a:off x="3977" y="1519"/>
              <a:ext cx="1028" cy="1348"/>
            </a:xfrm>
            <a:prstGeom prst="rect">
              <a:avLst/>
            </a:prstGeom>
            <a:noFill/>
            <a:ln w="1905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1"/>
            <p:cNvSpPr>
              <a:spLocks noChangeArrowheads="1"/>
            </p:cNvSpPr>
            <p:nvPr/>
          </p:nvSpPr>
          <p:spPr bwMode="auto">
            <a:xfrm>
              <a:off x="1708" y="1519"/>
              <a:ext cx="1702" cy="1348"/>
            </a:xfrm>
            <a:prstGeom prst="rect">
              <a:avLst/>
            </a:prstGeom>
            <a:noFill/>
            <a:ln w="1905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2"/>
            <p:cNvSpPr>
              <a:spLocks noChangeArrowheads="1"/>
            </p:cNvSpPr>
            <p:nvPr/>
          </p:nvSpPr>
          <p:spPr bwMode="auto">
            <a:xfrm>
              <a:off x="1708" y="1236"/>
              <a:ext cx="1702" cy="283"/>
            </a:xfrm>
            <a:prstGeom prst="rect">
              <a:avLst/>
            </a:prstGeom>
            <a:noFill/>
            <a:ln w="1905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3"/>
            <p:cNvSpPr>
              <a:spLocks noChangeArrowheads="1"/>
            </p:cNvSpPr>
            <p:nvPr/>
          </p:nvSpPr>
          <p:spPr bwMode="auto">
            <a:xfrm>
              <a:off x="4048" y="2388"/>
              <a:ext cx="498"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Helvetica" pitchFamily="34" charset="0"/>
                  <a:cs typeface="Arial" pitchFamily="34" charset="0"/>
                </a:rPr>
                <a:t>setResult()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4"/>
            <p:cNvSpPr>
              <a:spLocks noChangeArrowheads="1"/>
            </p:cNvSpPr>
            <p:nvPr/>
          </p:nvSpPr>
          <p:spPr bwMode="auto">
            <a:xfrm>
              <a:off x="4048" y="1750"/>
              <a:ext cx="470"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Helvetica" pitchFamily="34" charset="0"/>
                  <a:cs typeface="Arial" pitchFamily="34" charset="0"/>
                </a:rPr>
                <a:t>getIntent()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 name="Rectangle 25"/>
            <p:cNvSpPr>
              <a:spLocks noChangeArrowheads="1"/>
            </p:cNvSpPr>
            <p:nvPr/>
          </p:nvSpPr>
          <p:spPr bwMode="auto">
            <a:xfrm>
              <a:off x="2347" y="2282"/>
              <a:ext cx="802"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Helvetica" pitchFamily="34" charset="0"/>
                  <a:cs typeface="Arial" pitchFamily="34" charset="0"/>
                </a:rPr>
                <a:t>onActivityResult()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 name="Rectangle 26"/>
            <p:cNvSpPr>
              <a:spLocks noChangeArrowheads="1"/>
            </p:cNvSpPr>
            <p:nvPr/>
          </p:nvSpPr>
          <p:spPr bwMode="auto">
            <a:xfrm>
              <a:off x="4154" y="1324"/>
              <a:ext cx="522"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err="1" smtClean="0">
                  <a:ln>
                    <a:noFill/>
                  </a:ln>
                  <a:solidFill>
                    <a:srgbClr val="000000"/>
                  </a:solidFill>
                  <a:effectLst/>
                  <a:latin typeface="Helvetica" pitchFamily="34" charset="0"/>
                  <a:cs typeface="Arial" pitchFamily="34" charset="0"/>
                </a:rPr>
                <a:t>Echoer.apk</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 name="Rectangle 27"/>
            <p:cNvSpPr>
              <a:spLocks noChangeArrowheads="1"/>
            </p:cNvSpPr>
            <p:nvPr/>
          </p:nvSpPr>
          <p:spPr bwMode="auto">
            <a:xfrm>
              <a:off x="858" y="1466"/>
              <a:ext cx="447"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Helvetica" pitchFamily="34" charset="0"/>
                  <a:cs typeface="Arial" pitchFamily="34" charset="0"/>
                </a:rPr>
                <a:t>Device ID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 name="Rectangle 28"/>
            <p:cNvSpPr>
              <a:spLocks noChangeArrowheads="1"/>
            </p:cNvSpPr>
            <p:nvPr/>
          </p:nvSpPr>
          <p:spPr bwMode="auto">
            <a:xfrm>
              <a:off x="858" y="1620"/>
              <a:ext cx="395"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Helvetica" pitchFamily="34" charset="0"/>
                  <a:cs typeface="Arial" pitchFamily="34" charset="0"/>
                </a:rPr>
                <a:t>(Source)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7" name="Rectangle 29"/>
            <p:cNvSpPr>
              <a:spLocks noChangeArrowheads="1"/>
            </p:cNvSpPr>
            <p:nvPr/>
          </p:nvSpPr>
          <p:spPr bwMode="auto">
            <a:xfrm>
              <a:off x="2098" y="1324"/>
              <a:ext cx="661"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err="1" smtClean="0">
                  <a:ln>
                    <a:noFill/>
                  </a:ln>
                  <a:solidFill>
                    <a:srgbClr val="000000"/>
                  </a:solidFill>
                  <a:effectLst/>
                  <a:latin typeface="Helvetica" pitchFamily="34" charset="0"/>
                  <a:cs typeface="Arial" pitchFamily="34" charset="0"/>
                </a:rPr>
                <a:t>SendSMS.apk</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8" name="Rectangle 30"/>
            <p:cNvSpPr>
              <a:spLocks noChangeArrowheads="1"/>
            </p:cNvSpPr>
            <p:nvPr/>
          </p:nvSpPr>
          <p:spPr bwMode="auto">
            <a:xfrm>
              <a:off x="716" y="2707"/>
              <a:ext cx="636"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Helvetica" pitchFamily="34" charset="0"/>
                  <a:cs typeface="Arial" pitchFamily="34" charset="0"/>
                </a:rPr>
                <a:t>Text Message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9" name="Rectangle 31"/>
            <p:cNvSpPr>
              <a:spLocks noChangeArrowheads="1"/>
            </p:cNvSpPr>
            <p:nvPr/>
          </p:nvSpPr>
          <p:spPr bwMode="auto">
            <a:xfrm>
              <a:off x="2093" y="1892"/>
              <a:ext cx="1043"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Helvetica" pitchFamily="34" charset="0"/>
                  <a:cs typeface="Arial" pitchFamily="34" charset="0"/>
                </a:rPr>
                <a:t>startActivityForResult()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0" name="Rectangle 32"/>
            <p:cNvSpPr>
              <a:spLocks noChangeArrowheads="1"/>
            </p:cNvSpPr>
            <p:nvPr/>
          </p:nvSpPr>
          <p:spPr bwMode="auto">
            <a:xfrm>
              <a:off x="787" y="2861"/>
              <a:ext cx="327"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Helvetica" pitchFamily="34" charset="0"/>
                  <a:cs typeface="Arial" pitchFamily="34" charset="0"/>
                </a:rPr>
                <a:t>  (Sink)</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084" name="TextBox 3083"/>
          <p:cNvSpPr txBox="1"/>
          <p:nvPr/>
        </p:nvSpPr>
        <p:spPr>
          <a:xfrm rot="21068853">
            <a:off x="7316461" y="2846309"/>
            <a:ext cx="828023" cy="246221"/>
          </a:xfrm>
          <a:prstGeom prst="rect">
            <a:avLst/>
          </a:prstGeom>
          <a:noFill/>
        </p:spPr>
        <p:txBody>
          <a:bodyPr wrap="square" lIns="0" tIns="0" rIns="0" bIns="0" rtlCol="0">
            <a:noAutofit/>
          </a:bodyPr>
          <a:lstStyle/>
          <a:p>
            <a:r>
              <a:rPr lang="en-US" b="0" dirty="0" smtClean="0"/>
              <a:t>intent</a:t>
            </a:r>
            <a:endParaRPr lang="en-US" b="0" dirty="0"/>
          </a:p>
        </p:txBody>
      </p:sp>
      <p:sp>
        <p:nvSpPr>
          <p:cNvPr id="47" name="TextBox 46"/>
          <p:cNvSpPr txBox="1"/>
          <p:nvPr/>
        </p:nvSpPr>
        <p:spPr>
          <a:xfrm rot="401380">
            <a:off x="7536702" y="3669360"/>
            <a:ext cx="828023" cy="246221"/>
          </a:xfrm>
          <a:prstGeom prst="rect">
            <a:avLst/>
          </a:prstGeom>
          <a:noFill/>
        </p:spPr>
        <p:txBody>
          <a:bodyPr wrap="square" lIns="0" tIns="0" rIns="0" bIns="0" rtlCol="0">
            <a:noAutofit/>
          </a:bodyPr>
          <a:lstStyle/>
          <a:p>
            <a:r>
              <a:rPr lang="en-US" b="0" dirty="0" smtClean="0"/>
              <a:t>result</a:t>
            </a:r>
            <a:endParaRPr lang="en-US" b="0" dirty="0"/>
          </a:p>
        </p:txBody>
      </p:sp>
    </p:spTree>
    <p:extLst>
      <p:ext uri="{BB962C8B-B14F-4D97-AF65-F5344CB8AC3E}">
        <p14:creationId xmlns:p14="http://schemas.microsoft.com/office/powerpoint/2010/main" val="1195602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10" grpId="0" animBg="1"/>
      <p:bldP spid="10" grpId="1" animBg="1"/>
      <p:bldP spid="11" grpId="0" animBg="1"/>
      <p:bldP spid="11" grpId="1" animBg="1"/>
      <p:bldP spid="12" grpId="0" animBg="1"/>
      <p:bldP spid="12" grpId="1"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2249" r="2249"/>
          <a:stretch/>
        </p:blipFill>
        <p:spPr>
          <a:xfrm>
            <a:off x="6540285" y="3508187"/>
            <a:ext cx="4531655" cy="2686806"/>
          </a:xfrm>
          <a:prstGeom prst="rect">
            <a:avLst/>
          </a:prstGeom>
        </p:spPr>
      </p:pic>
      <p:sp>
        <p:nvSpPr>
          <p:cNvPr id="2" name="Title 1"/>
          <p:cNvSpPr>
            <a:spLocks noGrp="1"/>
          </p:cNvSpPr>
          <p:nvPr>
            <p:ph type="title"/>
          </p:nvPr>
        </p:nvSpPr>
        <p:spPr/>
        <p:txBody>
          <a:bodyPr/>
          <a:lstStyle/>
          <a:p>
            <a:r>
              <a:rPr lang="en-US" smtClean="0"/>
              <a:t>Analysis Design</a:t>
            </a:r>
            <a:endParaRPr lang="en-US"/>
          </a:p>
        </p:txBody>
      </p:sp>
      <p:sp>
        <p:nvSpPr>
          <p:cNvPr id="17" name="Content Placeholder 2"/>
          <p:cNvSpPr txBox="1">
            <a:spLocks/>
          </p:cNvSpPr>
          <p:nvPr/>
        </p:nvSpPr>
        <p:spPr>
          <a:xfrm>
            <a:off x="835804" y="3771900"/>
            <a:ext cx="5851739" cy="2585217"/>
          </a:xfrm>
          <a:prstGeom prst="rect">
            <a:avLst/>
          </a:prstGeom>
        </p:spPr>
        <p:txBody>
          <a:bodyPr vert="horz" lIns="0" tIns="45720" rIns="0" bIns="45720" rtlCol="0">
            <a:normAutofit/>
          </a:bodyPr>
          <a:lstStyle>
            <a:lvl1pPr marL="228600" indent="-228600" algn="l" defTabSz="914400" rtl="0" eaLnBrk="1" latinLnBrk="0" hangingPunct="1">
              <a:lnSpc>
                <a:spcPct val="100000"/>
              </a:lnSpc>
              <a:spcBef>
                <a:spcPts val="1800"/>
              </a:spcBef>
              <a:buFont typeface="Wingdings" panose="05000000000000000000" pitchFamily="2" charset="2"/>
              <a:buChar char="§"/>
              <a:defRPr sz="2200" kern="1200" baseline="0">
                <a:solidFill>
                  <a:srgbClr val="000000"/>
                </a:solidFill>
                <a:latin typeface="+mn-lt"/>
                <a:ea typeface="+mn-ea"/>
                <a:cs typeface="+mn-cs"/>
              </a:defRPr>
            </a:lvl1pPr>
            <a:lvl2pPr marL="685800" indent="-228600" algn="l" defTabSz="914400" rtl="0" eaLnBrk="1" latinLnBrk="0" hangingPunct="1">
              <a:lnSpc>
                <a:spcPct val="100000"/>
              </a:lnSpc>
              <a:spcBef>
                <a:spcPts val="600"/>
              </a:spcBef>
              <a:buFont typeface="Wingdings" panose="05000000000000000000" pitchFamily="2" charset="2"/>
              <a:buChar char="§"/>
              <a:defRPr sz="2000" kern="1200" baseline="0">
                <a:solidFill>
                  <a:srgbClr val="000000"/>
                </a:solidFill>
                <a:latin typeface="+mn-lt"/>
                <a:ea typeface="+mn-ea"/>
                <a:cs typeface="+mn-cs"/>
              </a:defRPr>
            </a:lvl2pPr>
            <a:lvl3pPr marL="1143000" indent="-228600" algn="l" defTabSz="914400" rtl="0" eaLnBrk="1" latinLnBrk="0" hangingPunct="1">
              <a:lnSpc>
                <a:spcPct val="100000"/>
              </a:lnSpc>
              <a:spcBef>
                <a:spcPts val="600"/>
              </a:spcBef>
              <a:buFont typeface="Wingdings" panose="05000000000000000000" pitchFamily="2" charset="2"/>
              <a:buChar char="§"/>
              <a:defRPr sz="1800" kern="1200" baseline="0">
                <a:solidFill>
                  <a:srgbClr val="000000"/>
                </a:solidFill>
                <a:latin typeface="+mn-lt"/>
                <a:ea typeface="+mn-ea"/>
                <a:cs typeface="+mn-cs"/>
              </a:defRPr>
            </a:lvl3pPr>
            <a:lvl4pPr marL="1600200" indent="-228600" algn="l" defTabSz="914400" rtl="0" eaLnBrk="1" latinLnBrk="0" hangingPunct="1">
              <a:lnSpc>
                <a:spcPct val="100000"/>
              </a:lnSpc>
              <a:spcBef>
                <a:spcPts val="600"/>
              </a:spcBef>
              <a:buFont typeface="Wingdings" panose="05000000000000000000" pitchFamily="2" charset="2"/>
              <a:buChar char="§"/>
              <a:defRPr sz="1600" kern="1200" baseline="0">
                <a:solidFill>
                  <a:srgbClr val="000000"/>
                </a:solidFill>
                <a:latin typeface="+mn-lt"/>
                <a:ea typeface="+mn-ea"/>
                <a:cs typeface="+mn-cs"/>
              </a:defRPr>
            </a:lvl4pPr>
            <a:lvl5pPr marL="2057400" indent="-228600" algn="l" defTabSz="914400" rtl="0" eaLnBrk="1" latinLnBrk="0" hangingPunct="1">
              <a:lnSpc>
                <a:spcPct val="100000"/>
              </a:lnSpc>
              <a:spcBef>
                <a:spcPts val="600"/>
              </a:spcBef>
              <a:buFont typeface="Wingdings" panose="05000000000000000000" pitchFamily="2" charset="2"/>
              <a:buChar char="§"/>
              <a:defRPr sz="1400" kern="1200" baseline="0">
                <a:solidFill>
                  <a:srgbClr val="000000"/>
                </a:solidFill>
                <a:latin typeface="+mn-lt"/>
                <a:ea typeface="+mn-ea"/>
                <a:cs typeface="+mn-cs"/>
              </a:defRPr>
            </a:lvl5pPr>
            <a:lvl6pPr marL="25146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6pPr>
            <a:lvl7pPr marL="29718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7pPr>
            <a:lvl8pPr marL="34290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8pPr>
            <a:lvl9pPr marL="38862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9pPr>
          </a:lstStyle>
          <a:p>
            <a:pPr marL="0" indent="0">
              <a:buNone/>
            </a:pPr>
            <a:r>
              <a:rPr lang="en-US" b="1" dirty="0" smtClean="0"/>
              <a:t>Phase 2</a:t>
            </a:r>
            <a:r>
              <a:rPr lang="en-US" dirty="0" smtClean="0"/>
              <a:t>: Analyze a set of apps: </a:t>
            </a:r>
          </a:p>
          <a:p>
            <a:pPr lvl="1">
              <a:buFont typeface="Arial" panose="020B0604020202020204" pitchFamily="34" charset="0"/>
              <a:buChar char="•"/>
            </a:pPr>
            <a:r>
              <a:rPr lang="en-US" sz="1800" b="0" dirty="0" smtClean="0">
                <a:solidFill>
                  <a:schemeClr val="tx1"/>
                </a:solidFill>
              </a:rPr>
              <a:t>For each intent sent by a component, determine which components can receive the intent.</a:t>
            </a:r>
          </a:p>
          <a:p>
            <a:pPr lvl="1">
              <a:buFont typeface="Arial" panose="020B0604020202020204" pitchFamily="34" charset="0"/>
              <a:buChar char="•"/>
            </a:pPr>
            <a:r>
              <a:rPr lang="en-US" sz="1800" b="0" dirty="0" smtClean="0"/>
              <a:t>Generate &amp; solve taint flow equations.</a:t>
            </a:r>
          </a:p>
        </p:txBody>
      </p:sp>
      <p:sp>
        <p:nvSpPr>
          <p:cNvPr id="13" name="Content Placeholder 2"/>
          <p:cNvSpPr txBox="1">
            <a:spLocks/>
          </p:cNvSpPr>
          <p:nvPr/>
        </p:nvSpPr>
        <p:spPr>
          <a:xfrm>
            <a:off x="835804" y="968176"/>
            <a:ext cx="7913639" cy="2641600"/>
          </a:xfrm>
          <a:prstGeom prst="rect">
            <a:avLst/>
          </a:prstGeom>
        </p:spPr>
        <p:txBody>
          <a:bodyPr vert="horz" lIns="0" tIns="45720" rIns="0" bIns="45720" rtlCol="0">
            <a:normAutofit/>
          </a:bodyPr>
          <a:lstStyle>
            <a:lvl1pPr marL="228600" indent="-228600" algn="l" defTabSz="914400" rtl="0" eaLnBrk="1" latinLnBrk="0" hangingPunct="1">
              <a:lnSpc>
                <a:spcPct val="100000"/>
              </a:lnSpc>
              <a:spcBef>
                <a:spcPts val="1800"/>
              </a:spcBef>
              <a:buFont typeface="Wingdings" panose="05000000000000000000" pitchFamily="2" charset="2"/>
              <a:buChar char="§"/>
              <a:defRPr sz="2200" kern="1200" baseline="0">
                <a:solidFill>
                  <a:srgbClr val="000000"/>
                </a:solidFill>
                <a:latin typeface="+mn-lt"/>
                <a:ea typeface="+mn-ea"/>
                <a:cs typeface="+mn-cs"/>
              </a:defRPr>
            </a:lvl1pPr>
            <a:lvl2pPr marL="685800" indent="-228600" algn="l" defTabSz="914400" rtl="0" eaLnBrk="1" latinLnBrk="0" hangingPunct="1">
              <a:lnSpc>
                <a:spcPct val="100000"/>
              </a:lnSpc>
              <a:spcBef>
                <a:spcPts val="600"/>
              </a:spcBef>
              <a:buFont typeface="Wingdings" panose="05000000000000000000" pitchFamily="2" charset="2"/>
              <a:buChar char="§"/>
              <a:defRPr sz="2000" kern="1200" baseline="0">
                <a:solidFill>
                  <a:srgbClr val="000000"/>
                </a:solidFill>
                <a:latin typeface="+mn-lt"/>
                <a:ea typeface="+mn-ea"/>
                <a:cs typeface="+mn-cs"/>
              </a:defRPr>
            </a:lvl2pPr>
            <a:lvl3pPr marL="1143000" indent="-228600" algn="l" defTabSz="914400" rtl="0" eaLnBrk="1" latinLnBrk="0" hangingPunct="1">
              <a:lnSpc>
                <a:spcPct val="100000"/>
              </a:lnSpc>
              <a:spcBef>
                <a:spcPts val="600"/>
              </a:spcBef>
              <a:buFont typeface="Wingdings" panose="05000000000000000000" pitchFamily="2" charset="2"/>
              <a:buChar char="§"/>
              <a:defRPr sz="1800" kern="1200" baseline="0">
                <a:solidFill>
                  <a:srgbClr val="000000"/>
                </a:solidFill>
                <a:latin typeface="+mn-lt"/>
                <a:ea typeface="+mn-ea"/>
                <a:cs typeface="+mn-cs"/>
              </a:defRPr>
            </a:lvl3pPr>
            <a:lvl4pPr marL="1600200" indent="-228600" algn="l" defTabSz="914400" rtl="0" eaLnBrk="1" latinLnBrk="0" hangingPunct="1">
              <a:lnSpc>
                <a:spcPct val="100000"/>
              </a:lnSpc>
              <a:spcBef>
                <a:spcPts val="600"/>
              </a:spcBef>
              <a:buFont typeface="Wingdings" panose="05000000000000000000" pitchFamily="2" charset="2"/>
              <a:buChar char="§"/>
              <a:defRPr sz="1600" kern="1200" baseline="0">
                <a:solidFill>
                  <a:srgbClr val="000000"/>
                </a:solidFill>
                <a:latin typeface="+mn-lt"/>
                <a:ea typeface="+mn-ea"/>
                <a:cs typeface="+mn-cs"/>
              </a:defRPr>
            </a:lvl4pPr>
            <a:lvl5pPr marL="2057400" indent="-228600" algn="l" defTabSz="914400" rtl="0" eaLnBrk="1" latinLnBrk="0" hangingPunct="1">
              <a:lnSpc>
                <a:spcPct val="100000"/>
              </a:lnSpc>
              <a:spcBef>
                <a:spcPts val="600"/>
              </a:spcBef>
              <a:buFont typeface="Wingdings" panose="05000000000000000000" pitchFamily="2" charset="2"/>
              <a:buChar char="§"/>
              <a:defRPr sz="1400" kern="1200" baseline="0">
                <a:solidFill>
                  <a:srgbClr val="000000"/>
                </a:solidFill>
                <a:latin typeface="+mn-lt"/>
                <a:ea typeface="+mn-ea"/>
                <a:cs typeface="+mn-cs"/>
              </a:defRPr>
            </a:lvl5pPr>
            <a:lvl6pPr marL="25146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6pPr>
            <a:lvl7pPr marL="29718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7pPr>
            <a:lvl8pPr marL="34290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8pPr>
            <a:lvl9pPr marL="38862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None/>
              <a:tabLst/>
              <a:defRPr/>
            </a:pPr>
            <a:r>
              <a:rPr kumimoji="0" lang="en-US" sz="2200" b="1" i="0" u="none" strike="noStrike" kern="1200" cap="none" spc="0" normalizeH="0" baseline="0" noProof="0" dirty="0" smtClean="0">
                <a:ln>
                  <a:noFill/>
                </a:ln>
                <a:solidFill>
                  <a:srgbClr val="000000"/>
                </a:solidFill>
                <a:effectLst/>
                <a:uLnTx/>
                <a:uFillTx/>
                <a:ea typeface="+mn-ea"/>
                <a:cs typeface="+mn-cs"/>
              </a:rPr>
              <a:t>Phase 1</a:t>
            </a:r>
            <a:r>
              <a:rPr kumimoji="0" lang="en-US" sz="2200" b="0" i="0" u="none" strike="noStrike" kern="1200" cap="none" spc="0" normalizeH="0" baseline="0" noProof="0" dirty="0" smtClean="0">
                <a:ln>
                  <a:noFill/>
                </a:ln>
                <a:solidFill>
                  <a:srgbClr val="000000"/>
                </a:solidFill>
                <a:effectLst/>
                <a:uLnTx/>
                <a:uFillTx/>
                <a:ea typeface="+mn-ea"/>
                <a:cs typeface="+mn-cs"/>
              </a:rPr>
              <a:t>: Each app analyzed once, in isolation.</a:t>
            </a:r>
          </a:p>
          <a:p>
            <a:pPr marR="0" lvl="1"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000000"/>
                </a:solidFill>
                <a:effectLst/>
                <a:uLnTx/>
                <a:uFillTx/>
                <a:ea typeface="+mn-ea"/>
                <a:cs typeface="+mn-cs"/>
              </a:rPr>
              <a:t>FlowDroid:</a:t>
            </a:r>
            <a:r>
              <a:rPr kumimoji="0" lang="en-US" sz="2000" b="0" i="0" u="none" strike="noStrike" kern="1200" cap="none" spc="0" normalizeH="0" baseline="0" noProof="0" dirty="0" smtClean="0">
                <a:ln>
                  <a:noFill/>
                </a:ln>
                <a:solidFill>
                  <a:srgbClr val="000000"/>
                </a:solidFill>
                <a:effectLst/>
                <a:uLnTx/>
                <a:uFillTx/>
                <a:ea typeface="+mn-ea"/>
                <a:cs typeface="+mn-cs"/>
              </a:rPr>
              <a:t> Finds tainted dataflow from sources to sinks.</a:t>
            </a:r>
          </a:p>
          <a:p>
            <a:pPr marR="0" lvl="2"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smtClean="0">
                <a:ln>
                  <a:noFill/>
                </a:ln>
                <a:solidFill>
                  <a:srgbClr val="000000"/>
                </a:solidFill>
                <a:effectLst/>
                <a:uLnTx/>
                <a:uFillTx/>
                <a:ea typeface="+mn-ea"/>
                <a:cs typeface="+mn-cs"/>
              </a:rPr>
              <a:t>Received intents are considered sources.</a:t>
            </a:r>
          </a:p>
          <a:p>
            <a:pPr marR="0" lvl="2"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smtClean="0">
                <a:ln>
                  <a:noFill/>
                </a:ln>
                <a:solidFill>
                  <a:srgbClr val="000000"/>
                </a:solidFill>
                <a:effectLst/>
                <a:uLnTx/>
                <a:uFillTx/>
                <a:ea typeface="+mn-ea"/>
                <a:cs typeface="+mn-cs"/>
              </a:rPr>
              <a:t>Sent intent are considered sinks.</a:t>
            </a:r>
          </a:p>
          <a:p>
            <a:pPr marR="0" lvl="1"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000000"/>
                </a:solidFill>
                <a:effectLst/>
                <a:uLnTx/>
                <a:uFillTx/>
                <a:ea typeface="+mn-ea"/>
                <a:cs typeface="+mn-cs"/>
              </a:rPr>
              <a:t>Epicc:</a:t>
            </a:r>
            <a:r>
              <a:rPr kumimoji="0" lang="en-US" sz="2000" b="0" i="0" u="none" strike="noStrike" kern="1200" cap="none" spc="0" normalizeH="0" baseline="0" noProof="0" dirty="0" smtClean="0">
                <a:ln>
                  <a:noFill/>
                </a:ln>
                <a:solidFill>
                  <a:srgbClr val="000000"/>
                </a:solidFill>
                <a:effectLst/>
                <a:uLnTx/>
                <a:uFillTx/>
                <a:ea typeface="+mn-ea"/>
                <a:cs typeface="+mn-cs"/>
              </a:rPr>
              <a:t> Determines properties of intents.</a:t>
            </a:r>
          </a:p>
          <a:p>
            <a:pPr marR="0" lvl="1"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ea typeface="+mn-ea"/>
                <a:cs typeface="+mn-cs"/>
              </a:rPr>
              <a:t>Each intent-sending call site is labelled with a unique </a:t>
            </a:r>
            <a:r>
              <a:rPr kumimoji="0" lang="en-US" sz="2000" b="0" i="1" u="none" strike="noStrike" kern="1200" cap="none" spc="0" normalizeH="0" baseline="0" noProof="0" dirty="0" smtClean="0">
                <a:ln>
                  <a:noFill/>
                </a:ln>
                <a:solidFill>
                  <a:srgbClr val="000000"/>
                </a:solidFill>
                <a:effectLst/>
                <a:uLnTx/>
                <a:uFillTx/>
                <a:ea typeface="+mn-ea"/>
                <a:cs typeface="+mn-cs"/>
              </a:rPr>
              <a:t>intent ID</a:t>
            </a:r>
            <a:r>
              <a:rPr kumimoji="0" lang="en-US" sz="2000" b="0" i="0" u="none" strike="noStrike" kern="1200" cap="none" spc="0" normalizeH="0" baseline="0" noProof="0" dirty="0" smtClean="0">
                <a:ln>
                  <a:noFill/>
                </a:ln>
                <a:solidFill>
                  <a:srgbClr val="000000"/>
                </a:solidFill>
                <a:effectLst/>
                <a:uLnTx/>
                <a:uFillTx/>
                <a:ea typeface="+mn-ea"/>
                <a:cs typeface="+mn-cs"/>
              </a:rPr>
              <a:t>.</a:t>
            </a:r>
          </a:p>
        </p:txBody>
      </p:sp>
    </p:spTree>
    <p:extLst>
      <p:ext uri="{BB962C8B-B14F-4D97-AF65-F5344CB8AC3E}">
        <p14:creationId xmlns:p14="http://schemas.microsoft.com/office/powerpoint/2010/main" val="1110942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642101" y="1096869"/>
            <a:ext cx="3552825" cy="1904371"/>
          </a:xfrm>
          <a:prstGeom prst="roundRect">
            <a:avLst>
              <a:gd name="adj" fmla="val 9307"/>
            </a:avLst>
          </a:prstGeom>
          <a:solidFill>
            <a:schemeClr val="accent5">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17" name="Rounded Rectangle 16"/>
          <p:cNvSpPr/>
          <p:nvPr/>
        </p:nvSpPr>
        <p:spPr>
          <a:xfrm>
            <a:off x="2199293" y="3316243"/>
            <a:ext cx="7905404" cy="1904371"/>
          </a:xfrm>
          <a:prstGeom prst="roundRect">
            <a:avLst>
              <a:gd name="adj" fmla="val 9307"/>
            </a:avLst>
          </a:prstGeom>
          <a:solidFill>
            <a:schemeClr val="accent5">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2" name="Title 1"/>
          <p:cNvSpPr>
            <a:spLocks noGrp="1"/>
          </p:cNvSpPr>
          <p:nvPr>
            <p:ph type="title"/>
          </p:nvPr>
        </p:nvSpPr>
        <p:spPr/>
        <p:txBody>
          <a:bodyPr/>
          <a:lstStyle/>
          <a:p>
            <a:r>
              <a:rPr lang="en-US" smtClean="0"/>
              <a:t>Running Example</a:t>
            </a:r>
            <a:endParaRPr lang="en-US"/>
          </a:p>
        </p:txBody>
      </p:sp>
      <p:pic>
        <p:nvPicPr>
          <p:cNvPr id="8198" name="Picture 6" descr="C:\Users\weklieber\Documents\figs-for-soap-slides\example-desc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2299045" y="3439353"/>
            <a:ext cx="7473495" cy="80512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6767657" y="1188185"/>
            <a:ext cx="3427268" cy="1721738"/>
          </a:xfrm>
        </p:spPr>
        <p:txBody>
          <a:bodyPr>
            <a:noAutofit/>
          </a:bodyPr>
          <a:lstStyle/>
          <a:p>
            <a:pPr marL="0" indent="0">
              <a:spcBef>
                <a:spcPts val="600"/>
              </a:spcBef>
              <a:buNone/>
            </a:pPr>
            <a:r>
              <a:rPr lang="en-US" smtClean="0"/>
              <a:t>Three components: C</a:t>
            </a:r>
            <a:r>
              <a:rPr lang="en-US" baseline="-25000" smtClean="0"/>
              <a:t>1</a:t>
            </a:r>
            <a:r>
              <a:rPr lang="en-US" smtClean="0"/>
              <a:t>, C</a:t>
            </a:r>
            <a:r>
              <a:rPr lang="en-US" baseline="-25000" smtClean="0"/>
              <a:t>2</a:t>
            </a:r>
            <a:r>
              <a:rPr lang="en-US" smtClean="0"/>
              <a:t>, C</a:t>
            </a:r>
            <a:r>
              <a:rPr lang="en-US" baseline="-25000" smtClean="0"/>
              <a:t>3</a:t>
            </a:r>
            <a:r>
              <a:rPr lang="en-US" smtClean="0"/>
              <a:t>. </a:t>
            </a:r>
          </a:p>
          <a:p>
            <a:pPr marL="0" indent="0">
              <a:spcBef>
                <a:spcPts val="600"/>
              </a:spcBef>
              <a:buNone/>
            </a:pPr>
            <a:r>
              <a:rPr lang="en-US" smtClean="0"/>
              <a:t>C1 = SendSMS</a:t>
            </a:r>
          </a:p>
          <a:p>
            <a:pPr marL="0" indent="0">
              <a:spcBef>
                <a:spcPts val="600"/>
              </a:spcBef>
              <a:buNone/>
            </a:pPr>
            <a:r>
              <a:rPr lang="en-US" smtClean="0"/>
              <a:t>C2 = Echoer</a:t>
            </a:r>
          </a:p>
          <a:p>
            <a:pPr marL="0" indent="0">
              <a:spcBef>
                <a:spcPts val="600"/>
              </a:spcBef>
              <a:buNone/>
            </a:pPr>
            <a:r>
              <a:rPr lang="en-US" smtClean="0"/>
              <a:t>C3 is similar to C1</a:t>
            </a:r>
            <a:endParaRPr lang="en-US"/>
          </a:p>
        </p:txBody>
      </p:sp>
      <p:pic>
        <p:nvPicPr>
          <p:cNvPr id="15" name="Picture 6" descr="C:\Users\weklieber\Documents\figs-for-soap-slides\example-desc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b="25000"/>
          <a:stretch/>
        </p:blipFill>
        <p:spPr bwMode="auto">
          <a:xfrm>
            <a:off x="2299045" y="4244476"/>
            <a:ext cx="7473495" cy="4025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weklieber\Documents\figs-for-soap-slides\example-desc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5000"/>
          <a:stretch/>
        </p:blipFill>
        <p:spPr bwMode="auto">
          <a:xfrm>
            <a:off x="2299045" y="4647036"/>
            <a:ext cx="7473495" cy="40256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199294" y="720577"/>
            <a:ext cx="3149571" cy="2350531"/>
            <a:chOff x="681643" y="1043376"/>
            <a:chExt cx="3149571" cy="2350531"/>
          </a:xfrm>
        </p:grpSpPr>
        <p:sp>
          <p:nvSpPr>
            <p:cNvPr id="20" name="Oval 19"/>
            <p:cNvSpPr>
              <a:spLocks noChangeAspect="1"/>
            </p:cNvSpPr>
            <p:nvPr/>
          </p:nvSpPr>
          <p:spPr bwMode="auto">
            <a:xfrm>
              <a:off x="1672243" y="1576775"/>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r>
                <a:rPr lang="en-US" sz="1400" b="0">
                  <a:solidFill>
                    <a:srgbClr val="000000"/>
                  </a:solidFill>
                  <a:latin typeface="Calibri"/>
                  <a:ea typeface="+mn-ea"/>
                </a:rPr>
                <a:t> </a:t>
              </a:r>
              <a:r>
                <a:rPr lang="en-US" sz="1800" b="0">
                  <a:solidFill>
                    <a:srgbClr val="000000"/>
                  </a:solidFill>
                  <a:latin typeface="Calibri"/>
                  <a:ea typeface="+mn-ea"/>
                </a:rPr>
                <a:t>C</a:t>
              </a:r>
              <a:r>
                <a:rPr lang="en-US" b="0" baseline="-25000">
                  <a:solidFill>
                    <a:srgbClr val="000000"/>
                  </a:solidFill>
                  <a:latin typeface="Calibri"/>
                  <a:ea typeface="+mn-ea"/>
                </a:rPr>
                <a:t>1</a:t>
              </a:r>
            </a:p>
          </p:txBody>
        </p:sp>
        <p:sp>
          <p:nvSpPr>
            <p:cNvPr id="21" name="Oval 20"/>
            <p:cNvSpPr>
              <a:spLocks noChangeAspect="1"/>
            </p:cNvSpPr>
            <p:nvPr/>
          </p:nvSpPr>
          <p:spPr bwMode="auto">
            <a:xfrm>
              <a:off x="1672243" y="2719775"/>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r>
                <a:rPr lang="en-US" sz="1400" b="0">
                  <a:solidFill>
                    <a:srgbClr val="000000"/>
                  </a:solidFill>
                  <a:latin typeface="Calibri"/>
                  <a:ea typeface="+mn-ea"/>
                </a:rPr>
                <a:t> </a:t>
              </a:r>
              <a:r>
                <a:rPr lang="en-US" sz="1800" b="0">
                  <a:solidFill>
                    <a:srgbClr val="000000"/>
                  </a:solidFill>
                  <a:latin typeface="Calibri"/>
                  <a:ea typeface="+mn-ea"/>
                </a:rPr>
                <a:t>C</a:t>
              </a:r>
              <a:r>
                <a:rPr lang="en-US" b="0" baseline="-25000">
                  <a:solidFill>
                    <a:srgbClr val="000000"/>
                  </a:solidFill>
                  <a:latin typeface="Calibri"/>
                  <a:ea typeface="+mn-ea"/>
                </a:rPr>
                <a:t>3</a:t>
              </a:r>
              <a:endParaRPr lang="en-US" b="0">
                <a:solidFill>
                  <a:srgbClr val="000000"/>
                </a:solidFill>
                <a:latin typeface="Calibri"/>
                <a:ea typeface="+mn-ea"/>
              </a:endParaRPr>
            </a:p>
          </p:txBody>
        </p:sp>
        <p:sp>
          <p:nvSpPr>
            <p:cNvPr id="22" name="Oval 21"/>
            <p:cNvSpPr>
              <a:spLocks noChangeAspect="1"/>
            </p:cNvSpPr>
            <p:nvPr/>
          </p:nvSpPr>
          <p:spPr bwMode="auto">
            <a:xfrm>
              <a:off x="3272443" y="2029352"/>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r>
                <a:rPr lang="en-US" sz="1200" b="0">
                  <a:solidFill>
                    <a:srgbClr val="000000"/>
                  </a:solidFill>
                  <a:latin typeface="Calibri"/>
                  <a:ea typeface="+mn-ea"/>
                </a:rPr>
                <a:t> </a:t>
              </a:r>
              <a:r>
                <a:rPr lang="en-US" sz="1800" b="0">
                  <a:solidFill>
                    <a:srgbClr val="000000"/>
                  </a:solidFill>
                  <a:latin typeface="Calibri"/>
                  <a:ea typeface="+mn-ea"/>
                </a:rPr>
                <a:t>C</a:t>
              </a:r>
              <a:r>
                <a:rPr lang="en-US" b="0" baseline="-25000">
                  <a:solidFill>
                    <a:srgbClr val="000000"/>
                  </a:solidFill>
                  <a:latin typeface="Calibri"/>
                  <a:ea typeface="+mn-ea"/>
                </a:rPr>
                <a:t>2</a:t>
              </a:r>
              <a:endParaRPr lang="en-US" b="0">
                <a:solidFill>
                  <a:srgbClr val="000000"/>
                </a:solidFill>
                <a:latin typeface="Calibri"/>
                <a:ea typeface="+mn-ea"/>
              </a:endParaRPr>
            </a:p>
          </p:txBody>
        </p:sp>
        <p:sp>
          <p:nvSpPr>
            <p:cNvPr id="23" name="TextBox 22"/>
            <p:cNvSpPr txBox="1"/>
            <p:nvPr/>
          </p:nvSpPr>
          <p:spPr>
            <a:xfrm>
              <a:off x="986443" y="1043376"/>
              <a:ext cx="685800" cy="369332"/>
            </a:xfrm>
            <a:prstGeom prst="rect">
              <a:avLst/>
            </a:prstGeom>
            <a:noFill/>
          </p:spPr>
          <p:txBody>
            <a:bodyPr wrap="square" rtlCol="0">
              <a:spAutoFit/>
            </a:bodyPr>
            <a:lstStyle/>
            <a:p>
              <a:pPr algn="l" fontAlgn="auto">
                <a:spcBef>
                  <a:spcPts val="0"/>
                </a:spcBef>
                <a:spcAft>
                  <a:spcPts val="0"/>
                </a:spcAft>
              </a:pPr>
              <a:r>
                <a:rPr lang="en-US" sz="1800" b="0" dirty="0">
                  <a:solidFill>
                    <a:srgbClr val="000000"/>
                  </a:solidFill>
                  <a:latin typeface="Arial"/>
                  <a:ea typeface="+mn-ea"/>
                </a:rPr>
                <a:t>src</a:t>
              </a:r>
              <a:r>
                <a:rPr lang="en-US" sz="1800" b="0" baseline="-25000" dirty="0">
                  <a:solidFill>
                    <a:srgbClr val="000000"/>
                  </a:solidFill>
                  <a:latin typeface="Arial"/>
                  <a:ea typeface="+mn-ea"/>
                </a:rPr>
                <a:t>1</a:t>
              </a:r>
              <a:endParaRPr lang="en-US" sz="1800" b="0" dirty="0">
                <a:solidFill>
                  <a:srgbClr val="000000"/>
                </a:solidFill>
                <a:latin typeface="Arial"/>
                <a:ea typeface="+mn-ea"/>
              </a:endParaRPr>
            </a:p>
          </p:txBody>
        </p:sp>
        <p:sp>
          <p:nvSpPr>
            <p:cNvPr id="24" name="TextBox 23"/>
            <p:cNvSpPr txBox="1"/>
            <p:nvPr/>
          </p:nvSpPr>
          <p:spPr>
            <a:xfrm>
              <a:off x="794170" y="2351291"/>
              <a:ext cx="799454" cy="369332"/>
            </a:xfrm>
            <a:prstGeom prst="rect">
              <a:avLst/>
            </a:prstGeom>
            <a:noFill/>
          </p:spPr>
          <p:txBody>
            <a:bodyPr wrap="square" rtlCol="0">
              <a:spAutoFit/>
            </a:bodyPr>
            <a:lstStyle/>
            <a:p>
              <a:pPr algn="l" fontAlgn="auto">
                <a:spcBef>
                  <a:spcPts val="0"/>
                </a:spcBef>
                <a:spcAft>
                  <a:spcPts val="0"/>
                </a:spcAft>
              </a:pPr>
              <a:r>
                <a:rPr lang="en-US" sz="1800" b="0">
                  <a:solidFill>
                    <a:srgbClr val="000000"/>
                  </a:solidFill>
                  <a:latin typeface="Arial"/>
                  <a:ea typeface="+mn-ea"/>
                </a:rPr>
                <a:t>src</a:t>
              </a:r>
              <a:r>
                <a:rPr lang="en-US" sz="1800" b="0" baseline="-25000">
                  <a:solidFill>
                    <a:srgbClr val="000000"/>
                  </a:solidFill>
                  <a:latin typeface="Arial"/>
                  <a:ea typeface="+mn-ea"/>
                </a:rPr>
                <a:t>3</a:t>
              </a:r>
              <a:endParaRPr lang="en-US" sz="1800" b="0">
                <a:solidFill>
                  <a:srgbClr val="000000"/>
                </a:solidFill>
                <a:latin typeface="Arial"/>
                <a:ea typeface="+mn-ea"/>
              </a:endParaRPr>
            </a:p>
          </p:txBody>
        </p:sp>
        <p:sp>
          <p:nvSpPr>
            <p:cNvPr id="25" name="TextBox 24"/>
            <p:cNvSpPr txBox="1"/>
            <p:nvPr/>
          </p:nvSpPr>
          <p:spPr>
            <a:xfrm>
              <a:off x="810796" y="1842183"/>
              <a:ext cx="800100" cy="369332"/>
            </a:xfrm>
            <a:prstGeom prst="rect">
              <a:avLst/>
            </a:prstGeom>
            <a:noFill/>
          </p:spPr>
          <p:txBody>
            <a:bodyPr wrap="square" rtlCol="0">
              <a:spAutoFit/>
            </a:bodyPr>
            <a:lstStyle/>
            <a:p>
              <a:pPr algn="l" fontAlgn="auto">
                <a:spcBef>
                  <a:spcPts val="0"/>
                </a:spcBef>
                <a:spcAft>
                  <a:spcPts val="0"/>
                </a:spcAft>
              </a:pPr>
              <a:r>
                <a:rPr lang="en-US" sz="1800" b="0">
                  <a:solidFill>
                    <a:srgbClr val="000000"/>
                  </a:solidFill>
                  <a:latin typeface="Arial"/>
                  <a:ea typeface="+mn-ea"/>
                </a:rPr>
                <a:t>sink</a:t>
              </a:r>
              <a:r>
                <a:rPr lang="en-US" sz="1800" b="0" baseline="-25000">
                  <a:solidFill>
                    <a:srgbClr val="000000"/>
                  </a:solidFill>
                  <a:latin typeface="Arial"/>
                  <a:ea typeface="+mn-ea"/>
                </a:rPr>
                <a:t>1</a:t>
              </a:r>
              <a:endParaRPr lang="en-US" sz="1800" b="0">
                <a:solidFill>
                  <a:srgbClr val="000000"/>
                </a:solidFill>
                <a:latin typeface="Arial"/>
                <a:ea typeface="+mn-ea"/>
              </a:endParaRPr>
            </a:p>
          </p:txBody>
        </p:sp>
        <p:sp>
          <p:nvSpPr>
            <p:cNvPr id="26" name="TextBox 25"/>
            <p:cNvSpPr txBox="1"/>
            <p:nvPr/>
          </p:nvSpPr>
          <p:spPr>
            <a:xfrm>
              <a:off x="681643" y="3024575"/>
              <a:ext cx="929253" cy="369332"/>
            </a:xfrm>
            <a:prstGeom prst="rect">
              <a:avLst/>
            </a:prstGeom>
            <a:noFill/>
          </p:spPr>
          <p:txBody>
            <a:bodyPr wrap="square" rtlCol="0">
              <a:spAutoFit/>
            </a:bodyPr>
            <a:lstStyle/>
            <a:p>
              <a:pPr algn="l" fontAlgn="auto">
                <a:spcBef>
                  <a:spcPts val="0"/>
                </a:spcBef>
                <a:spcAft>
                  <a:spcPts val="0"/>
                </a:spcAft>
              </a:pPr>
              <a:r>
                <a:rPr lang="en-US" sz="1800" b="0">
                  <a:solidFill>
                    <a:srgbClr val="000000"/>
                  </a:solidFill>
                  <a:latin typeface="Arial"/>
                  <a:ea typeface="+mn-ea"/>
                </a:rPr>
                <a:t>sink</a:t>
              </a:r>
              <a:r>
                <a:rPr lang="en-US" sz="1800" b="0" baseline="-25000">
                  <a:solidFill>
                    <a:srgbClr val="000000"/>
                  </a:solidFill>
                  <a:latin typeface="Arial"/>
                  <a:ea typeface="+mn-ea"/>
                </a:rPr>
                <a:t>3</a:t>
              </a:r>
              <a:endParaRPr lang="en-US" sz="1800" b="0">
                <a:solidFill>
                  <a:srgbClr val="000000"/>
                </a:solidFill>
                <a:latin typeface="Arial"/>
                <a:ea typeface="+mn-ea"/>
              </a:endParaRPr>
            </a:p>
          </p:txBody>
        </p:sp>
        <p:sp>
          <p:nvSpPr>
            <p:cNvPr id="27" name="Freeform 26"/>
            <p:cNvSpPr/>
            <p:nvPr/>
          </p:nvSpPr>
          <p:spPr bwMode="auto">
            <a:xfrm>
              <a:off x="2077781" y="1900947"/>
              <a:ext cx="1193370" cy="278969"/>
            </a:xfrm>
            <a:custGeom>
              <a:avLst/>
              <a:gdLst>
                <a:gd name="connsiteX0" fmla="*/ 1121319 w 1121319"/>
                <a:gd name="connsiteY0" fmla="*/ 325464 h 325464"/>
                <a:gd name="connsiteX1" fmla="*/ 493638 w 1121319"/>
                <a:gd name="connsiteY1" fmla="*/ 263471 h 325464"/>
                <a:gd name="connsiteX2" fmla="*/ 13191 w 1121319"/>
                <a:gd name="connsiteY2" fmla="*/ 0 h 325464"/>
                <a:gd name="connsiteX0" fmla="*/ 1122800 w 1122800"/>
                <a:gd name="connsiteY0" fmla="*/ 325464 h 325464"/>
                <a:gd name="connsiteX1" fmla="*/ 448624 w 1122800"/>
                <a:gd name="connsiteY1" fmla="*/ 240224 h 325464"/>
                <a:gd name="connsiteX2" fmla="*/ 14672 w 1122800"/>
                <a:gd name="connsiteY2" fmla="*/ 0 h 325464"/>
                <a:gd name="connsiteX0" fmla="*/ 1070363 w 1070363"/>
                <a:gd name="connsiteY0" fmla="*/ 371959 h 371959"/>
                <a:gd name="connsiteX1" fmla="*/ 396187 w 1070363"/>
                <a:gd name="connsiteY1" fmla="*/ 286719 h 371959"/>
                <a:gd name="connsiteX2" fmla="*/ 16479 w 1070363"/>
                <a:gd name="connsiteY2" fmla="*/ 0 h 371959"/>
                <a:gd name="connsiteX0" fmla="*/ 1085302 w 1085302"/>
                <a:gd name="connsiteY0" fmla="*/ 278969 h 278969"/>
                <a:gd name="connsiteX1" fmla="*/ 411126 w 1085302"/>
                <a:gd name="connsiteY1" fmla="*/ 193729 h 278969"/>
                <a:gd name="connsiteX2" fmla="*/ 15919 w 1085302"/>
                <a:gd name="connsiteY2" fmla="*/ 0 h 278969"/>
                <a:gd name="connsiteX0" fmla="*/ 1205879 w 1205879"/>
                <a:gd name="connsiteY0" fmla="*/ 278969 h 278969"/>
                <a:gd name="connsiteX1" fmla="*/ 531703 w 1205879"/>
                <a:gd name="connsiteY1" fmla="*/ 193729 h 278969"/>
                <a:gd name="connsiteX2" fmla="*/ 12509 w 1205879"/>
                <a:gd name="connsiteY2" fmla="*/ 0 h 278969"/>
                <a:gd name="connsiteX0" fmla="*/ 1206733 w 1206733"/>
                <a:gd name="connsiteY0" fmla="*/ 278969 h 278969"/>
                <a:gd name="connsiteX1" fmla="*/ 501560 w 1206733"/>
                <a:gd name="connsiteY1" fmla="*/ 240224 h 278969"/>
                <a:gd name="connsiteX2" fmla="*/ 13363 w 1206733"/>
                <a:gd name="connsiteY2" fmla="*/ 0 h 278969"/>
                <a:gd name="connsiteX0" fmla="*/ 1205126 w 1205126"/>
                <a:gd name="connsiteY0" fmla="*/ 278969 h 278969"/>
                <a:gd name="connsiteX1" fmla="*/ 561946 w 1205126"/>
                <a:gd name="connsiteY1" fmla="*/ 69742 h 278969"/>
                <a:gd name="connsiteX2" fmla="*/ 11756 w 1205126"/>
                <a:gd name="connsiteY2" fmla="*/ 0 h 278969"/>
                <a:gd name="connsiteX0" fmla="*/ 1203584 w 1203584"/>
                <a:gd name="connsiteY0" fmla="*/ 278969 h 278969"/>
                <a:gd name="connsiteX1" fmla="*/ 637896 w 1203584"/>
                <a:gd name="connsiteY1" fmla="*/ 123986 h 278969"/>
                <a:gd name="connsiteX2" fmla="*/ 10214 w 1203584"/>
                <a:gd name="connsiteY2" fmla="*/ 0 h 278969"/>
                <a:gd name="connsiteX0" fmla="*/ 1204149 w 1204149"/>
                <a:gd name="connsiteY0" fmla="*/ 278969 h 278969"/>
                <a:gd name="connsiteX1" fmla="*/ 607464 w 1204149"/>
                <a:gd name="connsiteY1" fmla="*/ 216976 h 278969"/>
                <a:gd name="connsiteX2" fmla="*/ 10779 w 1204149"/>
                <a:gd name="connsiteY2" fmla="*/ 0 h 278969"/>
                <a:gd name="connsiteX0" fmla="*/ 1193370 w 1193370"/>
                <a:gd name="connsiteY0" fmla="*/ 278969 h 286970"/>
                <a:gd name="connsiteX1" fmla="*/ 596685 w 1193370"/>
                <a:gd name="connsiteY1" fmla="*/ 216976 h 286970"/>
                <a:gd name="connsiteX2" fmla="*/ 464951 w 1193370"/>
                <a:gd name="connsiteY2" fmla="*/ 278970 h 286970"/>
                <a:gd name="connsiteX3" fmla="*/ 0 w 1193370"/>
                <a:gd name="connsiteY3" fmla="*/ 0 h 286970"/>
                <a:gd name="connsiteX0" fmla="*/ 1193370 w 1193370"/>
                <a:gd name="connsiteY0" fmla="*/ 278969 h 278969"/>
                <a:gd name="connsiteX1" fmla="*/ 596685 w 1193370"/>
                <a:gd name="connsiteY1" fmla="*/ 216976 h 278969"/>
                <a:gd name="connsiteX2" fmla="*/ 542443 w 1193370"/>
                <a:gd name="connsiteY2" fmla="*/ 232475 h 278969"/>
                <a:gd name="connsiteX3" fmla="*/ 0 w 1193370"/>
                <a:gd name="connsiteY3" fmla="*/ 0 h 278969"/>
                <a:gd name="connsiteX0" fmla="*/ 1193370 w 1193370"/>
                <a:gd name="connsiteY0" fmla="*/ 278969 h 278969"/>
                <a:gd name="connsiteX1" fmla="*/ 596685 w 1193370"/>
                <a:gd name="connsiteY1" fmla="*/ 216976 h 278969"/>
                <a:gd name="connsiteX2" fmla="*/ 0 w 1193370"/>
                <a:gd name="connsiteY2" fmla="*/ 0 h 278969"/>
              </a:gdLst>
              <a:ahLst/>
              <a:cxnLst>
                <a:cxn ang="0">
                  <a:pos x="connsiteX0" y="connsiteY0"/>
                </a:cxn>
                <a:cxn ang="0">
                  <a:pos x="connsiteX1" y="connsiteY1"/>
                </a:cxn>
                <a:cxn ang="0">
                  <a:pos x="connsiteX2" y="connsiteY2"/>
                </a:cxn>
              </a:cxnLst>
              <a:rect l="l" t="t" r="r" b="b"/>
              <a:pathLst>
                <a:path w="1193370" h="278969">
                  <a:moveTo>
                    <a:pt x="1193370" y="278969"/>
                  </a:moveTo>
                  <a:cubicBezTo>
                    <a:pt x="971873" y="275094"/>
                    <a:pt x="795580" y="263471"/>
                    <a:pt x="596685" y="216976"/>
                  </a:cubicBezTo>
                  <a:cubicBezTo>
                    <a:pt x="397790" y="170481"/>
                    <a:pt x="124310" y="45203"/>
                    <a:pt x="0" y="0"/>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28" name="Freeform 27"/>
            <p:cNvSpPr/>
            <p:nvPr/>
          </p:nvSpPr>
          <p:spPr bwMode="auto">
            <a:xfrm>
              <a:off x="2093280" y="1668473"/>
              <a:ext cx="1309607" cy="365502"/>
            </a:xfrm>
            <a:custGeom>
              <a:avLst/>
              <a:gdLst>
                <a:gd name="connsiteX0" fmla="*/ 0 w 1309607"/>
                <a:gd name="connsiteY0" fmla="*/ 0 h 356461"/>
                <a:gd name="connsiteX1" fmla="*/ 805912 w 1309607"/>
                <a:gd name="connsiteY1" fmla="*/ 61994 h 356461"/>
                <a:gd name="connsiteX2" fmla="*/ 1309607 w 1309607"/>
                <a:gd name="connsiteY2" fmla="*/ 356461 h 356461"/>
                <a:gd name="connsiteX0" fmla="*/ 0 w 1309607"/>
                <a:gd name="connsiteY0" fmla="*/ 0 h 356461"/>
                <a:gd name="connsiteX1" fmla="*/ 697424 w 1309607"/>
                <a:gd name="connsiteY1" fmla="*/ 61994 h 356461"/>
                <a:gd name="connsiteX2" fmla="*/ 1309607 w 1309607"/>
                <a:gd name="connsiteY2" fmla="*/ 356461 h 356461"/>
              </a:gdLst>
              <a:ahLst/>
              <a:cxnLst>
                <a:cxn ang="0">
                  <a:pos x="connsiteX0" y="connsiteY0"/>
                </a:cxn>
                <a:cxn ang="0">
                  <a:pos x="connsiteX1" y="connsiteY1"/>
                </a:cxn>
                <a:cxn ang="0">
                  <a:pos x="connsiteX2" y="connsiteY2"/>
                </a:cxn>
              </a:cxnLst>
              <a:rect l="l" t="t" r="r" b="b"/>
              <a:pathLst>
                <a:path w="1309607" h="356461">
                  <a:moveTo>
                    <a:pt x="0" y="0"/>
                  </a:moveTo>
                  <a:cubicBezTo>
                    <a:pt x="293822" y="1292"/>
                    <a:pt x="479156" y="2584"/>
                    <a:pt x="697424" y="61994"/>
                  </a:cubicBezTo>
                  <a:cubicBezTo>
                    <a:pt x="915692" y="121404"/>
                    <a:pt x="1166893" y="238932"/>
                    <a:pt x="1309607" y="356461"/>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29" name="Freeform 28"/>
            <p:cNvSpPr/>
            <p:nvPr/>
          </p:nvSpPr>
          <p:spPr bwMode="auto">
            <a:xfrm>
              <a:off x="2129443" y="2486553"/>
              <a:ext cx="1273445" cy="414036"/>
            </a:xfrm>
            <a:custGeom>
              <a:avLst/>
              <a:gdLst>
                <a:gd name="connsiteX0" fmla="*/ 1224366 w 1224366"/>
                <a:gd name="connsiteY0" fmla="*/ 0 h 379708"/>
                <a:gd name="connsiteX1" fmla="*/ 402955 w 1224366"/>
                <a:gd name="connsiteY1" fmla="*/ 108488 h 379708"/>
                <a:gd name="connsiteX2" fmla="*/ 0 w 1224366"/>
                <a:gd name="connsiteY2" fmla="*/ 379708 h 379708"/>
                <a:gd name="connsiteX0" fmla="*/ 1224366 w 1224366"/>
                <a:gd name="connsiteY0" fmla="*/ 0 h 379708"/>
                <a:gd name="connsiteX1" fmla="*/ 534691 w 1224366"/>
                <a:gd name="connsiteY1" fmla="*/ 77492 h 379708"/>
                <a:gd name="connsiteX2" fmla="*/ 0 w 1224366"/>
                <a:gd name="connsiteY2" fmla="*/ 379708 h 379708"/>
                <a:gd name="connsiteX0" fmla="*/ 1224366 w 1224366"/>
                <a:gd name="connsiteY0" fmla="*/ 0 h 379708"/>
                <a:gd name="connsiteX1" fmla="*/ 618866 w 1224366"/>
                <a:gd name="connsiteY1" fmla="*/ 236775 h 379708"/>
                <a:gd name="connsiteX2" fmla="*/ 0 w 1224366"/>
                <a:gd name="connsiteY2" fmla="*/ 379708 h 379708"/>
                <a:gd name="connsiteX0" fmla="*/ 1224366 w 1224366"/>
                <a:gd name="connsiteY0" fmla="*/ 0 h 379708"/>
                <a:gd name="connsiteX1" fmla="*/ 956536 w 1224366"/>
                <a:gd name="connsiteY1" fmla="*/ 91938 h 379708"/>
                <a:gd name="connsiteX2" fmla="*/ 618866 w 1224366"/>
                <a:gd name="connsiteY2" fmla="*/ 236775 h 379708"/>
                <a:gd name="connsiteX3" fmla="*/ 0 w 1224366"/>
                <a:gd name="connsiteY3" fmla="*/ 379708 h 379708"/>
                <a:gd name="connsiteX0" fmla="*/ 1224366 w 1224366"/>
                <a:gd name="connsiteY0" fmla="*/ 0 h 379708"/>
                <a:gd name="connsiteX1" fmla="*/ 956536 w 1224366"/>
                <a:gd name="connsiteY1" fmla="*/ 91938 h 379708"/>
                <a:gd name="connsiteX2" fmla="*/ 618866 w 1224366"/>
                <a:gd name="connsiteY2" fmla="*/ 236775 h 379708"/>
                <a:gd name="connsiteX3" fmla="*/ 382613 w 1224366"/>
                <a:gd name="connsiteY3" fmla="*/ 321304 h 379708"/>
                <a:gd name="connsiteX4" fmla="*/ 0 w 1224366"/>
                <a:gd name="connsiteY4" fmla="*/ 379708 h 379708"/>
                <a:gd name="connsiteX0" fmla="*/ 1224366 w 1224366"/>
                <a:gd name="connsiteY0" fmla="*/ 0 h 379708"/>
                <a:gd name="connsiteX1" fmla="*/ 956536 w 1224366"/>
                <a:gd name="connsiteY1" fmla="*/ 91938 h 379708"/>
                <a:gd name="connsiteX2" fmla="*/ 741302 w 1224366"/>
                <a:gd name="connsiteY2" fmla="*/ 204919 h 379708"/>
                <a:gd name="connsiteX3" fmla="*/ 382613 w 1224366"/>
                <a:gd name="connsiteY3" fmla="*/ 321304 h 379708"/>
                <a:gd name="connsiteX4" fmla="*/ 0 w 1224366"/>
                <a:gd name="connsiteY4" fmla="*/ 379708 h 379708"/>
                <a:gd name="connsiteX0" fmla="*/ 1224366 w 1224366"/>
                <a:gd name="connsiteY0" fmla="*/ 0 h 379708"/>
                <a:gd name="connsiteX1" fmla="*/ 1056016 w 1224366"/>
                <a:gd name="connsiteY1" fmla="*/ 72823 h 379708"/>
                <a:gd name="connsiteX2" fmla="*/ 741302 w 1224366"/>
                <a:gd name="connsiteY2" fmla="*/ 204919 h 379708"/>
                <a:gd name="connsiteX3" fmla="*/ 382613 w 1224366"/>
                <a:gd name="connsiteY3" fmla="*/ 321304 h 379708"/>
                <a:gd name="connsiteX4" fmla="*/ 0 w 1224366"/>
                <a:gd name="connsiteY4" fmla="*/ 379708 h 379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366" h="379708">
                  <a:moveTo>
                    <a:pt x="1224366" y="0"/>
                  </a:moveTo>
                  <a:cubicBezTo>
                    <a:pt x="1175902" y="11075"/>
                    <a:pt x="1156933" y="33361"/>
                    <a:pt x="1056016" y="72823"/>
                  </a:cubicBezTo>
                  <a:cubicBezTo>
                    <a:pt x="955099" y="112286"/>
                    <a:pt x="853536" y="163505"/>
                    <a:pt x="741302" y="204919"/>
                  </a:cubicBezTo>
                  <a:cubicBezTo>
                    <a:pt x="629068" y="246333"/>
                    <a:pt x="485757" y="297482"/>
                    <a:pt x="382613" y="321304"/>
                  </a:cubicBezTo>
                  <a:cubicBezTo>
                    <a:pt x="279469" y="345126"/>
                    <a:pt x="59943" y="362541"/>
                    <a:pt x="0" y="379708"/>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30" name="Freeform 29"/>
            <p:cNvSpPr/>
            <p:nvPr/>
          </p:nvSpPr>
          <p:spPr bwMode="auto">
            <a:xfrm>
              <a:off x="1997707" y="2292821"/>
              <a:ext cx="1294109" cy="445035"/>
            </a:xfrm>
            <a:custGeom>
              <a:avLst/>
              <a:gdLst>
                <a:gd name="connsiteX0" fmla="*/ 0 w 1255363"/>
                <a:gd name="connsiteY0" fmla="*/ 418455 h 418455"/>
                <a:gd name="connsiteX1" fmla="*/ 813661 w 1255363"/>
                <a:gd name="connsiteY1" fmla="*/ 271221 h 418455"/>
                <a:gd name="connsiteX2" fmla="*/ 1255363 w 1255363"/>
                <a:gd name="connsiteY2" fmla="*/ 0 h 418455"/>
                <a:gd name="connsiteX0" fmla="*/ 0 w 1255363"/>
                <a:gd name="connsiteY0" fmla="*/ 418455 h 418455"/>
                <a:gd name="connsiteX1" fmla="*/ 542441 w 1255363"/>
                <a:gd name="connsiteY1" fmla="*/ 202029 h 418455"/>
                <a:gd name="connsiteX2" fmla="*/ 1255363 w 1255363"/>
                <a:gd name="connsiteY2" fmla="*/ 0 h 418455"/>
                <a:gd name="connsiteX0" fmla="*/ 0 w 1255363"/>
                <a:gd name="connsiteY0" fmla="*/ 418455 h 418455"/>
                <a:gd name="connsiteX1" fmla="*/ 480448 w 1255363"/>
                <a:gd name="connsiteY1" fmla="*/ 140525 h 418455"/>
                <a:gd name="connsiteX2" fmla="*/ 1255363 w 1255363"/>
                <a:gd name="connsiteY2" fmla="*/ 0 h 418455"/>
                <a:gd name="connsiteX0" fmla="*/ 0 w 1294109"/>
                <a:gd name="connsiteY0" fmla="*/ 441519 h 441519"/>
                <a:gd name="connsiteX1" fmla="*/ 480448 w 1294109"/>
                <a:gd name="connsiteY1" fmla="*/ 163589 h 441519"/>
                <a:gd name="connsiteX2" fmla="*/ 1294109 w 1294109"/>
                <a:gd name="connsiteY2" fmla="*/ 0 h 441519"/>
                <a:gd name="connsiteX0" fmla="*/ 0 w 1294109"/>
                <a:gd name="connsiteY0" fmla="*/ 441519 h 441519"/>
                <a:gd name="connsiteX1" fmla="*/ 480448 w 1294109"/>
                <a:gd name="connsiteY1" fmla="*/ 163589 h 441519"/>
                <a:gd name="connsiteX2" fmla="*/ 885987 w 1294109"/>
                <a:gd name="connsiteY2" fmla="*/ 49435 h 441519"/>
                <a:gd name="connsiteX3" fmla="*/ 1294109 w 1294109"/>
                <a:gd name="connsiteY3" fmla="*/ 0 h 441519"/>
                <a:gd name="connsiteX0" fmla="*/ 0 w 1294109"/>
                <a:gd name="connsiteY0" fmla="*/ 441519 h 441519"/>
                <a:gd name="connsiteX1" fmla="*/ 235058 w 1294109"/>
                <a:gd name="connsiteY1" fmla="*/ 295448 h 441519"/>
                <a:gd name="connsiteX2" fmla="*/ 480448 w 1294109"/>
                <a:gd name="connsiteY2" fmla="*/ 163589 h 441519"/>
                <a:gd name="connsiteX3" fmla="*/ 885987 w 1294109"/>
                <a:gd name="connsiteY3" fmla="*/ 49435 h 441519"/>
                <a:gd name="connsiteX4" fmla="*/ 1294109 w 1294109"/>
                <a:gd name="connsiteY4" fmla="*/ 0 h 441519"/>
                <a:gd name="connsiteX0" fmla="*/ 0 w 1294109"/>
                <a:gd name="connsiteY0" fmla="*/ 441519 h 441519"/>
                <a:gd name="connsiteX1" fmla="*/ 281553 w 1294109"/>
                <a:gd name="connsiteY1" fmla="*/ 241633 h 441519"/>
                <a:gd name="connsiteX2" fmla="*/ 480448 w 1294109"/>
                <a:gd name="connsiteY2" fmla="*/ 163589 h 441519"/>
                <a:gd name="connsiteX3" fmla="*/ 885987 w 1294109"/>
                <a:gd name="connsiteY3" fmla="*/ 49435 h 441519"/>
                <a:gd name="connsiteX4" fmla="*/ 1294109 w 1294109"/>
                <a:gd name="connsiteY4" fmla="*/ 0 h 441519"/>
                <a:gd name="connsiteX0" fmla="*/ 0 w 1294109"/>
                <a:gd name="connsiteY0" fmla="*/ 441519 h 441519"/>
                <a:gd name="connsiteX1" fmla="*/ 281553 w 1294109"/>
                <a:gd name="connsiteY1" fmla="*/ 241633 h 441519"/>
                <a:gd name="connsiteX2" fmla="*/ 503695 w 1294109"/>
                <a:gd name="connsiteY2" fmla="*/ 140526 h 441519"/>
                <a:gd name="connsiteX3" fmla="*/ 885987 w 1294109"/>
                <a:gd name="connsiteY3" fmla="*/ 49435 h 441519"/>
                <a:gd name="connsiteX4" fmla="*/ 1294109 w 1294109"/>
                <a:gd name="connsiteY4" fmla="*/ 0 h 44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109" h="441519">
                  <a:moveTo>
                    <a:pt x="0" y="441519"/>
                  </a:moveTo>
                  <a:cubicBezTo>
                    <a:pt x="46925" y="424862"/>
                    <a:pt x="201478" y="287955"/>
                    <a:pt x="281553" y="241633"/>
                  </a:cubicBezTo>
                  <a:cubicBezTo>
                    <a:pt x="361628" y="195311"/>
                    <a:pt x="402956" y="172559"/>
                    <a:pt x="503695" y="140526"/>
                  </a:cubicBezTo>
                  <a:cubicBezTo>
                    <a:pt x="604434" y="108493"/>
                    <a:pt x="750377" y="76700"/>
                    <a:pt x="885987" y="49435"/>
                  </a:cubicBezTo>
                  <a:cubicBezTo>
                    <a:pt x="1021597" y="22170"/>
                    <a:pt x="1237712" y="12083"/>
                    <a:pt x="1294109" y="0"/>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31" name="Freeform 30"/>
            <p:cNvSpPr/>
            <p:nvPr/>
          </p:nvSpPr>
          <p:spPr bwMode="auto">
            <a:xfrm>
              <a:off x="1457850" y="1405002"/>
              <a:ext cx="371959" cy="162732"/>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32" name="Freeform 31"/>
            <p:cNvSpPr/>
            <p:nvPr/>
          </p:nvSpPr>
          <p:spPr bwMode="auto">
            <a:xfrm>
              <a:off x="1248951" y="2721230"/>
              <a:ext cx="371959" cy="162732"/>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33" name="Freeform 32"/>
            <p:cNvSpPr/>
            <p:nvPr/>
          </p:nvSpPr>
          <p:spPr bwMode="auto">
            <a:xfrm>
              <a:off x="1472057" y="1957775"/>
              <a:ext cx="276386" cy="97876"/>
            </a:xfrm>
            <a:custGeom>
              <a:avLst/>
              <a:gdLst>
                <a:gd name="connsiteX0" fmla="*/ 255722 w 255722"/>
                <a:gd name="connsiteY0" fmla="*/ 0 h 108208"/>
                <a:gd name="connsiteX1" fmla="*/ 123986 w 255722"/>
                <a:gd name="connsiteY1" fmla="*/ 100739 h 108208"/>
                <a:gd name="connsiteX2" fmla="*/ 0 w 255722"/>
                <a:gd name="connsiteY2" fmla="*/ 92990 h 108208"/>
              </a:gdLst>
              <a:ahLst/>
              <a:cxnLst>
                <a:cxn ang="0">
                  <a:pos x="connsiteX0" y="connsiteY0"/>
                </a:cxn>
                <a:cxn ang="0">
                  <a:pos x="connsiteX1" y="connsiteY1"/>
                </a:cxn>
                <a:cxn ang="0">
                  <a:pos x="connsiteX2" y="connsiteY2"/>
                </a:cxn>
              </a:cxnLst>
              <a:rect l="l" t="t" r="r" b="b"/>
              <a:pathLst>
                <a:path w="255722" h="108208">
                  <a:moveTo>
                    <a:pt x="255722" y="0"/>
                  </a:moveTo>
                  <a:cubicBezTo>
                    <a:pt x="211164" y="42620"/>
                    <a:pt x="166606" y="85241"/>
                    <a:pt x="123986" y="100739"/>
                  </a:cubicBezTo>
                  <a:cubicBezTo>
                    <a:pt x="81366" y="116237"/>
                    <a:pt x="40683" y="104613"/>
                    <a:pt x="0" y="92990"/>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34" name="Freeform 33"/>
            <p:cNvSpPr/>
            <p:nvPr/>
          </p:nvSpPr>
          <p:spPr bwMode="auto">
            <a:xfrm>
              <a:off x="1472057" y="3140167"/>
              <a:ext cx="276386" cy="97876"/>
            </a:xfrm>
            <a:custGeom>
              <a:avLst/>
              <a:gdLst>
                <a:gd name="connsiteX0" fmla="*/ 255722 w 255722"/>
                <a:gd name="connsiteY0" fmla="*/ 0 h 108208"/>
                <a:gd name="connsiteX1" fmla="*/ 123986 w 255722"/>
                <a:gd name="connsiteY1" fmla="*/ 100739 h 108208"/>
                <a:gd name="connsiteX2" fmla="*/ 0 w 255722"/>
                <a:gd name="connsiteY2" fmla="*/ 92990 h 108208"/>
              </a:gdLst>
              <a:ahLst/>
              <a:cxnLst>
                <a:cxn ang="0">
                  <a:pos x="connsiteX0" y="connsiteY0"/>
                </a:cxn>
                <a:cxn ang="0">
                  <a:pos x="connsiteX1" y="connsiteY1"/>
                </a:cxn>
                <a:cxn ang="0">
                  <a:pos x="connsiteX2" y="connsiteY2"/>
                </a:cxn>
              </a:cxnLst>
              <a:rect l="l" t="t" r="r" b="b"/>
              <a:pathLst>
                <a:path w="255722" h="108208">
                  <a:moveTo>
                    <a:pt x="255722" y="0"/>
                  </a:moveTo>
                  <a:cubicBezTo>
                    <a:pt x="211164" y="42620"/>
                    <a:pt x="166606" y="85241"/>
                    <a:pt x="123986" y="100739"/>
                  </a:cubicBezTo>
                  <a:cubicBezTo>
                    <a:pt x="81366" y="116237"/>
                    <a:pt x="40683" y="104613"/>
                    <a:pt x="0" y="92990"/>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35" name="Freeform 34"/>
            <p:cNvSpPr/>
            <p:nvPr/>
          </p:nvSpPr>
          <p:spPr bwMode="auto">
            <a:xfrm>
              <a:off x="1860806" y="1412708"/>
              <a:ext cx="302217" cy="201521"/>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Lst>
              <a:ahLst/>
              <a:cxnLst>
                <a:cxn ang="0">
                  <a:pos x="connsiteX0" y="connsiteY0"/>
                </a:cxn>
                <a:cxn ang="0">
                  <a:pos x="connsiteX1" y="connsiteY1"/>
                </a:cxn>
                <a:cxn ang="0">
                  <a:pos x="connsiteX2" y="connsiteY2"/>
                </a:cxn>
              </a:cxnLst>
              <a:rect l="l" t="t" r="r" b="b"/>
              <a:pathLst>
                <a:path w="302217" h="130917">
                  <a:moveTo>
                    <a:pt x="0" y="53426"/>
                  </a:moveTo>
                  <a:cubicBezTo>
                    <a:pt x="114300" y="-34398"/>
                    <a:pt x="197603" y="9515"/>
                    <a:pt x="247972" y="22430"/>
                  </a:cubicBezTo>
                  <a:cubicBezTo>
                    <a:pt x="298342" y="35345"/>
                    <a:pt x="297374" y="80871"/>
                    <a:pt x="302217" y="130917"/>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latin typeface="Calibri"/>
                <a:ea typeface="+mn-ea"/>
              </a:endParaRPr>
            </a:p>
          </p:txBody>
        </p:sp>
        <p:sp>
          <p:nvSpPr>
            <p:cNvPr id="36" name="Freeform 35"/>
            <p:cNvSpPr/>
            <p:nvPr/>
          </p:nvSpPr>
          <p:spPr bwMode="auto">
            <a:xfrm rot="18924305">
              <a:off x="1647729" y="2556374"/>
              <a:ext cx="329432" cy="23762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Lst>
              <a:ahLst/>
              <a:cxnLst>
                <a:cxn ang="0">
                  <a:pos x="connsiteX0" y="connsiteY0"/>
                </a:cxn>
                <a:cxn ang="0">
                  <a:pos x="connsiteX1" y="connsiteY1"/>
                </a:cxn>
                <a:cxn ang="0">
                  <a:pos x="connsiteX2" y="connsiteY2"/>
                </a:cxn>
              </a:cxnLst>
              <a:rect l="l" t="t" r="r" b="b"/>
              <a:pathLst>
                <a:path w="302217" h="144843">
                  <a:moveTo>
                    <a:pt x="0" y="67352"/>
                  </a:moveTo>
                  <a:cubicBezTo>
                    <a:pt x="114300" y="-20472"/>
                    <a:pt x="126942" y="-2947"/>
                    <a:pt x="192429" y="13237"/>
                  </a:cubicBezTo>
                  <a:cubicBezTo>
                    <a:pt x="257916" y="29421"/>
                    <a:pt x="297374" y="94797"/>
                    <a:pt x="302217" y="144843"/>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latin typeface="Calibri"/>
                <a:ea typeface="+mn-ea"/>
              </a:endParaRPr>
            </a:p>
          </p:txBody>
        </p:sp>
        <p:sp>
          <p:nvSpPr>
            <p:cNvPr id="37" name="Freeform 36"/>
            <p:cNvSpPr/>
            <p:nvPr/>
          </p:nvSpPr>
          <p:spPr bwMode="auto">
            <a:xfrm rot="9169853">
              <a:off x="1771118" y="3110721"/>
              <a:ext cx="504227" cy="221161"/>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37390 h 137390"/>
                <a:gd name="connsiteX1" fmla="*/ 141077 w 335314"/>
                <a:gd name="connsiteY1" fmla="*/ 385 h 137390"/>
                <a:gd name="connsiteX2" fmla="*/ 335314 w 335314"/>
                <a:gd name="connsiteY2" fmla="*/ 103243 h 137390"/>
                <a:gd name="connsiteX0" fmla="*/ 0 w 307699"/>
                <a:gd name="connsiteY0" fmla="*/ 137011 h 137011"/>
                <a:gd name="connsiteX1" fmla="*/ 141077 w 307699"/>
                <a:gd name="connsiteY1" fmla="*/ 6 h 137011"/>
                <a:gd name="connsiteX2" fmla="*/ 307699 w 307699"/>
                <a:gd name="connsiteY2" fmla="*/ 132168 h 137011"/>
                <a:gd name="connsiteX0" fmla="*/ 0 w 307699"/>
                <a:gd name="connsiteY0" fmla="*/ 114134 h 114134"/>
                <a:gd name="connsiteX1" fmla="*/ 111260 w 307699"/>
                <a:gd name="connsiteY1" fmla="*/ 75 h 114134"/>
                <a:gd name="connsiteX2" fmla="*/ 307699 w 307699"/>
                <a:gd name="connsiteY2" fmla="*/ 109291 h 114134"/>
                <a:gd name="connsiteX0" fmla="*/ 0 w 311425"/>
                <a:gd name="connsiteY0" fmla="*/ 114134 h 114134"/>
                <a:gd name="connsiteX1" fmla="*/ 111260 w 311425"/>
                <a:gd name="connsiteY1" fmla="*/ 75 h 114134"/>
                <a:gd name="connsiteX2" fmla="*/ 307699 w 311425"/>
                <a:gd name="connsiteY2" fmla="*/ 109291 h 114134"/>
                <a:gd name="connsiteX0" fmla="*/ 0 w 307699"/>
                <a:gd name="connsiteY0" fmla="*/ 114134 h 114134"/>
                <a:gd name="connsiteX1" fmla="*/ 111260 w 307699"/>
                <a:gd name="connsiteY1" fmla="*/ 75 h 114134"/>
                <a:gd name="connsiteX2" fmla="*/ 307699 w 307699"/>
                <a:gd name="connsiteY2" fmla="*/ 109291 h 114134"/>
                <a:gd name="connsiteX0" fmla="*/ 0 w 364892"/>
                <a:gd name="connsiteY0" fmla="*/ 114603 h 114603"/>
                <a:gd name="connsiteX1" fmla="*/ 111260 w 364892"/>
                <a:gd name="connsiteY1" fmla="*/ 544 h 114603"/>
                <a:gd name="connsiteX2" fmla="*/ 364892 w 364892"/>
                <a:gd name="connsiteY2" fmla="*/ 78633 h 114603"/>
                <a:gd name="connsiteX0" fmla="*/ 0 w 364892"/>
                <a:gd name="connsiteY0" fmla="*/ 126881 h 126881"/>
                <a:gd name="connsiteX1" fmla="*/ 140957 w 364892"/>
                <a:gd name="connsiteY1" fmla="*/ 437 h 126881"/>
                <a:gd name="connsiteX2" fmla="*/ 364892 w 364892"/>
                <a:gd name="connsiteY2" fmla="*/ 90911 h 126881"/>
                <a:gd name="connsiteX0" fmla="*/ 0 w 364892"/>
                <a:gd name="connsiteY0" fmla="*/ 126687 h 126687"/>
                <a:gd name="connsiteX1" fmla="*/ 140957 w 364892"/>
                <a:gd name="connsiteY1" fmla="*/ 243 h 126687"/>
                <a:gd name="connsiteX2" fmla="*/ 326079 w 364892"/>
                <a:gd name="connsiteY2" fmla="*/ 94629 h 126687"/>
                <a:gd name="connsiteX3" fmla="*/ 364892 w 364892"/>
                <a:gd name="connsiteY3" fmla="*/ 90717 h 126687"/>
                <a:gd name="connsiteX0" fmla="*/ 0 w 335077"/>
                <a:gd name="connsiteY0" fmla="*/ 163619 h 163619"/>
                <a:gd name="connsiteX1" fmla="*/ 140957 w 335077"/>
                <a:gd name="connsiteY1" fmla="*/ 37175 h 163619"/>
                <a:gd name="connsiteX2" fmla="*/ 326079 w 335077"/>
                <a:gd name="connsiteY2" fmla="*/ 131561 h 163619"/>
                <a:gd name="connsiteX3" fmla="*/ 275396 w 335077"/>
                <a:gd name="connsiteY3" fmla="*/ 22 h 163619"/>
                <a:gd name="connsiteX0" fmla="*/ 0 w 340929"/>
                <a:gd name="connsiteY0" fmla="*/ 126687 h 128314"/>
                <a:gd name="connsiteX1" fmla="*/ 140957 w 340929"/>
                <a:gd name="connsiteY1" fmla="*/ 243 h 128314"/>
                <a:gd name="connsiteX2" fmla="*/ 326079 w 340929"/>
                <a:gd name="connsiteY2" fmla="*/ 94629 h 128314"/>
                <a:gd name="connsiteX3" fmla="*/ 321267 w 340929"/>
                <a:gd name="connsiteY3" fmla="*/ 128314 h 128314"/>
                <a:gd name="connsiteX0" fmla="*/ 0 w 321267"/>
                <a:gd name="connsiteY0" fmla="*/ 138916 h 140543"/>
                <a:gd name="connsiteX1" fmla="*/ 140957 w 321267"/>
                <a:gd name="connsiteY1" fmla="*/ 12472 h 140543"/>
                <a:gd name="connsiteX2" fmla="*/ 211170 w 321267"/>
                <a:gd name="connsiteY2" fmla="*/ 14895 h 140543"/>
                <a:gd name="connsiteX3" fmla="*/ 321267 w 321267"/>
                <a:gd name="connsiteY3" fmla="*/ 140543 h 140543"/>
                <a:gd name="connsiteX0" fmla="*/ 0 w 321267"/>
                <a:gd name="connsiteY0" fmla="*/ 139255 h 140882"/>
                <a:gd name="connsiteX1" fmla="*/ 84123 w 321267"/>
                <a:gd name="connsiteY1" fmla="*/ 12254 h 140882"/>
                <a:gd name="connsiteX2" fmla="*/ 211170 w 321267"/>
                <a:gd name="connsiteY2" fmla="*/ 15234 h 140882"/>
                <a:gd name="connsiteX3" fmla="*/ 321267 w 321267"/>
                <a:gd name="connsiteY3" fmla="*/ 140882 h 140882"/>
              </a:gdLst>
              <a:ahLst/>
              <a:cxnLst>
                <a:cxn ang="0">
                  <a:pos x="connsiteX0" y="connsiteY0"/>
                </a:cxn>
                <a:cxn ang="0">
                  <a:pos x="connsiteX1" y="connsiteY1"/>
                </a:cxn>
                <a:cxn ang="0">
                  <a:pos x="connsiteX2" y="connsiteY2"/>
                </a:cxn>
                <a:cxn ang="0">
                  <a:pos x="connsiteX3" y="connsiteY3"/>
                </a:cxn>
              </a:cxnLst>
              <a:rect l="l" t="t" r="r" b="b"/>
              <a:pathLst>
                <a:path w="321267" h="140882">
                  <a:moveTo>
                    <a:pt x="0" y="139255"/>
                  </a:moveTo>
                  <a:cubicBezTo>
                    <a:pt x="32892" y="12608"/>
                    <a:pt x="48928" y="32924"/>
                    <a:pt x="84123" y="12254"/>
                  </a:cubicBezTo>
                  <a:cubicBezTo>
                    <a:pt x="119318" y="-8416"/>
                    <a:pt x="173848" y="155"/>
                    <a:pt x="211170" y="15234"/>
                  </a:cubicBezTo>
                  <a:cubicBezTo>
                    <a:pt x="248492" y="30313"/>
                    <a:pt x="318240" y="138751"/>
                    <a:pt x="321267" y="140882"/>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latin typeface="Calibri"/>
                <a:ea typeface="+mn-ea"/>
              </a:endParaRPr>
            </a:p>
          </p:txBody>
        </p:sp>
        <p:sp>
          <p:nvSpPr>
            <p:cNvPr id="38" name="Freeform 37"/>
            <p:cNvSpPr/>
            <p:nvPr/>
          </p:nvSpPr>
          <p:spPr bwMode="auto">
            <a:xfrm rot="9897059">
              <a:off x="1761759" y="2046811"/>
              <a:ext cx="330029" cy="146164"/>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37390 h 137390"/>
                <a:gd name="connsiteX1" fmla="*/ 141077 w 335314"/>
                <a:gd name="connsiteY1" fmla="*/ 385 h 137390"/>
                <a:gd name="connsiteX2" fmla="*/ 335314 w 335314"/>
                <a:gd name="connsiteY2" fmla="*/ 103243 h 137390"/>
                <a:gd name="connsiteX0" fmla="*/ 0 w 307699"/>
                <a:gd name="connsiteY0" fmla="*/ 137011 h 137011"/>
                <a:gd name="connsiteX1" fmla="*/ 141077 w 307699"/>
                <a:gd name="connsiteY1" fmla="*/ 6 h 137011"/>
                <a:gd name="connsiteX2" fmla="*/ 307699 w 307699"/>
                <a:gd name="connsiteY2" fmla="*/ 132168 h 137011"/>
                <a:gd name="connsiteX0" fmla="*/ 0 w 307699"/>
                <a:gd name="connsiteY0" fmla="*/ 114134 h 114134"/>
                <a:gd name="connsiteX1" fmla="*/ 111260 w 307699"/>
                <a:gd name="connsiteY1" fmla="*/ 75 h 114134"/>
                <a:gd name="connsiteX2" fmla="*/ 307699 w 307699"/>
                <a:gd name="connsiteY2" fmla="*/ 109291 h 114134"/>
                <a:gd name="connsiteX0" fmla="*/ 0 w 311425"/>
                <a:gd name="connsiteY0" fmla="*/ 114134 h 114134"/>
                <a:gd name="connsiteX1" fmla="*/ 111260 w 311425"/>
                <a:gd name="connsiteY1" fmla="*/ 75 h 114134"/>
                <a:gd name="connsiteX2" fmla="*/ 307699 w 311425"/>
                <a:gd name="connsiteY2" fmla="*/ 109291 h 114134"/>
                <a:gd name="connsiteX0" fmla="*/ 0 w 307699"/>
                <a:gd name="connsiteY0" fmla="*/ 114134 h 114134"/>
                <a:gd name="connsiteX1" fmla="*/ 111260 w 307699"/>
                <a:gd name="connsiteY1" fmla="*/ 75 h 114134"/>
                <a:gd name="connsiteX2" fmla="*/ 307699 w 307699"/>
                <a:gd name="connsiteY2" fmla="*/ 109291 h 114134"/>
                <a:gd name="connsiteX0" fmla="*/ 0 w 364892"/>
                <a:gd name="connsiteY0" fmla="*/ 114603 h 114603"/>
                <a:gd name="connsiteX1" fmla="*/ 111260 w 364892"/>
                <a:gd name="connsiteY1" fmla="*/ 544 h 114603"/>
                <a:gd name="connsiteX2" fmla="*/ 364892 w 364892"/>
                <a:gd name="connsiteY2" fmla="*/ 78633 h 114603"/>
                <a:gd name="connsiteX0" fmla="*/ 0 w 364892"/>
                <a:gd name="connsiteY0" fmla="*/ 126881 h 126881"/>
                <a:gd name="connsiteX1" fmla="*/ 140957 w 364892"/>
                <a:gd name="connsiteY1" fmla="*/ 437 h 126881"/>
                <a:gd name="connsiteX2" fmla="*/ 364892 w 364892"/>
                <a:gd name="connsiteY2" fmla="*/ 90911 h 126881"/>
                <a:gd name="connsiteX0" fmla="*/ 0 w 364892"/>
                <a:gd name="connsiteY0" fmla="*/ 126687 h 126687"/>
                <a:gd name="connsiteX1" fmla="*/ 140957 w 364892"/>
                <a:gd name="connsiteY1" fmla="*/ 243 h 126687"/>
                <a:gd name="connsiteX2" fmla="*/ 326079 w 364892"/>
                <a:gd name="connsiteY2" fmla="*/ 94629 h 126687"/>
                <a:gd name="connsiteX3" fmla="*/ 364892 w 364892"/>
                <a:gd name="connsiteY3" fmla="*/ 90717 h 126687"/>
                <a:gd name="connsiteX0" fmla="*/ 0 w 335077"/>
                <a:gd name="connsiteY0" fmla="*/ 163619 h 163619"/>
                <a:gd name="connsiteX1" fmla="*/ 140957 w 335077"/>
                <a:gd name="connsiteY1" fmla="*/ 37175 h 163619"/>
                <a:gd name="connsiteX2" fmla="*/ 326079 w 335077"/>
                <a:gd name="connsiteY2" fmla="*/ 131561 h 163619"/>
                <a:gd name="connsiteX3" fmla="*/ 275396 w 335077"/>
                <a:gd name="connsiteY3" fmla="*/ 22 h 163619"/>
                <a:gd name="connsiteX0" fmla="*/ 0 w 340929"/>
                <a:gd name="connsiteY0" fmla="*/ 126687 h 128314"/>
                <a:gd name="connsiteX1" fmla="*/ 140957 w 340929"/>
                <a:gd name="connsiteY1" fmla="*/ 243 h 128314"/>
                <a:gd name="connsiteX2" fmla="*/ 326079 w 340929"/>
                <a:gd name="connsiteY2" fmla="*/ 94629 h 128314"/>
                <a:gd name="connsiteX3" fmla="*/ 321267 w 340929"/>
                <a:gd name="connsiteY3" fmla="*/ 128314 h 128314"/>
                <a:gd name="connsiteX0" fmla="*/ 0 w 321267"/>
                <a:gd name="connsiteY0" fmla="*/ 138916 h 140543"/>
                <a:gd name="connsiteX1" fmla="*/ 140957 w 321267"/>
                <a:gd name="connsiteY1" fmla="*/ 12472 h 140543"/>
                <a:gd name="connsiteX2" fmla="*/ 211170 w 321267"/>
                <a:gd name="connsiteY2" fmla="*/ 14895 h 140543"/>
                <a:gd name="connsiteX3" fmla="*/ 321267 w 321267"/>
                <a:gd name="connsiteY3" fmla="*/ 140543 h 140543"/>
                <a:gd name="connsiteX0" fmla="*/ 0 w 321267"/>
                <a:gd name="connsiteY0" fmla="*/ 139255 h 140882"/>
                <a:gd name="connsiteX1" fmla="*/ 84123 w 321267"/>
                <a:gd name="connsiteY1" fmla="*/ 12254 h 140882"/>
                <a:gd name="connsiteX2" fmla="*/ 211170 w 321267"/>
                <a:gd name="connsiteY2" fmla="*/ 15234 h 140882"/>
                <a:gd name="connsiteX3" fmla="*/ 321267 w 321267"/>
                <a:gd name="connsiteY3" fmla="*/ 140882 h 140882"/>
                <a:gd name="connsiteX0" fmla="*/ 0 w 321267"/>
                <a:gd name="connsiteY0" fmla="*/ 127101 h 128728"/>
                <a:gd name="connsiteX1" fmla="*/ 48543 w 321267"/>
                <a:gd name="connsiteY1" fmla="*/ 52794 h 128728"/>
                <a:gd name="connsiteX2" fmla="*/ 211170 w 321267"/>
                <a:gd name="connsiteY2" fmla="*/ 3080 h 128728"/>
                <a:gd name="connsiteX3" fmla="*/ 321267 w 321267"/>
                <a:gd name="connsiteY3" fmla="*/ 128728 h 128728"/>
                <a:gd name="connsiteX0" fmla="*/ 0 w 321267"/>
                <a:gd name="connsiteY0" fmla="*/ 88944 h 90571"/>
                <a:gd name="connsiteX1" fmla="*/ 48543 w 321267"/>
                <a:gd name="connsiteY1" fmla="*/ 14637 h 90571"/>
                <a:gd name="connsiteX2" fmla="*/ 218540 w 321267"/>
                <a:gd name="connsiteY2" fmla="*/ 8118 h 90571"/>
                <a:gd name="connsiteX3" fmla="*/ 321267 w 321267"/>
                <a:gd name="connsiteY3" fmla="*/ 90571 h 90571"/>
                <a:gd name="connsiteX0" fmla="*/ 0 w 311762"/>
                <a:gd name="connsiteY0" fmla="*/ 72210 h 91722"/>
                <a:gd name="connsiteX1" fmla="*/ 39038 w 311762"/>
                <a:gd name="connsiteY1" fmla="*/ 15788 h 91722"/>
                <a:gd name="connsiteX2" fmla="*/ 209035 w 311762"/>
                <a:gd name="connsiteY2" fmla="*/ 9269 h 91722"/>
                <a:gd name="connsiteX3" fmla="*/ 311762 w 311762"/>
                <a:gd name="connsiteY3" fmla="*/ 91722 h 91722"/>
                <a:gd name="connsiteX0" fmla="*/ 0 w 311762"/>
                <a:gd name="connsiteY0" fmla="*/ 73233 h 92745"/>
                <a:gd name="connsiteX1" fmla="*/ 78185 w 311762"/>
                <a:gd name="connsiteY1" fmla="*/ 14466 h 92745"/>
                <a:gd name="connsiteX2" fmla="*/ 209035 w 311762"/>
                <a:gd name="connsiteY2" fmla="*/ 10292 h 92745"/>
                <a:gd name="connsiteX3" fmla="*/ 311762 w 311762"/>
                <a:gd name="connsiteY3" fmla="*/ 92745 h 92745"/>
                <a:gd name="connsiteX0" fmla="*/ 0 w 311762"/>
                <a:gd name="connsiteY0" fmla="*/ 63085 h 82597"/>
                <a:gd name="connsiteX1" fmla="*/ 209035 w 311762"/>
                <a:gd name="connsiteY1" fmla="*/ 144 h 82597"/>
                <a:gd name="connsiteX2" fmla="*/ 311762 w 311762"/>
                <a:gd name="connsiteY2" fmla="*/ 82597 h 82597"/>
                <a:gd name="connsiteX0" fmla="*/ 0 w 311762"/>
                <a:gd name="connsiteY0" fmla="*/ 54574 h 74086"/>
                <a:gd name="connsiteX1" fmla="*/ 159018 w 311762"/>
                <a:gd name="connsiteY1" fmla="*/ 170 h 74086"/>
                <a:gd name="connsiteX2" fmla="*/ 311762 w 311762"/>
                <a:gd name="connsiteY2" fmla="*/ 74086 h 74086"/>
                <a:gd name="connsiteX0" fmla="*/ 0 w 311762"/>
                <a:gd name="connsiteY0" fmla="*/ 56670 h 76182"/>
                <a:gd name="connsiteX1" fmla="*/ 50686 w 311762"/>
                <a:gd name="connsiteY1" fmla="*/ 18289 h 76182"/>
                <a:gd name="connsiteX2" fmla="*/ 159018 w 311762"/>
                <a:gd name="connsiteY2" fmla="*/ 2266 h 76182"/>
                <a:gd name="connsiteX3" fmla="*/ 311762 w 311762"/>
                <a:gd name="connsiteY3" fmla="*/ 76182 h 76182"/>
                <a:gd name="connsiteX0" fmla="*/ 0 w 311762"/>
                <a:gd name="connsiteY0" fmla="*/ 50354 h 69866"/>
                <a:gd name="connsiteX1" fmla="*/ 50686 w 311762"/>
                <a:gd name="connsiteY1" fmla="*/ 11973 h 69866"/>
                <a:gd name="connsiteX2" fmla="*/ 185394 w 311762"/>
                <a:gd name="connsiteY2" fmla="*/ 3375 h 69866"/>
                <a:gd name="connsiteX3" fmla="*/ 311762 w 311762"/>
                <a:gd name="connsiteY3" fmla="*/ 69866 h 69866"/>
              </a:gdLst>
              <a:ahLst/>
              <a:cxnLst>
                <a:cxn ang="0">
                  <a:pos x="connsiteX0" y="connsiteY0"/>
                </a:cxn>
                <a:cxn ang="0">
                  <a:pos x="connsiteX1" y="connsiteY1"/>
                </a:cxn>
                <a:cxn ang="0">
                  <a:pos x="connsiteX2" y="connsiteY2"/>
                </a:cxn>
                <a:cxn ang="0">
                  <a:pos x="connsiteX3" y="connsiteY3"/>
                </a:cxn>
              </a:cxnLst>
              <a:rect l="l" t="t" r="r" b="b"/>
              <a:pathLst>
                <a:path w="311762" h="69866">
                  <a:moveTo>
                    <a:pt x="0" y="50354"/>
                  </a:moveTo>
                  <a:cubicBezTo>
                    <a:pt x="11349" y="45630"/>
                    <a:pt x="24183" y="21040"/>
                    <a:pt x="50686" y="11973"/>
                  </a:cubicBezTo>
                  <a:cubicBezTo>
                    <a:pt x="77189" y="2906"/>
                    <a:pt x="144782" y="-4601"/>
                    <a:pt x="185394" y="3375"/>
                  </a:cubicBezTo>
                  <a:cubicBezTo>
                    <a:pt x="222716" y="18454"/>
                    <a:pt x="308735" y="67735"/>
                    <a:pt x="311762" y="69866"/>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latin typeface="Calibri"/>
                <a:ea typeface="+mn-ea"/>
              </a:endParaRPr>
            </a:p>
          </p:txBody>
        </p:sp>
        <p:sp>
          <p:nvSpPr>
            <p:cNvPr id="39" name="Freeform 38"/>
            <p:cNvSpPr/>
            <p:nvPr/>
          </p:nvSpPr>
          <p:spPr bwMode="auto">
            <a:xfrm flipH="1">
              <a:off x="2904357" y="2030869"/>
              <a:ext cx="382496" cy="10291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40359 h 117850"/>
                <a:gd name="connsiteX1" fmla="*/ 125037 w 302217"/>
                <a:gd name="connsiteY1" fmla="*/ 46401 h 117850"/>
                <a:gd name="connsiteX2" fmla="*/ 302217 w 302217"/>
                <a:gd name="connsiteY2" fmla="*/ 117850 h 117850"/>
                <a:gd name="connsiteX0" fmla="*/ 0 w 517354"/>
                <a:gd name="connsiteY0" fmla="*/ 46101 h 101987"/>
                <a:gd name="connsiteX1" fmla="*/ 340174 w 517354"/>
                <a:gd name="connsiteY1" fmla="*/ 30538 h 101987"/>
                <a:gd name="connsiteX2" fmla="*/ 517354 w 517354"/>
                <a:gd name="connsiteY2" fmla="*/ 101987 h 101987"/>
                <a:gd name="connsiteX0" fmla="*/ 0 w 517354"/>
                <a:gd name="connsiteY0" fmla="*/ 33353 h 89239"/>
                <a:gd name="connsiteX1" fmla="*/ 32835 w 517354"/>
                <a:gd name="connsiteY1" fmla="*/ 67173 h 89239"/>
                <a:gd name="connsiteX2" fmla="*/ 517354 w 517354"/>
                <a:gd name="connsiteY2" fmla="*/ 89239 h 89239"/>
                <a:gd name="connsiteX0" fmla="*/ 4502 w 690893"/>
                <a:gd name="connsiteY0" fmla="*/ 32843 h 70210"/>
                <a:gd name="connsiteX1" fmla="*/ 37337 w 690893"/>
                <a:gd name="connsiteY1" fmla="*/ 66663 h 70210"/>
                <a:gd name="connsiteX2" fmla="*/ 690893 w 690893"/>
                <a:gd name="connsiteY2" fmla="*/ 70210 h 70210"/>
                <a:gd name="connsiteX0" fmla="*/ 4502 w 690893"/>
                <a:gd name="connsiteY0" fmla="*/ 32843 h 70210"/>
                <a:gd name="connsiteX1" fmla="*/ 37337 w 690893"/>
                <a:gd name="connsiteY1" fmla="*/ 66663 h 70210"/>
                <a:gd name="connsiteX2" fmla="*/ 690893 w 690893"/>
                <a:gd name="connsiteY2" fmla="*/ 70210 h 70210"/>
                <a:gd name="connsiteX0" fmla="*/ 6650 w 723776"/>
                <a:gd name="connsiteY0" fmla="*/ 32265 h 66187"/>
                <a:gd name="connsiteX1" fmla="*/ 39485 w 723776"/>
                <a:gd name="connsiteY1" fmla="*/ 66085 h 66187"/>
                <a:gd name="connsiteX2" fmla="*/ 723776 w 723776"/>
                <a:gd name="connsiteY2" fmla="*/ 48027 h 66187"/>
                <a:gd name="connsiteX0" fmla="*/ 6650 w 723776"/>
                <a:gd name="connsiteY0" fmla="*/ 32265 h 66085"/>
                <a:gd name="connsiteX1" fmla="*/ 39485 w 723776"/>
                <a:gd name="connsiteY1" fmla="*/ 66085 h 66085"/>
                <a:gd name="connsiteX2" fmla="*/ 723776 w 723776"/>
                <a:gd name="connsiteY2" fmla="*/ 48027 h 66085"/>
                <a:gd name="connsiteX0" fmla="*/ 6650 w 723776"/>
                <a:gd name="connsiteY0" fmla="*/ 32265 h 66085"/>
                <a:gd name="connsiteX1" fmla="*/ 39485 w 723776"/>
                <a:gd name="connsiteY1" fmla="*/ 66085 h 66085"/>
                <a:gd name="connsiteX2" fmla="*/ 723776 w 723776"/>
                <a:gd name="connsiteY2" fmla="*/ 48027 h 66085"/>
                <a:gd name="connsiteX0" fmla="*/ 49607 w 766733"/>
                <a:gd name="connsiteY0" fmla="*/ 3479 h 38175"/>
                <a:gd name="connsiteX1" fmla="*/ 8626 w 766733"/>
                <a:gd name="connsiteY1" fmla="*/ 3810 h 38175"/>
                <a:gd name="connsiteX2" fmla="*/ 82442 w 766733"/>
                <a:gd name="connsiteY2" fmla="*/ 37299 h 38175"/>
                <a:gd name="connsiteX3" fmla="*/ 766733 w 766733"/>
                <a:gd name="connsiteY3" fmla="*/ 19241 h 38175"/>
                <a:gd name="connsiteX0" fmla="*/ 41383 w 758509"/>
                <a:gd name="connsiteY0" fmla="*/ 3479 h 40991"/>
                <a:gd name="connsiteX1" fmla="*/ 402 w 758509"/>
                <a:gd name="connsiteY1" fmla="*/ 3810 h 40991"/>
                <a:gd name="connsiteX2" fmla="*/ 181786 w 758509"/>
                <a:gd name="connsiteY2" fmla="*/ 40386 h 40991"/>
                <a:gd name="connsiteX3" fmla="*/ 758509 w 758509"/>
                <a:gd name="connsiteY3" fmla="*/ 19241 h 40991"/>
              </a:gdLst>
              <a:ahLst/>
              <a:cxnLst>
                <a:cxn ang="0">
                  <a:pos x="connsiteX0" y="connsiteY0"/>
                </a:cxn>
                <a:cxn ang="0">
                  <a:pos x="connsiteX1" y="connsiteY1"/>
                </a:cxn>
                <a:cxn ang="0">
                  <a:pos x="connsiteX2" y="connsiteY2"/>
                </a:cxn>
                <a:cxn ang="0">
                  <a:pos x="connsiteX3" y="connsiteY3"/>
                </a:cxn>
              </a:cxnLst>
              <a:rect l="l" t="t" r="r" b="b"/>
              <a:pathLst>
                <a:path w="758509" h="40991">
                  <a:moveTo>
                    <a:pt x="41383" y="3479"/>
                  </a:moveTo>
                  <a:cubicBezTo>
                    <a:pt x="47359" y="-581"/>
                    <a:pt x="-5070" y="-1827"/>
                    <a:pt x="402" y="3810"/>
                  </a:cubicBezTo>
                  <a:cubicBezTo>
                    <a:pt x="5874" y="9447"/>
                    <a:pt x="55435" y="37814"/>
                    <a:pt x="181786" y="40386"/>
                  </a:cubicBezTo>
                  <a:cubicBezTo>
                    <a:pt x="308137" y="42958"/>
                    <a:pt x="545781" y="37606"/>
                    <a:pt x="758509" y="19241"/>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latin typeface="Calibri"/>
                <a:ea typeface="+mn-ea"/>
              </a:endParaRPr>
            </a:p>
          </p:txBody>
        </p:sp>
        <p:sp>
          <p:nvSpPr>
            <p:cNvPr id="40" name="Freeform 39"/>
            <p:cNvSpPr/>
            <p:nvPr/>
          </p:nvSpPr>
          <p:spPr bwMode="auto">
            <a:xfrm rot="20412264" flipH="1">
              <a:off x="2960021" y="2478930"/>
              <a:ext cx="382496" cy="10291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40359 h 117850"/>
                <a:gd name="connsiteX1" fmla="*/ 125037 w 302217"/>
                <a:gd name="connsiteY1" fmla="*/ 46401 h 117850"/>
                <a:gd name="connsiteX2" fmla="*/ 302217 w 302217"/>
                <a:gd name="connsiteY2" fmla="*/ 117850 h 117850"/>
                <a:gd name="connsiteX0" fmla="*/ 0 w 517354"/>
                <a:gd name="connsiteY0" fmla="*/ 46101 h 101987"/>
                <a:gd name="connsiteX1" fmla="*/ 340174 w 517354"/>
                <a:gd name="connsiteY1" fmla="*/ 30538 h 101987"/>
                <a:gd name="connsiteX2" fmla="*/ 517354 w 517354"/>
                <a:gd name="connsiteY2" fmla="*/ 101987 h 101987"/>
                <a:gd name="connsiteX0" fmla="*/ 0 w 517354"/>
                <a:gd name="connsiteY0" fmla="*/ 33353 h 89239"/>
                <a:gd name="connsiteX1" fmla="*/ 32835 w 517354"/>
                <a:gd name="connsiteY1" fmla="*/ 67173 h 89239"/>
                <a:gd name="connsiteX2" fmla="*/ 517354 w 517354"/>
                <a:gd name="connsiteY2" fmla="*/ 89239 h 89239"/>
                <a:gd name="connsiteX0" fmla="*/ 4502 w 690893"/>
                <a:gd name="connsiteY0" fmla="*/ 32843 h 70210"/>
                <a:gd name="connsiteX1" fmla="*/ 37337 w 690893"/>
                <a:gd name="connsiteY1" fmla="*/ 66663 h 70210"/>
                <a:gd name="connsiteX2" fmla="*/ 690893 w 690893"/>
                <a:gd name="connsiteY2" fmla="*/ 70210 h 70210"/>
                <a:gd name="connsiteX0" fmla="*/ 4502 w 690893"/>
                <a:gd name="connsiteY0" fmla="*/ 32843 h 70210"/>
                <a:gd name="connsiteX1" fmla="*/ 37337 w 690893"/>
                <a:gd name="connsiteY1" fmla="*/ 66663 h 70210"/>
                <a:gd name="connsiteX2" fmla="*/ 690893 w 690893"/>
                <a:gd name="connsiteY2" fmla="*/ 70210 h 70210"/>
                <a:gd name="connsiteX0" fmla="*/ 6650 w 723776"/>
                <a:gd name="connsiteY0" fmla="*/ 32265 h 66187"/>
                <a:gd name="connsiteX1" fmla="*/ 39485 w 723776"/>
                <a:gd name="connsiteY1" fmla="*/ 66085 h 66187"/>
                <a:gd name="connsiteX2" fmla="*/ 723776 w 723776"/>
                <a:gd name="connsiteY2" fmla="*/ 48027 h 66187"/>
                <a:gd name="connsiteX0" fmla="*/ 6650 w 723776"/>
                <a:gd name="connsiteY0" fmla="*/ 32265 h 66085"/>
                <a:gd name="connsiteX1" fmla="*/ 39485 w 723776"/>
                <a:gd name="connsiteY1" fmla="*/ 66085 h 66085"/>
                <a:gd name="connsiteX2" fmla="*/ 723776 w 723776"/>
                <a:gd name="connsiteY2" fmla="*/ 48027 h 66085"/>
                <a:gd name="connsiteX0" fmla="*/ 6650 w 723776"/>
                <a:gd name="connsiteY0" fmla="*/ 32265 h 66085"/>
                <a:gd name="connsiteX1" fmla="*/ 39485 w 723776"/>
                <a:gd name="connsiteY1" fmla="*/ 66085 h 66085"/>
                <a:gd name="connsiteX2" fmla="*/ 723776 w 723776"/>
                <a:gd name="connsiteY2" fmla="*/ 48027 h 66085"/>
                <a:gd name="connsiteX0" fmla="*/ 49607 w 766733"/>
                <a:gd name="connsiteY0" fmla="*/ 3479 h 38175"/>
                <a:gd name="connsiteX1" fmla="*/ 8626 w 766733"/>
                <a:gd name="connsiteY1" fmla="*/ 3810 h 38175"/>
                <a:gd name="connsiteX2" fmla="*/ 82442 w 766733"/>
                <a:gd name="connsiteY2" fmla="*/ 37299 h 38175"/>
                <a:gd name="connsiteX3" fmla="*/ 766733 w 766733"/>
                <a:gd name="connsiteY3" fmla="*/ 19241 h 38175"/>
                <a:gd name="connsiteX0" fmla="*/ 41383 w 758509"/>
                <a:gd name="connsiteY0" fmla="*/ 3479 h 40991"/>
                <a:gd name="connsiteX1" fmla="*/ 402 w 758509"/>
                <a:gd name="connsiteY1" fmla="*/ 3810 h 40991"/>
                <a:gd name="connsiteX2" fmla="*/ 181786 w 758509"/>
                <a:gd name="connsiteY2" fmla="*/ 40386 h 40991"/>
                <a:gd name="connsiteX3" fmla="*/ 758509 w 758509"/>
                <a:gd name="connsiteY3" fmla="*/ 19241 h 40991"/>
              </a:gdLst>
              <a:ahLst/>
              <a:cxnLst>
                <a:cxn ang="0">
                  <a:pos x="connsiteX0" y="connsiteY0"/>
                </a:cxn>
                <a:cxn ang="0">
                  <a:pos x="connsiteX1" y="connsiteY1"/>
                </a:cxn>
                <a:cxn ang="0">
                  <a:pos x="connsiteX2" y="connsiteY2"/>
                </a:cxn>
                <a:cxn ang="0">
                  <a:pos x="connsiteX3" y="connsiteY3"/>
                </a:cxn>
              </a:cxnLst>
              <a:rect l="l" t="t" r="r" b="b"/>
              <a:pathLst>
                <a:path w="758509" h="40991">
                  <a:moveTo>
                    <a:pt x="41383" y="3479"/>
                  </a:moveTo>
                  <a:cubicBezTo>
                    <a:pt x="47359" y="-581"/>
                    <a:pt x="-5070" y="-1827"/>
                    <a:pt x="402" y="3810"/>
                  </a:cubicBezTo>
                  <a:cubicBezTo>
                    <a:pt x="5874" y="9447"/>
                    <a:pt x="55435" y="37814"/>
                    <a:pt x="181786" y="40386"/>
                  </a:cubicBezTo>
                  <a:cubicBezTo>
                    <a:pt x="308137" y="42958"/>
                    <a:pt x="545781" y="37606"/>
                    <a:pt x="758509" y="19241"/>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latin typeface="Calibri"/>
                <a:ea typeface="+mn-ea"/>
              </a:endParaRPr>
            </a:p>
          </p:txBody>
        </p:sp>
        <p:sp>
          <p:nvSpPr>
            <p:cNvPr id="41" name="TextBox 40"/>
            <p:cNvSpPr txBox="1"/>
            <p:nvPr/>
          </p:nvSpPr>
          <p:spPr>
            <a:xfrm>
              <a:off x="2674466" y="1398457"/>
              <a:ext cx="1156748" cy="338554"/>
            </a:xfrm>
            <a:prstGeom prst="rect">
              <a:avLst/>
            </a:prstGeom>
            <a:noFill/>
          </p:spPr>
          <p:txBody>
            <a:bodyPr wrap="square" rtlCol="0">
              <a:spAutoFit/>
            </a:bodyPr>
            <a:lstStyle/>
            <a:p>
              <a:pPr algn="l" fontAlgn="auto">
                <a:spcBef>
                  <a:spcPts val="0"/>
                </a:spcBef>
                <a:spcAft>
                  <a:spcPts val="0"/>
                </a:spcAft>
              </a:pPr>
              <a:r>
                <a:rPr lang="en-US" sz="1600" b="0" i="1">
                  <a:solidFill>
                    <a:srgbClr val="000000"/>
                  </a:solidFill>
                  <a:latin typeface="Tahoma" panose="020B0604030504040204" pitchFamily="34" charset="0"/>
                  <a:ea typeface="Tahoma" panose="020B0604030504040204" pitchFamily="34" charset="0"/>
                  <a:cs typeface="Tahoma" panose="020B0604030504040204" pitchFamily="34" charset="0"/>
                </a:rPr>
                <a:t>I</a:t>
              </a:r>
              <a:r>
                <a:rPr lang="en-US" sz="1800" b="0" i="1" baseline="-25000">
                  <a:solidFill>
                    <a:srgbClr val="000000"/>
                  </a:solidFill>
                  <a:latin typeface="Tahoma" panose="020B0604030504040204" pitchFamily="34" charset="0"/>
                  <a:ea typeface="Tahoma" panose="020B0604030504040204" pitchFamily="34" charset="0"/>
                  <a:cs typeface="Tahoma" panose="020B0604030504040204" pitchFamily="34" charset="0"/>
                </a:rPr>
                <a:t>1</a:t>
              </a:r>
              <a:endParaRPr lang="en-US" sz="1800" b="0" i="1" baseline="-25000">
                <a:solidFill>
                  <a:srgbClr val="000000"/>
                </a:solidFill>
                <a:latin typeface="Arial"/>
                <a:ea typeface="+mn-ea"/>
              </a:endParaRPr>
            </a:p>
          </p:txBody>
        </p:sp>
        <p:sp>
          <p:nvSpPr>
            <p:cNvPr id="44" name="TextBox 43"/>
            <p:cNvSpPr txBox="1"/>
            <p:nvPr/>
          </p:nvSpPr>
          <p:spPr>
            <a:xfrm>
              <a:off x="2019460" y="2208950"/>
              <a:ext cx="1156748" cy="338554"/>
            </a:xfrm>
            <a:prstGeom prst="rect">
              <a:avLst/>
            </a:prstGeom>
            <a:noFill/>
          </p:spPr>
          <p:txBody>
            <a:bodyPr wrap="square" rtlCol="0">
              <a:spAutoFit/>
            </a:bodyPr>
            <a:lstStyle/>
            <a:p>
              <a:pPr algn="l" fontAlgn="auto">
                <a:spcBef>
                  <a:spcPts val="0"/>
                </a:spcBef>
                <a:spcAft>
                  <a:spcPts val="0"/>
                </a:spcAft>
              </a:pPr>
              <a:r>
                <a:rPr lang="en-US" sz="1600" b="0" i="1">
                  <a:solidFill>
                    <a:srgbClr val="000000"/>
                  </a:solidFill>
                  <a:latin typeface="Tahoma" panose="020B0604030504040204" pitchFamily="34" charset="0"/>
                  <a:ea typeface="Tahoma" panose="020B0604030504040204" pitchFamily="34" charset="0"/>
                  <a:cs typeface="Tahoma" panose="020B0604030504040204" pitchFamily="34" charset="0"/>
                </a:rPr>
                <a:t>I</a:t>
              </a:r>
              <a:r>
                <a:rPr lang="en-US" sz="1800" b="0" i="1" baseline="-25000">
                  <a:solidFill>
                    <a:srgbClr val="000000"/>
                  </a:solidFill>
                  <a:latin typeface="Tahoma" panose="020B0604030504040204" pitchFamily="34" charset="0"/>
                  <a:ea typeface="Tahoma" panose="020B0604030504040204" pitchFamily="34" charset="0"/>
                  <a:cs typeface="Tahoma" panose="020B0604030504040204" pitchFamily="34" charset="0"/>
                </a:rPr>
                <a:t>3</a:t>
              </a:r>
              <a:endParaRPr lang="en-US" sz="1800" b="0" i="1" baseline="-25000">
                <a:solidFill>
                  <a:srgbClr val="000000"/>
                </a:solidFill>
                <a:latin typeface="Arial"/>
                <a:ea typeface="+mn-ea"/>
              </a:endParaRPr>
            </a:p>
          </p:txBody>
        </p:sp>
      </p:grpSp>
      <p:grpSp>
        <p:nvGrpSpPr>
          <p:cNvPr id="9" name="Group 8"/>
          <p:cNvGrpSpPr/>
          <p:nvPr/>
        </p:nvGrpSpPr>
        <p:grpSpPr>
          <a:xfrm>
            <a:off x="2199293" y="5220615"/>
            <a:ext cx="7905404" cy="942891"/>
            <a:chOff x="681643" y="5611091"/>
            <a:chExt cx="7905404" cy="942891"/>
          </a:xfrm>
        </p:grpSpPr>
        <p:sp>
          <p:nvSpPr>
            <p:cNvPr id="46" name="Rounded Rectangle 45"/>
            <p:cNvSpPr/>
            <p:nvPr/>
          </p:nvSpPr>
          <p:spPr>
            <a:xfrm>
              <a:off x="681643" y="5611091"/>
              <a:ext cx="7905404" cy="942891"/>
            </a:xfrm>
            <a:prstGeom prst="roundRect">
              <a:avLst>
                <a:gd name="adj" fmla="val 18123"/>
              </a:avLst>
            </a:prstGeom>
            <a:solidFill>
              <a:schemeClr val="accent5">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47" name="TextBox 46"/>
            <p:cNvSpPr txBox="1"/>
            <p:nvPr/>
          </p:nvSpPr>
          <p:spPr>
            <a:xfrm>
              <a:off x="759918" y="5646041"/>
              <a:ext cx="5890264" cy="856645"/>
            </a:xfrm>
            <a:prstGeom prst="rect">
              <a:avLst/>
            </a:prstGeom>
            <a:noFill/>
          </p:spPr>
          <p:txBody>
            <a:bodyPr wrap="square" rtlCol="0">
              <a:spAutoFit/>
            </a:bodyPr>
            <a:lstStyle/>
            <a:p>
              <a:pPr marL="342900" indent="-342900" algn="l" fontAlgn="auto">
                <a:spcBef>
                  <a:spcPts val="200"/>
                </a:spcBef>
                <a:spcAft>
                  <a:spcPts val="0"/>
                </a:spcAft>
                <a:buFont typeface="Arial" panose="020B0604020202020204" pitchFamily="34" charset="0"/>
                <a:buChar char="•"/>
              </a:pPr>
              <a:r>
                <a:rPr lang="en-US" sz="2400" b="0">
                  <a:solidFill>
                    <a:srgbClr val="000000"/>
                  </a:solidFill>
                  <a:latin typeface="Calibri"/>
                  <a:ea typeface="+mn-ea"/>
                </a:rPr>
                <a:t>sink</a:t>
              </a:r>
              <a:r>
                <a:rPr lang="en-US" sz="2600" b="0" baseline="-25000">
                  <a:solidFill>
                    <a:srgbClr val="000000"/>
                  </a:solidFill>
                  <a:latin typeface="Calibri"/>
                  <a:ea typeface="+mn-ea"/>
                </a:rPr>
                <a:t>1</a:t>
              </a:r>
              <a:r>
                <a:rPr lang="en-US" sz="2400" b="0">
                  <a:solidFill>
                    <a:srgbClr val="000000"/>
                  </a:solidFill>
                  <a:latin typeface="Calibri"/>
                  <a:ea typeface="+mn-ea"/>
                </a:rPr>
                <a:t> is tainted with only src</a:t>
              </a:r>
              <a:r>
                <a:rPr lang="en-US" sz="2400" b="0" baseline="-25000">
                  <a:solidFill>
                    <a:srgbClr val="000000"/>
                  </a:solidFill>
                  <a:latin typeface="Calibri"/>
                  <a:ea typeface="+mn-ea"/>
                </a:rPr>
                <a:t>1</a:t>
              </a:r>
              <a:r>
                <a:rPr lang="en-US" sz="2400" b="0">
                  <a:solidFill>
                    <a:srgbClr val="000000"/>
                  </a:solidFill>
                  <a:latin typeface="Calibri"/>
                  <a:ea typeface="+mn-ea"/>
                </a:rPr>
                <a:t>. </a:t>
              </a:r>
            </a:p>
            <a:p>
              <a:pPr marL="342900" indent="-342900" algn="l" fontAlgn="auto">
                <a:spcBef>
                  <a:spcPts val="200"/>
                </a:spcBef>
                <a:spcAft>
                  <a:spcPts val="0"/>
                </a:spcAft>
                <a:buFont typeface="Arial" panose="020B0604020202020204" pitchFamily="34" charset="0"/>
                <a:buChar char="•"/>
              </a:pPr>
              <a:r>
                <a:rPr lang="en-US" sz="2400" b="0">
                  <a:solidFill>
                    <a:srgbClr val="000000"/>
                  </a:solidFill>
                  <a:latin typeface="Calibri"/>
                  <a:ea typeface="+mn-ea"/>
                </a:rPr>
                <a:t>sink</a:t>
              </a:r>
              <a:r>
                <a:rPr lang="en-US" sz="2400" b="0" baseline="-25000">
                  <a:solidFill>
                    <a:srgbClr val="000000"/>
                  </a:solidFill>
                  <a:latin typeface="Calibri"/>
                  <a:ea typeface="+mn-ea"/>
                </a:rPr>
                <a:t>3</a:t>
              </a:r>
              <a:r>
                <a:rPr lang="en-US" sz="2400" b="0">
                  <a:solidFill>
                    <a:srgbClr val="000000"/>
                  </a:solidFill>
                  <a:latin typeface="Calibri"/>
                  <a:ea typeface="+mn-ea"/>
                </a:rPr>
                <a:t> is tainted with only src</a:t>
              </a:r>
              <a:r>
                <a:rPr lang="en-US" sz="2400" b="0" baseline="-25000">
                  <a:solidFill>
                    <a:srgbClr val="000000"/>
                  </a:solidFill>
                  <a:latin typeface="Calibri"/>
                  <a:ea typeface="+mn-ea"/>
                </a:rPr>
                <a:t>3</a:t>
              </a:r>
              <a:r>
                <a:rPr lang="en-US" sz="2400" b="0">
                  <a:solidFill>
                    <a:srgbClr val="000000"/>
                  </a:solidFill>
                  <a:latin typeface="Calibri"/>
                  <a:ea typeface="+mn-ea"/>
                </a:rPr>
                <a:t>.</a:t>
              </a:r>
            </a:p>
          </p:txBody>
        </p:sp>
      </p:grpSp>
    </p:spTree>
    <p:extLst>
      <p:ext uri="{BB962C8B-B14F-4D97-AF65-F5344CB8AC3E}">
        <p14:creationId xmlns:p14="http://schemas.microsoft.com/office/powerpoint/2010/main" val="1385998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Running Example</a:t>
            </a:r>
            <a:endParaRPr lang="en-US"/>
          </a:p>
        </p:txBody>
      </p:sp>
      <p:pic>
        <p:nvPicPr>
          <p:cNvPr id="9219" name="Picture 3" descr="C:\Users\weklieber\Documents\figs-for-soap-slides\notatio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4933"/>
          <a:stretch/>
        </p:blipFill>
        <p:spPr bwMode="auto">
          <a:xfrm>
            <a:off x="2057977" y="3993022"/>
            <a:ext cx="6791499" cy="4554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74826" y="3707241"/>
            <a:ext cx="1366505" cy="400110"/>
          </a:xfrm>
          <a:prstGeom prst="rect">
            <a:avLst/>
          </a:prstGeom>
          <a:noFill/>
        </p:spPr>
        <p:txBody>
          <a:bodyPr wrap="square" rtlCol="0">
            <a:spAutoFit/>
          </a:bodyPr>
          <a:lstStyle/>
          <a:p>
            <a:pPr algn="l" fontAlgn="auto">
              <a:spcBef>
                <a:spcPts val="0"/>
              </a:spcBef>
              <a:spcAft>
                <a:spcPts val="0"/>
              </a:spcAft>
            </a:pPr>
            <a:r>
              <a:rPr lang="en-US">
                <a:solidFill>
                  <a:srgbClr val="000000"/>
                </a:solidFill>
                <a:latin typeface="Calibri"/>
                <a:ea typeface="+mn-ea"/>
              </a:rPr>
              <a:t>Notation:</a:t>
            </a:r>
          </a:p>
        </p:txBody>
      </p:sp>
      <p:pic>
        <p:nvPicPr>
          <p:cNvPr id="23" name="Picture 3" descr="C:\Users\weklieber\Documents\figs-for-soap-slides\notatio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067" b="49769"/>
          <a:stretch/>
        </p:blipFill>
        <p:spPr bwMode="auto">
          <a:xfrm>
            <a:off x="2057977" y="4448451"/>
            <a:ext cx="6791499" cy="4571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weklieber\Documents\figs-for-soap-slides\notatio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231" b="24885"/>
          <a:stretch/>
        </p:blipFill>
        <p:spPr bwMode="auto">
          <a:xfrm>
            <a:off x="2057977" y="4905650"/>
            <a:ext cx="6791499" cy="4521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weklieber\Documents\figs-for-soap-slides\notatio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5115"/>
          <a:stretch/>
        </p:blipFill>
        <p:spPr bwMode="auto">
          <a:xfrm>
            <a:off x="2057977" y="5357770"/>
            <a:ext cx="6791499" cy="452122"/>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2199294" y="720577"/>
            <a:ext cx="3149571" cy="2350531"/>
            <a:chOff x="681643" y="1043376"/>
            <a:chExt cx="3149571" cy="2350531"/>
          </a:xfrm>
        </p:grpSpPr>
        <p:sp>
          <p:nvSpPr>
            <p:cNvPr id="40" name="Oval 39"/>
            <p:cNvSpPr>
              <a:spLocks noChangeAspect="1"/>
            </p:cNvSpPr>
            <p:nvPr/>
          </p:nvSpPr>
          <p:spPr bwMode="auto">
            <a:xfrm>
              <a:off x="1672243" y="1576775"/>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r>
                <a:rPr lang="en-US" sz="1400" b="0">
                  <a:solidFill>
                    <a:srgbClr val="000000"/>
                  </a:solidFill>
                  <a:latin typeface="Calibri"/>
                  <a:ea typeface="+mn-ea"/>
                </a:rPr>
                <a:t> </a:t>
              </a:r>
              <a:r>
                <a:rPr lang="en-US" sz="1800" b="0">
                  <a:solidFill>
                    <a:srgbClr val="000000"/>
                  </a:solidFill>
                  <a:latin typeface="Calibri"/>
                  <a:ea typeface="+mn-ea"/>
                </a:rPr>
                <a:t>C</a:t>
              </a:r>
              <a:r>
                <a:rPr lang="en-US" b="0" baseline="-25000">
                  <a:solidFill>
                    <a:srgbClr val="000000"/>
                  </a:solidFill>
                  <a:latin typeface="Calibri"/>
                  <a:ea typeface="+mn-ea"/>
                </a:rPr>
                <a:t>1</a:t>
              </a:r>
            </a:p>
          </p:txBody>
        </p:sp>
        <p:sp>
          <p:nvSpPr>
            <p:cNvPr id="41" name="Oval 40"/>
            <p:cNvSpPr>
              <a:spLocks noChangeAspect="1"/>
            </p:cNvSpPr>
            <p:nvPr/>
          </p:nvSpPr>
          <p:spPr bwMode="auto">
            <a:xfrm>
              <a:off x="1672243" y="2719775"/>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r>
                <a:rPr lang="en-US" sz="1400" b="0">
                  <a:solidFill>
                    <a:srgbClr val="000000"/>
                  </a:solidFill>
                  <a:latin typeface="Calibri"/>
                  <a:ea typeface="+mn-ea"/>
                </a:rPr>
                <a:t> </a:t>
              </a:r>
              <a:r>
                <a:rPr lang="en-US" sz="1800" b="0">
                  <a:solidFill>
                    <a:srgbClr val="000000"/>
                  </a:solidFill>
                  <a:latin typeface="Calibri"/>
                  <a:ea typeface="+mn-ea"/>
                </a:rPr>
                <a:t>C</a:t>
              </a:r>
              <a:r>
                <a:rPr lang="en-US" b="0" baseline="-25000">
                  <a:solidFill>
                    <a:srgbClr val="000000"/>
                  </a:solidFill>
                  <a:latin typeface="Calibri"/>
                  <a:ea typeface="+mn-ea"/>
                </a:rPr>
                <a:t>3</a:t>
              </a:r>
              <a:endParaRPr lang="en-US" b="0">
                <a:solidFill>
                  <a:srgbClr val="000000"/>
                </a:solidFill>
                <a:latin typeface="Calibri"/>
                <a:ea typeface="+mn-ea"/>
              </a:endParaRPr>
            </a:p>
          </p:txBody>
        </p:sp>
        <p:sp>
          <p:nvSpPr>
            <p:cNvPr id="42" name="Oval 41"/>
            <p:cNvSpPr>
              <a:spLocks noChangeAspect="1"/>
            </p:cNvSpPr>
            <p:nvPr/>
          </p:nvSpPr>
          <p:spPr bwMode="auto">
            <a:xfrm>
              <a:off x="3272443" y="2029352"/>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r>
                <a:rPr lang="en-US" sz="1200" b="0">
                  <a:solidFill>
                    <a:srgbClr val="000000"/>
                  </a:solidFill>
                  <a:latin typeface="Calibri"/>
                  <a:ea typeface="+mn-ea"/>
                </a:rPr>
                <a:t> </a:t>
              </a:r>
              <a:r>
                <a:rPr lang="en-US" sz="1800" b="0">
                  <a:solidFill>
                    <a:srgbClr val="000000"/>
                  </a:solidFill>
                  <a:latin typeface="Calibri"/>
                  <a:ea typeface="+mn-ea"/>
                </a:rPr>
                <a:t>C</a:t>
              </a:r>
              <a:r>
                <a:rPr lang="en-US" b="0" baseline="-25000">
                  <a:solidFill>
                    <a:srgbClr val="000000"/>
                  </a:solidFill>
                  <a:latin typeface="Calibri"/>
                  <a:ea typeface="+mn-ea"/>
                </a:rPr>
                <a:t>2</a:t>
              </a:r>
              <a:endParaRPr lang="en-US" b="0">
                <a:solidFill>
                  <a:srgbClr val="000000"/>
                </a:solidFill>
                <a:latin typeface="Calibri"/>
                <a:ea typeface="+mn-ea"/>
              </a:endParaRPr>
            </a:p>
          </p:txBody>
        </p:sp>
        <p:sp>
          <p:nvSpPr>
            <p:cNvPr id="43" name="TextBox 42"/>
            <p:cNvSpPr txBox="1"/>
            <p:nvPr/>
          </p:nvSpPr>
          <p:spPr>
            <a:xfrm>
              <a:off x="986443" y="1043376"/>
              <a:ext cx="685800" cy="369332"/>
            </a:xfrm>
            <a:prstGeom prst="rect">
              <a:avLst/>
            </a:prstGeom>
            <a:noFill/>
          </p:spPr>
          <p:txBody>
            <a:bodyPr wrap="square" rtlCol="0">
              <a:spAutoFit/>
            </a:bodyPr>
            <a:lstStyle/>
            <a:p>
              <a:pPr algn="l" fontAlgn="auto">
                <a:spcBef>
                  <a:spcPts val="0"/>
                </a:spcBef>
                <a:spcAft>
                  <a:spcPts val="0"/>
                </a:spcAft>
              </a:pPr>
              <a:r>
                <a:rPr lang="en-US" sz="1800" b="0" dirty="0">
                  <a:solidFill>
                    <a:srgbClr val="000000"/>
                  </a:solidFill>
                  <a:latin typeface="Arial"/>
                  <a:ea typeface="+mn-ea"/>
                </a:rPr>
                <a:t>src</a:t>
              </a:r>
              <a:r>
                <a:rPr lang="en-US" sz="1800" b="0" baseline="-25000" dirty="0">
                  <a:solidFill>
                    <a:srgbClr val="000000"/>
                  </a:solidFill>
                  <a:latin typeface="Arial"/>
                  <a:ea typeface="+mn-ea"/>
                </a:rPr>
                <a:t>1</a:t>
              </a:r>
              <a:endParaRPr lang="en-US" sz="1800" b="0" dirty="0">
                <a:solidFill>
                  <a:srgbClr val="000000"/>
                </a:solidFill>
                <a:latin typeface="Arial"/>
                <a:ea typeface="+mn-ea"/>
              </a:endParaRPr>
            </a:p>
          </p:txBody>
        </p:sp>
        <p:sp>
          <p:nvSpPr>
            <p:cNvPr id="44" name="TextBox 43"/>
            <p:cNvSpPr txBox="1"/>
            <p:nvPr/>
          </p:nvSpPr>
          <p:spPr>
            <a:xfrm>
              <a:off x="794170" y="2351291"/>
              <a:ext cx="799454" cy="369332"/>
            </a:xfrm>
            <a:prstGeom prst="rect">
              <a:avLst/>
            </a:prstGeom>
            <a:noFill/>
          </p:spPr>
          <p:txBody>
            <a:bodyPr wrap="square" rtlCol="0">
              <a:spAutoFit/>
            </a:bodyPr>
            <a:lstStyle/>
            <a:p>
              <a:pPr algn="l" fontAlgn="auto">
                <a:spcBef>
                  <a:spcPts val="0"/>
                </a:spcBef>
                <a:spcAft>
                  <a:spcPts val="0"/>
                </a:spcAft>
              </a:pPr>
              <a:r>
                <a:rPr lang="en-US" sz="1800" b="0">
                  <a:solidFill>
                    <a:srgbClr val="000000"/>
                  </a:solidFill>
                  <a:latin typeface="Arial"/>
                  <a:ea typeface="+mn-ea"/>
                </a:rPr>
                <a:t>src</a:t>
              </a:r>
              <a:r>
                <a:rPr lang="en-US" sz="1800" b="0" baseline="-25000">
                  <a:solidFill>
                    <a:srgbClr val="000000"/>
                  </a:solidFill>
                  <a:latin typeface="Arial"/>
                  <a:ea typeface="+mn-ea"/>
                </a:rPr>
                <a:t>3</a:t>
              </a:r>
              <a:endParaRPr lang="en-US" sz="1800" b="0">
                <a:solidFill>
                  <a:srgbClr val="000000"/>
                </a:solidFill>
                <a:latin typeface="Arial"/>
                <a:ea typeface="+mn-ea"/>
              </a:endParaRPr>
            </a:p>
          </p:txBody>
        </p:sp>
        <p:sp>
          <p:nvSpPr>
            <p:cNvPr id="45" name="TextBox 44"/>
            <p:cNvSpPr txBox="1"/>
            <p:nvPr/>
          </p:nvSpPr>
          <p:spPr>
            <a:xfrm>
              <a:off x="810796" y="1842183"/>
              <a:ext cx="800100" cy="369332"/>
            </a:xfrm>
            <a:prstGeom prst="rect">
              <a:avLst/>
            </a:prstGeom>
            <a:noFill/>
          </p:spPr>
          <p:txBody>
            <a:bodyPr wrap="square" rtlCol="0">
              <a:spAutoFit/>
            </a:bodyPr>
            <a:lstStyle/>
            <a:p>
              <a:pPr algn="l" fontAlgn="auto">
                <a:spcBef>
                  <a:spcPts val="0"/>
                </a:spcBef>
                <a:spcAft>
                  <a:spcPts val="0"/>
                </a:spcAft>
              </a:pPr>
              <a:r>
                <a:rPr lang="en-US" sz="1800" b="0">
                  <a:solidFill>
                    <a:srgbClr val="000000"/>
                  </a:solidFill>
                  <a:latin typeface="Arial"/>
                  <a:ea typeface="+mn-ea"/>
                </a:rPr>
                <a:t>sink</a:t>
              </a:r>
              <a:r>
                <a:rPr lang="en-US" sz="1800" b="0" baseline="-25000">
                  <a:solidFill>
                    <a:srgbClr val="000000"/>
                  </a:solidFill>
                  <a:latin typeface="Arial"/>
                  <a:ea typeface="+mn-ea"/>
                </a:rPr>
                <a:t>1</a:t>
              </a:r>
              <a:endParaRPr lang="en-US" sz="1800" b="0">
                <a:solidFill>
                  <a:srgbClr val="000000"/>
                </a:solidFill>
                <a:latin typeface="Arial"/>
                <a:ea typeface="+mn-ea"/>
              </a:endParaRPr>
            </a:p>
          </p:txBody>
        </p:sp>
        <p:sp>
          <p:nvSpPr>
            <p:cNvPr id="46" name="TextBox 45"/>
            <p:cNvSpPr txBox="1"/>
            <p:nvPr/>
          </p:nvSpPr>
          <p:spPr>
            <a:xfrm>
              <a:off x="681643" y="3024575"/>
              <a:ext cx="929253" cy="369332"/>
            </a:xfrm>
            <a:prstGeom prst="rect">
              <a:avLst/>
            </a:prstGeom>
            <a:noFill/>
          </p:spPr>
          <p:txBody>
            <a:bodyPr wrap="square" rtlCol="0">
              <a:spAutoFit/>
            </a:bodyPr>
            <a:lstStyle/>
            <a:p>
              <a:pPr algn="l" fontAlgn="auto">
                <a:spcBef>
                  <a:spcPts val="0"/>
                </a:spcBef>
                <a:spcAft>
                  <a:spcPts val="0"/>
                </a:spcAft>
              </a:pPr>
              <a:r>
                <a:rPr lang="en-US" sz="1800" b="0">
                  <a:solidFill>
                    <a:srgbClr val="000000"/>
                  </a:solidFill>
                  <a:latin typeface="Arial"/>
                  <a:ea typeface="+mn-ea"/>
                </a:rPr>
                <a:t>sink</a:t>
              </a:r>
              <a:r>
                <a:rPr lang="en-US" sz="1800" b="0" baseline="-25000">
                  <a:solidFill>
                    <a:srgbClr val="000000"/>
                  </a:solidFill>
                  <a:latin typeface="Arial"/>
                  <a:ea typeface="+mn-ea"/>
                </a:rPr>
                <a:t>3</a:t>
              </a:r>
              <a:endParaRPr lang="en-US" sz="1800" b="0">
                <a:solidFill>
                  <a:srgbClr val="000000"/>
                </a:solidFill>
                <a:latin typeface="Arial"/>
                <a:ea typeface="+mn-ea"/>
              </a:endParaRPr>
            </a:p>
          </p:txBody>
        </p:sp>
        <p:sp>
          <p:nvSpPr>
            <p:cNvPr id="47" name="Freeform 46"/>
            <p:cNvSpPr/>
            <p:nvPr/>
          </p:nvSpPr>
          <p:spPr bwMode="auto">
            <a:xfrm>
              <a:off x="2077781" y="1900947"/>
              <a:ext cx="1193370" cy="278969"/>
            </a:xfrm>
            <a:custGeom>
              <a:avLst/>
              <a:gdLst>
                <a:gd name="connsiteX0" fmla="*/ 1121319 w 1121319"/>
                <a:gd name="connsiteY0" fmla="*/ 325464 h 325464"/>
                <a:gd name="connsiteX1" fmla="*/ 493638 w 1121319"/>
                <a:gd name="connsiteY1" fmla="*/ 263471 h 325464"/>
                <a:gd name="connsiteX2" fmla="*/ 13191 w 1121319"/>
                <a:gd name="connsiteY2" fmla="*/ 0 h 325464"/>
                <a:gd name="connsiteX0" fmla="*/ 1122800 w 1122800"/>
                <a:gd name="connsiteY0" fmla="*/ 325464 h 325464"/>
                <a:gd name="connsiteX1" fmla="*/ 448624 w 1122800"/>
                <a:gd name="connsiteY1" fmla="*/ 240224 h 325464"/>
                <a:gd name="connsiteX2" fmla="*/ 14672 w 1122800"/>
                <a:gd name="connsiteY2" fmla="*/ 0 h 325464"/>
                <a:gd name="connsiteX0" fmla="*/ 1070363 w 1070363"/>
                <a:gd name="connsiteY0" fmla="*/ 371959 h 371959"/>
                <a:gd name="connsiteX1" fmla="*/ 396187 w 1070363"/>
                <a:gd name="connsiteY1" fmla="*/ 286719 h 371959"/>
                <a:gd name="connsiteX2" fmla="*/ 16479 w 1070363"/>
                <a:gd name="connsiteY2" fmla="*/ 0 h 371959"/>
                <a:gd name="connsiteX0" fmla="*/ 1085302 w 1085302"/>
                <a:gd name="connsiteY0" fmla="*/ 278969 h 278969"/>
                <a:gd name="connsiteX1" fmla="*/ 411126 w 1085302"/>
                <a:gd name="connsiteY1" fmla="*/ 193729 h 278969"/>
                <a:gd name="connsiteX2" fmla="*/ 15919 w 1085302"/>
                <a:gd name="connsiteY2" fmla="*/ 0 h 278969"/>
                <a:gd name="connsiteX0" fmla="*/ 1205879 w 1205879"/>
                <a:gd name="connsiteY0" fmla="*/ 278969 h 278969"/>
                <a:gd name="connsiteX1" fmla="*/ 531703 w 1205879"/>
                <a:gd name="connsiteY1" fmla="*/ 193729 h 278969"/>
                <a:gd name="connsiteX2" fmla="*/ 12509 w 1205879"/>
                <a:gd name="connsiteY2" fmla="*/ 0 h 278969"/>
                <a:gd name="connsiteX0" fmla="*/ 1206733 w 1206733"/>
                <a:gd name="connsiteY0" fmla="*/ 278969 h 278969"/>
                <a:gd name="connsiteX1" fmla="*/ 501560 w 1206733"/>
                <a:gd name="connsiteY1" fmla="*/ 240224 h 278969"/>
                <a:gd name="connsiteX2" fmla="*/ 13363 w 1206733"/>
                <a:gd name="connsiteY2" fmla="*/ 0 h 278969"/>
                <a:gd name="connsiteX0" fmla="*/ 1205126 w 1205126"/>
                <a:gd name="connsiteY0" fmla="*/ 278969 h 278969"/>
                <a:gd name="connsiteX1" fmla="*/ 561946 w 1205126"/>
                <a:gd name="connsiteY1" fmla="*/ 69742 h 278969"/>
                <a:gd name="connsiteX2" fmla="*/ 11756 w 1205126"/>
                <a:gd name="connsiteY2" fmla="*/ 0 h 278969"/>
                <a:gd name="connsiteX0" fmla="*/ 1203584 w 1203584"/>
                <a:gd name="connsiteY0" fmla="*/ 278969 h 278969"/>
                <a:gd name="connsiteX1" fmla="*/ 637896 w 1203584"/>
                <a:gd name="connsiteY1" fmla="*/ 123986 h 278969"/>
                <a:gd name="connsiteX2" fmla="*/ 10214 w 1203584"/>
                <a:gd name="connsiteY2" fmla="*/ 0 h 278969"/>
                <a:gd name="connsiteX0" fmla="*/ 1204149 w 1204149"/>
                <a:gd name="connsiteY0" fmla="*/ 278969 h 278969"/>
                <a:gd name="connsiteX1" fmla="*/ 607464 w 1204149"/>
                <a:gd name="connsiteY1" fmla="*/ 216976 h 278969"/>
                <a:gd name="connsiteX2" fmla="*/ 10779 w 1204149"/>
                <a:gd name="connsiteY2" fmla="*/ 0 h 278969"/>
                <a:gd name="connsiteX0" fmla="*/ 1193370 w 1193370"/>
                <a:gd name="connsiteY0" fmla="*/ 278969 h 286970"/>
                <a:gd name="connsiteX1" fmla="*/ 596685 w 1193370"/>
                <a:gd name="connsiteY1" fmla="*/ 216976 h 286970"/>
                <a:gd name="connsiteX2" fmla="*/ 464951 w 1193370"/>
                <a:gd name="connsiteY2" fmla="*/ 278970 h 286970"/>
                <a:gd name="connsiteX3" fmla="*/ 0 w 1193370"/>
                <a:gd name="connsiteY3" fmla="*/ 0 h 286970"/>
                <a:gd name="connsiteX0" fmla="*/ 1193370 w 1193370"/>
                <a:gd name="connsiteY0" fmla="*/ 278969 h 278969"/>
                <a:gd name="connsiteX1" fmla="*/ 596685 w 1193370"/>
                <a:gd name="connsiteY1" fmla="*/ 216976 h 278969"/>
                <a:gd name="connsiteX2" fmla="*/ 542443 w 1193370"/>
                <a:gd name="connsiteY2" fmla="*/ 232475 h 278969"/>
                <a:gd name="connsiteX3" fmla="*/ 0 w 1193370"/>
                <a:gd name="connsiteY3" fmla="*/ 0 h 278969"/>
                <a:gd name="connsiteX0" fmla="*/ 1193370 w 1193370"/>
                <a:gd name="connsiteY0" fmla="*/ 278969 h 278969"/>
                <a:gd name="connsiteX1" fmla="*/ 596685 w 1193370"/>
                <a:gd name="connsiteY1" fmla="*/ 216976 h 278969"/>
                <a:gd name="connsiteX2" fmla="*/ 0 w 1193370"/>
                <a:gd name="connsiteY2" fmla="*/ 0 h 278969"/>
              </a:gdLst>
              <a:ahLst/>
              <a:cxnLst>
                <a:cxn ang="0">
                  <a:pos x="connsiteX0" y="connsiteY0"/>
                </a:cxn>
                <a:cxn ang="0">
                  <a:pos x="connsiteX1" y="connsiteY1"/>
                </a:cxn>
                <a:cxn ang="0">
                  <a:pos x="connsiteX2" y="connsiteY2"/>
                </a:cxn>
              </a:cxnLst>
              <a:rect l="l" t="t" r="r" b="b"/>
              <a:pathLst>
                <a:path w="1193370" h="278969">
                  <a:moveTo>
                    <a:pt x="1193370" y="278969"/>
                  </a:moveTo>
                  <a:cubicBezTo>
                    <a:pt x="971873" y="275094"/>
                    <a:pt x="795580" y="263471"/>
                    <a:pt x="596685" y="216976"/>
                  </a:cubicBezTo>
                  <a:cubicBezTo>
                    <a:pt x="397790" y="170481"/>
                    <a:pt x="124310" y="45203"/>
                    <a:pt x="0" y="0"/>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48" name="Freeform 47"/>
            <p:cNvSpPr/>
            <p:nvPr/>
          </p:nvSpPr>
          <p:spPr bwMode="auto">
            <a:xfrm>
              <a:off x="2093280" y="1668473"/>
              <a:ext cx="1309607" cy="365502"/>
            </a:xfrm>
            <a:custGeom>
              <a:avLst/>
              <a:gdLst>
                <a:gd name="connsiteX0" fmla="*/ 0 w 1309607"/>
                <a:gd name="connsiteY0" fmla="*/ 0 h 356461"/>
                <a:gd name="connsiteX1" fmla="*/ 805912 w 1309607"/>
                <a:gd name="connsiteY1" fmla="*/ 61994 h 356461"/>
                <a:gd name="connsiteX2" fmla="*/ 1309607 w 1309607"/>
                <a:gd name="connsiteY2" fmla="*/ 356461 h 356461"/>
                <a:gd name="connsiteX0" fmla="*/ 0 w 1309607"/>
                <a:gd name="connsiteY0" fmla="*/ 0 h 356461"/>
                <a:gd name="connsiteX1" fmla="*/ 697424 w 1309607"/>
                <a:gd name="connsiteY1" fmla="*/ 61994 h 356461"/>
                <a:gd name="connsiteX2" fmla="*/ 1309607 w 1309607"/>
                <a:gd name="connsiteY2" fmla="*/ 356461 h 356461"/>
              </a:gdLst>
              <a:ahLst/>
              <a:cxnLst>
                <a:cxn ang="0">
                  <a:pos x="connsiteX0" y="connsiteY0"/>
                </a:cxn>
                <a:cxn ang="0">
                  <a:pos x="connsiteX1" y="connsiteY1"/>
                </a:cxn>
                <a:cxn ang="0">
                  <a:pos x="connsiteX2" y="connsiteY2"/>
                </a:cxn>
              </a:cxnLst>
              <a:rect l="l" t="t" r="r" b="b"/>
              <a:pathLst>
                <a:path w="1309607" h="356461">
                  <a:moveTo>
                    <a:pt x="0" y="0"/>
                  </a:moveTo>
                  <a:cubicBezTo>
                    <a:pt x="293822" y="1292"/>
                    <a:pt x="479156" y="2584"/>
                    <a:pt x="697424" y="61994"/>
                  </a:cubicBezTo>
                  <a:cubicBezTo>
                    <a:pt x="915692" y="121404"/>
                    <a:pt x="1166893" y="238932"/>
                    <a:pt x="1309607" y="356461"/>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49" name="Freeform 48"/>
            <p:cNvSpPr/>
            <p:nvPr/>
          </p:nvSpPr>
          <p:spPr bwMode="auto">
            <a:xfrm>
              <a:off x="2129443" y="2486553"/>
              <a:ext cx="1273445" cy="414036"/>
            </a:xfrm>
            <a:custGeom>
              <a:avLst/>
              <a:gdLst>
                <a:gd name="connsiteX0" fmla="*/ 1224366 w 1224366"/>
                <a:gd name="connsiteY0" fmla="*/ 0 h 379708"/>
                <a:gd name="connsiteX1" fmla="*/ 402955 w 1224366"/>
                <a:gd name="connsiteY1" fmla="*/ 108488 h 379708"/>
                <a:gd name="connsiteX2" fmla="*/ 0 w 1224366"/>
                <a:gd name="connsiteY2" fmla="*/ 379708 h 379708"/>
                <a:gd name="connsiteX0" fmla="*/ 1224366 w 1224366"/>
                <a:gd name="connsiteY0" fmla="*/ 0 h 379708"/>
                <a:gd name="connsiteX1" fmla="*/ 534691 w 1224366"/>
                <a:gd name="connsiteY1" fmla="*/ 77492 h 379708"/>
                <a:gd name="connsiteX2" fmla="*/ 0 w 1224366"/>
                <a:gd name="connsiteY2" fmla="*/ 379708 h 379708"/>
                <a:gd name="connsiteX0" fmla="*/ 1224366 w 1224366"/>
                <a:gd name="connsiteY0" fmla="*/ 0 h 379708"/>
                <a:gd name="connsiteX1" fmla="*/ 618866 w 1224366"/>
                <a:gd name="connsiteY1" fmla="*/ 236775 h 379708"/>
                <a:gd name="connsiteX2" fmla="*/ 0 w 1224366"/>
                <a:gd name="connsiteY2" fmla="*/ 379708 h 379708"/>
                <a:gd name="connsiteX0" fmla="*/ 1224366 w 1224366"/>
                <a:gd name="connsiteY0" fmla="*/ 0 h 379708"/>
                <a:gd name="connsiteX1" fmla="*/ 956536 w 1224366"/>
                <a:gd name="connsiteY1" fmla="*/ 91938 h 379708"/>
                <a:gd name="connsiteX2" fmla="*/ 618866 w 1224366"/>
                <a:gd name="connsiteY2" fmla="*/ 236775 h 379708"/>
                <a:gd name="connsiteX3" fmla="*/ 0 w 1224366"/>
                <a:gd name="connsiteY3" fmla="*/ 379708 h 379708"/>
                <a:gd name="connsiteX0" fmla="*/ 1224366 w 1224366"/>
                <a:gd name="connsiteY0" fmla="*/ 0 h 379708"/>
                <a:gd name="connsiteX1" fmla="*/ 956536 w 1224366"/>
                <a:gd name="connsiteY1" fmla="*/ 91938 h 379708"/>
                <a:gd name="connsiteX2" fmla="*/ 618866 w 1224366"/>
                <a:gd name="connsiteY2" fmla="*/ 236775 h 379708"/>
                <a:gd name="connsiteX3" fmla="*/ 382613 w 1224366"/>
                <a:gd name="connsiteY3" fmla="*/ 321304 h 379708"/>
                <a:gd name="connsiteX4" fmla="*/ 0 w 1224366"/>
                <a:gd name="connsiteY4" fmla="*/ 379708 h 379708"/>
                <a:gd name="connsiteX0" fmla="*/ 1224366 w 1224366"/>
                <a:gd name="connsiteY0" fmla="*/ 0 h 379708"/>
                <a:gd name="connsiteX1" fmla="*/ 956536 w 1224366"/>
                <a:gd name="connsiteY1" fmla="*/ 91938 h 379708"/>
                <a:gd name="connsiteX2" fmla="*/ 741302 w 1224366"/>
                <a:gd name="connsiteY2" fmla="*/ 204919 h 379708"/>
                <a:gd name="connsiteX3" fmla="*/ 382613 w 1224366"/>
                <a:gd name="connsiteY3" fmla="*/ 321304 h 379708"/>
                <a:gd name="connsiteX4" fmla="*/ 0 w 1224366"/>
                <a:gd name="connsiteY4" fmla="*/ 379708 h 379708"/>
                <a:gd name="connsiteX0" fmla="*/ 1224366 w 1224366"/>
                <a:gd name="connsiteY0" fmla="*/ 0 h 379708"/>
                <a:gd name="connsiteX1" fmla="*/ 1056016 w 1224366"/>
                <a:gd name="connsiteY1" fmla="*/ 72823 h 379708"/>
                <a:gd name="connsiteX2" fmla="*/ 741302 w 1224366"/>
                <a:gd name="connsiteY2" fmla="*/ 204919 h 379708"/>
                <a:gd name="connsiteX3" fmla="*/ 382613 w 1224366"/>
                <a:gd name="connsiteY3" fmla="*/ 321304 h 379708"/>
                <a:gd name="connsiteX4" fmla="*/ 0 w 1224366"/>
                <a:gd name="connsiteY4" fmla="*/ 379708 h 379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366" h="379708">
                  <a:moveTo>
                    <a:pt x="1224366" y="0"/>
                  </a:moveTo>
                  <a:cubicBezTo>
                    <a:pt x="1175902" y="11075"/>
                    <a:pt x="1156933" y="33361"/>
                    <a:pt x="1056016" y="72823"/>
                  </a:cubicBezTo>
                  <a:cubicBezTo>
                    <a:pt x="955099" y="112286"/>
                    <a:pt x="853536" y="163505"/>
                    <a:pt x="741302" y="204919"/>
                  </a:cubicBezTo>
                  <a:cubicBezTo>
                    <a:pt x="629068" y="246333"/>
                    <a:pt x="485757" y="297482"/>
                    <a:pt x="382613" y="321304"/>
                  </a:cubicBezTo>
                  <a:cubicBezTo>
                    <a:pt x="279469" y="345126"/>
                    <a:pt x="59943" y="362541"/>
                    <a:pt x="0" y="379708"/>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50" name="Freeform 49"/>
            <p:cNvSpPr/>
            <p:nvPr/>
          </p:nvSpPr>
          <p:spPr bwMode="auto">
            <a:xfrm>
              <a:off x="1997707" y="2292821"/>
              <a:ext cx="1294109" cy="445035"/>
            </a:xfrm>
            <a:custGeom>
              <a:avLst/>
              <a:gdLst>
                <a:gd name="connsiteX0" fmla="*/ 0 w 1255363"/>
                <a:gd name="connsiteY0" fmla="*/ 418455 h 418455"/>
                <a:gd name="connsiteX1" fmla="*/ 813661 w 1255363"/>
                <a:gd name="connsiteY1" fmla="*/ 271221 h 418455"/>
                <a:gd name="connsiteX2" fmla="*/ 1255363 w 1255363"/>
                <a:gd name="connsiteY2" fmla="*/ 0 h 418455"/>
                <a:gd name="connsiteX0" fmla="*/ 0 w 1255363"/>
                <a:gd name="connsiteY0" fmla="*/ 418455 h 418455"/>
                <a:gd name="connsiteX1" fmla="*/ 542441 w 1255363"/>
                <a:gd name="connsiteY1" fmla="*/ 202029 h 418455"/>
                <a:gd name="connsiteX2" fmla="*/ 1255363 w 1255363"/>
                <a:gd name="connsiteY2" fmla="*/ 0 h 418455"/>
                <a:gd name="connsiteX0" fmla="*/ 0 w 1255363"/>
                <a:gd name="connsiteY0" fmla="*/ 418455 h 418455"/>
                <a:gd name="connsiteX1" fmla="*/ 480448 w 1255363"/>
                <a:gd name="connsiteY1" fmla="*/ 140525 h 418455"/>
                <a:gd name="connsiteX2" fmla="*/ 1255363 w 1255363"/>
                <a:gd name="connsiteY2" fmla="*/ 0 h 418455"/>
                <a:gd name="connsiteX0" fmla="*/ 0 w 1294109"/>
                <a:gd name="connsiteY0" fmla="*/ 441519 h 441519"/>
                <a:gd name="connsiteX1" fmla="*/ 480448 w 1294109"/>
                <a:gd name="connsiteY1" fmla="*/ 163589 h 441519"/>
                <a:gd name="connsiteX2" fmla="*/ 1294109 w 1294109"/>
                <a:gd name="connsiteY2" fmla="*/ 0 h 441519"/>
                <a:gd name="connsiteX0" fmla="*/ 0 w 1294109"/>
                <a:gd name="connsiteY0" fmla="*/ 441519 h 441519"/>
                <a:gd name="connsiteX1" fmla="*/ 480448 w 1294109"/>
                <a:gd name="connsiteY1" fmla="*/ 163589 h 441519"/>
                <a:gd name="connsiteX2" fmla="*/ 885987 w 1294109"/>
                <a:gd name="connsiteY2" fmla="*/ 49435 h 441519"/>
                <a:gd name="connsiteX3" fmla="*/ 1294109 w 1294109"/>
                <a:gd name="connsiteY3" fmla="*/ 0 h 441519"/>
                <a:gd name="connsiteX0" fmla="*/ 0 w 1294109"/>
                <a:gd name="connsiteY0" fmla="*/ 441519 h 441519"/>
                <a:gd name="connsiteX1" fmla="*/ 235058 w 1294109"/>
                <a:gd name="connsiteY1" fmla="*/ 295448 h 441519"/>
                <a:gd name="connsiteX2" fmla="*/ 480448 w 1294109"/>
                <a:gd name="connsiteY2" fmla="*/ 163589 h 441519"/>
                <a:gd name="connsiteX3" fmla="*/ 885987 w 1294109"/>
                <a:gd name="connsiteY3" fmla="*/ 49435 h 441519"/>
                <a:gd name="connsiteX4" fmla="*/ 1294109 w 1294109"/>
                <a:gd name="connsiteY4" fmla="*/ 0 h 441519"/>
                <a:gd name="connsiteX0" fmla="*/ 0 w 1294109"/>
                <a:gd name="connsiteY0" fmla="*/ 441519 h 441519"/>
                <a:gd name="connsiteX1" fmla="*/ 281553 w 1294109"/>
                <a:gd name="connsiteY1" fmla="*/ 241633 h 441519"/>
                <a:gd name="connsiteX2" fmla="*/ 480448 w 1294109"/>
                <a:gd name="connsiteY2" fmla="*/ 163589 h 441519"/>
                <a:gd name="connsiteX3" fmla="*/ 885987 w 1294109"/>
                <a:gd name="connsiteY3" fmla="*/ 49435 h 441519"/>
                <a:gd name="connsiteX4" fmla="*/ 1294109 w 1294109"/>
                <a:gd name="connsiteY4" fmla="*/ 0 h 441519"/>
                <a:gd name="connsiteX0" fmla="*/ 0 w 1294109"/>
                <a:gd name="connsiteY0" fmla="*/ 441519 h 441519"/>
                <a:gd name="connsiteX1" fmla="*/ 281553 w 1294109"/>
                <a:gd name="connsiteY1" fmla="*/ 241633 h 441519"/>
                <a:gd name="connsiteX2" fmla="*/ 503695 w 1294109"/>
                <a:gd name="connsiteY2" fmla="*/ 140526 h 441519"/>
                <a:gd name="connsiteX3" fmla="*/ 885987 w 1294109"/>
                <a:gd name="connsiteY3" fmla="*/ 49435 h 441519"/>
                <a:gd name="connsiteX4" fmla="*/ 1294109 w 1294109"/>
                <a:gd name="connsiteY4" fmla="*/ 0 h 44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109" h="441519">
                  <a:moveTo>
                    <a:pt x="0" y="441519"/>
                  </a:moveTo>
                  <a:cubicBezTo>
                    <a:pt x="46925" y="424862"/>
                    <a:pt x="201478" y="287955"/>
                    <a:pt x="281553" y="241633"/>
                  </a:cubicBezTo>
                  <a:cubicBezTo>
                    <a:pt x="361628" y="195311"/>
                    <a:pt x="402956" y="172559"/>
                    <a:pt x="503695" y="140526"/>
                  </a:cubicBezTo>
                  <a:cubicBezTo>
                    <a:pt x="604434" y="108493"/>
                    <a:pt x="750377" y="76700"/>
                    <a:pt x="885987" y="49435"/>
                  </a:cubicBezTo>
                  <a:cubicBezTo>
                    <a:pt x="1021597" y="22170"/>
                    <a:pt x="1237712" y="12083"/>
                    <a:pt x="1294109" y="0"/>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51" name="Freeform 50"/>
            <p:cNvSpPr/>
            <p:nvPr/>
          </p:nvSpPr>
          <p:spPr bwMode="auto">
            <a:xfrm>
              <a:off x="1457850" y="1405002"/>
              <a:ext cx="371959" cy="162732"/>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52" name="Freeform 51"/>
            <p:cNvSpPr/>
            <p:nvPr/>
          </p:nvSpPr>
          <p:spPr bwMode="auto">
            <a:xfrm>
              <a:off x="1248951" y="2721230"/>
              <a:ext cx="371959" cy="162732"/>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53" name="Freeform 52"/>
            <p:cNvSpPr/>
            <p:nvPr/>
          </p:nvSpPr>
          <p:spPr bwMode="auto">
            <a:xfrm>
              <a:off x="1472057" y="1957775"/>
              <a:ext cx="276386" cy="97876"/>
            </a:xfrm>
            <a:custGeom>
              <a:avLst/>
              <a:gdLst>
                <a:gd name="connsiteX0" fmla="*/ 255722 w 255722"/>
                <a:gd name="connsiteY0" fmla="*/ 0 h 108208"/>
                <a:gd name="connsiteX1" fmla="*/ 123986 w 255722"/>
                <a:gd name="connsiteY1" fmla="*/ 100739 h 108208"/>
                <a:gd name="connsiteX2" fmla="*/ 0 w 255722"/>
                <a:gd name="connsiteY2" fmla="*/ 92990 h 108208"/>
              </a:gdLst>
              <a:ahLst/>
              <a:cxnLst>
                <a:cxn ang="0">
                  <a:pos x="connsiteX0" y="connsiteY0"/>
                </a:cxn>
                <a:cxn ang="0">
                  <a:pos x="connsiteX1" y="connsiteY1"/>
                </a:cxn>
                <a:cxn ang="0">
                  <a:pos x="connsiteX2" y="connsiteY2"/>
                </a:cxn>
              </a:cxnLst>
              <a:rect l="l" t="t" r="r" b="b"/>
              <a:pathLst>
                <a:path w="255722" h="108208">
                  <a:moveTo>
                    <a:pt x="255722" y="0"/>
                  </a:moveTo>
                  <a:cubicBezTo>
                    <a:pt x="211164" y="42620"/>
                    <a:pt x="166606" y="85241"/>
                    <a:pt x="123986" y="100739"/>
                  </a:cubicBezTo>
                  <a:cubicBezTo>
                    <a:pt x="81366" y="116237"/>
                    <a:pt x="40683" y="104613"/>
                    <a:pt x="0" y="92990"/>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54" name="Freeform 53"/>
            <p:cNvSpPr/>
            <p:nvPr/>
          </p:nvSpPr>
          <p:spPr bwMode="auto">
            <a:xfrm>
              <a:off x="1472057" y="3140167"/>
              <a:ext cx="276386" cy="97876"/>
            </a:xfrm>
            <a:custGeom>
              <a:avLst/>
              <a:gdLst>
                <a:gd name="connsiteX0" fmla="*/ 255722 w 255722"/>
                <a:gd name="connsiteY0" fmla="*/ 0 h 108208"/>
                <a:gd name="connsiteX1" fmla="*/ 123986 w 255722"/>
                <a:gd name="connsiteY1" fmla="*/ 100739 h 108208"/>
                <a:gd name="connsiteX2" fmla="*/ 0 w 255722"/>
                <a:gd name="connsiteY2" fmla="*/ 92990 h 108208"/>
              </a:gdLst>
              <a:ahLst/>
              <a:cxnLst>
                <a:cxn ang="0">
                  <a:pos x="connsiteX0" y="connsiteY0"/>
                </a:cxn>
                <a:cxn ang="0">
                  <a:pos x="connsiteX1" y="connsiteY1"/>
                </a:cxn>
                <a:cxn ang="0">
                  <a:pos x="connsiteX2" y="connsiteY2"/>
                </a:cxn>
              </a:cxnLst>
              <a:rect l="l" t="t" r="r" b="b"/>
              <a:pathLst>
                <a:path w="255722" h="108208">
                  <a:moveTo>
                    <a:pt x="255722" y="0"/>
                  </a:moveTo>
                  <a:cubicBezTo>
                    <a:pt x="211164" y="42620"/>
                    <a:pt x="166606" y="85241"/>
                    <a:pt x="123986" y="100739"/>
                  </a:cubicBezTo>
                  <a:cubicBezTo>
                    <a:pt x="81366" y="116237"/>
                    <a:pt x="40683" y="104613"/>
                    <a:pt x="0" y="92990"/>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55" name="Freeform 54"/>
            <p:cNvSpPr/>
            <p:nvPr/>
          </p:nvSpPr>
          <p:spPr bwMode="auto">
            <a:xfrm>
              <a:off x="1860806" y="1412708"/>
              <a:ext cx="302217" cy="201521"/>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Lst>
              <a:ahLst/>
              <a:cxnLst>
                <a:cxn ang="0">
                  <a:pos x="connsiteX0" y="connsiteY0"/>
                </a:cxn>
                <a:cxn ang="0">
                  <a:pos x="connsiteX1" y="connsiteY1"/>
                </a:cxn>
                <a:cxn ang="0">
                  <a:pos x="connsiteX2" y="connsiteY2"/>
                </a:cxn>
              </a:cxnLst>
              <a:rect l="l" t="t" r="r" b="b"/>
              <a:pathLst>
                <a:path w="302217" h="130917">
                  <a:moveTo>
                    <a:pt x="0" y="53426"/>
                  </a:moveTo>
                  <a:cubicBezTo>
                    <a:pt x="114300" y="-34398"/>
                    <a:pt x="197603" y="9515"/>
                    <a:pt x="247972" y="22430"/>
                  </a:cubicBezTo>
                  <a:cubicBezTo>
                    <a:pt x="298342" y="35345"/>
                    <a:pt x="297374" y="80871"/>
                    <a:pt x="302217" y="130917"/>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latin typeface="Calibri"/>
                <a:ea typeface="+mn-ea"/>
              </a:endParaRPr>
            </a:p>
          </p:txBody>
        </p:sp>
        <p:sp>
          <p:nvSpPr>
            <p:cNvPr id="56" name="Freeform 55"/>
            <p:cNvSpPr/>
            <p:nvPr/>
          </p:nvSpPr>
          <p:spPr bwMode="auto">
            <a:xfrm rot="18924305">
              <a:off x="1647729" y="2556374"/>
              <a:ext cx="329432" cy="23762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Lst>
              <a:ahLst/>
              <a:cxnLst>
                <a:cxn ang="0">
                  <a:pos x="connsiteX0" y="connsiteY0"/>
                </a:cxn>
                <a:cxn ang="0">
                  <a:pos x="connsiteX1" y="connsiteY1"/>
                </a:cxn>
                <a:cxn ang="0">
                  <a:pos x="connsiteX2" y="connsiteY2"/>
                </a:cxn>
              </a:cxnLst>
              <a:rect l="l" t="t" r="r" b="b"/>
              <a:pathLst>
                <a:path w="302217" h="144843">
                  <a:moveTo>
                    <a:pt x="0" y="67352"/>
                  </a:moveTo>
                  <a:cubicBezTo>
                    <a:pt x="114300" y="-20472"/>
                    <a:pt x="126942" y="-2947"/>
                    <a:pt x="192429" y="13237"/>
                  </a:cubicBezTo>
                  <a:cubicBezTo>
                    <a:pt x="257916" y="29421"/>
                    <a:pt x="297374" y="94797"/>
                    <a:pt x="302217" y="144843"/>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latin typeface="Calibri"/>
                <a:ea typeface="+mn-ea"/>
              </a:endParaRPr>
            </a:p>
          </p:txBody>
        </p:sp>
        <p:sp>
          <p:nvSpPr>
            <p:cNvPr id="57" name="Freeform 56"/>
            <p:cNvSpPr/>
            <p:nvPr/>
          </p:nvSpPr>
          <p:spPr bwMode="auto">
            <a:xfrm rot="9169853">
              <a:off x="1771118" y="3110721"/>
              <a:ext cx="504227" cy="221161"/>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37390 h 137390"/>
                <a:gd name="connsiteX1" fmla="*/ 141077 w 335314"/>
                <a:gd name="connsiteY1" fmla="*/ 385 h 137390"/>
                <a:gd name="connsiteX2" fmla="*/ 335314 w 335314"/>
                <a:gd name="connsiteY2" fmla="*/ 103243 h 137390"/>
                <a:gd name="connsiteX0" fmla="*/ 0 w 307699"/>
                <a:gd name="connsiteY0" fmla="*/ 137011 h 137011"/>
                <a:gd name="connsiteX1" fmla="*/ 141077 w 307699"/>
                <a:gd name="connsiteY1" fmla="*/ 6 h 137011"/>
                <a:gd name="connsiteX2" fmla="*/ 307699 w 307699"/>
                <a:gd name="connsiteY2" fmla="*/ 132168 h 137011"/>
                <a:gd name="connsiteX0" fmla="*/ 0 w 307699"/>
                <a:gd name="connsiteY0" fmla="*/ 114134 h 114134"/>
                <a:gd name="connsiteX1" fmla="*/ 111260 w 307699"/>
                <a:gd name="connsiteY1" fmla="*/ 75 h 114134"/>
                <a:gd name="connsiteX2" fmla="*/ 307699 w 307699"/>
                <a:gd name="connsiteY2" fmla="*/ 109291 h 114134"/>
                <a:gd name="connsiteX0" fmla="*/ 0 w 311425"/>
                <a:gd name="connsiteY0" fmla="*/ 114134 h 114134"/>
                <a:gd name="connsiteX1" fmla="*/ 111260 w 311425"/>
                <a:gd name="connsiteY1" fmla="*/ 75 h 114134"/>
                <a:gd name="connsiteX2" fmla="*/ 307699 w 311425"/>
                <a:gd name="connsiteY2" fmla="*/ 109291 h 114134"/>
                <a:gd name="connsiteX0" fmla="*/ 0 w 307699"/>
                <a:gd name="connsiteY0" fmla="*/ 114134 h 114134"/>
                <a:gd name="connsiteX1" fmla="*/ 111260 w 307699"/>
                <a:gd name="connsiteY1" fmla="*/ 75 h 114134"/>
                <a:gd name="connsiteX2" fmla="*/ 307699 w 307699"/>
                <a:gd name="connsiteY2" fmla="*/ 109291 h 114134"/>
                <a:gd name="connsiteX0" fmla="*/ 0 w 364892"/>
                <a:gd name="connsiteY0" fmla="*/ 114603 h 114603"/>
                <a:gd name="connsiteX1" fmla="*/ 111260 w 364892"/>
                <a:gd name="connsiteY1" fmla="*/ 544 h 114603"/>
                <a:gd name="connsiteX2" fmla="*/ 364892 w 364892"/>
                <a:gd name="connsiteY2" fmla="*/ 78633 h 114603"/>
                <a:gd name="connsiteX0" fmla="*/ 0 w 364892"/>
                <a:gd name="connsiteY0" fmla="*/ 126881 h 126881"/>
                <a:gd name="connsiteX1" fmla="*/ 140957 w 364892"/>
                <a:gd name="connsiteY1" fmla="*/ 437 h 126881"/>
                <a:gd name="connsiteX2" fmla="*/ 364892 w 364892"/>
                <a:gd name="connsiteY2" fmla="*/ 90911 h 126881"/>
                <a:gd name="connsiteX0" fmla="*/ 0 w 364892"/>
                <a:gd name="connsiteY0" fmla="*/ 126687 h 126687"/>
                <a:gd name="connsiteX1" fmla="*/ 140957 w 364892"/>
                <a:gd name="connsiteY1" fmla="*/ 243 h 126687"/>
                <a:gd name="connsiteX2" fmla="*/ 326079 w 364892"/>
                <a:gd name="connsiteY2" fmla="*/ 94629 h 126687"/>
                <a:gd name="connsiteX3" fmla="*/ 364892 w 364892"/>
                <a:gd name="connsiteY3" fmla="*/ 90717 h 126687"/>
                <a:gd name="connsiteX0" fmla="*/ 0 w 335077"/>
                <a:gd name="connsiteY0" fmla="*/ 163619 h 163619"/>
                <a:gd name="connsiteX1" fmla="*/ 140957 w 335077"/>
                <a:gd name="connsiteY1" fmla="*/ 37175 h 163619"/>
                <a:gd name="connsiteX2" fmla="*/ 326079 w 335077"/>
                <a:gd name="connsiteY2" fmla="*/ 131561 h 163619"/>
                <a:gd name="connsiteX3" fmla="*/ 275396 w 335077"/>
                <a:gd name="connsiteY3" fmla="*/ 22 h 163619"/>
                <a:gd name="connsiteX0" fmla="*/ 0 w 340929"/>
                <a:gd name="connsiteY0" fmla="*/ 126687 h 128314"/>
                <a:gd name="connsiteX1" fmla="*/ 140957 w 340929"/>
                <a:gd name="connsiteY1" fmla="*/ 243 h 128314"/>
                <a:gd name="connsiteX2" fmla="*/ 326079 w 340929"/>
                <a:gd name="connsiteY2" fmla="*/ 94629 h 128314"/>
                <a:gd name="connsiteX3" fmla="*/ 321267 w 340929"/>
                <a:gd name="connsiteY3" fmla="*/ 128314 h 128314"/>
                <a:gd name="connsiteX0" fmla="*/ 0 w 321267"/>
                <a:gd name="connsiteY0" fmla="*/ 138916 h 140543"/>
                <a:gd name="connsiteX1" fmla="*/ 140957 w 321267"/>
                <a:gd name="connsiteY1" fmla="*/ 12472 h 140543"/>
                <a:gd name="connsiteX2" fmla="*/ 211170 w 321267"/>
                <a:gd name="connsiteY2" fmla="*/ 14895 h 140543"/>
                <a:gd name="connsiteX3" fmla="*/ 321267 w 321267"/>
                <a:gd name="connsiteY3" fmla="*/ 140543 h 140543"/>
                <a:gd name="connsiteX0" fmla="*/ 0 w 321267"/>
                <a:gd name="connsiteY0" fmla="*/ 139255 h 140882"/>
                <a:gd name="connsiteX1" fmla="*/ 84123 w 321267"/>
                <a:gd name="connsiteY1" fmla="*/ 12254 h 140882"/>
                <a:gd name="connsiteX2" fmla="*/ 211170 w 321267"/>
                <a:gd name="connsiteY2" fmla="*/ 15234 h 140882"/>
                <a:gd name="connsiteX3" fmla="*/ 321267 w 321267"/>
                <a:gd name="connsiteY3" fmla="*/ 140882 h 140882"/>
              </a:gdLst>
              <a:ahLst/>
              <a:cxnLst>
                <a:cxn ang="0">
                  <a:pos x="connsiteX0" y="connsiteY0"/>
                </a:cxn>
                <a:cxn ang="0">
                  <a:pos x="connsiteX1" y="connsiteY1"/>
                </a:cxn>
                <a:cxn ang="0">
                  <a:pos x="connsiteX2" y="connsiteY2"/>
                </a:cxn>
                <a:cxn ang="0">
                  <a:pos x="connsiteX3" y="connsiteY3"/>
                </a:cxn>
              </a:cxnLst>
              <a:rect l="l" t="t" r="r" b="b"/>
              <a:pathLst>
                <a:path w="321267" h="140882">
                  <a:moveTo>
                    <a:pt x="0" y="139255"/>
                  </a:moveTo>
                  <a:cubicBezTo>
                    <a:pt x="32892" y="12608"/>
                    <a:pt x="48928" y="32924"/>
                    <a:pt x="84123" y="12254"/>
                  </a:cubicBezTo>
                  <a:cubicBezTo>
                    <a:pt x="119318" y="-8416"/>
                    <a:pt x="173848" y="155"/>
                    <a:pt x="211170" y="15234"/>
                  </a:cubicBezTo>
                  <a:cubicBezTo>
                    <a:pt x="248492" y="30313"/>
                    <a:pt x="318240" y="138751"/>
                    <a:pt x="321267" y="140882"/>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latin typeface="Calibri"/>
                <a:ea typeface="+mn-ea"/>
              </a:endParaRPr>
            </a:p>
          </p:txBody>
        </p:sp>
        <p:sp>
          <p:nvSpPr>
            <p:cNvPr id="58" name="Freeform 57"/>
            <p:cNvSpPr/>
            <p:nvPr/>
          </p:nvSpPr>
          <p:spPr bwMode="auto">
            <a:xfrm rot="9897059">
              <a:off x="1761759" y="2046811"/>
              <a:ext cx="330029" cy="146164"/>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37390 h 137390"/>
                <a:gd name="connsiteX1" fmla="*/ 141077 w 335314"/>
                <a:gd name="connsiteY1" fmla="*/ 385 h 137390"/>
                <a:gd name="connsiteX2" fmla="*/ 335314 w 335314"/>
                <a:gd name="connsiteY2" fmla="*/ 103243 h 137390"/>
                <a:gd name="connsiteX0" fmla="*/ 0 w 307699"/>
                <a:gd name="connsiteY0" fmla="*/ 137011 h 137011"/>
                <a:gd name="connsiteX1" fmla="*/ 141077 w 307699"/>
                <a:gd name="connsiteY1" fmla="*/ 6 h 137011"/>
                <a:gd name="connsiteX2" fmla="*/ 307699 w 307699"/>
                <a:gd name="connsiteY2" fmla="*/ 132168 h 137011"/>
                <a:gd name="connsiteX0" fmla="*/ 0 w 307699"/>
                <a:gd name="connsiteY0" fmla="*/ 114134 h 114134"/>
                <a:gd name="connsiteX1" fmla="*/ 111260 w 307699"/>
                <a:gd name="connsiteY1" fmla="*/ 75 h 114134"/>
                <a:gd name="connsiteX2" fmla="*/ 307699 w 307699"/>
                <a:gd name="connsiteY2" fmla="*/ 109291 h 114134"/>
                <a:gd name="connsiteX0" fmla="*/ 0 w 311425"/>
                <a:gd name="connsiteY0" fmla="*/ 114134 h 114134"/>
                <a:gd name="connsiteX1" fmla="*/ 111260 w 311425"/>
                <a:gd name="connsiteY1" fmla="*/ 75 h 114134"/>
                <a:gd name="connsiteX2" fmla="*/ 307699 w 311425"/>
                <a:gd name="connsiteY2" fmla="*/ 109291 h 114134"/>
                <a:gd name="connsiteX0" fmla="*/ 0 w 307699"/>
                <a:gd name="connsiteY0" fmla="*/ 114134 h 114134"/>
                <a:gd name="connsiteX1" fmla="*/ 111260 w 307699"/>
                <a:gd name="connsiteY1" fmla="*/ 75 h 114134"/>
                <a:gd name="connsiteX2" fmla="*/ 307699 w 307699"/>
                <a:gd name="connsiteY2" fmla="*/ 109291 h 114134"/>
                <a:gd name="connsiteX0" fmla="*/ 0 w 364892"/>
                <a:gd name="connsiteY0" fmla="*/ 114603 h 114603"/>
                <a:gd name="connsiteX1" fmla="*/ 111260 w 364892"/>
                <a:gd name="connsiteY1" fmla="*/ 544 h 114603"/>
                <a:gd name="connsiteX2" fmla="*/ 364892 w 364892"/>
                <a:gd name="connsiteY2" fmla="*/ 78633 h 114603"/>
                <a:gd name="connsiteX0" fmla="*/ 0 w 364892"/>
                <a:gd name="connsiteY0" fmla="*/ 126881 h 126881"/>
                <a:gd name="connsiteX1" fmla="*/ 140957 w 364892"/>
                <a:gd name="connsiteY1" fmla="*/ 437 h 126881"/>
                <a:gd name="connsiteX2" fmla="*/ 364892 w 364892"/>
                <a:gd name="connsiteY2" fmla="*/ 90911 h 126881"/>
                <a:gd name="connsiteX0" fmla="*/ 0 w 364892"/>
                <a:gd name="connsiteY0" fmla="*/ 126687 h 126687"/>
                <a:gd name="connsiteX1" fmla="*/ 140957 w 364892"/>
                <a:gd name="connsiteY1" fmla="*/ 243 h 126687"/>
                <a:gd name="connsiteX2" fmla="*/ 326079 w 364892"/>
                <a:gd name="connsiteY2" fmla="*/ 94629 h 126687"/>
                <a:gd name="connsiteX3" fmla="*/ 364892 w 364892"/>
                <a:gd name="connsiteY3" fmla="*/ 90717 h 126687"/>
                <a:gd name="connsiteX0" fmla="*/ 0 w 335077"/>
                <a:gd name="connsiteY0" fmla="*/ 163619 h 163619"/>
                <a:gd name="connsiteX1" fmla="*/ 140957 w 335077"/>
                <a:gd name="connsiteY1" fmla="*/ 37175 h 163619"/>
                <a:gd name="connsiteX2" fmla="*/ 326079 w 335077"/>
                <a:gd name="connsiteY2" fmla="*/ 131561 h 163619"/>
                <a:gd name="connsiteX3" fmla="*/ 275396 w 335077"/>
                <a:gd name="connsiteY3" fmla="*/ 22 h 163619"/>
                <a:gd name="connsiteX0" fmla="*/ 0 w 340929"/>
                <a:gd name="connsiteY0" fmla="*/ 126687 h 128314"/>
                <a:gd name="connsiteX1" fmla="*/ 140957 w 340929"/>
                <a:gd name="connsiteY1" fmla="*/ 243 h 128314"/>
                <a:gd name="connsiteX2" fmla="*/ 326079 w 340929"/>
                <a:gd name="connsiteY2" fmla="*/ 94629 h 128314"/>
                <a:gd name="connsiteX3" fmla="*/ 321267 w 340929"/>
                <a:gd name="connsiteY3" fmla="*/ 128314 h 128314"/>
                <a:gd name="connsiteX0" fmla="*/ 0 w 321267"/>
                <a:gd name="connsiteY0" fmla="*/ 138916 h 140543"/>
                <a:gd name="connsiteX1" fmla="*/ 140957 w 321267"/>
                <a:gd name="connsiteY1" fmla="*/ 12472 h 140543"/>
                <a:gd name="connsiteX2" fmla="*/ 211170 w 321267"/>
                <a:gd name="connsiteY2" fmla="*/ 14895 h 140543"/>
                <a:gd name="connsiteX3" fmla="*/ 321267 w 321267"/>
                <a:gd name="connsiteY3" fmla="*/ 140543 h 140543"/>
                <a:gd name="connsiteX0" fmla="*/ 0 w 321267"/>
                <a:gd name="connsiteY0" fmla="*/ 139255 h 140882"/>
                <a:gd name="connsiteX1" fmla="*/ 84123 w 321267"/>
                <a:gd name="connsiteY1" fmla="*/ 12254 h 140882"/>
                <a:gd name="connsiteX2" fmla="*/ 211170 w 321267"/>
                <a:gd name="connsiteY2" fmla="*/ 15234 h 140882"/>
                <a:gd name="connsiteX3" fmla="*/ 321267 w 321267"/>
                <a:gd name="connsiteY3" fmla="*/ 140882 h 140882"/>
                <a:gd name="connsiteX0" fmla="*/ 0 w 321267"/>
                <a:gd name="connsiteY0" fmla="*/ 127101 h 128728"/>
                <a:gd name="connsiteX1" fmla="*/ 48543 w 321267"/>
                <a:gd name="connsiteY1" fmla="*/ 52794 h 128728"/>
                <a:gd name="connsiteX2" fmla="*/ 211170 w 321267"/>
                <a:gd name="connsiteY2" fmla="*/ 3080 h 128728"/>
                <a:gd name="connsiteX3" fmla="*/ 321267 w 321267"/>
                <a:gd name="connsiteY3" fmla="*/ 128728 h 128728"/>
                <a:gd name="connsiteX0" fmla="*/ 0 w 321267"/>
                <a:gd name="connsiteY0" fmla="*/ 88944 h 90571"/>
                <a:gd name="connsiteX1" fmla="*/ 48543 w 321267"/>
                <a:gd name="connsiteY1" fmla="*/ 14637 h 90571"/>
                <a:gd name="connsiteX2" fmla="*/ 218540 w 321267"/>
                <a:gd name="connsiteY2" fmla="*/ 8118 h 90571"/>
                <a:gd name="connsiteX3" fmla="*/ 321267 w 321267"/>
                <a:gd name="connsiteY3" fmla="*/ 90571 h 90571"/>
                <a:gd name="connsiteX0" fmla="*/ 0 w 311762"/>
                <a:gd name="connsiteY0" fmla="*/ 72210 h 91722"/>
                <a:gd name="connsiteX1" fmla="*/ 39038 w 311762"/>
                <a:gd name="connsiteY1" fmla="*/ 15788 h 91722"/>
                <a:gd name="connsiteX2" fmla="*/ 209035 w 311762"/>
                <a:gd name="connsiteY2" fmla="*/ 9269 h 91722"/>
                <a:gd name="connsiteX3" fmla="*/ 311762 w 311762"/>
                <a:gd name="connsiteY3" fmla="*/ 91722 h 91722"/>
                <a:gd name="connsiteX0" fmla="*/ 0 w 311762"/>
                <a:gd name="connsiteY0" fmla="*/ 73233 h 92745"/>
                <a:gd name="connsiteX1" fmla="*/ 78185 w 311762"/>
                <a:gd name="connsiteY1" fmla="*/ 14466 h 92745"/>
                <a:gd name="connsiteX2" fmla="*/ 209035 w 311762"/>
                <a:gd name="connsiteY2" fmla="*/ 10292 h 92745"/>
                <a:gd name="connsiteX3" fmla="*/ 311762 w 311762"/>
                <a:gd name="connsiteY3" fmla="*/ 92745 h 92745"/>
                <a:gd name="connsiteX0" fmla="*/ 0 w 311762"/>
                <a:gd name="connsiteY0" fmla="*/ 63085 h 82597"/>
                <a:gd name="connsiteX1" fmla="*/ 209035 w 311762"/>
                <a:gd name="connsiteY1" fmla="*/ 144 h 82597"/>
                <a:gd name="connsiteX2" fmla="*/ 311762 w 311762"/>
                <a:gd name="connsiteY2" fmla="*/ 82597 h 82597"/>
                <a:gd name="connsiteX0" fmla="*/ 0 w 311762"/>
                <a:gd name="connsiteY0" fmla="*/ 54574 h 74086"/>
                <a:gd name="connsiteX1" fmla="*/ 159018 w 311762"/>
                <a:gd name="connsiteY1" fmla="*/ 170 h 74086"/>
                <a:gd name="connsiteX2" fmla="*/ 311762 w 311762"/>
                <a:gd name="connsiteY2" fmla="*/ 74086 h 74086"/>
                <a:gd name="connsiteX0" fmla="*/ 0 w 311762"/>
                <a:gd name="connsiteY0" fmla="*/ 56670 h 76182"/>
                <a:gd name="connsiteX1" fmla="*/ 50686 w 311762"/>
                <a:gd name="connsiteY1" fmla="*/ 18289 h 76182"/>
                <a:gd name="connsiteX2" fmla="*/ 159018 w 311762"/>
                <a:gd name="connsiteY2" fmla="*/ 2266 h 76182"/>
                <a:gd name="connsiteX3" fmla="*/ 311762 w 311762"/>
                <a:gd name="connsiteY3" fmla="*/ 76182 h 76182"/>
                <a:gd name="connsiteX0" fmla="*/ 0 w 311762"/>
                <a:gd name="connsiteY0" fmla="*/ 50354 h 69866"/>
                <a:gd name="connsiteX1" fmla="*/ 50686 w 311762"/>
                <a:gd name="connsiteY1" fmla="*/ 11973 h 69866"/>
                <a:gd name="connsiteX2" fmla="*/ 185394 w 311762"/>
                <a:gd name="connsiteY2" fmla="*/ 3375 h 69866"/>
                <a:gd name="connsiteX3" fmla="*/ 311762 w 311762"/>
                <a:gd name="connsiteY3" fmla="*/ 69866 h 69866"/>
              </a:gdLst>
              <a:ahLst/>
              <a:cxnLst>
                <a:cxn ang="0">
                  <a:pos x="connsiteX0" y="connsiteY0"/>
                </a:cxn>
                <a:cxn ang="0">
                  <a:pos x="connsiteX1" y="connsiteY1"/>
                </a:cxn>
                <a:cxn ang="0">
                  <a:pos x="connsiteX2" y="connsiteY2"/>
                </a:cxn>
                <a:cxn ang="0">
                  <a:pos x="connsiteX3" y="connsiteY3"/>
                </a:cxn>
              </a:cxnLst>
              <a:rect l="l" t="t" r="r" b="b"/>
              <a:pathLst>
                <a:path w="311762" h="69866">
                  <a:moveTo>
                    <a:pt x="0" y="50354"/>
                  </a:moveTo>
                  <a:cubicBezTo>
                    <a:pt x="11349" y="45630"/>
                    <a:pt x="24183" y="21040"/>
                    <a:pt x="50686" y="11973"/>
                  </a:cubicBezTo>
                  <a:cubicBezTo>
                    <a:pt x="77189" y="2906"/>
                    <a:pt x="144782" y="-4601"/>
                    <a:pt x="185394" y="3375"/>
                  </a:cubicBezTo>
                  <a:cubicBezTo>
                    <a:pt x="222716" y="18454"/>
                    <a:pt x="308735" y="67735"/>
                    <a:pt x="311762" y="69866"/>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latin typeface="Calibri"/>
                <a:ea typeface="+mn-ea"/>
              </a:endParaRPr>
            </a:p>
          </p:txBody>
        </p:sp>
        <p:sp>
          <p:nvSpPr>
            <p:cNvPr id="59" name="Freeform 58"/>
            <p:cNvSpPr/>
            <p:nvPr/>
          </p:nvSpPr>
          <p:spPr bwMode="auto">
            <a:xfrm flipH="1">
              <a:off x="2904357" y="2030869"/>
              <a:ext cx="382496" cy="10291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40359 h 117850"/>
                <a:gd name="connsiteX1" fmla="*/ 125037 w 302217"/>
                <a:gd name="connsiteY1" fmla="*/ 46401 h 117850"/>
                <a:gd name="connsiteX2" fmla="*/ 302217 w 302217"/>
                <a:gd name="connsiteY2" fmla="*/ 117850 h 117850"/>
                <a:gd name="connsiteX0" fmla="*/ 0 w 517354"/>
                <a:gd name="connsiteY0" fmla="*/ 46101 h 101987"/>
                <a:gd name="connsiteX1" fmla="*/ 340174 w 517354"/>
                <a:gd name="connsiteY1" fmla="*/ 30538 h 101987"/>
                <a:gd name="connsiteX2" fmla="*/ 517354 w 517354"/>
                <a:gd name="connsiteY2" fmla="*/ 101987 h 101987"/>
                <a:gd name="connsiteX0" fmla="*/ 0 w 517354"/>
                <a:gd name="connsiteY0" fmla="*/ 33353 h 89239"/>
                <a:gd name="connsiteX1" fmla="*/ 32835 w 517354"/>
                <a:gd name="connsiteY1" fmla="*/ 67173 h 89239"/>
                <a:gd name="connsiteX2" fmla="*/ 517354 w 517354"/>
                <a:gd name="connsiteY2" fmla="*/ 89239 h 89239"/>
                <a:gd name="connsiteX0" fmla="*/ 4502 w 690893"/>
                <a:gd name="connsiteY0" fmla="*/ 32843 h 70210"/>
                <a:gd name="connsiteX1" fmla="*/ 37337 w 690893"/>
                <a:gd name="connsiteY1" fmla="*/ 66663 h 70210"/>
                <a:gd name="connsiteX2" fmla="*/ 690893 w 690893"/>
                <a:gd name="connsiteY2" fmla="*/ 70210 h 70210"/>
                <a:gd name="connsiteX0" fmla="*/ 4502 w 690893"/>
                <a:gd name="connsiteY0" fmla="*/ 32843 h 70210"/>
                <a:gd name="connsiteX1" fmla="*/ 37337 w 690893"/>
                <a:gd name="connsiteY1" fmla="*/ 66663 h 70210"/>
                <a:gd name="connsiteX2" fmla="*/ 690893 w 690893"/>
                <a:gd name="connsiteY2" fmla="*/ 70210 h 70210"/>
                <a:gd name="connsiteX0" fmla="*/ 6650 w 723776"/>
                <a:gd name="connsiteY0" fmla="*/ 32265 h 66187"/>
                <a:gd name="connsiteX1" fmla="*/ 39485 w 723776"/>
                <a:gd name="connsiteY1" fmla="*/ 66085 h 66187"/>
                <a:gd name="connsiteX2" fmla="*/ 723776 w 723776"/>
                <a:gd name="connsiteY2" fmla="*/ 48027 h 66187"/>
                <a:gd name="connsiteX0" fmla="*/ 6650 w 723776"/>
                <a:gd name="connsiteY0" fmla="*/ 32265 h 66085"/>
                <a:gd name="connsiteX1" fmla="*/ 39485 w 723776"/>
                <a:gd name="connsiteY1" fmla="*/ 66085 h 66085"/>
                <a:gd name="connsiteX2" fmla="*/ 723776 w 723776"/>
                <a:gd name="connsiteY2" fmla="*/ 48027 h 66085"/>
                <a:gd name="connsiteX0" fmla="*/ 6650 w 723776"/>
                <a:gd name="connsiteY0" fmla="*/ 32265 h 66085"/>
                <a:gd name="connsiteX1" fmla="*/ 39485 w 723776"/>
                <a:gd name="connsiteY1" fmla="*/ 66085 h 66085"/>
                <a:gd name="connsiteX2" fmla="*/ 723776 w 723776"/>
                <a:gd name="connsiteY2" fmla="*/ 48027 h 66085"/>
                <a:gd name="connsiteX0" fmla="*/ 49607 w 766733"/>
                <a:gd name="connsiteY0" fmla="*/ 3479 h 38175"/>
                <a:gd name="connsiteX1" fmla="*/ 8626 w 766733"/>
                <a:gd name="connsiteY1" fmla="*/ 3810 h 38175"/>
                <a:gd name="connsiteX2" fmla="*/ 82442 w 766733"/>
                <a:gd name="connsiteY2" fmla="*/ 37299 h 38175"/>
                <a:gd name="connsiteX3" fmla="*/ 766733 w 766733"/>
                <a:gd name="connsiteY3" fmla="*/ 19241 h 38175"/>
                <a:gd name="connsiteX0" fmla="*/ 41383 w 758509"/>
                <a:gd name="connsiteY0" fmla="*/ 3479 h 40991"/>
                <a:gd name="connsiteX1" fmla="*/ 402 w 758509"/>
                <a:gd name="connsiteY1" fmla="*/ 3810 h 40991"/>
                <a:gd name="connsiteX2" fmla="*/ 181786 w 758509"/>
                <a:gd name="connsiteY2" fmla="*/ 40386 h 40991"/>
                <a:gd name="connsiteX3" fmla="*/ 758509 w 758509"/>
                <a:gd name="connsiteY3" fmla="*/ 19241 h 40991"/>
              </a:gdLst>
              <a:ahLst/>
              <a:cxnLst>
                <a:cxn ang="0">
                  <a:pos x="connsiteX0" y="connsiteY0"/>
                </a:cxn>
                <a:cxn ang="0">
                  <a:pos x="connsiteX1" y="connsiteY1"/>
                </a:cxn>
                <a:cxn ang="0">
                  <a:pos x="connsiteX2" y="connsiteY2"/>
                </a:cxn>
                <a:cxn ang="0">
                  <a:pos x="connsiteX3" y="connsiteY3"/>
                </a:cxn>
              </a:cxnLst>
              <a:rect l="l" t="t" r="r" b="b"/>
              <a:pathLst>
                <a:path w="758509" h="40991">
                  <a:moveTo>
                    <a:pt x="41383" y="3479"/>
                  </a:moveTo>
                  <a:cubicBezTo>
                    <a:pt x="47359" y="-581"/>
                    <a:pt x="-5070" y="-1827"/>
                    <a:pt x="402" y="3810"/>
                  </a:cubicBezTo>
                  <a:cubicBezTo>
                    <a:pt x="5874" y="9447"/>
                    <a:pt x="55435" y="37814"/>
                    <a:pt x="181786" y="40386"/>
                  </a:cubicBezTo>
                  <a:cubicBezTo>
                    <a:pt x="308137" y="42958"/>
                    <a:pt x="545781" y="37606"/>
                    <a:pt x="758509" y="19241"/>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latin typeface="Calibri"/>
                <a:ea typeface="+mn-ea"/>
              </a:endParaRPr>
            </a:p>
          </p:txBody>
        </p:sp>
        <p:sp>
          <p:nvSpPr>
            <p:cNvPr id="60" name="Freeform 59"/>
            <p:cNvSpPr/>
            <p:nvPr/>
          </p:nvSpPr>
          <p:spPr bwMode="auto">
            <a:xfrm rot="20412264" flipH="1">
              <a:off x="2960021" y="2478930"/>
              <a:ext cx="382496" cy="10291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40359 h 117850"/>
                <a:gd name="connsiteX1" fmla="*/ 125037 w 302217"/>
                <a:gd name="connsiteY1" fmla="*/ 46401 h 117850"/>
                <a:gd name="connsiteX2" fmla="*/ 302217 w 302217"/>
                <a:gd name="connsiteY2" fmla="*/ 117850 h 117850"/>
                <a:gd name="connsiteX0" fmla="*/ 0 w 517354"/>
                <a:gd name="connsiteY0" fmla="*/ 46101 h 101987"/>
                <a:gd name="connsiteX1" fmla="*/ 340174 w 517354"/>
                <a:gd name="connsiteY1" fmla="*/ 30538 h 101987"/>
                <a:gd name="connsiteX2" fmla="*/ 517354 w 517354"/>
                <a:gd name="connsiteY2" fmla="*/ 101987 h 101987"/>
                <a:gd name="connsiteX0" fmla="*/ 0 w 517354"/>
                <a:gd name="connsiteY0" fmla="*/ 33353 h 89239"/>
                <a:gd name="connsiteX1" fmla="*/ 32835 w 517354"/>
                <a:gd name="connsiteY1" fmla="*/ 67173 h 89239"/>
                <a:gd name="connsiteX2" fmla="*/ 517354 w 517354"/>
                <a:gd name="connsiteY2" fmla="*/ 89239 h 89239"/>
                <a:gd name="connsiteX0" fmla="*/ 4502 w 690893"/>
                <a:gd name="connsiteY0" fmla="*/ 32843 h 70210"/>
                <a:gd name="connsiteX1" fmla="*/ 37337 w 690893"/>
                <a:gd name="connsiteY1" fmla="*/ 66663 h 70210"/>
                <a:gd name="connsiteX2" fmla="*/ 690893 w 690893"/>
                <a:gd name="connsiteY2" fmla="*/ 70210 h 70210"/>
                <a:gd name="connsiteX0" fmla="*/ 4502 w 690893"/>
                <a:gd name="connsiteY0" fmla="*/ 32843 h 70210"/>
                <a:gd name="connsiteX1" fmla="*/ 37337 w 690893"/>
                <a:gd name="connsiteY1" fmla="*/ 66663 h 70210"/>
                <a:gd name="connsiteX2" fmla="*/ 690893 w 690893"/>
                <a:gd name="connsiteY2" fmla="*/ 70210 h 70210"/>
                <a:gd name="connsiteX0" fmla="*/ 6650 w 723776"/>
                <a:gd name="connsiteY0" fmla="*/ 32265 h 66187"/>
                <a:gd name="connsiteX1" fmla="*/ 39485 w 723776"/>
                <a:gd name="connsiteY1" fmla="*/ 66085 h 66187"/>
                <a:gd name="connsiteX2" fmla="*/ 723776 w 723776"/>
                <a:gd name="connsiteY2" fmla="*/ 48027 h 66187"/>
                <a:gd name="connsiteX0" fmla="*/ 6650 w 723776"/>
                <a:gd name="connsiteY0" fmla="*/ 32265 h 66085"/>
                <a:gd name="connsiteX1" fmla="*/ 39485 w 723776"/>
                <a:gd name="connsiteY1" fmla="*/ 66085 h 66085"/>
                <a:gd name="connsiteX2" fmla="*/ 723776 w 723776"/>
                <a:gd name="connsiteY2" fmla="*/ 48027 h 66085"/>
                <a:gd name="connsiteX0" fmla="*/ 6650 w 723776"/>
                <a:gd name="connsiteY0" fmla="*/ 32265 h 66085"/>
                <a:gd name="connsiteX1" fmla="*/ 39485 w 723776"/>
                <a:gd name="connsiteY1" fmla="*/ 66085 h 66085"/>
                <a:gd name="connsiteX2" fmla="*/ 723776 w 723776"/>
                <a:gd name="connsiteY2" fmla="*/ 48027 h 66085"/>
                <a:gd name="connsiteX0" fmla="*/ 49607 w 766733"/>
                <a:gd name="connsiteY0" fmla="*/ 3479 h 38175"/>
                <a:gd name="connsiteX1" fmla="*/ 8626 w 766733"/>
                <a:gd name="connsiteY1" fmla="*/ 3810 h 38175"/>
                <a:gd name="connsiteX2" fmla="*/ 82442 w 766733"/>
                <a:gd name="connsiteY2" fmla="*/ 37299 h 38175"/>
                <a:gd name="connsiteX3" fmla="*/ 766733 w 766733"/>
                <a:gd name="connsiteY3" fmla="*/ 19241 h 38175"/>
                <a:gd name="connsiteX0" fmla="*/ 41383 w 758509"/>
                <a:gd name="connsiteY0" fmla="*/ 3479 h 40991"/>
                <a:gd name="connsiteX1" fmla="*/ 402 w 758509"/>
                <a:gd name="connsiteY1" fmla="*/ 3810 h 40991"/>
                <a:gd name="connsiteX2" fmla="*/ 181786 w 758509"/>
                <a:gd name="connsiteY2" fmla="*/ 40386 h 40991"/>
                <a:gd name="connsiteX3" fmla="*/ 758509 w 758509"/>
                <a:gd name="connsiteY3" fmla="*/ 19241 h 40991"/>
              </a:gdLst>
              <a:ahLst/>
              <a:cxnLst>
                <a:cxn ang="0">
                  <a:pos x="connsiteX0" y="connsiteY0"/>
                </a:cxn>
                <a:cxn ang="0">
                  <a:pos x="connsiteX1" y="connsiteY1"/>
                </a:cxn>
                <a:cxn ang="0">
                  <a:pos x="connsiteX2" y="connsiteY2"/>
                </a:cxn>
                <a:cxn ang="0">
                  <a:pos x="connsiteX3" y="connsiteY3"/>
                </a:cxn>
              </a:cxnLst>
              <a:rect l="l" t="t" r="r" b="b"/>
              <a:pathLst>
                <a:path w="758509" h="40991">
                  <a:moveTo>
                    <a:pt x="41383" y="3479"/>
                  </a:moveTo>
                  <a:cubicBezTo>
                    <a:pt x="47359" y="-581"/>
                    <a:pt x="-5070" y="-1827"/>
                    <a:pt x="402" y="3810"/>
                  </a:cubicBezTo>
                  <a:cubicBezTo>
                    <a:pt x="5874" y="9447"/>
                    <a:pt x="55435" y="37814"/>
                    <a:pt x="181786" y="40386"/>
                  </a:cubicBezTo>
                  <a:cubicBezTo>
                    <a:pt x="308137" y="42958"/>
                    <a:pt x="545781" y="37606"/>
                    <a:pt x="758509" y="19241"/>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latin typeface="Calibri"/>
                <a:ea typeface="+mn-ea"/>
              </a:endParaRPr>
            </a:p>
          </p:txBody>
        </p:sp>
        <p:sp>
          <p:nvSpPr>
            <p:cNvPr id="61" name="TextBox 60"/>
            <p:cNvSpPr txBox="1"/>
            <p:nvPr/>
          </p:nvSpPr>
          <p:spPr>
            <a:xfrm>
              <a:off x="2674466" y="1398457"/>
              <a:ext cx="1156748" cy="338554"/>
            </a:xfrm>
            <a:prstGeom prst="rect">
              <a:avLst/>
            </a:prstGeom>
            <a:noFill/>
          </p:spPr>
          <p:txBody>
            <a:bodyPr wrap="square" rtlCol="0">
              <a:spAutoFit/>
            </a:bodyPr>
            <a:lstStyle/>
            <a:p>
              <a:pPr algn="l" fontAlgn="auto">
                <a:spcBef>
                  <a:spcPts val="0"/>
                </a:spcBef>
                <a:spcAft>
                  <a:spcPts val="0"/>
                </a:spcAft>
              </a:pPr>
              <a:r>
                <a:rPr lang="en-US" sz="1600" b="0" i="1">
                  <a:solidFill>
                    <a:srgbClr val="000000"/>
                  </a:solidFill>
                  <a:latin typeface="Tahoma" panose="020B0604030504040204" pitchFamily="34" charset="0"/>
                  <a:ea typeface="Tahoma" panose="020B0604030504040204" pitchFamily="34" charset="0"/>
                  <a:cs typeface="Tahoma" panose="020B0604030504040204" pitchFamily="34" charset="0"/>
                </a:rPr>
                <a:t>I</a:t>
              </a:r>
              <a:r>
                <a:rPr lang="en-US" sz="1800" b="0" i="1" baseline="-25000">
                  <a:solidFill>
                    <a:srgbClr val="000000"/>
                  </a:solidFill>
                  <a:latin typeface="Tahoma" panose="020B0604030504040204" pitchFamily="34" charset="0"/>
                  <a:ea typeface="Tahoma" panose="020B0604030504040204" pitchFamily="34" charset="0"/>
                  <a:cs typeface="Tahoma" panose="020B0604030504040204" pitchFamily="34" charset="0"/>
                </a:rPr>
                <a:t>1</a:t>
              </a:r>
              <a:endParaRPr lang="en-US" sz="1800" b="0" i="1" baseline="-25000">
                <a:solidFill>
                  <a:srgbClr val="000000"/>
                </a:solidFill>
                <a:latin typeface="Arial"/>
                <a:ea typeface="+mn-ea"/>
              </a:endParaRPr>
            </a:p>
          </p:txBody>
        </p:sp>
        <p:sp>
          <p:nvSpPr>
            <p:cNvPr id="62" name="TextBox 61"/>
            <p:cNvSpPr txBox="1"/>
            <p:nvPr/>
          </p:nvSpPr>
          <p:spPr>
            <a:xfrm>
              <a:off x="2019460" y="2208950"/>
              <a:ext cx="1156748" cy="338554"/>
            </a:xfrm>
            <a:prstGeom prst="rect">
              <a:avLst/>
            </a:prstGeom>
            <a:noFill/>
          </p:spPr>
          <p:txBody>
            <a:bodyPr wrap="square" rtlCol="0">
              <a:spAutoFit/>
            </a:bodyPr>
            <a:lstStyle/>
            <a:p>
              <a:pPr algn="l" fontAlgn="auto">
                <a:spcBef>
                  <a:spcPts val="0"/>
                </a:spcBef>
                <a:spcAft>
                  <a:spcPts val="0"/>
                </a:spcAft>
              </a:pPr>
              <a:r>
                <a:rPr lang="en-US" sz="1600" b="0" i="1">
                  <a:solidFill>
                    <a:srgbClr val="000000"/>
                  </a:solidFill>
                  <a:latin typeface="Tahoma" panose="020B0604030504040204" pitchFamily="34" charset="0"/>
                  <a:ea typeface="Tahoma" panose="020B0604030504040204" pitchFamily="34" charset="0"/>
                  <a:cs typeface="Tahoma" panose="020B0604030504040204" pitchFamily="34" charset="0"/>
                </a:rPr>
                <a:t>I</a:t>
              </a:r>
              <a:r>
                <a:rPr lang="en-US" sz="1800" b="0" i="1" baseline="-25000">
                  <a:solidFill>
                    <a:srgbClr val="000000"/>
                  </a:solidFill>
                  <a:latin typeface="Tahoma" panose="020B0604030504040204" pitchFamily="34" charset="0"/>
                  <a:ea typeface="Tahoma" panose="020B0604030504040204" pitchFamily="34" charset="0"/>
                  <a:cs typeface="Tahoma" panose="020B0604030504040204" pitchFamily="34" charset="0"/>
                </a:rPr>
                <a:t>3</a:t>
              </a:r>
              <a:endParaRPr lang="en-US" sz="1800" b="0" i="1" baseline="-25000">
                <a:solidFill>
                  <a:srgbClr val="000000"/>
                </a:solidFill>
                <a:latin typeface="Arial"/>
                <a:ea typeface="+mn-ea"/>
              </a:endParaRPr>
            </a:p>
          </p:txBody>
        </p:sp>
      </p:grpSp>
    </p:spTree>
    <p:extLst>
      <p:ext uri="{BB962C8B-B14F-4D97-AF65-F5344CB8AC3E}">
        <p14:creationId xmlns:p14="http://schemas.microsoft.com/office/powerpoint/2010/main" val="2277080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665702" y="626499"/>
            <a:ext cx="4422371" cy="1591888"/>
          </a:xfrm>
          <a:prstGeom prst="roundRect">
            <a:avLst>
              <a:gd name="adj" fmla="val 9307"/>
            </a:avLst>
          </a:prstGeom>
          <a:solidFill>
            <a:schemeClr val="accent5">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24" name="Rounded Rectangle 23"/>
          <p:cNvSpPr/>
          <p:nvPr/>
        </p:nvSpPr>
        <p:spPr>
          <a:xfrm>
            <a:off x="5708859" y="1165506"/>
            <a:ext cx="4336048" cy="509588"/>
          </a:xfrm>
          <a:prstGeom prst="roundRect">
            <a:avLst/>
          </a:prstGeom>
          <a:solidFill>
            <a:srgbClr val="C1EFFF"/>
          </a:solidFill>
          <a:ln w="12700" cmpd="sng">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25" name="Rounded Rectangle 24"/>
          <p:cNvSpPr/>
          <p:nvPr/>
        </p:nvSpPr>
        <p:spPr>
          <a:xfrm>
            <a:off x="5708859" y="1670094"/>
            <a:ext cx="4336048" cy="509588"/>
          </a:xfrm>
          <a:prstGeom prst="roundRect">
            <a:avLst/>
          </a:prstGeom>
          <a:solidFill>
            <a:srgbClr val="C1EFFF"/>
          </a:solidFill>
          <a:ln w="12700" cmpd="sng">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5" name="Rounded Rectangle 4"/>
          <p:cNvSpPr/>
          <p:nvPr/>
        </p:nvSpPr>
        <p:spPr>
          <a:xfrm>
            <a:off x="5665702" y="2218387"/>
            <a:ext cx="4422371" cy="1591888"/>
          </a:xfrm>
          <a:prstGeom prst="roundRect">
            <a:avLst>
              <a:gd name="adj" fmla="val 9307"/>
            </a:avLst>
          </a:prstGeom>
          <a:solidFill>
            <a:schemeClr val="accent5">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19" name="Rounded Rectangle 18"/>
          <p:cNvSpPr/>
          <p:nvPr/>
        </p:nvSpPr>
        <p:spPr>
          <a:xfrm>
            <a:off x="5708859" y="655918"/>
            <a:ext cx="4336048" cy="509588"/>
          </a:xfrm>
          <a:prstGeom prst="roundRect">
            <a:avLst/>
          </a:prstGeom>
          <a:solidFill>
            <a:srgbClr val="C1EFFF"/>
          </a:solidFill>
          <a:ln w="12700" cmpd="sng">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2" name="Title 1"/>
          <p:cNvSpPr>
            <a:spLocks noGrp="1"/>
          </p:cNvSpPr>
          <p:nvPr>
            <p:ph type="title"/>
          </p:nvPr>
        </p:nvSpPr>
        <p:spPr/>
        <p:txBody>
          <a:bodyPr/>
          <a:lstStyle/>
          <a:p>
            <a:r>
              <a:rPr lang="en-US" smtClean="0"/>
              <a:t>Running Example</a:t>
            </a:r>
            <a:endParaRPr lang="en-US"/>
          </a:p>
        </p:txBody>
      </p:sp>
      <p:pic>
        <p:nvPicPr>
          <p:cNvPr id="9218" name="Picture 2" descr="C:\Users\weklieber\Documents\figs-for-soap-slides\example-eq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0216" y="751193"/>
            <a:ext cx="4159115" cy="295101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1774825" y="3708012"/>
            <a:ext cx="7074650" cy="2102651"/>
            <a:chOff x="257175" y="3240242"/>
            <a:chExt cx="7074650" cy="2102651"/>
          </a:xfrm>
        </p:grpSpPr>
        <p:pic>
          <p:nvPicPr>
            <p:cNvPr id="9219" name="Picture 3" descr="C:\Users\weklieber\Documents\figs-for-soap-slides\not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326" y="3526022"/>
              <a:ext cx="6791499" cy="18168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7175" y="3240242"/>
              <a:ext cx="1366505" cy="400110"/>
            </a:xfrm>
            <a:prstGeom prst="rect">
              <a:avLst/>
            </a:prstGeom>
            <a:noFill/>
          </p:spPr>
          <p:txBody>
            <a:bodyPr wrap="square" rtlCol="0">
              <a:spAutoFit/>
            </a:bodyPr>
            <a:lstStyle/>
            <a:p>
              <a:pPr algn="l" fontAlgn="auto">
                <a:spcBef>
                  <a:spcPts val="0"/>
                </a:spcBef>
                <a:spcAft>
                  <a:spcPts val="0"/>
                </a:spcAft>
              </a:pPr>
              <a:r>
                <a:rPr lang="en-US">
                  <a:solidFill>
                    <a:srgbClr val="000000"/>
                  </a:solidFill>
                  <a:latin typeface="Calibri"/>
                  <a:ea typeface="+mn-ea"/>
                </a:rPr>
                <a:t>Notation:</a:t>
              </a:r>
            </a:p>
          </p:txBody>
        </p:sp>
      </p:grpSp>
      <p:grpSp>
        <p:nvGrpSpPr>
          <p:cNvPr id="7" name="Group 6"/>
          <p:cNvGrpSpPr/>
          <p:nvPr/>
        </p:nvGrpSpPr>
        <p:grpSpPr>
          <a:xfrm>
            <a:off x="8990926" y="3891776"/>
            <a:ext cx="2617030" cy="1497047"/>
            <a:chOff x="8990926" y="4440771"/>
            <a:chExt cx="2617030" cy="1497047"/>
          </a:xfrm>
        </p:grpSpPr>
        <p:sp>
          <p:nvSpPr>
            <p:cNvPr id="39" name="Rounded Rectangle 38"/>
            <p:cNvSpPr/>
            <p:nvPr/>
          </p:nvSpPr>
          <p:spPr>
            <a:xfrm>
              <a:off x="8990926" y="4440771"/>
              <a:ext cx="2617029" cy="1497047"/>
            </a:xfrm>
            <a:prstGeom prst="roundRect">
              <a:avLst>
                <a:gd name="adj" fmla="val 9307"/>
              </a:avLst>
            </a:prstGeom>
            <a:solidFill>
              <a:schemeClr val="accent5">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40" name="TextBox 39"/>
            <p:cNvSpPr txBox="1"/>
            <p:nvPr/>
          </p:nvSpPr>
          <p:spPr>
            <a:xfrm>
              <a:off x="9100473" y="4475722"/>
              <a:ext cx="2507483" cy="1354217"/>
            </a:xfrm>
            <a:prstGeom prst="rect">
              <a:avLst/>
            </a:prstGeom>
            <a:noFill/>
          </p:spPr>
          <p:txBody>
            <a:bodyPr wrap="square" rtlCol="0">
              <a:spAutoFit/>
            </a:bodyPr>
            <a:lstStyle/>
            <a:p>
              <a:pPr algn="l" fontAlgn="auto">
                <a:spcBef>
                  <a:spcPts val="600"/>
                </a:spcBef>
                <a:spcAft>
                  <a:spcPts val="0"/>
                </a:spcAft>
              </a:pPr>
              <a:r>
                <a:rPr lang="en-US" sz="2400">
                  <a:solidFill>
                    <a:srgbClr val="000000"/>
                  </a:solidFill>
                  <a:latin typeface="Calibri"/>
                  <a:ea typeface="+mn-ea"/>
                </a:rPr>
                <a:t>Final Sink Taints:</a:t>
              </a:r>
            </a:p>
            <a:p>
              <a:pPr marL="342900" indent="-342900" algn="l" fontAlgn="auto">
                <a:spcBef>
                  <a:spcPts val="600"/>
                </a:spcBef>
                <a:spcAft>
                  <a:spcPts val="0"/>
                </a:spcAft>
                <a:buFont typeface="Arial" panose="020B0604020202020204" pitchFamily="34" charset="0"/>
                <a:buChar char="•"/>
              </a:pPr>
              <a:r>
                <a:rPr lang="en-US" sz="2400" b="0">
                  <a:solidFill>
                    <a:srgbClr val="000000"/>
                  </a:solidFill>
                  <a:latin typeface="Calibri"/>
                  <a:ea typeface="+mn-ea"/>
                </a:rPr>
                <a:t>T(sink</a:t>
              </a:r>
              <a:r>
                <a:rPr lang="en-US" sz="2600" b="0" baseline="-25000">
                  <a:solidFill>
                    <a:srgbClr val="000000"/>
                  </a:solidFill>
                  <a:latin typeface="Calibri"/>
                  <a:ea typeface="+mn-ea"/>
                </a:rPr>
                <a:t>1</a:t>
              </a:r>
              <a:r>
                <a:rPr lang="en-US" sz="2400" b="0">
                  <a:solidFill>
                    <a:srgbClr val="000000"/>
                  </a:solidFill>
                  <a:latin typeface="Calibri"/>
                  <a:ea typeface="+mn-ea"/>
                </a:rPr>
                <a:t>) = {src</a:t>
              </a:r>
              <a:r>
                <a:rPr lang="en-US" sz="2600" b="0" baseline="-25000">
                  <a:solidFill>
                    <a:srgbClr val="000000"/>
                  </a:solidFill>
                  <a:latin typeface="Calibri"/>
                  <a:ea typeface="+mn-ea"/>
                </a:rPr>
                <a:t>1</a:t>
              </a:r>
              <a:r>
                <a:rPr lang="en-US" sz="2400" b="0">
                  <a:solidFill>
                    <a:srgbClr val="000000"/>
                  </a:solidFill>
                  <a:latin typeface="Calibri"/>
                  <a:ea typeface="+mn-ea"/>
                </a:rPr>
                <a:t>}</a:t>
              </a:r>
            </a:p>
            <a:p>
              <a:pPr marL="342900" indent="-342900" algn="l" fontAlgn="auto">
                <a:spcBef>
                  <a:spcPts val="600"/>
                </a:spcBef>
                <a:spcAft>
                  <a:spcPts val="0"/>
                </a:spcAft>
                <a:buFont typeface="Arial" panose="020B0604020202020204" pitchFamily="34" charset="0"/>
                <a:buChar char="•"/>
              </a:pPr>
              <a:r>
                <a:rPr lang="en-US" sz="2400" b="0">
                  <a:solidFill>
                    <a:srgbClr val="000000"/>
                  </a:solidFill>
                  <a:latin typeface="Calibri"/>
                  <a:ea typeface="+mn-ea"/>
                </a:rPr>
                <a:t>T(sink</a:t>
              </a:r>
              <a:r>
                <a:rPr lang="en-US" sz="2600" b="0" baseline="-25000">
                  <a:solidFill>
                    <a:srgbClr val="000000"/>
                  </a:solidFill>
                  <a:latin typeface="Calibri"/>
                  <a:ea typeface="+mn-ea"/>
                </a:rPr>
                <a:t>3</a:t>
              </a:r>
              <a:r>
                <a:rPr lang="en-US" sz="2400" b="0">
                  <a:solidFill>
                    <a:srgbClr val="000000"/>
                  </a:solidFill>
                  <a:latin typeface="Calibri"/>
                  <a:ea typeface="+mn-ea"/>
                </a:rPr>
                <a:t>) = {src</a:t>
              </a:r>
              <a:r>
                <a:rPr lang="en-US" sz="2600" b="0" baseline="-25000">
                  <a:solidFill>
                    <a:srgbClr val="000000"/>
                  </a:solidFill>
                  <a:latin typeface="Calibri"/>
                  <a:ea typeface="+mn-ea"/>
                </a:rPr>
                <a:t>3</a:t>
              </a:r>
              <a:r>
                <a:rPr lang="en-US" sz="2400" b="0">
                  <a:solidFill>
                    <a:srgbClr val="000000"/>
                  </a:solidFill>
                  <a:latin typeface="Calibri"/>
                  <a:ea typeface="+mn-ea"/>
                </a:rPr>
                <a:t>}</a:t>
              </a:r>
            </a:p>
          </p:txBody>
        </p:sp>
      </p:grpSp>
      <p:grpSp>
        <p:nvGrpSpPr>
          <p:cNvPr id="42" name="Group 41"/>
          <p:cNvGrpSpPr/>
          <p:nvPr/>
        </p:nvGrpSpPr>
        <p:grpSpPr>
          <a:xfrm>
            <a:off x="2199294" y="720577"/>
            <a:ext cx="3149571" cy="2350531"/>
            <a:chOff x="681643" y="1043376"/>
            <a:chExt cx="3149571" cy="2350531"/>
          </a:xfrm>
        </p:grpSpPr>
        <p:sp>
          <p:nvSpPr>
            <p:cNvPr id="43" name="Oval 42"/>
            <p:cNvSpPr>
              <a:spLocks noChangeAspect="1"/>
            </p:cNvSpPr>
            <p:nvPr/>
          </p:nvSpPr>
          <p:spPr bwMode="auto">
            <a:xfrm>
              <a:off x="1672243" y="1576775"/>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r>
                <a:rPr lang="en-US" sz="1400" b="0">
                  <a:solidFill>
                    <a:srgbClr val="000000"/>
                  </a:solidFill>
                  <a:latin typeface="Calibri"/>
                  <a:ea typeface="+mn-ea"/>
                </a:rPr>
                <a:t> </a:t>
              </a:r>
              <a:r>
                <a:rPr lang="en-US" sz="1800" b="0">
                  <a:solidFill>
                    <a:srgbClr val="000000"/>
                  </a:solidFill>
                  <a:latin typeface="Calibri"/>
                  <a:ea typeface="+mn-ea"/>
                </a:rPr>
                <a:t>C</a:t>
              </a:r>
              <a:r>
                <a:rPr lang="en-US" b="0" baseline="-25000">
                  <a:solidFill>
                    <a:srgbClr val="000000"/>
                  </a:solidFill>
                  <a:latin typeface="Calibri"/>
                  <a:ea typeface="+mn-ea"/>
                </a:rPr>
                <a:t>1</a:t>
              </a:r>
            </a:p>
          </p:txBody>
        </p:sp>
        <p:sp>
          <p:nvSpPr>
            <p:cNvPr id="44" name="Oval 43"/>
            <p:cNvSpPr>
              <a:spLocks noChangeAspect="1"/>
            </p:cNvSpPr>
            <p:nvPr/>
          </p:nvSpPr>
          <p:spPr bwMode="auto">
            <a:xfrm>
              <a:off x="1672243" y="2719775"/>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r>
                <a:rPr lang="en-US" sz="1400" b="0">
                  <a:solidFill>
                    <a:srgbClr val="000000"/>
                  </a:solidFill>
                  <a:latin typeface="Calibri"/>
                  <a:ea typeface="+mn-ea"/>
                </a:rPr>
                <a:t> </a:t>
              </a:r>
              <a:r>
                <a:rPr lang="en-US" sz="1800" b="0">
                  <a:solidFill>
                    <a:srgbClr val="000000"/>
                  </a:solidFill>
                  <a:latin typeface="Calibri"/>
                  <a:ea typeface="+mn-ea"/>
                </a:rPr>
                <a:t>C</a:t>
              </a:r>
              <a:r>
                <a:rPr lang="en-US" b="0" baseline="-25000">
                  <a:solidFill>
                    <a:srgbClr val="000000"/>
                  </a:solidFill>
                  <a:latin typeface="Calibri"/>
                  <a:ea typeface="+mn-ea"/>
                </a:rPr>
                <a:t>3</a:t>
              </a:r>
              <a:endParaRPr lang="en-US" b="0">
                <a:solidFill>
                  <a:srgbClr val="000000"/>
                </a:solidFill>
                <a:latin typeface="Calibri"/>
                <a:ea typeface="+mn-ea"/>
              </a:endParaRPr>
            </a:p>
          </p:txBody>
        </p:sp>
        <p:sp>
          <p:nvSpPr>
            <p:cNvPr id="45" name="Oval 44"/>
            <p:cNvSpPr>
              <a:spLocks noChangeAspect="1"/>
            </p:cNvSpPr>
            <p:nvPr/>
          </p:nvSpPr>
          <p:spPr bwMode="auto">
            <a:xfrm>
              <a:off x="3272443" y="2029352"/>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r>
                <a:rPr lang="en-US" sz="1200" b="0">
                  <a:solidFill>
                    <a:srgbClr val="000000"/>
                  </a:solidFill>
                  <a:latin typeface="Calibri"/>
                  <a:ea typeface="+mn-ea"/>
                </a:rPr>
                <a:t> </a:t>
              </a:r>
              <a:r>
                <a:rPr lang="en-US" sz="1800" b="0">
                  <a:solidFill>
                    <a:srgbClr val="000000"/>
                  </a:solidFill>
                  <a:latin typeface="Calibri"/>
                  <a:ea typeface="+mn-ea"/>
                </a:rPr>
                <a:t>C</a:t>
              </a:r>
              <a:r>
                <a:rPr lang="en-US" b="0" baseline="-25000">
                  <a:solidFill>
                    <a:srgbClr val="000000"/>
                  </a:solidFill>
                  <a:latin typeface="Calibri"/>
                  <a:ea typeface="+mn-ea"/>
                </a:rPr>
                <a:t>2</a:t>
              </a:r>
              <a:endParaRPr lang="en-US" b="0">
                <a:solidFill>
                  <a:srgbClr val="000000"/>
                </a:solidFill>
                <a:latin typeface="Calibri"/>
                <a:ea typeface="+mn-ea"/>
              </a:endParaRPr>
            </a:p>
          </p:txBody>
        </p:sp>
        <p:sp>
          <p:nvSpPr>
            <p:cNvPr id="46" name="TextBox 45"/>
            <p:cNvSpPr txBox="1"/>
            <p:nvPr/>
          </p:nvSpPr>
          <p:spPr>
            <a:xfrm>
              <a:off x="986443" y="1043376"/>
              <a:ext cx="685800" cy="369332"/>
            </a:xfrm>
            <a:prstGeom prst="rect">
              <a:avLst/>
            </a:prstGeom>
            <a:noFill/>
          </p:spPr>
          <p:txBody>
            <a:bodyPr wrap="square" rtlCol="0">
              <a:spAutoFit/>
            </a:bodyPr>
            <a:lstStyle/>
            <a:p>
              <a:pPr algn="l" fontAlgn="auto">
                <a:spcBef>
                  <a:spcPts val="0"/>
                </a:spcBef>
                <a:spcAft>
                  <a:spcPts val="0"/>
                </a:spcAft>
              </a:pPr>
              <a:r>
                <a:rPr lang="en-US" sz="1800" b="0" dirty="0">
                  <a:solidFill>
                    <a:srgbClr val="000000"/>
                  </a:solidFill>
                  <a:latin typeface="Arial"/>
                  <a:ea typeface="+mn-ea"/>
                </a:rPr>
                <a:t>src</a:t>
              </a:r>
              <a:r>
                <a:rPr lang="en-US" sz="1800" b="0" baseline="-25000" dirty="0">
                  <a:solidFill>
                    <a:srgbClr val="000000"/>
                  </a:solidFill>
                  <a:latin typeface="Arial"/>
                  <a:ea typeface="+mn-ea"/>
                </a:rPr>
                <a:t>1</a:t>
              </a:r>
              <a:endParaRPr lang="en-US" sz="1800" b="0" dirty="0">
                <a:solidFill>
                  <a:srgbClr val="000000"/>
                </a:solidFill>
                <a:latin typeface="Arial"/>
                <a:ea typeface="+mn-ea"/>
              </a:endParaRPr>
            </a:p>
          </p:txBody>
        </p:sp>
        <p:sp>
          <p:nvSpPr>
            <p:cNvPr id="47" name="TextBox 46"/>
            <p:cNvSpPr txBox="1"/>
            <p:nvPr/>
          </p:nvSpPr>
          <p:spPr>
            <a:xfrm>
              <a:off x="794170" y="2351291"/>
              <a:ext cx="799454" cy="369332"/>
            </a:xfrm>
            <a:prstGeom prst="rect">
              <a:avLst/>
            </a:prstGeom>
            <a:noFill/>
          </p:spPr>
          <p:txBody>
            <a:bodyPr wrap="square" rtlCol="0">
              <a:spAutoFit/>
            </a:bodyPr>
            <a:lstStyle/>
            <a:p>
              <a:pPr algn="l" fontAlgn="auto">
                <a:spcBef>
                  <a:spcPts val="0"/>
                </a:spcBef>
                <a:spcAft>
                  <a:spcPts val="0"/>
                </a:spcAft>
              </a:pPr>
              <a:r>
                <a:rPr lang="en-US" sz="1800" b="0">
                  <a:solidFill>
                    <a:srgbClr val="000000"/>
                  </a:solidFill>
                  <a:latin typeface="Arial"/>
                  <a:ea typeface="+mn-ea"/>
                </a:rPr>
                <a:t>src</a:t>
              </a:r>
              <a:r>
                <a:rPr lang="en-US" sz="1800" b="0" baseline="-25000">
                  <a:solidFill>
                    <a:srgbClr val="000000"/>
                  </a:solidFill>
                  <a:latin typeface="Arial"/>
                  <a:ea typeface="+mn-ea"/>
                </a:rPr>
                <a:t>3</a:t>
              </a:r>
              <a:endParaRPr lang="en-US" sz="1800" b="0">
                <a:solidFill>
                  <a:srgbClr val="000000"/>
                </a:solidFill>
                <a:latin typeface="Arial"/>
                <a:ea typeface="+mn-ea"/>
              </a:endParaRPr>
            </a:p>
          </p:txBody>
        </p:sp>
        <p:sp>
          <p:nvSpPr>
            <p:cNvPr id="48" name="TextBox 47"/>
            <p:cNvSpPr txBox="1"/>
            <p:nvPr/>
          </p:nvSpPr>
          <p:spPr>
            <a:xfrm>
              <a:off x="810796" y="1842183"/>
              <a:ext cx="800100" cy="369332"/>
            </a:xfrm>
            <a:prstGeom prst="rect">
              <a:avLst/>
            </a:prstGeom>
            <a:noFill/>
          </p:spPr>
          <p:txBody>
            <a:bodyPr wrap="square" rtlCol="0">
              <a:spAutoFit/>
            </a:bodyPr>
            <a:lstStyle/>
            <a:p>
              <a:pPr algn="l" fontAlgn="auto">
                <a:spcBef>
                  <a:spcPts val="0"/>
                </a:spcBef>
                <a:spcAft>
                  <a:spcPts val="0"/>
                </a:spcAft>
              </a:pPr>
              <a:r>
                <a:rPr lang="en-US" sz="1800" b="0">
                  <a:solidFill>
                    <a:srgbClr val="000000"/>
                  </a:solidFill>
                  <a:latin typeface="Arial"/>
                  <a:ea typeface="+mn-ea"/>
                </a:rPr>
                <a:t>sink</a:t>
              </a:r>
              <a:r>
                <a:rPr lang="en-US" sz="1800" b="0" baseline="-25000">
                  <a:solidFill>
                    <a:srgbClr val="000000"/>
                  </a:solidFill>
                  <a:latin typeface="Arial"/>
                  <a:ea typeface="+mn-ea"/>
                </a:rPr>
                <a:t>1</a:t>
              </a:r>
              <a:endParaRPr lang="en-US" sz="1800" b="0">
                <a:solidFill>
                  <a:srgbClr val="000000"/>
                </a:solidFill>
                <a:latin typeface="Arial"/>
                <a:ea typeface="+mn-ea"/>
              </a:endParaRPr>
            </a:p>
          </p:txBody>
        </p:sp>
        <p:sp>
          <p:nvSpPr>
            <p:cNvPr id="49" name="TextBox 48"/>
            <p:cNvSpPr txBox="1"/>
            <p:nvPr/>
          </p:nvSpPr>
          <p:spPr>
            <a:xfrm>
              <a:off x="681643" y="3024575"/>
              <a:ext cx="929253" cy="369332"/>
            </a:xfrm>
            <a:prstGeom prst="rect">
              <a:avLst/>
            </a:prstGeom>
            <a:noFill/>
          </p:spPr>
          <p:txBody>
            <a:bodyPr wrap="square" rtlCol="0">
              <a:spAutoFit/>
            </a:bodyPr>
            <a:lstStyle/>
            <a:p>
              <a:pPr algn="l" fontAlgn="auto">
                <a:spcBef>
                  <a:spcPts val="0"/>
                </a:spcBef>
                <a:spcAft>
                  <a:spcPts val="0"/>
                </a:spcAft>
              </a:pPr>
              <a:r>
                <a:rPr lang="en-US" sz="1800" b="0">
                  <a:solidFill>
                    <a:srgbClr val="000000"/>
                  </a:solidFill>
                  <a:latin typeface="Arial"/>
                  <a:ea typeface="+mn-ea"/>
                </a:rPr>
                <a:t>sink</a:t>
              </a:r>
              <a:r>
                <a:rPr lang="en-US" sz="1800" b="0" baseline="-25000">
                  <a:solidFill>
                    <a:srgbClr val="000000"/>
                  </a:solidFill>
                  <a:latin typeface="Arial"/>
                  <a:ea typeface="+mn-ea"/>
                </a:rPr>
                <a:t>3</a:t>
              </a:r>
              <a:endParaRPr lang="en-US" sz="1800" b="0">
                <a:solidFill>
                  <a:srgbClr val="000000"/>
                </a:solidFill>
                <a:latin typeface="Arial"/>
                <a:ea typeface="+mn-ea"/>
              </a:endParaRPr>
            </a:p>
          </p:txBody>
        </p:sp>
        <p:sp>
          <p:nvSpPr>
            <p:cNvPr id="50" name="Freeform 49"/>
            <p:cNvSpPr/>
            <p:nvPr/>
          </p:nvSpPr>
          <p:spPr bwMode="auto">
            <a:xfrm>
              <a:off x="2077781" y="1900947"/>
              <a:ext cx="1193370" cy="278969"/>
            </a:xfrm>
            <a:custGeom>
              <a:avLst/>
              <a:gdLst>
                <a:gd name="connsiteX0" fmla="*/ 1121319 w 1121319"/>
                <a:gd name="connsiteY0" fmla="*/ 325464 h 325464"/>
                <a:gd name="connsiteX1" fmla="*/ 493638 w 1121319"/>
                <a:gd name="connsiteY1" fmla="*/ 263471 h 325464"/>
                <a:gd name="connsiteX2" fmla="*/ 13191 w 1121319"/>
                <a:gd name="connsiteY2" fmla="*/ 0 h 325464"/>
                <a:gd name="connsiteX0" fmla="*/ 1122800 w 1122800"/>
                <a:gd name="connsiteY0" fmla="*/ 325464 h 325464"/>
                <a:gd name="connsiteX1" fmla="*/ 448624 w 1122800"/>
                <a:gd name="connsiteY1" fmla="*/ 240224 h 325464"/>
                <a:gd name="connsiteX2" fmla="*/ 14672 w 1122800"/>
                <a:gd name="connsiteY2" fmla="*/ 0 h 325464"/>
                <a:gd name="connsiteX0" fmla="*/ 1070363 w 1070363"/>
                <a:gd name="connsiteY0" fmla="*/ 371959 h 371959"/>
                <a:gd name="connsiteX1" fmla="*/ 396187 w 1070363"/>
                <a:gd name="connsiteY1" fmla="*/ 286719 h 371959"/>
                <a:gd name="connsiteX2" fmla="*/ 16479 w 1070363"/>
                <a:gd name="connsiteY2" fmla="*/ 0 h 371959"/>
                <a:gd name="connsiteX0" fmla="*/ 1085302 w 1085302"/>
                <a:gd name="connsiteY0" fmla="*/ 278969 h 278969"/>
                <a:gd name="connsiteX1" fmla="*/ 411126 w 1085302"/>
                <a:gd name="connsiteY1" fmla="*/ 193729 h 278969"/>
                <a:gd name="connsiteX2" fmla="*/ 15919 w 1085302"/>
                <a:gd name="connsiteY2" fmla="*/ 0 h 278969"/>
                <a:gd name="connsiteX0" fmla="*/ 1205879 w 1205879"/>
                <a:gd name="connsiteY0" fmla="*/ 278969 h 278969"/>
                <a:gd name="connsiteX1" fmla="*/ 531703 w 1205879"/>
                <a:gd name="connsiteY1" fmla="*/ 193729 h 278969"/>
                <a:gd name="connsiteX2" fmla="*/ 12509 w 1205879"/>
                <a:gd name="connsiteY2" fmla="*/ 0 h 278969"/>
                <a:gd name="connsiteX0" fmla="*/ 1206733 w 1206733"/>
                <a:gd name="connsiteY0" fmla="*/ 278969 h 278969"/>
                <a:gd name="connsiteX1" fmla="*/ 501560 w 1206733"/>
                <a:gd name="connsiteY1" fmla="*/ 240224 h 278969"/>
                <a:gd name="connsiteX2" fmla="*/ 13363 w 1206733"/>
                <a:gd name="connsiteY2" fmla="*/ 0 h 278969"/>
                <a:gd name="connsiteX0" fmla="*/ 1205126 w 1205126"/>
                <a:gd name="connsiteY0" fmla="*/ 278969 h 278969"/>
                <a:gd name="connsiteX1" fmla="*/ 561946 w 1205126"/>
                <a:gd name="connsiteY1" fmla="*/ 69742 h 278969"/>
                <a:gd name="connsiteX2" fmla="*/ 11756 w 1205126"/>
                <a:gd name="connsiteY2" fmla="*/ 0 h 278969"/>
                <a:gd name="connsiteX0" fmla="*/ 1203584 w 1203584"/>
                <a:gd name="connsiteY0" fmla="*/ 278969 h 278969"/>
                <a:gd name="connsiteX1" fmla="*/ 637896 w 1203584"/>
                <a:gd name="connsiteY1" fmla="*/ 123986 h 278969"/>
                <a:gd name="connsiteX2" fmla="*/ 10214 w 1203584"/>
                <a:gd name="connsiteY2" fmla="*/ 0 h 278969"/>
                <a:gd name="connsiteX0" fmla="*/ 1204149 w 1204149"/>
                <a:gd name="connsiteY0" fmla="*/ 278969 h 278969"/>
                <a:gd name="connsiteX1" fmla="*/ 607464 w 1204149"/>
                <a:gd name="connsiteY1" fmla="*/ 216976 h 278969"/>
                <a:gd name="connsiteX2" fmla="*/ 10779 w 1204149"/>
                <a:gd name="connsiteY2" fmla="*/ 0 h 278969"/>
                <a:gd name="connsiteX0" fmla="*/ 1193370 w 1193370"/>
                <a:gd name="connsiteY0" fmla="*/ 278969 h 286970"/>
                <a:gd name="connsiteX1" fmla="*/ 596685 w 1193370"/>
                <a:gd name="connsiteY1" fmla="*/ 216976 h 286970"/>
                <a:gd name="connsiteX2" fmla="*/ 464951 w 1193370"/>
                <a:gd name="connsiteY2" fmla="*/ 278970 h 286970"/>
                <a:gd name="connsiteX3" fmla="*/ 0 w 1193370"/>
                <a:gd name="connsiteY3" fmla="*/ 0 h 286970"/>
                <a:gd name="connsiteX0" fmla="*/ 1193370 w 1193370"/>
                <a:gd name="connsiteY0" fmla="*/ 278969 h 278969"/>
                <a:gd name="connsiteX1" fmla="*/ 596685 w 1193370"/>
                <a:gd name="connsiteY1" fmla="*/ 216976 h 278969"/>
                <a:gd name="connsiteX2" fmla="*/ 542443 w 1193370"/>
                <a:gd name="connsiteY2" fmla="*/ 232475 h 278969"/>
                <a:gd name="connsiteX3" fmla="*/ 0 w 1193370"/>
                <a:gd name="connsiteY3" fmla="*/ 0 h 278969"/>
                <a:gd name="connsiteX0" fmla="*/ 1193370 w 1193370"/>
                <a:gd name="connsiteY0" fmla="*/ 278969 h 278969"/>
                <a:gd name="connsiteX1" fmla="*/ 596685 w 1193370"/>
                <a:gd name="connsiteY1" fmla="*/ 216976 h 278969"/>
                <a:gd name="connsiteX2" fmla="*/ 0 w 1193370"/>
                <a:gd name="connsiteY2" fmla="*/ 0 h 278969"/>
              </a:gdLst>
              <a:ahLst/>
              <a:cxnLst>
                <a:cxn ang="0">
                  <a:pos x="connsiteX0" y="connsiteY0"/>
                </a:cxn>
                <a:cxn ang="0">
                  <a:pos x="connsiteX1" y="connsiteY1"/>
                </a:cxn>
                <a:cxn ang="0">
                  <a:pos x="connsiteX2" y="connsiteY2"/>
                </a:cxn>
              </a:cxnLst>
              <a:rect l="l" t="t" r="r" b="b"/>
              <a:pathLst>
                <a:path w="1193370" h="278969">
                  <a:moveTo>
                    <a:pt x="1193370" y="278969"/>
                  </a:moveTo>
                  <a:cubicBezTo>
                    <a:pt x="971873" y="275094"/>
                    <a:pt x="795580" y="263471"/>
                    <a:pt x="596685" y="216976"/>
                  </a:cubicBezTo>
                  <a:cubicBezTo>
                    <a:pt x="397790" y="170481"/>
                    <a:pt x="124310" y="45203"/>
                    <a:pt x="0" y="0"/>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51" name="Freeform 50"/>
            <p:cNvSpPr/>
            <p:nvPr/>
          </p:nvSpPr>
          <p:spPr bwMode="auto">
            <a:xfrm>
              <a:off x="2093280" y="1668473"/>
              <a:ext cx="1309607" cy="365502"/>
            </a:xfrm>
            <a:custGeom>
              <a:avLst/>
              <a:gdLst>
                <a:gd name="connsiteX0" fmla="*/ 0 w 1309607"/>
                <a:gd name="connsiteY0" fmla="*/ 0 h 356461"/>
                <a:gd name="connsiteX1" fmla="*/ 805912 w 1309607"/>
                <a:gd name="connsiteY1" fmla="*/ 61994 h 356461"/>
                <a:gd name="connsiteX2" fmla="*/ 1309607 w 1309607"/>
                <a:gd name="connsiteY2" fmla="*/ 356461 h 356461"/>
                <a:gd name="connsiteX0" fmla="*/ 0 w 1309607"/>
                <a:gd name="connsiteY0" fmla="*/ 0 h 356461"/>
                <a:gd name="connsiteX1" fmla="*/ 697424 w 1309607"/>
                <a:gd name="connsiteY1" fmla="*/ 61994 h 356461"/>
                <a:gd name="connsiteX2" fmla="*/ 1309607 w 1309607"/>
                <a:gd name="connsiteY2" fmla="*/ 356461 h 356461"/>
              </a:gdLst>
              <a:ahLst/>
              <a:cxnLst>
                <a:cxn ang="0">
                  <a:pos x="connsiteX0" y="connsiteY0"/>
                </a:cxn>
                <a:cxn ang="0">
                  <a:pos x="connsiteX1" y="connsiteY1"/>
                </a:cxn>
                <a:cxn ang="0">
                  <a:pos x="connsiteX2" y="connsiteY2"/>
                </a:cxn>
              </a:cxnLst>
              <a:rect l="l" t="t" r="r" b="b"/>
              <a:pathLst>
                <a:path w="1309607" h="356461">
                  <a:moveTo>
                    <a:pt x="0" y="0"/>
                  </a:moveTo>
                  <a:cubicBezTo>
                    <a:pt x="293822" y="1292"/>
                    <a:pt x="479156" y="2584"/>
                    <a:pt x="697424" y="61994"/>
                  </a:cubicBezTo>
                  <a:cubicBezTo>
                    <a:pt x="915692" y="121404"/>
                    <a:pt x="1166893" y="238932"/>
                    <a:pt x="1309607" y="356461"/>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52" name="Freeform 51"/>
            <p:cNvSpPr/>
            <p:nvPr/>
          </p:nvSpPr>
          <p:spPr bwMode="auto">
            <a:xfrm>
              <a:off x="2129443" y="2486553"/>
              <a:ext cx="1273445" cy="414036"/>
            </a:xfrm>
            <a:custGeom>
              <a:avLst/>
              <a:gdLst>
                <a:gd name="connsiteX0" fmla="*/ 1224366 w 1224366"/>
                <a:gd name="connsiteY0" fmla="*/ 0 h 379708"/>
                <a:gd name="connsiteX1" fmla="*/ 402955 w 1224366"/>
                <a:gd name="connsiteY1" fmla="*/ 108488 h 379708"/>
                <a:gd name="connsiteX2" fmla="*/ 0 w 1224366"/>
                <a:gd name="connsiteY2" fmla="*/ 379708 h 379708"/>
                <a:gd name="connsiteX0" fmla="*/ 1224366 w 1224366"/>
                <a:gd name="connsiteY0" fmla="*/ 0 h 379708"/>
                <a:gd name="connsiteX1" fmla="*/ 534691 w 1224366"/>
                <a:gd name="connsiteY1" fmla="*/ 77492 h 379708"/>
                <a:gd name="connsiteX2" fmla="*/ 0 w 1224366"/>
                <a:gd name="connsiteY2" fmla="*/ 379708 h 379708"/>
                <a:gd name="connsiteX0" fmla="*/ 1224366 w 1224366"/>
                <a:gd name="connsiteY0" fmla="*/ 0 h 379708"/>
                <a:gd name="connsiteX1" fmla="*/ 618866 w 1224366"/>
                <a:gd name="connsiteY1" fmla="*/ 236775 h 379708"/>
                <a:gd name="connsiteX2" fmla="*/ 0 w 1224366"/>
                <a:gd name="connsiteY2" fmla="*/ 379708 h 379708"/>
                <a:gd name="connsiteX0" fmla="*/ 1224366 w 1224366"/>
                <a:gd name="connsiteY0" fmla="*/ 0 h 379708"/>
                <a:gd name="connsiteX1" fmla="*/ 956536 w 1224366"/>
                <a:gd name="connsiteY1" fmla="*/ 91938 h 379708"/>
                <a:gd name="connsiteX2" fmla="*/ 618866 w 1224366"/>
                <a:gd name="connsiteY2" fmla="*/ 236775 h 379708"/>
                <a:gd name="connsiteX3" fmla="*/ 0 w 1224366"/>
                <a:gd name="connsiteY3" fmla="*/ 379708 h 379708"/>
                <a:gd name="connsiteX0" fmla="*/ 1224366 w 1224366"/>
                <a:gd name="connsiteY0" fmla="*/ 0 h 379708"/>
                <a:gd name="connsiteX1" fmla="*/ 956536 w 1224366"/>
                <a:gd name="connsiteY1" fmla="*/ 91938 h 379708"/>
                <a:gd name="connsiteX2" fmla="*/ 618866 w 1224366"/>
                <a:gd name="connsiteY2" fmla="*/ 236775 h 379708"/>
                <a:gd name="connsiteX3" fmla="*/ 382613 w 1224366"/>
                <a:gd name="connsiteY3" fmla="*/ 321304 h 379708"/>
                <a:gd name="connsiteX4" fmla="*/ 0 w 1224366"/>
                <a:gd name="connsiteY4" fmla="*/ 379708 h 379708"/>
                <a:gd name="connsiteX0" fmla="*/ 1224366 w 1224366"/>
                <a:gd name="connsiteY0" fmla="*/ 0 h 379708"/>
                <a:gd name="connsiteX1" fmla="*/ 956536 w 1224366"/>
                <a:gd name="connsiteY1" fmla="*/ 91938 h 379708"/>
                <a:gd name="connsiteX2" fmla="*/ 741302 w 1224366"/>
                <a:gd name="connsiteY2" fmla="*/ 204919 h 379708"/>
                <a:gd name="connsiteX3" fmla="*/ 382613 w 1224366"/>
                <a:gd name="connsiteY3" fmla="*/ 321304 h 379708"/>
                <a:gd name="connsiteX4" fmla="*/ 0 w 1224366"/>
                <a:gd name="connsiteY4" fmla="*/ 379708 h 379708"/>
                <a:gd name="connsiteX0" fmla="*/ 1224366 w 1224366"/>
                <a:gd name="connsiteY0" fmla="*/ 0 h 379708"/>
                <a:gd name="connsiteX1" fmla="*/ 1056016 w 1224366"/>
                <a:gd name="connsiteY1" fmla="*/ 72823 h 379708"/>
                <a:gd name="connsiteX2" fmla="*/ 741302 w 1224366"/>
                <a:gd name="connsiteY2" fmla="*/ 204919 h 379708"/>
                <a:gd name="connsiteX3" fmla="*/ 382613 w 1224366"/>
                <a:gd name="connsiteY3" fmla="*/ 321304 h 379708"/>
                <a:gd name="connsiteX4" fmla="*/ 0 w 1224366"/>
                <a:gd name="connsiteY4" fmla="*/ 379708 h 379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366" h="379708">
                  <a:moveTo>
                    <a:pt x="1224366" y="0"/>
                  </a:moveTo>
                  <a:cubicBezTo>
                    <a:pt x="1175902" y="11075"/>
                    <a:pt x="1156933" y="33361"/>
                    <a:pt x="1056016" y="72823"/>
                  </a:cubicBezTo>
                  <a:cubicBezTo>
                    <a:pt x="955099" y="112286"/>
                    <a:pt x="853536" y="163505"/>
                    <a:pt x="741302" y="204919"/>
                  </a:cubicBezTo>
                  <a:cubicBezTo>
                    <a:pt x="629068" y="246333"/>
                    <a:pt x="485757" y="297482"/>
                    <a:pt x="382613" y="321304"/>
                  </a:cubicBezTo>
                  <a:cubicBezTo>
                    <a:pt x="279469" y="345126"/>
                    <a:pt x="59943" y="362541"/>
                    <a:pt x="0" y="379708"/>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53" name="Freeform 52"/>
            <p:cNvSpPr/>
            <p:nvPr/>
          </p:nvSpPr>
          <p:spPr bwMode="auto">
            <a:xfrm>
              <a:off x="1997707" y="2292821"/>
              <a:ext cx="1294109" cy="445035"/>
            </a:xfrm>
            <a:custGeom>
              <a:avLst/>
              <a:gdLst>
                <a:gd name="connsiteX0" fmla="*/ 0 w 1255363"/>
                <a:gd name="connsiteY0" fmla="*/ 418455 h 418455"/>
                <a:gd name="connsiteX1" fmla="*/ 813661 w 1255363"/>
                <a:gd name="connsiteY1" fmla="*/ 271221 h 418455"/>
                <a:gd name="connsiteX2" fmla="*/ 1255363 w 1255363"/>
                <a:gd name="connsiteY2" fmla="*/ 0 h 418455"/>
                <a:gd name="connsiteX0" fmla="*/ 0 w 1255363"/>
                <a:gd name="connsiteY0" fmla="*/ 418455 h 418455"/>
                <a:gd name="connsiteX1" fmla="*/ 542441 w 1255363"/>
                <a:gd name="connsiteY1" fmla="*/ 202029 h 418455"/>
                <a:gd name="connsiteX2" fmla="*/ 1255363 w 1255363"/>
                <a:gd name="connsiteY2" fmla="*/ 0 h 418455"/>
                <a:gd name="connsiteX0" fmla="*/ 0 w 1255363"/>
                <a:gd name="connsiteY0" fmla="*/ 418455 h 418455"/>
                <a:gd name="connsiteX1" fmla="*/ 480448 w 1255363"/>
                <a:gd name="connsiteY1" fmla="*/ 140525 h 418455"/>
                <a:gd name="connsiteX2" fmla="*/ 1255363 w 1255363"/>
                <a:gd name="connsiteY2" fmla="*/ 0 h 418455"/>
                <a:gd name="connsiteX0" fmla="*/ 0 w 1294109"/>
                <a:gd name="connsiteY0" fmla="*/ 441519 h 441519"/>
                <a:gd name="connsiteX1" fmla="*/ 480448 w 1294109"/>
                <a:gd name="connsiteY1" fmla="*/ 163589 h 441519"/>
                <a:gd name="connsiteX2" fmla="*/ 1294109 w 1294109"/>
                <a:gd name="connsiteY2" fmla="*/ 0 h 441519"/>
                <a:gd name="connsiteX0" fmla="*/ 0 w 1294109"/>
                <a:gd name="connsiteY0" fmla="*/ 441519 h 441519"/>
                <a:gd name="connsiteX1" fmla="*/ 480448 w 1294109"/>
                <a:gd name="connsiteY1" fmla="*/ 163589 h 441519"/>
                <a:gd name="connsiteX2" fmla="*/ 885987 w 1294109"/>
                <a:gd name="connsiteY2" fmla="*/ 49435 h 441519"/>
                <a:gd name="connsiteX3" fmla="*/ 1294109 w 1294109"/>
                <a:gd name="connsiteY3" fmla="*/ 0 h 441519"/>
                <a:gd name="connsiteX0" fmla="*/ 0 w 1294109"/>
                <a:gd name="connsiteY0" fmla="*/ 441519 h 441519"/>
                <a:gd name="connsiteX1" fmla="*/ 235058 w 1294109"/>
                <a:gd name="connsiteY1" fmla="*/ 295448 h 441519"/>
                <a:gd name="connsiteX2" fmla="*/ 480448 w 1294109"/>
                <a:gd name="connsiteY2" fmla="*/ 163589 h 441519"/>
                <a:gd name="connsiteX3" fmla="*/ 885987 w 1294109"/>
                <a:gd name="connsiteY3" fmla="*/ 49435 h 441519"/>
                <a:gd name="connsiteX4" fmla="*/ 1294109 w 1294109"/>
                <a:gd name="connsiteY4" fmla="*/ 0 h 441519"/>
                <a:gd name="connsiteX0" fmla="*/ 0 w 1294109"/>
                <a:gd name="connsiteY0" fmla="*/ 441519 h 441519"/>
                <a:gd name="connsiteX1" fmla="*/ 281553 w 1294109"/>
                <a:gd name="connsiteY1" fmla="*/ 241633 h 441519"/>
                <a:gd name="connsiteX2" fmla="*/ 480448 w 1294109"/>
                <a:gd name="connsiteY2" fmla="*/ 163589 h 441519"/>
                <a:gd name="connsiteX3" fmla="*/ 885987 w 1294109"/>
                <a:gd name="connsiteY3" fmla="*/ 49435 h 441519"/>
                <a:gd name="connsiteX4" fmla="*/ 1294109 w 1294109"/>
                <a:gd name="connsiteY4" fmla="*/ 0 h 441519"/>
                <a:gd name="connsiteX0" fmla="*/ 0 w 1294109"/>
                <a:gd name="connsiteY0" fmla="*/ 441519 h 441519"/>
                <a:gd name="connsiteX1" fmla="*/ 281553 w 1294109"/>
                <a:gd name="connsiteY1" fmla="*/ 241633 h 441519"/>
                <a:gd name="connsiteX2" fmla="*/ 503695 w 1294109"/>
                <a:gd name="connsiteY2" fmla="*/ 140526 h 441519"/>
                <a:gd name="connsiteX3" fmla="*/ 885987 w 1294109"/>
                <a:gd name="connsiteY3" fmla="*/ 49435 h 441519"/>
                <a:gd name="connsiteX4" fmla="*/ 1294109 w 1294109"/>
                <a:gd name="connsiteY4" fmla="*/ 0 h 44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109" h="441519">
                  <a:moveTo>
                    <a:pt x="0" y="441519"/>
                  </a:moveTo>
                  <a:cubicBezTo>
                    <a:pt x="46925" y="424862"/>
                    <a:pt x="201478" y="287955"/>
                    <a:pt x="281553" y="241633"/>
                  </a:cubicBezTo>
                  <a:cubicBezTo>
                    <a:pt x="361628" y="195311"/>
                    <a:pt x="402956" y="172559"/>
                    <a:pt x="503695" y="140526"/>
                  </a:cubicBezTo>
                  <a:cubicBezTo>
                    <a:pt x="604434" y="108493"/>
                    <a:pt x="750377" y="76700"/>
                    <a:pt x="885987" y="49435"/>
                  </a:cubicBezTo>
                  <a:cubicBezTo>
                    <a:pt x="1021597" y="22170"/>
                    <a:pt x="1237712" y="12083"/>
                    <a:pt x="1294109" y="0"/>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54" name="Freeform 53"/>
            <p:cNvSpPr/>
            <p:nvPr/>
          </p:nvSpPr>
          <p:spPr bwMode="auto">
            <a:xfrm>
              <a:off x="1457850" y="1405002"/>
              <a:ext cx="371959" cy="162732"/>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55" name="Freeform 54"/>
            <p:cNvSpPr/>
            <p:nvPr/>
          </p:nvSpPr>
          <p:spPr bwMode="auto">
            <a:xfrm>
              <a:off x="1248951" y="2721230"/>
              <a:ext cx="371959" cy="162732"/>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56" name="Freeform 55"/>
            <p:cNvSpPr/>
            <p:nvPr/>
          </p:nvSpPr>
          <p:spPr bwMode="auto">
            <a:xfrm>
              <a:off x="1472057" y="1957775"/>
              <a:ext cx="276386" cy="97876"/>
            </a:xfrm>
            <a:custGeom>
              <a:avLst/>
              <a:gdLst>
                <a:gd name="connsiteX0" fmla="*/ 255722 w 255722"/>
                <a:gd name="connsiteY0" fmla="*/ 0 h 108208"/>
                <a:gd name="connsiteX1" fmla="*/ 123986 w 255722"/>
                <a:gd name="connsiteY1" fmla="*/ 100739 h 108208"/>
                <a:gd name="connsiteX2" fmla="*/ 0 w 255722"/>
                <a:gd name="connsiteY2" fmla="*/ 92990 h 108208"/>
              </a:gdLst>
              <a:ahLst/>
              <a:cxnLst>
                <a:cxn ang="0">
                  <a:pos x="connsiteX0" y="connsiteY0"/>
                </a:cxn>
                <a:cxn ang="0">
                  <a:pos x="connsiteX1" y="connsiteY1"/>
                </a:cxn>
                <a:cxn ang="0">
                  <a:pos x="connsiteX2" y="connsiteY2"/>
                </a:cxn>
              </a:cxnLst>
              <a:rect l="l" t="t" r="r" b="b"/>
              <a:pathLst>
                <a:path w="255722" h="108208">
                  <a:moveTo>
                    <a:pt x="255722" y="0"/>
                  </a:moveTo>
                  <a:cubicBezTo>
                    <a:pt x="211164" y="42620"/>
                    <a:pt x="166606" y="85241"/>
                    <a:pt x="123986" y="100739"/>
                  </a:cubicBezTo>
                  <a:cubicBezTo>
                    <a:pt x="81366" y="116237"/>
                    <a:pt x="40683" y="104613"/>
                    <a:pt x="0" y="92990"/>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57" name="Freeform 56"/>
            <p:cNvSpPr/>
            <p:nvPr/>
          </p:nvSpPr>
          <p:spPr bwMode="auto">
            <a:xfrm>
              <a:off x="1472057" y="3140167"/>
              <a:ext cx="276386" cy="97876"/>
            </a:xfrm>
            <a:custGeom>
              <a:avLst/>
              <a:gdLst>
                <a:gd name="connsiteX0" fmla="*/ 255722 w 255722"/>
                <a:gd name="connsiteY0" fmla="*/ 0 h 108208"/>
                <a:gd name="connsiteX1" fmla="*/ 123986 w 255722"/>
                <a:gd name="connsiteY1" fmla="*/ 100739 h 108208"/>
                <a:gd name="connsiteX2" fmla="*/ 0 w 255722"/>
                <a:gd name="connsiteY2" fmla="*/ 92990 h 108208"/>
              </a:gdLst>
              <a:ahLst/>
              <a:cxnLst>
                <a:cxn ang="0">
                  <a:pos x="connsiteX0" y="connsiteY0"/>
                </a:cxn>
                <a:cxn ang="0">
                  <a:pos x="connsiteX1" y="connsiteY1"/>
                </a:cxn>
                <a:cxn ang="0">
                  <a:pos x="connsiteX2" y="connsiteY2"/>
                </a:cxn>
              </a:cxnLst>
              <a:rect l="l" t="t" r="r" b="b"/>
              <a:pathLst>
                <a:path w="255722" h="108208">
                  <a:moveTo>
                    <a:pt x="255722" y="0"/>
                  </a:moveTo>
                  <a:cubicBezTo>
                    <a:pt x="211164" y="42620"/>
                    <a:pt x="166606" y="85241"/>
                    <a:pt x="123986" y="100739"/>
                  </a:cubicBezTo>
                  <a:cubicBezTo>
                    <a:pt x="81366" y="116237"/>
                    <a:pt x="40683" y="104613"/>
                    <a:pt x="0" y="92990"/>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58" name="Freeform 57"/>
            <p:cNvSpPr/>
            <p:nvPr/>
          </p:nvSpPr>
          <p:spPr bwMode="auto">
            <a:xfrm>
              <a:off x="1860806" y="1412708"/>
              <a:ext cx="302217" cy="201521"/>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Lst>
              <a:ahLst/>
              <a:cxnLst>
                <a:cxn ang="0">
                  <a:pos x="connsiteX0" y="connsiteY0"/>
                </a:cxn>
                <a:cxn ang="0">
                  <a:pos x="connsiteX1" y="connsiteY1"/>
                </a:cxn>
                <a:cxn ang="0">
                  <a:pos x="connsiteX2" y="connsiteY2"/>
                </a:cxn>
              </a:cxnLst>
              <a:rect l="l" t="t" r="r" b="b"/>
              <a:pathLst>
                <a:path w="302217" h="130917">
                  <a:moveTo>
                    <a:pt x="0" y="53426"/>
                  </a:moveTo>
                  <a:cubicBezTo>
                    <a:pt x="114300" y="-34398"/>
                    <a:pt x="197603" y="9515"/>
                    <a:pt x="247972" y="22430"/>
                  </a:cubicBezTo>
                  <a:cubicBezTo>
                    <a:pt x="298342" y="35345"/>
                    <a:pt x="297374" y="80871"/>
                    <a:pt x="302217" y="130917"/>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latin typeface="Calibri"/>
                <a:ea typeface="+mn-ea"/>
              </a:endParaRPr>
            </a:p>
          </p:txBody>
        </p:sp>
        <p:sp>
          <p:nvSpPr>
            <p:cNvPr id="59" name="Freeform 58"/>
            <p:cNvSpPr/>
            <p:nvPr/>
          </p:nvSpPr>
          <p:spPr bwMode="auto">
            <a:xfrm rot="18924305">
              <a:off x="1647729" y="2556374"/>
              <a:ext cx="329432" cy="23762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Lst>
              <a:ahLst/>
              <a:cxnLst>
                <a:cxn ang="0">
                  <a:pos x="connsiteX0" y="connsiteY0"/>
                </a:cxn>
                <a:cxn ang="0">
                  <a:pos x="connsiteX1" y="connsiteY1"/>
                </a:cxn>
                <a:cxn ang="0">
                  <a:pos x="connsiteX2" y="connsiteY2"/>
                </a:cxn>
              </a:cxnLst>
              <a:rect l="l" t="t" r="r" b="b"/>
              <a:pathLst>
                <a:path w="302217" h="144843">
                  <a:moveTo>
                    <a:pt x="0" y="67352"/>
                  </a:moveTo>
                  <a:cubicBezTo>
                    <a:pt x="114300" y="-20472"/>
                    <a:pt x="126942" y="-2947"/>
                    <a:pt x="192429" y="13237"/>
                  </a:cubicBezTo>
                  <a:cubicBezTo>
                    <a:pt x="257916" y="29421"/>
                    <a:pt x="297374" y="94797"/>
                    <a:pt x="302217" y="144843"/>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latin typeface="Calibri"/>
                <a:ea typeface="+mn-ea"/>
              </a:endParaRPr>
            </a:p>
          </p:txBody>
        </p:sp>
        <p:sp>
          <p:nvSpPr>
            <p:cNvPr id="60" name="Freeform 59"/>
            <p:cNvSpPr/>
            <p:nvPr/>
          </p:nvSpPr>
          <p:spPr bwMode="auto">
            <a:xfrm rot="9169853">
              <a:off x="1771118" y="3110721"/>
              <a:ext cx="504227" cy="221161"/>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37390 h 137390"/>
                <a:gd name="connsiteX1" fmla="*/ 141077 w 335314"/>
                <a:gd name="connsiteY1" fmla="*/ 385 h 137390"/>
                <a:gd name="connsiteX2" fmla="*/ 335314 w 335314"/>
                <a:gd name="connsiteY2" fmla="*/ 103243 h 137390"/>
                <a:gd name="connsiteX0" fmla="*/ 0 w 307699"/>
                <a:gd name="connsiteY0" fmla="*/ 137011 h 137011"/>
                <a:gd name="connsiteX1" fmla="*/ 141077 w 307699"/>
                <a:gd name="connsiteY1" fmla="*/ 6 h 137011"/>
                <a:gd name="connsiteX2" fmla="*/ 307699 w 307699"/>
                <a:gd name="connsiteY2" fmla="*/ 132168 h 137011"/>
                <a:gd name="connsiteX0" fmla="*/ 0 w 307699"/>
                <a:gd name="connsiteY0" fmla="*/ 114134 h 114134"/>
                <a:gd name="connsiteX1" fmla="*/ 111260 w 307699"/>
                <a:gd name="connsiteY1" fmla="*/ 75 h 114134"/>
                <a:gd name="connsiteX2" fmla="*/ 307699 w 307699"/>
                <a:gd name="connsiteY2" fmla="*/ 109291 h 114134"/>
                <a:gd name="connsiteX0" fmla="*/ 0 w 311425"/>
                <a:gd name="connsiteY0" fmla="*/ 114134 h 114134"/>
                <a:gd name="connsiteX1" fmla="*/ 111260 w 311425"/>
                <a:gd name="connsiteY1" fmla="*/ 75 h 114134"/>
                <a:gd name="connsiteX2" fmla="*/ 307699 w 311425"/>
                <a:gd name="connsiteY2" fmla="*/ 109291 h 114134"/>
                <a:gd name="connsiteX0" fmla="*/ 0 w 307699"/>
                <a:gd name="connsiteY0" fmla="*/ 114134 h 114134"/>
                <a:gd name="connsiteX1" fmla="*/ 111260 w 307699"/>
                <a:gd name="connsiteY1" fmla="*/ 75 h 114134"/>
                <a:gd name="connsiteX2" fmla="*/ 307699 w 307699"/>
                <a:gd name="connsiteY2" fmla="*/ 109291 h 114134"/>
                <a:gd name="connsiteX0" fmla="*/ 0 w 364892"/>
                <a:gd name="connsiteY0" fmla="*/ 114603 h 114603"/>
                <a:gd name="connsiteX1" fmla="*/ 111260 w 364892"/>
                <a:gd name="connsiteY1" fmla="*/ 544 h 114603"/>
                <a:gd name="connsiteX2" fmla="*/ 364892 w 364892"/>
                <a:gd name="connsiteY2" fmla="*/ 78633 h 114603"/>
                <a:gd name="connsiteX0" fmla="*/ 0 w 364892"/>
                <a:gd name="connsiteY0" fmla="*/ 126881 h 126881"/>
                <a:gd name="connsiteX1" fmla="*/ 140957 w 364892"/>
                <a:gd name="connsiteY1" fmla="*/ 437 h 126881"/>
                <a:gd name="connsiteX2" fmla="*/ 364892 w 364892"/>
                <a:gd name="connsiteY2" fmla="*/ 90911 h 126881"/>
                <a:gd name="connsiteX0" fmla="*/ 0 w 364892"/>
                <a:gd name="connsiteY0" fmla="*/ 126687 h 126687"/>
                <a:gd name="connsiteX1" fmla="*/ 140957 w 364892"/>
                <a:gd name="connsiteY1" fmla="*/ 243 h 126687"/>
                <a:gd name="connsiteX2" fmla="*/ 326079 w 364892"/>
                <a:gd name="connsiteY2" fmla="*/ 94629 h 126687"/>
                <a:gd name="connsiteX3" fmla="*/ 364892 w 364892"/>
                <a:gd name="connsiteY3" fmla="*/ 90717 h 126687"/>
                <a:gd name="connsiteX0" fmla="*/ 0 w 335077"/>
                <a:gd name="connsiteY0" fmla="*/ 163619 h 163619"/>
                <a:gd name="connsiteX1" fmla="*/ 140957 w 335077"/>
                <a:gd name="connsiteY1" fmla="*/ 37175 h 163619"/>
                <a:gd name="connsiteX2" fmla="*/ 326079 w 335077"/>
                <a:gd name="connsiteY2" fmla="*/ 131561 h 163619"/>
                <a:gd name="connsiteX3" fmla="*/ 275396 w 335077"/>
                <a:gd name="connsiteY3" fmla="*/ 22 h 163619"/>
                <a:gd name="connsiteX0" fmla="*/ 0 w 340929"/>
                <a:gd name="connsiteY0" fmla="*/ 126687 h 128314"/>
                <a:gd name="connsiteX1" fmla="*/ 140957 w 340929"/>
                <a:gd name="connsiteY1" fmla="*/ 243 h 128314"/>
                <a:gd name="connsiteX2" fmla="*/ 326079 w 340929"/>
                <a:gd name="connsiteY2" fmla="*/ 94629 h 128314"/>
                <a:gd name="connsiteX3" fmla="*/ 321267 w 340929"/>
                <a:gd name="connsiteY3" fmla="*/ 128314 h 128314"/>
                <a:gd name="connsiteX0" fmla="*/ 0 w 321267"/>
                <a:gd name="connsiteY0" fmla="*/ 138916 h 140543"/>
                <a:gd name="connsiteX1" fmla="*/ 140957 w 321267"/>
                <a:gd name="connsiteY1" fmla="*/ 12472 h 140543"/>
                <a:gd name="connsiteX2" fmla="*/ 211170 w 321267"/>
                <a:gd name="connsiteY2" fmla="*/ 14895 h 140543"/>
                <a:gd name="connsiteX3" fmla="*/ 321267 w 321267"/>
                <a:gd name="connsiteY3" fmla="*/ 140543 h 140543"/>
                <a:gd name="connsiteX0" fmla="*/ 0 w 321267"/>
                <a:gd name="connsiteY0" fmla="*/ 139255 h 140882"/>
                <a:gd name="connsiteX1" fmla="*/ 84123 w 321267"/>
                <a:gd name="connsiteY1" fmla="*/ 12254 h 140882"/>
                <a:gd name="connsiteX2" fmla="*/ 211170 w 321267"/>
                <a:gd name="connsiteY2" fmla="*/ 15234 h 140882"/>
                <a:gd name="connsiteX3" fmla="*/ 321267 w 321267"/>
                <a:gd name="connsiteY3" fmla="*/ 140882 h 140882"/>
              </a:gdLst>
              <a:ahLst/>
              <a:cxnLst>
                <a:cxn ang="0">
                  <a:pos x="connsiteX0" y="connsiteY0"/>
                </a:cxn>
                <a:cxn ang="0">
                  <a:pos x="connsiteX1" y="connsiteY1"/>
                </a:cxn>
                <a:cxn ang="0">
                  <a:pos x="connsiteX2" y="connsiteY2"/>
                </a:cxn>
                <a:cxn ang="0">
                  <a:pos x="connsiteX3" y="connsiteY3"/>
                </a:cxn>
              </a:cxnLst>
              <a:rect l="l" t="t" r="r" b="b"/>
              <a:pathLst>
                <a:path w="321267" h="140882">
                  <a:moveTo>
                    <a:pt x="0" y="139255"/>
                  </a:moveTo>
                  <a:cubicBezTo>
                    <a:pt x="32892" y="12608"/>
                    <a:pt x="48928" y="32924"/>
                    <a:pt x="84123" y="12254"/>
                  </a:cubicBezTo>
                  <a:cubicBezTo>
                    <a:pt x="119318" y="-8416"/>
                    <a:pt x="173848" y="155"/>
                    <a:pt x="211170" y="15234"/>
                  </a:cubicBezTo>
                  <a:cubicBezTo>
                    <a:pt x="248492" y="30313"/>
                    <a:pt x="318240" y="138751"/>
                    <a:pt x="321267" y="140882"/>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latin typeface="Calibri"/>
                <a:ea typeface="+mn-ea"/>
              </a:endParaRPr>
            </a:p>
          </p:txBody>
        </p:sp>
        <p:sp>
          <p:nvSpPr>
            <p:cNvPr id="61" name="Freeform 60"/>
            <p:cNvSpPr/>
            <p:nvPr/>
          </p:nvSpPr>
          <p:spPr bwMode="auto">
            <a:xfrm rot="9897059">
              <a:off x="1761759" y="2046811"/>
              <a:ext cx="330029" cy="146164"/>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37390 h 137390"/>
                <a:gd name="connsiteX1" fmla="*/ 141077 w 335314"/>
                <a:gd name="connsiteY1" fmla="*/ 385 h 137390"/>
                <a:gd name="connsiteX2" fmla="*/ 335314 w 335314"/>
                <a:gd name="connsiteY2" fmla="*/ 103243 h 137390"/>
                <a:gd name="connsiteX0" fmla="*/ 0 w 307699"/>
                <a:gd name="connsiteY0" fmla="*/ 137011 h 137011"/>
                <a:gd name="connsiteX1" fmla="*/ 141077 w 307699"/>
                <a:gd name="connsiteY1" fmla="*/ 6 h 137011"/>
                <a:gd name="connsiteX2" fmla="*/ 307699 w 307699"/>
                <a:gd name="connsiteY2" fmla="*/ 132168 h 137011"/>
                <a:gd name="connsiteX0" fmla="*/ 0 w 307699"/>
                <a:gd name="connsiteY0" fmla="*/ 114134 h 114134"/>
                <a:gd name="connsiteX1" fmla="*/ 111260 w 307699"/>
                <a:gd name="connsiteY1" fmla="*/ 75 h 114134"/>
                <a:gd name="connsiteX2" fmla="*/ 307699 w 307699"/>
                <a:gd name="connsiteY2" fmla="*/ 109291 h 114134"/>
                <a:gd name="connsiteX0" fmla="*/ 0 w 311425"/>
                <a:gd name="connsiteY0" fmla="*/ 114134 h 114134"/>
                <a:gd name="connsiteX1" fmla="*/ 111260 w 311425"/>
                <a:gd name="connsiteY1" fmla="*/ 75 h 114134"/>
                <a:gd name="connsiteX2" fmla="*/ 307699 w 311425"/>
                <a:gd name="connsiteY2" fmla="*/ 109291 h 114134"/>
                <a:gd name="connsiteX0" fmla="*/ 0 w 307699"/>
                <a:gd name="connsiteY0" fmla="*/ 114134 h 114134"/>
                <a:gd name="connsiteX1" fmla="*/ 111260 w 307699"/>
                <a:gd name="connsiteY1" fmla="*/ 75 h 114134"/>
                <a:gd name="connsiteX2" fmla="*/ 307699 w 307699"/>
                <a:gd name="connsiteY2" fmla="*/ 109291 h 114134"/>
                <a:gd name="connsiteX0" fmla="*/ 0 w 364892"/>
                <a:gd name="connsiteY0" fmla="*/ 114603 h 114603"/>
                <a:gd name="connsiteX1" fmla="*/ 111260 w 364892"/>
                <a:gd name="connsiteY1" fmla="*/ 544 h 114603"/>
                <a:gd name="connsiteX2" fmla="*/ 364892 w 364892"/>
                <a:gd name="connsiteY2" fmla="*/ 78633 h 114603"/>
                <a:gd name="connsiteX0" fmla="*/ 0 w 364892"/>
                <a:gd name="connsiteY0" fmla="*/ 126881 h 126881"/>
                <a:gd name="connsiteX1" fmla="*/ 140957 w 364892"/>
                <a:gd name="connsiteY1" fmla="*/ 437 h 126881"/>
                <a:gd name="connsiteX2" fmla="*/ 364892 w 364892"/>
                <a:gd name="connsiteY2" fmla="*/ 90911 h 126881"/>
                <a:gd name="connsiteX0" fmla="*/ 0 w 364892"/>
                <a:gd name="connsiteY0" fmla="*/ 126687 h 126687"/>
                <a:gd name="connsiteX1" fmla="*/ 140957 w 364892"/>
                <a:gd name="connsiteY1" fmla="*/ 243 h 126687"/>
                <a:gd name="connsiteX2" fmla="*/ 326079 w 364892"/>
                <a:gd name="connsiteY2" fmla="*/ 94629 h 126687"/>
                <a:gd name="connsiteX3" fmla="*/ 364892 w 364892"/>
                <a:gd name="connsiteY3" fmla="*/ 90717 h 126687"/>
                <a:gd name="connsiteX0" fmla="*/ 0 w 335077"/>
                <a:gd name="connsiteY0" fmla="*/ 163619 h 163619"/>
                <a:gd name="connsiteX1" fmla="*/ 140957 w 335077"/>
                <a:gd name="connsiteY1" fmla="*/ 37175 h 163619"/>
                <a:gd name="connsiteX2" fmla="*/ 326079 w 335077"/>
                <a:gd name="connsiteY2" fmla="*/ 131561 h 163619"/>
                <a:gd name="connsiteX3" fmla="*/ 275396 w 335077"/>
                <a:gd name="connsiteY3" fmla="*/ 22 h 163619"/>
                <a:gd name="connsiteX0" fmla="*/ 0 w 340929"/>
                <a:gd name="connsiteY0" fmla="*/ 126687 h 128314"/>
                <a:gd name="connsiteX1" fmla="*/ 140957 w 340929"/>
                <a:gd name="connsiteY1" fmla="*/ 243 h 128314"/>
                <a:gd name="connsiteX2" fmla="*/ 326079 w 340929"/>
                <a:gd name="connsiteY2" fmla="*/ 94629 h 128314"/>
                <a:gd name="connsiteX3" fmla="*/ 321267 w 340929"/>
                <a:gd name="connsiteY3" fmla="*/ 128314 h 128314"/>
                <a:gd name="connsiteX0" fmla="*/ 0 w 321267"/>
                <a:gd name="connsiteY0" fmla="*/ 138916 h 140543"/>
                <a:gd name="connsiteX1" fmla="*/ 140957 w 321267"/>
                <a:gd name="connsiteY1" fmla="*/ 12472 h 140543"/>
                <a:gd name="connsiteX2" fmla="*/ 211170 w 321267"/>
                <a:gd name="connsiteY2" fmla="*/ 14895 h 140543"/>
                <a:gd name="connsiteX3" fmla="*/ 321267 w 321267"/>
                <a:gd name="connsiteY3" fmla="*/ 140543 h 140543"/>
                <a:gd name="connsiteX0" fmla="*/ 0 w 321267"/>
                <a:gd name="connsiteY0" fmla="*/ 139255 h 140882"/>
                <a:gd name="connsiteX1" fmla="*/ 84123 w 321267"/>
                <a:gd name="connsiteY1" fmla="*/ 12254 h 140882"/>
                <a:gd name="connsiteX2" fmla="*/ 211170 w 321267"/>
                <a:gd name="connsiteY2" fmla="*/ 15234 h 140882"/>
                <a:gd name="connsiteX3" fmla="*/ 321267 w 321267"/>
                <a:gd name="connsiteY3" fmla="*/ 140882 h 140882"/>
                <a:gd name="connsiteX0" fmla="*/ 0 w 321267"/>
                <a:gd name="connsiteY0" fmla="*/ 127101 h 128728"/>
                <a:gd name="connsiteX1" fmla="*/ 48543 w 321267"/>
                <a:gd name="connsiteY1" fmla="*/ 52794 h 128728"/>
                <a:gd name="connsiteX2" fmla="*/ 211170 w 321267"/>
                <a:gd name="connsiteY2" fmla="*/ 3080 h 128728"/>
                <a:gd name="connsiteX3" fmla="*/ 321267 w 321267"/>
                <a:gd name="connsiteY3" fmla="*/ 128728 h 128728"/>
                <a:gd name="connsiteX0" fmla="*/ 0 w 321267"/>
                <a:gd name="connsiteY0" fmla="*/ 88944 h 90571"/>
                <a:gd name="connsiteX1" fmla="*/ 48543 w 321267"/>
                <a:gd name="connsiteY1" fmla="*/ 14637 h 90571"/>
                <a:gd name="connsiteX2" fmla="*/ 218540 w 321267"/>
                <a:gd name="connsiteY2" fmla="*/ 8118 h 90571"/>
                <a:gd name="connsiteX3" fmla="*/ 321267 w 321267"/>
                <a:gd name="connsiteY3" fmla="*/ 90571 h 90571"/>
                <a:gd name="connsiteX0" fmla="*/ 0 w 311762"/>
                <a:gd name="connsiteY0" fmla="*/ 72210 h 91722"/>
                <a:gd name="connsiteX1" fmla="*/ 39038 w 311762"/>
                <a:gd name="connsiteY1" fmla="*/ 15788 h 91722"/>
                <a:gd name="connsiteX2" fmla="*/ 209035 w 311762"/>
                <a:gd name="connsiteY2" fmla="*/ 9269 h 91722"/>
                <a:gd name="connsiteX3" fmla="*/ 311762 w 311762"/>
                <a:gd name="connsiteY3" fmla="*/ 91722 h 91722"/>
                <a:gd name="connsiteX0" fmla="*/ 0 w 311762"/>
                <a:gd name="connsiteY0" fmla="*/ 73233 h 92745"/>
                <a:gd name="connsiteX1" fmla="*/ 78185 w 311762"/>
                <a:gd name="connsiteY1" fmla="*/ 14466 h 92745"/>
                <a:gd name="connsiteX2" fmla="*/ 209035 w 311762"/>
                <a:gd name="connsiteY2" fmla="*/ 10292 h 92745"/>
                <a:gd name="connsiteX3" fmla="*/ 311762 w 311762"/>
                <a:gd name="connsiteY3" fmla="*/ 92745 h 92745"/>
                <a:gd name="connsiteX0" fmla="*/ 0 w 311762"/>
                <a:gd name="connsiteY0" fmla="*/ 63085 h 82597"/>
                <a:gd name="connsiteX1" fmla="*/ 209035 w 311762"/>
                <a:gd name="connsiteY1" fmla="*/ 144 h 82597"/>
                <a:gd name="connsiteX2" fmla="*/ 311762 w 311762"/>
                <a:gd name="connsiteY2" fmla="*/ 82597 h 82597"/>
                <a:gd name="connsiteX0" fmla="*/ 0 w 311762"/>
                <a:gd name="connsiteY0" fmla="*/ 54574 h 74086"/>
                <a:gd name="connsiteX1" fmla="*/ 159018 w 311762"/>
                <a:gd name="connsiteY1" fmla="*/ 170 h 74086"/>
                <a:gd name="connsiteX2" fmla="*/ 311762 w 311762"/>
                <a:gd name="connsiteY2" fmla="*/ 74086 h 74086"/>
                <a:gd name="connsiteX0" fmla="*/ 0 w 311762"/>
                <a:gd name="connsiteY0" fmla="*/ 56670 h 76182"/>
                <a:gd name="connsiteX1" fmla="*/ 50686 w 311762"/>
                <a:gd name="connsiteY1" fmla="*/ 18289 h 76182"/>
                <a:gd name="connsiteX2" fmla="*/ 159018 w 311762"/>
                <a:gd name="connsiteY2" fmla="*/ 2266 h 76182"/>
                <a:gd name="connsiteX3" fmla="*/ 311762 w 311762"/>
                <a:gd name="connsiteY3" fmla="*/ 76182 h 76182"/>
                <a:gd name="connsiteX0" fmla="*/ 0 w 311762"/>
                <a:gd name="connsiteY0" fmla="*/ 50354 h 69866"/>
                <a:gd name="connsiteX1" fmla="*/ 50686 w 311762"/>
                <a:gd name="connsiteY1" fmla="*/ 11973 h 69866"/>
                <a:gd name="connsiteX2" fmla="*/ 185394 w 311762"/>
                <a:gd name="connsiteY2" fmla="*/ 3375 h 69866"/>
                <a:gd name="connsiteX3" fmla="*/ 311762 w 311762"/>
                <a:gd name="connsiteY3" fmla="*/ 69866 h 69866"/>
              </a:gdLst>
              <a:ahLst/>
              <a:cxnLst>
                <a:cxn ang="0">
                  <a:pos x="connsiteX0" y="connsiteY0"/>
                </a:cxn>
                <a:cxn ang="0">
                  <a:pos x="connsiteX1" y="connsiteY1"/>
                </a:cxn>
                <a:cxn ang="0">
                  <a:pos x="connsiteX2" y="connsiteY2"/>
                </a:cxn>
                <a:cxn ang="0">
                  <a:pos x="connsiteX3" y="connsiteY3"/>
                </a:cxn>
              </a:cxnLst>
              <a:rect l="l" t="t" r="r" b="b"/>
              <a:pathLst>
                <a:path w="311762" h="69866">
                  <a:moveTo>
                    <a:pt x="0" y="50354"/>
                  </a:moveTo>
                  <a:cubicBezTo>
                    <a:pt x="11349" y="45630"/>
                    <a:pt x="24183" y="21040"/>
                    <a:pt x="50686" y="11973"/>
                  </a:cubicBezTo>
                  <a:cubicBezTo>
                    <a:pt x="77189" y="2906"/>
                    <a:pt x="144782" y="-4601"/>
                    <a:pt x="185394" y="3375"/>
                  </a:cubicBezTo>
                  <a:cubicBezTo>
                    <a:pt x="222716" y="18454"/>
                    <a:pt x="308735" y="67735"/>
                    <a:pt x="311762" y="69866"/>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latin typeface="Calibri"/>
                <a:ea typeface="+mn-ea"/>
              </a:endParaRPr>
            </a:p>
          </p:txBody>
        </p:sp>
        <p:sp>
          <p:nvSpPr>
            <p:cNvPr id="62" name="Freeform 61"/>
            <p:cNvSpPr/>
            <p:nvPr/>
          </p:nvSpPr>
          <p:spPr bwMode="auto">
            <a:xfrm flipH="1">
              <a:off x="2904357" y="2030869"/>
              <a:ext cx="382496" cy="10291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40359 h 117850"/>
                <a:gd name="connsiteX1" fmla="*/ 125037 w 302217"/>
                <a:gd name="connsiteY1" fmla="*/ 46401 h 117850"/>
                <a:gd name="connsiteX2" fmla="*/ 302217 w 302217"/>
                <a:gd name="connsiteY2" fmla="*/ 117850 h 117850"/>
                <a:gd name="connsiteX0" fmla="*/ 0 w 517354"/>
                <a:gd name="connsiteY0" fmla="*/ 46101 h 101987"/>
                <a:gd name="connsiteX1" fmla="*/ 340174 w 517354"/>
                <a:gd name="connsiteY1" fmla="*/ 30538 h 101987"/>
                <a:gd name="connsiteX2" fmla="*/ 517354 w 517354"/>
                <a:gd name="connsiteY2" fmla="*/ 101987 h 101987"/>
                <a:gd name="connsiteX0" fmla="*/ 0 w 517354"/>
                <a:gd name="connsiteY0" fmla="*/ 33353 h 89239"/>
                <a:gd name="connsiteX1" fmla="*/ 32835 w 517354"/>
                <a:gd name="connsiteY1" fmla="*/ 67173 h 89239"/>
                <a:gd name="connsiteX2" fmla="*/ 517354 w 517354"/>
                <a:gd name="connsiteY2" fmla="*/ 89239 h 89239"/>
                <a:gd name="connsiteX0" fmla="*/ 4502 w 690893"/>
                <a:gd name="connsiteY0" fmla="*/ 32843 h 70210"/>
                <a:gd name="connsiteX1" fmla="*/ 37337 w 690893"/>
                <a:gd name="connsiteY1" fmla="*/ 66663 h 70210"/>
                <a:gd name="connsiteX2" fmla="*/ 690893 w 690893"/>
                <a:gd name="connsiteY2" fmla="*/ 70210 h 70210"/>
                <a:gd name="connsiteX0" fmla="*/ 4502 w 690893"/>
                <a:gd name="connsiteY0" fmla="*/ 32843 h 70210"/>
                <a:gd name="connsiteX1" fmla="*/ 37337 w 690893"/>
                <a:gd name="connsiteY1" fmla="*/ 66663 h 70210"/>
                <a:gd name="connsiteX2" fmla="*/ 690893 w 690893"/>
                <a:gd name="connsiteY2" fmla="*/ 70210 h 70210"/>
                <a:gd name="connsiteX0" fmla="*/ 6650 w 723776"/>
                <a:gd name="connsiteY0" fmla="*/ 32265 h 66187"/>
                <a:gd name="connsiteX1" fmla="*/ 39485 w 723776"/>
                <a:gd name="connsiteY1" fmla="*/ 66085 h 66187"/>
                <a:gd name="connsiteX2" fmla="*/ 723776 w 723776"/>
                <a:gd name="connsiteY2" fmla="*/ 48027 h 66187"/>
                <a:gd name="connsiteX0" fmla="*/ 6650 w 723776"/>
                <a:gd name="connsiteY0" fmla="*/ 32265 h 66085"/>
                <a:gd name="connsiteX1" fmla="*/ 39485 w 723776"/>
                <a:gd name="connsiteY1" fmla="*/ 66085 h 66085"/>
                <a:gd name="connsiteX2" fmla="*/ 723776 w 723776"/>
                <a:gd name="connsiteY2" fmla="*/ 48027 h 66085"/>
                <a:gd name="connsiteX0" fmla="*/ 6650 w 723776"/>
                <a:gd name="connsiteY0" fmla="*/ 32265 h 66085"/>
                <a:gd name="connsiteX1" fmla="*/ 39485 w 723776"/>
                <a:gd name="connsiteY1" fmla="*/ 66085 h 66085"/>
                <a:gd name="connsiteX2" fmla="*/ 723776 w 723776"/>
                <a:gd name="connsiteY2" fmla="*/ 48027 h 66085"/>
                <a:gd name="connsiteX0" fmla="*/ 49607 w 766733"/>
                <a:gd name="connsiteY0" fmla="*/ 3479 h 38175"/>
                <a:gd name="connsiteX1" fmla="*/ 8626 w 766733"/>
                <a:gd name="connsiteY1" fmla="*/ 3810 h 38175"/>
                <a:gd name="connsiteX2" fmla="*/ 82442 w 766733"/>
                <a:gd name="connsiteY2" fmla="*/ 37299 h 38175"/>
                <a:gd name="connsiteX3" fmla="*/ 766733 w 766733"/>
                <a:gd name="connsiteY3" fmla="*/ 19241 h 38175"/>
                <a:gd name="connsiteX0" fmla="*/ 41383 w 758509"/>
                <a:gd name="connsiteY0" fmla="*/ 3479 h 40991"/>
                <a:gd name="connsiteX1" fmla="*/ 402 w 758509"/>
                <a:gd name="connsiteY1" fmla="*/ 3810 h 40991"/>
                <a:gd name="connsiteX2" fmla="*/ 181786 w 758509"/>
                <a:gd name="connsiteY2" fmla="*/ 40386 h 40991"/>
                <a:gd name="connsiteX3" fmla="*/ 758509 w 758509"/>
                <a:gd name="connsiteY3" fmla="*/ 19241 h 40991"/>
              </a:gdLst>
              <a:ahLst/>
              <a:cxnLst>
                <a:cxn ang="0">
                  <a:pos x="connsiteX0" y="connsiteY0"/>
                </a:cxn>
                <a:cxn ang="0">
                  <a:pos x="connsiteX1" y="connsiteY1"/>
                </a:cxn>
                <a:cxn ang="0">
                  <a:pos x="connsiteX2" y="connsiteY2"/>
                </a:cxn>
                <a:cxn ang="0">
                  <a:pos x="connsiteX3" y="connsiteY3"/>
                </a:cxn>
              </a:cxnLst>
              <a:rect l="l" t="t" r="r" b="b"/>
              <a:pathLst>
                <a:path w="758509" h="40991">
                  <a:moveTo>
                    <a:pt x="41383" y="3479"/>
                  </a:moveTo>
                  <a:cubicBezTo>
                    <a:pt x="47359" y="-581"/>
                    <a:pt x="-5070" y="-1827"/>
                    <a:pt x="402" y="3810"/>
                  </a:cubicBezTo>
                  <a:cubicBezTo>
                    <a:pt x="5874" y="9447"/>
                    <a:pt x="55435" y="37814"/>
                    <a:pt x="181786" y="40386"/>
                  </a:cubicBezTo>
                  <a:cubicBezTo>
                    <a:pt x="308137" y="42958"/>
                    <a:pt x="545781" y="37606"/>
                    <a:pt x="758509" y="19241"/>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latin typeface="Calibri"/>
                <a:ea typeface="+mn-ea"/>
              </a:endParaRPr>
            </a:p>
          </p:txBody>
        </p:sp>
        <p:sp>
          <p:nvSpPr>
            <p:cNvPr id="63" name="Freeform 62"/>
            <p:cNvSpPr/>
            <p:nvPr/>
          </p:nvSpPr>
          <p:spPr bwMode="auto">
            <a:xfrm rot="20412264" flipH="1">
              <a:off x="2960021" y="2478930"/>
              <a:ext cx="382496" cy="10291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40359 h 117850"/>
                <a:gd name="connsiteX1" fmla="*/ 125037 w 302217"/>
                <a:gd name="connsiteY1" fmla="*/ 46401 h 117850"/>
                <a:gd name="connsiteX2" fmla="*/ 302217 w 302217"/>
                <a:gd name="connsiteY2" fmla="*/ 117850 h 117850"/>
                <a:gd name="connsiteX0" fmla="*/ 0 w 517354"/>
                <a:gd name="connsiteY0" fmla="*/ 46101 h 101987"/>
                <a:gd name="connsiteX1" fmla="*/ 340174 w 517354"/>
                <a:gd name="connsiteY1" fmla="*/ 30538 h 101987"/>
                <a:gd name="connsiteX2" fmla="*/ 517354 w 517354"/>
                <a:gd name="connsiteY2" fmla="*/ 101987 h 101987"/>
                <a:gd name="connsiteX0" fmla="*/ 0 w 517354"/>
                <a:gd name="connsiteY0" fmla="*/ 33353 h 89239"/>
                <a:gd name="connsiteX1" fmla="*/ 32835 w 517354"/>
                <a:gd name="connsiteY1" fmla="*/ 67173 h 89239"/>
                <a:gd name="connsiteX2" fmla="*/ 517354 w 517354"/>
                <a:gd name="connsiteY2" fmla="*/ 89239 h 89239"/>
                <a:gd name="connsiteX0" fmla="*/ 4502 w 690893"/>
                <a:gd name="connsiteY0" fmla="*/ 32843 h 70210"/>
                <a:gd name="connsiteX1" fmla="*/ 37337 w 690893"/>
                <a:gd name="connsiteY1" fmla="*/ 66663 h 70210"/>
                <a:gd name="connsiteX2" fmla="*/ 690893 w 690893"/>
                <a:gd name="connsiteY2" fmla="*/ 70210 h 70210"/>
                <a:gd name="connsiteX0" fmla="*/ 4502 w 690893"/>
                <a:gd name="connsiteY0" fmla="*/ 32843 h 70210"/>
                <a:gd name="connsiteX1" fmla="*/ 37337 w 690893"/>
                <a:gd name="connsiteY1" fmla="*/ 66663 h 70210"/>
                <a:gd name="connsiteX2" fmla="*/ 690893 w 690893"/>
                <a:gd name="connsiteY2" fmla="*/ 70210 h 70210"/>
                <a:gd name="connsiteX0" fmla="*/ 6650 w 723776"/>
                <a:gd name="connsiteY0" fmla="*/ 32265 h 66187"/>
                <a:gd name="connsiteX1" fmla="*/ 39485 w 723776"/>
                <a:gd name="connsiteY1" fmla="*/ 66085 h 66187"/>
                <a:gd name="connsiteX2" fmla="*/ 723776 w 723776"/>
                <a:gd name="connsiteY2" fmla="*/ 48027 h 66187"/>
                <a:gd name="connsiteX0" fmla="*/ 6650 w 723776"/>
                <a:gd name="connsiteY0" fmla="*/ 32265 h 66085"/>
                <a:gd name="connsiteX1" fmla="*/ 39485 w 723776"/>
                <a:gd name="connsiteY1" fmla="*/ 66085 h 66085"/>
                <a:gd name="connsiteX2" fmla="*/ 723776 w 723776"/>
                <a:gd name="connsiteY2" fmla="*/ 48027 h 66085"/>
                <a:gd name="connsiteX0" fmla="*/ 6650 w 723776"/>
                <a:gd name="connsiteY0" fmla="*/ 32265 h 66085"/>
                <a:gd name="connsiteX1" fmla="*/ 39485 w 723776"/>
                <a:gd name="connsiteY1" fmla="*/ 66085 h 66085"/>
                <a:gd name="connsiteX2" fmla="*/ 723776 w 723776"/>
                <a:gd name="connsiteY2" fmla="*/ 48027 h 66085"/>
                <a:gd name="connsiteX0" fmla="*/ 49607 w 766733"/>
                <a:gd name="connsiteY0" fmla="*/ 3479 h 38175"/>
                <a:gd name="connsiteX1" fmla="*/ 8626 w 766733"/>
                <a:gd name="connsiteY1" fmla="*/ 3810 h 38175"/>
                <a:gd name="connsiteX2" fmla="*/ 82442 w 766733"/>
                <a:gd name="connsiteY2" fmla="*/ 37299 h 38175"/>
                <a:gd name="connsiteX3" fmla="*/ 766733 w 766733"/>
                <a:gd name="connsiteY3" fmla="*/ 19241 h 38175"/>
                <a:gd name="connsiteX0" fmla="*/ 41383 w 758509"/>
                <a:gd name="connsiteY0" fmla="*/ 3479 h 40991"/>
                <a:gd name="connsiteX1" fmla="*/ 402 w 758509"/>
                <a:gd name="connsiteY1" fmla="*/ 3810 h 40991"/>
                <a:gd name="connsiteX2" fmla="*/ 181786 w 758509"/>
                <a:gd name="connsiteY2" fmla="*/ 40386 h 40991"/>
                <a:gd name="connsiteX3" fmla="*/ 758509 w 758509"/>
                <a:gd name="connsiteY3" fmla="*/ 19241 h 40991"/>
              </a:gdLst>
              <a:ahLst/>
              <a:cxnLst>
                <a:cxn ang="0">
                  <a:pos x="connsiteX0" y="connsiteY0"/>
                </a:cxn>
                <a:cxn ang="0">
                  <a:pos x="connsiteX1" y="connsiteY1"/>
                </a:cxn>
                <a:cxn ang="0">
                  <a:pos x="connsiteX2" y="connsiteY2"/>
                </a:cxn>
                <a:cxn ang="0">
                  <a:pos x="connsiteX3" y="connsiteY3"/>
                </a:cxn>
              </a:cxnLst>
              <a:rect l="l" t="t" r="r" b="b"/>
              <a:pathLst>
                <a:path w="758509" h="40991">
                  <a:moveTo>
                    <a:pt x="41383" y="3479"/>
                  </a:moveTo>
                  <a:cubicBezTo>
                    <a:pt x="47359" y="-581"/>
                    <a:pt x="-5070" y="-1827"/>
                    <a:pt x="402" y="3810"/>
                  </a:cubicBezTo>
                  <a:cubicBezTo>
                    <a:pt x="5874" y="9447"/>
                    <a:pt x="55435" y="37814"/>
                    <a:pt x="181786" y="40386"/>
                  </a:cubicBezTo>
                  <a:cubicBezTo>
                    <a:pt x="308137" y="42958"/>
                    <a:pt x="545781" y="37606"/>
                    <a:pt x="758509" y="19241"/>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latin typeface="Calibri"/>
                <a:ea typeface="+mn-ea"/>
              </a:endParaRPr>
            </a:p>
          </p:txBody>
        </p:sp>
        <p:sp>
          <p:nvSpPr>
            <p:cNvPr id="64" name="TextBox 63"/>
            <p:cNvSpPr txBox="1"/>
            <p:nvPr/>
          </p:nvSpPr>
          <p:spPr>
            <a:xfrm>
              <a:off x="2674466" y="1398457"/>
              <a:ext cx="1156748" cy="338554"/>
            </a:xfrm>
            <a:prstGeom prst="rect">
              <a:avLst/>
            </a:prstGeom>
            <a:noFill/>
          </p:spPr>
          <p:txBody>
            <a:bodyPr wrap="square" rtlCol="0">
              <a:spAutoFit/>
            </a:bodyPr>
            <a:lstStyle/>
            <a:p>
              <a:pPr algn="l" fontAlgn="auto">
                <a:spcBef>
                  <a:spcPts val="0"/>
                </a:spcBef>
                <a:spcAft>
                  <a:spcPts val="0"/>
                </a:spcAft>
              </a:pPr>
              <a:r>
                <a:rPr lang="en-US" sz="1600" b="0" i="1">
                  <a:solidFill>
                    <a:srgbClr val="000000"/>
                  </a:solidFill>
                  <a:latin typeface="Tahoma" panose="020B0604030504040204" pitchFamily="34" charset="0"/>
                  <a:ea typeface="Tahoma" panose="020B0604030504040204" pitchFamily="34" charset="0"/>
                  <a:cs typeface="Tahoma" panose="020B0604030504040204" pitchFamily="34" charset="0"/>
                </a:rPr>
                <a:t>I</a:t>
              </a:r>
              <a:r>
                <a:rPr lang="en-US" sz="1800" b="0" i="1" baseline="-25000">
                  <a:solidFill>
                    <a:srgbClr val="000000"/>
                  </a:solidFill>
                  <a:latin typeface="Tahoma" panose="020B0604030504040204" pitchFamily="34" charset="0"/>
                  <a:ea typeface="Tahoma" panose="020B0604030504040204" pitchFamily="34" charset="0"/>
                  <a:cs typeface="Tahoma" panose="020B0604030504040204" pitchFamily="34" charset="0"/>
                </a:rPr>
                <a:t>1</a:t>
              </a:r>
              <a:endParaRPr lang="en-US" sz="1800" b="0" i="1" baseline="-25000">
                <a:solidFill>
                  <a:srgbClr val="000000"/>
                </a:solidFill>
                <a:latin typeface="Arial"/>
                <a:ea typeface="+mn-ea"/>
              </a:endParaRPr>
            </a:p>
          </p:txBody>
        </p:sp>
        <p:sp>
          <p:nvSpPr>
            <p:cNvPr id="65" name="TextBox 64"/>
            <p:cNvSpPr txBox="1"/>
            <p:nvPr/>
          </p:nvSpPr>
          <p:spPr>
            <a:xfrm>
              <a:off x="2019460" y="2208950"/>
              <a:ext cx="1156748" cy="338554"/>
            </a:xfrm>
            <a:prstGeom prst="rect">
              <a:avLst/>
            </a:prstGeom>
            <a:noFill/>
          </p:spPr>
          <p:txBody>
            <a:bodyPr wrap="square" rtlCol="0">
              <a:spAutoFit/>
            </a:bodyPr>
            <a:lstStyle/>
            <a:p>
              <a:pPr algn="l" fontAlgn="auto">
                <a:spcBef>
                  <a:spcPts val="0"/>
                </a:spcBef>
                <a:spcAft>
                  <a:spcPts val="0"/>
                </a:spcAft>
              </a:pPr>
              <a:r>
                <a:rPr lang="en-US" sz="1600" b="0" i="1">
                  <a:solidFill>
                    <a:srgbClr val="000000"/>
                  </a:solidFill>
                  <a:latin typeface="Tahoma" panose="020B0604030504040204" pitchFamily="34" charset="0"/>
                  <a:ea typeface="Tahoma" panose="020B0604030504040204" pitchFamily="34" charset="0"/>
                  <a:cs typeface="Tahoma" panose="020B0604030504040204" pitchFamily="34" charset="0"/>
                </a:rPr>
                <a:t>I</a:t>
              </a:r>
              <a:r>
                <a:rPr lang="en-US" sz="1800" b="0" i="1" baseline="-25000">
                  <a:solidFill>
                    <a:srgbClr val="000000"/>
                  </a:solidFill>
                  <a:latin typeface="Tahoma" panose="020B0604030504040204" pitchFamily="34" charset="0"/>
                  <a:ea typeface="Tahoma" panose="020B0604030504040204" pitchFamily="34" charset="0"/>
                  <a:cs typeface="Tahoma" panose="020B0604030504040204" pitchFamily="34" charset="0"/>
                </a:rPr>
                <a:t>3</a:t>
              </a:r>
              <a:endParaRPr lang="en-US" sz="1800" b="0" i="1" baseline="-25000">
                <a:solidFill>
                  <a:srgbClr val="000000"/>
                </a:solidFill>
                <a:latin typeface="Arial"/>
                <a:ea typeface="+mn-ea"/>
              </a:endParaRPr>
            </a:p>
          </p:txBody>
        </p:sp>
      </p:grpSp>
    </p:spTree>
    <p:extLst>
      <p:ext uri="{BB962C8B-B14F-4D97-AF65-F5344CB8AC3E}">
        <p14:creationId xmlns:p14="http://schemas.microsoft.com/office/powerpoint/2010/main" val="365807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0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800" fill="hold"/>
                                        <p:tgtEl>
                                          <p:spTgt spid="9218"/>
                                        </p:tgtEl>
                                        <p:attrNameLst>
                                          <p:attrName>ppt_x</p:attrName>
                                        </p:attrNameLst>
                                      </p:cBhvr>
                                      <p:tavLst>
                                        <p:tav tm="0">
                                          <p:val>
                                            <p:strVal val="1+#ppt_w/2"/>
                                          </p:val>
                                        </p:tav>
                                        <p:tav tm="100000">
                                          <p:val>
                                            <p:strVal val="#ppt_x"/>
                                          </p:val>
                                        </p:tav>
                                      </p:tavLst>
                                    </p:anim>
                                    <p:anim calcmode="lin" valueType="num">
                                      <p:cBhvr additive="base">
                                        <p:cTn id="8" dur="800" fill="hold"/>
                                        <p:tgtEl>
                                          <p:spTgt spid="921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800" fill="hold"/>
                                        <p:tgtEl>
                                          <p:spTgt spid="13"/>
                                        </p:tgtEl>
                                        <p:attrNameLst>
                                          <p:attrName>ppt_x</p:attrName>
                                        </p:attrNameLst>
                                      </p:cBhvr>
                                      <p:tavLst>
                                        <p:tav tm="0">
                                          <p:val>
                                            <p:strVal val="1+#ppt_w/2"/>
                                          </p:val>
                                        </p:tav>
                                        <p:tav tm="100000">
                                          <p:val>
                                            <p:strVal val="#ppt_x"/>
                                          </p:val>
                                        </p:tav>
                                      </p:tavLst>
                                    </p:anim>
                                    <p:anim calcmode="lin" valueType="num">
                                      <p:cBhvr additive="base">
                                        <p:cTn id="12" dur="8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00" fill="hold"/>
                                        <p:tgtEl>
                                          <p:spTgt spid="5"/>
                                        </p:tgtEl>
                                        <p:attrNameLst>
                                          <p:attrName>ppt_x</p:attrName>
                                        </p:attrNameLst>
                                      </p:cBhvr>
                                      <p:tavLst>
                                        <p:tav tm="0">
                                          <p:val>
                                            <p:strVal val="1+#ppt_w/2"/>
                                          </p:val>
                                        </p:tav>
                                        <p:tav tm="100000">
                                          <p:val>
                                            <p:strVal val="#ppt_x"/>
                                          </p:val>
                                        </p:tav>
                                      </p:tavLst>
                                    </p:anim>
                                    <p:anim calcmode="lin" valueType="num">
                                      <p:cBhvr additive="base">
                                        <p:cTn id="16" dur="8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 presetClass="entr" presetSubtype="0" fill="hold" grpId="0" nodeType="afterEffect">
                                  <p:stCondLst>
                                    <p:cond delay="30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9"/>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24"/>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P spid="24" grpId="1" animBg="1"/>
      <p:bldP spid="25" grpId="0" animBg="1"/>
      <p:bldP spid="5" grpId="0" animBg="1"/>
      <p:bldP spid="19" grpId="0" animBg="1"/>
      <p:bldP spid="1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55"/>
          <p:cNvSpPr/>
          <p:nvPr/>
        </p:nvSpPr>
        <p:spPr>
          <a:xfrm>
            <a:off x="6023148" y="1874427"/>
            <a:ext cx="3798918" cy="3028953"/>
          </a:xfrm>
          <a:prstGeom prst="roundRect">
            <a:avLst>
              <a:gd name="adj" fmla="val 19220"/>
            </a:avLst>
          </a:prstGeom>
          <a:solidFill>
            <a:schemeClr val="bg2"/>
          </a:solidFill>
          <a:ln w="12700" cmpd="sng"/>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000000"/>
              </a:solidFill>
            </a:endParaRPr>
          </a:p>
        </p:txBody>
      </p:sp>
      <p:sp>
        <p:nvSpPr>
          <p:cNvPr id="6" name="Oval 5"/>
          <p:cNvSpPr>
            <a:spLocks noChangeAspect="1"/>
          </p:cNvSpPr>
          <p:nvPr/>
        </p:nvSpPr>
        <p:spPr bwMode="auto">
          <a:xfrm>
            <a:off x="7175716" y="2407825"/>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r>
              <a:rPr lang="en-US" sz="1800" b="0">
                <a:solidFill>
                  <a:srgbClr val="000000"/>
                </a:solidFill>
                <a:latin typeface="Calibri"/>
                <a:ea typeface="+mn-ea"/>
              </a:rPr>
              <a:t> C</a:t>
            </a:r>
            <a:r>
              <a:rPr lang="en-US" sz="1800" b="0" baseline="-25000">
                <a:solidFill>
                  <a:srgbClr val="000000"/>
                </a:solidFill>
                <a:latin typeface="Calibri"/>
                <a:ea typeface="+mn-ea"/>
              </a:rPr>
              <a:t>1</a:t>
            </a:r>
            <a:endParaRPr lang="en-US" sz="1800" b="0">
              <a:solidFill>
                <a:srgbClr val="000000"/>
              </a:solidFill>
              <a:latin typeface="Calibri"/>
              <a:ea typeface="+mn-ea"/>
            </a:endParaRPr>
          </a:p>
        </p:txBody>
      </p:sp>
      <p:sp>
        <p:nvSpPr>
          <p:cNvPr id="7" name="Oval 6"/>
          <p:cNvSpPr>
            <a:spLocks noChangeAspect="1"/>
          </p:cNvSpPr>
          <p:nvPr/>
        </p:nvSpPr>
        <p:spPr bwMode="auto">
          <a:xfrm>
            <a:off x="7175716" y="4005357"/>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r>
              <a:rPr lang="en-US" sz="1800" b="0">
                <a:solidFill>
                  <a:srgbClr val="000000"/>
                </a:solidFill>
                <a:latin typeface="Calibri"/>
                <a:ea typeface="+mn-ea"/>
              </a:rPr>
              <a:t> C</a:t>
            </a:r>
            <a:r>
              <a:rPr lang="en-US" sz="1800" b="0" baseline="-25000">
                <a:solidFill>
                  <a:srgbClr val="000000"/>
                </a:solidFill>
                <a:latin typeface="Calibri"/>
                <a:ea typeface="+mn-ea"/>
              </a:rPr>
              <a:t>3</a:t>
            </a:r>
            <a:endParaRPr lang="en-US" sz="1800" b="0">
              <a:solidFill>
                <a:srgbClr val="000000"/>
              </a:solidFill>
              <a:latin typeface="Calibri"/>
              <a:ea typeface="+mn-ea"/>
            </a:endParaRPr>
          </a:p>
        </p:txBody>
      </p:sp>
      <p:sp>
        <p:nvSpPr>
          <p:cNvPr id="9" name="TextBox 8"/>
          <p:cNvSpPr txBox="1"/>
          <p:nvPr/>
        </p:nvSpPr>
        <p:spPr>
          <a:xfrm>
            <a:off x="6489916" y="1874426"/>
            <a:ext cx="685800" cy="369332"/>
          </a:xfrm>
          <a:prstGeom prst="rect">
            <a:avLst/>
          </a:prstGeom>
          <a:noFill/>
        </p:spPr>
        <p:txBody>
          <a:bodyPr wrap="square" rtlCol="0">
            <a:spAutoFit/>
          </a:bodyPr>
          <a:lstStyle/>
          <a:p>
            <a:pPr algn="l" fontAlgn="auto">
              <a:spcBef>
                <a:spcPts val="0"/>
              </a:spcBef>
              <a:spcAft>
                <a:spcPts val="0"/>
              </a:spcAft>
            </a:pPr>
            <a:r>
              <a:rPr lang="en-US" sz="1800" b="0">
                <a:solidFill>
                  <a:srgbClr val="000000"/>
                </a:solidFill>
                <a:latin typeface="Arial"/>
                <a:ea typeface="+mn-ea"/>
              </a:rPr>
              <a:t>src</a:t>
            </a:r>
            <a:r>
              <a:rPr lang="en-US" sz="1800" b="0" baseline="-25000">
                <a:solidFill>
                  <a:srgbClr val="000000"/>
                </a:solidFill>
                <a:latin typeface="Arial"/>
                <a:ea typeface="+mn-ea"/>
              </a:rPr>
              <a:t>1</a:t>
            </a:r>
            <a:endParaRPr lang="en-US" sz="1800" b="0">
              <a:solidFill>
                <a:srgbClr val="000000"/>
              </a:solidFill>
              <a:latin typeface="Arial"/>
              <a:ea typeface="+mn-ea"/>
            </a:endParaRPr>
          </a:p>
        </p:txBody>
      </p:sp>
      <p:sp>
        <p:nvSpPr>
          <p:cNvPr id="10" name="TextBox 9"/>
          <p:cNvSpPr txBox="1"/>
          <p:nvPr/>
        </p:nvSpPr>
        <p:spPr>
          <a:xfrm>
            <a:off x="6314269" y="3661812"/>
            <a:ext cx="799454" cy="369332"/>
          </a:xfrm>
          <a:prstGeom prst="rect">
            <a:avLst/>
          </a:prstGeom>
          <a:noFill/>
        </p:spPr>
        <p:txBody>
          <a:bodyPr wrap="square" rtlCol="0">
            <a:spAutoFit/>
          </a:bodyPr>
          <a:lstStyle/>
          <a:p>
            <a:pPr algn="l" fontAlgn="auto">
              <a:spcBef>
                <a:spcPts val="0"/>
              </a:spcBef>
              <a:spcAft>
                <a:spcPts val="0"/>
              </a:spcAft>
            </a:pPr>
            <a:r>
              <a:rPr lang="en-US" sz="1800" b="0">
                <a:solidFill>
                  <a:srgbClr val="000000"/>
                </a:solidFill>
                <a:latin typeface="Arial"/>
                <a:ea typeface="+mn-ea"/>
              </a:rPr>
              <a:t>src</a:t>
            </a:r>
            <a:r>
              <a:rPr lang="en-US" sz="1800" b="0" baseline="-25000">
                <a:solidFill>
                  <a:srgbClr val="000000"/>
                </a:solidFill>
                <a:latin typeface="Arial"/>
                <a:ea typeface="+mn-ea"/>
              </a:rPr>
              <a:t>3</a:t>
            </a:r>
            <a:endParaRPr lang="en-US" sz="1800" b="0">
              <a:solidFill>
                <a:srgbClr val="000000"/>
              </a:solidFill>
              <a:latin typeface="Arial"/>
              <a:ea typeface="+mn-ea"/>
            </a:endParaRPr>
          </a:p>
        </p:txBody>
      </p:sp>
      <p:sp>
        <p:nvSpPr>
          <p:cNvPr id="11" name="TextBox 10"/>
          <p:cNvSpPr txBox="1"/>
          <p:nvPr/>
        </p:nvSpPr>
        <p:spPr>
          <a:xfrm>
            <a:off x="6314269" y="2673233"/>
            <a:ext cx="800100" cy="369332"/>
          </a:xfrm>
          <a:prstGeom prst="rect">
            <a:avLst/>
          </a:prstGeom>
          <a:noFill/>
        </p:spPr>
        <p:txBody>
          <a:bodyPr wrap="square" rtlCol="0">
            <a:spAutoFit/>
          </a:bodyPr>
          <a:lstStyle/>
          <a:p>
            <a:pPr algn="l" fontAlgn="auto">
              <a:spcBef>
                <a:spcPts val="0"/>
              </a:spcBef>
              <a:spcAft>
                <a:spcPts val="0"/>
              </a:spcAft>
            </a:pPr>
            <a:r>
              <a:rPr lang="en-US" sz="1800" b="0">
                <a:solidFill>
                  <a:srgbClr val="000000"/>
                </a:solidFill>
                <a:latin typeface="Arial"/>
                <a:ea typeface="+mn-ea"/>
              </a:rPr>
              <a:t>sink</a:t>
            </a:r>
            <a:r>
              <a:rPr lang="en-US" sz="1800" b="0" baseline="-25000">
                <a:solidFill>
                  <a:srgbClr val="000000"/>
                </a:solidFill>
                <a:latin typeface="Arial"/>
                <a:ea typeface="+mn-ea"/>
              </a:rPr>
              <a:t>1</a:t>
            </a:r>
            <a:endParaRPr lang="en-US" sz="1800" b="0">
              <a:solidFill>
                <a:srgbClr val="000000"/>
              </a:solidFill>
              <a:latin typeface="Arial"/>
              <a:ea typeface="+mn-ea"/>
            </a:endParaRPr>
          </a:p>
        </p:txBody>
      </p:sp>
      <p:sp>
        <p:nvSpPr>
          <p:cNvPr id="12" name="TextBox 11"/>
          <p:cNvSpPr txBox="1"/>
          <p:nvPr/>
        </p:nvSpPr>
        <p:spPr>
          <a:xfrm>
            <a:off x="6185117" y="4310157"/>
            <a:ext cx="929253" cy="369332"/>
          </a:xfrm>
          <a:prstGeom prst="rect">
            <a:avLst/>
          </a:prstGeom>
          <a:noFill/>
        </p:spPr>
        <p:txBody>
          <a:bodyPr wrap="square" rtlCol="0">
            <a:spAutoFit/>
          </a:bodyPr>
          <a:lstStyle/>
          <a:p>
            <a:pPr algn="l" fontAlgn="auto">
              <a:spcBef>
                <a:spcPts val="0"/>
              </a:spcBef>
              <a:spcAft>
                <a:spcPts val="0"/>
              </a:spcAft>
            </a:pPr>
            <a:r>
              <a:rPr lang="en-US" sz="1800" b="0">
                <a:solidFill>
                  <a:srgbClr val="000000"/>
                </a:solidFill>
                <a:latin typeface="Arial"/>
                <a:ea typeface="+mn-ea"/>
              </a:rPr>
              <a:t>sink</a:t>
            </a:r>
            <a:r>
              <a:rPr lang="en-US" sz="1800" b="0" baseline="-25000">
                <a:solidFill>
                  <a:srgbClr val="000000"/>
                </a:solidFill>
                <a:latin typeface="Arial"/>
                <a:ea typeface="+mn-ea"/>
              </a:rPr>
              <a:t>3</a:t>
            </a:r>
            <a:endParaRPr lang="en-US" sz="1800" b="0">
              <a:solidFill>
                <a:srgbClr val="000000"/>
              </a:solidFill>
              <a:latin typeface="Arial"/>
              <a:ea typeface="+mn-ea"/>
            </a:endParaRPr>
          </a:p>
        </p:txBody>
      </p:sp>
      <p:sp>
        <p:nvSpPr>
          <p:cNvPr id="17" name="Freeform 16"/>
          <p:cNvSpPr/>
          <p:nvPr/>
        </p:nvSpPr>
        <p:spPr bwMode="auto">
          <a:xfrm>
            <a:off x="6961324" y="2236052"/>
            <a:ext cx="371959" cy="162732"/>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ln w="38100" cmpd="sng">
            <a:solidFill>
              <a:srgbClr val="4EA1FC"/>
            </a:solidFill>
            <a:headEnd type="none" w="med" len="med"/>
            <a:tailEnd type="arrow" w="lg" len="sm"/>
          </a:ln>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18" name="Freeform 17"/>
          <p:cNvSpPr/>
          <p:nvPr/>
        </p:nvSpPr>
        <p:spPr bwMode="auto">
          <a:xfrm>
            <a:off x="6785677" y="4023438"/>
            <a:ext cx="371959" cy="162732"/>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ln w="38100" cmpd="sng">
            <a:solidFill>
              <a:srgbClr val="4EA1FC"/>
            </a:solidFill>
            <a:headEnd type="none" w="med" len="med"/>
            <a:tailEnd type="arrow" w="lg" len="sm"/>
          </a:ln>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19" name="Freeform 18"/>
          <p:cNvSpPr/>
          <p:nvPr/>
        </p:nvSpPr>
        <p:spPr bwMode="auto">
          <a:xfrm>
            <a:off x="6975530" y="2788825"/>
            <a:ext cx="276386" cy="97876"/>
          </a:xfrm>
          <a:custGeom>
            <a:avLst/>
            <a:gdLst>
              <a:gd name="connsiteX0" fmla="*/ 255722 w 255722"/>
              <a:gd name="connsiteY0" fmla="*/ 0 h 108208"/>
              <a:gd name="connsiteX1" fmla="*/ 123986 w 255722"/>
              <a:gd name="connsiteY1" fmla="*/ 100739 h 108208"/>
              <a:gd name="connsiteX2" fmla="*/ 0 w 255722"/>
              <a:gd name="connsiteY2" fmla="*/ 92990 h 108208"/>
            </a:gdLst>
            <a:ahLst/>
            <a:cxnLst>
              <a:cxn ang="0">
                <a:pos x="connsiteX0" y="connsiteY0"/>
              </a:cxn>
              <a:cxn ang="0">
                <a:pos x="connsiteX1" y="connsiteY1"/>
              </a:cxn>
              <a:cxn ang="0">
                <a:pos x="connsiteX2" y="connsiteY2"/>
              </a:cxn>
            </a:cxnLst>
            <a:rect l="l" t="t" r="r" b="b"/>
            <a:pathLst>
              <a:path w="255722" h="108208">
                <a:moveTo>
                  <a:pt x="255722" y="0"/>
                </a:moveTo>
                <a:cubicBezTo>
                  <a:pt x="211164" y="42620"/>
                  <a:pt x="166606" y="85241"/>
                  <a:pt x="123986" y="100739"/>
                </a:cubicBezTo>
                <a:cubicBezTo>
                  <a:pt x="81366" y="116237"/>
                  <a:pt x="40683" y="104613"/>
                  <a:pt x="0" y="92990"/>
                </a:cubicBezTo>
              </a:path>
            </a:pathLst>
          </a:custGeom>
          <a:ln w="38100" cmpd="sng">
            <a:solidFill>
              <a:srgbClr val="4EA1FC"/>
            </a:solidFill>
            <a:headEnd type="none" w="med" len="med"/>
            <a:tailEnd type="arrow" w="lg" len="sm"/>
          </a:ln>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20" name="Freeform 19"/>
          <p:cNvSpPr/>
          <p:nvPr/>
        </p:nvSpPr>
        <p:spPr bwMode="auto">
          <a:xfrm>
            <a:off x="6975530" y="4425749"/>
            <a:ext cx="276386" cy="97876"/>
          </a:xfrm>
          <a:custGeom>
            <a:avLst/>
            <a:gdLst>
              <a:gd name="connsiteX0" fmla="*/ 255722 w 255722"/>
              <a:gd name="connsiteY0" fmla="*/ 0 h 108208"/>
              <a:gd name="connsiteX1" fmla="*/ 123986 w 255722"/>
              <a:gd name="connsiteY1" fmla="*/ 100739 h 108208"/>
              <a:gd name="connsiteX2" fmla="*/ 0 w 255722"/>
              <a:gd name="connsiteY2" fmla="*/ 92990 h 108208"/>
            </a:gdLst>
            <a:ahLst/>
            <a:cxnLst>
              <a:cxn ang="0">
                <a:pos x="connsiteX0" y="connsiteY0"/>
              </a:cxn>
              <a:cxn ang="0">
                <a:pos x="connsiteX1" y="connsiteY1"/>
              </a:cxn>
              <a:cxn ang="0">
                <a:pos x="connsiteX2" y="connsiteY2"/>
              </a:cxn>
            </a:cxnLst>
            <a:rect l="l" t="t" r="r" b="b"/>
            <a:pathLst>
              <a:path w="255722" h="108208">
                <a:moveTo>
                  <a:pt x="255722" y="0"/>
                </a:moveTo>
                <a:cubicBezTo>
                  <a:pt x="211164" y="42620"/>
                  <a:pt x="166606" y="85241"/>
                  <a:pt x="123986" y="100739"/>
                </a:cubicBezTo>
                <a:cubicBezTo>
                  <a:pt x="81366" y="116237"/>
                  <a:pt x="40683" y="104613"/>
                  <a:pt x="0" y="92990"/>
                </a:cubicBezTo>
              </a:path>
            </a:pathLst>
          </a:custGeom>
          <a:ln w="38100" cmpd="sng">
            <a:solidFill>
              <a:srgbClr val="4EA1FC"/>
            </a:solidFill>
            <a:headEnd type="none" w="med" len="med"/>
            <a:tailEnd type="arrow" w="lg" len="sm"/>
          </a:ln>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8" name="Oval 7"/>
          <p:cNvSpPr>
            <a:spLocks noChangeAspect="1"/>
          </p:cNvSpPr>
          <p:nvPr/>
        </p:nvSpPr>
        <p:spPr bwMode="auto">
          <a:xfrm>
            <a:off x="9077020" y="3174366"/>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r>
              <a:rPr lang="en-US" sz="1800" b="0">
                <a:solidFill>
                  <a:srgbClr val="000000"/>
                </a:solidFill>
                <a:latin typeface="Calibri"/>
                <a:ea typeface="+mn-ea"/>
              </a:rPr>
              <a:t> C</a:t>
            </a:r>
            <a:r>
              <a:rPr lang="en-US" sz="1800" b="0" baseline="-25000">
                <a:solidFill>
                  <a:srgbClr val="000000"/>
                </a:solidFill>
                <a:latin typeface="Calibri"/>
                <a:ea typeface="+mn-ea"/>
              </a:rPr>
              <a:t>2</a:t>
            </a:r>
            <a:endParaRPr lang="en-US" sz="1800" b="0">
              <a:solidFill>
                <a:srgbClr val="000000"/>
              </a:solidFill>
              <a:latin typeface="Calibri"/>
              <a:ea typeface="+mn-ea"/>
            </a:endParaRPr>
          </a:p>
        </p:txBody>
      </p:sp>
      <p:sp>
        <p:nvSpPr>
          <p:cNvPr id="39" name="Freeform 38"/>
          <p:cNvSpPr/>
          <p:nvPr/>
        </p:nvSpPr>
        <p:spPr bwMode="auto">
          <a:xfrm rot="19287386">
            <a:off x="7584003" y="2247191"/>
            <a:ext cx="516625" cy="349134"/>
          </a:xfrm>
          <a:custGeom>
            <a:avLst/>
            <a:gdLst>
              <a:gd name="connsiteX0" fmla="*/ 0 w 1309607"/>
              <a:gd name="connsiteY0" fmla="*/ 0 h 356461"/>
              <a:gd name="connsiteX1" fmla="*/ 805912 w 1309607"/>
              <a:gd name="connsiteY1" fmla="*/ 61994 h 356461"/>
              <a:gd name="connsiteX2" fmla="*/ 1309607 w 1309607"/>
              <a:gd name="connsiteY2" fmla="*/ 356461 h 356461"/>
              <a:gd name="connsiteX0" fmla="*/ 0 w 1309607"/>
              <a:gd name="connsiteY0" fmla="*/ 0 h 356461"/>
              <a:gd name="connsiteX1" fmla="*/ 697424 w 1309607"/>
              <a:gd name="connsiteY1" fmla="*/ 61994 h 356461"/>
              <a:gd name="connsiteX2" fmla="*/ 1309607 w 1309607"/>
              <a:gd name="connsiteY2" fmla="*/ 356461 h 356461"/>
            </a:gdLst>
            <a:ahLst/>
            <a:cxnLst>
              <a:cxn ang="0">
                <a:pos x="connsiteX0" y="connsiteY0"/>
              </a:cxn>
              <a:cxn ang="0">
                <a:pos x="connsiteX1" y="connsiteY1"/>
              </a:cxn>
              <a:cxn ang="0">
                <a:pos x="connsiteX2" y="connsiteY2"/>
              </a:cxn>
            </a:cxnLst>
            <a:rect l="l" t="t" r="r" b="b"/>
            <a:pathLst>
              <a:path w="1309607" h="356461">
                <a:moveTo>
                  <a:pt x="0" y="0"/>
                </a:moveTo>
                <a:cubicBezTo>
                  <a:pt x="293822" y="1292"/>
                  <a:pt x="479156" y="2584"/>
                  <a:pt x="697424" y="61994"/>
                </a:cubicBezTo>
                <a:cubicBezTo>
                  <a:pt x="915692" y="121404"/>
                  <a:pt x="1166893" y="238932"/>
                  <a:pt x="1309607" y="356461"/>
                </a:cubicBezTo>
              </a:path>
            </a:pathLst>
          </a:custGeom>
          <a:ln w="38100" cmpd="sng">
            <a:solidFill>
              <a:srgbClr val="4EA1FC"/>
            </a:solidFill>
            <a:headEnd type="none" w="med" len="med"/>
            <a:tailEnd type="arrow" w="lg" len="sm"/>
          </a:ln>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41" name="Freeform 40"/>
          <p:cNvSpPr/>
          <p:nvPr/>
        </p:nvSpPr>
        <p:spPr bwMode="auto">
          <a:xfrm rot="10627914">
            <a:off x="7633353" y="2589344"/>
            <a:ext cx="509475" cy="146379"/>
          </a:xfrm>
          <a:custGeom>
            <a:avLst/>
            <a:gdLst>
              <a:gd name="connsiteX0" fmla="*/ 0 w 1309607"/>
              <a:gd name="connsiteY0" fmla="*/ 0 h 356461"/>
              <a:gd name="connsiteX1" fmla="*/ 805912 w 1309607"/>
              <a:gd name="connsiteY1" fmla="*/ 61994 h 356461"/>
              <a:gd name="connsiteX2" fmla="*/ 1309607 w 1309607"/>
              <a:gd name="connsiteY2" fmla="*/ 356461 h 356461"/>
              <a:gd name="connsiteX0" fmla="*/ 0 w 1309607"/>
              <a:gd name="connsiteY0" fmla="*/ 0 h 356461"/>
              <a:gd name="connsiteX1" fmla="*/ 697424 w 1309607"/>
              <a:gd name="connsiteY1" fmla="*/ 61994 h 356461"/>
              <a:gd name="connsiteX2" fmla="*/ 1309607 w 1309607"/>
              <a:gd name="connsiteY2" fmla="*/ 356461 h 356461"/>
            </a:gdLst>
            <a:ahLst/>
            <a:cxnLst>
              <a:cxn ang="0">
                <a:pos x="connsiteX0" y="connsiteY0"/>
              </a:cxn>
              <a:cxn ang="0">
                <a:pos x="connsiteX1" y="connsiteY1"/>
              </a:cxn>
              <a:cxn ang="0">
                <a:pos x="connsiteX2" y="connsiteY2"/>
              </a:cxn>
            </a:cxnLst>
            <a:rect l="l" t="t" r="r" b="b"/>
            <a:pathLst>
              <a:path w="1309607" h="356461">
                <a:moveTo>
                  <a:pt x="0" y="0"/>
                </a:moveTo>
                <a:cubicBezTo>
                  <a:pt x="293822" y="1292"/>
                  <a:pt x="479156" y="2584"/>
                  <a:pt x="697424" y="61994"/>
                </a:cubicBezTo>
                <a:cubicBezTo>
                  <a:pt x="915692" y="121404"/>
                  <a:pt x="1166893" y="238932"/>
                  <a:pt x="1309607" y="356461"/>
                </a:cubicBezTo>
              </a:path>
            </a:pathLst>
          </a:custGeom>
          <a:ln w="38100" cmpd="sng">
            <a:solidFill>
              <a:srgbClr val="4EA1FC"/>
            </a:solidFill>
            <a:headEnd type="none" w="med" len="med"/>
            <a:tailEnd type="arrow" w="lg" len="sm"/>
          </a:ln>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47" name="Freeform 46"/>
          <p:cNvSpPr/>
          <p:nvPr/>
        </p:nvSpPr>
        <p:spPr bwMode="auto">
          <a:xfrm rot="19287386">
            <a:off x="8518196" y="3112263"/>
            <a:ext cx="516625" cy="349134"/>
          </a:xfrm>
          <a:custGeom>
            <a:avLst/>
            <a:gdLst>
              <a:gd name="connsiteX0" fmla="*/ 0 w 1309607"/>
              <a:gd name="connsiteY0" fmla="*/ 0 h 356461"/>
              <a:gd name="connsiteX1" fmla="*/ 805912 w 1309607"/>
              <a:gd name="connsiteY1" fmla="*/ 61994 h 356461"/>
              <a:gd name="connsiteX2" fmla="*/ 1309607 w 1309607"/>
              <a:gd name="connsiteY2" fmla="*/ 356461 h 356461"/>
              <a:gd name="connsiteX0" fmla="*/ 0 w 1309607"/>
              <a:gd name="connsiteY0" fmla="*/ 0 h 356461"/>
              <a:gd name="connsiteX1" fmla="*/ 697424 w 1309607"/>
              <a:gd name="connsiteY1" fmla="*/ 61994 h 356461"/>
              <a:gd name="connsiteX2" fmla="*/ 1309607 w 1309607"/>
              <a:gd name="connsiteY2" fmla="*/ 356461 h 356461"/>
            </a:gdLst>
            <a:ahLst/>
            <a:cxnLst>
              <a:cxn ang="0">
                <a:pos x="connsiteX0" y="connsiteY0"/>
              </a:cxn>
              <a:cxn ang="0">
                <a:pos x="connsiteX1" y="connsiteY1"/>
              </a:cxn>
              <a:cxn ang="0">
                <a:pos x="connsiteX2" y="connsiteY2"/>
              </a:cxn>
            </a:cxnLst>
            <a:rect l="l" t="t" r="r" b="b"/>
            <a:pathLst>
              <a:path w="1309607" h="356461">
                <a:moveTo>
                  <a:pt x="0" y="0"/>
                </a:moveTo>
                <a:cubicBezTo>
                  <a:pt x="293822" y="1292"/>
                  <a:pt x="479156" y="2584"/>
                  <a:pt x="697424" y="61994"/>
                </a:cubicBezTo>
                <a:cubicBezTo>
                  <a:pt x="915692" y="121404"/>
                  <a:pt x="1166893" y="238932"/>
                  <a:pt x="1309607" y="356461"/>
                </a:cubicBezTo>
              </a:path>
            </a:pathLst>
          </a:custGeom>
          <a:ln w="38100" cmpd="sng">
            <a:headEnd type="none" w="med" len="med"/>
            <a:tailEnd type="arrow" w="lg" len="sm"/>
          </a:ln>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48" name="Freeform 47"/>
          <p:cNvSpPr/>
          <p:nvPr/>
        </p:nvSpPr>
        <p:spPr bwMode="auto">
          <a:xfrm rot="10627914">
            <a:off x="8567546" y="3454416"/>
            <a:ext cx="509475" cy="146379"/>
          </a:xfrm>
          <a:custGeom>
            <a:avLst/>
            <a:gdLst>
              <a:gd name="connsiteX0" fmla="*/ 0 w 1309607"/>
              <a:gd name="connsiteY0" fmla="*/ 0 h 356461"/>
              <a:gd name="connsiteX1" fmla="*/ 805912 w 1309607"/>
              <a:gd name="connsiteY1" fmla="*/ 61994 h 356461"/>
              <a:gd name="connsiteX2" fmla="*/ 1309607 w 1309607"/>
              <a:gd name="connsiteY2" fmla="*/ 356461 h 356461"/>
              <a:gd name="connsiteX0" fmla="*/ 0 w 1309607"/>
              <a:gd name="connsiteY0" fmla="*/ 0 h 356461"/>
              <a:gd name="connsiteX1" fmla="*/ 697424 w 1309607"/>
              <a:gd name="connsiteY1" fmla="*/ 61994 h 356461"/>
              <a:gd name="connsiteX2" fmla="*/ 1309607 w 1309607"/>
              <a:gd name="connsiteY2" fmla="*/ 356461 h 356461"/>
            </a:gdLst>
            <a:ahLst/>
            <a:cxnLst>
              <a:cxn ang="0">
                <a:pos x="connsiteX0" y="connsiteY0"/>
              </a:cxn>
              <a:cxn ang="0">
                <a:pos x="connsiteX1" y="connsiteY1"/>
              </a:cxn>
              <a:cxn ang="0">
                <a:pos x="connsiteX2" y="connsiteY2"/>
              </a:cxn>
            </a:cxnLst>
            <a:rect l="l" t="t" r="r" b="b"/>
            <a:pathLst>
              <a:path w="1309607" h="356461">
                <a:moveTo>
                  <a:pt x="0" y="0"/>
                </a:moveTo>
                <a:cubicBezTo>
                  <a:pt x="293822" y="1292"/>
                  <a:pt x="479156" y="2584"/>
                  <a:pt x="697424" y="61994"/>
                </a:cubicBezTo>
                <a:cubicBezTo>
                  <a:pt x="915692" y="121404"/>
                  <a:pt x="1166893" y="238932"/>
                  <a:pt x="1309607" y="356461"/>
                </a:cubicBezTo>
              </a:path>
            </a:pathLst>
          </a:custGeom>
          <a:ln w="38100" cmpd="sng">
            <a:headEnd type="none" w="med" len="med"/>
            <a:tailEnd type="arrow" w="lg" len="sm"/>
          </a:ln>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50" name="Freeform 49"/>
          <p:cNvSpPr/>
          <p:nvPr/>
        </p:nvSpPr>
        <p:spPr bwMode="auto">
          <a:xfrm rot="19287386">
            <a:off x="7594202" y="3902045"/>
            <a:ext cx="516625" cy="349134"/>
          </a:xfrm>
          <a:custGeom>
            <a:avLst/>
            <a:gdLst>
              <a:gd name="connsiteX0" fmla="*/ 0 w 1309607"/>
              <a:gd name="connsiteY0" fmla="*/ 0 h 356461"/>
              <a:gd name="connsiteX1" fmla="*/ 805912 w 1309607"/>
              <a:gd name="connsiteY1" fmla="*/ 61994 h 356461"/>
              <a:gd name="connsiteX2" fmla="*/ 1309607 w 1309607"/>
              <a:gd name="connsiteY2" fmla="*/ 356461 h 356461"/>
              <a:gd name="connsiteX0" fmla="*/ 0 w 1309607"/>
              <a:gd name="connsiteY0" fmla="*/ 0 h 356461"/>
              <a:gd name="connsiteX1" fmla="*/ 697424 w 1309607"/>
              <a:gd name="connsiteY1" fmla="*/ 61994 h 356461"/>
              <a:gd name="connsiteX2" fmla="*/ 1309607 w 1309607"/>
              <a:gd name="connsiteY2" fmla="*/ 356461 h 356461"/>
            </a:gdLst>
            <a:ahLst/>
            <a:cxnLst>
              <a:cxn ang="0">
                <a:pos x="connsiteX0" y="connsiteY0"/>
              </a:cxn>
              <a:cxn ang="0">
                <a:pos x="connsiteX1" y="connsiteY1"/>
              </a:cxn>
              <a:cxn ang="0">
                <a:pos x="connsiteX2" y="connsiteY2"/>
              </a:cxn>
            </a:cxnLst>
            <a:rect l="l" t="t" r="r" b="b"/>
            <a:pathLst>
              <a:path w="1309607" h="356461">
                <a:moveTo>
                  <a:pt x="0" y="0"/>
                </a:moveTo>
                <a:cubicBezTo>
                  <a:pt x="293822" y="1292"/>
                  <a:pt x="479156" y="2584"/>
                  <a:pt x="697424" y="61994"/>
                </a:cubicBezTo>
                <a:cubicBezTo>
                  <a:pt x="915692" y="121404"/>
                  <a:pt x="1166893" y="238932"/>
                  <a:pt x="1309607" y="356461"/>
                </a:cubicBezTo>
              </a:path>
            </a:pathLst>
          </a:custGeom>
          <a:ln w="38100" cmpd="sng">
            <a:solidFill>
              <a:srgbClr val="4EA1FC"/>
            </a:solidFill>
            <a:headEnd type="none" w="med" len="med"/>
            <a:tailEnd type="arrow" w="lg" len="sm"/>
          </a:ln>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51" name="Freeform 50"/>
          <p:cNvSpPr/>
          <p:nvPr/>
        </p:nvSpPr>
        <p:spPr bwMode="auto">
          <a:xfrm rot="10627914">
            <a:off x="7643552" y="4244198"/>
            <a:ext cx="509475" cy="146379"/>
          </a:xfrm>
          <a:custGeom>
            <a:avLst/>
            <a:gdLst>
              <a:gd name="connsiteX0" fmla="*/ 0 w 1309607"/>
              <a:gd name="connsiteY0" fmla="*/ 0 h 356461"/>
              <a:gd name="connsiteX1" fmla="*/ 805912 w 1309607"/>
              <a:gd name="connsiteY1" fmla="*/ 61994 h 356461"/>
              <a:gd name="connsiteX2" fmla="*/ 1309607 w 1309607"/>
              <a:gd name="connsiteY2" fmla="*/ 356461 h 356461"/>
              <a:gd name="connsiteX0" fmla="*/ 0 w 1309607"/>
              <a:gd name="connsiteY0" fmla="*/ 0 h 356461"/>
              <a:gd name="connsiteX1" fmla="*/ 697424 w 1309607"/>
              <a:gd name="connsiteY1" fmla="*/ 61994 h 356461"/>
              <a:gd name="connsiteX2" fmla="*/ 1309607 w 1309607"/>
              <a:gd name="connsiteY2" fmla="*/ 356461 h 356461"/>
            </a:gdLst>
            <a:ahLst/>
            <a:cxnLst>
              <a:cxn ang="0">
                <a:pos x="connsiteX0" y="connsiteY0"/>
              </a:cxn>
              <a:cxn ang="0">
                <a:pos x="connsiteX1" y="connsiteY1"/>
              </a:cxn>
              <a:cxn ang="0">
                <a:pos x="connsiteX2" y="connsiteY2"/>
              </a:cxn>
            </a:cxnLst>
            <a:rect l="l" t="t" r="r" b="b"/>
            <a:pathLst>
              <a:path w="1309607" h="356461">
                <a:moveTo>
                  <a:pt x="0" y="0"/>
                </a:moveTo>
                <a:cubicBezTo>
                  <a:pt x="293822" y="1292"/>
                  <a:pt x="479156" y="2584"/>
                  <a:pt x="697424" y="61994"/>
                </a:cubicBezTo>
                <a:cubicBezTo>
                  <a:pt x="915692" y="121404"/>
                  <a:pt x="1166893" y="238932"/>
                  <a:pt x="1309607" y="356461"/>
                </a:cubicBezTo>
              </a:path>
            </a:pathLst>
          </a:custGeom>
          <a:ln w="38100" cmpd="sng">
            <a:solidFill>
              <a:srgbClr val="4EA1FC"/>
            </a:solidFill>
            <a:headEnd type="none" w="med" len="med"/>
            <a:tailEnd type="arrow" w="lg" len="sm"/>
          </a:ln>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800" b="0">
              <a:solidFill>
                <a:srgbClr val="000000"/>
              </a:solidFill>
              <a:ea typeface="ＭＳ Ｐゴシック" pitchFamily="1" charset="-128"/>
            </a:endParaRPr>
          </a:p>
        </p:txBody>
      </p:sp>
      <p:sp>
        <p:nvSpPr>
          <p:cNvPr id="35" name="TextBox 34"/>
          <p:cNvSpPr txBox="1"/>
          <p:nvPr/>
        </p:nvSpPr>
        <p:spPr>
          <a:xfrm>
            <a:off x="2275817" y="1001865"/>
            <a:ext cx="5537812" cy="430887"/>
          </a:xfrm>
          <a:prstGeom prst="rect">
            <a:avLst/>
          </a:prstGeom>
          <a:noFill/>
        </p:spPr>
        <p:txBody>
          <a:bodyPr wrap="square" rtlCol="0">
            <a:spAutoFit/>
          </a:bodyPr>
          <a:lstStyle/>
          <a:p>
            <a:pPr algn="l" fontAlgn="auto">
              <a:spcBef>
                <a:spcPts val="0"/>
              </a:spcBef>
              <a:spcAft>
                <a:spcPts val="0"/>
              </a:spcAft>
            </a:pPr>
            <a:r>
              <a:rPr lang="en-US" sz="2200" b="0">
                <a:solidFill>
                  <a:srgbClr val="000000"/>
                </a:solidFill>
                <a:latin typeface="Calibri"/>
                <a:ea typeface="+mn-ea"/>
              </a:rPr>
              <a:t>Analyze each component separately.</a:t>
            </a:r>
            <a:endParaRPr lang="en-US" sz="2200" b="0" i="1">
              <a:solidFill>
                <a:srgbClr val="000000"/>
              </a:solidFill>
              <a:latin typeface="Arial"/>
              <a:ea typeface="+mn-ea"/>
            </a:endParaRPr>
          </a:p>
        </p:txBody>
      </p:sp>
      <p:sp>
        <p:nvSpPr>
          <p:cNvPr id="40" name="TextBox 39"/>
          <p:cNvSpPr txBox="1"/>
          <p:nvPr/>
        </p:nvSpPr>
        <p:spPr>
          <a:xfrm>
            <a:off x="2096555" y="4970824"/>
            <a:ext cx="5488520" cy="1545236"/>
          </a:xfrm>
          <a:prstGeom prst="rect">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noAutofit/>
          </a:bodyPr>
          <a:lstStyle/>
          <a:p>
            <a:pPr algn="l" fontAlgn="auto">
              <a:spcBef>
                <a:spcPts val="0"/>
              </a:spcBef>
              <a:spcAft>
                <a:spcPts val="0"/>
              </a:spcAft>
            </a:pPr>
            <a:r>
              <a:rPr lang="en-US" sz="1400">
                <a:solidFill>
                  <a:srgbClr val="000000"/>
                </a:solidFill>
              </a:rPr>
              <a:t>Notation</a:t>
            </a:r>
          </a:p>
          <a:p>
            <a:pPr algn="l" fontAlgn="auto">
              <a:spcBef>
                <a:spcPts val="0"/>
              </a:spcBef>
              <a:spcAft>
                <a:spcPts val="0"/>
              </a:spcAft>
            </a:pPr>
            <a:endParaRPr lang="en-US" sz="1400" i="1">
              <a:solidFill>
                <a:srgbClr val="000000"/>
              </a:solidFill>
              <a:latin typeface="Tahoma" panose="020B0604030504040204" pitchFamily="34" charset="0"/>
              <a:ea typeface="Tahoma" panose="020B0604030504040204" pitchFamily="34" charset="0"/>
              <a:cs typeface="Tahoma" panose="020B0604030504040204" pitchFamily="34" charset="0"/>
            </a:endParaRPr>
          </a:p>
          <a:p>
            <a:pPr algn="l" fontAlgn="auto">
              <a:spcBef>
                <a:spcPts val="0"/>
              </a:spcBef>
              <a:spcAft>
                <a:spcPts val="0"/>
              </a:spcAft>
            </a:pPr>
            <a:endParaRPr lang="en-US" sz="1400" i="1">
              <a:solidFill>
                <a:srgbClr val="000000"/>
              </a:solidFill>
              <a:latin typeface="Tahoma" panose="020B0604030504040204" pitchFamily="34" charset="0"/>
              <a:ea typeface="Tahoma" panose="020B0604030504040204" pitchFamily="34" charset="0"/>
              <a:cs typeface="Tahoma" panose="020B0604030504040204" pitchFamily="34" charset="0"/>
            </a:endParaRPr>
          </a:p>
          <a:p>
            <a:pPr algn="l" fontAlgn="auto">
              <a:spcBef>
                <a:spcPts val="0"/>
              </a:spcBef>
              <a:spcAft>
                <a:spcPts val="0"/>
              </a:spcAft>
            </a:pPr>
            <a:endParaRPr lang="en-US" sz="1400" i="1">
              <a:solidFill>
                <a:srgbClr val="000000"/>
              </a:solidFill>
              <a:latin typeface="Tahoma" panose="020B0604030504040204" pitchFamily="34" charset="0"/>
              <a:ea typeface="Tahoma" panose="020B0604030504040204" pitchFamily="34" charset="0"/>
              <a:cs typeface="Tahoma" panose="020B0604030504040204" pitchFamily="34" charset="0"/>
            </a:endParaRPr>
          </a:p>
          <a:p>
            <a:pPr algn="l" fontAlgn="auto">
              <a:spcBef>
                <a:spcPts val="0"/>
              </a:spcBef>
              <a:spcAft>
                <a:spcPts val="0"/>
              </a:spcAft>
            </a:pPr>
            <a:endParaRPr lang="en-US" sz="1400" i="1">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42" name="Picture 3" descr="C:\Users\weklieber\Documents\figs-for-soap-slides\notatio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566"/>
          <a:stretch/>
        </p:blipFill>
        <p:spPr bwMode="auto">
          <a:xfrm>
            <a:off x="2355851" y="5172745"/>
            <a:ext cx="4971367" cy="989931"/>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2355055" y="6146728"/>
            <a:ext cx="5056319" cy="369332"/>
          </a:xfrm>
          <a:prstGeom prst="rect">
            <a:avLst/>
          </a:prstGeom>
          <a:noFill/>
        </p:spPr>
        <p:txBody>
          <a:bodyPr wrap="square" rtlCol="0">
            <a:spAutoFit/>
          </a:bodyPr>
          <a:lstStyle/>
          <a:p>
            <a:pPr algn="l" fontAlgn="auto">
              <a:spcBef>
                <a:spcPts val="0"/>
              </a:spcBef>
              <a:spcAft>
                <a:spcPts val="0"/>
              </a:spcAft>
            </a:pPr>
            <a:r>
              <a:rPr lang="en-US" sz="1800" b="0">
                <a:solidFill>
                  <a:srgbClr val="000000"/>
                </a:solidFill>
                <a:latin typeface="Cambria" panose="02040503050406030204" pitchFamily="18" charset="0"/>
                <a:ea typeface="+mn-ea"/>
              </a:rPr>
              <a:t>•</a:t>
            </a:r>
            <a:r>
              <a:rPr lang="en-US" sz="1600" b="0">
                <a:solidFill>
                  <a:srgbClr val="000000"/>
                </a:solidFill>
                <a:latin typeface="Cambria" panose="02040503050406030204" pitchFamily="18" charset="0"/>
                <a:ea typeface="+mn-ea"/>
              </a:rPr>
              <a:t>   An asterisk (“</a:t>
            </a:r>
            <a:r>
              <a:rPr lang="en-US" sz="1600" b="0">
                <a:solidFill>
                  <a:srgbClr val="000000"/>
                </a:solidFill>
                <a:latin typeface="Symbol" panose="05050102010706020507" pitchFamily="18" charset="2"/>
                <a:ea typeface="+mn-ea"/>
              </a:rPr>
              <a:t>*</a:t>
            </a:r>
            <a:r>
              <a:rPr lang="en-US" sz="1600" b="0">
                <a:solidFill>
                  <a:srgbClr val="000000"/>
                </a:solidFill>
                <a:latin typeface="Cambria" panose="02040503050406030204" pitchFamily="18" charset="0"/>
                <a:ea typeface="+mn-ea"/>
              </a:rPr>
              <a:t>”) indicates an unknown component.</a:t>
            </a:r>
            <a:endParaRPr lang="en-US" sz="1600" b="0" i="1">
              <a:solidFill>
                <a:srgbClr val="000000"/>
              </a:solidFill>
              <a:latin typeface="Cambria" panose="02040503050406030204" pitchFamily="18" charset="0"/>
              <a:ea typeface="+mn-ea"/>
            </a:endParaRPr>
          </a:p>
        </p:txBody>
      </p:sp>
      <p:grpSp>
        <p:nvGrpSpPr>
          <p:cNvPr id="44" name="Group 43"/>
          <p:cNvGrpSpPr/>
          <p:nvPr/>
        </p:nvGrpSpPr>
        <p:grpSpPr>
          <a:xfrm>
            <a:off x="2559078" y="2202025"/>
            <a:ext cx="3138687" cy="2575248"/>
            <a:chOff x="1041427" y="2202025"/>
            <a:chExt cx="3138687" cy="2575248"/>
          </a:xfrm>
        </p:grpSpPr>
        <p:sp>
          <p:nvSpPr>
            <p:cNvPr id="45" name="Rounded Rectangle 44"/>
            <p:cNvSpPr/>
            <p:nvPr/>
          </p:nvSpPr>
          <p:spPr>
            <a:xfrm>
              <a:off x="1041427" y="3918857"/>
              <a:ext cx="3138687" cy="858416"/>
            </a:xfrm>
            <a:prstGeom prst="roundRect">
              <a:avLst/>
            </a:prstGeom>
            <a:solidFill>
              <a:srgbClr val="C1EF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52" name="Rounded Rectangle 51"/>
            <p:cNvSpPr/>
            <p:nvPr/>
          </p:nvSpPr>
          <p:spPr>
            <a:xfrm>
              <a:off x="1041427" y="2202025"/>
              <a:ext cx="3138687" cy="858416"/>
            </a:xfrm>
            <a:prstGeom prst="roundRect">
              <a:avLst/>
            </a:prstGeom>
            <a:solidFill>
              <a:srgbClr val="C1EF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53" name="Rounded Rectangle 52"/>
            <p:cNvSpPr/>
            <p:nvPr/>
          </p:nvSpPr>
          <p:spPr>
            <a:xfrm>
              <a:off x="1041428" y="3060441"/>
              <a:ext cx="3138686" cy="858416"/>
            </a:xfrm>
            <a:prstGeom prst="roundRect">
              <a:avLst/>
            </a:prstGeom>
            <a:solidFill>
              <a:schemeClr val="accent5">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grpSp>
      <p:pic>
        <p:nvPicPr>
          <p:cNvPr id="54" name="Picture 2" descr="\\ad\dfs\Users\weklieber\Documents\phase-1-eqn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7085" y="2237970"/>
            <a:ext cx="2970081" cy="246888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2559079" y="1842304"/>
            <a:ext cx="3058087" cy="369332"/>
          </a:xfrm>
          <a:prstGeom prst="rect">
            <a:avLst/>
          </a:prstGeom>
          <a:noFill/>
        </p:spPr>
        <p:txBody>
          <a:bodyPr wrap="square" rtlCol="0">
            <a:spAutoFit/>
          </a:bodyPr>
          <a:lstStyle/>
          <a:p>
            <a:pPr algn="l" fontAlgn="auto">
              <a:spcBef>
                <a:spcPts val="0"/>
              </a:spcBef>
              <a:spcAft>
                <a:spcPts val="0"/>
              </a:spcAft>
            </a:pPr>
            <a:r>
              <a:rPr lang="en-US" sz="1800">
                <a:solidFill>
                  <a:srgbClr val="000000"/>
                </a:solidFill>
                <a:latin typeface="Calibri"/>
                <a:ea typeface="+mn-ea"/>
              </a:rPr>
              <a:t>Phase 1 Flow Equations</a:t>
            </a:r>
            <a:r>
              <a:rPr lang="en-US" sz="1800" b="0">
                <a:solidFill>
                  <a:srgbClr val="000000"/>
                </a:solidFill>
                <a:latin typeface="Arial"/>
                <a:ea typeface="+mn-ea"/>
              </a:rPr>
              <a:t>: </a:t>
            </a:r>
          </a:p>
        </p:txBody>
      </p:sp>
      <p:sp>
        <p:nvSpPr>
          <p:cNvPr id="57" name="Rounded Rectangle 56"/>
          <p:cNvSpPr/>
          <p:nvPr/>
        </p:nvSpPr>
        <p:spPr>
          <a:xfrm>
            <a:off x="2570945" y="2184149"/>
            <a:ext cx="3138687" cy="858416"/>
          </a:xfrm>
          <a:prstGeom prst="roundRect">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58" name="Rounded Rectangle 57"/>
          <p:cNvSpPr/>
          <p:nvPr/>
        </p:nvSpPr>
        <p:spPr>
          <a:xfrm>
            <a:off x="2570945" y="3046152"/>
            <a:ext cx="3138687" cy="858416"/>
          </a:xfrm>
          <a:prstGeom prst="roundRect">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59" name="Rounded Rectangle 58"/>
          <p:cNvSpPr/>
          <p:nvPr/>
        </p:nvSpPr>
        <p:spPr>
          <a:xfrm>
            <a:off x="2570945" y="3918857"/>
            <a:ext cx="3138687" cy="858416"/>
          </a:xfrm>
          <a:prstGeom prst="roundRect">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3" name="Title 2"/>
          <p:cNvSpPr>
            <a:spLocks noGrp="1"/>
          </p:cNvSpPr>
          <p:nvPr>
            <p:ph type="title"/>
          </p:nvPr>
        </p:nvSpPr>
        <p:spPr/>
        <p:txBody>
          <a:bodyPr/>
          <a:lstStyle/>
          <a:p>
            <a:r>
              <a:rPr lang="en-US" dirty="0"/>
              <a:t>Phase-1 Flow Equations</a:t>
            </a:r>
          </a:p>
        </p:txBody>
      </p:sp>
    </p:spTree>
    <p:extLst>
      <p:ext uri="{BB962C8B-B14F-4D97-AF65-F5344CB8AC3E}">
        <p14:creationId xmlns:p14="http://schemas.microsoft.com/office/powerpoint/2010/main" val="1800094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250"/>
                                  </p:stCondLst>
                                  <p:childTnLst>
                                    <p:set>
                                      <p:cBhvr>
                                        <p:cTn id="6" dur="1" fill="hold">
                                          <p:stCondLst>
                                            <p:cond delay="0"/>
                                          </p:stCondLst>
                                        </p:cTn>
                                        <p:tgtEl>
                                          <p:spTgt spid="57"/>
                                        </p:tgtEl>
                                        <p:attrNameLst>
                                          <p:attrName>style.visibility</p:attrName>
                                        </p:attrNameLst>
                                      </p:cBhvr>
                                      <p:to>
                                        <p:strVal val="visible"/>
                                      </p:to>
                                    </p:set>
                                    <p:animEffect transition="in" filter="randombar(horizont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randombar(horizontal)">
                                      <p:cBhvr>
                                        <p:cTn id="12" dur="500"/>
                                        <p:tgtEl>
                                          <p:spTgt spid="58"/>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5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randombar(horizontal)">
                                      <p:cBhvr>
                                        <p:cTn id="19" dur="500"/>
                                        <p:tgtEl>
                                          <p:spTgt spid="59"/>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58" grpId="0" animBg="1"/>
      <p:bldP spid="58" grpId="1" animBg="1"/>
      <p:bldP spid="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7707085" y="4970824"/>
            <a:ext cx="2617029" cy="1258526"/>
          </a:xfrm>
          <a:prstGeom prst="roundRect">
            <a:avLst>
              <a:gd name="adj" fmla="val 9307"/>
            </a:avLst>
          </a:prstGeom>
          <a:solidFill>
            <a:schemeClr val="accent5">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grpSp>
        <p:nvGrpSpPr>
          <p:cNvPr id="8" name="Group 7"/>
          <p:cNvGrpSpPr/>
          <p:nvPr/>
        </p:nvGrpSpPr>
        <p:grpSpPr>
          <a:xfrm>
            <a:off x="5977683" y="2202025"/>
            <a:ext cx="3788228" cy="2575248"/>
            <a:chOff x="4460033" y="2202025"/>
            <a:chExt cx="3788228" cy="2575248"/>
          </a:xfrm>
        </p:grpSpPr>
        <p:sp>
          <p:nvSpPr>
            <p:cNvPr id="22" name="Rounded Rectangle 21"/>
            <p:cNvSpPr/>
            <p:nvPr/>
          </p:nvSpPr>
          <p:spPr>
            <a:xfrm>
              <a:off x="4460033" y="3918857"/>
              <a:ext cx="3788228" cy="858416"/>
            </a:xfrm>
            <a:prstGeom prst="roundRect">
              <a:avLst/>
            </a:prstGeom>
            <a:solidFill>
              <a:srgbClr val="C1EF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23" name="Rounded Rectangle 22"/>
            <p:cNvSpPr/>
            <p:nvPr/>
          </p:nvSpPr>
          <p:spPr>
            <a:xfrm>
              <a:off x="4460033" y="2202025"/>
              <a:ext cx="3788228" cy="858416"/>
            </a:xfrm>
            <a:prstGeom prst="roundRect">
              <a:avLst/>
            </a:prstGeom>
            <a:solidFill>
              <a:srgbClr val="C1EF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24" name="Rounded Rectangle 23"/>
            <p:cNvSpPr/>
            <p:nvPr/>
          </p:nvSpPr>
          <p:spPr>
            <a:xfrm>
              <a:off x="4460033" y="3060441"/>
              <a:ext cx="3788227" cy="858416"/>
            </a:xfrm>
            <a:prstGeom prst="roundRect">
              <a:avLst/>
            </a:prstGeom>
            <a:solidFill>
              <a:schemeClr val="accent5">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grpSp>
      <p:grpSp>
        <p:nvGrpSpPr>
          <p:cNvPr id="7" name="Group 6"/>
          <p:cNvGrpSpPr/>
          <p:nvPr/>
        </p:nvGrpSpPr>
        <p:grpSpPr>
          <a:xfrm>
            <a:off x="2559078" y="2202025"/>
            <a:ext cx="3138687" cy="2575248"/>
            <a:chOff x="1041427" y="2202025"/>
            <a:chExt cx="3138687" cy="2575248"/>
          </a:xfrm>
        </p:grpSpPr>
        <p:sp>
          <p:nvSpPr>
            <p:cNvPr id="16" name="Rounded Rectangle 15"/>
            <p:cNvSpPr/>
            <p:nvPr/>
          </p:nvSpPr>
          <p:spPr>
            <a:xfrm>
              <a:off x="1041427" y="3918857"/>
              <a:ext cx="3138687" cy="858416"/>
            </a:xfrm>
            <a:prstGeom prst="roundRect">
              <a:avLst/>
            </a:prstGeom>
            <a:solidFill>
              <a:srgbClr val="C1EF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15" name="Rounded Rectangle 14"/>
            <p:cNvSpPr/>
            <p:nvPr/>
          </p:nvSpPr>
          <p:spPr>
            <a:xfrm>
              <a:off x="1041427" y="2202025"/>
              <a:ext cx="3138687" cy="858416"/>
            </a:xfrm>
            <a:prstGeom prst="roundRect">
              <a:avLst/>
            </a:prstGeom>
            <a:solidFill>
              <a:srgbClr val="C1EF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6" name="Rounded Rectangle 5"/>
            <p:cNvSpPr/>
            <p:nvPr/>
          </p:nvSpPr>
          <p:spPr>
            <a:xfrm>
              <a:off x="1041428" y="3060441"/>
              <a:ext cx="3138686" cy="858416"/>
            </a:xfrm>
            <a:prstGeom prst="roundRect">
              <a:avLst/>
            </a:prstGeom>
            <a:solidFill>
              <a:schemeClr val="accent5">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grpSp>
      <p:sp>
        <p:nvSpPr>
          <p:cNvPr id="2" name="Title 1"/>
          <p:cNvSpPr>
            <a:spLocks noGrp="1"/>
          </p:cNvSpPr>
          <p:nvPr>
            <p:ph type="title"/>
          </p:nvPr>
        </p:nvSpPr>
        <p:spPr/>
        <p:txBody>
          <a:bodyPr>
            <a:normAutofit/>
          </a:bodyPr>
          <a:lstStyle/>
          <a:p>
            <a:r>
              <a:rPr lang="en-US"/>
              <a:t>Phase-2 Flow </a:t>
            </a:r>
            <a:r>
              <a:rPr lang="en-US" smtClean="0"/>
              <a:t>Equations</a:t>
            </a:r>
            <a:endParaRPr lang="en-US"/>
          </a:p>
        </p:txBody>
      </p:sp>
      <p:sp>
        <p:nvSpPr>
          <p:cNvPr id="29" name="TextBox 28"/>
          <p:cNvSpPr txBox="1"/>
          <p:nvPr/>
        </p:nvSpPr>
        <p:spPr>
          <a:xfrm>
            <a:off x="2559079" y="1842304"/>
            <a:ext cx="3530003" cy="369332"/>
          </a:xfrm>
          <a:prstGeom prst="rect">
            <a:avLst/>
          </a:prstGeom>
          <a:noFill/>
        </p:spPr>
        <p:txBody>
          <a:bodyPr wrap="square" rtlCol="0">
            <a:spAutoFit/>
          </a:bodyPr>
          <a:lstStyle/>
          <a:p>
            <a:pPr algn="l" fontAlgn="auto">
              <a:spcBef>
                <a:spcPts val="0"/>
              </a:spcBef>
              <a:spcAft>
                <a:spcPts val="0"/>
              </a:spcAft>
            </a:pPr>
            <a:r>
              <a:rPr lang="en-US" sz="1800" dirty="0">
                <a:solidFill>
                  <a:srgbClr val="000000"/>
                </a:solidFill>
                <a:latin typeface="Calibri"/>
                <a:ea typeface="+mn-ea"/>
              </a:rPr>
              <a:t>Phase 1 Flow Equations</a:t>
            </a:r>
            <a:r>
              <a:rPr lang="en-US" sz="1800" b="0" dirty="0">
                <a:solidFill>
                  <a:srgbClr val="000000"/>
                </a:solidFill>
                <a:latin typeface="Arial"/>
                <a:ea typeface="+mn-ea"/>
              </a:rPr>
              <a:t>: </a:t>
            </a:r>
          </a:p>
        </p:txBody>
      </p:sp>
      <p:sp>
        <p:nvSpPr>
          <p:cNvPr id="30" name="TextBox 29"/>
          <p:cNvSpPr txBox="1"/>
          <p:nvPr/>
        </p:nvSpPr>
        <p:spPr>
          <a:xfrm>
            <a:off x="5977683" y="1842304"/>
            <a:ext cx="3902734" cy="369332"/>
          </a:xfrm>
          <a:prstGeom prst="rect">
            <a:avLst/>
          </a:prstGeom>
          <a:noFill/>
        </p:spPr>
        <p:txBody>
          <a:bodyPr wrap="square" rtlCol="0">
            <a:spAutoFit/>
          </a:bodyPr>
          <a:lstStyle/>
          <a:p>
            <a:pPr algn="l" fontAlgn="auto">
              <a:spcBef>
                <a:spcPts val="0"/>
              </a:spcBef>
              <a:spcAft>
                <a:spcPts val="0"/>
              </a:spcAft>
            </a:pPr>
            <a:r>
              <a:rPr lang="en-US" sz="1800">
                <a:solidFill>
                  <a:srgbClr val="000000"/>
                </a:solidFill>
                <a:latin typeface="Calibri"/>
                <a:ea typeface="+mn-ea"/>
              </a:rPr>
              <a:t>Phase 2 Flow Equations:</a:t>
            </a:r>
            <a:endParaRPr lang="en-US" sz="1800" b="0">
              <a:solidFill>
                <a:srgbClr val="000000"/>
              </a:solidFill>
              <a:latin typeface="Arial"/>
              <a:ea typeface="+mn-ea"/>
            </a:endParaRPr>
          </a:p>
        </p:txBody>
      </p:sp>
      <p:pic>
        <p:nvPicPr>
          <p:cNvPr id="10" name="Picture 2" descr="\\ad\dfs\Users\weklieber\Documents\phase-1-eq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7085" y="2237970"/>
            <a:ext cx="2970081"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d\dfs\Users\weklieber\Documents\phase-2-flow-eqn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9082" y="2237970"/>
            <a:ext cx="3610505" cy="246888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096555" y="4970824"/>
            <a:ext cx="5488520" cy="1258526"/>
          </a:xfrm>
          <a:prstGeom prst="rect">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noAutofit/>
          </a:bodyPr>
          <a:lstStyle/>
          <a:p>
            <a:pPr algn="l" fontAlgn="auto">
              <a:spcBef>
                <a:spcPts val="0"/>
              </a:spcBef>
              <a:spcAft>
                <a:spcPts val="0"/>
              </a:spcAft>
            </a:pPr>
            <a:r>
              <a:rPr lang="en-US" sz="1400">
                <a:solidFill>
                  <a:srgbClr val="000000"/>
                </a:solidFill>
              </a:rPr>
              <a:t>Notation</a:t>
            </a:r>
          </a:p>
          <a:p>
            <a:pPr algn="l" fontAlgn="auto">
              <a:spcBef>
                <a:spcPts val="0"/>
              </a:spcBef>
              <a:spcAft>
                <a:spcPts val="0"/>
              </a:spcAft>
            </a:pPr>
            <a:endParaRPr lang="en-US" sz="1400" i="1">
              <a:solidFill>
                <a:srgbClr val="000000"/>
              </a:solidFill>
              <a:latin typeface="Tahoma" panose="020B0604030504040204" pitchFamily="34" charset="0"/>
              <a:ea typeface="Tahoma" panose="020B0604030504040204" pitchFamily="34" charset="0"/>
              <a:cs typeface="Tahoma" panose="020B0604030504040204" pitchFamily="34" charset="0"/>
            </a:endParaRPr>
          </a:p>
          <a:p>
            <a:pPr algn="l" fontAlgn="auto">
              <a:spcBef>
                <a:spcPts val="0"/>
              </a:spcBef>
              <a:spcAft>
                <a:spcPts val="0"/>
              </a:spcAft>
            </a:pPr>
            <a:endParaRPr lang="en-US" sz="1400" i="1">
              <a:solidFill>
                <a:srgbClr val="000000"/>
              </a:solidFill>
              <a:latin typeface="Tahoma" panose="020B0604030504040204" pitchFamily="34" charset="0"/>
              <a:ea typeface="Tahoma" panose="020B0604030504040204" pitchFamily="34" charset="0"/>
              <a:cs typeface="Tahoma" panose="020B0604030504040204" pitchFamily="34" charset="0"/>
            </a:endParaRPr>
          </a:p>
          <a:p>
            <a:pPr algn="l" fontAlgn="auto">
              <a:spcBef>
                <a:spcPts val="0"/>
              </a:spcBef>
              <a:spcAft>
                <a:spcPts val="0"/>
              </a:spcAft>
            </a:pPr>
            <a:endParaRPr lang="en-US" sz="1400" i="1">
              <a:solidFill>
                <a:srgbClr val="000000"/>
              </a:solidFill>
              <a:latin typeface="Tahoma" panose="020B0604030504040204" pitchFamily="34" charset="0"/>
              <a:ea typeface="Tahoma" panose="020B0604030504040204" pitchFamily="34" charset="0"/>
              <a:cs typeface="Tahoma" panose="020B0604030504040204" pitchFamily="34" charset="0"/>
            </a:endParaRPr>
          </a:p>
          <a:p>
            <a:pPr algn="l" fontAlgn="auto">
              <a:spcBef>
                <a:spcPts val="0"/>
              </a:spcBef>
              <a:spcAft>
                <a:spcPts val="0"/>
              </a:spcAft>
            </a:pPr>
            <a:endParaRPr lang="en-US" sz="1400" i="1">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32" name="Picture 3" descr="C:\Users\weklieber\Documents\figs-for-soap-slides\notation.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5566"/>
          <a:stretch/>
        </p:blipFill>
        <p:spPr bwMode="auto">
          <a:xfrm>
            <a:off x="2355851" y="5172745"/>
            <a:ext cx="4971367" cy="98993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2275817" y="823306"/>
            <a:ext cx="4512103" cy="769441"/>
          </a:xfrm>
          <a:prstGeom prst="rect">
            <a:avLst/>
          </a:prstGeom>
          <a:noFill/>
        </p:spPr>
        <p:txBody>
          <a:bodyPr wrap="square" rtlCol="0">
            <a:spAutoFit/>
          </a:bodyPr>
          <a:lstStyle/>
          <a:p>
            <a:pPr algn="l" fontAlgn="auto">
              <a:spcBef>
                <a:spcPts val="0"/>
              </a:spcBef>
              <a:spcAft>
                <a:spcPts val="0"/>
              </a:spcAft>
            </a:pPr>
            <a:r>
              <a:rPr lang="en-US" sz="2200" b="0">
                <a:solidFill>
                  <a:srgbClr val="000000"/>
                </a:solidFill>
                <a:latin typeface="Calibri"/>
                <a:ea typeface="+mn-ea"/>
              </a:rPr>
              <a:t>Instantiate Phase-1 equations for all possible sender/receiver pairs.</a:t>
            </a:r>
            <a:endParaRPr lang="en-US" sz="2200" b="0" i="1">
              <a:solidFill>
                <a:srgbClr val="000000"/>
              </a:solidFill>
              <a:latin typeface="Arial"/>
              <a:ea typeface="+mn-ea"/>
            </a:endParaRPr>
          </a:p>
        </p:txBody>
      </p:sp>
      <p:grpSp>
        <p:nvGrpSpPr>
          <p:cNvPr id="58" name="Group 57"/>
          <p:cNvGrpSpPr/>
          <p:nvPr/>
        </p:nvGrpSpPr>
        <p:grpSpPr>
          <a:xfrm>
            <a:off x="8235182" y="139194"/>
            <a:ext cx="2082771" cy="1587140"/>
            <a:chOff x="681643" y="1043376"/>
            <a:chExt cx="3149571" cy="2400076"/>
          </a:xfrm>
        </p:grpSpPr>
        <p:sp>
          <p:nvSpPr>
            <p:cNvPr id="59" name="Oval 58"/>
            <p:cNvSpPr>
              <a:spLocks noChangeAspect="1"/>
            </p:cNvSpPr>
            <p:nvPr/>
          </p:nvSpPr>
          <p:spPr bwMode="auto">
            <a:xfrm>
              <a:off x="1672243" y="1576775"/>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r>
                <a:rPr lang="en-US" sz="1050" b="0">
                  <a:solidFill>
                    <a:srgbClr val="000000"/>
                  </a:solidFill>
                  <a:latin typeface="Calibri"/>
                  <a:ea typeface="+mn-ea"/>
                </a:rPr>
                <a:t> </a:t>
              </a:r>
              <a:r>
                <a:rPr lang="en-US" sz="1200" b="0">
                  <a:solidFill>
                    <a:srgbClr val="000000"/>
                  </a:solidFill>
                  <a:latin typeface="Calibri"/>
                  <a:ea typeface="+mn-ea"/>
                </a:rPr>
                <a:t>C</a:t>
              </a:r>
              <a:r>
                <a:rPr lang="en-US" sz="1400" b="0" baseline="-25000">
                  <a:solidFill>
                    <a:srgbClr val="000000"/>
                  </a:solidFill>
                  <a:latin typeface="Calibri"/>
                  <a:ea typeface="+mn-ea"/>
                </a:rPr>
                <a:t>1</a:t>
              </a:r>
            </a:p>
          </p:txBody>
        </p:sp>
        <p:sp>
          <p:nvSpPr>
            <p:cNvPr id="60" name="Oval 59"/>
            <p:cNvSpPr>
              <a:spLocks noChangeAspect="1"/>
            </p:cNvSpPr>
            <p:nvPr/>
          </p:nvSpPr>
          <p:spPr bwMode="auto">
            <a:xfrm>
              <a:off x="1672243" y="2719775"/>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r>
                <a:rPr lang="en-US" sz="1050" b="0">
                  <a:solidFill>
                    <a:srgbClr val="000000"/>
                  </a:solidFill>
                  <a:latin typeface="Calibri"/>
                  <a:ea typeface="+mn-ea"/>
                </a:rPr>
                <a:t> </a:t>
              </a:r>
              <a:r>
                <a:rPr lang="en-US" sz="1200" b="0">
                  <a:solidFill>
                    <a:srgbClr val="000000"/>
                  </a:solidFill>
                  <a:latin typeface="Calibri"/>
                  <a:ea typeface="+mn-ea"/>
                </a:rPr>
                <a:t>C</a:t>
              </a:r>
              <a:r>
                <a:rPr lang="en-US" sz="1400" b="0" baseline="-25000">
                  <a:solidFill>
                    <a:srgbClr val="000000"/>
                  </a:solidFill>
                  <a:latin typeface="Calibri"/>
                  <a:ea typeface="+mn-ea"/>
                </a:rPr>
                <a:t>3</a:t>
              </a:r>
              <a:endParaRPr lang="en-US" sz="1400" b="0">
                <a:solidFill>
                  <a:srgbClr val="000000"/>
                </a:solidFill>
                <a:latin typeface="Calibri"/>
                <a:ea typeface="+mn-ea"/>
              </a:endParaRPr>
            </a:p>
          </p:txBody>
        </p:sp>
        <p:sp>
          <p:nvSpPr>
            <p:cNvPr id="61" name="Oval 60"/>
            <p:cNvSpPr>
              <a:spLocks noChangeAspect="1"/>
            </p:cNvSpPr>
            <p:nvPr/>
          </p:nvSpPr>
          <p:spPr bwMode="auto">
            <a:xfrm>
              <a:off x="3272443" y="2029352"/>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r>
                <a:rPr lang="en-US" sz="1000" b="0">
                  <a:solidFill>
                    <a:srgbClr val="000000"/>
                  </a:solidFill>
                  <a:latin typeface="Calibri"/>
                  <a:ea typeface="+mn-ea"/>
                </a:rPr>
                <a:t> </a:t>
              </a:r>
              <a:r>
                <a:rPr lang="en-US" sz="1200" b="0">
                  <a:solidFill>
                    <a:srgbClr val="000000"/>
                  </a:solidFill>
                  <a:latin typeface="Calibri"/>
                  <a:ea typeface="+mn-ea"/>
                </a:rPr>
                <a:t>C</a:t>
              </a:r>
              <a:r>
                <a:rPr lang="en-US" sz="1400" b="0" baseline="-25000">
                  <a:solidFill>
                    <a:srgbClr val="000000"/>
                  </a:solidFill>
                  <a:latin typeface="Calibri"/>
                  <a:ea typeface="+mn-ea"/>
                </a:rPr>
                <a:t>2</a:t>
              </a:r>
              <a:endParaRPr lang="en-US" sz="1400" b="0">
                <a:solidFill>
                  <a:srgbClr val="000000"/>
                </a:solidFill>
                <a:latin typeface="Calibri"/>
                <a:ea typeface="+mn-ea"/>
              </a:endParaRPr>
            </a:p>
          </p:txBody>
        </p:sp>
        <p:sp>
          <p:nvSpPr>
            <p:cNvPr id="62" name="TextBox 61"/>
            <p:cNvSpPr txBox="1"/>
            <p:nvPr/>
          </p:nvSpPr>
          <p:spPr>
            <a:xfrm>
              <a:off x="986442" y="1043376"/>
              <a:ext cx="685800" cy="418878"/>
            </a:xfrm>
            <a:prstGeom prst="rect">
              <a:avLst/>
            </a:prstGeom>
            <a:noFill/>
          </p:spPr>
          <p:txBody>
            <a:bodyPr wrap="square" rtlCol="0">
              <a:spAutoFit/>
            </a:bodyPr>
            <a:lstStyle/>
            <a:p>
              <a:pPr algn="l" fontAlgn="auto">
                <a:spcBef>
                  <a:spcPts val="0"/>
                </a:spcBef>
                <a:spcAft>
                  <a:spcPts val="0"/>
                </a:spcAft>
              </a:pPr>
              <a:r>
                <a:rPr lang="en-US" sz="1200" b="0">
                  <a:solidFill>
                    <a:srgbClr val="000000"/>
                  </a:solidFill>
                  <a:latin typeface="Arial"/>
                  <a:ea typeface="+mn-ea"/>
                </a:rPr>
                <a:t>src</a:t>
              </a:r>
              <a:r>
                <a:rPr lang="en-US" sz="1200" b="0" baseline="-25000">
                  <a:solidFill>
                    <a:srgbClr val="000000"/>
                  </a:solidFill>
                  <a:latin typeface="Arial"/>
                  <a:ea typeface="+mn-ea"/>
                </a:rPr>
                <a:t>1</a:t>
              </a:r>
              <a:endParaRPr lang="en-US" sz="1200" b="0">
                <a:solidFill>
                  <a:srgbClr val="000000"/>
                </a:solidFill>
                <a:latin typeface="Arial"/>
                <a:ea typeface="+mn-ea"/>
              </a:endParaRPr>
            </a:p>
          </p:txBody>
        </p:sp>
        <p:sp>
          <p:nvSpPr>
            <p:cNvPr id="63" name="TextBox 62"/>
            <p:cNvSpPr txBox="1"/>
            <p:nvPr/>
          </p:nvSpPr>
          <p:spPr>
            <a:xfrm>
              <a:off x="794171" y="2351290"/>
              <a:ext cx="799454" cy="418878"/>
            </a:xfrm>
            <a:prstGeom prst="rect">
              <a:avLst/>
            </a:prstGeom>
            <a:noFill/>
          </p:spPr>
          <p:txBody>
            <a:bodyPr wrap="square" rtlCol="0">
              <a:spAutoFit/>
            </a:bodyPr>
            <a:lstStyle/>
            <a:p>
              <a:pPr algn="l" fontAlgn="auto">
                <a:spcBef>
                  <a:spcPts val="0"/>
                </a:spcBef>
                <a:spcAft>
                  <a:spcPts val="0"/>
                </a:spcAft>
              </a:pPr>
              <a:r>
                <a:rPr lang="en-US" sz="1200" b="0">
                  <a:solidFill>
                    <a:srgbClr val="000000"/>
                  </a:solidFill>
                  <a:latin typeface="Arial"/>
                  <a:ea typeface="+mn-ea"/>
                </a:rPr>
                <a:t>src</a:t>
              </a:r>
              <a:r>
                <a:rPr lang="en-US" sz="1200" b="0" baseline="-25000">
                  <a:solidFill>
                    <a:srgbClr val="000000"/>
                  </a:solidFill>
                  <a:latin typeface="Arial"/>
                  <a:ea typeface="+mn-ea"/>
                </a:rPr>
                <a:t>3</a:t>
              </a:r>
              <a:endParaRPr lang="en-US" sz="1200" b="0">
                <a:solidFill>
                  <a:srgbClr val="000000"/>
                </a:solidFill>
                <a:latin typeface="Arial"/>
                <a:ea typeface="+mn-ea"/>
              </a:endParaRPr>
            </a:p>
          </p:txBody>
        </p:sp>
        <p:sp>
          <p:nvSpPr>
            <p:cNvPr id="64" name="TextBox 63"/>
            <p:cNvSpPr txBox="1"/>
            <p:nvPr/>
          </p:nvSpPr>
          <p:spPr>
            <a:xfrm>
              <a:off x="810796" y="1842183"/>
              <a:ext cx="800100" cy="418878"/>
            </a:xfrm>
            <a:prstGeom prst="rect">
              <a:avLst/>
            </a:prstGeom>
            <a:noFill/>
          </p:spPr>
          <p:txBody>
            <a:bodyPr wrap="square" rtlCol="0">
              <a:spAutoFit/>
            </a:bodyPr>
            <a:lstStyle/>
            <a:p>
              <a:pPr algn="l" fontAlgn="auto">
                <a:spcBef>
                  <a:spcPts val="0"/>
                </a:spcBef>
                <a:spcAft>
                  <a:spcPts val="0"/>
                </a:spcAft>
              </a:pPr>
              <a:r>
                <a:rPr lang="en-US" sz="1200" b="0">
                  <a:solidFill>
                    <a:srgbClr val="000000"/>
                  </a:solidFill>
                  <a:latin typeface="Arial"/>
                  <a:ea typeface="+mn-ea"/>
                </a:rPr>
                <a:t>sink</a:t>
              </a:r>
              <a:r>
                <a:rPr lang="en-US" sz="1200" b="0" baseline="-25000">
                  <a:solidFill>
                    <a:srgbClr val="000000"/>
                  </a:solidFill>
                  <a:latin typeface="Arial"/>
                  <a:ea typeface="+mn-ea"/>
                </a:rPr>
                <a:t>1</a:t>
              </a:r>
              <a:endParaRPr lang="en-US" sz="1200" b="0">
                <a:solidFill>
                  <a:srgbClr val="000000"/>
                </a:solidFill>
                <a:latin typeface="Arial"/>
                <a:ea typeface="+mn-ea"/>
              </a:endParaRPr>
            </a:p>
          </p:txBody>
        </p:sp>
        <p:sp>
          <p:nvSpPr>
            <p:cNvPr id="65" name="TextBox 64"/>
            <p:cNvSpPr txBox="1"/>
            <p:nvPr/>
          </p:nvSpPr>
          <p:spPr>
            <a:xfrm>
              <a:off x="681643" y="3024574"/>
              <a:ext cx="929253" cy="418878"/>
            </a:xfrm>
            <a:prstGeom prst="rect">
              <a:avLst/>
            </a:prstGeom>
            <a:noFill/>
          </p:spPr>
          <p:txBody>
            <a:bodyPr wrap="square" rtlCol="0">
              <a:spAutoFit/>
            </a:bodyPr>
            <a:lstStyle/>
            <a:p>
              <a:pPr algn="l" fontAlgn="auto">
                <a:spcBef>
                  <a:spcPts val="0"/>
                </a:spcBef>
                <a:spcAft>
                  <a:spcPts val="0"/>
                </a:spcAft>
              </a:pPr>
              <a:r>
                <a:rPr lang="en-US" sz="1200" b="0">
                  <a:solidFill>
                    <a:srgbClr val="000000"/>
                  </a:solidFill>
                  <a:latin typeface="Arial"/>
                  <a:ea typeface="+mn-ea"/>
                </a:rPr>
                <a:t>sink</a:t>
              </a:r>
              <a:r>
                <a:rPr lang="en-US" sz="1200" b="0" baseline="-25000">
                  <a:solidFill>
                    <a:srgbClr val="000000"/>
                  </a:solidFill>
                  <a:latin typeface="Arial"/>
                  <a:ea typeface="+mn-ea"/>
                </a:rPr>
                <a:t>3</a:t>
              </a:r>
              <a:endParaRPr lang="en-US" sz="1200" b="0">
                <a:solidFill>
                  <a:srgbClr val="000000"/>
                </a:solidFill>
                <a:latin typeface="Arial"/>
                <a:ea typeface="+mn-ea"/>
              </a:endParaRPr>
            </a:p>
          </p:txBody>
        </p:sp>
        <p:sp>
          <p:nvSpPr>
            <p:cNvPr id="66" name="Freeform 65"/>
            <p:cNvSpPr/>
            <p:nvPr/>
          </p:nvSpPr>
          <p:spPr bwMode="auto">
            <a:xfrm>
              <a:off x="2077781" y="1900947"/>
              <a:ext cx="1193370" cy="278969"/>
            </a:xfrm>
            <a:custGeom>
              <a:avLst/>
              <a:gdLst>
                <a:gd name="connsiteX0" fmla="*/ 1121319 w 1121319"/>
                <a:gd name="connsiteY0" fmla="*/ 325464 h 325464"/>
                <a:gd name="connsiteX1" fmla="*/ 493638 w 1121319"/>
                <a:gd name="connsiteY1" fmla="*/ 263471 h 325464"/>
                <a:gd name="connsiteX2" fmla="*/ 13191 w 1121319"/>
                <a:gd name="connsiteY2" fmla="*/ 0 h 325464"/>
                <a:gd name="connsiteX0" fmla="*/ 1122800 w 1122800"/>
                <a:gd name="connsiteY0" fmla="*/ 325464 h 325464"/>
                <a:gd name="connsiteX1" fmla="*/ 448624 w 1122800"/>
                <a:gd name="connsiteY1" fmla="*/ 240224 h 325464"/>
                <a:gd name="connsiteX2" fmla="*/ 14672 w 1122800"/>
                <a:gd name="connsiteY2" fmla="*/ 0 h 325464"/>
                <a:gd name="connsiteX0" fmla="*/ 1070363 w 1070363"/>
                <a:gd name="connsiteY0" fmla="*/ 371959 h 371959"/>
                <a:gd name="connsiteX1" fmla="*/ 396187 w 1070363"/>
                <a:gd name="connsiteY1" fmla="*/ 286719 h 371959"/>
                <a:gd name="connsiteX2" fmla="*/ 16479 w 1070363"/>
                <a:gd name="connsiteY2" fmla="*/ 0 h 371959"/>
                <a:gd name="connsiteX0" fmla="*/ 1085302 w 1085302"/>
                <a:gd name="connsiteY0" fmla="*/ 278969 h 278969"/>
                <a:gd name="connsiteX1" fmla="*/ 411126 w 1085302"/>
                <a:gd name="connsiteY1" fmla="*/ 193729 h 278969"/>
                <a:gd name="connsiteX2" fmla="*/ 15919 w 1085302"/>
                <a:gd name="connsiteY2" fmla="*/ 0 h 278969"/>
                <a:gd name="connsiteX0" fmla="*/ 1205879 w 1205879"/>
                <a:gd name="connsiteY0" fmla="*/ 278969 h 278969"/>
                <a:gd name="connsiteX1" fmla="*/ 531703 w 1205879"/>
                <a:gd name="connsiteY1" fmla="*/ 193729 h 278969"/>
                <a:gd name="connsiteX2" fmla="*/ 12509 w 1205879"/>
                <a:gd name="connsiteY2" fmla="*/ 0 h 278969"/>
                <a:gd name="connsiteX0" fmla="*/ 1206733 w 1206733"/>
                <a:gd name="connsiteY0" fmla="*/ 278969 h 278969"/>
                <a:gd name="connsiteX1" fmla="*/ 501560 w 1206733"/>
                <a:gd name="connsiteY1" fmla="*/ 240224 h 278969"/>
                <a:gd name="connsiteX2" fmla="*/ 13363 w 1206733"/>
                <a:gd name="connsiteY2" fmla="*/ 0 h 278969"/>
                <a:gd name="connsiteX0" fmla="*/ 1205126 w 1205126"/>
                <a:gd name="connsiteY0" fmla="*/ 278969 h 278969"/>
                <a:gd name="connsiteX1" fmla="*/ 561946 w 1205126"/>
                <a:gd name="connsiteY1" fmla="*/ 69742 h 278969"/>
                <a:gd name="connsiteX2" fmla="*/ 11756 w 1205126"/>
                <a:gd name="connsiteY2" fmla="*/ 0 h 278969"/>
                <a:gd name="connsiteX0" fmla="*/ 1203584 w 1203584"/>
                <a:gd name="connsiteY0" fmla="*/ 278969 h 278969"/>
                <a:gd name="connsiteX1" fmla="*/ 637896 w 1203584"/>
                <a:gd name="connsiteY1" fmla="*/ 123986 h 278969"/>
                <a:gd name="connsiteX2" fmla="*/ 10214 w 1203584"/>
                <a:gd name="connsiteY2" fmla="*/ 0 h 278969"/>
                <a:gd name="connsiteX0" fmla="*/ 1204149 w 1204149"/>
                <a:gd name="connsiteY0" fmla="*/ 278969 h 278969"/>
                <a:gd name="connsiteX1" fmla="*/ 607464 w 1204149"/>
                <a:gd name="connsiteY1" fmla="*/ 216976 h 278969"/>
                <a:gd name="connsiteX2" fmla="*/ 10779 w 1204149"/>
                <a:gd name="connsiteY2" fmla="*/ 0 h 278969"/>
                <a:gd name="connsiteX0" fmla="*/ 1193370 w 1193370"/>
                <a:gd name="connsiteY0" fmla="*/ 278969 h 286970"/>
                <a:gd name="connsiteX1" fmla="*/ 596685 w 1193370"/>
                <a:gd name="connsiteY1" fmla="*/ 216976 h 286970"/>
                <a:gd name="connsiteX2" fmla="*/ 464951 w 1193370"/>
                <a:gd name="connsiteY2" fmla="*/ 278970 h 286970"/>
                <a:gd name="connsiteX3" fmla="*/ 0 w 1193370"/>
                <a:gd name="connsiteY3" fmla="*/ 0 h 286970"/>
                <a:gd name="connsiteX0" fmla="*/ 1193370 w 1193370"/>
                <a:gd name="connsiteY0" fmla="*/ 278969 h 278969"/>
                <a:gd name="connsiteX1" fmla="*/ 596685 w 1193370"/>
                <a:gd name="connsiteY1" fmla="*/ 216976 h 278969"/>
                <a:gd name="connsiteX2" fmla="*/ 542443 w 1193370"/>
                <a:gd name="connsiteY2" fmla="*/ 232475 h 278969"/>
                <a:gd name="connsiteX3" fmla="*/ 0 w 1193370"/>
                <a:gd name="connsiteY3" fmla="*/ 0 h 278969"/>
                <a:gd name="connsiteX0" fmla="*/ 1193370 w 1193370"/>
                <a:gd name="connsiteY0" fmla="*/ 278969 h 278969"/>
                <a:gd name="connsiteX1" fmla="*/ 596685 w 1193370"/>
                <a:gd name="connsiteY1" fmla="*/ 216976 h 278969"/>
                <a:gd name="connsiteX2" fmla="*/ 0 w 1193370"/>
                <a:gd name="connsiteY2" fmla="*/ 0 h 278969"/>
              </a:gdLst>
              <a:ahLst/>
              <a:cxnLst>
                <a:cxn ang="0">
                  <a:pos x="connsiteX0" y="connsiteY0"/>
                </a:cxn>
                <a:cxn ang="0">
                  <a:pos x="connsiteX1" y="connsiteY1"/>
                </a:cxn>
                <a:cxn ang="0">
                  <a:pos x="connsiteX2" y="connsiteY2"/>
                </a:cxn>
              </a:cxnLst>
              <a:rect l="l" t="t" r="r" b="b"/>
              <a:pathLst>
                <a:path w="1193370" h="278969">
                  <a:moveTo>
                    <a:pt x="1193370" y="278969"/>
                  </a:moveTo>
                  <a:cubicBezTo>
                    <a:pt x="971873" y="275094"/>
                    <a:pt x="795580" y="263471"/>
                    <a:pt x="596685" y="216976"/>
                  </a:cubicBezTo>
                  <a:cubicBezTo>
                    <a:pt x="397790" y="170481"/>
                    <a:pt x="124310" y="45203"/>
                    <a:pt x="0" y="0"/>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ea typeface="ＭＳ Ｐゴシック" pitchFamily="1" charset="-128"/>
              </a:endParaRPr>
            </a:p>
          </p:txBody>
        </p:sp>
        <p:sp>
          <p:nvSpPr>
            <p:cNvPr id="67" name="Freeform 66"/>
            <p:cNvSpPr/>
            <p:nvPr/>
          </p:nvSpPr>
          <p:spPr bwMode="auto">
            <a:xfrm>
              <a:off x="2093280" y="1668473"/>
              <a:ext cx="1309607" cy="365502"/>
            </a:xfrm>
            <a:custGeom>
              <a:avLst/>
              <a:gdLst>
                <a:gd name="connsiteX0" fmla="*/ 0 w 1309607"/>
                <a:gd name="connsiteY0" fmla="*/ 0 h 356461"/>
                <a:gd name="connsiteX1" fmla="*/ 805912 w 1309607"/>
                <a:gd name="connsiteY1" fmla="*/ 61994 h 356461"/>
                <a:gd name="connsiteX2" fmla="*/ 1309607 w 1309607"/>
                <a:gd name="connsiteY2" fmla="*/ 356461 h 356461"/>
                <a:gd name="connsiteX0" fmla="*/ 0 w 1309607"/>
                <a:gd name="connsiteY0" fmla="*/ 0 h 356461"/>
                <a:gd name="connsiteX1" fmla="*/ 697424 w 1309607"/>
                <a:gd name="connsiteY1" fmla="*/ 61994 h 356461"/>
                <a:gd name="connsiteX2" fmla="*/ 1309607 w 1309607"/>
                <a:gd name="connsiteY2" fmla="*/ 356461 h 356461"/>
              </a:gdLst>
              <a:ahLst/>
              <a:cxnLst>
                <a:cxn ang="0">
                  <a:pos x="connsiteX0" y="connsiteY0"/>
                </a:cxn>
                <a:cxn ang="0">
                  <a:pos x="connsiteX1" y="connsiteY1"/>
                </a:cxn>
                <a:cxn ang="0">
                  <a:pos x="connsiteX2" y="connsiteY2"/>
                </a:cxn>
              </a:cxnLst>
              <a:rect l="l" t="t" r="r" b="b"/>
              <a:pathLst>
                <a:path w="1309607" h="356461">
                  <a:moveTo>
                    <a:pt x="0" y="0"/>
                  </a:moveTo>
                  <a:cubicBezTo>
                    <a:pt x="293822" y="1292"/>
                    <a:pt x="479156" y="2584"/>
                    <a:pt x="697424" y="61994"/>
                  </a:cubicBezTo>
                  <a:cubicBezTo>
                    <a:pt x="915692" y="121404"/>
                    <a:pt x="1166893" y="238932"/>
                    <a:pt x="1309607" y="356461"/>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ea typeface="ＭＳ Ｐゴシック" pitchFamily="1" charset="-128"/>
              </a:endParaRPr>
            </a:p>
          </p:txBody>
        </p:sp>
        <p:sp>
          <p:nvSpPr>
            <p:cNvPr id="68" name="Freeform 67"/>
            <p:cNvSpPr/>
            <p:nvPr/>
          </p:nvSpPr>
          <p:spPr bwMode="auto">
            <a:xfrm>
              <a:off x="2129443" y="2486553"/>
              <a:ext cx="1273445" cy="414036"/>
            </a:xfrm>
            <a:custGeom>
              <a:avLst/>
              <a:gdLst>
                <a:gd name="connsiteX0" fmla="*/ 1224366 w 1224366"/>
                <a:gd name="connsiteY0" fmla="*/ 0 h 379708"/>
                <a:gd name="connsiteX1" fmla="*/ 402955 w 1224366"/>
                <a:gd name="connsiteY1" fmla="*/ 108488 h 379708"/>
                <a:gd name="connsiteX2" fmla="*/ 0 w 1224366"/>
                <a:gd name="connsiteY2" fmla="*/ 379708 h 379708"/>
                <a:gd name="connsiteX0" fmla="*/ 1224366 w 1224366"/>
                <a:gd name="connsiteY0" fmla="*/ 0 h 379708"/>
                <a:gd name="connsiteX1" fmla="*/ 534691 w 1224366"/>
                <a:gd name="connsiteY1" fmla="*/ 77492 h 379708"/>
                <a:gd name="connsiteX2" fmla="*/ 0 w 1224366"/>
                <a:gd name="connsiteY2" fmla="*/ 379708 h 379708"/>
                <a:gd name="connsiteX0" fmla="*/ 1224366 w 1224366"/>
                <a:gd name="connsiteY0" fmla="*/ 0 h 379708"/>
                <a:gd name="connsiteX1" fmla="*/ 618866 w 1224366"/>
                <a:gd name="connsiteY1" fmla="*/ 236775 h 379708"/>
                <a:gd name="connsiteX2" fmla="*/ 0 w 1224366"/>
                <a:gd name="connsiteY2" fmla="*/ 379708 h 379708"/>
                <a:gd name="connsiteX0" fmla="*/ 1224366 w 1224366"/>
                <a:gd name="connsiteY0" fmla="*/ 0 h 379708"/>
                <a:gd name="connsiteX1" fmla="*/ 956536 w 1224366"/>
                <a:gd name="connsiteY1" fmla="*/ 91938 h 379708"/>
                <a:gd name="connsiteX2" fmla="*/ 618866 w 1224366"/>
                <a:gd name="connsiteY2" fmla="*/ 236775 h 379708"/>
                <a:gd name="connsiteX3" fmla="*/ 0 w 1224366"/>
                <a:gd name="connsiteY3" fmla="*/ 379708 h 379708"/>
                <a:gd name="connsiteX0" fmla="*/ 1224366 w 1224366"/>
                <a:gd name="connsiteY0" fmla="*/ 0 h 379708"/>
                <a:gd name="connsiteX1" fmla="*/ 956536 w 1224366"/>
                <a:gd name="connsiteY1" fmla="*/ 91938 h 379708"/>
                <a:gd name="connsiteX2" fmla="*/ 618866 w 1224366"/>
                <a:gd name="connsiteY2" fmla="*/ 236775 h 379708"/>
                <a:gd name="connsiteX3" fmla="*/ 382613 w 1224366"/>
                <a:gd name="connsiteY3" fmla="*/ 321304 h 379708"/>
                <a:gd name="connsiteX4" fmla="*/ 0 w 1224366"/>
                <a:gd name="connsiteY4" fmla="*/ 379708 h 379708"/>
                <a:gd name="connsiteX0" fmla="*/ 1224366 w 1224366"/>
                <a:gd name="connsiteY0" fmla="*/ 0 h 379708"/>
                <a:gd name="connsiteX1" fmla="*/ 956536 w 1224366"/>
                <a:gd name="connsiteY1" fmla="*/ 91938 h 379708"/>
                <a:gd name="connsiteX2" fmla="*/ 741302 w 1224366"/>
                <a:gd name="connsiteY2" fmla="*/ 204919 h 379708"/>
                <a:gd name="connsiteX3" fmla="*/ 382613 w 1224366"/>
                <a:gd name="connsiteY3" fmla="*/ 321304 h 379708"/>
                <a:gd name="connsiteX4" fmla="*/ 0 w 1224366"/>
                <a:gd name="connsiteY4" fmla="*/ 379708 h 379708"/>
                <a:gd name="connsiteX0" fmla="*/ 1224366 w 1224366"/>
                <a:gd name="connsiteY0" fmla="*/ 0 h 379708"/>
                <a:gd name="connsiteX1" fmla="*/ 1056016 w 1224366"/>
                <a:gd name="connsiteY1" fmla="*/ 72823 h 379708"/>
                <a:gd name="connsiteX2" fmla="*/ 741302 w 1224366"/>
                <a:gd name="connsiteY2" fmla="*/ 204919 h 379708"/>
                <a:gd name="connsiteX3" fmla="*/ 382613 w 1224366"/>
                <a:gd name="connsiteY3" fmla="*/ 321304 h 379708"/>
                <a:gd name="connsiteX4" fmla="*/ 0 w 1224366"/>
                <a:gd name="connsiteY4" fmla="*/ 379708 h 379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366" h="379708">
                  <a:moveTo>
                    <a:pt x="1224366" y="0"/>
                  </a:moveTo>
                  <a:cubicBezTo>
                    <a:pt x="1175902" y="11075"/>
                    <a:pt x="1156933" y="33361"/>
                    <a:pt x="1056016" y="72823"/>
                  </a:cubicBezTo>
                  <a:cubicBezTo>
                    <a:pt x="955099" y="112286"/>
                    <a:pt x="853536" y="163505"/>
                    <a:pt x="741302" y="204919"/>
                  </a:cubicBezTo>
                  <a:cubicBezTo>
                    <a:pt x="629068" y="246333"/>
                    <a:pt x="485757" y="297482"/>
                    <a:pt x="382613" y="321304"/>
                  </a:cubicBezTo>
                  <a:cubicBezTo>
                    <a:pt x="279469" y="345126"/>
                    <a:pt x="59943" y="362541"/>
                    <a:pt x="0" y="379708"/>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ea typeface="ＭＳ Ｐゴシック" pitchFamily="1" charset="-128"/>
              </a:endParaRPr>
            </a:p>
          </p:txBody>
        </p:sp>
        <p:sp>
          <p:nvSpPr>
            <p:cNvPr id="69" name="Freeform 68"/>
            <p:cNvSpPr/>
            <p:nvPr/>
          </p:nvSpPr>
          <p:spPr bwMode="auto">
            <a:xfrm>
              <a:off x="1997707" y="2292821"/>
              <a:ext cx="1294109" cy="445035"/>
            </a:xfrm>
            <a:custGeom>
              <a:avLst/>
              <a:gdLst>
                <a:gd name="connsiteX0" fmla="*/ 0 w 1255363"/>
                <a:gd name="connsiteY0" fmla="*/ 418455 h 418455"/>
                <a:gd name="connsiteX1" fmla="*/ 813661 w 1255363"/>
                <a:gd name="connsiteY1" fmla="*/ 271221 h 418455"/>
                <a:gd name="connsiteX2" fmla="*/ 1255363 w 1255363"/>
                <a:gd name="connsiteY2" fmla="*/ 0 h 418455"/>
                <a:gd name="connsiteX0" fmla="*/ 0 w 1255363"/>
                <a:gd name="connsiteY0" fmla="*/ 418455 h 418455"/>
                <a:gd name="connsiteX1" fmla="*/ 542441 w 1255363"/>
                <a:gd name="connsiteY1" fmla="*/ 202029 h 418455"/>
                <a:gd name="connsiteX2" fmla="*/ 1255363 w 1255363"/>
                <a:gd name="connsiteY2" fmla="*/ 0 h 418455"/>
                <a:gd name="connsiteX0" fmla="*/ 0 w 1255363"/>
                <a:gd name="connsiteY0" fmla="*/ 418455 h 418455"/>
                <a:gd name="connsiteX1" fmla="*/ 480448 w 1255363"/>
                <a:gd name="connsiteY1" fmla="*/ 140525 h 418455"/>
                <a:gd name="connsiteX2" fmla="*/ 1255363 w 1255363"/>
                <a:gd name="connsiteY2" fmla="*/ 0 h 418455"/>
                <a:gd name="connsiteX0" fmla="*/ 0 w 1294109"/>
                <a:gd name="connsiteY0" fmla="*/ 441519 h 441519"/>
                <a:gd name="connsiteX1" fmla="*/ 480448 w 1294109"/>
                <a:gd name="connsiteY1" fmla="*/ 163589 h 441519"/>
                <a:gd name="connsiteX2" fmla="*/ 1294109 w 1294109"/>
                <a:gd name="connsiteY2" fmla="*/ 0 h 441519"/>
                <a:gd name="connsiteX0" fmla="*/ 0 w 1294109"/>
                <a:gd name="connsiteY0" fmla="*/ 441519 h 441519"/>
                <a:gd name="connsiteX1" fmla="*/ 480448 w 1294109"/>
                <a:gd name="connsiteY1" fmla="*/ 163589 h 441519"/>
                <a:gd name="connsiteX2" fmla="*/ 885987 w 1294109"/>
                <a:gd name="connsiteY2" fmla="*/ 49435 h 441519"/>
                <a:gd name="connsiteX3" fmla="*/ 1294109 w 1294109"/>
                <a:gd name="connsiteY3" fmla="*/ 0 h 441519"/>
                <a:gd name="connsiteX0" fmla="*/ 0 w 1294109"/>
                <a:gd name="connsiteY0" fmla="*/ 441519 h 441519"/>
                <a:gd name="connsiteX1" fmla="*/ 235058 w 1294109"/>
                <a:gd name="connsiteY1" fmla="*/ 295448 h 441519"/>
                <a:gd name="connsiteX2" fmla="*/ 480448 w 1294109"/>
                <a:gd name="connsiteY2" fmla="*/ 163589 h 441519"/>
                <a:gd name="connsiteX3" fmla="*/ 885987 w 1294109"/>
                <a:gd name="connsiteY3" fmla="*/ 49435 h 441519"/>
                <a:gd name="connsiteX4" fmla="*/ 1294109 w 1294109"/>
                <a:gd name="connsiteY4" fmla="*/ 0 h 441519"/>
                <a:gd name="connsiteX0" fmla="*/ 0 w 1294109"/>
                <a:gd name="connsiteY0" fmla="*/ 441519 h 441519"/>
                <a:gd name="connsiteX1" fmla="*/ 281553 w 1294109"/>
                <a:gd name="connsiteY1" fmla="*/ 241633 h 441519"/>
                <a:gd name="connsiteX2" fmla="*/ 480448 w 1294109"/>
                <a:gd name="connsiteY2" fmla="*/ 163589 h 441519"/>
                <a:gd name="connsiteX3" fmla="*/ 885987 w 1294109"/>
                <a:gd name="connsiteY3" fmla="*/ 49435 h 441519"/>
                <a:gd name="connsiteX4" fmla="*/ 1294109 w 1294109"/>
                <a:gd name="connsiteY4" fmla="*/ 0 h 441519"/>
                <a:gd name="connsiteX0" fmla="*/ 0 w 1294109"/>
                <a:gd name="connsiteY0" fmla="*/ 441519 h 441519"/>
                <a:gd name="connsiteX1" fmla="*/ 281553 w 1294109"/>
                <a:gd name="connsiteY1" fmla="*/ 241633 h 441519"/>
                <a:gd name="connsiteX2" fmla="*/ 503695 w 1294109"/>
                <a:gd name="connsiteY2" fmla="*/ 140526 h 441519"/>
                <a:gd name="connsiteX3" fmla="*/ 885987 w 1294109"/>
                <a:gd name="connsiteY3" fmla="*/ 49435 h 441519"/>
                <a:gd name="connsiteX4" fmla="*/ 1294109 w 1294109"/>
                <a:gd name="connsiteY4" fmla="*/ 0 h 44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109" h="441519">
                  <a:moveTo>
                    <a:pt x="0" y="441519"/>
                  </a:moveTo>
                  <a:cubicBezTo>
                    <a:pt x="46925" y="424862"/>
                    <a:pt x="201478" y="287955"/>
                    <a:pt x="281553" y="241633"/>
                  </a:cubicBezTo>
                  <a:cubicBezTo>
                    <a:pt x="361628" y="195311"/>
                    <a:pt x="402956" y="172559"/>
                    <a:pt x="503695" y="140526"/>
                  </a:cubicBezTo>
                  <a:cubicBezTo>
                    <a:pt x="604434" y="108493"/>
                    <a:pt x="750377" y="76700"/>
                    <a:pt x="885987" y="49435"/>
                  </a:cubicBezTo>
                  <a:cubicBezTo>
                    <a:pt x="1021597" y="22170"/>
                    <a:pt x="1237712" y="12083"/>
                    <a:pt x="1294109" y="0"/>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ea typeface="ＭＳ Ｐゴシック" pitchFamily="1" charset="-128"/>
              </a:endParaRPr>
            </a:p>
          </p:txBody>
        </p:sp>
        <p:sp>
          <p:nvSpPr>
            <p:cNvPr id="70" name="Freeform 69"/>
            <p:cNvSpPr/>
            <p:nvPr/>
          </p:nvSpPr>
          <p:spPr bwMode="auto">
            <a:xfrm>
              <a:off x="1457850" y="1405002"/>
              <a:ext cx="371959" cy="162732"/>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ea typeface="ＭＳ Ｐゴシック" pitchFamily="1" charset="-128"/>
              </a:endParaRPr>
            </a:p>
          </p:txBody>
        </p:sp>
        <p:sp>
          <p:nvSpPr>
            <p:cNvPr id="71" name="Freeform 70"/>
            <p:cNvSpPr/>
            <p:nvPr/>
          </p:nvSpPr>
          <p:spPr bwMode="auto">
            <a:xfrm>
              <a:off x="1248951" y="2721230"/>
              <a:ext cx="371959" cy="162732"/>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ea typeface="ＭＳ Ｐゴシック" pitchFamily="1" charset="-128"/>
              </a:endParaRPr>
            </a:p>
          </p:txBody>
        </p:sp>
        <p:sp>
          <p:nvSpPr>
            <p:cNvPr id="72" name="Freeform 71"/>
            <p:cNvSpPr/>
            <p:nvPr/>
          </p:nvSpPr>
          <p:spPr bwMode="auto">
            <a:xfrm>
              <a:off x="1472057" y="1957775"/>
              <a:ext cx="276386" cy="97876"/>
            </a:xfrm>
            <a:custGeom>
              <a:avLst/>
              <a:gdLst>
                <a:gd name="connsiteX0" fmla="*/ 255722 w 255722"/>
                <a:gd name="connsiteY0" fmla="*/ 0 h 108208"/>
                <a:gd name="connsiteX1" fmla="*/ 123986 w 255722"/>
                <a:gd name="connsiteY1" fmla="*/ 100739 h 108208"/>
                <a:gd name="connsiteX2" fmla="*/ 0 w 255722"/>
                <a:gd name="connsiteY2" fmla="*/ 92990 h 108208"/>
              </a:gdLst>
              <a:ahLst/>
              <a:cxnLst>
                <a:cxn ang="0">
                  <a:pos x="connsiteX0" y="connsiteY0"/>
                </a:cxn>
                <a:cxn ang="0">
                  <a:pos x="connsiteX1" y="connsiteY1"/>
                </a:cxn>
                <a:cxn ang="0">
                  <a:pos x="connsiteX2" y="connsiteY2"/>
                </a:cxn>
              </a:cxnLst>
              <a:rect l="l" t="t" r="r" b="b"/>
              <a:pathLst>
                <a:path w="255722" h="108208">
                  <a:moveTo>
                    <a:pt x="255722" y="0"/>
                  </a:moveTo>
                  <a:cubicBezTo>
                    <a:pt x="211164" y="42620"/>
                    <a:pt x="166606" y="85241"/>
                    <a:pt x="123986" y="100739"/>
                  </a:cubicBezTo>
                  <a:cubicBezTo>
                    <a:pt x="81366" y="116237"/>
                    <a:pt x="40683" y="104613"/>
                    <a:pt x="0" y="92990"/>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ea typeface="ＭＳ Ｐゴシック" pitchFamily="1" charset="-128"/>
              </a:endParaRPr>
            </a:p>
          </p:txBody>
        </p:sp>
        <p:sp>
          <p:nvSpPr>
            <p:cNvPr id="73" name="Freeform 72"/>
            <p:cNvSpPr/>
            <p:nvPr/>
          </p:nvSpPr>
          <p:spPr bwMode="auto">
            <a:xfrm>
              <a:off x="1472057" y="3140167"/>
              <a:ext cx="276386" cy="97876"/>
            </a:xfrm>
            <a:custGeom>
              <a:avLst/>
              <a:gdLst>
                <a:gd name="connsiteX0" fmla="*/ 255722 w 255722"/>
                <a:gd name="connsiteY0" fmla="*/ 0 h 108208"/>
                <a:gd name="connsiteX1" fmla="*/ 123986 w 255722"/>
                <a:gd name="connsiteY1" fmla="*/ 100739 h 108208"/>
                <a:gd name="connsiteX2" fmla="*/ 0 w 255722"/>
                <a:gd name="connsiteY2" fmla="*/ 92990 h 108208"/>
              </a:gdLst>
              <a:ahLst/>
              <a:cxnLst>
                <a:cxn ang="0">
                  <a:pos x="connsiteX0" y="connsiteY0"/>
                </a:cxn>
                <a:cxn ang="0">
                  <a:pos x="connsiteX1" y="connsiteY1"/>
                </a:cxn>
                <a:cxn ang="0">
                  <a:pos x="connsiteX2" y="connsiteY2"/>
                </a:cxn>
              </a:cxnLst>
              <a:rect l="l" t="t" r="r" b="b"/>
              <a:pathLst>
                <a:path w="255722" h="108208">
                  <a:moveTo>
                    <a:pt x="255722" y="0"/>
                  </a:moveTo>
                  <a:cubicBezTo>
                    <a:pt x="211164" y="42620"/>
                    <a:pt x="166606" y="85241"/>
                    <a:pt x="123986" y="100739"/>
                  </a:cubicBezTo>
                  <a:cubicBezTo>
                    <a:pt x="81366" y="116237"/>
                    <a:pt x="40683" y="104613"/>
                    <a:pt x="0" y="92990"/>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ea typeface="ＭＳ Ｐゴシック" pitchFamily="1" charset="-128"/>
              </a:endParaRPr>
            </a:p>
          </p:txBody>
        </p:sp>
        <p:sp>
          <p:nvSpPr>
            <p:cNvPr id="74" name="Freeform 73"/>
            <p:cNvSpPr/>
            <p:nvPr/>
          </p:nvSpPr>
          <p:spPr bwMode="auto">
            <a:xfrm>
              <a:off x="1860806" y="1412708"/>
              <a:ext cx="302217" cy="201521"/>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Lst>
              <a:ahLst/>
              <a:cxnLst>
                <a:cxn ang="0">
                  <a:pos x="connsiteX0" y="connsiteY0"/>
                </a:cxn>
                <a:cxn ang="0">
                  <a:pos x="connsiteX1" y="connsiteY1"/>
                </a:cxn>
                <a:cxn ang="0">
                  <a:pos x="connsiteX2" y="connsiteY2"/>
                </a:cxn>
              </a:cxnLst>
              <a:rect l="l" t="t" r="r" b="b"/>
              <a:pathLst>
                <a:path w="302217" h="130917">
                  <a:moveTo>
                    <a:pt x="0" y="53426"/>
                  </a:moveTo>
                  <a:cubicBezTo>
                    <a:pt x="114300" y="-34398"/>
                    <a:pt x="197603" y="9515"/>
                    <a:pt x="247972" y="22430"/>
                  </a:cubicBezTo>
                  <a:cubicBezTo>
                    <a:pt x="298342" y="35345"/>
                    <a:pt x="297374" y="80871"/>
                    <a:pt x="302217" y="130917"/>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latin typeface="Calibri"/>
                <a:ea typeface="+mn-ea"/>
              </a:endParaRPr>
            </a:p>
          </p:txBody>
        </p:sp>
        <p:sp>
          <p:nvSpPr>
            <p:cNvPr id="75" name="Freeform 74"/>
            <p:cNvSpPr/>
            <p:nvPr/>
          </p:nvSpPr>
          <p:spPr bwMode="auto">
            <a:xfrm rot="18924305">
              <a:off x="1647729" y="2556374"/>
              <a:ext cx="329432" cy="23762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Lst>
              <a:ahLst/>
              <a:cxnLst>
                <a:cxn ang="0">
                  <a:pos x="connsiteX0" y="connsiteY0"/>
                </a:cxn>
                <a:cxn ang="0">
                  <a:pos x="connsiteX1" y="connsiteY1"/>
                </a:cxn>
                <a:cxn ang="0">
                  <a:pos x="connsiteX2" y="connsiteY2"/>
                </a:cxn>
              </a:cxnLst>
              <a:rect l="l" t="t" r="r" b="b"/>
              <a:pathLst>
                <a:path w="302217" h="144843">
                  <a:moveTo>
                    <a:pt x="0" y="67352"/>
                  </a:moveTo>
                  <a:cubicBezTo>
                    <a:pt x="114300" y="-20472"/>
                    <a:pt x="126942" y="-2947"/>
                    <a:pt x="192429" y="13237"/>
                  </a:cubicBezTo>
                  <a:cubicBezTo>
                    <a:pt x="257916" y="29421"/>
                    <a:pt x="297374" y="94797"/>
                    <a:pt x="302217" y="144843"/>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latin typeface="Calibri"/>
                <a:ea typeface="+mn-ea"/>
              </a:endParaRPr>
            </a:p>
          </p:txBody>
        </p:sp>
        <p:sp>
          <p:nvSpPr>
            <p:cNvPr id="76" name="Freeform 75"/>
            <p:cNvSpPr/>
            <p:nvPr/>
          </p:nvSpPr>
          <p:spPr bwMode="auto">
            <a:xfrm rot="9169853">
              <a:off x="1771118" y="3110721"/>
              <a:ext cx="504227" cy="221161"/>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37390 h 137390"/>
                <a:gd name="connsiteX1" fmla="*/ 141077 w 335314"/>
                <a:gd name="connsiteY1" fmla="*/ 385 h 137390"/>
                <a:gd name="connsiteX2" fmla="*/ 335314 w 335314"/>
                <a:gd name="connsiteY2" fmla="*/ 103243 h 137390"/>
                <a:gd name="connsiteX0" fmla="*/ 0 w 307699"/>
                <a:gd name="connsiteY0" fmla="*/ 137011 h 137011"/>
                <a:gd name="connsiteX1" fmla="*/ 141077 w 307699"/>
                <a:gd name="connsiteY1" fmla="*/ 6 h 137011"/>
                <a:gd name="connsiteX2" fmla="*/ 307699 w 307699"/>
                <a:gd name="connsiteY2" fmla="*/ 132168 h 137011"/>
                <a:gd name="connsiteX0" fmla="*/ 0 w 307699"/>
                <a:gd name="connsiteY0" fmla="*/ 114134 h 114134"/>
                <a:gd name="connsiteX1" fmla="*/ 111260 w 307699"/>
                <a:gd name="connsiteY1" fmla="*/ 75 h 114134"/>
                <a:gd name="connsiteX2" fmla="*/ 307699 w 307699"/>
                <a:gd name="connsiteY2" fmla="*/ 109291 h 114134"/>
                <a:gd name="connsiteX0" fmla="*/ 0 w 311425"/>
                <a:gd name="connsiteY0" fmla="*/ 114134 h 114134"/>
                <a:gd name="connsiteX1" fmla="*/ 111260 w 311425"/>
                <a:gd name="connsiteY1" fmla="*/ 75 h 114134"/>
                <a:gd name="connsiteX2" fmla="*/ 307699 w 311425"/>
                <a:gd name="connsiteY2" fmla="*/ 109291 h 114134"/>
                <a:gd name="connsiteX0" fmla="*/ 0 w 307699"/>
                <a:gd name="connsiteY0" fmla="*/ 114134 h 114134"/>
                <a:gd name="connsiteX1" fmla="*/ 111260 w 307699"/>
                <a:gd name="connsiteY1" fmla="*/ 75 h 114134"/>
                <a:gd name="connsiteX2" fmla="*/ 307699 w 307699"/>
                <a:gd name="connsiteY2" fmla="*/ 109291 h 114134"/>
                <a:gd name="connsiteX0" fmla="*/ 0 w 364892"/>
                <a:gd name="connsiteY0" fmla="*/ 114603 h 114603"/>
                <a:gd name="connsiteX1" fmla="*/ 111260 w 364892"/>
                <a:gd name="connsiteY1" fmla="*/ 544 h 114603"/>
                <a:gd name="connsiteX2" fmla="*/ 364892 w 364892"/>
                <a:gd name="connsiteY2" fmla="*/ 78633 h 114603"/>
                <a:gd name="connsiteX0" fmla="*/ 0 w 364892"/>
                <a:gd name="connsiteY0" fmla="*/ 126881 h 126881"/>
                <a:gd name="connsiteX1" fmla="*/ 140957 w 364892"/>
                <a:gd name="connsiteY1" fmla="*/ 437 h 126881"/>
                <a:gd name="connsiteX2" fmla="*/ 364892 w 364892"/>
                <a:gd name="connsiteY2" fmla="*/ 90911 h 126881"/>
                <a:gd name="connsiteX0" fmla="*/ 0 w 364892"/>
                <a:gd name="connsiteY0" fmla="*/ 126687 h 126687"/>
                <a:gd name="connsiteX1" fmla="*/ 140957 w 364892"/>
                <a:gd name="connsiteY1" fmla="*/ 243 h 126687"/>
                <a:gd name="connsiteX2" fmla="*/ 326079 w 364892"/>
                <a:gd name="connsiteY2" fmla="*/ 94629 h 126687"/>
                <a:gd name="connsiteX3" fmla="*/ 364892 w 364892"/>
                <a:gd name="connsiteY3" fmla="*/ 90717 h 126687"/>
                <a:gd name="connsiteX0" fmla="*/ 0 w 335077"/>
                <a:gd name="connsiteY0" fmla="*/ 163619 h 163619"/>
                <a:gd name="connsiteX1" fmla="*/ 140957 w 335077"/>
                <a:gd name="connsiteY1" fmla="*/ 37175 h 163619"/>
                <a:gd name="connsiteX2" fmla="*/ 326079 w 335077"/>
                <a:gd name="connsiteY2" fmla="*/ 131561 h 163619"/>
                <a:gd name="connsiteX3" fmla="*/ 275396 w 335077"/>
                <a:gd name="connsiteY3" fmla="*/ 22 h 163619"/>
                <a:gd name="connsiteX0" fmla="*/ 0 w 340929"/>
                <a:gd name="connsiteY0" fmla="*/ 126687 h 128314"/>
                <a:gd name="connsiteX1" fmla="*/ 140957 w 340929"/>
                <a:gd name="connsiteY1" fmla="*/ 243 h 128314"/>
                <a:gd name="connsiteX2" fmla="*/ 326079 w 340929"/>
                <a:gd name="connsiteY2" fmla="*/ 94629 h 128314"/>
                <a:gd name="connsiteX3" fmla="*/ 321267 w 340929"/>
                <a:gd name="connsiteY3" fmla="*/ 128314 h 128314"/>
                <a:gd name="connsiteX0" fmla="*/ 0 w 321267"/>
                <a:gd name="connsiteY0" fmla="*/ 138916 h 140543"/>
                <a:gd name="connsiteX1" fmla="*/ 140957 w 321267"/>
                <a:gd name="connsiteY1" fmla="*/ 12472 h 140543"/>
                <a:gd name="connsiteX2" fmla="*/ 211170 w 321267"/>
                <a:gd name="connsiteY2" fmla="*/ 14895 h 140543"/>
                <a:gd name="connsiteX3" fmla="*/ 321267 w 321267"/>
                <a:gd name="connsiteY3" fmla="*/ 140543 h 140543"/>
                <a:gd name="connsiteX0" fmla="*/ 0 w 321267"/>
                <a:gd name="connsiteY0" fmla="*/ 139255 h 140882"/>
                <a:gd name="connsiteX1" fmla="*/ 84123 w 321267"/>
                <a:gd name="connsiteY1" fmla="*/ 12254 h 140882"/>
                <a:gd name="connsiteX2" fmla="*/ 211170 w 321267"/>
                <a:gd name="connsiteY2" fmla="*/ 15234 h 140882"/>
                <a:gd name="connsiteX3" fmla="*/ 321267 w 321267"/>
                <a:gd name="connsiteY3" fmla="*/ 140882 h 140882"/>
              </a:gdLst>
              <a:ahLst/>
              <a:cxnLst>
                <a:cxn ang="0">
                  <a:pos x="connsiteX0" y="connsiteY0"/>
                </a:cxn>
                <a:cxn ang="0">
                  <a:pos x="connsiteX1" y="connsiteY1"/>
                </a:cxn>
                <a:cxn ang="0">
                  <a:pos x="connsiteX2" y="connsiteY2"/>
                </a:cxn>
                <a:cxn ang="0">
                  <a:pos x="connsiteX3" y="connsiteY3"/>
                </a:cxn>
              </a:cxnLst>
              <a:rect l="l" t="t" r="r" b="b"/>
              <a:pathLst>
                <a:path w="321267" h="140882">
                  <a:moveTo>
                    <a:pt x="0" y="139255"/>
                  </a:moveTo>
                  <a:cubicBezTo>
                    <a:pt x="32892" y="12608"/>
                    <a:pt x="48928" y="32924"/>
                    <a:pt x="84123" y="12254"/>
                  </a:cubicBezTo>
                  <a:cubicBezTo>
                    <a:pt x="119318" y="-8416"/>
                    <a:pt x="173848" y="155"/>
                    <a:pt x="211170" y="15234"/>
                  </a:cubicBezTo>
                  <a:cubicBezTo>
                    <a:pt x="248492" y="30313"/>
                    <a:pt x="318240" y="138751"/>
                    <a:pt x="321267" y="140882"/>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latin typeface="Calibri"/>
                <a:ea typeface="+mn-ea"/>
              </a:endParaRPr>
            </a:p>
          </p:txBody>
        </p:sp>
        <p:sp>
          <p:nvSpPr>
            <p:cNvPr id="77" name="Freeform 76"/>
            <p:cNvSpPr/>
            <p:nvPr/>
          </p:nvSpPr>
          <p:spPr bwMode="auto">
            <a:xfrm rot="9897059">
              <a:off x="1761759" y="2046811"/>
              <a:ext cx="330029" cy="146164"/>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37390 h 137390"/>
                <a:gd name="connsiteX1" fmla="*/ 141077 w 335314"/>
                <a:gd name="connsiteY1" fmla="*/ 385 h 137390"/>
                <a:gd name="connsiteX2" fmla="*/ 335314 w 335314"/>
                <a:gd name="connsiteY2" fmla="*/ 103243 h 137390"/>
                <a:gd name="connsiteX0" fmla="*/ 0 w 307699"/>
                <a:gd name="connsiteY0" fmla="*/ 137011 h 137011"/>
                <a:gd name="connsiteX1" fmla="*/ 141077 w 307699"/>
                <a:gd name="connsiteY1" fmla="*/ 6 h 137011"/>
                <a:gd name="connsiteX2" fmla="*/ 307699 w 307699"/>
                <a:gd name="connsiteY2" fmla="*/ 132168 h 137011"/>
                <a:gd name="connsiteX0" fmla="*/ 0 w 307699"/>
                <a:gd name="connsiteY0" fmla="*/ 114134 h 114134"/>
                <a:gd name="connsiteX1" fmla="*/ 111260 w 307699"/>
                <a:gd name="connsiteY1" fmla="*/ 75 h 114134"/>
                <a:gd name="connsiteX2" fmla="*/ 307699 w 307699"/>
                <a:gd name="connsiteY2" fmla="*/ 109291 h 114134"/>
                <a:gd name="connsiteX0" fmla="*/ 0 w 311425"/>
                <a:gd name="connsiteY0" fmla="*/ 114134 h 114134"/>
                <a:gd name="connsiteX1" fmla="*/ 111260 w 311425"/>
                <a:gd name="connsiteY1" fmla="*/ 75 h 114134"/>
                <a:gd name="connsiteX2" fmla="*/ 307699 w 311425"/>
                <a:gd name="connsiteY2" fmla="*/ 109291 h 114134"/>
                <a:gd name="connsiteX0" fmla="*/ 0 w 307699"/>
                <a:gd name="connsiteY0" fmla="*/ 114134 h 114134"/>
                <a:gd name="connsiteX1" fmla="*/ 111260 w 307699"/>
                <a:gd name="connsiteY1" fmla="*/ 75 h 114134"/>
                <a:gd name="connsiteX2" fmla="*/ 307699 w 307699"/>
                <a:gd name="connsiteY2" fmla="*/ 109291 h 114134"/>
                <a:gd name="connsiteX0" fmla="*/ 0 w 364892"/>
                <a:gd name="connsiteY0" fmla="*/ 114603 h 114603"/>
                <a:gd name="connsiteX1" fmla="*/ 111260 w 364892"/>
                <a:gd name="connsiteY1" fmla="*/ 544 h 114603"/>
                <a:gd name="connsiteX2" fmla="*/ 364892 w 364892"/>
                <a:gd name="connsiteY2" fmla="*/ 78633 h 114603"/>
                <a:gd name="connsiteX0" fmla="*/ 0 w 364892"/>
                <a:gd name="connsiteY0" fmla="*/ 126881 h 126881"/>
                <a:gd name="connsiteX1" fmla="*/ 140957 w 364892"/>
                <a:gd name="connsiteY1" fmla="*/ 437 h 126881"/>
                <a:gd name="connsiteX2" fmla="*/ 364892 w 364892"/>
                <a:gd name="connsiteY2" fmla="*/ 90911 h 126881"/>
                <a:gd name="connsiteX0" fmla="*/ 0 w 364892"/>
                <a:gd name="connsiteY0" fmla="*/ 126687 h 126687"/>
                <a:gd name="connsiteX1" fmla="*/ 140957 w 364892"/>
                <a:gd name="connsiteY1" fmla="*/ 243 h 126687"/>
                <a:gd name="connsiteX2" fmla="*/ 326079 w 364892"/>
                <a:gd name="connsiteY2" fmla="*/ 94629 h 126687"/>
                <a:gd name="connsiteX3" fmla="*/ 364892 w 364892"/>
                <a:gd name="connsiteY3" fmla="*/ 90717 h 126687"/>
                <a:gd name="connsiteX0" fmla="*/ 0 w 335077"/>
                <a:gd name="connsiteY0" fmla="*/ 163619 h 163619"/>
                <a:gd name="connsiteX1" fmla="*/ 140957 w 335077"/>
                <a:gd name="connsiteY1" fmla="*/ 37175 h 163619"/>
                <a:gd name="connsiteX2" fmla="*/ 326079 w 335077"/>
                <a:gd name="connsiteY2" fmla="*/ 131561 h 163619"/>
                <a:gd name="connsiteX3" fmla="*/ 275396 w 335077"/>
                <a:gd name="connsiteY3" fmla="*/ 22 h 163619"/>
                <a:gd name="connsiteX0" fmla="*/ 0 w 340929"/>
                <a:gd name="connsiteY0" fmla="*/ 126687 h 128314"/>
                <a:gd name="connsiteX1" fmla="*/ 140957 w 340929"/>
                <a:gd name="connsiteY1" fmla="*/ 243 h 128314"/>
                <a:gd name="connsiteX2" fmla="*/ 326079 w 340929"/>
                <a:gd name="connsiteY2" fmla="*/ 94629 h 128314"/>
                <a:gd name="connsiteX3" fmla="*/ 321267 w 340929"/>
                <a:gd name="connsiteY3" fmla="*/ 128314 h 128314"/>
                <a:gd name="connsiteX0" fmla="*/ 0 w 321267"/>
                <a:gd name="connsiteY0" fmla="*/ 138916 h 140543"/>
                <a:gd name="connsiteX1" fmla="*/ 140957 w 321267"/>
                <a:gd name="connsiteY1" fmla="*/ 12472 h 140543"/>
                <a:gd name="connsiteX2" fmla="*/ 211170 w 321267"/>
                <a:gd name="connsiteY2" fmla="*/ 14895 h 140543"/>
                <a:gd name="connsiteX3" fmla="*/ 321267 w 321267"/>
                <a:gd name="connsiteY3" fmla="*/ 140543 h 140543"/>
                <a:gd name="connsiteX0" fmla="*/ 0 w 321267"/>
                <a:gd name="connsiteY0" fmla="*/ 139255 h 140882"/>
                <a:gd name="connsiteX1" fmla="*/ 84123 w 321267"/>
                <a:gd name="connsiteY1" fmla="*/ 12254 h 140882"/>
                <a:gd name="connsiteX2" fmla="*/ 211170 w 321267"/>
                <a:gd name="connsiteY2" fmla="*/ 15234 h 140882"/>
                <a:gd name="connsiteX3" fmla="*/ 321267 w 321267"/>
                <a:gd name="connsiteY3" fmla="*/ 140882 h 140882"/>
                <a:gd name="connsiteX0" fmla="*/ 0 w 321267"/>
                <a:gd name="connsiteY0" fmla="*/ 127101 h 128728"/>
                <a:gd name="connsiteX1" fmla="*/ 48543 w 321267"/>
                <a:gd name="connsiteY1" fmla="*/ 52794 h 128728"/>
                <a:gd name="connsiteX2" fmla="*/ 211170 w 321267"/>
                <a:gd name="connsiteY2" fmla="*/ 3080 h 128728"/>
                <a:gd name="connsiteX3" fmla="*/ 321267 w 321267"/>
                <a:gd name="connsiteY3" fmla="*/ 128728 h 128728"/>
                <a:gd name="connsiteX0" fmla="*/ 0 w 321267"/>
                <a:gd name="connsiteY0" fmla="*/ 88944 h 90571"/>
                <a:gd name="connsiteX1" fmla="*/ 48543 w 321267"/>
                <a:gd name="connsiteY1" fmla="*/ 14637 h 90571"/>
                <a:gd name="connsiteX2" fmla="*/ 218540 w 321267"/>
                <a:gd name="connsiteY2" fmla="*/ 8118 h 90571"/>
                <a:gd name="connsiteX3" fmla="*/ 321267 w 321267"/>
                <a:gd name="connsiteY3" fmla="*/ 90571 h 90571"/>
                <a:gd name="connsiteX0" fmla="*/ 0 w 311762"/>
                <a:gd name="connsiteY0" fmla="*/ 72210 h 91722"/>
                <a:gd name="connsiteX1" fmla="*/ 39038 w 311762"/>
                <a:gd name="connsiteY1" fmla="*/ 15788 h 91722"/>
                <a:gd name="connsiteX2" fmla="*/ 209035 w 311762"/>
                <a:gd name="connsiteY2" fmla="*/ 9269 h 91722"/>
                <a:gd name="connsiteX3" fmla="*/ 311762 w 311762"/>
                <a:gd name="connsiteY3" fmla="*/ 91722 h 91722"/>
                <a:gd name="connsiteX0" fmla="*/ 0 w 311762"/>
                <a:gd name="connsiteY0" fmla="*/ 73233 h 92745"/>
                <a:gd name="connsiteX1" fmla="*/ 78185 w 311762"/>
                <a:gd name="connsiteY1" fmla="*/ 14466 h 92745"/>
                <a:gd name="connsiteX2" fmla="*/ 209035 w 311762"/>
                <a:gd name="connsiteY2" fmla="*/ 10292 h 92745"/>
                <a:gd name="connsiteX3" fmla="*/ 311762 w 311762"/>
                <a:gd name="connsiteY3" fmla="*/ 92745 h 92745"/>
                <a:gd name="connsiteX0" fmla="*/ 0 w 311762"/>
                <a:gd name="connsiteY0" fmla="*/ 63085 h 82597"/>
                <a:gd name="connsiteX1" fmla="*/ 209035 w 311762"/>
                <a:gd name="connsiteY1" fmla="*/ 144 h 82597"/>
                <a:gd name="connsiteX2" fmla="*/ 311762 w 311762"/>
                <a:gd name="connsiteY2" fmla="*/ 82597 h 82597"/>
                <a:gd name="connsiteX0" fmla="*/ 0 w 311762"/>
                <a:gd name="connsiteY0" fmla="*/ 54574 h 74086"/>
                <a:gd name="connsiteX1" fmla="*/ 159018 w 311762"/>
                <a:gd name="connsiteY1" fmla="*/ 170 h 74086"/>
                <a:gd name="connsiteX2" fmla="*/ 311762 w 311762"/>
                <a:gd name="connsiteY2" fmla="*/ 74086 h 74086"/>
                <a:gd name="connsiteX0" fmla="*/ 0 w 311762"/>
                <a:gd name="connsiteY0" fmla="*/ 56670 h 76182"/>
                <a:gd name="connsiteX1" fmla="*/ 50686 w 311762"/>
                <a:gd name="connsiteY1" fmla="*/ 18289 h 76182"/>
                <a:gd name="connsiteX2" fmla="*/ 159018 w 311762"/>
                <a:gd name="connsiteY2" fmla="*/ 2266 h 76182"/>
                <a:gd name="connsiteX3" fmla="*/ 311762 w 311762"/>
                <a:gd name="connsiteY3" fmla="*/ 76182 h 76182"/>
                <a:gd name="connsiteX0" fmla="*/ 0 w 311762"/>
                <a:gd name="connsiteY0" fmla="*/ 50354 h 69866"/>
                <a:gd name="connsiteX1" fmla="*/ 50686 w 311762"/>
                <a:gd name="connsiteY1" fmla="*/ 11973 h 69866"/>
                <a:gd name="connsiteX2" fmla="*/ 185394 w 311762"/>
                <a:gd name="connsiteY2" fmla="*/ 3375 h 69866"/>
                <a:gd name="connsiteX3" fmla="*/ 311762 w 311762"/>
                <a:gd name="connsiteY3" fmla="*/ 69866 h 69866"/>
              </a:gdLst>
              <a:ahLst/>
              <a:cxnLst>
                <a:cxn ang="0">
                  <a:pos x="connsiteX0" y="connsiteY0"/>
                </a:cxn>
                <a:cxn ang="0">
                  <a:pos x="connsiteX1" y="connsiteY1"/>
                </a:cxn>
                <a:cxn ang="0">
                  <a:pos x="connsiteX2" y="connsiteY2"/>
                </a:cxn>
                <a:cxn ang="0">
                  <a:pos x="connsiteX3" y="connsiteY3"/>
                </a:cxn>
              </a:cxnLst>
              <a:rect l="l" t="t" r="r" b="b"/>
              <a:pathLst>
                <a:path w="311762" h="69866">
                  <a:moveTo>
                    <a:pt x="0" y="50354"/>
                  </a:moveTo>
                  <a:cubicBezTo>
                    <a:pt x="11349" y="45630"/>
                    <a:pt x="24183" y="21040"/>
                    <a:pt x="50686" y="11973"/>
                  </a:cubicBezTo>
                  <a:cubicBezTo>
                    <a:pt x="77189" y="2906"/>
                    <a:pt x="144782" y="-4601"/>
                    <a:pt x="185394" y="3375"/>
                  </a:cubicBezTo>
                  <a:cubicBezTo>
                    <a:pt x="222716" y="18454"/>
                    <a:pt x="308735" y="67735"/>
                    <a:pt x="311762" y="69866"/>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latin typeface="Calibri"/>
                <a:ea typeface="+mn-ea"/>
              </a:endParaRPr>
            </a:p>
          </p:txBody>
        </p:sp>
        <p:sp>
          <p:nvSpPr>
            <p:cNvPr id="78" name="Freeform 77"/>
            <p:cNvSpPr/>
            <p:nvPr/>
          </p:nvSpPr>
          <p:spPr bwMode="auto">
            <a:xfrm flipH="1">
              <a:off x="2904357" y="2030869"/>
              <a:ext cx="382496" cy="10291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40359 h 117850"/>
                <a:gd name="connsiteX1" fmla="*/ 125037 w 302217"/>
                <a:gd name="connsiteY1" fmla="*/ 46401 h 117850"/>
                <a:gd name="connsiteX2" fmla="*/ 302217 w 302217"/>
                <a:gd name="connsiteY2" fmla="*/ 117850 h 117850"/>
                <a:gd name="connsiteX0" fmla="*/ 0 w 517354"/>
                <a:gd name="connsiteY0" fmla="*/ 46101 h 101987"/>
                <a:gd name="connsiteX1" fmla="*/ 340174 w 517354"/>
                <a:gd name="connsiteY1" fmla="*/ 30538 h 101987"/>
                <a:gd name="connsiteX2" fmla="*/ 517354 w 517354"/>
                <a:gd name="connsiteY2" fmla="*/ 101987 h 101987"/>
                <a:gd name="connsiteX0" fmla="*/ 0 w 517354"/>
                <a:gd name="connsiteY0" fmla="*/ 33353 h 89239"/>
                <a:gd name="connsiteX1" fmla="*/ 32835 w 517354"/>
                <a:gd name="connsiteY1" fmla="*/ 67173 h 89239"/>
                <a:gd name="connsiteX2" fmla="*/ 517354 w 517354"/>
                <a:gd name="connsiteY2" fmla="*/ 89239 h 89239"/>
                <a:gd name="connsiteX0" fmla="*/ 4502 w 690893"/>
                <a:gd name="connsiteY0" fmla="*/ 32843 h 70210"/>
                <a:gd name="connsiteX1" fmla="*/ 37337 w 690893"/>
                <a:gd name="connsiteY1" fmla="*/ 66663 h 70210"/>
                <a:gd name="connsiteX2" fmla="*/ 690893 w 690893"/>
                <a:gd name="connsiteY2" fmla="*/ 70210 h 70210"/>
                <a:gd name="connsiteX0" fmla="*/ 4502 w 690893"/>
                <a:gd name="connsiteY0" fmla="*/ 32843 h 70210"/>
                <a:gd name="connsiteX1" fmla="*/ 37337 w 690893"/>
                <a:gd name="connsiteY1" fmla="*/ 66663 h 70210"/>
                <a:gd name="connsiteX2" fmla="*/ 690893 w 690893"/>
                <a:gd name="connsiteY2" fmla="*/ 70210 h 70210"/>
                <a:gd name="connsiteX0" fmla="*/ 6650 w 723776"/>
                <a:gd name="connsiteY0" fmla="*/ 32265 h 66187"/>
                <a:gd name="connsiteX1" fmla="*/ 39485 w 723776"/>
                <a:gd name="connsiteY1" fmla="*/ 66085 h 66187"/>
                <a:gd name="connsiteX2" fmla="*/ 723776 w 723776"/>
                <a:gd name="connsiteY2" fmla="*/ 48027 h 66187"/>
                <a:gd name="connsiteX0" fmla="*/ 6650 w 723776"/>
                <a:gd name="connsiteY0" fmla="*/ 32265 h 66085"/>
                <a:gd name="connsiteX1" fmla="*/ 39485 w 723776"/>
                <a:gd name="connsiteY1" fmla="*/ 66085 h 66085"/>
                <a:gd name="connsiteX2" fmla="*/ 723776 w 723776"/>
                <a:gd name="connsiteY2" fmla="*/ 48027 h 66085"/>
                <a:gd name="connsiteX0" fmla="*/ 6650 w 723776"/>
                <a:gd name="connsiteY0" fmla="*/ 32265 h 66085"/>
                <a:gd name="connsiteX1" fmla="*/ 39485 w 723776"/>
                <a:gd name="connsiteY1" fmla="*/ 66085 h 66085"/>
                <a:gd name="connsiteX2" fmla="*/ 723776 w 723776"/>
                <a:gd name="connsiteY2" fmla="*/ 48027 h 66085"/>
                <a:gd name="connsiteX0" fmla="*/ 49607 w 766733"/>
                <a:gd name="connsiteY0" fmla="*/ 3479 h 38175"/>
                <a:gd name="connsiteX1" fmla="*/ 8626 w 766733"/>
                <a:gd name="connsiteY1" fmla="*/ 3810 h 38175"/>
                <a:gd name="connsiteX2" fmla="*/ 82442 w 766733"/>
                <a:gd name="connsiteY2" fmla="*/ 37299 h 38175"/>
                <a:gd name="connsiteX3" fmla="*/ 766733 w 766733"/>
                <a:gd name="connsiteY3" fmla="*/ 19241 h 38175"/>
                <a:gd name="connsiteX0" fmla="*/ 41383 w 758509"/>
                <a:gd name="connsiteY0" fmla="*/ 3479 h 40991"/>
                <a:gd name="connsiteX1" fmla="*/ 402 w 758509"/>
                <a:gd name="connsiteY1" fmla="*/ 3810 h 40991"/>
                <a:gd name="connsiteX2" fmla="*/ 181786 w 758509"/>
                <a:gd name="connsiteY2" fmla="*/ 40386 h 40991"/>
                <a:gd name="connsiteX3" fmla="*/ 758509 w 758509"/>
                <a:gd name="connsiteY3" fmla="*/ 19241 h 40991"/>
              </a:gdLst>
              <a:ahLst/>
              <a:cxnLst>
                <a:cxn ang="0">
                  <a:pos x="connsiteX0" y="connsiteY0"/>
                </a:cxn>
                <a:cxn ang="0">
                  <a:pos x="connsiteX1" y="connsiteY1"/>
                </a:cxn>
                <a:cxn ang="0">
                  <a:pos x="connsiteX2" y="connsiteY2"/>
                </a:cxn>
                <a:cxn ang="0">
                  <a:pos x="connsiteX3" y="connsiteY3"/>
                </a:cxn>
              </a:cxnLst>
              <a:rect l="l" t="t" r="r" b="b"/>
              <a:pathLst>
                <a:path w="758509" h="40991">
                  <a:moveTo>
                    <a:pt x="41383" y="3479"/>
                  </a:moveTo>
                  <a:cubicBezTo>
                    <a:pt x="47359" y="-581"/>
                    <a:pt x="-5070" y="-1827"/>
                    <a:pt x="402" y="3810"/>
                  </a:cubicBezTo>
                  <a:cubicBezTo>
                    <a:pt x="5874" y="9447"/>
                    <a:pt x="55435" y="37814"/>
                    <a:pt x="181786" y="40386"/>
                  </a:cubicBezTo>
                  <a:cubicBezTo>
                    <a:pt x="308137" y="42958"/>
                    <a:pt x="545781" y="37606"/>
                    <a:pt x="758509" y="19241"/>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latin typeface="Calibri"/>
                <a:ea typeface="+mn-ea"/>
              </a:endParaRPr>
            </a:p>
          </p:txBody>
        </p:sp>
        <p:sp>
          <p:nvSpPr>
            <p:cNvPr id="79" name="Freeform 78"/>
            <p:cNvSpPr/>
            <p:nvPr/>
          </p:nvSpPr>
          <p:spPr bwMode="auto">
            <a:xfrm rot="20412264" flipH="1">
              <a:off x="2960021" y="2478930"/>
              <a:ext cx="382496" cy="10291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40359 h 117850"/>
                <a:gd name="connsiteX1" fmla="*/ 125037 w 302217"/>
                <a:gd name="connsiteY1" fmla="*/ 46401 h 117850"/>
                <a:gd name="connsiteX2" fmla="*/ 302217 w 302217"/>
                <a:gd name="connsiteY2" fmla="*/ 117850 h 117850"/>
                <a:gd name="connsiteX0" fmla="*/ 0 w 517354"/>
                <a:gd name="connsiteY0" fmla="*/ 46101 h 101987"/>
                <a:gd name="connsiteX1" fmla="*/ 340174 w 517354"/>
                <a:gd name="connsiteY1" fmla="*/ 30538 h 101987"/>
                <a:gd name="connsiteX2" fmla="*/ 517354 w 517354"/>
                <a:gd name="connsiteY2" fmla="*/ 101987 h 101987"/>
                <a:gd name="connsiteX0" fmla="*/ 0 w 517354"/>
                <a:gd name="connsiteY0" fmla="*/ 33353 h 89239"/>
                <a:gd name="connsiteX1" fmla="*/ 32835 w 517354"/>
                <a:gd name="connsiteY1" fmla="*/ 67173 h 89239"/>
                <a:gd name="connsiteX2" fmla="*/ 517354 w 517354"/>
                <a:gd name="connsiteY2" fmla="*/ 89239 h 89239"/>
                <a:gd name="connsiteX0" fmla="*/ 4502 w 690893"/>
                <a:gd name="connsiteY0" fmla="*/ 32843 h 70210"/>
                <a:gd name="connsiteX1" fmla="*/ 37337 w 690893"/>
                <a:gd name="connsiteY1" fmla="*/ 66663 h 70210"/>
                <a:gd name="connsiteX2" fmla="*/ 690893 w 690893"/>
                <a:gd name="connsiteY2" fmla="*/ 70210 h 70210"/>
                <a:gd name="connsiteX0" fmla="*/ 4502 w 690893"/>
                <a:gd name="connsiteY0" fmla="*/ 32843 h 70210"/>
                <a:gd name="connsiteX1" fmla="*/ 37337 w 690893"/>
                <a:gd name="connsiteY1" fmla="*/ 66663 h 70210"/>
                <a:gd name="connsiteX2" fmla="*/ 690893 w 690893"/>
                <a:gd name="connsiteY2" fmla="*/ 70210 h 70210"/>
                <a:gd name="connsiteX0" fmla="*/ 6650 w 723776"/>
                <a:gd name="connsiteY0" fmla="*/ 32265 h 66187"/>
                <a:gd name="connsiteX1" fmla="*/ 39485 w 723776"/>
                <a:gd name="connsiteY1" fmla="*/ 66085 h 66187"/>
                <a:gd name="connsiteX2" fmla="*/ 723776 w 723776"/>
                <a:gd name="connsiteY2" fmla="*/ 48027 h 66187"/>
                <a:gd name="connsiteX0" fmla="*/ 6650 w 723776"/>
                <a:gd name="connsiteY0" fmla="*/ 32265 h 66085"/>
                <a:gd name="connsiteX1" fmla="*/ 39485 w 723776"/>
                <a:gd name="connsiteY1" fmla="*/ 66085 h 66085"/>
                <a:gd name="connsiteX2" fmla="*/ 723776 w 723776"/>
                <a:gd name="connsiteY2" fmla="*/ 48027 h 66085"/>
                <a:gd name="connsiteX0" fmla="*/ 6650 w 723776"/>
                <a:gd name="connsiteY0" fmla="*/ 32265 h 66085"/>
                <a:gd name="connsiteX1" fmla="*/ 39485 w 723776"/>
                <a:gd name="connsiteY1" fmla="*/ 66085 h 66085"/>
                <a:gd name="connsiteX2" fmla="*/ 723776 w 723776"/>
                <a:gd name="connsiteY2" fmla="*/ 48027 h 66085"/>
                <a:gd name="connsiteX0" fmla="*/ 49607 w 766733"/>
                <a:gd name="connsiteY0" fmla="*/ 3479 h 38175"/>
                <a:gd name="connsiteX1" fmla="*/ 8626 w 766733"/>
                <a:gd name="connsiteY1" fmla="*/ 3810 h 38175"/>
                <a:gd name="connsiteX2" fmla="*/ 82442 w 766733"/>
                <a:gd name="connsiteY2" fmla="*/ 37299 h 38175"/>
                <a:gd name="connsiteX3" fmla="*/ 766733 w 766733"/>
                <a:gd name="connsiteY3" fmla="*/ 19241 h 38175"/>
                <a:gd name="connsiteX0" fmla="*/ 41383 w 758509"/>
                <a:gd name="connsiteY0" fmla="*/ 3479 h 40991"/>
                <a:gd name="connsiteX1" fmla="*/ 402 w 758509"/>
                <a:gd name="connsiteY1" fmla="*/ 3810 h 40991"/>
                <a:gd name="connsiteX2" fmla="*/ 181786 w 758509"/>
                <a:gd name="connsiteY2" fmla="*/ 40386 h 40991"/>
                <a:gd name="connsiteX3" fmla="*/ 758509 w 758509"/>
                <a:gd name="connsiteY3" fmla="*/ 19241 h 40991"/>
              </a:gdLst>
              <a:ahLst/>
              <a:cxnLst>
                <a:cxn ang="0">
                  <a:pos x="connsiteX0" y="connsiteY0"/>
                </a:cxn>
                <a:cxn ang="0">
                  <a:pos x="connsiteX1" y="connsiteY1"/>
                </a:cxn>
                <a:cxn ang="0">
                  <a:pos x="connsiteX2" y="connsiteY2"/>
                </a:cxn>
                <a:cxn ang="0">
                  <a:pos x="connsiteX3" y="connsiteY3"/>
                </a:cxn>
              </a:cxnLst>
              <a:rect l="l" t="t" r="r" b="b"/>
              <a:pathLst>
                <a:path w="758509" h="40991">
                  <a:moveTo>
                    <a:pt x="41383" y="3479"/>
                  </a:moveTo>
                  <a:cubicBezTo>
                    <a:pt x="47359" y="-581"/>
                    <a:pt x="-5070" y="-1827"/>
                    <a:pt x="402" y="3810"/>
                  </a:cubicBezTo>
                  <a:cubicBezTo>
                    <a:pt x="5874" y="9447"/>
                    <a:pt x="55435" y="37814"/>
                    <a:pt x="181786" y="40386"/>
                  </a:cubicBezTo>
                  <a:cubicBezTo>
                    <a:pt x="308137" y="42958"/>
                    <a:pt x="545781" y="37606"/>
                    <a:pt x="758509" y="19241"/>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latin typeface="Calibri"/>
                <a:ea typeface="+mn-ea"/>
              </a:endParaRPr>
            </a:p>
          </p:txBody>
        </p:sp>
        <p:sp>
          <p:nvSpPr>
            <p:cNvPr id="80" name="TextBox 79"/>
            <p:cNvSpPr txBox="1"/>
            <p:nvPr/>
          </p:nvSpPr>
          <p:spPr>
            <a:xfrm>
              <a:off x="2674465" y="1348174"/>
              <a:ext cx="1156749" cy="395607"/>
            </a:xfrm>
            <a:prstGeom prst="rect">
              <a:avLst/>
            </a:prstGeom>
            <a:noFill/>
          </p:spPr>
          <p:txBody>
            <a:bodyPr wrap="square" rtlCol="0">
              <a:spAutoFit/>
            </a:bodyPr>
            <a:lstStyle/>
            <a:p>
              <a:pPr algn="l" fontAlgn="auto">
                <a:spcBef>
                  <a:spcPts val="0"/>
                </a:spcBef>
                <a:spcAft>
                  <a:spcPts val="0"/>
                </a:spcAft>
              </a:pPr>
              <a:r>
                <a:rPr lang="en-US" sz="1100" b="0" i="1">
                  <a:solidFill>
                    <a:srgbClr val="000000"/>
                  </a:solidFill>
                  <a:latin typeface="Tahoma" panose="020B0604030504040204" pitchFamily="34" charset="0"/>
                  <a:ea typeface="Tahoma" panose="020B0604030504040204" pitchFamily="34" charset="0"/>
                  <a:cs typeface="Tahoma" panose="020B0604030504040204" pitchFamily="34" charset="0"/>
                </a:rPr>
                <a:t>I</a:t>
              </a:r>
              <a:r>
                <a:rPr lang="en-US" sz="1200" b="0" i="1" baseline="-25000">
                  <a:solidFill>
                    <a:srgbClr val="000000"/>
                  </a:solidFill>
                  <a:latin typeface="Tahoma" panose="020B0604030504040204" pitchFamily="34" charset="0"/>
                  <a:ea typeface="Tahoma" panose="020B0604030504040204" pitchFamily="34" charset="0"/>
                  <a:cs typeface="Tahoma" panose="020B0604030504040204" pitchFamily="34" charset="0"/>
                </a:rPr>
                <a:t>1</a:t>
              </a:r>
              <a:endParaRPr lang="en-US" sz="1200" b="0" i="1" baseline="-25000">
                <a:solidFill>
                  <a:srgbClr val="000000"/>
                </a:solidFill>
                <a:latin typeface="Arial"/>
                <a:ea typeface="+mn-ea"/>
              </a:endParaRPr>
            </a:p>
          </p:txBody>
        </p:sp>
        <p:sp>
          <p:nvSpPr>
            <p:cNvPr id="81" name="TextBox 80"/>
            <p:cNvSpPr txBox="1"/>
            <p:nvPr/>
          </p:nvSpPr>
          <p:spPr>
            <a:xfrm>
              <a:off x="1994318" y="2158666"/>
              <a:ext cx="1156749" cy="395607"/>
            </a:xfrm>
            <a:prstGeom prst="rect">
              <a:avLst/>
            </a:prstGeom>
            <a:noFill/>
          </p:spPr>
          <p:txBody>
            <a:bodyPr wrap="square" rtlCol="0">
              <a:spAutoFit/>
            </a:bodyPr>
            <a:lstStyle/>
            <a:p>
              <a:pPr algn="l" fontAlgn="auto">
                <a:spcBef>
                  <a:spcPts val="0"/>
                </a:spcBef>
                <a:spcAft>
                  <a:spcPts val="0"/>
                </a:spcAft>
              </a:pPr>
              <a:r>
                <a:rPr lang="en-US" sz="1100" b="0" i="1">
                  <a:solidFill>
                    <a:srgbClr val="000000"/>
                  </a:solidFill>
                  <a:latin typeface="Tahoma" panose="020B0604030504040204" pitchFamily="34" charset="0"/>
                  <a:ea typeface="Tahoma" panose="020B0604030504040204" pitchFamily="34" charset="0"/>
                  <a:cs typeface="Tahoma" panose="020B0604030504040204" pitchFamily="34" charset="0"/>
                </a:rPr>
                <a:t>I</a:t>
              </a:r>
              <a:r>
                <a:rPr lang="en-US" sz="1200" b="0" i="1" baseline="-25000">
                  <a:solidFill>
                    <a:srgbClr val="000000"/>
                  </a:solidFill>
                  <a:latin typeface="Tahoma" panose="020B0604030504040204" pitchFamily="34" charset="0"/>
                  <a:ea typeface="Tahoma" panose="020B0604030504040204" pitchFamily="34" charset="0"/>
                  <a:cs typeface="Tahoma" panose="020B0604030504040204" pitchFamily="34" charset="0"/>
                </a:rPr>
                <a:t>3</a:t>
              </a:r>
              <a:endParaRPr lang="en-US" sz="1200" b="0" i="1" baseline="-25000">
                <a:solidFill>
                  <a:srgbClr val="000000"/>
                </a:solidFill>
                <a:latin typeface="Arial"/>
                <a:ea typeface="+mn-ea"/>
              </a:endParaRPr>
            </a:p>
          </p:txBody>
        </p:sp>
      </p:grpSp>
      <p:sp>
        <p:nvSpPr>
          <p:cNvPr id="43" name="TextBox 42"/>
          <p:cNvSpPr txBox="1"/>
          <p:nvPr/>
        </p:nvSpPr>
        <p:spPr>
          <a:xfrm>
            <a:off x="7843563" y="4975983"/>
            <a:ext cx="2407222" cy="1200329"/>
          </a:xfrm>
          <a:prstGeom prst="rect">
            <a:avLst/>
          </a:prstGeom>
          <a:noFill/>
        </p:spPr>
        <p:txBody>
          <a:bodyPr wrap="square" rtlCol="0">
            <a:spAutoFit/>
          </a:bodyPr>
          <a:lstStyle/>
          <a:p>
            <a:pPr algn="l" fontAlgn="auto">
              <a:spcBef>
                <a:spcPts val="0"/>
              </a:spcBef>
              <a:spcAft>
                <a:spcPts val="0"/>
              </a:spcAft>
            </a:pPr>
            <a:r>
              <a:rPr lang="en-US" sz="1800" b="0">
                <a:solidFill>
                  <a:srgbClr val="000000"/>
                </a:solidFill>
                <a:latin typeface="Calibri"/>
                <a:ea typeface="+mn-ea"/>
              </a:rPr>
              <a:t>Manifest and Epicc info (not shown) are used to match intent senders and recipients.</a:t>
            </a:r>
            <a:endParaRPr lang="en-US" sz="1800" b="0" i="1">
              <a:solidFill>
                <a:srgbClr val="000000"/>
              </a:solidFill>
              <a:latin typeface="Arial"/>
              <a:ea typeface="+mn-ea"/>
            </a:endParaRPr>
          </a:p>
        </p:txBody>
      </p:sp>
    </p:spTree>
    <p:extLst>
      <p:ext uri="{BB962C8B-B14F-4D97-AF65-F5344CB8AC3E}">
        <p14:creationId xmlns:p14="http://schemas.microsoft.com/office/powerpoint/2010/main" val="4101297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096555" y="4970824"/>
            <a:ext cx="5488520" cy="1600438"/>
          </a:xfrm>
          <a:prstGeom prst="rect">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l" fontAlgn="auto">
              <a:spcBef>
                <a:spcPts val="0"/>
              </a:spcBef>
              <a:spcAft>
                <a:spcPts val="0"/>
              </a:spcAft>
            </a:pPr>
            <a:r>
              <a:rPr lang="en-US" sz="1400">
                <a:solidFill>
                  <a:srgbClr val="000000"/>
                </a:solidFill>
              </a:rPr>
              <a:t>Notation</a:t>
            </a:r>
          </a:p>
          <a:p>
            <a:pPr algn="l" fontAlgn="auto">
              <a:spcBef>
                <a:spcPts val="0"/>
              </a:spcBef>
              <a:spcAft>
                <a:spcPts val="0"/>
              </a:spcAft>
            </a:pPr>
            <a:endParaRPr lang="en-US" sz="1400" i="1">
              <a:solidFill>
                <a:srgbClr val="000000"/>
              </a:solidFill>
              <a:latin typeface="Tahoma" panose="020B0604030504040204" pitchFamily="34" charset="0"/>
              <a:ea typeface="Tahoma" panose="020B0604030504040204" pitchFamily="34" charset="0"/>
              <a:cs typeface="Tahoma" panose="020B0604030504040204" pitchFamily="34" charset="0"/>
            </a:endParaRPr>
          </a:p>
          <a:p>
            <a:pPr algn="l" fontAlgn="auto">
              <a:spcBef>
                <a:spcPts val="0"/>
              </a:spcBef>
              <a:spcAft>
                <a:spcPts val="0"/>
              </a:spcAft>
            </a:pPr>
            <a:endParaRPr lang="en-US" sz="1400" i="1">
              <a:solidFill>
                <a:srgbClr val="000000"/>
              </a:solidFill>
              <a:latin typeface="Tahoma" panose="020B0604030504040204" pitchFamily="34" charset="0"/>
              <a:ea typeface="Tahoma" panose="020B0604030504040204" pitchFamily="34" charset="0"/>
              <a:cs typeface="Tahoma" panose="020B0604030504040204" pitchFamily="34" charset="0"/>
            </a:endParaRPr>
          </a:p>
          <a:p>
            <a:pPr algn="l" fontAlgn="auto">
              <a:spcBef>
                <a:spcPts val="0"/>
              </a:spcBef>
              <a:spcAft>
                <a:spcPts val="0"/>
              </a:spcAft>
            </a:pPr>
            <a:endParaRPr lang="en-US" sz="1400" i="1">
              <a:solidFill>
                <a:srgbClr val="000000"/>
              </a:solidFill>
              <a:latin typeface="Tahoma" panose="020B0604030504040204" pitchFamily="34" charset="0"/>
              <a:ea typeface="Tahoma" panose="020B0604030504040204" pitchFamily="34" charset="0"/>
              <a:cs typeface="Tahoma" panose="020B0604030504040204" pitchFamily="34" charset="0"/>
            </a:endParaRPr>
          </a:p>
          <a:p>
            <a:pPr algn="l" fontAlgn="auto">
              <a:spcBef>
                <a:spcPts val="0"/>
              </a:spcBef>
              <a:spcAft>
                <a:spcPts val="0"/>
              </a:spcAft>
            </a:pPr>
            <a:endParaRPr lang="en-US" sz="1400" i="1">
              <a:solidFill>
                <a:srgbClr val="000000"/>
              </a:solidFill>
              <a:latin typeface="Tahoma" panose="020B0604030504040204" pitchFamily="34" charset="0"/>
              <a:ea typeface="Tahoma" panose="020B0604030504040204" pitchFamily="34" charset="0"/>
              <a:cs typeface="Tahoma" panose="020B0604030504040204" pitchFamily="34" charset="0"/>
            </a:endParaRPr>
          </a:p>
          <a:p>
            <a:pPr algn="l" fontAlgn="auto">
              <a:spcBef>
                <a:spcPts val="0"/>
              </a:spcBef>
              <a:spcAft>
                <a:spcPts val="0"/>
              </a:spcAft>
            </a:pPr>
            <a:endParaRPr lang="en-US" sz="1400" i="1">
              <a:solidFill>
                <a:srgbClr val="000000"/>
              </a:solidFill>
              <a:latin typeface="Tahoma" panose="020B0604030504040204" pitchFamily="34" charset="0"/>
              <a:ea typeface="Tahoma" panose="020B0604030504040204" pitchFamily="34" charset="0"/>
              <a:cs typeface="Tahoma" panose="020B0604030504040204" pitchFamily="34" charset="0"/>
            </a:endParaRPr>
          </a:p>
          <a:p>
            <a:pPr algn="l" fontAlgn="auto">
              <a:spcBef>
                <a:spcPts val="0"/>
              </a:spcBef>
              <a:spcAft>
                <a:spcPts val="0"/>
              </a:spcAft>
            </a:pPr>
            <a:endParaRPr lang="en-US" sz="1400" b="0" i="1">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5"/>
          <p:cNvSpPr>
            <a:spLocks noGrp="1"/>
          </p:cNvSpPr>
          <p:nvPr>
            <p:ph type="title"/>
          </p:nvPr>
        </p:nvSpPr>
        <p:spPr/>
        <p:txBody>
          <a:bodyPr/>
          <a:lstStyle/>
          <a:p>
            <a:r>
              <a:rPr lang="en-US"/>
              <a:t>Phase-2 Taint Equations</a:t>
            </a:r>
          </a:p>
        </p:txBody>
      </p:sp>
      <p:grpSp>
        <p:nvGrpSpPr>
          <p:cNvPr id="3" name="Group 2"/>
          <p:cNvGrpSpPr/>
          <p:nvPr/>
        </p:nvGrpSpPr>
        <p:grpSpPr>
          <a:xfrm>
            <a:off x="2001288" y="1842305"/>
            <a:ext cx="3788229" cy="2934969"/>
            <a:chOff x="483637" y="1842304"/>
            <a:chExt cx="3788229" cy="2934969"/>
          </a:xfrm>
        </p:grpSpPr>
        <p:grpSp>
          <p:nvGrpSpPr>
            <p:cNvPr id="17" name="Group 16"/>
            <p:cNvGrpSpPr/>
            <p:nvPr/>
          </p:nvGrpSpPr>
          <p:grpSpPr>
            <a:xfrm>
              <a:off x="483637" y="2202025"/>
              <a:ext cx="3788229" cy="2575248"/>
              <a:chOff x="1016753" y="2202025"/>
              <a:chExt cx="3163361" cy="2575248"/>
            </a:xfrm>
          </p:grpSpPr>
          <p:sp>
            <p:nvSpPr>
              <p:cNvPr id="18" name="Rounded Rectangle 17"/>
              <p:cNvSpPr/>
              <p:nvPr/>
            </p:nvSpPr>
            <p:spPr>
              <a:xfrm>
                <a:off x="1016753" y="3918857"/>
                <a:ext cx="3163361" cy="858416"/>
              </a:xfrm>
              <a:prstGeom prst="roundRect">
                <a:avLst/>
              </a:prstGeom>
              <a:solidFill>
                <a:srgbClr val="C1EF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19" name="Rounded Rectangle 18"/>
              <p:cNvSpPr/>
              <p:nvPr/>
            </p:nvSpPr>
            <p:spPr>
              <a:xfrm>
                <a:off x="1016753" y="2202025"/>
                <a:ext cx="3163361" cy="858416"/>
              </a:xfrm>
              <a:prstGeom prst="roundRect">
                <a:avLst/>
              </a:prstGeom>
              <a:solidFill>
                <a:srgbClr val="C1EF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20" name="Rounded Rectangle 19"/>
              <p:cNvSpPr/>
              <p:nvPr/>
            </p:nvSpPr>
            <p:spPr>
              <a:xfrm>
                <a:off x="1016754" y="3060441"/>
                <a:ext cx="3163360" cy="858416"/>
              </a:xfrm>
              <a:prstGeom prst="roundRect">
                <a:avLst/>
              </a:prstGeom>
              <a:solidFill>
                <a:schemeClr val="accent5">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grpSp>
        <p:sp>
          <p:nvSpPr>
            <p:cNvPr id="63" name="TextBox 62"/>
            <p:cNvSpPr txBox="1"/>
            <p:nvPr/>
          </p:nvSpPr>
          <p:spPr>
            <a:xfrm>
              <a:off x="513186" y="1842304"/>
              <a:ext cx="3530003" cy="369332"/>
            </a:xfrm>
            <a:prstGeom prst="rect">
              <a:avLst/>
            </a:prstGeom>
            <a:noFill/>
          </p:spPr>
          <p:txBody>
            <a:bodyPr wrap="square" rtlCol="0">
              <a:spAutoFit/>
            </a:bodyPr>
            <a:lstStyle/>
            <a:p>
              <a:pPr algn="l" fontAlgn="auto">
                <a:spcBef>
                  <a:spcPts val="0"/>
                </a:spcBef>
                <a:spcAft>
                  <a:spcPts val="0"/>
                </a:spcAft>
              </a:pPr>
              <a:r>
                <a:rPr lang="en-US" sz="1800">
                  <a:solidFill>
                    <a:srgbClr val="000000"/>
                  </a:solidFill>
                  <a:latin typeface="Calibri"/>
                  <a:ea typeface="+mn-ea"/>
                </a:rPr>
                <a:t>Phase 2 Flow Equations</a:t>
              </a:r>
              <a:r>
                <a:rPr lang="en-US" sz="1800" b="0">
                  <a:solidFill>
                    <a:srgbClr val="000000"/>
                  </a:solidFill>
                  <a:latin typeface="Arial"/>
                  <a:ea typeface="+mn-ea"/>
                </a:rPr>
                <a:t>: </a:t>
              </a:r>
            </a:p>
          </p:txBody>
        </p:sp>
        <p:pic>
          <p:nvPicPr>
            <p:cNvPr id="10" name="Picture 2" descr="\\ad\dfs\Users\weklieber\Documents\phase-2-flow-eq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441" y="2237970"/>
              <a:ext cx="3610505" cy="24688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5921701" y="1842305"/>
            <a:ext cx="4549969" cy="2934969"/>
            <a:chOff x="4404050" y="1842304"/>
            <a:chExt cx="4549969" cy="2934969"/>
          </a:xfrm>
        </p:grpSpPr>
        <p:grpSp>
          <p:nvGrpSpPr>
            <p:cNvPr id="13" name="Group 12"/>
            <p:cNvGrpSpPr/>
            <p:nvPr/>
          </p:nvGrpSpPr>
          <p:grpSpPr>
            <a:xfrm>
              <a:off x="4404050" y="2202025"/>
              <a:ext cx="4254759" cy="2575248"/>
              <a:chOff x="4460033" y="2202025"/>
              <a:chExt cx="3788228" cy="2575248"/>
            </a:xfrm>
          </p:grpSpPr>
          <p:sp>
            <p:nvSpPr>
              <p:cNvPr id="14" name="Rounded Rectangle 13"/>
              <p:cNvSpPr/>
              <p:nvPr/>
            </p:nvSpPr>
            <p:spPr>
              <a:xfrm>
                <a:off x="4460033" y="3918857"/>
                <a:ext cx="3788228" cy="858416"/>
              </a:xfrm>
              <a:prstGeom prst="roundRect">
                <a:avLst/>
              </a:prstGeom>
              <a:solidFill>
                <a:srgbClr val="C1EF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15" name="Rounded Rectangle 14"/>
              <p:cNvSpPr/>
              <p:nvPr/>
            </p:nvSpPr>
            <p:spPr>
              <a:xfrm>
                <a:off x="4460033" y="2202025"/>
                <a:ext cx="3788228" cy="858416"/>
              </a:xfrm>
              <a:prstGeom prst="roundRect">
                <a:avLst/>
              </a:prstGeom>
              <a:solidFill>
                <a:srgbClr val="C1EF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16" name="Rounded Rectangle 15"/>
              <p:cNvSpPr/>
              <p:nvPr/>
            </p:nvSpPr>
            <p:spPr>
              <a:xfrm>
                <a:off x="4460033" y="3060441"/>
                <a:ext cx="3788227" cy="858416"/>
              </a:xfrm>
              <a:prstGeom prst="roundRect">
                <a:avLst/>
              </a:prstGeom>
              <a:solidFill>
                <a:schemeClr val="accent5">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grpSp>
        <p:sp>
          <p:nvSpPr>
            <p:cNvPr id="64" name="TextBox 63"/>
            <p:cNvSpPr txBox="1"/>
            <p:nvPr/>
          </p:nvSpPr>
          <p:spPr>
            <a:xfrm>
              <a:off x="4404050" y="1842304"/>
              <a:ext cx="4549969" cy="369332"/>
            </a:xfrm>
            <a:prstGeom prst="rect">
              <a:avLst/>
            </a:prstGeom>
            <a:noFill/>
          </p:spPr>
          <p:txBody>
            <a:bodyPr wrap="square" rtlCol="0">
              <a:spAutoFit/>
            </a:bodyPr>
            <a:lstStyle/>
            <a:p>
              <a:pPr algn="l" fontAlgn="auto">
                <a:spcBef>
                  <a:spcPts val="0"/>
                </a:spcBef>
                <a:spcAft>
                  <a:spcPts val="0"/>
                </a:spcAft>
              </a:pPr>
              <a:r>
                <a:rPr lang="en-US" sz="1800">
                  <a:solidFill>
                    <a:srgbClr val="000000"/>
                  </a:solidFill>
                  <a:latin typeface="Calibri"/>
                  <a:ea typeface="+mn-ea"/>
                </a:rPr>
                <a:t>Phase 2 Taint Equations:</a:t>
              </a:r>
              <a:endParaRPr lang="en-US" sz="1800" b="0">
                <a:solidFill>
                  <a:srgbClr val="000000"/>
                </a:solidFill>
                <a:latin typeface="Arial"/>
                <a:ea typeface="+mn-ea"/>
              </a:endParaRPr>
            </a:p>
          </p:txBody>
        </p:sp>
        <p:pic>
          <p:nvPicPr>
            <p:cNvPr id="3074" name="Picture 2" descr="\\ad\dfs\Users\weklieber\Documents\phase-2-taint-eqn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1944" y="2237970"/>
              <a:ext cx="4052923" cy="2468880"/>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3" descr="C:\Users\weklieber\Documents\figs-for-soap-slides\notat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5851" y="5172745"/>
            <a:ext cx="4971367" cy="1329947"/>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2275817" y="823306"/>
            <a:ext cx="5650947" cy="830997"/>
          </a:xfrm>
          <a:prstGeom prst="rect">
            <a:avLst/>
          </a:prstGeom>
          <a:noFill/>
        </p:spPr>
        <p:txBody>
          <a:bodyPr wrap="square" rtlCol="0">
            <a:spAutoFit/>
          </a:bodyPr>
          <a:lstStyle/>
          <a:p>
            <a:pPr algn="l" fontAlgn="auto">
              <a:spcBef>
                <a:spcPts val="0"/>
              </a:spcBef>
              <a:spcAft>
                <a:spcPts val="0"/>
              </a:spcAft>
            </a:pPr>
            <a:r>
              <a:rPr lang="en-US" sz="2200" b="0" dirty="0">
                <a:solidFill>
                  <a:srgbClr val="000000"/>
                </a:solidFill>
                <a:latin typeface="Calibri"/>
                <a:ea typeface="Cambria Math" panose="02040503050406030204" pitchFamily="18" charset="0"/>
              </a:rPr>
              <a:t>For each flow equation   </a:t>
            </a:r>
            <a:r>
              <a:rPr lang="en-US" sz="2400" b="0" i="1" dirty="0" err="1">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src</a:t>
            </a:r>
            <a:r>
              <a:rPr lang="en-US" sz="2400" b="0" i="1"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sz="2400" b="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sym typeface="Symbol"/>
              </a:rPr>
              <a:t>→</a:t>
            </a:r>
            <a:r>
              <a:rPr lang="en-US" sz="2400" b="0" i="1"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sym typeface="Symbol"/>
              </a:rPr>
              <a:t> sink</a:t>
            </a:r>
            <a:r>
              <a:rPr lang="en-US" sz="2200" b="0" dirty="0">
                <a:solidFill>
                  <a:srgbClr val="000000"/>
                </a:solidFill>
                <a:latin typeface="Cambria Math" panose="02040503050406030204" pitchFamily="18" charset="0"/>
                <a:ea typeface="Cambria Math" panose="02040503050406030204" pitchFamily="18" charset="0"/>
                <a:sym typeface="Symbol"/>
              </a:rPr>
              <a:t>,</a:t>
            </a:r>
            <a:br>
              <a:rPr lang="en-US" sz="2200" b="0" dirty="0">
                <a:solidFill>
                  <a:srgbClr val="000000"/>
                </a:solidFill>
                <a:latin typeface="Cambria Math" panose="02040503050406030204" pitchFamily="18" charset="0"/>
                <a:ea typeface="Cambria Math" panose="02040503050406030204" pitchFamily="18" charset="0"/>
                <a:sym typeface="Symbol"/>
              </a:rPr>
            </a:br>
            <a:r>
              <a:rPr lang="en-US" sz="2200" b="0" dirty="0">
                <a:solidFill>
                  <a:srgbClr val="000000"/>
                </a:solidFill>
                <a:latin typeface="Calibri"/>
                <a:ea typeface="Cambria Math" panose="02040503050406030204" pitchFamily="18" charset="0"/>
                <a:sym typeface="Symbol"/>
              </a:rPr>
              <a:t>generate taint equation  </a:t>
            </a:r>
            <a:r>
              <a:rPr lang="en-US" sz="2400" b="0" i="1"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sym typeface="Symbol"/>
              </a:rPr>
              <a:t>T(</a:t>
            </a:r>
            <a:r>
              <a:rPr lang="en-US" sz="2400" b="0" i="1" dirty="0" err="1">
                <a:solidFill>
                  <a:srgbClr val="000000"/>
                </a:solidFill>
                <a:latin typeface="Times New Roman" panose="02020603050405020304" pitchFamily="18" charset="0"/>
                <a:ea typeface="Cambria Math" panose="02040503050406030204" pitchFamily="18" charset="0"/>
                <a:cs typeface="Times New Roman" panose="02020603050405020304" pitchFamily="18" charset="0"/>
                <a:sym typeface="Symbol"/>
              </a:rPr>
              <a:t>src</a:t>
            </a:r>
            <a:r>
              <a:rPr lang="en-US" sz="2400" b="0" i="1"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sym typeface="Symbol"/>
              </a:rPr>
              <a:t>) </a:t>
            </a:r>
            <a:r>
              <a:rPr lang="en-US" sz="2400" b="0" dirty="0">
                <a:solidFill>
                  <a:srgbClr val="000000"/>
                </a:solidFill>
                <a:latin typeface="Times New Roman" panose="02020603050405020304" pitchFamily="18" charset="0"/>
                <a:ea typeface="Cambria Math"/>
                <a:cs typeface="Times New Roman" panose="02020603050405020304" pitchFamily="18" charset="0"/>
                <a:sym typeface="Symbol"/>
              </a:rPr>
              <a:t>⊆</a:t>
            </a:r>
            <a:r>
              <a:rPr lang="en-US" sz="2400" b="0" i="1" dirty="0">
                <a:solidFill>
                  <a:srgbClr val="000000"/>
                </a:solidFill>
                <a:latin typeface="Times New Roman" panose="02020603050405020304" pitchFamily="18" charset="0"/>
                <a:ea typeface="Cambria Math"/>
                <a:cs typeface="Times New Roman" panose="02020603050405020304" pitchFamily="18" charset="0"/>
                <a:sym typeface="Symbol"/>
              </a:rPr>
              <a:t> T(sink)</a:t>
            </a:r>
            <a:r>
              <a:rPr lang="en-US" sz="2200" b="0" dirty="0">
                <a:solidFill>
                  <a:srgbClr val="000000"/>
                </a:solidFill>
                <a:latin typeface="Times New Roman" panose="02020603050405020304" pitchFamily="18" charset="0"/>
                <a:ea typeface="Cambria Math"/>
                <a:cs typeface="Times New Roman" panose="02020603050405020304" pitchFamily="18" charset="0"/>
                <a:sym typeface="Symbol"/>
              </a:rPr>
              <a:t>.</a:t>
            </a:r>
            <a:endParaRPr lang="en-US" sz="2200" b="0" i="1"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nvGrpSpPr>
          <p:cNvPr id="94" name="Group 93"/>
          <p:cNvGrpSpPr/>
          <p:nvPr/>
        </p:nvGrpSpPr>
        <p:grpSpPr>
          <a:xfrm>
            <a:off x="8235182" y="139194"/>
            <a:ext cx="2082771" cy="1587140"/>
            <a:chOff x="681643" y="1043376"/>
            <a:chExt cx="3149571" cy="2400076"/>
          </a:xfrm>
        </p:grpSpPr>
        <p:sp>
          <p:nvSpPr>
            <p:cNvPr id="95" name="Oval 94"/>
            <p:cNvSpPr>
              <a:spLocks noChangeAspect="1"/>
            </p:cNvSpPr>
            <p:nvPr/>
          </p:nvSpPr>
          <p:spPr bwMode="auto">
            <a:xfrm>
              <a:off x="1672243" y="1576775"/>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r>
                <a:rPr lang="en-US" sz="1050" b="0">
                  <a:solidFill>
                    <a:srgbClr val="000000"/>
                  </a:solidFill>
                  <a:latin typeface="Calibri"/>
                  <a:ea typeface="+mn-ea"/>
                </a:rPr>
                <a:t> </a:t>
              </a:r>
              <a:r>
                <a:rPr lang="en-US" sz="1200" b="0">
                  <a:solidFill>
                    <a:srgbClr val="000000"/>
                  </a:solidFill>
                  <a:latin typeface="Calibri"/>
                  <a:ea typeface="+mn-ea"/>
                </a:rPr>
                <a:t>C</a:t>
              </a:r>
              <a:r>
                <a:rPr lang="en-US" sz="1400" b="0" baseline="-25000">
                  <a:solidFill>
                    <a:srgbClr val="000000"/>
                  </a:solidFill>
                  <a:latin typeface="Calibri"/>
                  <a:ea typeface="+mn-ea"/>
                </a:rPr>
                <a:t>1</a:t>
              </a:r>
            </a:p>
          </p:txBody>
        </p:sp>
        <p:sp>
          <p:nvSpPr>
            <p:cNvPr id="96" name="Oval 95"/>
            <p:cNvSpPr>
              <a:spLocks noChangeAspect="1"/>
            </p:cNvSpPr>
            <p:nvPr/>
          </p:nvSpPr>
          <p:spPr bwMode="auto">
            <a:xfrm>
              <a:off x="1672243" y="2719775"/>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r>
                <a:rPr lang="en-US" sz="1050" b="0">
                  <a:solidFill>
                    <a:srgbClr val="000000"/>
                  </a:solidFill>
                  <a:latin typeface="Calibri"/>
                  <a:ea typeface="+mn-ea"/>
                </a:rPr>
                <a:t> </a:t>
              </a:r>
              <a:r>
                <a:rPr lang="en-US" sz="1200" b="0">
                  <a:solidFill>
                    <a:srgbClr val="000000"/>
                  </a:solidFill>
                  <a:latin typeface="Calibri"/>
                  <a:ea typeface="+mn-ea"/>
                </a:rPr>
                <a:t>C</a:t>
              </a:r>
              <a:r>
                <a:rPr lang="en-US" sz="1400" b="0" baseline="-25000">
                  <a:solidFill>
                    <a:srgbClr val="000000"/>
                  </a:solidFill>
                  <a:latin typeface="Calibri"/>
                  <a:ea typeface="+mn-ea"/>
                </a:rPr>
                <a:t>3</a:t>
              </a:r>
              <a:endParaRPr lang="en-US" sz="1400" b="0">
                <a:solidFill>
                  <a:srgbClr val="000000"/>
                </a:solidFill>
                <a:latin typeface="Calibri"/>
                <a:ea typeface="+mn-ea"/>
              </a:endParaRPr>
            </a:p>
          </p:txBody>
        </p:sp>
        <p:sp>
          <p:nvSpPr>
            <p:cNvPr id="97" name="Oval 96"/>
            <p:cNvSpPr>
              <a:spLocks noChangeAspect="1"/>
            </p:cNvSpPr>
            <p:nvPr/>
          </p:nvSpPr>
          <p:spPr bwMode="auto">
            <a:xfrm>
              <a:off x="3272443" y="2029352"/>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r>
                <a:rPr lang="en-US" sz="1000" b="0">
                  <a:solidFill>
                    <a:srgbClr val="000000"/>
                  </a:solidFill>
                  <a:latin typeface="Calibri"/>
                  <a:ea typeface="+mn-ea"/>
                </a:rPr>
                <a:t> </a:t>
              </a:r>
              <a:r>
                <a:rPr lang="en-US" sz="1200" b="0">
                  <a:solidFill>
                    <a:srgbClr val="000000"/>
                  </a:solidFill>
                  <a:latin typeface="Calibri"/>
                  <a:ea typeface="+mn-ea"/>
                </a:rPr>
                <a:t>C</a:t>
              </a:r>
              <a:r>
                <a:rPr lang="en-US" sz="1400" b="0" baseline="-25000">
                  <a:solidFill>
                    <a:srgbClr val="000000"/>
                  </a:solidFill>
                  <a:latin typeface="Calibri"/>
                  <a:ea typeface="+mn-ea"/>
                </a:rPr>
                <a:t>2</a:t>
              </a:r>
              <a:endParaRPr lang="en-US" sz="1400" b="0">
                <a:solidFill>
                  <a:srgbClr val="000000"/>
                </a:solidFill>
                <a:latin typeface="Calibri"/>
                <a:ea typeface="+mn-ea"/>
              </a:endParaRPr>
            </a:p>
          </p:txBody>
        </p:sp>
        <p:sp>
          <p:nvSpPr>
            <p:cNvPr id="98" name="TextBox 97"/>
            <p:cNvSpPr txBox="1"/>
            <p:nvPr/>
          </p:nvSpPr>
          <p:spPr>
            <a:xfrm>
              <a:off x="986442" y="1043376"/>
              <a:ext cx="685800" cy="418878"/>
            </a:xfrm>
            <a:prstGeom prst="rect">
              <a:avLst/>
            </a:prstGeom>
            <a:noFill/>
          </p:spPr>
          <p:txBody>
            <a:bodyPr wrap="square" rtlCol="0">
              <a:spAutoFit/>
            </a:bodyPr>
            <a:lstStyle/>
            <a:p>
              <a:pPr algn="l" fontAlgn="auto">
                <a:spcBef>
                  <a:spcPts val="0"/>
                </a:spcBef>
                <a:spcAft>
                  <a:spcPts val="0"/>
                </a:spcAft>
              </a:pPr>
              <a:r>
                <a:rPr lang="en-US" sz="1200" b="0">
                  <a:solidFill>
                    <a:srgbClr val="000000"/>
                  </a:solidFill>
                  <a:latin typeface="Arial"/>
                  <a:ea typeface="+mn-ea"/>
                </a:rPr>
                <a:t>src</a:t>
              </a:r>
              <a:r>
                <a:rPr lang="en-US" sz="1200" b="0" baseline="-25000">
                  <a:solidFill>
                    <a:srgbClr val="000000"/>
                  </a:solidFill>
                  <a:latin typeface="Arial"/>
                  <a:ea typeface="+mn-ea"/>
                </a:rPr>
                <a:t>1</a:t>
              </a:r>
              <a:endParaRPr lang="en-US" sz="1200" b="0">
                <a:solidFill>
                  <a:srgbClr val="000000"/>
                </a:solidFill>
                <a:latin typeface="Arial"/>
                <a:ea typeface="+mn-ea"/>
              </a:endParaRPr>
            </a:p>
          </p:txBody>
        </p:sp>
        <p:sp>
          <p:nvSpPr>
            <p:cNvPr id="99" name="TextBox 98"/>
            <p:cNvSpPr txBox="1"/>
            <p:nvPr/>
          </p:nvSpPr>
          <p:spPr>
            <a:xfrm>
              <a:off x="794171" y="2351290"/>
              <a:ext cx="799454" cy="418878"/>
            </a:xfrm>
            <a:prstGeom prst="rect">
              <a:avLst/>
            </a:prstGeom>
            <a:noFill/>
          </p:spPr>
          <p:txBody>
            <a:bodyPr wrap="square" rtlCol="0">
              <a:spAutoFit/>
            </a:bodyPr>
            <a:lstStyle/>
            <a:p>
              <a:pPr algn="l" fontAlgn="auto">
                <a:spcBef>
                  <a:spcPts val="0"/>
                </a:spcBef>
                <a:spcAft>
                  <a:spcPts val="0"/>
                </a:spcAft>
              </a:pPr>
              <a:r>
                <a:rPr lang="en-US" sz="1200" b="0">
                  <a:solidFill>
                    <a:srgbClr val="000000"/>
                  </a:solidFill>
                  <a:latin typeface="Arial"/>
                  <a:ea typeface="+mn-ea"/>
                </a:rPr>
                <a:t>src</a:t>
              </a:r>
              <a:r>
                <a:rPr lang="en-US" sz="1200" b="0" baseline="-25000">
                  <a:solidFill>
                    <a:srgbClr val="000000"/>
                  </a:solidFill>
                  <a:latin typeface="Arial"/>
                  <a:ea typeface="+mn-ea"/>
                </a:rPr>
                <a:t>3</a:t>
              </a:r>
              <a:endParaRPr lang="en-US" sz="1200" b="0">
                <a:solidFill>
                  <a:srgbClr val="000000"/>
                </a:solidFill>
                <a:latin typeface="Arial"/>
                <a:ea typeface="+mn-ea"/>
              </a:endParaRPr>
            </a:p>
          </p:txBody>
        </p:sp>
        <p:sp>
          <p:nvSpPr>
            <p:cNvPr id="100" name="TextBox 99"/>
            <p:cNvSpPr txBox="1"/>
            <p:nvPr/>
          </p:nvSpPr>
          <p:spPr>
            <a:xfrm>
              <a:off x="810796" y="1842183"/>
              <a:ext cx="800100" cy="418878"/>
            </a:xfrm>
            <a:prstGeom prst="rect">
              <a:avLst/>
            </a:prstGeom>
            <a:noFill/>
          </p:spPr>
          <p:txBody>
            <a:bodyPr wrap="square" rtlCol="0">
              <a:spAutoFit/>
            </a:bodyPr>
            <a:lstStyle/>
            <a:p>
              <a:pPr algn="l" fontAlgn="auto">
                <a:spcBef>
                  <a:spcPts val="0"/>
                </a:spcBef>
                <a:spcAft>
                  <a:spcPts val="0"/>
                </a:spcAft>
              </a:pPr>
              <a:r>
                <a:rPr lang="en-US" sz="1200" b="0">
                  <a:solidFill>
                    <a:srgbClr val="000000"/>
                  </a:solidFill>
                  <a:latin typeface="Arial"/>
                  <a:ea typeface="+mn-ea"/>
                </a:rPr>
                <a:t>sink</a:t>
              </a:r>
              <a:r>
                <a:rPr lang="en-US" sz="1200" b="0" baseline="-25000">
                  <a:solidFill>
                    <a:srgbClr val="000000"/>
                  </a:solidFill>
                  <a:latin typeface="Arial"/>
                  <a:ea typeface="+mn-ea"/>
                </a:rPr>
                <a:t>1</a:t>
              </a:r>
              <a:endParaRPr lang="en-US" sz="1200" b="0">
                <a:solidFill>
                  <a:srgbClr val="000000"/>
                </a:solidFill>
                <a:latin typeface="Arial"/>
                <a:ea typeface="+mn-ea"/>
              </a:endParaRPr>
            </a:p>
          </p:txBody>
        </p:sp>
        <p:sp>
          <p:nvSpPr>
            <p:cNvPr id="101" name="TextBox 100"/>
            <p:cNvSpPr txBox="1"/>
            <p:nvPr/>
          </p:nvSpPr>
          <p:spPr>
            <a:xfrm>
              <a:off x="681643" y="3024574"/>
              <a:ext cx="929253" cy="418878"/>
            </a:xfrm>
            <a:prstGeom prst="rect">
              <a:avLst/>
            </a:prstGeom>
            <a:noFill/>
          </p:spPr>
          <p:txBody>
            <a:bodyPr wrap="square" rtlCol="0">
              <a:spAutoFit/>
            </a:bodyPr>
            <a:lstStyle/>
            <a:p>
              <a:pPr algn="l" fontAlgn="auto">
                <a:spcBef>
                  <a:spcPts val="0"/>
                </a:spcBef>
                <a:spcAft>
                  <a:spcPts val="0"/>
                </a:spcAft>
              </a:pPr>
              <a:r>
                <a:rPr lang="en-US" sz="1200" b="0">
                  <a:solidFill>
                    <a:srgbClr val="000000"/>
                  </a:solidFill>
                  <a:latin typeface="Arial"/>
                  <a:ea typeface="+mn-ea"/>
                </a:rPr>
                <a:t>sink</a:t>
              </a:r>
              <a:r>
                <a:rPr lang="en-US" sz="1200" b="0" baseline="-25000">
                  <a:solidFill>
                    <a:srgbClr val="000000"/>
                  </a:solidFill>
                  <a:latin typeface="Arial"/>
                  <a:ea typeface="+mn-ea"/>
                </a:rPr>
                <a:t>3</a:t>
              </a:r>
              <a:endParaRPr lang="en-US" sz="1200" b="0">
                <a:solidFill>
                  <a:srgbClr val="000000"/>
                </a:solidFill>
                <a:latin typeface="Arial"/>
                <a:ea typeface="+mn-ea"/>
              </a:endParaRPr>
            </a:p>
          </p:txBody>
        </p:sp>
        <p:sp>
          <p:nvSpPr>
            <p:cNvPr id="102" name="Freeform 101"/>
            <p:cNvSpPr/>
            <p:nvPr/>
          </p:nvSpPr>
          <p:spPr bwMode="auto">
            <a:xfrm>
              <a:off x="2077781" y="1900947"/>
              <a:ext cx="1193370" cy="278969"/>
            </a:xfrm>
            <a:custGeom>
              <a:avLst/>
              <a:gdLst>
                <a:gd name="connsiteX0" fmla="*/ 1121319 w 1121319"/>
                <a:gd name="connsiteY0" fmla="*/ 325464 h 325464"/>
                <a:gd name="connsiteX1" fmla="*/ 493638 w 1121319"/>
                <a:gd name="connsiteY1" fmla="*/ 263471 h 325464"/>
                <a:gd name="connsiteX2" fmla="*/ 13191 w 1121319"/>
                <a:gd name="connsiteY2" fmla="*/ 0 h 325464"/>
                <a:gd name="connsiteX0" fmla="*/ 1122800 w 1122800"/>
                <a:gd name="connsiteY0" fmla="*/ 325464 h 325464"/>
                <a:gd name="connsiteX1" fmla="*/ 448624 w 1122800"/>
                <a:gd name="connsiteY1" fmla="*/ 240224 h 325464"/>
                <a:gd name="connsiteX2" fmla="*/ 14672 w 1122800"/>
                <a:gd name="connsiteY2" fmla="*/ 0 h 325464"/>
                <a:gd name="connsiteX0" fmla="*/ 1070363 w 1070363"/>
                <a:gd name="connsiteY0" fmla="*/ 371959 h 371959"/>
                <a:gd name="connsiteX1" fmla="*/ 396187 w 1070363"/>
                <a:gd name="connsiteY1" fmla="*/ 286719 h 371959"/>
                <a:gd name="connsiteX2" fmla="*/ 16479 w 1070363"/>
                <a:gd name="connsiteY2" fmla="*/ 0 h 371959"/>
                <a:gd name="connsiteX0" fmla="*/ 1085302 w 1085302"/>
                <a:gd name="connsiteY0" fmla="*/ 278969 h 278969"/>
                <a:gd name="connsiteX1" fmla="*/ 411126 w 1085302"/>
                <a:gd name="connsiteY1" fmla="*/ 193729 h 278969"/>
                <a:gd name="connsiteX2" fmla="*/ 15919 w 1085302"/>
                <a:gd name="connsiteY2" fmla="*/ 0 h 278969"/>
                <a:gd name="connsiteX0" fmla="*/ 1205879 w 1205879"/>
                <a:gd name="connsiteY0" fmla="*/ 278969 h 278969"/>
                <a:gd name="connsiteX1" fmla="*/ 531703 w 1205879"/>
                <a:gd name="connsiteY1" fmla="*/ 193729 h 278969"/>
                <a:gd name="connsiteX2" fmla="*/ 12509 w 1205879"/>
                <a:gd name="connsiteY2" fmla="*/ 0 h 278969"/>
                <a:gd name="connsiteX0" fmla="*/ 1206733 w 1206733"/>
                <a:gd name="connsiteY0" fmla="*/ 278969 h 278969"/>
                <a:gd name="connsiteX1" fmla="*/ 501560 w 1206733"/>
                <a:gd name="connsiteY1" fmla="*/ 240224 h 278969"/>
                <a:gd name="connsiteX2" fmla="*/ 13363 w 1206733"/>
                <a:gd name="connsiteY2" fmla="*/ 0 h 278969"/>
                <a:gd name="connsiteX0" fmla="*/ 1205126 w 1205126"/>
                <a:gd name="connsiteY0" fmla="*/ 278969 h 278969"/>
                <a:gd name="connsiteX1" fmla="*/ 561946 w 1205126"/>
                <a:gd name="connsiteY1" fmla="*/ 69742 h 278969"/>
                <a:gd name="connsiteX2" fmla="*/ 11756 w 1205126"/>
                <a:gd name="connsiteY2" fmla="*/ 0 h 278969"/>
                <a:gd name="connsiteX0" fmla="*/ 1203584 w 1203584"/>
                <a:gd name="connsiteY0" fmla="*/ 278969 h 278969"/>
                <a:gd name="connsiteX1" fmla="*/ 637896 w 1203584"/>
                <a:gd name="connsiteY1" fmla="*/ 123986 h 278969"/>
                <a:gd name="connsiteX2" fmla="*/ 10214 w 1203584"/>
                <a:gd name="connsiteY2" fmla="*/ 0 h 278969"/>
                <a:gd name="connsiteX0" fmla="*/ 1204149 w 1204149"/>
                <a:gd name="connsiteY0" fmla="*/ 278969 h 278969"/>
                <a:gd name="connsiteX1" fmla="*/ 607464 w 1204149"/>
                <a:gd name="connsiteY1" fmla="*/ 216976 h 278969"/>
                <a:gd name="connsiteX2" fmla="*/ 10779 w 1204149"/>
                <a:gd name="connsiteY2" fmla="*/ 0 h 278969"/>
                <a:gd name="connsiteX0" fmla="*/ 1193370 w 1193370"/>
                <a:gd name="connsiteY0" fmla="*/ 278969 h 286970"/>
                <a:gd name="connsiteX1" fmla="*/ 596685 w 1193370"/>
                <a:gd name="connsiteY1" fmla="*/ 216976 h 286970"/>
                <a:gd name="connsiteX2" fmla="*/ 464951 w 1193370"/>
                <a:gd name="connsiteY2" fmla="*/ 278970 h 286970"/>
                <a:gd name="connsiteX3" fmla="*/ 0 w 1193370"/>
                <a:gd name="connsiteY3" fmla="*/ 0 h 286970"/>
                <a:gd name="connsiteX0" fmla="*/ 1193370 w 1193370"/>
                <a:gd name="connsiteY0" fmla="*/ 278969 h 278969"/>
                <a:gd name="connsiteX1" fmla="*/ 596685 w 1193370"/>
                <a:gd name="connsiteY1" fmla="*/ 216976 h 278969"/>
                <a:gd name="connsiteX2" fmla="*/ 542443 w 1193370"/>
                <a:gd name="connsiteY2" fmla="*/ 232475 h 278969"/>
                <a:gd name="connsiteX3" fmla="*/ 0 w 1193370"/>
                <a:gd name="connsiteY3" fmla="*/ 0 h 278969"/>
                <a:gd name="connsiteX0" fmla="*/ 1193370 w 1193370"/>
                <a:gd name="connsiteY0" fmla="*/ 278969 h 278969"/>
                <a:gd name="connsiteX1" fmla="*/ 596685 w 1193370"/>
                <a:gd name="connsiteY1" fmla="*/ 216976 h 278969"/>
                <a:gd name="connsiteX2" fmla="*/ 0 w 1193370"/>
                <a:gd name="connsiteY2" fmla="*/ 0 h 278969"/>
              </a:gdLst>
              <a:ahLst/>
              <a:cxnLst>
                <a:cxn ang="0">
                  <a:pos x="connsiteX0" y="connsiteY0"/>
                </a:cxn>
                <a:cxn ang="0">
                  <a:pos x="connsiteX1" y="connsiteY1"/>
                </a:cxn>
                <a:cxn ang="0">
                  <a:pos x="connsiteX2" y="connsiteY2"/>
                </a:cxn>
              </a:cxnLst>
              <a:rect l="l" t="t" r="r" b="b"/>
              <a:pathLst>
                <a:path w="1193370" h="278969">
                  <a:moveTo>
                    <a:pt x="1193370" y="278969"/>
                  </a:moveTo>
                  <a:cubicBezTo>
                    <a:pt x="971873" y="275094"/>
                    <a:pt x="795580" y="263471"/>
                    <a:pt x="596685" y="216976"/>
                  </a:cubicBezTo>
                  <a:cubicBezTo>
                    <a:pt x="397790" y="170481"/>
                    <a:pt x="124310" y="45203"/>
                    <a:pt x="0" y="0"/>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ea typeface="ＭＳ Ｐゴシック" pitchFamily="1" charset="-128"/>
              </a:endParaRPr>
            </a:p>
          </p:txBody>
        </p:sp>
        <p:sp>
          <p:nvSpPr>
            <p:cNvPr id="103" name="Freeform 102"/>
            <p:cNvSpPr/>
            <p:nvPr/>
          </p:nvSpPr>
          <p:spPr bwMode="auto">
            <a:xfrm>
              <a:off x="2093280" y="1668473"/>
              <a:ext cx="1309607" cy="365502"/>
            </a:xfrm>
            <a:custGeom>
              <a:avLst/>
              <a:gdLst>
                <a:gd name="connsiteX0" fmla="*/ 0 w 1309607"/>
                <a:gd name="connsiteY0" fmla="*/ 0 h 356461"/>
                <a:gd name="connsiteX1" fmla="*/ 805912 w 1309607"/>
                <a:gd name="connsiteY1" fmla="*/ 61994 h 356461"/>
                <a:gd name="connsiteX2" fmla="*/ 1309607 w 1309607"/>
                <a:gd name="connsiteY2" fmla="*/ 356461 h 356461"/>
                <a:gd name="connsiteX0" fmla="*/ 0 w 1309607"/>
                <a:gd name="connsiteY0" fmla="*/ 0 h 356461"/>
                <a:gd name="connsiteX1" fmla="*/ 697424 w 1309607"/>
                <a:gd name="connsiteY1" fmla="*/ 61994 h 356461"/>
                <a:gd name="connsiteX2" fmla="*/ 1309607 w 1309607"/>
                <a:gd name="connsiteY2" fmla="*/ 356461 h 356461"/>
              </a:gdLst>
              <a:ahLst/>
              <a:cxnLst>
                <a:cxn ang="0">
                  <a:pos x="connsiteX0" y="connsiteY0"/>
                </a:cxn>
                <a:cxn ang="0">
                  <a:pos x="connsiteX1" y="connsiteY1"/>
                </a:cxn>
                <a:cxn ang="0">
                  <a:pos x="connsiteX2" y="connsiteY2"/>
                </a:cxn>
              </a:cxnLst>
              <a:rect l="l" t="t" r="r" b="b"/>
              <a:pathLst>
                <a:path w="1309607" h="356461">
                  <a:moveTo>
                    <a:pt x="0" y="0"/>
                  </a:moveTo>
                  <a:cubicBezTo>
                    <a:pt x="293822" y="1292"/>
                    <a:pt x="479156" y="2584"/>
                    <a:pt x="697424" y="61994"/>
                  </a:cubicBezTo>
                  <a:cubicBezTo>
                    <a:pt x="915692" y="121404"/>
                    <a:pt x="1166893" y="238932"/>
                    <a:pt x="1309607" y="356461"/>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ea typeface="ＭＳ Ｐゴシック" pitchFamily="1" charset="-128"/>
              </a:endParaRPr>
            </a:p>
          </p:txBody>
        </p:sp>
        <p:sp>
          <p:nvSpPr>
            <p:cNvPr id="104" name="Freeform 103"/>
            <p:cNvSpPr/>
            <p:nvPr/>
          </p:nvSpPr>
          <p:spPr bwMode="auto">
            <a:xfrm>
              <a:off x="2129443" y="2486553"/>
              <a:ext cx="1273445" cy="414036"/>
            </a:xfrm>
            <a:custGeom>
              <a:avLst/>
              <a:gdLst>
                <a:gd name="connsiteX0" fmla="*/ 1224366 w 1224366"/>
                <a:gd name="connsiteY0" fmla="*/ 0 h 379708"/>
                <a:gd name="connsiteX1" fmla="*/ 402955 w 1224366"/>
                <a:gd name="connsiteY1" fmla="*/ 108488 h 379708"/>
                <a:gd name="connsiteX2" fmla="*/ 0 w 1224366"/>
                <a:gd name="connsiteY2" fmla="*/ 379708 h 379708"/>
                <a:gd name="connsiteX0" fmla="*/ 1224366 w 1224366"/>
                <a:gd name="connsiteY0" fmla="*/ 0 h 379708"/>
                <a:gd name="connsiteX1" fmla="*/ 534691 w 1224366"/>
                <a:gd name="connsiteY1" fmla="*/ 77492 h 379708"/>
                <a:gd name="connsiteX2" fmla="*/ 0 w 1224366"/>
                <a:gd name="connsiteY2" fmla="*/ 379708 h 379708"/>
                <a:gd name="connsiteX0" fmla="*/ 1224366 w 1224366"/>
                <a:gd name="connsiteY0" fmla="*/ 0 h 379708"/>
                <a:gd name="connsiteX1" fmla="*/ 618866 w 1224366"/>
                <a:gd name="connsiteY1" fmla="*/ 236775 h 379708"/>
                <a:gd name="connsiteX2" fmla="*/ 0 w 1224366"/>
                <a:gd name="connsiteY2" fmla="*/ 379708 h 379708"/>
                <a:gd name="connsiteX0" fmla="*/ 1224366 w 1224366"/>
                <a:gd name="connsiteY0" fmla="*/ 0 h 379708"/>
                <a:gd name="connsiteX1" fmla="*/ 956536 w 1224366"/>
                <a:gd name="connsiteY1" fmla="*/ 91938 h 379708"/>
                <a:gd name="connsiteX2" fmla="*/ 618866 w 1224366"/>
                <a:gd name="connsiteY2" fmla="*/ 236775 h 379708"/>
                <a:gd name="connsiteX3" fmla="*/ 0 w 1224366"/>
                <a:gd name="connsiteY3" fmla="*/ 379708 h 379708"/>
                <a:gd name="connsiteX0" fmla="*/ 1224366 w 1224366"/>
                <a:gd name="connsiteY0" fmla="*/ 0 h 379708"/>
                <a:gd name="connsiteX1" fmla="*/ 956536 w 1224366"/>
                <a:gd name="connsiteY1" fmla="*/ 91938 h 379708"/>
                <a:gd name="connsiteX2" fmla="*/ 618866 w 1224366"/>
                <a:gd name="connsiteY2" fmla="*/ 236775 h 379708"/>
                <a:gd name="connsiteX3" fmla="*/ 382613 w 1224366"/>
                <a:gd name="connsiteY3" fmla="*/ 321304 h 379708"/>
                <a:gd name="connsiteX4" fmla="*/ 0 w 1224366"/>
                <a:gd name="connsiteY4" fmla="*/ 379708 h 379708"/>
                <a:gd name="connsiteX0" fmla="*/ 1224366 w 1224366"/>
                <a:gd name="connsiteY0" fmla="*/ 0 h 379708"/>
                <a:gd name="connsiteX1" fmla="*/ 956536 w 1224366"/>
                <a:gd name="connsiteY1" fmla="*/ 91938 h 379708"/>
                <a:gd name="connsiteX2" fmla="*/ 741302 w 1224366"/>
                <a:gd name="connsiteY2" fmla="*/ 204919 h 379708"/>
                <a:gd name="connsiteX3" fmla="*/ 382613 w 1224366"/>
                <a:gd name="connsiteY3" fmla="*/ 321304 h 379708"/>
                <a:gd name="connsiteX4" fmla="*/ 0 w 1224366"/>
                <a:gd name="connsiteY4" fmla="*/ 379708 h 379708"/>
                <a:gd name="connsiteX0" fmla="*/ 1224366 w 1224366"/>
                <a:gd name="connsiteY0" fmla="*/ 0 h 379708"/>
                <a:gd name="connsiteX1" fmla="*/ 1056016 w 1224366"/>
                <a:gd name="connsiteY1" fmla="*/ 72823 h 379708"/>
                <a:gd name="connsiteX2" fmla="*/ 741302 w 1224366"/>
                <a:gd name="connsiteY2" fmla="*/ 204919 h 379708"/>
                <a:gd name="connsiteX3" fmla="*/ 382613 w 1224366"/>
                <a:gd name="connsiteY3" fmla="*/ 321304 h 379708"/>
                <a:gd name="connsiteX4" fmla="*/ 0 w 1224366"/>
                <a:gd name="connsiteY4" fmla="*/ 379708 h 379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366" h="379708">
                  <a:moveTo>
                    <a:pt x="1224366" y="0"/>
                  </a:moveTo>
                  <a:cubicBezTo>
                    <a:pt x="1175902" y="11075"/>
                    <a:pt x="1156933" y="33361"/>
                    <a:pt x="1056016" y="72823"/>
                  </a:cubicBezTo>
                  <a:cubicBezTo>
                    <a:pt x="955099" y="112286"/>
                    <a:pt x="853536" y="163505"/>
                    <a:pt x="741302" y="204919"/>
                  </a:cubicBezTo>
                  <a:cubicBezTo>
                    <a:pt x="629068" y="246333"/>
                    <a:pt x="485757" y="297482"/>
                    <a:pt x="382613" y="321304"/>
                  </a:cubicBezTo>
                  <a:cubicBezTo>
                    <a:pt x="279469" y="345126"/>
                    <a:pt x="59943" y="362541"/>
                    <a:pt x="0" y="379708"/>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ea typeface="ＭＳ Ｐゴシック" pitchFamily="1" charset="-128"/>
              </a:endParaRPr>
            </a:p>
          </p:txBody>
        </p:sp>
        <p:sp>
          <p:nvSpPr>
            <p:cNvPr id="105" name="Freeform 104"/>
            <p:cNvSpPr/>
            <p:nvPr/>
          </p:nvSpPr>
          <p:spPr bwMode="auto">
            <a:xfrm>
              <a:off x="1997707" y="2292821"/>
              <a:ext cx="1294109" cy="445035"/>
            </a:xfrm>
            <a:custGeom>
              <a:avLst/>
              <a:gdLst>
                <a:gd name="connsiteX0" fmla="*/ 0 w 1255363"/>
                <a:gd name="connsiteY0" fmla="*/ 418455 h 418455"/>
                <a:gd name="connsiteX1" fmla="*/ 813661 w 1255363"/>
                <a:gd name="connsiteY1" fmla="*/ 271221 h 418455"/>
                <a:gd name="connsiteX2" fmla="*/ 1255363 w 1255363"/>
                <a:gd name="connsiteY2" fmla="*/ 0 h 418455"/>
                <a:gd name="connsiteX0" fmla="*/ 0 w 1255363"/>
                <a:gd name="connsiteY0" fmla="*/ 418455 h 418455"/>
                <a:gd name="connsiteX1" fmla="*/ 542441 w 1255363"/>
                <a:gd name="connsiteY1" fmla="*/ 202029 h 418455"/>
                <a:gd name="connsiteX2" fmla="*/ 1255363 w 1255363"/>
                <a:gd name="connsiteY2" fmla="*/ 0 h 418455"/>
                <a:gd name="connsiteX0" fmla="*/ 0 w 1255363"/>
                <a:gd name="connsiteY0" fmla="*/ 418455 h 418455"/>
                <a:gd name="connsiteX1" fmla="*/ 480448 w 1255363"/>
                <a:gd name="connsiteY1" fmla="*/ 140525 h 418455"/>
                <a:gd name="connsiteX2" fmla="*/ 1255363 w 1255363"/>
                <a:gd name="connsiteY2" fmla="*/ 0 h 418455"/>
                <a:gd name="connsiteX0" fmla="*/ 0 w 1294109"/>
                <a:gd name="connsiteY0" fmla="*/ 441519 h 441519"/>
                <a:gd name="connsiteX1" fmla="*/ 480448 w 1294109"/>
                <a:gd name="connsiteY1" fmla="*/ 163589 h 441519"/>
                <a:gd name="connsiteX2" fmla="*/ 1294109 w 1294109"/>
                <a:gd name="connsiteY2" fmla="*/ 0 h 441519"/>
                <a:gd name="connsiteX0" fmla="*/ 0 w 1294109"/>
                <a:gd name="connsiteY0" fmla="*/ 441519 h 441519"/>
                <a:gd name="connsiteX1" fmla="*/ 480448 w 1294109"/>
                <a:gd name="connsiteY1" fmla="*/ 163589 h 441519"/>
                <a:gd name="connsiteX2" fmla="*/ 885987 w 1294109"/>
                <a:gd name="connsiteY2" fmla="*/ 49435 h 441519"/>
                <a:gd name="connsiteX3" fmla="*/ 1294109 w 1294109"/>
                <a:gd name="connsiteY3" fmla="*/ 0 h 441519"/>
                <a:gd name="connsiteX0" fmla="*/ 0 w 1294109"/>
                <a:gd name="connsiteY0" fmla="*/ 441519 h 441519"/>
                <a:gd name="connsiteX1" fmla="*/ 235058 w 1294109"/>
                <a:gd name="connsiteY1" fmla="*/ 295448 h 441519"/>
                <a:gd name="connsiteX2" fmla="*/ 480448 w 1294109"/>
                <a:gd name="connsiteY2" fmla="*/ 163589 h 441519"/>
                <a:gd name="connsiteX3" fmla="*/ 885987 w 1294109"/>
                <a:gd name="connsiteY3" fmla="*/ 49435 h 441519"/>
                <a:gd name="connsiteX4" fmla="*/ 1294109 w 1294109"/>
                <a:gd name="connsiteY4" fmla="*/ 0 h 441519"/>
                <a:gd name="connsiteX0" fmla="*/ 0 w 1294109"/>
                <a:gd name="connsiteY0" fmla="*/ 441519 h 441519"/>
                <a:gd name="connsiteX1" fmla="*/ 281553 w 1294109"/>
                <a:gd name="connsiteY1" fmla="*/ 241633 h 441519"/>
                <a:gd name="connsiteX2" fmla="*/ 480448 w 1294109"/>
                <a:gd name="connsiteY2" fmla="*/ 163589 h 441519"/>
                <a:gd name="connsiteX3" fmla="*/ 885987 w 1294109"/>
                <a:gd name="connsiteY3" fmla="*/ 49435 h 441519"/>
                <a:gd name="connsiteX4" fmla="*/ 1294109 w 1294109"/>
                <a:gd name="connsiteY4" fmla="*/ 0 h 441519"/>
                <a:gd name="connsiteX0" fmla="*/ 0 w 1294109"/>
                <a:gd name="connsiteY0" fmla="*/ 441519 h 441519"/>
                <a:gd name="connsiteX1" fmla="*/ 281553 w 1294109"/>
                <a:gd name="connsiteY1" fmla="*/ 241633 h 441519"/>
                <a:gd name="connsiteX2" fmla="*/ 503695 w 1294109"/>
                <a:gd name="connsiteY2" fmla="*/ 140526 h 441519"/>
                <a:gd name="connsiteX3" fmla="*/ 885987 w 1294109"/>
                <a:gd name="connsiteY3" fmla="*/ 49435 h 441519"/>
                <a:gd name="connsiteX4" fmla="*/ 1294109 w 1294109"/>
                <a:gd name="connsiteY4" fmla="*/ 0 h 44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109" h="441519">
                  <a:moveTo>
                    <a:pt x="0" y="441519"/>
                  </a:moveTo>
                  <a:cubicBezTo>
                    <a:pt x="46925" y="424862"/>
                    <a:pt x="201478" y="287955"/>
                    <a:pt x="281553" y="241633"/>
                  </a:cubicBezTo>
                  <a:cubicBezTo>
                    <a:pt x="361628" y="195311"/>
                    <a:pt x="402956" y="172559"/>
                    <a:pt x="503695" y="140526"/>
                  </a:cubicBezTo>
                  <a:cubicBezTo>
                    <a:pt x="604434" y="108493"/>
                    <a:pt x="750377" y="76700"/>
                    <a:pt x="885987" y="49435"/>
                  </a:cubicBezTo>
                  <a:cubicBezTo>
                    <a:pt x="1021597" y="22170"/>
                    <a:pt x="1237712" y="12083"/>
                    <a:pt x="1294109" y="0"/>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ea typeface="ＭＳ Ｐゴシック" pitchFamily="1" charset="-128"/>
              </a:endParaRPr>
            </a:p>
          </p:txBody>
        </p:sp>
        <p:sp>
          <p:nvSpPr>
            <p:cNvPr id="106" name="Freeform 105"/>
            <p:cNvSpPr/>
            <p:nvPr/>
          </p:nvSpPr>
          <p:spPr bwMode="auto">
            <a:xfrm>
              <a:off x="1457850" y="1405002"/>
              <a:ext cx="371959" cy="162732"/>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ea typeface="ＭＳ Ｐゴシック" pitchFamily="1" charset="-128"/>
              </a:endParaRPr>
            </a:p>
          </p:txBody>
        </p:sp>
        <p:sp>
          <p:nvSpPr>
            <p:cNvPr id="107" name="Freeform 106"/>
            <p:cNvSpPr/>
            <p:nvPr/>
          </p:nvSpPr>
          <p:spPr bwMode="auto">
            <a:xfrm>
              <a:off x="1248951" y="2721230"/>
              <a:ext cx="371959" cy="162732"/>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ea typeface="ＭＳ Ｐゴシック" pitchFamily="1" charset="-128"/>
              </a:endParaRPr>
            </a:p>
          </p:txBody>
        </p:sp>
        <p:sp>
          <p:nvSpPr>
            <p:cNvPr id="108" name="Freeform 107"/>
            <p:cNvSpPr/>
            <p:nvPr/>
          </p:nvSpPr>
          <p:spPr bwMode="auto">
            <a:xfrm>
              <a:off x="1472057" y="1957775"/>
              <a:ext cx="276386" cy="97876"/>
            </a:xfrm>
            <a:custGeom>
              <a:avLst/>
              <a:gdLst>
                <a:gd name="connsiteX0" fmla="*/ 255722 w 255722"/>
                <a:gd name="connsiteY0" fmla="*/ 0 h 108208"/>
                <a:gd name="connsiteX1" fmla="*/ 123986 w 255722"/>
                <a:gd name="connsiteY1" fmla="*/ 100739 h 108208"/>
                <a:gd name="connsiteX2" fmla="*/ 0 w 255722"/>
                <a:gd name="connsiteY2" fmla="*/ 92990 h 108208"/>
              </a:gdLst>
              <a:ahLst/>
              <a:cxnLst>
                <a:cxn ang="0">
                  <a:pos x="connsiteX0" y="connsiteY0"/>
                </a:cxn>
                <a:cxn ang="0">
                  <a:pos x="connsiteX1" y="connsiteY1"/>
                </a:cxn>
                <a:cxn ang="0">
                  <a:pos x="connsiteX2" y="connsiteY2"/>
                </a:cxn>
              </a:cxnLst>
              <a:rect l="l" t="t" r="r" b="b"/>
              <a:pathLst>
                <a:path w="255722" h="108208">
                  <a:moveTo>
                    <a:pt x="255722" y="0"/>
                  </a:moveTo>
                  <a:cubicBezTo>
                    <a:pt x="211164" y="42620"/>
                    <a:pt x="166606" y="85241"/>
                    <a:pt x="123986" y="100739"/>
                  </a:cubicBezTo>
                  <a:cubicBezTo>
                    <a:pt x="81366" y="116237"/>
                    <a:pt x="40683" y="104613"/>
                    <a:pt x="0" y="92990"/>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ea typeface="ＭＳ Ｐゴシック" pitchFamily="1" charset="-128"/>
              </a:endParaRPr>
            </a:p>
          </p:txBody>
        </p:sp>
        <p:sp>
          <p:nvSpPr>
            <p:cNvPr id="109" name="Freeform 108"/>
            <p:cNvSpPr/>
            <p:nvPr/>
          </p:nvSpPr>
          <p:spPr bwMode="auto">
            <a:xfrm>
              <a:off x="1472057" y="3140167"/>
              <a:ext cx="276386" cy="97876"/>
            </a:xfrm>
            <a:custGeom>
              <a:avLst/>
              <a:gdLst>
                <a:gd name="connsiteX0" fmla="*/ 255722 w 255722"/>
                <a:gd name="connsiteY0" fmla="*/ 0 h 108208"/>
                <a:gd name="connsiteX1" fmla="*/ 123986 w 255722"/>
                <a:gd name="connsiteY1" fmla="*/ 100739 h 108208"/>
                <a:gd name="connsiteX2" fmla="*/ 0 w 255722"/>
                <a:gd name="connsiteY2" fmla="*/ 92990 h 108208"/>
              </a:gdLst>
              <a:ahLst/>
              <a:cxnLst>
                <a:cxn ang="0">
                  <a:pos x="connsiteX0" y="connsiteY0"/>
                </a:cxn>
                <a:cxn ang="0">
                  <a:pos x="connsiteX1" y="connsiteY1"/>
                </a:cxn>
                <a:cxn ang="0">
                  <a:pos x="connsiteX2" y="connsiteY2"/>
                </a:cxn>
              </a:cxnLst>
              <a:rect l="l" t="t" r="r" b="b"/>
              <a:pathLst>
                <a:path w="255722" h="108208">
                  <a:moveTo>
                    <a:pt x="255722" y="0"/>
                  </a:moveTo>
                  <a:cubicBezTo>
                    <a:pt x="211164" y="42620"/>
                    <a:pt x="166606" y="85241"/>
                    <a:pt x="123986" y="100739"/>
                  </a:cubicBezTo>
                  <a:cubicBezTo>
                    <a:pt x="81366" y="116237"/>
                    <a:pt x="40683" y="104613"/>
                    <a:pt x="0" y="92990"/>
                  </a:cubicBezTo>
                </a:path>
              </a:pathLst>
            </a:custGeom>
            <a:ln w="38100" cmpd="sng">
              <a:headEnd type="none" w="med" len="med"/>
              <a:tailEnd type="arrow" w="lg" len="sm"/>
            </a:ln>
            <a:effectLst>
              <a:outerShdw blurRad="50800" dist="38100" dir="2700000" algn="t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ea typeface="ＭＳ Ｐゴシック" pitchFamily="1" charset="-128"/>
              </a:endParaRPr>
            </a:p>
          </p:txBody>
        </p:sp>
        <p:sp>
          <p:nvSpPr>
            <p:cNvPr id="110" name="Freeform 109"/>
            <p:cNvSpPr/>
            <p:nvPr/>
          </p:nvSpPr>
          <p:spPr bwMode="auto">
            <a:xfrm>
              <a:off x="1860806" y="1412708"/>
              <a:ext cx="302217" cy="201521"/>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Lst>
              <a:ahLst/>
              <a:cxnLst>
                <a:cxn ang="0">
                  <a:pos x="connsiteX0" y="connsiteY0"/>
                </a:cxn>
                <a:cxn ang="0">
                  <a:pos x="connsiteX1" y="connsiteY1"/>
                </a:cxn>
                <a:cxn ang="0">
                  <a:pos x="connsiteX2" y="connsiteY2"/>
                </a:cxn>
              </a:cxnLst>
              <a:rect l="l" t="t" r="r" b="b"/>
              <a:pathLst>
                <a:path w="302217" h="130917">
                  <a:moveTo>
                    <a:pt x="0" y="53426"/>
                  </a:moveTo>
                  <a:cubicBezTo>
                    <a:pt x="114300" y="-34398"/>
                    <a:pt x="197603" y="9515"/>
                    <a:pt x="247972" y="22430"/>
                  </a:cubicBezTo>
                  <a:cubicBezTo>
                    <a:pt x="298342" y="35345"/>
                    <a:pt x="297374" y="80871"/>
                    <a:pt x="302217" y="130917"/>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latin typeface="Calibri"/>
                <a:ea typeface="+mn-ea"/>
              </a:endParaRPr>
            </a:p>
          </p:txBody>
        </p:sp>
        <p:sp>
          <p:nvSpPr>
            <p:cNvPr id="111" name="Freeform 110"/>
            <p:cNvSpPr/>
            <p:nvPr/>
          </p:nvSpPr>
          <p:spPr bwMode="auto">
            <a:xfrm rot="18924305">
              <a:off x="1647729" y="2556374"/>
              <a:ext cx="329432" cy="23762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Lst>
              <a:ahLst/>
              <a:cxnLst>
                <a:cxn ang="0">
                  <a:pos x="connsiteX0" y="connsiteY0"/>
                </a:cxn>
                <a:cxn ang="0">
                  <a:pos x="connsiteX1" y="connsiteY1"/>
                </a:cxn>
                <a:cxn ang="0">
                  <a:pos x="connsiteX2" y="connsiteY2"/>
                </a:cxn>
              </a:cxnLst>
              <a:rect l="l" t="t" r="r" b="b"/>
              <a:pathLst>
                <a:path w="302217" h="144843">
                  <a:moveTo>
                    <a:pt x="0" y="67352"/>
                  </a:moveTo>
                  <a:cubicBezTo>
                    <a:pt x="114300" y="-20472"/>
                    <a:pt x="126942" y="-2947"/>
                    <a:pt x="192429" y="13237"/>
                  </a:cubicBezTo>
                  <a:cubicBezTo>
                    <a:pt x="257916" y="29421"/>
                    <a:pt x="297374" y="94797"/>
                    <a:pt x="302217" y="144843"/>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latin typeface="Calibri"/>
                <a:ea typeface="+mn-ea"/>
              </a:endParaRPr>
            </a:p>
          </p:txBody>
        </p:sp>
        <p:sp>
          <p:nvSpPr>
            <p:cNvPr id="112" name="Freeform 111"/>
            <p:cNvSpPr/>
            <p:nvPr/>
          </p:nvSpPr>
          <p:spPr bwMode="auto">
            <a:xfrm rot="9169853">
              <a:off x="1771118" y="3110721"/>
              <a:ext cx="504227" cy="221161"/>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37390 h 137390"/>
                <a:gd name="connsiteX1" fmla="*/ 141077 w 335314"/>
                <a:gd name="connsiteY1" fmla="*/ 385 h 137390"/>
                <a:gd name="connsiteX2" fmla="*/ 335314 w 335314"/>
                <a:gd name="connsiteY2" fmla="*/ 103243 h 137390"/>
                <a:gd name="connsiteX0" fmla="*/ 0 w 307699"/>
                <a:gd name="connsiteY0" fmla="*/ 137011 h 137011"/>
                <a:gd name="connsiteX1" fmla="*/ 141077 w 307699"/>
                <a:gd name="connsiteY1" fmla="*/ 6 h 137011"/>
                <a:gd name="connsiteX2" fmla="*/ 307699 w 307699"/>
                <a:gd name="connsiteY2" fmla="*/ 132168 h 137011"/>
                <a:gd name="connsiteX0" fmla="*/ 0 w 307699"/>
                <a:gd name="connsiteY0" fmla="*/ 114134 h 114134"/>
                <a:gd name="connsiteX1" fmla="*/ 111260 w 307699"/>
                <a:gd name="connsiteY1" fmla="*/ 75 h 114134"/>
                <a:gd name="connsiteX2" fmla="*/ 307699 w 307699"/>
                <a:gd name="connsiteY2" fmla="*/ 109291 h 114134"/>
                <a:gd name="connsiteX0" fmla="*/ 0 w 311425"/>
                <a:gd name="connsiteY0" fmla="*/ 114134 h 114134"/>
                <a:gd name="connsiteX1" fmla="*/ 111260 w 311425"/>
                <a:gd name="connsiteY1" fmla="*/ 75 h 114134"/>
                <a:gd name="connsiteX2" fmla="*/ 307699 w 311425"/>
                <a:gd name="connsiteY2" fmla="*/ 109291 h 114134"/>
                <a:gd name="connsiteX0" fmla="*/ 0 w 307699"/>
                <a:gd name="connsiteY0" fmla="*/ 114134 h 114134"/>
                <a:gd name="connsiteX1" fmla="*/ 111260 w 307699"/>
                <a:gd name="connsiteY1" fmla="*/ 75 h 114134"/>
                <a:gd name="connsiteX2" fmla="*/ 307699 w 307699"/>
                <a:gd name="connsiteY2" fmla="*/ 109291 h 114134"/>
                <a:gd name="connsiteX0" fmla="*/ 0 w 364892"/>
                <a:gd name="connsiteY0" fmla="*/ 114603 h 114603"/>
                <a:gd name="connsiteX1" fmla="*/ 111260 w 364892"/>
                <a:gd name="connsiteY1" fmla="*/ 544 h 114603"/>
                <a:gd name="connsiteX2" fmla="*/ 364892 w 364892"/>
                <a:gd name="connsiteY2" fmla="*/ 78633 h 114603"/>
                <a:gd name="connsiteX0" fmla="*/ 0 w 364892"/>
                <a:gd name="connsiteY0" fmla="*/ 126881 h 126881"/>
                <a:gd name="connsiteX1" fmla="*/ 140957 w 364892"/>
                <a:gd name="connsiteY1" fmla="*/ 437 h 126881"/>
                <a:gd name="connsiteX2" fmla="*/ 364892 w 364892"/>
                <a:gd name="connsiteY2" fmla="*/ 90911 h 126881"/>
                <a:gd name="connsiteX0" fmla="*/ 0 w 364892"/>
                <a:gd name="connsiteY0" fmla="*/ 126687 h 126687"/>
                <a:gd name="connsiteX1" fmla="*/ 140957 w 364892"/>
                <a:gd name="connsiteY1" fmla="*/ 243 h 126687"/>
                <a:gd name="connsiteX2" fmla="*/ 326079 w 364892"/>
                <a:gd name="connsiteY2" fmla="*/ 94629 h 126687"/>
                <a:gd name="connsiteX3" fmla="*/ 364892 w 364892"/>
                <a:gd name="connsiteY3" fmla="*/ 90717 h 126687"/>
                <a:gd name="connsiteX0" fmla="*/ 0 w 335077"/>
                <a:gd name="connsiteY0" fmla="*/ 163619 h 163619"/>
                <a:gd name="connsiteX1" fmla="*/ 140957 w 335077"/>
                <a:gd name="connsiteY1" fmla="*/ 37175 h 163619"/>
                <a:gd name="connsiteX2" fmla="*/ 326079 w 335077"/>
                <a:gd name="connsiteY2" fmla="*/ 131561 h 163619"/>
                <a:gd name="connsiteX3" fmla="*/ 275396 w 335077"/>
                <a:gd name="connsiteY3" fmla="*/ 22 h 163619"/>
                <a:gd name="connsiteX0" fmla="*/ 0 w 340929"/>
                <a:gd name="connsiteY0" fmla="*/ 126687 h 128314"/>
                <a:gd name="connsiteX1" fmla="*/ 140957 w 340929"/>
                <a:gd name="connsiteY1" fmla="*/ 243 h 128314"/>
                <a:gd name="connsiteX2" fmla="*/ 326079 w 340929"/>
                <a:gd name="connsiteY2" fmla="*/ 94629 h 128314"/>
                <a:gd name="connsiteX3" fmla="*/ 321267 w 340929"/>
                <a:gd name="connsiteY3" fmla="*/ 128314 h 128314"/>
                <a:gd name="connsiteX0" fmla="*/ 0 w 321267"/>
                <a:gd name="connsiteY0" fmla="*/ 138916 h 140543"/>
                <a:gd name="connsiteX1" fmla="*/ 140957 w 321267"/>
                <a:gd name="connsiteY1" fmla="*/ 12472 h 140543"/>
                <a:gd name="connsiteX2" fmla="*/ 211170 w 321267"/>
                <a:gd name="connsiteY2" fmla="*/ 14895 h 140543"/>
                <a:gd name="connsiteX3" fmla="*/ 321267 w 321267"/>
                <a:gd name="connsiteY3" fmla="*/ 140543 h 140543"/>
                <a:gd name="connsiteX0" fmla="*/ 0 w 321267"/>
                <a:gd name="connsiteY0" fmla="*/ 139255 h 140882"/>
                <a:gd name="connsiteX1" fmla="*/ 84123 w 321267"/>
                <a:gd name="connsiteY1" fmla="*/ 12254 h 140882"/>
                <a:gd name="connsiteX2" fmla="*/ 211170 w 321267"/>
                <a:gd name="connsiteY2" fmla="*/ 15234 h 140882"/>
                <a:gd name="connsiteX3" fmla="*/ 321267 w 321267"/>
                <a:gd name="connsiteY3" fmla="*/ 140882 h 140882"/>
              </a:gdLst>
              <a:ahLst/>
              <a:cxnLst>
                <a:cxn ang="0">
                  <a:pos x="connsiteX0" y="connsiteY0"/>
                </a:cxn>
                <a:cxn ang="0">
                  <a:pos x="connsiteX1" y="connsiteY1"/>
                </a:cxn>
                <a:cxn ang="0">
                  <a:pos x="connsiteX2" y="connsiteY2"/>
                </a:cxn>
                <a:cxn ang="0">
                  <a:pos x="connsiteX3" y="connsiteY3"/>
                </a:cxn>
              </a:cxnLst>
              <a:rect l="l" t="t" r="r" b="b"/>
              <a:pathLst>
                <a:path w="321267" h="140882">
                  <a:moveTo>
                    <a:pt x="0" y="139255"/>
                  </a:moveTo>
                  <a:cubicBezTo>
                    <a:pt x="32892" y="12608"/>
                    <a:pt x="48928" y="32924"/>
                    <a:pt x="84123" y="12254"/>
                  </a:cubicBezTo>
                  <a:cubicBezTo>
                    <a:pt x="119318" y="-8416"/>
                    <a:pt x="173848" y="155"/>
                    <a:pt x="211170" y="15234"/>
                  </a:cubicBezTo>
                  <a:cubicBezTo>
                    <a:pt x="248492" y="30313"/>
                    <a:pt x="318240" y="138751"/>
                    <a:pt x="321267" y="140882"/>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latin typeface="Calibri"/>
                <a:ea typeface="+mn-ea"/>
              </a:endParaRPr>
            </a:p>
          </p:txBody>
        </p:sp>
        <p:sp>
          <p:nvSpPr>
            <p:cNvPr id="113" name="Freeform 112"/>
            <p:cNvSpPr/>
            <p:nvPr/>
          </p:nvSpPr>
          <p:spPr bwMode="auto">
            <a:xfrm rot="9897059">
              <a:off x="1761759" y="2046811"/>
              <a:ext cx="330029" cy="146164"/>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37390 h 137390"/>
                <a:gd name="connsiteX1" fmla="*/ 141077 w 335314"/>
                <a:gd name="connsiteY1" fmla="*/ 385 h 137390"/>
                <a:gd name="connsiteX2" fmla="*/ 335314 w 335314"/>
                <a:gd name="connsiteY2" fmla="*/ 103243 h 137390"/>
                <a:gd name="connsiteX0" fmla="*/ 0 w 307699"/>
                <a:gd name="connsiteY0" fmla="*/ 137011 h 137011"/>
                <a:gd name="connsiteX1" fmla="*/ 141077 w 307699"/>
                <a:gd name="connsiteY1" fmla="*/ 6 h 137011"/>
                <a:gd name="connsiteX2" fmla="*/ 307699 w 307699"/>
                <a:gd name="connsiteY2" fmla="*/ 132168 h 137011"/>
                <a:gd name="connsiteX0" fmla="*/ 0 w 307699"/>
                <a:gd name="connsiteY0" fmla="*/ 114134 h 114134"/>
                <a:gd name="connsiteX1" fmla="*/ 111260 w 307699"/>
                <a:gd name="connsiteY1" fmla="*/ 75 h 114134"/>
                <a:gd name="connsiteX2" fmla="*/ 307699 w 307699"/>
                <a:gd name="connsiteY2" fmla="*/ 109291 h 114134"/>
                <a:gd name="connsiteX0" fmla="*/ 0 w 311425"/>
                <a:gd name="connsiteY0" fmla="*/ 114134 h 114134"/>
                <a:gd name="connsiteX1" fmla="*/ 111260 w 311425"/>
                <a:gd name="connsiteY1" fmla="*/ 75 h 114134"/>
                <a:gd name="connsiteX2" fmla="*/ 307699 w 311425"/>
                <a:gd name="connsiteY2" fmla="*/ 109291 h 114134"/>
                <a:gd name="connsiteX0" fmla="*/ 0 w 307699"/>
                <a:gd name="connsiteY0" fmla="*/ 114134 h 114134"/>
                <a:gd name="connsiteX1" fmla="*/ 111260 w 307699"/>
                <a:gd name="connsiteY1" fmla="*/ 75 h 114134"/>
                <a:gd name="connsiteX2" fmla="*/ 307699 w 307699"/>
                <a:gd name="connsiteY2" fmla="*/ 109291 h 114134"/>
                <a:gd name="connsiteX0" fmla="*/ 0 w 364892"/>
                <a:gd name="connsiteY0" fmla="*/ 114603 h 114603"/>
                <a:gd name="connsiteX1" fmla="*/ 111260 w 364892"/>
                <a:gd name="connsiteY1" fmla="*/ 544 h 114603"/>
                <a:gd name="connsiteX2" fmla="*/ 364892 w 364892"/>
                <a:gd name="connsiteY2" fmla="*/ 78633 h 114603"/>
                <a:gd name="connsiteX0" fmla="*/ 0 w 364892"/>
                <a:gd name="connsiteY0" fmla="*/ 126881 h 126881"/>
                <a:gd name="connsiteX1" fmla="*/ 140957 w 364892"/>
                <a:gd name="connsiteY1" fmla="*/ 437 h 126881"/>
                <a:gd name="connsiteX2" fmla="*/ 364892 w 364892"/>
                <a:gd name="connsiteY2" fmla="*/ 90911 h 126881"/>
                <a:gd name="connsiteX0" fmla="*/ 0 w 364892"/>
                <a:gd name="connsiteY0" fmla="*/ 126687 h 126687"/>
                <a:gd name="connsiteX1" fmla="*/ 140957 w 364892"/>
                <a:gd name="connsiteY1" fmla="*/ 243 h 126687"/>
                <a:gd name="connsiteX2" fmla="*/ 326079 w 364892"/>
                <a:gd name="connsiteY2" fmla="*/ 94629 h 126687"/>
                <a:gd name="connsiteX3" fmla="*/ 364892 w 364892"/>
                <a:gd name="connsiteY3" fmla="*/ 90717 h 126687"/>
                <a:gd name="connsiteX0" fmla="*/ 0 w 335077"/>
                <a:gd name="connsiteY0" fmla="*/ 163619 h 163619"/>
                <a:gd name="connsiteX1" fmla="*/ 140957 w 335077"/>
                <a:gd name="connsiteY1" fmla="*/ 37175 h 163619"/>
                <a:gd name="connsiteX2" fmla="*/ 326079 w 335077"/>
                <a:gd name="connsiteY2" fmla="*/ 131561 h 163619"/>
                <a:gd name="connsiteX3" fmla="*/ 275396 w 335077"/>
                <a:gd name="connsiteY3" fmla="*/ 22 h 163619"/>
                <a:gd name="connsiteX0" fmla="*/ 0 w 340929"/>
                <a:gd name="connsiteY0" fmla="*/ 126687 h 128314"/>
                <a:gd name="connsiteX1" fmla="*/ 140957 w 340929"/>
                <a:gd name="connsiteY1" fmla="*/ 243 h 128314"/>
                <a:gd name="connsiteX2" fmla="*/ 326079 w 340929"/>
                <a:gd name="connsiteY2" fmla="*/ 94629 h 128314"/>
                <a:gd name="connsiteX3" fmla="*/ 321267 w 340929"/>
                <a:gd name="connsiteY3" fmla="*/ 128314 h 128314"/>
                <a:gd name="connsiteX0" fmla="*/ 0 w 321267"/>
                <a:gd name="connsiteY0" fmla="*/ 138916 h 140543"/>
                <a:gd name="connsiteX1" fmla="*/ 140957 w 321267"/>
                <a:gd name="connsiteY1" fmla="*/ 12472 h 140543"/>
                <a:gd name="connsiteX2" fmla="*/ 211170 w 321267"/>
                <a:gd name="connsiteY2" fmla="*/ 14895 h 140543"/>
                <a:gd name="connsiteX3" fmla="*/ 321267 w 321267"/>
                <a:gd name="connsiteY3" fmla="*/ 140543 h 140543"/>
                <a:gd name="connsiteX0" fmla="*/ 0 w 321267"/>
                <a:gd name="connsiteY0" fmla="*/ 139255 h 140882"/>
                <a:gd name="connsiteX1" fmla="*/ 84123 w 321267"/>
                <a:gd name="connsiteY1" fmla="*/ 12254 h 140882"/>
                <a:gd name="connsiteX2" fmla="*/ 211170 w 321267"/>
                <a:gd name="connsiteY2" fmla="*/ 15234 h 140882"/>
                <a:gd name="connsiteX3" fmla="*/ 321267 w 321267"/>
                <a:gd name="connsiteY3" fmla="*/ 140882 h 140882"/>
                <a:gd name="connsiteX0" fmla="*/ 0 w 321267"/>
                <a:gd name="connsiteY0" fmla="*/ 127101 h 128728"/>
                <a:gd name="connsiteX1" fmla="*/ 48543 w 321267"/>
                <a:gd name="connsiteY1" fmla="*/ 52794 h 128728"/>
                <a:gd name="connsiteX2" fmla="*/ 211170 w 321267"/>
                <a:gd name="connsiteY2" fmla="*/ 3080 h 128728"/>
                <a:gd name="connsiteX3" fmla="*/ 321267 w 321267"/>
                <a:gd name="connsiteY3" fmla="*/ 128728 h 128728"/>
                <a:gd name="connsiteX0" fmla="*/ 0 w 321267"/>
                <a:gd name="connsiteY0" fmla="*/ 88944 h 90571"/>
                <a:gd name="connsiteX1" fmla="*/ 48543 w 321267"/>
                <a:gd name="connsiteY1" fmla="*/ 14637 h 90571"/>
                <a:gd name="connsiteX2" fmla="*/ 218540 w 321267"/>
                <a:gd name="connsiteY2" fmla="*/ 8118 h 90571"/>
                <a:gd name="connsiteX3" fmla="*/ 321267 w 321267"/>
                <a:gd name="connsiteY3" fmla="*/ 90571 h 90571"/>
                <a:gd name="connsiteX0" fmla="*/ 0 w 311762"/>
                <a:gd name="connsiteY0" fmla="*/ 72210 h 91722"/>
                <a:gd name="connsiteX1" fmla="*/ 39038 w 311762"/>
                <a:gd name="connsiteY1" fmla="*/ 15788 h 91722"/>
                <a:gd name="connsiteX2" fmla="*/ 209035 w 311762"/>
                <a:gd name="connsiteY2" fmla="*/ 9269 h 91722"/>
                <a:gd name="connsiteX3" fmla="*/ 311762 w 311762"/>
                <a:gd name="connsiteY3" fmla="*/ 91722 h 91722"/>
                <a:gd name="connsiteX0" fmla="*/ 0 w 311762"/>
                <a:gd name="connsiteY0" fmla="*/ 73233 h 92745"/>
                <a:gd name="connsiteX1" fmla="*/ 78185 w 311762"/>
                <a:gd name="connsiteY1" fmla="*/ 14466 h 92745"/>
                <a:gd name="connsiteX2" fmla="*/ 209035 w 311762"/>
                <a:gd name="connsiteY2" fmla="*/ 10292 h 92745"/>
                <a:gd name="connsiteX3" fmla="*/ 311762 w 311762"/>
                <a:gd name="connsiteY3" fmla="*/ 92745 h 92745"/>
                <a:gd name="connsiteX0" fmla="*/ 0 w 311762"/>
                <a:gd name="connsiteY0" fmla="*/ 63085 h 82597"/>
                <a:gd name="connsiteX1" fmla="*/ 209035 w 311762"/>
                <a:gd name="connsiteY1" fmla="*/ 144 h 82597"/>
                <a:gd name="connsiteX2" fmla="*/ 311762 w 311762"/>
                <a:gd name="connsiteY2" fmla="*/ 82597 h 82597"/>
                <a:gd name="connsiteX0" fmla="*/ 0 w 311762"/>
                <a:gd name="connsiteY0" fmla="*/ 54574 h 74086"/>
                <a:gd name="connsiteX1" fmla="*/ 159018 w 311762"/>
                <a:gd name="connsiteY1" fmla="*/ 170 h 74086"/>
                <a:gd name="connsiteX2" fmla="*/ 311762 w 311762"/>
                <a:gd name="connsiteY2" fmla="*/ 74086 h 74086"/>
                <a:gd name="connsiteX0" fmla="*/ 0 w 311762"/>
                <a:gd name="connsiteY0" fmla="*/ 56670 h 76182"/>
                <a:gd name="connsiteX1" fmla="*/ 50686 w 311762"/>
                <a:gd name="connsiteY1" fmla="*/ 18289 h 76182"/>
                <a:gd name="connsiteX2" fmla="*/ 159018 w 311762"/>
                <a:gd name="connsiteY2" fmla="*/ 2266 h 76182"/>
                <a:gd name="connsiteX3" fmla="*/ 311762 w 311762"/>
                <a:gd name="connsiteY3" fmla="*/ 76182 h 76182"/>
                <a:gd name="connsiteX0" fmla="*/ 0 w 311762"/>
                <a:gd name="connsiteY0" fmla="*/ 50354 h 69866"/>
                <a:gd name="connsiteX1" fmla="*/ 50686 w 311762"/>
                <a:gd name="connsiteY1" fmla="*/ 11973 h 69866"/>
                <a:gd name="connsiteX2" fmla="*/ 185394 w 311762"/>
                <a:gd name="connsiteY2" fmla="*/ 3375 h 69866"/>
                <a:gd name="connsiteX3" fmla="*/ 311762 w 311762"/>
                <a:gd name="connsiteY3" fmla="*/ 69866 h 69866"/>
              </a:gdLst>
              <a:ahLst/>
              <a:cxnLst>
                <a:cxn ang="0">
                  <a:pos x="connsiteX0" y="connsiteY0"/>
                </a:cxn>
                <a:cxn ang="0">
                  <a:pos x="connsiteX1" y="connsiteY1"/>
                </a:cxn>
                <a:cxn ang="0">
                  <a:pos x="connsiteX2" y="connsiteY2"/>
                </a:cxn>
                <a:cxn ang="0">
                  <a:pos x="connsiteX3" y="connsiteY3"/>
                </a:cxn>
              </a:cxnLst>
              <a:rect l="l" t="t" r="r" b="b"/>
              <a:pathLst>
                <a:path w="311762" h="69866">
                  <a:moveTo>
                    <a:pt x="0" y="50354"/>
                  </a:moveTo>
                  <a:cubicBezTo>
                    <a:pt x="11349" y="45630"/>
                    <a:pt x="24183" y="21040"/>
                    <a:pt x="50686" y="11973"/>
                  </a:cubicBezTo>
                  <a:cubicBezTo>
                    <a:pt x="77189" y="2906"/>
                    <a:pt x="144782" y="-4601"/>
                    <a:pt x="185394" y="3375"/>
                  </a:cubicBezTo>
                  <a:cubicBezTo>
                    <a:pt x="222716" y="18454"/>
                    <a:pt x="308735" y="67735"/>
                    <a:pt x="311762" y="69866"/>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latin typeface="Calibri"/>
                <a:ea typeface="+mn-ea"/>
              </a:endParaRPr>
            </a:p>
          </p:txBody>
        </p:sp>
        <p:sp>
          <p:nvSpPr>
            <p:cNvPr id="114" name="Freeform 113"/>
            <p:cNvSpPr/>
            <p:nvPr/>
          </p:nvSpPr>
          <p:spPr bwMode="auto">
            <a:xfrm flipH="1">
              <a:off x="2904357" y="2030869"/>
              <a:ext cx="382496" cy="10291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40359 h 117850"/>
                <a:gd name="connsiteX1" fmla="*/ 125037 w 302217"/>
                <a:gd name="connsiteY1" fmla="*/ 46401 h 117850"/>
                <a:gd name="connsiteX2" fmla="*/ 302217 w 302217"/>
                <a:gd name="connsiteY2" fmla="*/ 117850 h 117850"/>
                <a:gd name="connsiteX0" fmla="*/ 0 w 517354"/>
                <a:gd name="connsiteY0" fmla="*/ 46101 h 101987"/>
                <a:gd name="connsiteX1" fmla="*/ 340174 w 517354"/>
                <a:gd name="connsiteY1" fmla="*/ 30538 h 101987"/>
                <a:gd name="connsiteX2" fmla="*/ 517354 w 517354"/>
                <a:gd name="connsiteY2" fmla="*/ 101987 h 101987"/>
                <a:gd name="connsiteX0" fmla="*/ 0 w 517354"/>
                <a:gd name="connsiteY0" fmla="*/ 33353 h 89239"/>
                <a:gd name="connsiteX1" fmla="*/ 32835 w 517354"/>
                <a:gd name="connsiteY1" fmla="*/ 67173 h 89239"/>
                <a:gd name="connsiteX2" fmla="*/ 517354 w 517354"/>
                <a:gd name="connsiteY2" fmla="*/ 89239 h 89239"/>
                <a:gd name="connsiteX0" fmla="*/ 4502 w 690893"/>
                <a:gd name="connsiteY0" fmla="*/ 32843 h 70210"/>
                <a:gd name="connsiteX1" fmla="*/ 37337 w 690893"/>
                <a:gd name="connsiteY1" fmla="*/ 66663 h 70210"/>
                <a:gd name="connsiteX2" fmla="*/ 690893 w 690893"/>
                <a:gd name="connsiteY2" fmla="*/ 70210 h 70210"/>
                <a:gd name="connsiteX0" fmla="*/ 4502 w 690893"/>
                <a:gd name="connsiteY0" fmla="*/ 32843 h 70210"/>
                <a:gd name="connsiteX1" fmla="*/ 37337 w 690893"/>
                <a:gd name="connsiteY1" fmla="*/ 66663 h 70210"/>
                <a:gd name="connsiteX2" fmla="*/ 690893 w 690893"/>
                <a:gd name="connsiteY2" fmla="*/ 70210 h 70210"/>
                <a:gd name="connsiteX0" fmla="*/ 6650 w 723776"/>
                <a:gd name="connsiteY0" fmla="*/ 32265 h 66187"/>
                <a:gd name="connsiteX1" fmla="*/ 39485 w 723776"/>
                <a:gd name="connsiteY1" fmla="*/ 66085 h 66187"/>
                <a:gd name="connsiteX2" fmla="*/ 723776 w 723776"/>
                <a:gd name="connsiteY2" fmla="*/ 48027 h 66187"/>
                <a:gd name="connsiteX0" fmla="*/ 6650 w 723776"/>
                <a:gd name="connsiteY0" fmla="*/ 32265 h 66085"/>
                <a:gd name="connsiteX1" fmla="*/ 39485 w 723776"/>
                <a:gd name="connsiteY1" fmla="*/ 66085 h 66085"/>
                <a:gd name="connsiteX2" fmla="*/ 723776 w 723776"/>
                <a:gd name="connsiteY2" fmla="*/ 48027 h 66085"/>
                <a:gd name="connsiteX0" fmla="*/ 6650 w 723776"/>
                <a:gd name="connsiteY0" fmla="*/ 32265 h 66085"/>
                <a:gd name="connsiteX1" fmla="*/ 39485 w 723776"/>
                <a:gd name="connsiteY1" fmla="*/ 66085 h 66085"/>
                <a:gd name="connsiteX2" fmla="*/ 723776 w 723776"/>
                <a:gd name="connsiteY2" fmla="*/ 48027 h 66085"/>
                <a:gd name="connsiteX0" fmla="*/ 49607 w 766733"/>
                <a:gd name="connsiteY0" fmla="*/ 3479 h 38175"/>
                <a:gd name="connsiteX1" fmla="*/ 8626 w 766733"/>
                <a:gd name="connsiteY1" fmla="*/ 3810 h 38175"/>
                <a:gd name="connsiteX2" fmla="*/ 82442 w 766733"/>
                <a:gd name="connsiteY2" fmla="*/ 37299 h 38175"/>
                <a:gd name="connsiteX3" fmla="*/ 766733 w 766733"/>
                <a:gd name="connsiteY3" fmla="*/ 19241 h 38175"/>
                <a:gd name="connsiteX0" fmla="*/ 41383 w 758509"/>
                <a:gd name="connsiteY0" fmla="*/ 3479 h 40991"/>
                <a:gd name="connsiteX1" fmla="*/ 402 w 758509"/>
                <a:gd name="connsiteY1" fmla="*/ 3810 h 40991"/>
                <a:gd name="connsiteX2" fmla="*/ 181786 w 758509"/>
                <a:gd name="connsiteY2" fmla="*/ 40386 h 40991"/>
                <a:gd name="connsiteX3" fmla="*/ 758509 w 758509"/>
                <a:gd name="connsiteY3" fmla="*/ 19241 h 40991"/>
              </a:gdLst>
              <a:ahLst/>
              <a:cxnLst>
                <a:cxn ang="0">
                  <a:pos x="connsiteX0" y="connsiteY0"/>
                </a:cxn>
                <a:cxn ang="0">
                  <a:pos x="connsiteX1" y="connsiteY1"/>
                </a:cxn>
                <a:cxn ang="0">
                  <a:pos x="connsiteX2" y="connsiteY2"/>
                </a:cxn>
                <a:cxn ang="0">
                  <a:pos x="connsiteX3" y="connsiteY3"/>
                </a:cxn>
              </a:cxnLst>
              <a:rect l="l" t="t" r="r" b="b"/>
              <a:pathLst>
                <a:path w="758509" h="40991">
                  <a:moveTo>
                    <a:pt x="41383" y="3479"/>
                  </a:moveTo>
                  <a:cubicBezTo>
                    <a:pt x="47359" y="-581"/>
                    <a:pt x="-5070" y="-1827"/>
                    <a:pt x="402" y="3810"/>
                  </a:cubicBezTo>
                  <a:cubicBezTo>
                    <a:pt x="5874" y="9447"/>
                    <a:pt x="55435" y="37814"/>
                    <a:pt x="181786" y="40386"/>
                  </a:cubicBezTo>
                  <a:cubicBezTo>
                    <a:pt x="308137" y="42958"/>
                    <a:pt x="545781" y="37606"/>
                    <a:pt x="758509" y="19241"/>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latin typeface="Calibri"/>
                <a:ea typeface="+mn-ea"/>
              </a:endParaRPr>
            </a:p>
          </p:txBody>
        </p:sp>
        <p:sp>
          <p:nvSpPr>
            <p:cNvPr id="115" name="Freeform 114"/>
            <p:cNvSpPr/>
            <p:nvPr/>
          </p:nvSpPr>
          <p:spPr bwMode="auto">
            <a:xfrm rot="20412264" flipH="1">
              <a:off x="2960021" y="2478930"/>
              <a:ext cx="382496" cy="10291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40359 h 117850"/>
                <a:gd name="connsiteX1" fmla="*/ 125037 w 302217"/>
                <a:gd name="connsiteY1" fmla="*/ 46401 h 117850"/>
                <a:gd name="connsiteX2" fmla="*/ 302217 w 302217"/>
                <a:gd name="connsiteY2" fmla="*/ 117850 h 117850"/>
                <a:gd name="connsiteX0" fmla="*/ 0 w 517354"/>
                <a:gd name="connsiteY0" fmla="*/ 46101 h 101987"/>
                <a:gd name="connsiteX1" fmla="*/ 340174 w 517354"/>
                <a:gd name="connsiteY1" fmla="*/ 30538 h 101987"/>
                <a:gd name="connsiteX2" fmla="*/ 517354 w 517354"/>
                <a:gd name="connsiteY2" fmla="*/ 101987 h 101987"/>
                <a:gd name="connsiteX0" fmla="*/ 0 w 517354"/>
                <a:gd name="connsiteY0" fmla="*/ 33353 h 89239"/>
                <a:gd name="connsiteX1" fmla="*/ 32835 w 517354"/>
                <a:gd name="connsiteY1" fmla="*/ 67173 h 89239"/>
                <a:gd name="connsiteX2" fmla="*/ 517354 w 517354"/>
                <a:gd name="connsiteY2" fmla="*/ 89239 h 89239"/>
                <a:gd name="connsiteX0" fmla="*/ 4502 w 690893"/>
                <a:gd name="connsiteY0" fmla="*/ 32843 h 70210"/>
                <a:gd name="connsiteX1" fmla="*/ 37337 w 690893"/>
                <a:gd name="connsiteY1" fmla="*/ 66663 h 70210"/>
                <a:gd name="connsiteX2" fmla="*/ 690893 w 690893"/>
                <a:gd name="connsiteY2" fmla="*/ 70210 h 70210"/>
                <a:gd name="connsiteX0" fmla="*/ 4502 w 690893"/>
                <a:gd name="connsiteY0" fmla="*/ 32843 h 70210"/>
                <a:gd name="connsiteX1" fmla="*/ 37337 w 690893"/>
                <a:gd name="connsiteY1" fmla="*/ 66663 h 70210"/>
                <a:gd name="connsiteX2" fmla="*/ 690893 w 690893"/>
                <a:gd name="connsiteY2" fmla="*/ 70210 h 70210"/>
                <a:gd name="connsiteX0" fmla="*/ 6650 w 723776"/>
                <a:gd name="connsiteY0" fmla="*/ 32265 h 66187"/>
                <a:gd name="connsiteX1" fmla="*/ 39485 w 723776"/>
                <a:gd name="connsiteY1" fmla="*/ 66085 h 66187"/>
                <a:gd name="connsiteX2" fmla="*/ 723776 w 723776"/>
                <a:gd name="connsiteY2" fmla="*/ 48027 h 66187"/>
                <a:gd name="connsiteX0" fmla="*/ 6650 w 723776"/>
                <a:gd name="connsiteY0" fmla="*/ 32265 h 66085"/>
                <a:gd name="connsiteX1" fmla="*/ 39485 w 723776"/>
                <a:gd name="connsiteY1" fmla="*/ 66085 h 66085"/>
                <a:gd name="connsiteX2" fmla="*/ 723776 w 723776"/>
                <a:gd name="connsiteY2" fmla="*/ 48027 h 66085"/>
                <a:gd name="connsiteX0" fmla="*/ 6650 w 723776"/>
                <a:gd name="connsiteY0" fmla="*/ 32265 h 66085"/>
                <a:gd name="connsiteX1" fmla="*/ 39485 w 723776"/>
                <a:gd name="connsiteY1" fmla="*/ 66085 h 66085"/>
                <a:gd name="connsiteX2" fmla="*/ 723776 w 723776"/>
                <a:gd name="connsiteY2" fmla="*/ 48027 h 66085"/>
                <a:gd name="connsiteX0" fmla="*/ 49607 w 766733"/>
                <a:gd name="connsiteY0" fmla="*/ 3479 h 38175"/>
                <a:gd name="connsiteX1" fmla="*/ 8626 w 766733"/>
                <a:gd name="connsiteY1" fmla="*/ 3810 h 38175"/>
                <a:gd name="connsiteX2" fmla="*/ 82442 w 766733"/>
                <a:gd name="connsiteY2" fmla="*/ 37299 h 38175"/>
                <a:gd name="connsiteX3" fmla="*/ 766733 w 766733"/>
                <a:gd name="connsiteY3" fmla="*/ 19241 h 38175"/>
                <a:gd name="connsiteX0" fmla="*/ 41383 w 758509"/>
                <a:gd name="connsiteY0" fmla="*/ 3479 h 40991"/>
                <a:gd name="connsiteX1" fmla="*/ 402 w 758509"/>
                <a:gd name="connsiteY1" fmla="*/ 3810 h 40991"/>
                <a:gd name="connsiteX2" fmla="*/ 181786 w 758509"/>
                <a:gd name="connsiteY2" fmla="*/ 40386 h 40991"/>
                <a:gd name="connsiteX3" fmla="*/ 758509 w 758509"/>
                <a:gd name="connsiteY3" fmla="*/ 19241 h 40991"/>
              </a:gdLst>
              <a:ahLst/>
              <a:cxnLst>
                <a:cxn ang="0">
                  <a:pos x="connsiteX0" y="connsiteY0"/>
                </a:cxn>
                <a:cxn ang="0">
                  <a:pos x="connsiteX1" y="connsiteY1"/>
                </a:cxn>
                <a:cxn ang="0">
                  <a:pos x="connsiteX2" y="connsiteY2"/>
                </a:cxn>
                <a:cxn ang="0">
                  <a:pos x="connsiteX3" y="connsiteY3"/>
                </a:cxn>
              </a:cxnLst>
              <a:rect l="l" t="t" r="r" b="b"/>
              <a:pathLst>
                <a:path w="758509" h="40991">
                  <a:moveTo>
                    <a:pt x="41383" y="3479"/>
                  </a:moveTo>
                  <a:cubicBezTo>
                    <a:pt x="47359" y="-581"/>
                    <a:pt x="-5070" y="-1827"/>
                    <a:pt x="402" y="3810"/>
                  </a:cubicBezTo>
                  <a:cubicBezTo>
                    <a:pt x="5874" y="9447"/>
                    <a:pt x="55435" y="37814"/>
                    <a:pt x="181786" y="40386"/>
                  </a:cubicBezTo>
                  <a:cubicBezTo>
                    <a:pt x="308137" y="42958"/>
                    <a:pt x="545781" y="37606"/>
                    <a:pt x="758509" y="19241"/>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l" fontAlgn="auto">
                <a:spcBef>
                  <a:spcPts val="0"/>
                </a:spcBef>
                <a:spcAft>
                  <a:spcPts val="0"/>
                </a:spcAft>
              </a:pPr>
              <a:endParaRPr lang="en-US" sz="1200" b="0">
                <a:solidFill>
                  <a:srgbClr val="000000"/>
                </a:solidFill>
                <a:latin typeface="Calibri"/>
                <a:ea typeface="+mn-ea"/>
              </a:endParaRPr>
            </a:p>
          </p:txBody>
        </p:sp>
        <p:sp>
          <p:nvSpPr>
            <p:cNvPr id="116" name="TextBox 115"/>
            <p:cNvSpPr txBox="1"/>
            <p:nvPr/>
          </p:nvSpPr>
          <p:spPr>
            <a:xfrm>
              <a:off x="2674465" y="1348174"/>
              <a:ext cx="1156749" cy="395607"/>
            </a:xfrm>
            <a:prstGeom prst="rect">
              <a:avLst/>
            </a:prstGeom>
            <a:noFill/>
          </p:spPr>
          <p:txBody>
            <a:bodyPr wrap="square" rtlCol="0">
              <a:spAutoFit/>
            </a:bodyPr>
            <a:lstStyle/>
            <a:p>
              <a:pPr algn="l" fontAlgn="auto">
                <a:spcBef>
                  <a:spcPts val="0"/>
                </a:spcBef>
                <a:spcAft>
                  <a:spcPts val="0"/>
                </a:spcAft>
              </a:pPr>
              <a:r>
                <a:rPr lang="en-US" sz="1100" b="0" i="1">
                  <a:solidFill>
                    <a:srgbClr val="000000"/>
                  </a:solidFill>
                  <a:latin typeface="Tahoma" panose="020B0604030504040204" pitchFamily="34" charset="0"/>
                  <a:ea typeface="Tahoma" panose="020B0604030504040204" pitchFamily="34" charset="0"/>
                  <a:cs typeface="Tahoma" panose="020B0604030504040204" pitchFamily="34" charset="0"/>
                </a:rPr>
                <a:t>I</a:t>
              </a:r>
              <a:r>
                <a:rPr lang="en-US" sz="1200" b="0" i="1" baseline="-25000">
                  <a:solidFill>
                    <a:srgbClr val="000000"/>
                  </a:solidFill>
                  <a:latin typeface="Tahoma" panose="020B0604030504040204" pitchFamily="34" charset="0"/>
                  <a:ea typeface="Tahoma" panose="020B0604030504040204" pitchFamily="34" charset="0"/>
                  <a:cs typeface="Tahoma" panose="020B0604030504040204" pitchFamily="34" charset="0"/>
                </a:rPr>
                <a:t>1</a:t>
              </a:r>
              <a:endParaRPr lang="en-US" sz="1200" b="0" i="1" baseline="-25000">
                <a:solidFill>
                  <a:srgbClr val="000000"/>
                </a:solidFill>
                <a:latin typeface="Arial"/>
                <a:ea typeface="+mn-ea"/>
              </a:endParaRPr>
            </a:p>
          </p:txBody>
        </p:sp>
        <p:sp>
          <p:nvSpPr>
            <p:cNvPr id="117" name="TextBox 116"/>
            <p:cNvSpPr txBox="1"/>
            <p:nvPr/>
          </p:nvSpPr>
          <p:spPr>
            <a:xfrm>
              <a:off x="1994318" y="2158666"/>
              <a:ext cx="1156749" cy="395607"/>
            </a:xfrm>
            <a:prstGeom prst="rect">
              <a:avLst/>
            </a:prstGeom>
            <a:noFill/>
          </p:spPr>
          <p:txBody>
            <a:bodyPr wrap="square" rtlCol="0">
              <a:spAutoFit/>
            </a:bodyPr>
            <a:lstStyle/>
            <a:p>
              <a:pPr algn="l" fontAlgn="auto">
                <a:spcBef>
                  <a:spcPts val="0"/>
                </a:spcBef>
                <a:spcAft>
                  <a:spcPts val="0"/>
                </a:spcAft>
              </a:pPr>
              <a:r>
                <a:rPr lang="en-US" sz="1100" b="0" i="1">
                  <a:solidFill>
                    <a:srgbClr val="000000"/>
                  </a:solidFill>
                  <a:latin typeface="Tahoma" panose="020B0604030504040204" pitchFamily="34" charset="0"/>
                  <a:ea typeface="Tahoma" panose="020B0604030504040204" pitchFamily="34" charset="0"/>
                  <a:cs typeface="Tahoma" panose="020B0604030504040204" pitchFamily="34" charset="0"/>
                </a:rPr>
                <a:t>I</a:t>
              </a:r>
              <a:r>
                <a:rPr lang="en-US" sz="1200" b="0" i="1" baseline="-25000">
                  <a:solidFill>
                    <a:srgbClr val="000000"/>
                  </a:solidFill>
                  <a:latin typeface="Tahoma" panose="020B0604030504040204" pitchFamily="34" charset="0"/>
                  <a:ea typeface="Tahoma" panose="020B0604030504040204" pitchFamily="34" charset="0"/>
                  <a:cs typeface="Tahoma" panose="020B0604030504040204" pitchFamily="34" charset="0"/>
                </a:rPr>
                <a:t>3</a:t>
              </a:r>
              <a:endParaRPr lang="en-US" sz="1200" b="0" i="1" baseline="-25000">
                <a:solidFill>
                  <a:srgbClr val="000000"/>
                </a:solidFill>
                <a:latin typeface="Arial"/>
                <a:ea typeface="+mn-ea"/>
              </a:endParaRPr>
            </a:p>
          </p:txBody>
        </p:sp>
      </p:grpSp>
      <p:sp>
        <p:nvSpPr>
          <p:cNvPr id="46" name="Rounded Rectangle 45"/>
          <p:cNvSpPr/>
          <p:nvPr/>
        </p:nvSpPr>
        <p:spPr>
          <a:xfrm>
            <a:off x="7707085" y="5504225"/>
            <a:ext cx="2617029" cy="748523"/>
          </a:xfrm>
          <a:prstGeom prst="roundRect">
            <a:avLst>
              <a:gd name="adj" fmla="val 9307"/>
            </a:avLst>
          </a:prstGeom>
          <a:solidFill>
            <a:schemeClr val="accent5">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sz="1800" b="0">
              <a:solidFill>
                <a:srgbClr val="FFFFFF"/>
              </a:solidFill>
            </a:endParaRPr>
          </a:p>
        </p:txBody>
      </p:sp>
      <p:sp>
        <p:nvSpPr>
          <p:cNvPr id="47" name="TextBox 46"/>
          <p:cNvSpPr txBox="1"/>
          <p:nvPr/>
        </p:nvSpPr>
        <p:spPr>
          <a:xfrm>
            <a:off x="7707085" y="5539176"/>
            <a:ext cx="2617030" cy="646331"/>
          </a:xfrm>
          <a:prstGeom prst="rect">
            <a:avLst/>
          </a:prstGeom>
          <a:noFill/>
        </p:spPr>
        <p:txBody>
          <a:bodyPr wrap="square" rtlCol="0">
            <a:spAutoFit/>
          </a:bodyPr>
          <a:lstStyle/>
          <a:p>
            <a:pPr algn="l" fontAlgn="auto">
              <a:spcBef>
                <a:spcPts val="600"/>
              </a:spcBef>
              <a:spcAft>
                <a:spcPts val="0"/>
              </a:spcAft>
            </a:pPr>
            <a:r>
              <a:rPr lang="en-US" sz="1800" b="0">
                <a:solidFill>
                  <a:srgbClr val="000000"/>
                </a:solidFill>
                <a:latin typeface="Calibri"/>
                <a:ea typeface="+mn-ea"/>
              </a:rPr>
              <a:t>If </a:t>
            </a:r>
            <a:r>
              <a:rPr lang="en-US" sz="1800" b="0" i="1">
                <a:solidFill>
                  <a:srgbClr val="000000"/>
                </a:solidFill>
                <a:latin typeface="Calibri"/>
                <a:ea typeface="+mn-ea"/>
              </a:rPr>
              <a:t>s</a:t>
            </a:r>
            <a:r>
              <a:rPr lang="en-US" sz="1800" b="0">
                <a:solidFill>
                  <a:srgbClr val="000000"/>
                </a:solidFill>
                <a:latin typeface="Calibri"/>
                <a:ea typeface="+mn-ea"/>
              </a:rPr>
              <a:t> is a non-intent source, then T(</a:t>
            </a:r>
            <a:r>
              <a:rPr lang="en-US" sz="1800" b="0" i="1">
                <a:solidFill>
                  <a:srgbClr val="000000"/>
                </a:solidFill>
                <a:latin typeface="Calibri"/>
                <a:ea typeface="+mn-ea"/>
              </a:rPr>
              <a:t>s</a:t>
            </a:r>
            <a:r>
              <a:rPr lang="en-US" sz="1800" b="0">
                <a:solidFill>
                  <a:srgbClr val="000000"/>
                </a:solidFill>
                <a:latin typeface="Calibri"/>
                <a:ea typeface="+mn-ea"/>
              </a:rPr>
              <a:t>) = {</a:t>
            </a:r>
            <a:r>
              <a:rPr lang="en-US" sz="1800" b="0" i="1">
                <a:solidFill>
                  <a:srgbClr val="000000"/>
                </a:solidFill>
                <a:latin typeface="Calibri"/>
                <a:ea typeface="+mn-ea"/>
              </a:rPr>
              <a:t>s</a:t>
            </a:r>
            <a:r>
              <a:rPr lang="en-US" sz="1800" b="0">
                <a:solidFill>
                  <a:srgbClr val="000000"/>
                </a:solidFill>
                <a:latin typeface="Calibri"/>
                <a:ea typeface="+mn-ea"/>
              </a:rPr>
              <a:t>}.</a:t>
            </a:r>
          </a:p>
        </p:txBody>
      </p:sp>
      <p:sp>
        <p:nvSpPr>
          <p:cNvPr id="5" name="TextBox 4"/>
          <p:cNvSpPr txBox="1"/>
          <p:nvPr/>
        </p:nvSpPr>
        <p:spPr>
          <a:xfrm>
            <a:off x="8160185" y="4970824"/>
            <a:ext cx="1325523" cy="369332"/>
          </a:xfrm>
          <a:prstGeom prst="rect">
            <a:avLst/>
          </a:prstGeom>
          <a:noFill/>
        </p:spPr>
        <p:txBody>
          <a:bodyPr wrap="square" rtlCol="0">
            <a:spAutoFit/>
          </a:bodyPr>
          <a:lstStyle/>
          <a:p>
            <a:pPr algn="l" fontAlgn="auto">
              <a:spcBef>
                <a:spcPts val="0"/>
              </a:spcBef>
              <a:spcAft>
                <a:spcPts val="0"/>
              </a:spcAft>
            </a:pPr>
            <a:r>
              <a:rPr lang="en-US" sz="1800" b="0" dirty="0">
                <a:solidFill>
                  <a:srgbClr val="000000"/>
                </a:solidFill>
                <a:latin typeface="Calibri"/>
                <a:ea typeface="+mn-ea"/>
              </a:rPr>
              <a:t>Then, solve.</a:t>
            </a:r>
          </a:p>
        </p:txBody>
      </p:sp>
    </p:spTree>
    <p:extLst>
      <p:ext uri="{BB962C8B-B14F-4D97-AF65-F5344CB8AC3E}">
        <p14:creationId xmlns:p14="http://schemas.microsoft.com/office/powerpoint/2010/main" val="345242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32769 1.11111E-6 L -4.44213E-6 1.11111E-6 " pathEditMode="relative" rAng="0" ptsTypes="AA">
                                      <p:cBhvr>
                                        <p:cTn id="6" dur="2000" fill="hold"/>
                                        <p:tgtEl>
                                          <p:spTgt spid="3"/>
                                        </p:tgtEl>
                                        <p:attrNameLst>
                                          <p:attrName>ppt_x</p:attrName>
                                          <p:attrName>ppt_y</p:attrName>
                                        </p:attrNameLst>
                                      </p:cBhvr>
                                      <p:rCtr x="-16384" y="0"/>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3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6" grpId="0" animBg="1"/>
      <p:bldP spid="47"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253654" y="447825"/>
            <a:ext cx="6794971" cy="2250816"/>
          </a:xfrm>
          <a:prstGeom prst="rect">
            <a:avLst/>
          </a:prstGeom>
          <a:solidFill>
            <a:schemeClr val="accent4">
              <a:lumMod val="20000"/>
              <a:lumOff val="80000"/>
            </a:schemeClr>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9" name="Group 5"/>
          <p:cNvGrpSpPr>
            <a:grpSpLocks noChangeAspect="1"/>
          </p:cNvGrpSpPr>
          <p:nvPr/>
        </p:nvGrpSpPr>
        <p:grpSpPr bwMode="auto">
          <a:xfrm>
            <a:off x="767081" y="486465"/>
            <a:ext cx="7613154" cy="2100996"/>
            <a:chOff x="2657" y="718"/>
            <a:chExt cx="2813" cy="1034"/>
          </a:xfrm>
        </p:grpSpPr>
        <p:sp>
          <p:nvSpPr>
            <p:cNvPr id="10" name="AutoShape 4"/>
            <p:cNvSpPr>
              <a:spLocks noChangeAspect="1" noChangeArrowheads="1" noTextEdit="1"/>
            </p:cNvSpPr>
            <p:nvPr/>
          </p:nvSpPr>
          <p:spPr bwMode="auto">
            <a:xfrm>
              <a:off x="2775" y="718"/>
              <a:ext cx="2695" cy="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1" name="Rectangle 6"/>
            <p:cNvSpPr>
              <a:spLocks noChangeArrowheads="1"/>
            </p:cNvSpPr>
            <p:nvPr/>
          </p:nvSpPr>
          <p:spPr bwMode="auto">
            <a:xfrm>
              <a:off x="3540" y="1017"/>
              <a:ext cx="713" cy="238"/>
            </a:xfrm>
            <a:prstGeom prst="rect">
              <a:avLst/>
            </a:prstGeom>
            <a:solidFill>
              <a:schemeClr val="bg1"/>
            </a:solid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 name="Rectangle 7"/>
            <p:cNvSpPr>
              <a:spLocks noChangeArrowheads="1"/>
            </p:cNvSpPr>
            <p:nvPr/>
          </p:nvSpPr>
          <p:spPr bwMode="auto">
            <a:xfrm>
              <a:off x="4750" y="1212"/>
              <a:ext cx="518" cy="259"/>
            </a:xfrm>
            <a:prstGeom prst="rect">
              <a:avLst/>
            </a:prstGeom>
            <a:solidFill>
              <a:schemeClr val="bg1"/>
            </a:solid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3" name="Freeform 8"/>
            <p:cNvSpPr>
              <a:spLocks/>
            </p:cNvSpPr>
            <p:nvPr/>
          </p:nvSpPr>
          <p:spPr bwMode="auto">
            <a:xfrm>
              <a:off x="4253" y="888"/>
              <a:ext cx="429" cy="237"/>
            </a:xfrm>
            <a:custGeom>
              <a:avLst/>
              <a:gdLst>
                <a:gd name="T0" fmla="*/ 0 w 429"/>
                <a:gd name="T1" fmla="*/ 237 h 237"/>
                <a:gd name="T2" fmla="*/ 259 w 429"/>
                <a:gd name="T3" fmla="*/ 237 h 237"/>
                <a:gd name="T4" fmla="*/ 259 w 429"/>
                <a:gd name="T5" fmla="*/ 0 h 237"/>
                <a:gd name="T6" fmla="*/ 429 w 429"/>
                <a:gd name="T7" fmla="*/ 0 h 237"/>
              </a:gdLst>
              <a:ahLst/>
              <a:cxnLst>
                <a:cxn ang="0">
                  <a:pos x="T0" y="T1"/>
                </a:cxn>
                <a:cxn ang="0">
                  <a:pos x="T2" y="T3"/>
                </a:cxn>
                <a:cxn ang="0">
                  <a:pos x="T4" y="T5"/>
                </a:cxn>
                <a:cxn ang="0">
                  <a:pos x="T6" y="T7"/>
                </a:cxn>
              </a:cxnLst>
              <a:rect l="0" t="0" r="r" b="b"/>
              <a:pathLst>
                <a:path w="429" h="237">
                  <a:moveTo>
                    <a:pt x="0" y="237"/>
                  </a:moveTo>
                  <a:lnTo>
                    <a:pt x="259" y="237"/>
                  </a:lnTo>
                  <a:lnTo>
                    <a:pt x="259" y="0"/>
                  </a:lnTo>
                  <a:lnTo>
                    <a:pt x="429" y="0"/>
                  </a:lnTo>
                </a:path>
              </a:pathLst>
            </a:custGeom>
            <a:no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4" name="Freeform 9"/>
            <p:cNvSpPr>
              <a:spLocks/>
            </p:cNvSpPr>
            <p:nvPr/>
          </p:nvSpPr>
          <p:spPr bwMode="auto">
            <a:xfrm>
              <a:off x="4650" y="866"/>
              <a:ext cx="69" cy="43"/>
            </a:xfrm>
            <a:custGeom>
              <a:avLst/>
              <a:gdLst>
                <a:gd name="T0" fmla="*/ 0 w 69"/>
                <a:gd name="T1" fmla="*/ 0 h 43"/>
                <a:gd name="T2" fmla="*/ 69 w 69"/>
                <a:gd name="T3" fmla="*/ 22 h 43"/>
                <a:gd name="T4" fmla="*/ 0 w 69"/>
                <a:gd name="T5" fmla="*/ 43 h 43"/>
                <a:gd name="T6" fmla="*/ 11 w 69"/>
                <a:gd name="T7" fmla="*/ 22 h 43"/>
                <a:gd name="T8" fmla="*/ 0 w 69"/>
                <a:gd name="T9" fmla="*/ 0 h 43"/>
              </a:gdLst>
              <a:ahLst/>
              <a:cxnLst>
                <a:cxn ang="0">
                  <a:pos x="T0" y="T1"/>
                </a:cxn>
                <a:cxn ang="0">
                  <a:pos x="T2" y="T3"/>
                </a:cxn>
                <a:cxn ang="0">
                  <a:pos x="T4" y="T5"/>
                </a:cxn>
                <a:cxn ang="0">
                  <a:pos x="T6" y="T7"/>
                </a:cxn>
                <a:cxn ang="0">
                  <a:pos x="T8" y="T9"/>
                </a:cxn>
              </a:cxnLst>
              <a:rect l="0" t="0" r="r" b="b"/>
              <a:pathLst>
                <a:path w="69" h="43">
                  <a:moveTo>
                    <a:pt x="0" y="0"/>
                  </a:moveTo>
                  <a:lnTo>
                    <a:pt x="69" y="22"/>
                  </a:lnTo>
                  <a:lnTo>
                    <a:pt x="0" y="43"/>
                  </a:lnTo>
                  <a:lnTo>
                    <a:pt x="11" y="22"/>
                  </a:lnTo>
                  <a:lnTo>
                    <a:pt x="0" y="0"/>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 name="Freeform 10"/>
            <p:cNvSpPr>
              <a:spLocks/>
            </p:cNvSpPr>
            <p:nvPr/>
          </p:nvSpPr>
          <p:spPr bwMode="auto">
            <a:xfrm>
              <a:off x="4512" y="1125"/>
              <a:ext cx="170" cy="216"/>
            </a:xfrm>
            <a:custGeom>
              <a:avLst/>
              <a:gdLst>
                <a:gd name="T0" fmla="*/ 0 w 170"/>
                <a:gd name="T1" fmla="*/ 0 h 216"/>
                <a:gd name="T2" fmla="*/ 0 w 170"/>
                <a:gd name="T3" fmla="*/ 216 h 216"/>
                <a:gd name="T4" fmla="*/ 170 w 170"/>
                <a:gd name="T5" fmla="*/ 216 h 216"/>
              </a:gdLst>
              <a:ahLst/>
              <a:cxnLst>
                <a:cxn ang="0">
                  <a:pos x="T0" y="T1"/>
                </a:cxn>
                <a:cxn ang="0">
                  <a:pos x="T2" y="T3"/>
                </a:cxn>
                <a:cxn ang="0">
                  <a:pos x="T4" y="T5"/>
                </a:cxn>
              </a:cxnLst>
              <a:rect l="0" t="0" r="r" b="b"/>
              <a:pathLst>
                <a:path w="170" h="216">
                  <a:moveTo>
                    <a:pt x="0" y="0"/>
                  </a:moveTo>
                  <a:lnTo>
                    <a:pt x="0" y="216"/>
                  </a:lnTo>
                  <a:lnTo>
                    <a:pt x="170" y="216"/>
                  </a:lnTo>
                </a:path>
              </a:pathLst>
            </a:custGeom>
            <a:no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6" name="Freeform 11"/>
            <p:cNvSpPr>
              <a:spLocks/>
            </p:cNvSpPr>
            <p:nvPr/>
          </p:nvSpPr>
          <p:spPr bwMode="auto">
            <a:xfrm>
              <a:off x="4650" y="1320"/>
              <a:ext cx="69" cy="43"/>
            </a:xfrm>
            <a:custGeom>
              <a:avLst/>
              <a:gdLst>
                <a:gd name="T0" fmla="*/ 0 w 69"/>
                <a:gd name="T1" fmla="*/ 0 h 43"/>
                <a:gd name="T2" fmla="*/ 69 w 69"/>
                <a:gd name="T3" fmla="*/ 21 h 43"/>
                <a:gd name="T4" fmla="*/ 0 w 69"/>
                <a:gd name="T5" fmla="*/ 43 h 43"/>
                <a:gd name="T6" fmla="*/ 11 w 69"/>
                <a:gd name="T7" fmla="*/ 21 h 43"/>
                <a:gd name="T8" fmla="*/ 0 w 69"/>
                <a:gd name="T9" fmla="*/ 0 h 43"/>
              </a:gdLst>
              <a:ahLst/>
              <a:cxnLst>
                <a:cxn ang="0">
                  <a:pos x="T0" y="T1"/>
                </a:cxn>
                <a:cxn ang="0">
                  <a:pos x="T2" y="T3"/>
                </a:cxn>
                <a:cxn ang="0">
                  <a:pos x="T4" y="T5"/>
                </a:cxn>
                <a:cxn ang="0">
                  <a:pos x="T6" y="T7"/>
                </a:cxn>
                <a:cxn ang="0">
                  <a:pos x="T8" y="T9"/>
                </a:cxn>
              </a:cxnLst>
              <a:rect l="0" t="0" r="r" b="b"/>
              <a:pathLst>
                <a:path w="69" h="43">
                  <a:moveTo>
                    <a:pt x="0" y="0"/>
                  </a:moveTo>
                  <a:lnTo>
                    <a:pt x="69" y="21"/>
                  </a:lnTo>
                  <a:lnTo>
                    <a:pt x="0" y="43"/>
                  </a:lnTo>
                  <a:lnTo>
                    <a:pt x="11" y="21"/>
                  </a:lnTo>
                  <a:lnTo>
                    <a:pt x="0" y="0"/>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 name="Rectangle 12"/>
            <p:cNvSpPr>
              <a:spLocks noChangeArrowheads="1"/>
            </p:cNvSpPr>
            <p:nvPr/>
          </p:nvSpPr>
          <p:spPr bwMode="auto">
            <a:xfrm>
              <a:off x="4750" y="758"/>
              <a:ext cx="518" cy="259"/>
            </a:xfrm>
            <a:prstGeom prst="rect">
              <a:avLst/>
            </a:prstGeom>
            <a:solidFill>
              <a:schemeClr val="bg1"/>
            </a:solid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8" name="Line 13"/>
            <p:cNvSpPr>
              <a:spLocks noChangeShapeType="1"/>
            </p:cNvSpPr>
            <p:nvPr/>
          </p:nvSpPr>
          <p:spPr bwMode="auto">
            <a:xfrm>
              <a:off x="5268" y="888"/>
              <a:ext cx="16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9" name="Freeform 14"/>
            <p:cNvSpPr>
              <a:spLocks/>
            </p:cNvSpPr>
            <p:nvPr/>
          </p:nvSpPr>
          <p:spPr bwMode="auto">
            <a:xfrm>
              <a:off x="5401" y="866"/>
              <a:ext cx="69" cy="43"/>
            </a:xfrm>
            <a:custGeom>
              <a:avLst/>
              <a:gdLst>
                <a:gd name="T0" fmla="*/ 0 w 69"/>
                <a:gd name="T1" fmla="*/ 0 h 43"/>
                <a:gd name="T2" fmla="*/ 69 w 69"/>
                <a:gd name="T3" fmla="*/ 22 h 43"/>
                <a:gd name="T4" fmla="*/ 0 w 69"/>
                <a:gd name="T5" fmla="*/ 43 h 43"/>
                <a:gd name="T6" fmla="*/ 11 w 69"/>
                <a:gd name="T7" fmla="*/ 22 h 43"/>
                <a:gd name="T8" fmla="*/ 0 w 69"/>
                <a:gd name="T9" fmla="*/ 0 h 43"/>
              </a:gdLst>
              <a:ahLst/>
              <a:cxnLst>
                <a:cxn ang="0">
                  <a:pos x="T0" y="T1"/>
                </a:cxn>
                <a:cxn ang="0">
                  <a:pos x="T2" y="T3"/>
                </a:cxn>
                <a:cxn ang="0">
                  <a:pos x="T4" y="T5"/>
                </a:cxn>
                <a:cxn ang="0">
                  <a:pos x="T6" y="T7"/>
                </a:cxn>
                <a:cxn ang="0">
                  <a:pos x="T8" y="T9"/>
                </a:cxn>
              </a:cxnLst>
              <a:rect l="0" t="0" r="r" b="b"/>
              <a:pathLst>
                <a:path w="69" h="43">
                  <a:moveTo>
                    <a:pt x="0" y="0"/>
                  </a:moveTo>
                  <a:lnTo>
                    <a:pt x="69" y="22"/>
                  </a:lnTo>
                  <a:lnTo>
                    <a:pt x="0" y="43"/>
                  </a:lnTo>
                  <a:lnTo>
                    <a:pt x="11" y="22"/>
                  </a:lnTo>
                  <a:lnTo>
                    <a:pt x="0" y="0"/>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0" name="Line 15"/>
            <p:cNvSpPr>
              <a:spLocks noChangeShapeType="1"/>
            </p:cNvSpPr>
            <p:nvPr/>
          </p:nvSpPr>
          <p:spPr bwMode="auto">
            <a:xfrm>
              <a:off x="5268" y="1341"/>
              <a:ext cx="159"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 name="Freeform 16"/>
            <p:cNvSpPr>
              <a:spLocks/>
            </p:cNvSpPr>
            <p:nvPr/>
          </p:nvSpPr>
          <p:spPr bwMode="auto">
            <a:xfrm>
              <a:off x="5401" y="1320"/>
              <a:ext cx="69" cy="43"/>
            </a:xfrm>
            <a:custGeom>
              <a:avLst/>
              <a:gdLst>
                <a:gd name="T0" fmla="*/ 0 w 69"/>
                <a:gd name="T1" fmla="*/ 0 h 43"/>
                <a:gd name="T2" fmla="*/ 69 w 69"/>
                <a:gd name="T3" fmla="*/ 21 h 43"/>
                <a:gd name="T4" fmla="*/ 0 w 69"/>
                <a:gd name="T5" fmla="*/ 43 h 43"/>
                <a:gd name="T6" fmla="*/ 11 w 69"/>
                <a:gd name="T7" fmla="*/ 21 h 43"/>
                <a:gd name="T8" fmla="*/ 0 w 69"/>
                <a:gd name="T9" fmla="*/ 0 h 43"/>
              </a:gdLst>
              <a:ahLst/>
              <a:cxnLst>
                <a:cxn ang="0">
                  <a:pos x="T0" y="T1"/>
                </a:cxn>
                <a:cxn ang="0">
                  <a:pos x="T2" y="T3"/>
                </a:cxn>
                <a:cxn ang="0">
                  <a:pos x="T4" y="T5"/>
                </a:cxn>
                <a:cxn ang="0">
                  <a:pos x="T6" y="T7"/>
                </a:cxn>
                <a:cxn ang="0">
                  <a:pos x="T8" y="T9"/>
                </a:cxn>
              </a:cxnLst>
              <a:rect l="0" t="0" r="r" b="b"/>
              <a:pathLst>
                <a:path w="69" h="43">
                  <a:moveTo>
                    <a:pt x="0" y="0"/>
                  </a:moveTo>
                  <a:lnTo>
                    <a:pt x="69" y="21"/>
                  </a:lnTo>
                  <a:lnTo>
                    <a:pt x="0" y="43"/>
                  </a:lnTo>
                  <a:lnTo>
                    <a:pt x="11" y="21"/>
                  </a:lnTo>
                  <a:lnTo>
                    <a:pt x="0" y="0"/>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2" name="Line 17"/>
            <p:cNvSpPr>
              <a:spLocks noChangeShapeType="1"/>
            </p:cNvSpPr>
            <p:nvPr/>
          </p:nvSpPr>
          <p:spPr bwMode="auto">
            <a:xfrm>
              <a:off x="2657" y="1125"/>
              <a:ext cx="794"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 name="Freeform 18"/>
            <p:cNvSpPr>
              <a:spLocks/>
            </p:cNvSpPr>
            <p:nvPr/>
          </p:nvSpPr>
          <p:spPr bwMode="auto">
            <a:xfrm>
              <a:off x="3440" y="1104"/>
              <a:ext cx="69" cy="43"/>
            </a:xfrm>
            <a:custGeom>
              <a:avLst/>
              <a:gdLst>
                <a:gd name="T0" fmla="*/ 0 w 69"/>
                <a:gd name="T1" fmla="*/ 0 h 43"/>
                <a:gd name="T2" fmla="*/ 69 w 69"/>
                <a:gd name="T3" fmla="*/ 21 h 43"/>
                <a:gd name="T4" fmla="*/ 0 w 69"/>
                <a:gd name="T5" fmla="*/ 43 h 43"/>
                <a:gd name="T6" fmla="*/ 12 w 69"/>
                <a:gd name="T7" fmla="*/ 21 h 43"/>
                <a:gd name="T8" fmla="*/ 0 w 69"/>
                <a:gd name="T9" fmla="*/ 0 h 43"/>
              </a:gdLst>
              <a:ahLst/>
              <a:cxnLst>
                <a:cxn ang="0">
                  <a:pos x="T0" y="T1"/>
                </a:cxn>
                <a:cxn ang="0">
                  <a:pos x="T2" y="T3"/>
                </a:cxn>
                <a:cxn ang="0">
                  <a:pos x="T4" y="T5"/>
                </a:cxn>
                <a:cxn ang="0">
                  <a:pos x="T6" y="T7"/>
                </a:cxn>
                <a:cxn ang="0">
                  <a:pos x="T8" y="T9"/>
                </a:cxn>
              </a:cxnLst>
              <a:rect l="0" t="0" r="r" b="b"/>
              <a:pathLst>
                <a:path w="69" h="43">
                  <a:moveTo>
                    <a:pt x="0" y="0"/>
                  </a:moveTo>
                  <a:lnTo>
                    <a:pt x="69" y="21"/>
                  </a:lnTo>
                  <a:lnTo>
                    <a:pt x="0" y="43"/>
                  </a:lnTo>
                  <a:lnTo>
                    <a:pt x="12" y="21"/>
                  </a:lnTo>
                  <a:lnTo>
                    <a:pt x="0" y="0"/>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4" name="Rectangle 19"/>
            <p:cNvSpPr>
              <a:spLocks noChangeArrowheads="1"/>
            </p:cNvSpPr>
            <p:nvPr/>
          </p:nvSpPr>
          <p:spPr bwMode="auto">
            <a:xfrm>
              <a:off x="3583" y="1094"/>
              <a:ext cx="433"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err="1" smtClean="0">
                  <a:ln>
                    <a:noFill/>
                  </a:ln>
                  <a:solidFill>
                    <a:srgbClr val="000000"/>
                  </a:solidFill>
                  <a:effectLst/>
                  <a:latin typeface="+mn-lt"/>
                  <a:cs typeface="Arial" pitchFamily="34" charset="0"/>
                </a:rPr>
                <a:t>TransformAPK</a:t>
              </a:r>
              <a:endParaRPr kumimoji="0" lang="en-US" altLang="en-US" sz="1400" b="0" i="0" u="none" strike="noStrike" cap="none" normalizeH="0" baseline="0" dirty="0" smtClean="0">
                <a:ln>
                  <a:noFill/>
                </a:ln>
                <a:solidFill>
                  <a:schemeClr val="tx1"/>
                </a:solidFill>
                <a:effectLst/>
                <a:latin typeface="+mn-lt"/>
                <a:cs typeface="Arial" pitchFamily="34" charset="0"/>
              </a:endParaRPr>
            </a:p>
          </p:txBody>
        </p:sp>
        <p:sp>
          <p:nvSpPr>
            <p:cNvPr id="25" name="Rectangle 20"/>
            <p:cNvSpPr>
              <a:spLocks noChangeArrowheads="1"/>
            </p:cNvSpPr>
            <p:nvPr/>
          </p:nvSpPr>
          <p:spPr bwMode="auto">
            <a:xfrm>
              <a:off x="4793" y="1227"/>
              <a:ext cx="321"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mn-lt"/>
                </a:rPr>
                <a:t>FlowDroid</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smtClean="0">
                  <a:solidFill>
                    <a:srgbClr val="000000"/>
                  </a:solidFill>
                  <a:latin typeface="+mn-lt"/>
                </a:rPr>
                <a:t>(modified)</a:t>
              </a:r>
              <a:endParaRPr kumimoji="0" lang="en-US" altLang="en-US" sz="1400" b="0" i="0" u="none" strike="noStrike" cap="none" normalizeH="0" baseline="0" smtClean="0">
                <a:ln>
                  <a:noFill/>
                </a:ln>
                <a:solidFill>
                  <a:schemeClr val="tx1"/>
                </a:solidFill>
                <a:effectLst/>
                <a:latin typeface="+mn-lt"/>
              </a:endParaRPr>
            </a:p>
          </p:txBody>
        </p:sp>
        <p:sp>
          <p:nvSpPr>
            <p:cNvPr id="27" name="Rectangle 22"/>
            <p:cNvSpPr>
              <a:spLocks noChangeArrowheads="1"/>
            </p:cNvSpPr>
            <p:nvPr/>
          </p:nvSpPr>
          <p:spPr bwMode="auto">
            <a:xfrm>
              <a:off x="4815" y="834"/>
              <a:ext cx="162"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err="1" smtClean="0">
                  <a:ln>
                    <a:noFill/>
                  </a:ln>
                  <a:solidFill>
                    <a:srgbClr val="000000"/>
                  </a:solidFill>
                  <a:effectLst/>
                  <a:latin typeface="+mn-lt"/>
                  <a:cs typeface="Arial" pitchFamily="34" charset="0"/>
                </a:rPr>
                <a:t>Epicc</a:t>
              </a:r>
              <a:endParaRPr kumimoji="0" lang="en-US" altLang="en-US" sz="1400" b="0" i="0" u="none" strike="noStrike" cap="none" normalizeH="0" baseline="0" smtClean="0">
                <a:ln>
                  <a:noFill/>
                </a:ln>
                <a:solidFill>
                  <a:schemeClr val="tx1"/>
                </a:solidFill>
                <a:effectLst/>
                <a:latin typeface="+mn-lt"/>
                <a:cs typeface="Arial" pitchFamily="34" charset="0"/>
              </a:endParaRPr>
            </a:p>
          </p:txBody>
        </p:sp>
        <p:sp>
          <p:nvSpPr>
            <p:cNvPr id="28" name="Rectangle 23"/>
            <p:cNvSpPr>
              <a:spLocks noChangeArrowheads="1"/>
            </p:cNvSpPr>
            <p:nvPr/>
          </p:nvSpPr>
          <p:spPr bwMode="auto">
            <a:xfrm>
              <a:off x="2884" y="990"/>
              <a:ext cx="413" cy="131"/>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mn-lt"/>
                  <a:cs typeface="Arial" pitchFamily="34" charset="0"/>
                </a:rPr>
                <a:t> Original APK </a:t>
              </a:r>
              <a:endParaRPr kumimoji="0" lang="en-US" altLang="en-US" sz="1400" b="0" i="0" u="none" strike="noStrike" cap="none" normalizeH="0" baseline="0" dirty="0" smtClean="0">
                <a:ln>
                  <a:noFill/>
                </a:ln>
                <a:solidFill>
                  <a:schemeClr val="tx1"/>
                </a:solidFill>
                <a:effectLst/>
                <a:latin typeface="+mn-lt"/>
                <a:cs typeface="Arial" pitchFamily="34" charset="0"/>
              </a:endParaRPr>
            </a:p>
          </p:txBody>
        </p:sp>
        <p:sp>
          <p:nvSpPr>
            <p:cNvPr id="30" name="Freeform 10"/>
            <p:cNvSpPr>
              <a:spLocks/>
            </p:cNvSpPr>
            <p:nvPr/>
          </p:nvSpPr>
          <p:spPr bwMode="auto">
            <a:xfrm>
              <a:off x="4124" y="1587"/>
              <a:ext cx="1311" cy="143"/>
            </a:xfrm>
            <a:custGeom>
              <a:avLst/>
              <a:gdLst>
                <a:gd name="T0" fmla="*/ 0 w 170"/>
                <a:gd name="T1" fmla="*/ 0 h 216"/>
                <a:gd name="T2" fmla="*/ 0 w 170"/>
                <a:gd name="T3" fmla="*/ 216 h 216"/>
                <a:gd name="T4" fmla="*/ 170 w 170"/>
                <a:gd name="T5" fmla="*/ 216 h 216"/>
              </a:gdLst>
              <a:ahLst/>
              <a:cxnLst>
                <a:cxn ang="0">
                  <a:pos x="T0" y="T1"/>
                </a:cxn>
                <a:cxn ang="0">
                  <a:pos x="T2" y="T3"/>
                </a:cxn>
                <a:cxn ang="0">
                  <a:pos x="T4" y="T5"/>
                </a:cxn>
              </a:cxnLst>
              <a:rect l="0" t="0" r="r" b="b"/>
              <a:pathLst>
                <a:path w="170" h="216">
                  <a:moveTo>
                    <a:pt x="0" y="0"/>
                  </a:moveTo>
                  <a:lnTo>
                    <a:pt x="0" y="216"/>
                  </a:lnTo>
                  <a:lnTo>
                    <a:pt x="170" y="216"/>
                  </a:lnTo>
                </a:path>
              </a:pathLst>
            </a:custGeom>
            <a:no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 name="Freeform 11"/>
            <p:cNvSpPr>
              <a:spLocks/>
            </p:cNvSpPr>
            <p:nvPr/>
          </p:nvSpPr>
          <p:spPr bwMode="auto">
            <a:xfrm>
              <a:off x="5401" y="1709"/>
              <a:ext cx="69" cy="43"/>
            </a:xfrm>
            <a:custGeom>
              <a:avLst/>
              <a:gdLst>
                <a:gd name="T0" fmla="*/ 0 w 69"/>
                <a:gd name="T1" fmla="*/ 0 h 43"/>
                <a:gd name="T2" fmla="*/ 69 w 69"/>
                <a:gd name="T3" fmla="*/ 21 h 43"/>
                <a:gd name="T4" fmla="*/ 0 w 69"/>
                <a:gd name="T5" fmla="*/ 43 h 43"/>
                <a:gd name="T6" fmla="*/ 11 w 69"/>
                <a:gd name="T7" fmla="*/ 21 h 43"/>
                <a:gd name="T8" fmla="*/ 0 w 69"/>
                <a:gd name="T9" fmla="*/ 0 h 43"/>
              </a:gdLst>
              <a:ahLst/>
              <a:cxnLst>
                <a:cxn ang="0">
                  <a:pos x="T0" y="T1"/>
                </a:cxn>
                <a:cxn ang="0">
                  <a:pos x="T2" y="T3"/>
                </a:cxn>
                <a:cxn ang="0">
                  <a:pos x="T4" y="T5"/>
                </a:cxn>
                <a:cxn ang="0">
                  <a:pos x="T6" y="T7"/>
                </a:cxn>
                <a:cxn ang="0">
                  <a:pos x="T8" y="T9"/>
                </a:cxn>
              </a:cxnLst>
              <a:rect l="0" t="0" r="r" b="b"/>
              <a:pathLst>
                <a:path w="69" h="43">
                  <a:moveTo>
                    <a:pt x="0" y="0"/>
                  </a:moveTo>
                  <a:lnTo>
                    <a:pt x="69" y="21"/>
                  </a:lnTo>
                  <a:lnTo>
                    <a:pt x="0" y="43"/>
                  </a:lnTo>
                  <a:lnTo>
                    <a:pt x="11" y="21"/>
                  </a:lnTo>
                  <a:lnTo>
                    <a:pt x="0" y="0"/>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5" name="Rectangle 12"/>
            <p:cNvSpPr>
              <a:spLocks noChangeArrowheads="1"/>
            </p:cNvSpPr>
            <p:nvPr/>
          </p:nvSpPr>
          <p:spPr bwMode="auto">
            <a:xfrm>
              <a:off x="3763" y="1471"/>
              <a:ext cx="718" cy="116"/>
            </a:xfrm>
            <a:prstGeom prst="rect">
              <a:avLst/>
            </a:prstGeom>
            <a:solidFill>
              <a:schemeClr val="bg1"/>
            </a:solid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6" name="Rectangle 22"/>
            <p:cNvSpPr>
              <a:spLocks noChangeArrowheads="1"/>
            </p:cNvSpPr>
            <p:nvPr/>
          </p:nvSpPr>
          <p:spPr bwMode="auto">
            <a:xfrm>
              <a:off x="3803" y="1471"/>
              <a:ext cx="476"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mn-lt"/>
                  <a:cs typeface="Arial" pitchFamily="34" charset="0"/>
                </a:rPr>
                <a:t>Extract manifest</a:t>
              </a:r>
              <a:endParaRPr kumimoji="0" lang="en-US" altLang="en-US" sz="1400" b="0" i="0" u="none" strike="noStrike" cap="none" normalizeH="0" baseline="0" smtClean="0">
                <a:ln>
                  <a:noFill/>
                </a:ln>
                <a:solidFill>
                  <a:schemeClr val="tx1"/>
                </a:solidFill>
                <a:effectLst/>
                <a:latin typeface="+mn-lt"/>
                <a:cs typeface="Arial" pitchFamily="34" charset="0"/>
              </a:endParaRPr>
            </a:p>
          </p:txBody>
        </p:sp>
        <p:sp>
          <p:nvSpPr>
            <p:cNvPr id="37" name="Line 15"/>
            <p:cNvSpPr>
              <a:spLocks noChangeShapeType="1"/>
            </p:cNvSpPr>
            <p:nvPr/>
          </p:nvSpPr>
          <p:spPr bwMode="auto">
            <a:xfrm rot="5400000" flipV="1">
              <a:off x="4036" y="1342"/>
              <a:ext cx="17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 name="Freeform 16"/>
            <p:cNvSpPr>
              <a:spLocks/>
            </p:cNvSpPr>
            <p:nvPr/>
          </p:nvSpPr>
          <p:spPr bwMode="auto">
            <a:xfrm rot="5400000">
              <a:off x="4089" y="1404"/>
              <a:ext cx="69" cy="43"/>
            </a:xfrm>
            <a:custGeom>
              <a:avLst/>
              <a:gdLst>
                <a:gd name="T0" fmla="*/ 0 w 69"/>
                <a:gd name="T1" fmla="*/ 0 h 43"/>
                <a:gd name="T2" fmla="*/ 69 w 69"/>
                <a:gd name="T3" fmla="*/ 21 h 43"/>
                <a:gd name="T4" fmla="*/ 0 w 69"/>
                <a:gd name="T5" fmla="*/ 43 h 43"/>
                <a:gd name="T6" fmla="*/ 11 w 69"/>
                <a:gd name="T7" fmla="*/ 21 h 43"/>
                <a:gd name="T8" fmla="*/ 0 w 69"/>
                <a:gd name="T9" fmla="*/ 0 h 43"/>
              </a:gdLst>
              <a:ahLst/>
              <a:cxnLst>
                <a:cxn ang="0">
                  <a:pos x="T0" y="T1"/>
                </a:cxn>
                <a:cxn ang="0">
                  <a:pos x="T2" y="T3"/>
                </a:cxn>
                <a:cxn ang="0">
                  <a:pos x="T4" y="T5"/>
                </a:cxn>
                <a:cxn ang="0">
                  <a:pos x="T6" y="T7"/>
                </a:cxn>
                <a:cxn ang="0">
                  <a:pos x="T8" y="T9"/>
                </a:cxn>
              </a:cxnLst>
              <a:rect l="0" t="0" r="r" b="b"/>
              <a:pathLst>
                <a:path w="69" h="43">
                  <a:moveTo>
                    <a:pt x="0" y="0"/>
                  </a:moveTo>
                  <a:lnTo>
                    <a:pt x="69" y="21"/>
                  </a:lnTo>
                  <a:lnTo>
                    <a:pt x="0" y="43"/>
                  </a:lnTo>
                  <a:lnTo>
                    <a:pt x="11" y="21"/>
                  </a:lnTo>
                  <a:lnTo>
                    <a:pt x="0" y="0"/>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grpSp>
      <p:sp>
        <p:nvSpPr>
          <p:cNvPr id="31" name="Rectangle 19"/>
          <p:cNvSpPr>
            <a:spLocks noChangeArrowheads="1"/>
          </p:cNvSpPr>
          <p:nvPr/>
        </p:nvSpPr>
        <p:spPr bwMode="auto">
          <a:xfrm>
            <a:off x="1419539" y="492490"/>
            <a:ext cx="77565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mn-lt"/>
                <a:cs typeface="Arial" pitchFamily="34" charset="0"/>
              </a:rPr>
              <a:t>Phase 1</a:t>
            </a:r>
            <a:endParaRPr kumimoji="0" lang="en-US" altLang="en-US" sz="1600" b="1" i="0" u="none" strike="noStrike" cap="none" normalizeH="0" baseline="0" smtClean="0">
              <a:ln>
                <a:noFill/>
              </a:ln>
              <a:solidFill>
                <a:schemeClr val="tx1"/>
              </a:solidFill>
              <a:effectLst/>
              <a:latin typeface="+mn-lt"/>
              <a:cs typeface="Arial" pitchFamily="34" charset="0"/>
            </a:endParaRPr>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266" y="2895292"/>
            <a:ext cx="5106682" cy="3311182"/>
          </a:xfrm>
          <a:prstGeom prst="rect">
            <a:avLst/>
          </a:prstGeom>
        </p:spPr>
      </p:pic>
    </p:spTree>
    <p:extLst>
      <p:ext uri="{BB962C8B-B14F-4D97-AF65-F5344CB8AC3E}">
        <p14:creationId xmlns:p14="http://schemas.microsoft.com/office/powerpoint/2010/main" val="24868586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Implementation: Phase 1</a:t>
            </a:r>
            <a:endParaRPr lang="en-US"/>
          </a:p>
        </p:txBody>
      </p:sp>
      <p:sp>
        <p:nvSpPr>
          <p:cNvPr id="3" name="Content Placeholder 2"/>
          <p:cNvSpPr>
            <a:spLocks noGrp="1"/>
          </p:cNvSpPr>
          <p:nvPr>
            <p:ph sz="quarter" idx="10"/>
          </p:nvPr>
        </p:nvSpPr>
        <p:spPr>
          <a:xfrm>
            <a:off x="528615" y="1074737"/>
            <a:ext cx="11096696" cy="2993205"/>
          </a:xfrm>
          <a:prstGeom prst="rect">
            <a:avLst/>
          </a:prstGeom>
        </p:spPr>
        <p:txBody>
          <a:bodyPr>
            <a:normAutofit/>
          </a:bodyPr>
          <a:lstStyle/>
          <a:p>
            <a:r>
              <a:rPr lang="en-US" sz="2400" b="1" dirty="0" smtClean="0"/>
              <a:t>APK Transformer</a:t>
            </a:r>
          </a:p>
          <a:p>
            <a:pPr lvl="1">
              <a:buSzPct val="100000"/>
            </a:pPr>
            <a:r>
              <a:rPr lang="en-US" sz="2000" dirty="0" smtClean="0"/>
              <a:t>Assigns unique Intent ID to each call site of intent-sending methods.</a:t>
            </a:r>
          </a:p>
          <a:p>
            <a:pPr lvl="2">
              <a:buSzPct val="100000"/>
              <a:buFont typeface="Courier New" panose="02070309020205020404" pitchFamily="49" charset="0"/>
              <a:buChar char="o"/>
            </a:pPr>
            <a:r>
              <a:rPr lang="en-US" sz="1800" dirty="0" smtClean="0"/>
              <a:t>Enables matching intents from the output of </a:t>
            </a:r>
            <a:r>
              <a:rPr lang="en-US" sz="1800" dirty="0" err="1" smtClean="0"/>
              <a:t>FlowDroid</a:t>
            </a:r>
            <a:r>
              <a:rPr lang="en-US" sz="1800" dirty="0" smtClean="0"/>
              <a:t> and </a:t>
            </a:r>
            <a:r>
              <a:rPr lang="en-US" sz="1800" dirty="0" err="1" smtClean="0"/>
              <a:t>Epicc</a:t>
            </a:r>
            <a:endParaRPr lang="en-US" sz="1800" dirty="0" smtClean="0"/>
          </a:p>
          <a:p>
            <a:pPr lvl="1">
              <a:buSzPct val="100000"/>
            </a:pPr>
            <a:r>
              <a:rPr lang="en-US" sz="2000" dirty="0" smtClean="0"/>
              <a:t>Uses Soot to read APK, modify code (in </a:t>
            </a:r>
            <a:r>
              <a:rPr lang="en-US" sz="2000" dirty="0" err="1" smtClean="0"/>
              <a:t>Jimple</a:t>
            </a:r>
            <a:r>
              <a:rPr lang="en-US" sz="2000" dirty="0" smtClean="0"/>
              <a:t>), and write new APK.</a:t>
            </a:r>
            <a:r>
              <a:rPr lang="en-US" sz="1800" dirty="0" smtClean="0"/>
              <a:t/>
            </a:r>
            <a:br>
              <a:rPr lang="en-US" sz="1800" dirty="0" smtClean="0"/>
            </a:br>
            <a:endParaRPr lang="en-US" sz="1800" dirty="0" smtClean="0"/>
          </a:p>
          <a:p>
            <a:pPr lvl="1">
              <a:buSzPct val="100000"/>
            </a:pPr>
            <a:r>
              <a:rPr lang="en-US" sz="2000" dirty="0" smtClean="0"/>
              <a:t>Problem: </a:t>
            </a:r>
            <a:r>
              <a:rPr lang="en-US" sz="2000" dirty="0" err="1" smtClean="0"/>
              <a:t>Epicc</a:t>
            </a:r>
            <a:r>
              <a:rPr lang="en-US" sz="2000" dirty="0" smtClean="0"/>
              <a:t> is closed-source. How to make it emit Intent IDs?</a:t>
            </a:r>
          </a:p>
          <a:p>
            <a:pPr lvl="1">
              <a:buSzPct val="100000"/>
            </a:pPr>
            <a:r>
              <a:rPr lang="en-US" sz="2000" dirty="0" smtClean="0"/>
              <a:t>Solution (hack): Add </a:t>
            </a:r>
            <a:r>
              <a:rPr lang="en-US" sz="2000" dirty="0" err="1" smtClean="0">
                <a:latin typeface="Consolas" panose="020B0609020204030204" pitchFamily="49" charset="0"/>
                <a:cs typeface="Consolas" panose="020B0609020204030204" pitchFamily="49" charset="0"/>
              </a:rPr>
              <a:t>putExtra</a:t>
            </a:r>
            <a:r>
              <a:rPr lang="en-US" sz="2000" dirty="0" smtClean="0"/>
              <a:t> call with Intent ID.</a:t>
            </a:r>
          </a:p>
          <a:p>
            <a:pPr lvl="2"/>
            <a:endParaRPr lang="en-US" sz="1600" dirty="0" smtClean="0"/>
          </a:p>
          <a:p>
            <a:pPr lvl="1"/>
            <a:endParaRPr lang="en-US" sz="1800" dirty="0"/>
          </a:p>
        </p:txBody>
      </p:sp>
      <p:grpSp>
        <p:nvGrpSpPr>
          <p:cNvPr id="5" name="Group 4"/>
          <p:cNvGrpSpPr/>
          <p:nvPr/>
        </p:nvGrpSpPr>
        <p:grpSpPr>
          <a:xfrm>
            <a:off x="1086440" y="3862686"/>
            <a:ext cx="7293797" cy="2250816"/>
            <a:chOff x="1086440" y="3862686"/>
            <a:chExt cx="7293797" cy="2250816"/>
          </a:xfrm>
        </p:grpSpPr>
        <p:sp>
          <p:nvSpPr>
            <p:cNvPr id="62" name="Rectangle 61"/>
            <p:cNvSpPr/>
            <p:nvPr/>
          </p:nvSpPr>
          <p:spPr>
            <a:xfrm>
              <a:off x="1253655" y="3862686"/>
              <a:ext cx="6794970" cy="2250816"/>
            </a:xfrm>
            <a:prstGeom prst="rect">
              <a:avLst/>
            </a:prstGeom>
            <a:solidFill>
              <a:schemeClr val="accent4">
                <a:lumMod val="20000"/>
                <a:lumOff val="80000"/>
              </a:schemeClr>
            </a:solid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AutoShape 4"/>
            <p:cNvSpPr>
              <a:spLocks noChangeAspect="1" noChangeArrowheads="1" noTextEdit="1"/>
            </p:cNvSpPr>
            <p:nvPr/>
          </p:nvSpPr>
          <p:spPr bwMode="auto">
            <a:xfrm>
              <a:off x="1086440" y="3901326"/>
              <a:ext cx="7293797" cy="1566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9" name="Rectangle 6"/>
            <p:cNvSpPr>
              <a:spLocks noChangeArrowheads="1"/>
            </p:cNvSpPr>
            <p:nvPr/>
          </p:nvSpPr>
          <p:spPr bwMode="auto">
            <a:xfrm>
              <a:off x="3156850" y="4508867"/>
              <a:ext cx="1929676" cy="483595"/>
            </a:xfrm>
            <a:prstGeom prst="rect">
              <a:avLst/>
            </a:prstGeom>
            <a:solidFill>
              <a:schemeClr val="bg1"/>
            </a:solid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 name="Rectangle 7"/>
            <p:cNvSpPr>
              <a:spLocks noChangeArrowheads="1"/>
            </p:cNvSpPr>
            <p:nvPr/>
          </p:nvSpPr>
          <p:spPr bwMode="auto">
            <a:xfrm>
              <a:off x="6431616" y="4905090"/>
              <a:ext cx="1401925" cy="526265"/>
            </a:xfrm>
            <a:prstGeom prst="rect">
              <a:avLst/>
            </a:prstGeom>
            <a:solidFill>
              <a:schemeClr val="bg1"/>
            </a:solid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 name="Freeform 8"/>
            <p:cNvSpPr>
              <a:spLocks/>
            </p:cNvSpPr>
            <p:nvPr/>
          </p:nvSpPr>
          <p:spPr bwMode="auto">
            <a:xfrm>
              <a:off x="5086526" y="4246751"/>
              <a:ext cx="1161053" cy="481563"/>
            </a:xfrm>
            <a:custGeom>
              <a:avLst/>
              <a:gdLst>
                <a:gd name="T0" fmla="*/ 0 w 429"/>
                <a:gd name="T1" fmla="*/ 237 h 237"/>
                <a:gd name="T2" fmla="*/ 259 w 429"/>
                <a:gd name="T3" fmla="*/ 237 h 237"/>
                <a:gd name="T4" fmla="*/ 259 w 429"/>
                <a:gd name="T5" fmla="*/ 0 h 237"/>
                <a:gd name="T6" fmla="*/ 429 w 429"/>
                <a:gd name="T7" fmla="*/ 0 h 237"/>
              </a:gdLst>
              <a:ahLst/>
              <a:cxnLst>
                <a:cxn ang="0">
                  <a:pos x="T0" y="T1"/>
                </a:cxn>
                <a:cxn ang="0">
                  <a:pos x="T2" y="T3"/>
                </a:cxn>
                <a:cxn ang="0">
                  <a:pos x="T4" y="T5"/>
                </a:cxn>
                <a:cxn ang="0">
                  <a:pos x="T6" y="T7"/>
                </a:cxn>
              </a:cxnLst>
              <a:rect l="0" t="0" r="r" b="b"/>
              <a:pathLst>
                <a:path w="429" h="237">
                  <a:moveTo>
                    <a:pt x="0" y="237"/>
                  </a:moveTo>
                  <a:lnTo>
                    <a:pt x="259" y="237"/>
                  </a:lnTo>
                  <a:lnTo>
                    <a:pt x="259" y="0"/>
                  </a:lnTo>
                  <a:lnTo>
                    <a:pt x="429" y="0"/>
                  </a:lnTo>
                </a:path>
              </a:pathLst>
            </a:custGeom>
            <a:no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 name="Freeform 9"/>
            <p:cNvSpPr>
              <a:spLocks/>
            </p:cNvSpPr>
            <p:nvPr/>
          </p:nvSpPr>
          <p:spPr bwMode="auto">
            <a:xfrm>
              <a:off x="6160974" y="4202049"/>
              <a:ext cx="186743" cy="87372"/>
            </a:xfrm>
            <a:custGeom>
              <a:avLst/>
              <a:gdLst>
                <a:gd name="T0" fmla="*/ 0 w 69"/>
                <a:gd name="T1" fmla="*/ 0 h 43"/>
                <a:gd name="T2" fmla="*/ 69 w 69"/>
                <a:gd name="T3" fmla="*/ 22 h 43"/>
                <a:gd name="T4" fmla="*/ 0 w 69"/>
                <a:gd name="T5" fmla="*/ 43 h 43"/>
                <a:gd name="T6" fmla="*/ 11 w 69"/>
                <a:gd name="T7" fmla="*/ 22 h 43"/>
                <a:gd name="T8" fmla="*/ 0 w 69"/>
                <a:gd name="T9" fmla="*/ 0 h 43"/>
              </a:gdLst>
              <a:ahLst/>
              <a:cxnLst>
                <a:cxn ang="0">
                  <a:pos x="T0" y="T1"/>
                </a:cxn>
                <a:cxn ang="0">
                  <a:pos x="T2" y="T3"/>
                </a:cxn>
                <a:cxn ang="0">
                  <a:pos x="T4" y="T5"/>
                </a:cxn>
                <a:cxn ang="0">
                  <a:pos x="T6" y="T7"/>
                </a:cxn>
                <a:cxn ang="0">
                  <a:pos x="T8" y="T9"/>
                </a:cxn>
              </a:cxnLst>
              <a:rect l="0" t="0" r="r" b="b"/>
              <a:pathLst>
                <a:path w="69" h="43">
                  <a:moveTo>
                    <a:pt x="0" y="0"/>
                  </a:moveTo>
                  <a:lnTo>
                    <a:pt x="69" y="22"/>
                  </a:lnTo>
                  <a:lnTo>
                    <a:pt x="0" y="43"/>
                  </a:lnTo>
                  <a:lnTo>
                    <a:pt x="11" y="22"/>
                  </a:lnTo>
                  <a:lnTo>
                    <a:pt x="0" y="0"/>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3" name="Freeform 10"/>
            <p:cNvSpPr>
              <a:spLocks/>
            </p:cNvSpPr>
            <p:nvPr/>
          </p:nvSpPr>
          <p:spPr bwMode="auto">
            <a:xfrm>
              <a:off x="5787488" y="4728314"/>
              <a:ext cx="460091" cy="438893"/>
            </a:xfrm>
            <a:custGeom>
              <a:avLst/>
              <a:gdLst>
                <a:gd name="T0" fmla="*/ 0 w 170"/>
                <a:gd name="T1" fmla="*/ 0 h 216"/>
                <a:gd name="T2" fmla="*/ 0 w 170"/>
                <a:gd name="T3" fmla="*/ 216 h 216"/>
                <a:gd name="T4" fmla="*/ 170 w 170"/>
                <a:gd name="T5" fmla="*/ 216 h 216"/>
              </a:gdLst>
              <a:ahLst/>
              <a:cxnLst>
                <a:cxn ang="0">
                  <a:pos x="T0" y="T1"/>
                </a:cxn>
                <a:cxn ang="0">
                  <a:pos x="T2" y="T3"/>
                </a:cxn>
                <a:cxn ang="0">
                  <a:pos x="T4" y="T5"/>
                </a:cxn>
              </a:cxnLst>
              <a:rect l="0" t="0" r="r" b="b"/>
              <a:pathLst>
                <a:path w="170" h="216">
                  <a:moveTo>
                    <a:pt x="0" y="0"/>
                  </a:moveTo>
                  <a:lnTo>
                    <a:pt x="0" y="216"/>
                  </a:lnTo>
                  <a:lnTo>
                    <a:pt x="170" y="216"/>
                  </a:lnTo>
                </a:path>
              </a:pathLst>
            </a:custGeom>
            <a:no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4" name="Freeform 11"/>
            <p:cNvSpPr>
              <a:spLocks/>
            </p:cNvSpPr>
            <p:nvPr/>
          </p:nvSpPr>
          <p:spPr bwMode="auto">
            <a:xfrm>
              <a:off x="6160974" y="5124536"/>
              <a:ext cx="186743" cy="87372"/>
            </a:xfrm>
            <a:custGeom>
              <a:avLst/>
              <a:gdLst>
                <a:gd name="T0" fmla="*/ 0 w 69"/>
                <a:gd name="T1" fmla="*/ 0 h 43"/>
                <a:gd name="T2" fmla="*/ 69 w 69"/>
                <a:gd name="T3" fmla="*/ 21 h 43"/>
                <a:gd name="T4" fmla="*/ 0 w 69"/>
                <a:gd name="T5" fmla="*/ 43 h 43"/>
                <a:gd name="T6" fmla="*/ 11 w 69"/>
                <a:gd name="T7" fmla="*/ 21 h 43"/>
                <a:gd name="T8" fmla="*/ 0 w 69"/>
                <a:gd name="T9" fmla="*/ 0 h 43"/>
              </a:gdLst>
              <a:ahLst/>
              <a:cxnLst>
                <a:cxn ang="0">
                  <a:pos x="T0" y="T1"/>
                </a:cxn>
                <a:cxn ang="0">
                  <a:pos x="T2" y="T3"/>
                </a:cxn>
                <a:cxn ang="0">
                  <a:pos x="T4" y="T5"/>
                </a:cxn>
                <a:cxn ang="0">
                  <a:pos x="T6" y="T7"/>
                </a:cxn>
                <a:cxn ang="0">
                  <a:pos x="T8" y="T9"/>
                </a:cxn>
              </a:cxnLst>
              <a:rect l="0" t="0" r="r" b="b"/>
              <a:pathLst>
                <a:path w="69" h="43">
                  <a:moveTo>
                    <a:pt x="0" y="0"/>
                  </a:moveTo>
                  <a:lnTo>
                    <a:pt x="69" y="21"/>
                  </a:lnTo>
                  <a:lnTo>
                    <a:pt x="0" y="43"/>
                  </a:lnTo>
                  <a:lnTo>
                    <a:pt x="11" y="21"/>
                  </a:lnTo>
                  <a:lnTo>
                    <a:pt x="0" y="0"/>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5" name="Rectangle 12"/>
            <p:cNvSpPr>
              <a:spLocks noChangeArrowheads="1"/>
            </p:cNvSpPr>
            <p:nvPr/>
          </p:nvSpPr>
          <p:spPr bwMode="auto">
            <a:xfrm>
              <a:off x="6431616" y="3982602"/>
              <a:ext cx="1401925" cy="526265"/>
            </a:xfrm>
            <a:prstGeom prst="rect">
              <a:avLst/>
            </a:prstGeom>
            <a:solidFill>
              <a:schemeClr val="bg1"/>
            </a:solid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6" name="Line 13"/>
            <p:cNvSpPr>
              <a:spLocks noChangeShapeType="1"/>
            </p:cNvSpPr>
            <p:nvPr/>
          </p:nvSpPr>
          <p:spPr bwMode="auto">
            <a:xfrm>
              <a:off x="7833541" y="4246751"/>
              <a:ext cx="451972"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7" name="Freeform 14"/>
            <p:cNvSpPr>
              <a:spLocks/>
            </p:cNvSpPr>
            <p:nvPr/>
          </p:nvSpPr>
          <p:spPr bwMode="auto">
            <a:xfrm>
              <a:off x="8193494" y="4202049"/>
              <a:ext cx="186743" cy="87372"/>
            </a:xfrm>
            <a:custGeom>
              <a:avLst/>
              <a:gdLst>
                <a:gd name="T0" fmla="*/ 0 w 69"/>
                <a:gd name="T1" fmla="*/ 0 h 43"/>
                <a:gd name="T2" fmla="*/ 69 w 69"/>
                <a:gd name="T3" fmla="*/ 22 h 43"/>
                <a:gd name="T4" fmla="*/ 0 w 69"/>
                <a:gd name="T5" fmla="*/ 43 h 43"/>
                <a:gd name="T6" fmla="*/ 11 w 69"/>
                <a:gd name="T7" fmla="*/ 22 h 43"/>
                <a:gd name="T8" fmla="*/ 0 w 69"/>
                <a:gd name="T9" fmla="*/ 0 h 43"/>
              </a:gdLst>
              <a:ahLst/>
              <a:cxnLst>
                <a:cxn ang="0">
                  <a:pos x="T0" y="T1"/>
                </a:cxn>
                <a:cxn ang="0">
                  <a:pos x="T2" y="T3"/>
                </a:cxn>
                <a:cxn ang="0">
                  <a:pos x="T4" y="T5"/>
                </a:cxn>
                <a:cxn ang="0">
                  <a:pos x="T6" y="T7"/>
                </a:cxn>
                <a:cxn ang="0">
                  <a:pos x="T8" y="T9"/>
                </a:cxn>
              </a:cxnLst>
              <a:rect l="0" t="0" r="r" b="b"/>
              <a:pathLst>
                <a:path w="69" h="43">
                  <a:moveTo>
                    <a:pt x="0" y="0"/>
                  </a:moveTo>
                  <a:lnTo>
                    <a:pt x="69" y="22"/>
                  </a:lnTo>
                  <a:lnTo>
                    <a:pt x="0" y="43"/>
                  </a:lnTo>
                  <a:lnTo>
                    <a:pt x="11" y="22"/>
                  </a:lnTo>
                  <a:lnTo>
                    <a:pt x="0" y="0"/>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8" name="Line 15"/>
            <p:cNvSpPr>
              <a:spLocks noChangeShapeType="1"/>
            </p:cNvSpPr>
            <p:nvPr/>
          </p:nvSpPr>
          <p:spPr bwMode="auto">
            <a:xfrm>
              <a:off x="7833541" y="5167207"/>
              <a:ext cx="43032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9" name="Freeform 16"/>
            <p:cNvSpPr>
              <a:spLocks/>
            </p:cNvSpPr>
            <p:nvPr/>
          </p:nvSpPr>
          <p:spPr bwMode="auto">
            <a:xfrm>
              <a:off x="8193494" y="5124536"/>
              <a:ext cx="186743" cy="87372"/>
            </a:xfrm>
            <a:custGeom>
              <a:avLst/>
              <a:gdLst>
                <a:gd name="T0" fmla="*/ 0 w 69"/>
                <a:gd name="T1" fmla="*/ 0 h 43"/>
                <a:gd name="T2" fmla="*/ 69 w 69"/>
                <a:gd name="T3" fmla="*/ 21 h 43"/>
                <a:gd name="T4" fmla="*/ 0 w 69"/>
                <a:gd name="T5" fmla="*/ 43 h 43"/>
                <a:gd name="T6" fmla="*/ 11 w 69"/>
                <a:gd name="T7" fmla="*/ 21 h 43"/>
                <a:gd name="T8" fmla="*/ 0 w 69"/>
                <a:gd name="T9" fmla="*/ 0 h 43"/>
              </a:gdLst>
              <a:ahLst/>
              <a:cxnLst>
                <a:cxn ang="0">
                  <a:pos x="T0" y="T1"/>
                </a:cxn>
                <a:cxn ang="0">
                  <a:pos x="T2" y="T3"/>
                </a:cxn>
                <a:cxn ang="0">
                  <a:pos x="T4" y="T5"/>
                </a:cxn>
                <a:cxn ang="0">
                  <a:pos x="T6" y="T7"/>
                </a:cxn>
                <a:cxn ang="0">
                  <a:pos x="T8" y="T9"/>
                </a:cxn>
              </a:cxnLst>
              <a:rect l="0" t="0" r="r" b="b"/>
              <a:pathLst>
                <a:path w="69" h="43">
                  <a:moveTo>
                    <a:pt x="0" y="0"/>
                  </a:moveTo>
                  <a:lnTo>
                    <a:pt x="69" y="21"/>
                  </a:lnTo>
                  <a:lnTo>
                    <a:pt x="0" y="43"/>
                  </a:lnTo>
                  <a:lnTo>
                    <a:pt x="11" y="21"/>
                  </a:lnTo>
                  <a:lnTo>
                    <a:pt x="0" y="0"/>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0" name="Line 17"/>
            <p:cNvSpPr>
              <a:spLocks noChangeShapeType="1"/>
            </p:cNvSpPr>
            <p:nvPr/>
          </p:nvSpPr>
          <p:spPr bwMode="auto">
            <a:xfrm>
              <a:off x="1086440" y="4728314"/>
              <a:ext cx="1829539"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1" name="Freeform 18"/>
            <p:cNvSpPr>
              <a:spLocks/>
            </p:cNvSpPr>
            <p:nvPr/>
          </p:nvSpPr>
          <p:spPr bwMode="auto">
            <a:xfrm>
              <a:off x="2886208" y="4685644"/>
              <a:ext cx="186743" cy="87372"/>
            </a:xfrm>
            <a:custGeom>
              <a:avLst/>
              <a:gdLst>
                <a:gd name="T0" fmla="*/ 0 w 69"/>
                <a:gd name="T1" fmla="*/ 0 h 43"/>
                <a:gd name="T2" fmla="*/ 69 w 69"/>
                <a:gd name="T3" fmla="*/ 21 h 43"/>
                <a:gd name="T4" fmla="*/ 0 w 69"/>
                <a:gd name="T5" fmla="*/ 43 h 43"/>
                <a:gd name="T6" fmla="*/ 12 w 69"/>
                <a:gd name="T7" fmla="*/ 21 h 43"/>
                <a:gd name="T8" fmla="*/ 0 w 69"/>
                <a:gd name="T9" fmla="*/ 0 h 43"/>
              </a:gdLst>
              <a:ahLst/>
              <a:cxnLst>
                <a:cxn ang="0">
                  <a:pos x="T0" y="T1"/>
                </a:cxn>
                <a:cxn ang="0">
                  <a:pos x="T2" y="T3"/>
                </a:cxn>
                <a:cxn ang="0">
                  <a:pos x="T4" y="T5"/>
                </a:cxn>
                <a:cxn ang="0">
                  <a:pos x="T6" y="T7"/>
                </a:cxn>
                <a:cxn ang="0">
                  <a:pos x="T8" y="T9"/>
                </a:cxn>
              </a:cxnLst>
              <a:rect l="0" t="0" r="r" b="b"/>
              <a:pathLst>
                <a:path w="69" h="43">
                  <a:moveTo>
                    <a:pt x="0" y="0"/>
                  </a:moveTo>
                  <a:lnTo>
                    <a:pt x="69" y="21"/>
                  </a:lnTo>
                  <a:lnTo>
                    <a:pt x="0" y="43"/>
                  </a:lnTo>
                  <a:lnTo>
                    <a:pt x="12" y="21"/>
                  </a:lnTo>
                  <a:lnTo>
                    <a:pt x="0" y="0"/>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2" name="Rectangle 19"/>
            <p:cNvSpPr>
              <a:spLocks noChangeArrowheads="1"/>
            </p:cNvSpPr>
            <p:nvPr/>
          </p:nvSpPr>
          <p:spPr bwMode="auto">
            <a:xfrm>
              <a:off x="3273226" y="4665325"/>
              <a:ext cx="1171879" cy="215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err="1" smtClean="0">
                  <a:ln>
                    <a:noFill/>
                  </a:ln>
                  <a:solidFill>
                    <a:srgbClr val="000000"/>
                  </a:solidFill>
                  <a:effectLst/>
                  <a:latin typeface="+mn-lt"/>
                  <a:cs typeface="Arial" pitchFamily="34" charset="0"/>
                </a:rPr>
                <a:t>TransformAPK</a:t>
              </a:r>
              <a:endParaRPr kumimoji="0" lang="en-US" altLang="en-US" sz="1400" b="0" i="0" u="none" strike="noStrike" cap="none" normalizeH="0" baseline="0" smtClean="0">
                <a:ln>
                  <a:noFill/>
                </a:ln>
                <a:solidFill>
                  <a:schemeClr val="tx1"/>
                </a:solidFill>
                <a:effectLst/>
                <a:latin typeface="+mn-lt"/>
                <a:cs typeface="Arial" pitchFamily="34" charset="0"/>
              </a:endParaRPr>
            </a:p>
          </p:txBody>
        </p:sp>
        <p:sp>
          <p:nvSpPr>
            <p:cNvPr id="53" name="Rectangle 20"/>
            <p:cNvSpPr>
              <a:spLocks noChangeArrowheads="1"/>
            </p:cNvSpPr>
            <p:nvPr/>
          </p:nvSpPr>
          <p:spPr bwMode="auto">
            <a:xfrm>
              <a:off x="6547992" y="4935569"/>
              <a:ext cx="868760" cy="430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mn-lt"/>
                </a:rPr>
                <a:t>FlowDroid</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smtClean="0">
                  <a:solidFill>
                    <a:srgbClr val="000000"/>
                  </a:solidFill>
                  <a:latin typeface="+mn-lt"/>
                </a:rPr>
                <a:t>(modified)</a:t>
              </a:r>
              <a:endParaRPr kumimoji="0" lang="en-US" altLang="en-US" sz="1400" b="0" i="0" u="none" strike="noStrike" cap="none" normalizeH="0" baseline="0" smtClean="0">
                <a:ln>
                  <a:noFill/>
                </a:ln>
                <a:solidFill>
                  <a:schemeClr val="tx1"/>
                </a:solidFill>
                <a:effectLst/>
                <a:latin typeface="+mn-lt"/>
              </a:endParaRPr>
            </a:p>
          </p:txBody>
        </p:sp>
        <p:sp>
          <p:nvSpPr>
            <p:cNvPr id="54" name="Rectangle 22"/>
            <p:cNvSpPr>
              <a:spLocks noChangeArrowheads="1"/>
            </p:cNvSpPr>
            <p:nvPr/>
          </p:nvSpPr>
          <p:spPr bwMode="auto">
            <a:xfrm>
              <a:off x="6607533" y="4137028"/>
              <a:ext cx="438440" cy="215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err="1" smtClean="0">
                  <a:ln>
                    <a:noFill/>
                  </a:ln>
                  <a:solidFill>
                    <a:srgbClr val="000000"/>
                  </a:solidFill>
                  <a:effectLst/>
                  <a:latin typeface="+mn-lt"/>
                  <a:cs typeface="Arial" pitchFamily="34" charset="0"/>
                </a:rPr>
                <a:t>Epicc</a:t>
              </a:r>
              <a:endParaRPr kumimoji="0" lang="en-US" altLang="en-US" sz="1400" b="0" i="0" u="none" strike="noStrike" cap="none" normalizeH="0" baseline="0" smtClean="0">
                <a:ln>
                  <a:noFill/>
                </a:ln>
                <a:solidFill>
                  <a:schemeClr val="tx1"/>
                </a:solidFill>
                <a:effectLst/>
                <a:latin typeface="+mn-lt"/>
                <a:cs typeface="Arial" pitchFamily="34" charset="0"/>
              </a:endParaRPr>
            </a:p>
          </p:txBody>
        </p:sp>
        <p:sp>
          <p:nvSpPr>
            <p:cNvPr id="55" name="Rectangle 23"/>
            <p:cNvSpPr>
              <a:spLocks noChangeArrowheads="1"/>
            </p:cNvSpPr>
            <p:nvPr/>
          </p:nvSpPr>
          <p:spPr bwMode="auto">
            <a:xfrm>
              <a:off x="1381440" y="4508867"/>
              <a:ext cx="1017613" cy="215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mn-lt"/>
                  <a:cs typeface="Arial" pitchFamily="34" charset="0"/>
                </a:rPr>
                <a:t>Original APK</a:t>
              </a:r>
              <a:endParaRPr kumimoji="0" lang="en-US" altLang="en-US" sz="1400" b="0" i="0" u="none" strike="noStrike" cap="none" normalizeH="0" baseline="0" smtClean="0">
                <a:ln>
                  <a:noFill/>
                </a:ln>
                <a:solidFill>
                  <a:schemeClr val="tx1"/>
                </a:solidFill>
                <a:effectLst/>
                <a:latin typeface="+mn-lt"/>
                <a:cs typeface="Arial" pitchFamily="34" charset="0"/>
              </a:endParaRPr>
            </a:p>
          </p:txBody>
        </p:sp>
        <p:sp>
          <p:nvSpPr>
            <p:cNvPr id="56" name="Freeform 10"/>
            <p:cNvSpPr>
              <a:spLocks/>
            </p:cNvSpPr>
            <p:nvPr/>
          </p:nvSpPr>
          <p:spPr bwMode="auto">
            <a:xfrm>
              <a:off x="4737398" y="5667057"/>
              <a:ext cx="3548114" cy="290563"/>
            </a:xfrm>
            <a:custGeom>
              <a:avLst/>
              <a:gdLst>
                <a:gd name="T0" fmla="*/ 0 w 170"/>
                <a:gd name="T1" fmla="*/ 0 h 216"/>
                <a:gd name="T2" fmla="*/ 0 w 170"/>
                <a:gd name="T3" fmla="*/ 216 h 216"/>
                <a:gd name="T4" fmla="*/ 170 w 170"/>
                <a:gd name="T5" fmla="*/ 216 h 216"/>
              </a:gdLst>
              <a:ahLst/>
              <a:cxnLst>
                <a:cxn ang="0">
                  <a:pos x="T0" y="T1"/>
                </a:cxn>
                <a:cxn ang="0">
                  <a:pos x="T2" y="T3"/>
                </a:cxn>
                <a:cxn ang="0">
                  <a:pos x="T4" y="T5"/>
                </a:cxn>
              </a:cxnLst>
              <a:rect l="0" t="0" r="r" b="b"/>
              <a:pathLst>
                <a:path w="170" h="216">
                  <a:moveTo>
                    <a:pt x="0" y="0"/>
                  </a:moveTo>
                  <a:lnTo>
                    <a:pt x="0" y="216"/>
                  </a:lnTo>
                  <a:lnTo>
                    <a:pt x="170" y="216"/>
                  </a:lnTo>
                </a:path>
              </a:pathLst>
            </a:custGeom>
            <a:no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7" name="Freeform 11"/>
            <p:cNvSpPr>
              <a:spLocks/>
            </p:cNvSpPr>
            <p:nvPr/>
          </p:nvSpPr>
          <p:spPr bwMode="auto">
            <a:xfrm>
              <a:off x="8193494" y="5914950"/>
              <a:ext cx="186743" cy="87372"/>
            </a:xfrm>
            <a:custGeom>
              <a:avLst/>
              <a:gdLst>
                <a:gd name="T0" fmla="*/ 0 w 69"/>
                <a:gd name="T1" fmla="*/ 0 h 43"/>
                <a:gd name="T2" fmla="*/ 69 w 69"/>
                <a:gd name="T3" fmla="*/ 21 h 43"/>
                <a:gd name="T4" fmla="*/ 0 w 69"/>
                <a:gd name="T5" fmla="*/ 43 h 43"/>
                <a:gd name="T6" fmla="*/ 11 w 69"/>
                <a:gd name="T7" fmla="*/ 21 h 43"/>
                <a:gd name="T8" fmla="*/ 0 w 69"/>
                <a:gd name="T9" fmla="*/ 0 h 43"/>
              </a:gdLst>
              <a:ahLst/>
              <a:cxnLst>
                <a:cxn ang="0">
                  <a:pos x="T0" y="T1"/>
                </a:cxn>
                <a:cxn ang="0">
                  <a:pos x="T2" y="T3"/>
                </a:cxn>
                <a:cxn ang="0">
                  <a:pos x="T4" y="T5"/>
                </a:cxn>
                <a:cxn ang="0">
                  <a:pos x="T6" y="T7"/>
                </a:cxn>
                <a:cxn ang="0">
                  <a:pos x="T8" y="T9"/>
                </a:cxn>
              </a:cxnLst>
              <a:rect l="0" t="0" r="r" b="b"/>
              <a:pathLst>
                <a:path w="69" h="43">
                  <a:moveTo>
                    <a:pt x="0" y="0"/>
                  </a:moveTo>
                  <a:lnTo>
                    <a:pt x="69" y="21"/>
                  </a:lnTo>
                  <a:lnTo>
                    <a:pt x="0" y="43"/>
                  </a:lnTo>
                  <a:lnTo>
                    <a:pt x="11" y="21"/>
                  </a:lnTo>
                  <a:lnTo>
                    <a:pt x="0" y="0"/>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8" name="Rectangle 12"/>
            <p:cNvSpPr>
              <a:spLocks noChangeArrowheads="1"/>
            </p:cNvSpPr>
            <p:nvPr/>
          </p:nvSpPr>
          <p:spPr bwMode="auto">
            <a:xfrm>
              <a:off x="3760381" y="5431355"/>
              <a:ext cx="1943208" cy="235702"/>
            </a:xfrm>
            <a:prstGeom prst="rect">
              <a:avLst/>
            </a:prstGeom>
            <a:solidFill>
              <a:schemeClr val="bg1"/>
            </a:solid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9" name="Rectangle 22"/>
            <p:cNvSpPr>
              <a:spLocks noChangeArrowheads="1"/>
            </p:cNvSpPr>
            <p:nvPr/>
          </p:nvSpPr>
          <p:spPr bwMode="auto">
            <a:xfrm>
              <a:off x="3868638" y="5431355"/>
              <a:ext cx="1288255" cy="215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mn-lt"/>
                  <a:cs typeface="Arial" pitchFamily="34" charset="0"/>
                </a:rPr>
                <a:t>Extract manifest</a:t>
              </a:r>
              <a:endParaRPr kumimoji="0" lang="en-US" altLang="en-US" sz="1400" b="0" i="0" u="none" strike="noStrike" cap="none" normalizeH="0" baseline="0" smtClean="0">
                <a:ln>
                  <a:noFill/>
                </a:ln>
                <a:solidFill>
                  <a:schemeClr val="tx1"/>
                </a:solidFill>
                <a:effectLst/>
                <a:latin typeface="+mn-lt"/>
                <a:cs typeface="Arial" pitchFamily="34" charset="0"/>
              </a:endParaRPr>
            </a:p>
          </p:txBody>
        </p:sp>
        <p:sp>
          <p:nvSpPr>
            <p:cNvPr id="60" name="Line 15"/>
            <p:cNvSpPr>
              <a:spLocks noChangeShapeType="1"/>
            </p:cNvSpPr>
            <p:nvPr/>
          </p:nvSpPr>
          <p:spPr bwMode="auto">
            <a:xfrm rot="5400000" flipV="1">
              <a:off x="4558590" y="5169238"/>
              <a:ext cx="35761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1" name="Freeform 16"/>
            <p:cNvSpPr>
              <a:spLocks/>
            </p:cNvSpPr>
            <p:nvPr/>
          </p:nvSpPr>
          <p:spPr bwMode="auto">
            <a:xfrm rot="5400000">
              <a:off x="4665944" y="5280715"/>
              <a:ext cx="140202" cy="116376"/>
            </a:xfrm>
            <a:custGeom>
              <a:avLst/>
              <a:gdLst>
                <a:gd name="T0" fmla="*/ 0 w 69"/>
                <a:gd name="T1" fmla="*/ 0 h 43"/>
                <a:gd name="T2" fmla="*/ 69 w 69"/>
                <a:gd name="T3" fmla="*/ 21 h 43"/>
                <a:gd name="T4" fmla="*/ 0 w 69"/>
                <a:gd name="T5" fmla="*/ 43 h 43"/>
                <a:gd name="T6" fmla="*/ 11 w 69"/>
                <a:gd name="T7" fmla="*/ 21 h 43"/>
                <a:gd name="T8" fmla="*/ 0 w 69"/>
                <a:gd name="T9" fmla="*/ 0 h 43"/>
              </a:gdLst>
              <a:ahLst/>
              <a:cxnLst>
                <a:cxn ang="0">
                  <a:pos x="T0" y="T1"/>
                </a:cxn>
                <a:cxn ang="0">
                  <a:pos x="T2" y="T3"/>
                </a:cxn>
                <a:cxn ang="0">
                  <a:pos x="T4" y="T5"/>
                </a:cxn>
                <a:cxn ang="0">
                  <a:pos x="T6" y="T7"/>
                </a:cxn>
                <a:cxn ang="0">
                  <a:pos x="T8" y="T9"/>
                </a:cxn>
              </a:cxnLst>
              <a:rect l="0" t="0" r="r" b="b"/>
              <a:pathLst>
                <a:path w="69" h="43">
                  <a:moveTo>
                    <a:pt x="0" y="0"/>
                  </a:moveTo>
                  <a:lnTo>
                    <a:pt x="69" y="21"/>
                  </a:lnTo>
                  <a:lnTo>
                    <a:pt x="0" y="43"/>
                  </a:lnTo>
                  <a:lnTo>
                    <a:pt x="11" y="21"/>
                  </a:lnTo>
                  <a:lnTo>
                    <a:pt x="0" y="0"/>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3" name="Rectangle 19"/>
            <p:cNvSpPr>
              <a:spLocks noChangeArrowheads="1"/>
            </p:cNvSpPr>
            <p:nvPr/>
          </p:nvSpPr>
          <p:spPr bwMode="auto">
            <a:xfrm>
              <a:off x="1413876" y="3907350"/>
              <a:ext cx="77565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mn-lt"/>
                  <a:cs typeface="Arial" pitchFamily="34" charset="0"/>
                </a:rPr>
                <a:t>Phase 1</a:t>
              </a:r>
              <a:endParaRPr kumimoji="0" lang="en-US" altLang="en-US" sz="1600" b="1" i="0" u="none" strike="noStrike" cap="none" normalizeH="0" baseline="0" smtClean="0">
                <a:ln>
                  <a:noFill/>
                </a:ln>
                <a:solidFill>
                  <a:schemeClr val="tx1"/>
                </a:solidFill>
                <a:effectLst/>
                <a:latin typeface="+mn-lt"/>
                <a:cs typeface="Arial" pitchFamily="34" charset="0"/>
              </a:endParaRPr>
            </a:p>
          </p:txBody>
        </p:sp>
        <p:sp>
          <p:nvSpPr>
            <p:cNvPr id="10" name="Rectangle 9"/>
            <p:cNvSpPr/>
            <p:nvPr/>
          </p:nvSpPr>
          <p:spPr>
            <a:xfrm>
              <a:off x="3156850" y="4505832"/>
              <a:ext cx="1929676" cy="495767"/>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4366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21272E-6 -0.49768 L 4.21272E-6 -4.81481E-6 " pathEditMode="relative" rAng="0" ptsTypes="AA">
                                      <p:cBhvr>
                                        <p:cTn id="6" dur="2000" fill="hold"/>
                                        <p:tgtEl>
                                          <p:spTgt spid="5"/>
                                        </p:tgtEl>
                                        <p:attrNameLst>
                                          <p:attrName>ppt_x</p:attrName>
                                          <p:attrName>ppt_y</p:attrName>
                                        </p:attrNameLst>
                                      </p:cBhvr>
                                      <p:rCtr x="0" y="24884"/>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33340" y="179386"/>
            <a:ext cx="11096696" cy="5992813"/>
          </a:xfrm>
        </p:spPr>
        <p:txBody>
          <a:bodyPr/>
          <a:lstStyle/>
          <a:p>
            <a:r>
              <a:rPr lang="en-US" sz="1400" dirty="0"/>
              <a:t>Copyright 2015 Carnegie Mellon University</a:t>
            </a:r>
            <a:br>
              <a:rPr lang="en-US" sz="1400" dirty="0"/>
            </a:br>
            <a:r>
              <a:rPr lang="en-US" sz="1400" dirty="0"/>
              <a:t/>
            </a:r>
            <a:br>
              <a:rPr lang="en-US" sz="1400" dirty="0"/>
            </a:br>
            <a:r>
              <a:rPr lang="en-US" sz="1400" dirty="0"/>
              <a:t>This material is based upon work funded and supported by the Department of Defense under Contract No. FA8721-05-C-0003 with Carnegie Mellon University for the operation of the Software Engineering Institute, a federally funded research and development center.</a:t>
            </a:r>
            <a:br>
              <a:rPr lang="en-US" sz="1400" dirty="0"/>
            </a:br>
            <a:r>
              <a:rPr lang="en-US" sz="1400" dirty="0"/>
              <a:t/>
            </a:r>
            <a:br>
              <a:rPr lang="en-US" sz="1400" dirty="0"/>
            </a:br>
            <a:r>
              <a:rPr lang="en-US" sz="1400" dirty="0"/>
              <a:t>Any opinions, findings and conclusions or recommendations expressed in this material are those of the author(s) and do not necessarily reflect the views of the United States Department of Defense.</a:t>
            </a:r>
            <a:br>
              <a:rPr lang="en-US" sz="1400" dirty="0"/>
            </a:br>
            <a:r>
              <a:rPr lang="en-US" sz="1400" dirty="0"/>
              <a:t/>
            </a:r>
            <a:br>
              <a:rPr lang="en-US" sz="1400" dirty="0"/>
            </a:br>
            <a:r>
              <a:rPr lang="en-US" sz="1400" dirty="0"/>
              <a:t>References herein to any specific commercial product, process, or service by trade name, trade mark, manufacturer, or otherwise, does not necessarily constitute or imply its endorsement, recommendation, or favoring by Carnegie Mellon University or its Software Engineering Institute.</a:t>
            </a:r>
            <a:br>
              <a:rPr lang="en-US" sz="1400" dirty="0"/>
            </a:br>
            <a:r>
              <a:rPr lang="en-US" sz="1400" dirty="0"/>
              <a:t/>
            </a:r>
            <a:br>
              <a:rPr lang="en-US" sz="1400" dirty="0"/>
            </a:br>
            <a:r>
              <a:rPr lang="en-US" sz="1400"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br>
              <a:rPr lang="en-US" sz="1400" dirty="0"/>
            </a:br>
            <a:r>
              <a:rPr lang="en-US" sz="1400" dirty="0"/>
              <a:t/>
            </a:r>
            <a:br>
              <a:rPr lang="en-US" sz="1400" dirty="0"/>
            </a:br>
            <a:r>
              <a:rPr lang="en-US" sz="1400" dirty="0"/>
              <a:t>This material has been approved for public release and unlimited distribution except as restricted below.</a:t>
            </a:r>
            <a:br>
              <a:rPr lang="en-US" sz="1400" dirty="0"/>
            </a:br>
            <a:r>
              <a:rPr lang="en-US" sz="1400" dirty="0"/>
              <a:t/>
            </a:r>
            <a:br>
              <a:rPr lang="en-US" sz="1400" dirty="0"/>
            </a:br>
            <a:r>
              <a:rPr lang="en-US" sz="1400"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br>
              <a:rPr lang="en-US" sz="1400" dirty="0"/>
            </a:br>
            <a:r>
              <a:rPr lang="en-US" sz="1400" dirty="0"/>
              <a:t/>
            </a:r>
            <a:br>
              <a:rPr lang="en-US" sz="1400" dirty="0"/>
            </a:br>
            <a:r>
              <a:rPr lang="en-US" sz="1400" dirty="0"/>
              <a:t>Carnegie Mellon</a:t>
            </a:r>
            <a:r>
              <a:rPr lang="en-US" sz="1400" baseline="30000" dirty="0"/>
              <a:t>®</a:t>
            </a:r>
            <a:r>
              <a:rPr lang="en-US" sz="1400" dirty="0"/>
              <a:t> and CERT</a:t>
            </a:r>
            <a:r>
              <a:rPr lang="en-US" sz="1400" baseline="30000" dirty="0"/>
              <a:t>®</a:t>
            </a:r>
            <a:r>
              <a:rPr lang="en-US" sz="1400" dirty="0"/>
              <a:t> are registered marks of Carnegie Mellon University.</a:t>
            </a:r>
            <a:br>
              <a:rPr lang="en-US" sz="1400" dirty="0"/>
            </a:br>
            <a:r>
              <a:rPr lang="en-US" sz="1400" dirty="0"/>
              <a:t/>
            </a:r>
            <a:br>
              <a:rPr lang="en-US" sz="1400" dirty="0"/>
            </a:br>
            <a:r>
              <a:rPr lang="en-US" sz="1400" dirty="0" smtClean="0"/>
              <a:t>DM-0002562</a:t>
            </a:r>
            <a:endParaRPr lang="en-US" sz="1400" dirty="0"/>
          </a:p>
        </p:txBody>
      </p:sp>
    </p:spTree>
    <p:extLst>
      <p:ext uri="{BB962C8B-B14F-4D97-AF65-F5344CB8AC3E}">
        <p14:creationId xmlns:p14="http://schemas.microsoft.com/office/powerpoint/2010/main" val="401243090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1"/>
          <p:cNvSpPr/>
          <p:nvPr/>
        </p:nvSpPr>
        <p:spPr>
          <a:xfrm>
            <a:off x="1254011" y="3842838"/>
            <a:ext cx="6794970" cy="2250816"/>
          </a:xfrm>
          <a:prstGeom prst="rect">
            <a:avLst/>
          </a:prstGeom>
          <a:solidFill>
            <a:schemeClr val="accent4">
              <a:lumMod val="20000"/>
              <a:lumOff val="80000"/>
            </a:schemeClr>
          </a:solid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p:txBody>
          <a:bodyPr/>
          <a:lstStyle/>
          <a:p>
            <a:r>
              <a:rPr lang="en-US" smtClean="0"/>
              <a:t>Implementation: Phase 1 </a:t>
            </a:r>
            <a:endParaRPr lang="en-US" dirty="0"/>
          </a:p>
        </p:txBody>
      </p:sp>
      <p:sp>
        <p:nvSpPr>
          <p:cNvPr id="3" name="Content Placeholder 2"/>
          <p:cNvSpPr>
            <a:spLocks noGrp="1"/>
          </p:cNvSpPr>
          <p:nvPr>
            <p:ph sz="quarter" idx="10"/>
          </p:nvPr>
        </p:nvSpPr>
        <p:spPr>
          <a:xfrm>
            <a:off x="528615" y="1074737"/>
            <a:ext cx="11096696" cy="2321080"/>
          </a:xfrm>
          <a:prstGeom prst="rect">
            <a:avLst/>
          </a:prstGeom>
        </p:spPr>
        <p:txBody>
          <a:bodyPr>
            <a:normAutofit/>
          </a:bodyPr>
          <a:lstStyle/>
          <a:p>
            <a:r>
              <a:rPr lang="en-US" b="1" smtClean="0"/>
              <a:t>FlowDroid Modifications:</a:t>
            </a:r>
          </a:p>
          <a:p>
            <a:pPr lvl="1">
              <a:buSzPct val="100000"/>
            </a:pPr>
            <a:r>
              <a:rPr lang="en-US" sz="2000" smtClean="0"/>
              <a:t>Extract intent IDs inserted by APK Transformer, and include in output.</a:t>
            </a:r>
            <a:endParaRPr lang="en-US" sz="2000" i="1" smtClean="0"/>
          </a:p>
          <a:p>
            <a:pPr lvl="1">
              <a:buSzPct val="100000"/>
            </a:pPr>
            <a:r>
              <a:rPr lang="en-US" sz="2000" smtClean="0"/>
              <a:t>When sink is an intent, identify the sending component.</a:t>
            </a:r>
          </a:p>
          <a:p>
            <a:pPr lvl="2">
              <a:buFont typeface="Courier New" panose="02070309020205020404" pitchFamily="49" charset="0"/>
              <a:buChar char="o"/>
            </a:pPr>
            <a:r>
              <a:rPr lang="en-US" sz="1800" smtClean="0"/>
              <a:t>In </a:t>
            </a:r>
            <a:r>
              <a:rPr lang="en-US" sz="1800" smtClean="0">
                <a:latin typeface="Consolas" panose="020B0609020204030204" pitchFamily="49" charset="0"/>
                <a:cs typeface="Consolas" panose="020B0609020204030204" pitchFamily="49" charset="0"/>
              </a:rPr>
              <a:t>base.startActivity</a:t>
            </a:r>
            <a:r>
              <a:rPr lang="en-US" sz="1800" smtClean="0"/>
              <a:t>, assume </a:t>
            </a:r>
            <a:r>
              <a:rPr lang="en-US" sz="1800" smtClean="0">
                <a:latin typeface="Consolas" panose="020B0609020204030204" pitchFamily="49" charset="0"/>
                <a:cs typeface="Consolas" panose="020B0609020204030204" pitchFamily="49" charset="0"/>
              </a:rPr>
              <a:t>base</a:t>
            </a:r>
            <a:r>
              <a:rPr lang="en-US" sz="1800" smtClean="0"/>
              <a:t> is the sending component.</a:t>
            </a:r>
          </a:p>
          <a:p>
            <a:pPr lvl="1">
              <a:buSzPct val="100000"/>
            </a:pPr>
            <a:r>
              <a:rPr lang="en-US" sz="2000" smtClean="0"/>
              <a:t>For deterministic output: Sort the final list of flows.</a:t>
            </a:r>
          </a:p>
          <a:p>
            <a:pPr marL="457200" lvl="1" indent="0">
              <a:buNone/>
            </a:pPr>
            <a:endParaRPr lang="en-US" smtClean="0"/>
          </a:p>
          <a:p>
            <a:pPr lvl="1"/>
            <a:endParaRPr lang="en-US" dirty="0"/>
          </a:p>
        </p:txBody>
      </p:sp>
      <p:sp>
        <p:nvSpPr>
          <p:cNvPr id="41" name="AutoShape 4"/>
          <p:cNvSpPr>
            <a:spLocks noChangeAspect="1" noChangeArrowheads="1" noTextEdit="1"/>
          </p:cNvSpPr>
          <p:nvPr/>
        </p:nvSpPr>
        <p:spPr bwMode="auto">
          <a:xfrm>
            <a:off x="1086796" y="3881478"/>
            <a:ext cx="7293797" cy="1566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42" name="Rectangle 6"/>
          <p:cNvSpPr>
            <a:spLocks noChangeArrowheads="1"/>
          </p:cNvSpPr>
          <p:nvPr/>
        </p:nvSpPr>
        <p:spPr bwMode="auto">
          <a:xfrm>
            <a:off x="3157206" y="4489019"/>
            <a:ext cx="1929676" cy="483595"/>
          </a:xfrm>
          <a:prstGeom prst="rect">
            <a:avLst/>
          </a:prstGeom>
          <a:solidFill>
            <a:schemeClr val="bg1"/>
          </a:solid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3" name="Rectangle 7"/>
          <p:cNvSpPr>
            <a:spLocks noChangeArrowheads="1"/>
          </p:cNvSpPr>
          <p:nvPr/>
        </p:nvSpPr>
        <p:spPr bwMode="auto">
          <a:xfrm>
            <a:off x="6431972" y="4885242"/>
            <a:ext cx="1401925" cy="526265"/>
          </a:xfrm>
          <a:prstGeom prst="rect">
            <a:avLst/>
          </a:prstGeom>
          <a:solidFill>
            <a:schemeClr val="bg1"/>
          </a:solid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4" name="Freeform 8"/>
          <p:cNvSpPr>
            <a:spLocks/>
          </p:cNvSpPr>
          <p:nvPr/>
        </p:nvSpPr>
        <p:spPr bwMode="auto">
          <a:xfrm>
            <a:off x="5086882" y="4226903"/>
            <a:ext cx="1161053" cy="481563"/>
          </a:xfrm>
          <a:custGeom>
            <a:avLst/>
            <a:gdLst>
              <a:gd name="T0" fmla="*/ 0 w 429"/>
              <a:gd name="T1" fmla="*/ 237 h 237"/>
              <a:gd name="T2" fmla="*/ 259 w 429"/>
              <a:gd name="T3" fmla="*/ 237 h 237"/>
              <a:gd name="T4" fmla="*/ 259 w 429"/>
              <a:gd name="T5" fmla="*/ 0 h 237"/>
              <a:gd name="T6" fmla="*/ 429 w 429"/>
              <a:gd name="T7" fmla="*/ 0 h 237"/>
            </a:gdLst>
            <a:ahLst/>
            <a:cxnLst>
              <a:cxn ang="0">
                <a:pos x="T0" y="T1"/>
              </a:cxn>
              <a:cxn ang="0">
                <a:pos x="T2" y="T3"/>
              </a:cxn>
              <a:cxn ang="0">
                <a:pos x="T4" y="T5"/>
              </a:cxn>
              <a:cxn ang="0">
                <a:pos x="T6" y="T7"/>
              </a:cxn>
            </a:cxnLst>
            <a:rect l="0" t="0" r="r" b="b"/>
            <a:pathLst>
              <a:path w="429" h="237">
                <a:moveTo>
                  <a:pt x="0" y="237"/>
                </a:moveTo>
                <a:lnTo>
                  <a:pt x="259" y="237"/>
                </a:lnTo>
                <a:lnTo>
                  <a:pt x="259" y="0"/>
                </a:lnTo>
                <a:lnTo>
                  <a:pt x="429" y="0"/>
                </a:lnTo>
              </a:path>
            </a:pathLst>
          </a:custGeom>
          <a:no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 name="Freeform 9"/>
          <p:cNvSpPr>
            <a:spLocks/>
          </p:cNvSpPr>
          <p:nvPr/>
        </p:nvSpPr>
        <p:spPr bwMode="auto">
          <a:xfrm>
            <a:off x="6161330" y="4182201"/>
            <a:ext cx="186743" cy="87372"/>
          </a:xfrm>
          <a:custGeom>
            <a:avLst/>
            <a:gdLst>
              <a:gd name="T0" fmla="*/ 0 w 69"/>
              <a:gd name="T1" fmla="*/ 0 h 43"/>
              <a:gd name="T2" fmla="*/ 69 w 69"/>
              <a:gd name="T3" fmla="*/ 22 h 43"/>
              <a:gd name="T4" fmla="*/ 0 w 69"/>
              <a:gd name="T5" fmla="*/ 43 h 43"/>
              <a:gd name="T6" fmla="*/ 11 w 69"/>
              <a:gd name="T7" fmla="*/ 22 h 43"/>
              <a:gd name="T8" fmla="*/ 0 w 69"/>
              <a:gd name="T9" fmla="*/ 0 h 43"/>
            </a:gdLst>
            <a:ahLst/>
            <a:cxnLst>
              <a:cxn ang="0">
                <a:pos x="T0" y="T1"/>
              </a:cxn>
              <a:cxn ang="0">
                <a:pos x="T2" y="T3"/>
              </a:cxn>
              <a:cxn ang="0">
                <a:pos x="T4" y="T5"/>
              </a:cxn>
              <a:cxn ang="0">
                <a:pos x="T6" y="T7"/>
              </a:cxn>
              <a:cxn ang="0">
                <a:pos x="T8" y="T9"/>
              </a:cxn>
            </a:cxnLst>
            <a:rect l="0" t="0" r="r" b="b"/>
            <a:pathLst>
              <a:path w="69" h="43">
                <a:moveTo>
                  <a:pt x="0" y="0"/>
                </a:moveTo>
                <a:lnTo>
                  <a:pt x="69" y="22"/>
                </a:lnTo>
                <a:lnTo>
                  <a:pt x="0" y="43"/>
                </a:lnTo>
                <a:lnTo>
                  <a:pt x="11" y="22"/>
                </a:lnTo>
                <a:lnTo>
                  <a:pt x="0" y="0"/>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6" name="Freeform 10"/>
          <p:cNvSpPr>
            <a:spLocks/>
          </p:cNvSpPr>
          <p:nvPr/>
        </p:nvSpPr>
        <p:spPr bwMode="auto">
          <a:xfrm>
            <a:off x="5787844" y="4708466"/>
            <a:ext cx="460091" cy="438893"/>
          </a:xfrm>
          <a:custGeom>
            <a:avLst/>
            <a:gdLst>
              <a:gd name="T0" fmla="*/ 0 w 170"/>
              <a:gd name="T1" fmla="*/ 0 h 216"/>
              <a:gd name="T2" fmla="*/ 0 w 170"/>
              <a:gd name="T3" fmla="*/ 216 h 216"/>
              <a:gd name="T4" fmla="*/ 170 w 170"/>
              <a:gd name="T5" fmla="*/ 216 h 216"/>
            </a:gdLst>
            <a:ahLst/>
            <a:cxnLst>
              <a:cxn ang="0">
                <a:pos x="T0" y="T1"/>
              </a:cxn>
              <a:cxn ang="0">
                <a:pos x="T2" y="T3"/>
              </a:cxn>
              <a:cxn ang="0">
                <a:pos x="T4" y="T5"/>
              </a:cxn>
            </a:cxnLst>
            <a:rect l="0" t="0" r="r" b="b"/>
            <a:pathLst>
              <a:path w="170" h="216">
                <a:moveTo>
                  <a:pt x="0" y="0"/>
                </a:moveTo>
                <a:lnTo>
                  <a:pt x="0" y="216"/>
                </a:lnTo>
                <a:lnTo>
                  <a:pt x="170" y="216"/>
                </a:lnTo>
              </a:path>
            </a:pathLst>
          </a:custGeom>
          <a:no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7" name="Freeform 11"/>
          <p:cNvSpPr>
            <a:spLocks/>
          </p:cNvSpPr>
          <p:nvPr/>
        </p:nvSpPr>
        <p:spPr bwMode="auto">
          <a:xfrm>
            <a:off x="6161330" y="5104688"/>
            <a:ext cx="186743" cy="87372"/>
          </a:xfrm>
          <a:custGeom>
            <a:avLst/>
            <a:gdLst>
              <a:gd name="T0" fmla="*/ 0 w 69"/>
              <a:gd name="T1" fmla="*/ 0 h 43"/>
              <a:gd name="T2" fmla="*/ 69 w 69"/>
              <a:gd name="T3" fmla="*/ 21 h 43"/>
              <a:gd name="T4" fmla="*/ 0 w 69"/>
              <a:gd name="T5" fmla="*/ 43 h 43"/>
              <a:gd name="T6" fmla="*/ 11 w 69"/>
              <a:gd name="T7" fmla="*/ 21 h 43"/>
              <a:gd name="T8" fmla="*/ 0 w 69"/>
              <a:gd name="T9" fmla="*/ 0 h 43"/>
            </a:gdLst>
            <a:ahLst/>
            <a:cxnLst>
              <a:cxn ang="0">
                <a:pos x="T0" y="T1"/>
              </a:cxn>
              <a:cxn ang="0">
                <a:pos x="T2" y="T3"/>
              </a:cxn>
              <a:cxn ang="0">
                <a:pos x="T4" y="T5"/>
              </a:cxn>
              <a:cxn ang="0">
                <a:pos x="T6" y="T7"/>
              </a:cxn>
              <a:cxn ang="0">
                <a:pos x="T8" y="T9"/>
              </a:cxn>
            </a:cxnLst>
            <a:rect l="0" t="0" r="r" b="b"/>
            <a:pathLst>
              <a:path w="69" h="43">
                <a:moveTo>
                  <a:pt x="0" y="0"/>
                </a:moveTo>
                <a:lnTo>
                  <a:pt x="69" y="21"/>
                </a:lnTo>
                <a:lnTo>
                  <a:pt x="0" y="43"/>
                </a:lnTo>
                <a:lnTo>
                  <a:pt x="11" y="21"/>
                </a:lnTo>
                <a:lnTo>
                  <a:pt x="0" y="0"/>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8" name="Rectangle 12"/>
          <p:cNvSpPr>
            <a:spLocks noChangeArrowheads="1"/>
          </p:cNvSpPr>
          <p:nvPr/>
        </p:nvSpPr>
        <p:spPr bwMode="auto">
          <a:xfrm>
            <a:off x="6431972" y="3962754"/>
            <a:ext cx="1401925" cy="526265"/>
          </a:xfrm>
          <a:prstGeom prst="rect">
            <a:avLst/>
          </a:prstGeom>
          <a:solidFill>
            <a:schemeClr val="bg1"/>
          </a:solid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9" name="Line 13"/>
          <p:cNvSpPr>
            <a:spLocks noChangeShapeType="1"/>
          </p:cNvSpPr>
          <p:nvPr/>
        </p:nvSpPr>
        <p:spPr bwMode="auto">
          <a:xfrm>
            <a:off x="7833897" y="4226903"/>
            <a:ext cx="451972"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0" name="Freeform 14"/>
          <p:cNvSpPr>
            <a:spLocks/>
          </p:cNvSpPr>
          <p:nvPr/>
        </p:nvSpPr>
        <p:spPr bwMode="auto">
          <a:xfrm>
            <a:off x="8193850" y="4182201"/>
            <a:ext cx="186743" cy="87372"/>
          </a:xfrm>
          <a:custGeom>
            <a:avLst/>
            <a:gdLst>
              <a:gd name="T0" fmla="*/ 0 w 69"/>
              <a:gd name="T1" fmla="*/ 0 h 43"/>
              <a:gd name="T2" fmla="*/ 69 w 69"/>
              <a:gd name="T3" fmla="*/ 22 h 43"/>
              <a:gd name="T4" fmla="*/ 0 w 69"/>
              <a:gd name="T5" fmla="*/ 43 h 43"/>
              <a:gd name="T6" fmla="*/ 11 w 69"/>
              <a:gd name="T7" fmla="*/ 22 h 43"/>
              <a:gd name="T8" fmla="*/ 0 w 69"/>
              <a:gd name="T9" fmla="*/ 0 h 43"/>
            </a:gdLst>
            <a:ahLst/>
            <a:cxnLst>
              <a:cxn ang="0">
                <a:pos x="T0" y="T1"/>
              </a:cxn>
              <a:cxn ang="0">
                <a:pos x="T2" y="T3"/>
              </a:cxn>
              <a:cxn ang="0">
                <a:pos x="T4" y="T5"/>
              </a:cxn>
              <a:cxn ang="0">
                <a:pos x="T6" y="T7"/>
              </a:cxn>
              <a:cxn ang="0">
                <a:pos x="T8" y="T9"/>
              </a:cxn>
            </a:cxnLst>
            <a:rect l="0" t="0" r="r" b="b"/>
            <a:pathLst>
              <a:path w="69" h="43">
                <a:moveTo>
                  <a:pt x="0" y="0"/>
                </a:moveTo>
                <a:lnTo>
                  <a:pt x="69" y="22"/>
                </a:lnTo>
                <a:lnTo>
                  <a:pt x="0" y="43"/>
                </a:lnTo>
                <a:lnTo>
                  <a:pt x="11" y="22"/>
                </a:lnTo>
                <a:lnTo>
                  <a:pt x="0" y="0"/>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1" name="Line 15"/>
          <p:cNvSpPr>
            <a:spLocks noChangeShapeType="1"/>
          </p:cNvSpPr>
          <p:nvPr/>
        </p:nvSpPr>
        <p:spPr bwMode="auto">
          <a:xfrm>
            <a:off x="7833897" y="5147359"/>
            <a:ext cx="43032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2" name="Freeform 16"/>
          <p:cNvSpPr>
            <a:spLocks/>
          </p:cNvSpPr>
          <p:nvPr/>
        </p:nvSpPr>
        <p:spPr bwMode="auto">
          <a:xfrm>
            <a:off x="8193850" y="5104688"/>
            <a:ext cx="186743" cy="87372"/>
          </a:xfrm>
          <a:custGeom>
            <a:avLst/>
            <a:gdLst>
              <a:gd name="T0" fmla="*/ 0 w 69"/>
              <a:gd name="T1" fmla="*/ 0 h 43"/>
              <a:gd name="T2" fmla="*/ 69 w 69"/>
              <a:gd name="T3" fmla="*/ 21 h 43"/>
              <a:gd name="T4" fmla="*/ 0 w 69"/>
              <a:gd name="T5" fmla="*/ 43 h 43"/>
              <a:gd name="T6" fmla="*/ 11 w 69"/>
              <a:gd name="T7" fmla="*/ 21 h 43"/>
              <a:gd name="T8" fmla="*/ 0 w 69"/>
              <a:gd name="T9" fmla="*/ 0 h 43"/>
            </a:gdLst>
            <a:ahLst/>
            <a:cxnLst>
              <a:cxn ang="0">
                <a:pos x="T0" y="T1"/>
              </a:cxn>
              <a:cxn ang="0">
                <a:pos x="T2" y="T3"/>
              </a:cxn>
              <a:cxn ang="0">
                <a:pos x="T4" y="T5"/>
              </a:cxn>
              <a:cxn ang="0">
                <a:pos x="T6" y="T7"/>
              </a:cxn>
              <a:cxn ang="0">
                <a:pos x="T8" y="T9"/>
              </a:cxn>
            </a:cxnLst>
            <a:rect l="0" t="0" r="r" b="b"/>
            <a:pathLst>
              <a:path w="69" h="43">
                <a:moveTo>
                  <a:pt x="0" y="0"/>
                </a:moveTo>
                <a:lnTo>
                  <a:pt x="69" y="21"/>
                </a:lnTo>
                <a:lnTo>
                  <a:pt x="0" y="43"/>
                </a:lnTo>
                <a:lnTo>
                  <a:pt x="11" y="21"/>
                </a:lnTo>
                <a:lnTo>
                  <a:pt x="0" y="0"/>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3" name="Line 17"/>
          <p:cNvSpPr>
            <a:spLocks noChangeShapeType="1"/>
          </p:cNvSpPr>
          <p:nvPr/>
        </p:nvSpPr>
        <p:spPr bwMode="auto">
          <a:xfrm>
            <a:off x="1086796" y="4708466"/>
            <a:ext cx="1829539"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4" name="Freeform 18"/>
          <p:cNvSpPr>
            <a:spLocks/>
          </p:cNvSpPr>
          <p:nvPr/>
        </p:nvSpPr>
        <p:spPr bwMode="auto">
          <a:xfrm>
            <a:off x="2886564" y="4665796"/>
            <a:ext cx="186743" cy="87372"/>
          </a:xfrm>
          <a:custGeom>
            <a:avLst/>
            <a:gdLst>
              <a:gd name="T0" fmla="*/ 0 w 69"/>
              <a:gd name="T1" fmla="*/ 0 h 43"/>
              <a:gd name="T2" fmla="*/ 69 w 69"/>
              <a:gd name="T3" fmla="*/ 21 h 43"/>
              <a:gd name="T4" fmla="*/ 0 w 69"/>
              <a:gd name="T5" fmla="*/ 43 h 43"/>
              <a:gd name="T6" fmla="*/ 12 w 69"/>
              <a:gd name="T7" fmla="*/ 21 h 43"/>
              <a:gd name="T8" fmla="*/ 0 w 69"/>
              <a:gd name="T9" fmla="*/ 0 h 43"/>
            </a:gdLst>
            <a:ahLst/>
            <a:cxnLst>
              <a:cxn ang="0">
                <a:pos x="T0" y="T1"/>
              </a:cxn>
              <a:cxn ang="0">
                <a:pos x="T2" y="T3"/>
              </a:cxn>
              <a:cxn ang="0">
                <a:pos x="T4" y="T5"/>
              </a:cxn>
              <a:cxn ang="0">
                <a:pos x="T6" y="T7"/>
              </a:cxn>
              <a:cxn ang="0">
                <a:pos x="T8" y="T9"/>
              </a:cxn>
            </a:cxnLst>
            <a:rect l="0" t="0" r="r" b="b"/>
            <a:pathLst>
              <a:path w="69" h="43">
                <a:moveTo>
                  <a:pt x="0" y="0"/>
                </a:moveTo>
                <a:lnTo>
                  <a:pt x="69" y="21"/>
                </a:lnTo>
                <a:lnTo>
                  <a:pt x="0" y="43"/>
                </a:lnTo>
                <a:lnTo>
                  <a:pt x="12" y="21"/>
                </a:lnTo>
                <a:lnTo>
                  <a:pt x="0" y="0"/>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5" name="Rectangle 19"/>
          <p:cNvSpPr>
            <a:spLocks noChangeArrowheads="1"/>
          </p:cNvSpPr>
          <p:nvPr/>
        </p:nvSpPr>
        <p:spPr bwMode="auto">
          <a:xfrm>
            <a:off x="3273582" y="4645477"/>
            <a:ext cx="1171879" cy="215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err="1" smtClean="0">
                <a:ln>
                  <a:noFill/>
                </a:ln>
                <a:solidFill>
                  <a:srgbClr val="000000"/>
                </a:solidFill>
                <a:effectLst/>
                <a:latin typeface="+mn-lt"/>
                <a:cs typeface="Arial" pitchFamily="34" charset="0"/>
              </a:rPr>
              <a:t>TransformAPK</a:t>
            </a:r>
            <a:endParaRPr kumimoji="0" lang="en-US" altLang="en-US" sz="1400" b="0" i="0" u="none" strike="noStrike" cap="none" normalizeH="0" baseline="0" smtClean="0">
              <a:ln>
                <a:noFill/>
              </a:ln>
              <a:solidFill>
                <a:schemeClr val="tx1"/>
              </a:solidFill>
              <a:effectLst/>
              <a:latin typeface="+mn-lt"/>
              <a:cs typeface="Arial" pitchFamily="34" charset="0"/>
            </a:endParaRPr>
          </a:p>
        </p:txBody>
      </p:sp>
      <p:sp>
        <p:nvSpPr>
          <p:cNvPr id="56" name="Rectangle 20"/>
          <p:cNvSpPr>
            <a:spLocks noChangeArrowheads="1"/>
          </p:cNvSpPr>
          <p:nvPr/>
        </p:nvSpPr>
        <p:spPr bwMode="auto">
          <a:xfrm>
            <a:off x="6548348" y="4915721"/>
            <a:ext cx="809219" cy="430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err="1" smtClean="0">
                <a:ln>
                  <a:noFill/>
                </a:ln>
                <a:solidFill>
                  <a:srgbClr val="000000"/>
                </a:solidFill>
                <a:effectLst/>
                <a:latin typeface="+mn-lt"/>
              </a:rPr>
              <a:t>FlowDroid</a:t>
            </a:r>
            <a:endParaRPr kumimoji="0" lang="en-US" altLang="en-US" sz="1400" b="0" i="0" u="none" strike="noStrike" cap="none" normalizeH="0" baseline="0" dirty="0" smtClean="0">
              <a:ln>
                <a:noFill/>
              </a:ln>
              <a:solidFill>
                <a:srgbClr val="000000"/>
              </a:solidFill>
              <a:effectLst/>
              <a:latin typeface="+mn-lt"/>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dirty="0" smtClean="0">
                <a:solidFill>
                  <a:srgbClr val="000000"/>
                </a:solidFill>
                <a:latin typeface="+mn-lt"/>
              </a:rPr>
              <a:t>(</a:t>
            </a:r>
            <a:r>
              <a:rPr lang="en-US" altLang="en-US" sz="1400" b="0" dirty="0" smtClean="0">
                <a:solidFill>
                  <a:srgbClr val="000000"/>
                </a:solidFill>
                <a:latin typeface="+mn-lt"/>
              </a:rPr>
              <a:t>modified</a:t>
            </a:r>
            <a:r>
              <a:rPr lang="en-US" altLang="en-US" sz="1400" dirty="0" smtClean="0">
                <a:solidFill>
                  <a:srgbClr val="000000"/>
                </a:solidFill>
                <a:latin typeface="+mn-lt"/>
              </a:rPr>
              <a:t>)</a:t>
            </a:r>
            <a:endParaRPr kumimoji="0" lang="en-US" altLang="en-US" sz="1400" b="0" i="0" u="none" strike="noStrike" cap="none" normalizeH="0" baseline="0" dirty="0" smtClean="0">
              <a:ln>
                <a:noFill/>
              </a:ln>
              <a:solidFill>
                <a:schemeClr val="tx1"/>
              </a:solidFill>
              <a:effectLst/>
              <a:latin typeface="+mn-lt"/>
            </a:endParaRPr>
          </a:p>
        </p:txBody>
      </p:sp>
      <p:sp>
        <p:nvSpPr>
          <p:cNvPr id="57" name="Rectangle 22"/>
          <p:cNvSpPr>
            <a:spLocks noChangeArrowheads="1"/>
          </p:cNvSpPr>
          <p:nvPr/>
        </p:nvSpPr>
        <p:spPr bwMode="auto">
          <a:xfrm>
            <a:off x="6607889" y="4117180"/>
            <a:ext cx="438440" cy="215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err="1" smtClean="0">
                <a:ln>
                  <a:noFill/>
                </a:ln>
                <a:solidFill>
                  <a:srgbClr val="000000"/>
                </a:solidFill>
                <a:effectLst/>
                <a:latin typeface="+mn-lt"/>
                <a:cs typeface="Arial" pitchFamily="34" charset="0"/>
              </a:rPr>
              <a:t>Epicc</a:t>
            </a:r>
            <a:endParaRPr kumimoji="0" lang="en-US" altLang="en-US" sz="1400" b="0" i="0" u="none" strike="noStrike" cap="none" normalizeH="0" baseline="0" smtClean="0">
              <a:ln>
                <a:noFill/>
              </a:ln>
              <a:solidFill>
                <a:schemeClr val="tx1"/>
              </a:solidFill>
              <a:effectLst/>
              <a:latin typeface="+mn-lt"/>
              <a:cs typeface="Arial" pitchFamily="34" charset="0"/>
            </a:endParaRPr>
          </a:p>
        </p:txBody>
      </p:sp>
      <p:sp>
        <p:nvSpPr>
          <p:cNvPr id="58" name="Rectangle 23"/>
          <p:cNvSpPr>
            <a:spLocks noChangeArrowheads="1"/>
          </p:cNvSpPr>
          <p:nvPr/>
        </p:nvSpPr>
        <p:spPr bwMode="auto">
          <a:xfrm>
            <a:off x="1381796" y="4489019"/>
            <a:ext cx="1017613" cy="215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mn-lt"/>
                <a:cs typeface="Arial" pitchFamily="34" charset="0"/>
              </a:rPr>
              <a:t>Original APK</a:t>
            </a:r>
            <a:endParaRPr kumimoji="0" lang="en-US" altLang="en-US" sz="1400" b="0" i="0" u="none" strike="noStrike" cap="none" normalizeH="0" baseline="0" smtClean="0">
              <a:ln>
                <a:noFill/>
              </a:ln>
              <a:solidFill>
                <a:schemeClr val="tx1"/>
              </a:solidFill>
              <a:effectLst/>
              <a:latin typeface="+mn-lt"/>
              <a:cs typeface="Arial" pitchFamily="34" charset="0"/>
            </a:endParaRPr>
          </a:p>
        </p:txBody>
      </p:sp>
      <p:sp>
        <p:nvSpPr>
          <p:cNvPr id="59" name="Freeform 10"/>
          <p:cNvSpPr>
            <a:spLocks/>
          </p:cNvSpPr>
          <p:nvPr/>
        </p:nvSpPr>
        <p:spPr bwMode="auto">
          <a:xfrm>
            <a:off x="4737754" y="5647209"/>
            <a:ext cx="3548114" cy="290563"/>
          </a:xfrm>
          <a:custGeom>
            <a:avLst/>
            <a:gdLst>
              <a:gd name="T0" fmla="*/ 0 w 170"/>
              <a:gd name="T1" fmla="*/ 0 h 216"/>
              <a:gd name="T2" fmla="*/ 0 w 170"/>
              <a:gd name="T3" fmla="*/ 216 h 216"/>
              <a:gd name="T4" fmla="*/ 170 w 170"/>
              <a:gd name="T5" fmla="*/ 216 h 216"/>
            </a:gdLst>
            <a:ahLst/>
            <a:cxnLst>
              <a:cxn ang="0">
                <a:pos x="T0" y="T1"/>
              </a:cxn>
              <a:cxn ang="0">
                <a:pos x="T2" y="T3"/>
              </a:cxn>
              <a:cxn ang="0">
                <a:pos x="T4" y="T5"/>
              </a:cxn>
            </a:cxnLst>
            <a:rect l="0" t="0" r="r" b="b"/>
            <a:pathLst>
              <a:path w="170" h="216">
                <a:moveTo>
                  <a:pt x="0" y="0"/>
                </a:moveTo>
                <a:lnTo>
                  <a:pt x="0" y="216"/>
                </a:lnTo>
                <a:lnTo>
                  <a:pt x="170" y="216"/>
                </a:lnTo>
              </a:path>
            </a:pathLst>
          </a:custGeom>
          <a:no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0" name="Freeform 11"/>
          <p:cNvSpPr>
            <a:spLocks/>
          </p:cNvSpPr>
          <p:nvPr/>
        </p:nvSpPr>
        <p:spPr bwMode="auto">
          <a:xfrm>
            <a:off x="8193850" y="5895102"/>
            <a:ext cx="186743" cy="87372"/>
          </a:xfrm>
          <a:custGeom>
            <a:avLst/>
            <a:gdLst>
              <a:gd name="T0" fmla="*/ 0 w 69"/>
              <a:gd name="T1" fmla="*/ 0 h 43"/>
              <a:gd name="T2" fmla="*/ 69 w 69"/>
              <a:gd name="T3" fmla="*/ 21 h 43"/>
              <a:gd name="T4" fmla="*/ 0 w 69"/>
              <a:gd name="T5" fmla="*/ 43 h 43"/>
              <a:gd name="T6" fmla="*/ 11 w 69"/>
              <a:gd name="T7" fmla="*/ 21 h 43"/>
              <a:gd name="T8" fmla="*/ 0 w 69"/>
              <a:gd name="T9" fmla="*/ 0 h 43"/>
            </a:gdLst>
            <a:ahLst/>
            <a:cxnLst>
              <a:cxn ang="0">
                <a:pos x="T0" y="T1"/>
              </a:cxn>
              <a:cxn ang="0">
                <a:pos x="T2" y="T3"/>
              </a:cxn>
              <a:cxn ang="0">
                <a:pos x="T4" y="T5"/>
              </a:cxn>
              <a:cxn ang="0">
                <a:pos x="T6" y="T7"/>
              </a:cxn>
              <a:cxn ang="0">
                <a:pos x="T8" y="T9"/>
              </a:cxn>
            </a:cxnLst>
            <a:rect l="0" t="0" r="r" b="b"/>
            <a:pathLst>
              <a:path w="69" h="43">
                <a:moveTo>
                  <a:pt x="0" y="0"/>
                </a:moveTo>
                <a:lnTo>
                  <a:pt x="69" y="21"/>
                </a:lnTo>
                <a:lnTo>
                  <a:pt x="0" y="43"/>
                </a:lnTo>
                <a:lnTo>
                  <a:pt x="11" y="21"/>
                </a:lnTo>
                <a:lnTo>
                  <a:pt x="0" y="0"/>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1" name="Rectangle 12"/>
          <p:cNvSpPr>
            <a:spLocks noChangeArrowheads="1"/>
          </p:cNvSpPr>
          <p:nvPr/>
        </p:nvSpPr>
        <p:spPr bwMode="auto">
          <a:xfrm>
            <a:off x="3760737" y="5411507"/>
            <a:ext cx="1943208" cy="235702"/>
          </a:xfrm>
          <a:prstGeom prst="rect">
            <a:avLst/>
          </a:prstGeom>
          <a:solidFill>
            <a:schemeClr val="bg1"/>
          </a:solid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2" name="Rectangle 22"/>
          <p:cNvSpPr>
            <a:spLocks noChangeArrowheads="1"/>
          </p:cNvSpPr>
          <p:nvPr/>
        </p:nvSpPr>
        <p:spPr bwMode="auto">
          <a:xfrm>
            <a:off x="3868994" y="5411507"/>
            <a:ext cx="1288255" cy="215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mn-lt"/>
                <a:cs typeface="Arial" pitchFamily="34" charset="0"/>
              </a:rPr>
              <a:t>Extract manifest</a:t>
            </a:r>
            <a:endParaRPr kumimoji="0" lang="en-US" altLang="en-US" sz="1400" b="0" i="0" u="none" strike="noStrike" cap="none" normalizeH="0" baseline="0" smtClean="0">
              <a:ln>
                <a:noFill/>
              </a:ln>
              <a:solidFill>
                <a:schemeClr val="tx1"/>
              </a:solidFill>
              <a:effectLst/>
              <a:latin typeface="+mn-lt"/>
              <a:cs typeface="Arial" pitchFamily="34" charset="0"/>
            </a:endParaRPr>
          </a:p>
        </p:txBody>
      </p:sp>
      <p:sp>
        <p:nvSpPr>
          <p:cNvPr id="63" name="Line 15"/>
          <p:cNvSpPr>
            <a:spLocks noChangeShapeType="1"/>
          </p:cNvSpPr>
          <p:nvPr/>
        </p:nvSpPr>
        <p:spPr bwMode="auto">
          <a:xfrm rot="5400000" flipV="1">
            <a:off x="4558946" y="5149390"/>
            <a:ext cx="35761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4" name="Freeform 16"/>
          <p:cNvSpPr>
            <a:spLocks/>
          </p:cNvSpPr>
          <p:nvPr/>
        </p:nvSpPr>
        <p:spPr bwMode="auto">
          <a:xfrm rot="5400000">
            <a:off x="4666300" y="5260867"/>
            <a:ext cx="140202" cy="116376"/>
          </a:xfrm>
          <a:custGeom>
            <a:avLst/>
            <a:gdLst>
              <a:gd name="T0" fmla="*/ 0 w 69"/>
              <a:gd name="T1" fmla="*/ 0 h 43"/>
              <a:gd name="T2" fmla="*/ 69 w 69"/>
              <a:gd name="T3" fmla="*/ 21 h 43"/>
              <a:gd name="T4" fmla="*/ 0 w 69"/>
              <a:gd name="T5" fmla="*/ 43 h 43"/>
              <a:gd name="T6" fmla="*/ 11 w 69"/>
              <a:gd name="T7" fmla="*/ 21 h 43"/>
              <a:gd name="T8" fmla="*/ 0 w 69"/>
              <a:gd name="T9" fmla="*/ 0 h 43"/>
            </a:gdLst>
            <a:ahLst/>
            <a:cxnLst>
              <a:cxn ang="0">
                <a:pos x="T0" y="T1"/>
              </a:cxn>
              <a:cxn ang="0">
                <a:pos x="T2" y="T3"/>
              </a:cxn>
              <a:cxn ang="0">
                <a:pos x="T4" y="T5"/>
              </a:cxn>
              <a:cxn ang="0">
                <a:pos x="T6" y="T7"/>
              </a:cxn>
              <a:cxn ang="0">
                <a:pos x="T8" y="T9"/>
              </a:cxn>
            </a:cxnLst>
            <a:rect l="0" t="0" r="r" b="b"/>
            <a:pathLst>
              <a:path w="69" h="43">
                <a:moveTo>
                  <a:pt x="0" y="0"/>
                </a:moveTo>
                <a:lnTo>
                  <a:pt x="69" y="21"/>
                </a:lnTo>
                <a:lnTo>
                  <a:pt x="0" y="43"/>
                </a:lnTo>
                <a:lnTo>
                  <a:pt x="11" y="21"/>
                </a:lnTo>
                <a:lnTo>
                  <a:pt x="0" y="0"/>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0" name="Rectangle 19"/>
          <p:cNvSpPr>
            <a:spLocks noChangeArrowheads="1"/>
          </p:cNvSpPr>
          <p:nvPr/>
        </p:nvSpPr>
        <p:spPr bwMode="auto">
          <a:xfrm>
            <a:off x="1414232" y="3887502"/>
            <a:ext cx="77565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mn-lt"/>
                <a:cs typeface="Arial" pitchFamily="34" charset="0"/>
              </a:rPr>
              <a:t>Phase 1</a:t>
            </a:r>
            <a:endParaRPr kumimoji="0" lang="en-US" altLang="en-US" sz="1600" b="1" i="0" u="none" strike="noStrike" cap="none" normalizeH="0" baseline="0" smtClean="0">
              <a:ln>
                <a:noFill/>
              </a:ln>
              <a:solidFill>
                <a:schemeClr val="tx1"/>
              </a:solidFill>
              <a:effectLst/>
              <a:latin typeface="+mn-lt"/>
              <a:cs typeface="Arial" pitchFamily="34" charset="0"/>
            </a:endParaRPr>
          </a:p>
        </p:txBody>
      </p:sp>
      <p:sp>
        <p:nvSpPr>
          <p:cNvPr id="10" name="Rectangle 9"/>
          <p:cNvSpPr/>
          <p:nvPr/>
        </p:nvSpPr>
        <p:spPr>
          <a:xfrm>
            <a:off x="6431971" y="4884739"/>
            <a:ext cx="1401925" cy="507881"/>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36582" y="3486591"/>
            <a:ext cx="184666" cy="400110"/>
          </a:xfrm>
          <a:prstGeom prst="rect">
            <a:avLst/>
          </a:prstGeom>
          <a:noFill/>
        </p:spPr>
        <p:txBody>
          <a:bodyPr wrap="none" rtlCol="0">
            <a:spAutoFit/>
          </a:bodyPr>
          <a:lstStyle/>
          <a:p>
            <a:pPr algn="l"/>
            <a:endParaRPr lang="en-US" dirty="0" smtClean="0"/>
          </a:p>
        </p:txBody>
      </p:sp>
    </p:spTree>
    <p:extLst>
      <p:ext uri="{BB962C8B-B14F-4D97-AF65-F5344CB8AC3E}">
        <p14:creationId xmlns:p14="http://schemas.microsoft.com/office/powerpoint/2010/main" val="2399046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Phase 2</a:t>
            </a:r>
            <a:endParaRPr lang="en-US" dirty="0"/>
          </a:p>
        </p:txBody>
      </p:sp>
      <p:sp>
        <p:nvSpPr>
          <p:cNvPr id="3" name="Content Placeholder 2"/>
          <p:cNvSpPr>
            <a:spLocks noGrp="1"/>
          </p:cNvSpPr>
          <p:nvPr>
            <p:ph sz="quarter" idx="10"/>
          </p:nvPr>
        </p:nvSpPr>
        <p:spPr>
          <a:xfrm>
            <a:off x="528616" y="1074737"/>
            <a:ext cx="5863350" cy="5023294"/>
          </a:xfrm>
          <a:prstGeom prst="rect">
            <a:avLst/>
          </a:prstGeom>
        </p:spPr>
        <p:txBody>
          <a:bodyPr>
            <a:normAutofit/>
          </a:bodyPr>
          <a:lstStyle/>
          <a:p>
            <a:r>
              <a:rPr lang="en-US" b="1" dirty="0" smtClean="0"/>
              <a:t>Phase 2</a:t>
            </a:r>
          </a:p>
          <a:p>
            <a:pPr lvl="1">
              <a:buSzPct val="100000"/>
            </a:pPr>
            <a:r>
              <a:rPr lang="en-US" sz="2000" dirty="0" smtClean="0"/>
              <a:t>Input: Phase 1 output.</a:t>
            </a:r>
          </a:p>
          <a:p>
            <a:pPr lvl="1">
              <a:buSzPct val="100000"/>
            </a:pPr>
            <a:r>
              <a:rPr lang="en-US" sz="2000" dirty="0" smtClean="0"/>
              <a:t>Generate and solve the data-flow equations.</a:t>
            </a:r>
          </a:p>
          <a:p>
            <a:pPr lvl="1">
              <a:buSzPct val="100000"/>
            </a:pPr>
            <a:r>
              <a:rPr lang="en-US" sz="2000" dirty="0" smtClean="0"/>
              <a:t>Output: </a:t>
            </a:r>
          </a:p>
          <a:p>
            <a:pPr marL="1257300" lvl="2" indent="-342900">
              <a:buFont typeface="+mj-lt"/>
              <a:buAutoNum type="arabicPeriod"/>
            </a:pPr>
            <a:r>
              <a:rPr lang="en-US" sz="2000" dirty="0" smtClean="0"/>
              <a:t>Directed graph indicating information flow between sources, intents, intent results, and sinks.</a:t>
            </a:r>
          </a:p>
          <a:p>
            <a:pPr marL="1257300" lvl="2" indent="-342900">
              <a:buFont typeface="+mj-lt"/>
              <a:buAutoNum type="arabicPeriod"/>
            </a:pPr>
            <a:r>
              <a:rPr lang="en-US" sz="2000" dirty="0" err="1"/>
              <a:t>Taintedness</a:t>
            </a:r>
            <a:r>
              <a:rPr lang="en-US" sz="2000" dirty="0"/>
              <a:t> of each sink</a:t>
            </a:r>
            <a:r>
              <a:rPr lang="en-US" sz="2000" dirty="0" smtClean="0"/>
              <a:t>.</a:t>
            </a:r>
          </a:p>
          <a:p>
            <a:pPr marL="457200" lvl="1" indent="0">
              <a:buNone/>
            </a:pPr>
            <a:endParaRPr lang="en-US" sz="2000" dirty="0" smtClean="0"/>
          </a:p>
          <a:p>
            <a:pPr lvl="1"/>
            <a:endParaRPr lang="en-US" sz="2000" dirty="0" smtClean="0"/>
          </a:p>
          <a:p>
            <a:pPr lvl="1"/>
            <a:endParaRPr lang="en-US" sz="2000" dirty="0"/>
          </a:p>
        </p:txBody>
      </p:sp>
      <p:pic>
        <p:nvPicPr>
          <p:cNvPr id="7"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0620" y="2886765"/>
            <a:ext cx="4535493" cy="2940822"/>
          </a:xfrm>
          <a:prstGeom prst="rect">
            <a:avLst/>
          </a:prstGeom>
        </p:spPr>
      </p:pic>
      <p:sp>
        <p:nvSpPr>
          <p:cNvPr id="4" name="Rectangle 10"/>
          <p:cNvSpPr/>
          <p:nvPr/>
        </p:nvSpPr>
        <p:spPr>
          <a:xfrm>
            <a:off x="9894013" y="3607594"/>
            <a:ext cx="793038" cy="1324768"/>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359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t>
            </a:r>
            <a:r>
              <a:rPr lang="en-US" dirty="0" err="1" smtClean="0"/>
              <a:t>DidFail</a:t>
            </a:r>
            <a:r>
              <a:rPr lang="en-US" dirty="0" smtClean="0"/>
              <a:t> analyzer: App Set 1</a:t>
            </a:r>
            <a:endParaRPr lang="en-US" dirty="0"/>
          </a:p>
        </p:txBody>
      </p:sp>
      <p:sp>
        <p:nvSpPr>
          <p:cNvPr id="3" name="Content Placeholder 2"/>
          <p:cNvSpPr>
            <a:spLocks noGrp="1"/>
          </p:cNvSpPr>
          <p:nvPr>
            <p:ph sz="quarter" idx="10"/>
          </p:nvPr>
        </p:nvSpPr>
        <p:spPr>
          <a:prstGeom prst="rect">
            <a:avLst/>
          </a:prstGeom>
        </p:spPr>
        <p:txBody>
          <a:bodyPr>
            <a:normAutofit/>
          </a:bodyPr>
          <a:lstStyle/>
          <a:p>
            <a:pPr>
              <a:lnSpc>
                <a:spcPts val="2540"/>
              </a:lnSpc>
            </a:pPr>
            <a:r>
              <a:rPr lang="en-US" b="1" dirty="0" err="1" smtClean="0"/>
              <a:t>SendSMS.apk</a:t>
            </a:r>
            <a:endParaRPr lang="en-US" b="1" dirty="0" smtClean="0"/>
          </a:p>
          <a:p>
            <a:pPr lvl="2">
              <a:lnSpc>
                <a:spcPts val="2540"/>
              </a:lnSpc>
            </a:pPr>
            <a:r>
              <a:rPr lang="en-US" dirty="0" smtClean="0"/>
              <a:t>Reads device ID, passes through Echoer,</a:t>
            </a:r>
            <a:br>
              <a:rPr lang="en-US" dirty="0" smtClean="0"/>
            </a:br>
            <a:r>
              <a:rPr lang="en-US" dirty="0" smtClean="0"/>
              <a:t>and leaks it via SMS</a:t>
            </a:r>
          </a:p>
          <a:p>
            <a:pPr>
              <a:lnSpc>
                <a:spcPts val="2540"/>
              </a:lnSpc>
              <a:spcBef>
                <a:spcPts val="600"/>
              </a:spcBef>
            </a:pPr>
            <a:r>
              <a:rPr lang="en-US" b="1" dirty="0" err="1" smtClean="0"/>
              <a:t>Echoer.apk</a:t>
            </a:r>
            <a:endParaRPr lang="en-US" b="1" dirty="0" smtClean="0"/>
          </a:p>
          <a:p>
            <a:pPr lvl="2">
              <a:lnSpc>
                <a:spcPts val="2540"/>
              </a:lnSpc>
            </a:pPr>
            <a:r>
              <a:rPr lang="en-US" dirty="0" smtClean="0"/>
              <a:t>Echoes the data received via an intent</a:t>
            </a:r>
          </a:p>
          <a:p>
            <a:pPr>
              <a:lnSpc>
                <a:spcPts val="2540"/>
              </a:lnSpc>
              <a:spcBef>
                <a:spcPts val="600"/>
              </a:spcBef>
            </a:pPr>
            <a:r>
              <a:rPr lang="en-US" b="1" dirty="0" err="1" smtClean="0"/>
              <a:t>WriteFile.apk</a:t>
            </a:r>
            <a:endParaRPr lang="en-US" b="1" dirty="0" smtClean="0"/>
          </a:p>
          <a:p>
            <a:pPr lvl="2">
              <a:lnSpc>
                <a:spcPts val="2540"/>
              </a:lnSpc>
            </a:pPr>
            <a:r>
              <a:rPr lang="en-US" dirty="0" smtClean="0"/>
              <a:t>Reads physical location (from GPS), </a:t>
            </a:r>
            <a:br>
              <a:rPr lang="en-US" dirty="0" smtClean="0"/>
            </a:br>
            <a:r>
              <a:rPr lang="en-US" dirty="0" smtClean="0"/>
              <a:t>passes through Echoer, and writes it to a file</a:t>
            </a:r>
            <a:endParaRPr lang="en-US" dirty="0"/>
          </a:p>
          <a:p>
            <a:pPr>
              <a:lnSpc>
                <a:spcPts val="2540"/>
              </a:lnSpc>
            </a:pPr>
            <a:endParaRPr lang="en-US" dirty="0" smtClean="0"/>
          </a:p>
          <a:p>
            <a:pPr>
              <a:lnSpc>
                <a:spcPts val="2540"/>
              </a:lnSpc>
            </a:pPr>
            <a:endParaRPr lang="en-US" dirty="0"/>
          </a:p>
          <a:p>
            <a:pPr marL="0" indent="0">
              <a:lnSpc>
                <a:spcPts val="2540"/>
              </a:lnSpc>
              <a:buNone/>
            </a:pPr>
            <a:endParaRPr lang="en-US" dirty="0" smtClean="0"/>
          </a:p>
        </p:txBody>
      </p:sp>
      <p:pic>
        <p:nvPicPr>
          <p:cNvPr id="4" name="Picture 3"/>
          <p:cNvPicPr>
            <a:picLocks/>
          </p:cNvPicPr>
          <p:nvPr/>
        </p:nvPicPr>
        <p:blipFill>
          <a:blip r:embed="rId3"/>
          <a:stretch>
            <a:fillRect/>
          </a:stretch>
        </p:blipFill>
        <p:spPr>
          <a:xfrm>
            <a:off x="6664374" y="3840593"/>
            <a:ext cx="5412501" cy="2266476"/>
          </a:xfrm>
          <a:prstGeom prst="rect">
            <a:avLst/>
          </a:prstGeom>
          <a:ln w="28575">
            <a:solidFill>
              <a:schemeClr val="accent1"/>
            </a:solidFill>
          </a:ln>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1297" y="340586"/>
            <a:ext cx="3911626" cy="3024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8955606" y="3431445"/>
            <a:ext cx="2972949" cy="400110"/>
          </a:xfrm>
          <a:prstGeom prst="rect">
            <a:avLst/>
          </a:prstGeom>
          <a:noFill/>
        </p:spPr>
        <p:txBody>
          <a:bodyPr wrap="square" rtlCol="0">
            <a:spAutoFit/>
          </a:bodyPr>
          <a:lstStyle/>
          <a:p>
            <a:pPr algn="l"/>
            <a:r>
              <a:rPr lang="en-US" dirty="0" smtClean="0"/>
              <a:t>Flows found by DidFail</a:t>
            </a:r>
          </a:p>
        </p:txBody>
      </p:sp>
    </p:spTree>
    <p:extLst>
      <p:ext uri="{BB962C8B-B14F-4D97-AF65-F5344CB8AC3E}">
        <p14:creationId xmlns:p14="http://schemas.microsoft.com/office/powerpoint/2010/main" val="2559890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Limitations</a:t>
            </a:r>
            <a:endParaRPr lang="en-US" dirty="0"/>
          </a:p>
        </p:txBody>
      </p:sp>
      <p:sp>
        <p:nvSpPr>
          <p:cNvPr id="3" name="Content Placeholder 2"/>
          <p:cNvSpPr>
            <a:spLocks noGrp="1"/>
          </p:cNvSpPr>
          <p:nvPr>
            <p:ph sz="quarter" idx="10"/>
          </p:nvPr>
        </p:nvSpPr>
        <p:spPr/>
        <p:txBody>
          <a:bodyPr/>
          <a:lstStyle/>
          <a:p>
            <a:r>
              <a:rPr lang="en-US" smtClean="0"/>
              <a:t>Unsoundness</a:t>
            </a:r>
          </a:p>
          <a:p>
            <a:pPr lvl="2"/>
            <a:r>
              <a:rPr lang="en-US" smtClean="0"/>
              <a:t>Inherited from FlowDroid/Epicc</a:t>
            </a:r>
          </a:p>
          <a:p>
            <a:pPr lvl="3"/>
            <a:r>
              <a:rPr lang="en-US" smtClean="0"/>
              <a:t>Native code, reflection, etc.</a:t>
            </a:r>
          </a:p>
          <a:p>
            <a:pPr lvl="2"/>
            <a:r>
              <a:rPr lang="en-US" smtClean="0"/>
              <a:t>Shared static fields</a:t>
            </a:r>
          </a:p>
          <a:p>
            <a:pPr lvl="3"/>
            <a:r>
              <a:rPr lang="en-US" smtClean="0"/>
              <a:t>Partially addressed by Jonathan Burket, but with scalability issues</a:t>
            </a:r>
          </a:p>
          <a:p>
            <a:pPr lvl="2"/>
            <a:r>
              <a:rPr lang="en-US" smtClean="0"/>
              <a:t>Implicit flows</a:t>
            </a:r>
          </a:p>
          <a:p>
            <a:pPr lvl="2"/>
            <a:r>
              <a:rPr lang="en-US" smtClean="0"/>
              <a:t>Originally only considered activity intents</a:t>
            </a:r>
          </a:p>
          <a:p>
            <a:pPr lvl="3"/>
            <a:r>
              <a:rPr lang="en-US" smtClean="0"/>
              <a:t>Students added partial support for services and broadcast receivers.</a:t>
            </a:r>
          </a:p>
          <a:p>
            <a:r>
              <a:rPr lang="en-US" smtClean="0"/>
              <a:t>Imprecision</a:t>
            </a:r>
          </a:p>
          <a:p>
            <a:pPr lvl="2"/>
            <a:r>
              <a:rPr lang="en-US" smtClean="0"/>
              <a:t>Inherited from FlowDroid/Epicc</a:t>
            </a:r>
          </a:p>
          <a:p>
            <a:pPr lvl="2"/>
            <a:r>
              <a:rPr lang="en-US" smtClean="0"/>
              <a:t>DidFail doesn’t consider permissions when matching intents</a:t>
            </a:r>
          </a:p>
          <a:p>
            <a:pPr lvl="2"/>
            <a:r>
              <a:rPr lang="en-US" smtClean="0"/>
              <a:t>All intents received by a component are conflated together as a single source</a:t>
            </a:r>
          </a:p>
          <a:p>
            <a:pPr lvl="1"/>
            <a:endParaRPr lang="en-US" dirty="0"/>
          </a:p>
        </p:txBody>
      </p:sp>
    </p:spTree>
    <p:extLst>
      <p:ext uri="{BB962C8B-B14F-4D97-AF65-F5344CB8AC3E}">
        <p14:creationId xmlns:p14="http://schemas.microsoft.com/office/powerpoint/2010/main" val="2212101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rotWithShape="1">
          <a:blip r:embed="rId2"/>
          <a:srcRect t="3889" b="4322"/>
          <a:stretch/>
        </p:blipFill>
        <p:spPr>
          <a:xfrm>
            <a:off x="464641" y="2631079"/>
            <a:ext cx="8730159" cy="3138176"/>
          </a:xfrm>
          <a:prstGeom prst="rect">
            <a:avLst/>
          </a:prstGeom>
        </p:spPr>
      </p:pic>
      <p:sp>
        <p:nvSpPr>
          <p:cNvPr id="2" name="Title 1"/>
          <p:cNvSpPr>
            <a:spLocks noGrp="1"/>
          </p:cNvSpPr>
          <p:nvPr>
            <p:ph type="title"/>
          </p:nvPr>
        </p:nvSpPr>
        <p:spPr/>
        <p:txBody>
          <a:bodyPr/>
          <a:lstStyle/>
          <a:p>
            <a:r>
              <a:rPr lang="en-US" dirty="0" smtClean="0"/>
              <a:t>Use of Two-Phase Approach in App Stores</a:t>
            </a:r>
            <a:endParaRPr lang="en-US" dirty="0"/>
          </a:p>
        </p:txBody>
      </p:sp>
      <p:sp>
        <p:nvSpPr>
          <p:cNvPr id="3" name="Content Placeholder 2"/>
          <p:cNvSpPr>
            <a:spLocks noGrp="1"/>
          </p:cNvSpPr>
          <p:nvPr>
            <p:ph sz="quarter" idx="10"/>
          </p:nvPr>
        </p:nvSpPr>
        <p:spPr>
          <a:prstGeom prst="rect">
            <a:avLst/>
          </a:prstGeom>
        </p:spPr>
        <p:txBody>
          <a:bodyPr/>
          <a:lstStyle/>
          <a:p>
            <a:r>
              <a:rPr lang="en-US" sz="2000" dirty="0" smtClean="0"/>
              <a:t>We envision that the two-phase analysis can be used as follows:</a:t>
            </a:r>
          </a:p>
          <a:p>
            <a:pPr lvl="2">
              <a:buSzPct val="100000"/>
            </a:pPr>
            <a:r>
              <a:rPr lang="en-US" sz="2000" dirty="0" smtClean="0"/>
              <a:t>An app store runs the phase-1 analysis for each app it has.</a:t>
            </a:r>
          </a:p>
          <a:p>
            <a:pPr lvl="2">
              <a:buSzPct val="100000"/>
            </a:pPr>
            <a:r>
              <a:rPr lang="en-US" sz="2000" dirty="0" smtClean="0"/>
              <a:t>When the user wants to download a new app, the store runs the phase-2 analysis </a:t>
            </a:r>
            <a:br>
              <a:rPr lang="en-US" sz="2000" dirty="0" smtClean="0"/>
            </a:br>
            <a:r>
              <a:rPr lang="en-US" sz="2000" dirty="0" smtClean="0"/>
              <a:t>and indicates new flows.</a:t>
            </a:r>
          </a:p>
          <a:p>
            <a:pPr lvl="2">
              <a:buSzPct val="100000"/>
            </a:pPr>
            <a:r>
              <a:rPr lang="en-US" sz="2000" dirty="0" smtClean="0"/>
              <a:t>Fast response to user.</a:t>
            </a:r>
          </a:p>
          <a:p>
            <a:pPr marL="0" indent="0">
              <a:buNone/>
            </a:pPr>
            <a:endParaRPr lang="en-US" dirty="0"/>
          </a:p>
        </p:txBody>
      </p:sp>
      <p:sp>
        <p:nvSpPr>
          <p:cNvPr id="7" name="Content Placeholder 2"/>
          <p:cNvSpPr txBox="1">
            <a:spLocks/>
          </p:cNvSpPr>
          <p:nvPr/>
        </p:nvSpPr>
        <p:spPr>
          <a:xfrm>
            <a:off x="658531" y="5743270"/>
            <a:ext cx="7038503" cy="467833"/>
          </a:xfrm>
          <a:prstGeom prst="rect">
            <a:avLst/>
          </a:prstGeom>
          <a:noFill/>
        </p:spPr>
        <p:txBody>
          <a:bodyPr vert="horz" lIns="0" tIns="45720" rIns="0" bIns="45720" rtlCol="0">
            <a:noAutofit/>
          </a:bodyPr>
          <a:lstStyle>
            <a:lvl1pPr marL="228600" indent="-228600" algn="l" defTabSz="914400" rtl="0" eaLnBrk="1" latinLnBrk="0" hangingPunct="1">
              <a:lnSpc>
                <a:spcPct val="100000"/>
              </a:lnSpc>
              <a:spcBef>
                <a:spcPts val="1800"/>
              </a:spcBef>
              <a:buFont typeface="Wingdings" panose="05000000000000000000" pitchFamily="2" charset="2"/>
              <a:buChar char="§"/>
              <a:defRPr sz="2200" kern="1200" baseline="0">
                <a:solidFill>
                  <a:srgbClr val="000000"/>
                </a:solidFill>
                <a:latin typeface="+mn-lt"/>
                <a:ea typeface="+mn-ea"/>
                <a:cs typeface="+mn-cs"/>
              </a:defRPr>
            </a:lvl1pPr>
            <a:lvl2pPr marL="685800" indent="-228600" algn="l" defTabSz="914400" rtl="0" eaLnBrk="1" latinLnBrk="0" hangingPunct="1">
              <a:lnSpc>
                <a:spcPct val="100000"/>
              </a:lnSpc>
              <a:spcBef>
                <a:spcPts val="600"/>
              </a:spcBef>
              <a:buFont typeface="Wingdings" panose="05000000000000000000" pitchFamily="2" charset="2"/>
              <a:buChar char="§"/>
              <a:defRPr sz="2000" kern="1200" baseline="0">
                <a:solidFill>
                  <a:srgbClr val="000000"/>
                </a:solidFill>
                <a:latin typeface="+mn-lt"/>
                <a:ea typeface="+mn-ea"/>
                <a:cs typeface="+mn-cs"/>
              </a:defRPr>
            </a:lvl2pPr>
            <a:lvl3pPr marL="1143000" indent="-228600" algn="l" defTabSz="914400" rtl="0" eaLnBrk="1" latinLnBrk="0" hangingPunct="1">
              <a:lnSpc>
                <a:spcPct val="100000"/>
              </a:lnSpc>
              <a:spcBef>
                <a:spcPts val="600"/>
              </a:spcBef>
              <a:buFont typeface="Wingdings" panose="05000000000000000000" pitchFamily="2" charset="2"/>
              <a:buChar char="§"/>
              <a:defRPr sz="1800" kern="1200" baseline="0">
                <a:solidFill>
                  <a:srgbClr val="000000"/>
                </a:solidFill>
                <a:latin typeface="+mn-lt"/>
                <a:ea typeface="+mn-ea"/>
                <a:cs typeface="+mn-cs"/>
              </a:defRPr>
            </a:lvl3pPr>
            <a:lvl4pPr marL="1600200" indent="-228600" algn="l" defTabSz="914400" rtl="0" eaLnBrk="1" latinLnBrk="0" hangingPunct="1">
              <a:lnSpc>
                <a:spcPct val="100000"/>
              </a:lnSpc>
              <a:spcBef>
                <a:spcPts val="600"/>
              </a:spcBef>
              <a:buFont typeface="Wingdings" panose="05000000000000000000" pitchFamily="2" charset="2"/>
              <a:buChar char="§"/>
              <a:defRPr sz="1600" kern="1200" baseline="0">
                <a:solidFill>
                  <a:srgbClr val="000000"/>
                </a:solidFill>
                <a:latin typeface="+mn-lt"/>
                <a:ea typeface="+mn-ea"/>
                <a:cs typeface="+mn-cs"/>
              </a:defRPr>
            </a:lvl4pPr>
            <a:lvl5pPr marL="2057400" indent="-228600" algn="l" defTabSz="914400" rtl="0" eaLnBrk="1" latinLnBrk="0" hangingPunct="1">
              <a:lnSpc>
                <a:spcPct val="100000"/>
              </a:lnSpc>
              <a:spcBef>
                <a:spcPts val="600"/>
              </a:spcBef>
              <a:buFont typeface="Wingdings" panose="05000000000000000000" pitchFamily="2" charset="2"/>
              <a:buChar char="§"/>
              <a:defRPr sz="1400" kern="1200" baseline="0">
                <a:solidFill>
                  <a:srgbClr val="000000"/>
                </a:solidFill>
                <a:latin typeface="+mn-lt"/>
                <a:ea typeface="+mn-ea"/>
                <a:cs typeface="+mn-cs"/>
              </a:defRPr>
            </a:lvl5pPr>
            <a:lvl6pPr marL="25146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6pPr>
            <a:lvl7pPr marL="29718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7pPr>
            <a:lvl8pPr marL="34290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8pPr>
            <a:lvl9pPr marL="38862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9pPr>
          </a:lstStyle>
          <a:p>
            <a:pPr marL="0" indent="0" algn="ctr">
              <a:buNone/>
            </a:pPr>
            <a:r>
              <a:rPr lang="en-US" sz="2400" dirty="0">
                <a:solidFill>
                  <a:srgbClr val="FF0000"/>
                </a:solidFill>
              </a:rPr>
              <a:t>Policy guidance/enforcement, for usability. </a:t>
            </a:r>
          </a:p>
        </p:txBody>
      </p:sp>
    </p:spTree>
    <p:extLst>
      <p:ext uri="{BB962C8B-B14F-4D97-AF65-F5344CB8AC3E}">
        <p14:creationId xmlns:p14="http://schemas.microsoft.com/office/powerpoint/2010/main" val="316506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Policies to Determine Allowed Flows</a:t>
            </a:r>
            <a:endParaRPr lang="en-US" dirty="0"/>
          </a:p>
        </p:txBody>
      </p:sp>
      <p:sp>
        <p:nvSpPr>
          <p:cNvPr id="9" name="TextBox 8"/>
          <p:cNvSpPr txBox="1"/>
          <p:nvPr/>
        </p:nvSpPr>
        <p:spPr>
          <a:xfrm>
            <a:off x="9673199" y="2756196"/>
            <a:ext cx="1828804" cy="400110"/>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smtClean="0">
                <a:solidFill>
                  <a:srgbClr val="FFFFFF"/>
                </a:solidFill>
              </a:rPr>
              <a:t>Example 2</a:t>
            </a:r>
            <a:endParaRPr lang="en-US" dirty="0">
              <a:solidFill>
                <a:srgbClr val="FFFFFF"/>
              </a:solidFill>
            </a:endParaRPr>
          </a:p>
        </p:txBody>
      </p:sp>
      <p:sp>
        <p:nvSpPr>
          <p:cNvPr id="109" name="TextBox 108"/>
          <p:cNvSpPr txBox="1"/>
          <p:nvPr/>
        </p:nvSpPr>
        <p:spPr>
          <a:xfrm>
            <a:off x="3289948" y="2756196"/>
            <a:ext cx="1828804" cy="400110"/>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smtClean="0">
                <a:solidFill>
                  <a:srgbClr val="FFFFFF"/>
                </a:solidFill>
              </a:rPr>
              <a:t>Example 1</a:t>
            </a:r>
            <a:endParaRPr lang="en-US" dirty="0">
              <a:solidFill>
                <a:srgbClr val="FFFFFF"/>
              </a:solidFill>
            </a:endParaRPr>
          </a:p>
        </p:txBody>
      </p:sp>
      <p:sp>
        <p:nvSpPr>
          <p:cNvPr id="61" name="TextBox 60"/>
          <p:cNvSpPr txBox="1"/>
          <p:nvPr/>
        </p:nvSpPr>
        <p:spPr>
          <a:xfrm>
            <a:off x="692010" y="2015412"/>
            <a:ext cx="10809994" cy="508575"/>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r>
              <a:rPr lang="en-US" sz="2600" dirty="0" smtClean="0">
                <a:solidFill>
                  <a:srgbClr val="000000"/>
                </a:solidFill>
                <a:latin typeface="Calibri" panose="020F0502020204030204" pitchFamily="34" charset="0"/>
                <a:ea typeface="Verdana" panose="020B0604030504040204" pitchFamily="34" charset="0"/>
                <a:cs typeface="Verdana" panose="020B0604030504040204" pitchFamily="34" charset="0"/>
              </a:rPr>
              <a:t>Policy: Prohibit flow </a:t>
            </a:r>
            <a:r>
              <a:rPr lang="en-US" sz="2600" dirty="0">
                <a:solidFill>
                  <a:srgbClr val="000000"/>
                </a:solidFill>
                <a:latin typeface="Calibri" panose="020F0502020204030204" pitchFamily="34" charset="0"/>
                <a:ea typeface="Verdana" panose="020B0604030504040204" pitchFamily="34" charset="0"/>
                <a:cs typeface="Verdana" panose="020B0604030504040204" pitchFamily="34" charset="0"/>
              </a:rPr>
              <a:t>from Src</a:t>
            </a:r>
            <a:r>
              <a:rPr lang="en-US" sz="2600" baseline="-25000" dirty="0">
                <a:solidFill>
                  <a:srgbClr val="000000"/>
                </a:solidFill>
                <a:latin typeface="Calibri" panose="020F0502020204030204" pitchFamily="34" charset="0"/>
                <a:ea typeface="Verdana" panose="020B0604030504040204" pitchFamily="34" charset="0"/>
                <a:cs typeface="Verdana" panose="020B0604030504040204" pitchFamily="34" charset="0"/>
              </a:rPr>
              <a:t>1</a:t>
            </a:r>
            <a:r>
              <a:rPr lang="en-US" sz="2600" dirty="0">
                <a:solidFill>
                  <a:srgbClr val="000000"/>
                </a:solidFill>
                <a:latin typeface="Calibri" panose="020F0502020204030204" pitchFamily="34" charset="0"/>
                <a:ea typeface="Verdana" panose="020B0604030504040204" pitchFamily="34" charset="0"/>
                <a:cs typeface="Verdana" panose="020B0604030504040204" pitchFamily="34" charset="0"/>
              </a:rPr>
              <a:t> to </a:t>
            </a:r>
            <a:r>
              <a:rPr lang="en-US" sz="2600" dirty="0" smtClean="0">
                <a:solidFill>
                  <a:srgbClr val="000000"/>
                </a:solidFill>
                <a:latin typeface="Calibri" panose="020F0502020204030204" pitchFamily="34" charset="0"/>
                <a:ea typeface="Verdana" panose="020B0604030504040204" pitchFamily="34" charset="0"/>
                <a:cs typeface="Verdana" panose="020B0604030504040204" pitchFamily="34" charset="0"/>
              </a:rPr>
              <a:t>Sink</a:t>
            </a:r>
            <a:r>
              <a:rPr lang="en-US" sz="2600" baseline="-25000" dirty="0" smtClean="0">
                <a:solidFill>
                  <a:srgbClr val="000000"/>
                </a:solidFill>
                <a:latin typeface="Calibri" panose="020F0502020204030204" pitchFamily="34" charset="0"/>
                <a:ea typeface="Verdana" panose="020B0604030504040204" pitchFamily="34" charset="0"/>
                <a:cs typeface="Verdana" panose="020B0604030504040204" pitchFamily="34" charset="0"/>
              </a:rPr>
              <a:t>3</a:t>
            </a:r>
            <a:endParaRPr lang="en-US" sz="2600" dirty="0">
              <a:solidFill>
                <a:srgbClr val="000000"/>
              </a:solidFill>
              <a:latin typeface="Calibri" panose="020F050202020403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8957542" y="4727925"/>
            <a:ext cx="2988961"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smtClean="0">
                <a:solidFill>
                  <a:srgbClr val="0066FF">
                    <a:lumMod val="75000"/>
                  </a:srgbClr>
                </a:solidFill>
              </a:rPr>
              <a:t>Noncompliant</a:t>
            </a:r>
            <a:endParaRPr lang="en-US" sz="2000" b="1" dirty="0">
              <a:solidFill>
                <a:srgbClr val="0066FF">
                  <a:lumMod val="75000"/>
                </a:srgbClr>
              </a:solidFill>
            </a:endParaRPr>
          </a:p>
        </p:txBody>
      </p:sp>
      <p:sp>
        <p:nvSpPr>
          <p:cNvPr id="63" name="TextBox 62"/>
          <p:cNvSpPr txBox="1"/>
          <p:nvPr/>
        </p:nvSpPr>
        <p:spPr>
          <a:xfrm>
            <a:off x="2868860" y="4727926"/>
            <a:ext cx="2440528"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solidFill>
                  <a:srgbClr val="0066FF">
                    <a:lumMod val="75000"/>
                  </a:srgbClr>
                </a:solidFill>
              </a:rPr>
              <a:t>C</a:t>
            </a:r>
            <a:r>
              <a:rPr lang="en-US" sz="2400" b="1" dirty="0" smtClean="0">
                <a:solidFill>
                  <a:srgbClr val="0066FF">
                    <a:lumMod val="75000"/>
                  </a:srgbClr>
                </a:solidFill>
              </a:rPr>
              <a:t>ompliant</a:t>
            </a:r>
            <a:endParaRPr lang="en-US" sz="2400" b="1" dirty="0">
              <a:solidFill>
                <a:srgbClr val="0066FF">
                  <a:lumMod val="75000"/>
                </a:srgbClr>
              </a:solidFill>
            </a:endParaRPr>
          </a:p>
        </p:txBody>
      </p:sp>
      <p:sp>
        <p:nvSpPr>
          <p:cNvPr id="69" name="TextBox 68"/>
          <p:cNvSpPr txBox="1"/>
          <p:nvPr/>
        </p:nvSpPr>
        <p:spPr>
          <a:xfrm>
            <a:off x="8938344" y="180594"/>
            <a:ext cx="3136269" cy="1473550"/>
          </a:xfrm>
          <a:prstGeom prst="rect">
            <a:avLst/>
          </a:prstGeom>
          <a:solidFill>
            <a:schemeClr val="bg1">
              <a:lumMod val="75000"/>
            </a:schemeClr>
          </a:solidFill>
          <a:ln>
            <a:noFill/>
          </a:ln>
        </p:spPr>
        <p:style>
          <a:lnRef idx="1">
            <a:schemeClr val="accent1"/>
          </a:lnRef>
          <a:fillRef idx="2">
            <a:schemeClr val="accent1"/>
          </a:fillRef>
          <a:effectRef idx="1">
            <a:schemeClr val="accent1"/>
          </a:effectRef>
          <a:fontRef idx="minor">
            <a:schemeClr val="dk1"/>
          </a:fontRef>
        </p:style>
        <p:txBody>
          <a:bodyPr wrap="square" numCol="1" spcCol="365760" rtlCol="0" anchor="ctr" anchorCtr="0">
            <a:noAutofit/>
          </a:bodyPr>
          <a:lstStyle/>
          <a:p>
            <a:pPr algn="l">
              <a:spcBef>
                <a:spcPts val="0"/>
              </a:spcBef>
            </a:pPr>
            <a:r>
              <a:rPr lang="en-US" b="0" u="sng" dirty="0" smtClean="0">
                <a:solidFill>
                  <a:srgbClr val="000000"/>
                </a:solidFill>
              </a:rPr>
              <a:t>Policies could come from:</a:t>
            </a:r>
          </a:p>
          <a:p>
            <a:pPr marL="285750" indent="-285750" algn="l">
              <a:spcBef>
                <a:spcPts val="0"/>
              </a:spcBef>
              <a:buFont typeface="Arial" panose="020B0604020202020204" pitchFamily="34" charset="0"/>
              <a:buChar char="•"/>
            </a:pPr>
            <a:r>
              <a:rPr lang="en-US" sz="1800" b="0" dirty="0" smtClean="0">
                <a:solidFill>
                  <a:srgbClr val="000000"/>
                </a:solidFill>
              </a:rPr>
              <a:t>App store</a:t>
            </a:r>
          </a:p>
          <a:p>
            <a:pPr marL="285750" indent="-285750" algn="l">
              <a:spcBef>
                <a:spcPts val="0"/>
              </a:spcBef>
              <a:buFont typeface="Arial" panose="020B0604020202020204" pitchFamily="34" charset="0"/>
              <a:buChar char="•"/>
            </a:pPr>
            <a:r>
              <a:rPr lang="en-US" sz="1800" b="0" dirty="0" smtClean="0">
                <a:solidFill>
                  <a:srgbClr val="000000"/>
                </a:solidFill>
              </a:rPr>
              <a:t>Security system provider</a:t>
            </a:r>
          </a:p>
          <a:p>
            <a:pPr marL="285750" indent="-285750" algn="l">
              <a:spcBef>
                <a:spcPts val="0"/>
              </a:spcBef>
              <a:buFont typeface="Arial" panose="020B0604020202020204" pitchFamily="34" charset="0"/>
              <a:buChar char="•"/>
            </a:pPr>
            <a:r>
              <a:rPr lang="en-US" sz="1800" b="0" dirty="0">
                <a:solidFill>
                  <a:srgbClr val="000000"/>
                </a:solidFill>
              </a:rPr>
              <a:t>Employer</a:t>
            </a:r>
          </a:p>
          <a:p>
            <a:pPr marL="285750" indent="-285750" algn="l">
              <a:spcBef>
                <a:spcPts val="0"/>
              </a:spcBef>
              <a:buFont typeface="Arial" panose="020B0604020202020204" pitchFamily="34" charset="0"/>
              <a:buChar char="•"/>
            </a:pPr>
            <a:r>
              <a:rPr lang="en-US" sz="1800" b="0" dirty="0">
                <a:solidFill>
                  <a:srgbClr val="000000"/>
                </a:solidFill>
              </a:rPr>
              <a:t>User </a:t>
            </a:r>
            <a:r>
              <a:rPr lang="en-US" sz="1800" b="0" dirty="0" smtClean="0">
                <a:solidFill>
                  <a:srgbClr val="000000"/>
                </a:solidFill>
              </a:rPr>
              <a:t>option</a:t>
            </a:r>
            <a:endParaRPr lang="en-US" sz="1800" b="0" dirty="0">
              <a:solidFill>
                <a:srgbClr val="000000"/>
              </a:solidFill>
            </a:endParaRPr>
          </a:p>
        </p:txBody>
      </p:sp>
      <p:grpSp>
        <p:nvGrpSpPr>
          <p:cNvPr id="59" name="Group 58"/>
          <p:cNvGrpSpPr/>
          <p:nvPr/>
        </p:nvGrpSpPr>
        <p:grpSpPr>
          <a:xfrm>
            <a:off x="360535" y="2945884"/>
            <a:ext cx="3143573" cy="2242638"/>
            <a:chOff x="209227" y="2072898"/>
            <a:chExt cx="3143573" cy="2242638"/>
          </a:xfrm>
        </p:grpSpPr>
        <p:sp>
          <p:nvSpPr>
            <p:cNvPr id="60" name="Oval 59"/>
            <p:cNvSpPr>
              <a:spLocks noChangeAspect="1"/>
            </p:cNvSpPr>
            <p:nvPr/>
          </p:nvSpPr>
          <p:spPr bwMode="auto">
            <a:xfrm>
              <a:off x="1295400" y="2467626"/>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r>
                <a:rPr lang="en-US" sz="2000" b="1" dirty="0" smtClean="0">
                  <a:solidFill>
                    <a:srgbClr val="000000"/>
                  </a:solidFill>
                  <a:ea typeface="ＭＳ Ｐゴシック" pitchFamily="1" charset="-128"/>
                </a:rPr>
                <a:t>C</a:t>
              </a:r>
              <a:r>
                <a:rPr lang="en-US" sz="2000" b="1" baseline="-25000" dirty="0">
                  <a:solidFill>
                    <a:srgbClr val="000000"/>
                  </a:solidFill>
                  <a:ea typeface="ＭＳ Ｐゴシック" pitchFamily="1" charset="-128"/>
                </a:rPr>
                <a:t>1</a:t>
              </a:r>
              <a:endParaRPr lang="en-US" sz="2000" b="1" dirty="0" smtClean="0">
                <a:solidFill>
                  <a:srgbClr val="000000"/>
                </a:solidFill>
                <a:ea typeface="ＭＳ Ｐゴシック" pitchFamily="1" charset="-128"/>
              </a:endParaRPr>
            </a:p>
          </p:txBody>
        </p:sp>
        <p:sp>
          <p:nvSpPr>
            <p:cNvPr id="62" name="Oval 61"/>
            <p:cNvSpPr>
              <a:spLocks noChangeAspect="1"/>
            </p:cNvSpPr>
            <p:nvPr/>
          </p:nvSpPr>
          <p:spPr bwMode="auto">
            <a:xfrm>
              <a:off x="1295400" y="3610626"/>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r>
                <a:rPr lang="en-US" sz="2000" b="1" dirty="0" smtClean="0">
                  <a:solidFill>
                    <a:srgbClr val="000000"/>
                  </a:solidFill>
                  <a:ea typeface="ＭＳ Ｐゴシック" pitchFamily="1" charset="-128"/>
                </a:rPr>
                <a:t>C</a:t>
              </a:r>
              <a:r>
                <a:rPr lang="en-US" sz="2000" b="1" baseline="-25000" dirty="0">
                  <a:solidFill>
                    <a:srgbClr val="000000"/>
                  </a:solidFill>
                  <a:ea typeface="ＭＳ Ｐゴシック" pitchFamily="1" charset="-128"/>
                </a:rPr>
                <a:t>3</a:t>
              </a:r>
              <a:endParaRPr lang="en-US" sz="2000" b="1" dirty="0" smtClean="0">
                <a:solidFill>
                  <a:srgbClr val="000000"/>
                </a:solidFill>
                <a:ea typeface="ＭＳ Ｐゴシック" pitchFamily="1" charset="-128"/>
              </a:endParaRPr>
            </a:p>
          </p:txBody>
        </p:sp>
        <p:sp>
          <p:nvSpPr>
            <p:cNvPr id="64" name="Oval 63"/>
            <p:cNvSpPr>
              <a:spLocks noChangeAspect="1"/>
            </p:cNvSpPr>
            <p:nvPr/>
          </p:nvSpPr>
          <p:spPr bwMode="auto">
            <a:xfrm>
              <a:off x="2895600" y="2920203"/>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r>
                <a:rPr lang="en-US" sz="2000" b="1" dirty="0" smtClean="0">
                  <a:solidFill>
                    <a:srgbClr val="000000"/>
                  </a:solidFill>
                  <a:ea typeface="ＭＳ Ｐゴシック" pitchFamily="1" charset="-128"/>
                </a:rPr>
                <a:t>C</a:t>
              </a:r>
              <a:r>
                <a:rPr lang="en-US" sz="2000" b="1" baseline="-25000" dirty="0" smtClean="0">
                  <a:solidFill>
                    <a:srgbClr val="000000"/>
                  </a:solidFill>
                  <a:ea typeface="ＭＳ Ｐゴシック" pitchFamily="1" charset="-128"/>
                </a:rPr>
                <a:t>2</a:t>
              </a:r>
              <a:endParaRPr lang="en-US" sz="2000" b="1" dirty="0" smtClean="0">
                <a:solidFill>
                  <a:srgbClr val="000000"/>
                </a:solidFill>
                <a:ea typeface="ＭＳ Ｐゴシック" pitchFamily="1" charset="-128"/>
              </a:endParaRPr>
            </a:p>
          </p:txBody>
        </p:sp>
        <p:sp>
          <p:nvSpPr>
            <p:cNvPr id="65" name="TextBox 64"/>
            <p:cNvSpPr txBox="1"/>
            <p:nvPr/>
          </p:nvSpPr>
          <p:spPr>
            <a:xfrm>
              <a:off x="387088" y="2072898"/>
              <a:ext cx="873517" cy="400110"/>
            </a:xfrm>
            <a:prstGeom prst="rect">
              <a:avLst/>
            </a:prstGeom>
            <a:noFill/>
          </p:spPr>
          <p:txBody>
            <a:bodyPr wrap="square" rtlCol="0">
              <a:spAutoFit/>
            </a:bodyPr>
            <a:lstStyle/>
            <a:p>
              <a:r>
                <a:rPr lang="en-US" dirty="0" smtClean="0">
                  <a:solidFill>
                    <a:srgbClr val="000000"/>
                  </a:solidFill>
                </a:rPr>
                <a:t>Src</a:t>
              </a:r>
              <a:r>
                <a:rPr lang="en-US" baseline="-25000" dirty="0" smtClean="0">
                  <a:solidFill>
                    <a:srgbClr val="000000"/>
                  </a:solidFill>
                </a:rPr>
                <a:t>1</a:t>
              </a:r>
              <a:endParaRPr lang="en-US" dirty="0">
                <a:solidFill>
                  <a:srgbClr val="000000"/>
                </a:solidFill>
              </a:endParaRPr>
            </a:p>
          </p:txBody>
        </p:sp>
        <p:sp>
          <p:nvSpPr>
            <p:cNvPr id="66" name="TextBox 65"/>
            <p:cNvSpPr txBox="1"/>
            <p:nvPr/>
          </p:nvSpPr>
          <p:spPr>
            <a:xfrm>
              <a:off x="254922" y="3398153"/>
              <a:ext cx="799454" cy="369332"/>
            </a:xfrm>
            <a:prstGeom prst="rect">
              <a:avLst/>
            </a:prstGeom>
            <a:noFill/>
          </p:spPr>
          <p:txBody>
            <a:bodyPr wrap="square" rtlCol="0">
              <a:spAutoFit/>
            </a:bodyPr>
            <a:lstStyle/>
            <a:p>
              <a:r>
                <a:rPr lang="en-US" dirty="0" smtClean="0">
                  <a:solidFill>
                    <a:srgbClr val="000000"/>
                  </a:solidFill>
                </a:rPr>
                <a:t>Src</a:t>
              </a:r>
              <a:r>
                <a:rPr lang="en-US" baseline="-25000" dirty="0">
                  <a:solidFill>
                    <a:srgbClr val="000000"/>
                  </a:solidFill>
                </a:rPr>
                <a:t>3</a:t>
              </a:r>
              <a:endParaRPr lang="en-US" dirty="0">
                <a:solidFill>
                  <a:srgbClr val="000000"/>
                </a:solidFill>
              </a:endParaRPr>
            </a:p>
          </p:txBody>
        </p:sp>
        <p:sp>
          <p:nvSpPr>
            <p:cNvPr id="70" name="TextBox 69"/>
            <p:cNvSpPr txBox="1"/>
            <p:nvPr/>
          </p:nvSpPr>
          <p:spPr>
            <a:xfrm>
              <a:off x="332896" y="2733034"/>
              <a:ext cx="901157" cy="400110"/>
            </a:xfrm>
            <a:prstGeom prst="rect">
              <a:avLst/>
            </a:prstGeom>
            <a:noFill/>
          </p:spPr>
          <p:txBody>
            <a:bodyPr wrap="square" rtlCol="0">
              <a:spAutoFit/>
            </a:bodyPr>
            <a:lstStyle/>
            <a:p>
              <a:r>
                <a:rPr lang="en-US" dirty="0" smtClean="0">
                  <a:solidFill>
                    <a:srgbClr val="000000"/>
                  </a:solidFill>
                </a:rPr>
                <a:t>Sink</a:t>
              </a:r>
              <a:r>
                <a:rPr lang="en-US" baseline="-25000" dirty="0" smtClean="0">
                  <a:solidFill>
                    <a:srgbClr val="000000"/>
                  </a:solidFill>
                </a:rPr>
                <a:t>1</a:t>
              </a:r>
              <a:endParaRPr lang="en-US" dirty="0">
                <a:solidFill>
                  <a:srgbClr val="000000"/>
                </a:solidFill>
              </a:endParaRPr>
            </a:p>
          </p:txBody>
        </p:sp>
        <p:sp>
          <p:nvSpPr>
            <p:cNvPr id="71" name="TextBox 70"/>
            <p:cNvSpPr txBox="1"/>
            <p:nvPr/>
          </p:nvSpPr>
          <p:spPr>
            <a:xfrm>
              <a:off x="209227" y="3915426"/>
              <a:ext cx="1068092" cy="400110"/>
            </a:xfrm>
            <a:prstGeom prst="rect">
              <a:avLst/>
            </a:prstGeom>
            <a:noFill/>
          </p:spPr>
          <p:txBody>
            <a:bodyPr wrap="square" rtlCol="0">
              <a:spAutoFit/>
            </a:bodyPr>
            <a:lstStyle/>
            <a:p>
              <a:r>
                <a:rPr lang="en-US" dirty="0" smtClean="0">
                  <a:solidFill>
                    <a:srgbClr val="000000"/>
                  </a:solidFill>
                </a:rPr>
                <a:t>Sink</a:t>
              </a:r>
              <a:r>
                <a:rPr lang="en-US" baseline="-25000" dirty="0" smtClean="0">
                  <a:solidFill>
                    <a:srgbClr val="000000"/>
                  </a:solidFill>
                </a:rPr>
                <a:t>3</a:t>
              </a:r>
              <a:endParaRPr lang="en-US" dirty="0">
                <a:solidFill>
                  <a:srgbClr val="000000"/>
                </a:solidFill>
              </a:endParaRPr>
            </a:p>
          </p:txBody>
        </p:sp>
        <p:sp>
          <p:nvSpPr>
            <p:cNvPr id="72" name="Freeform 71"/>
            <p:cNvSpPr/>
            <p:nvPr/>
          </p:nvSpPr>
          <p:spPr bwMode="auto">
            <a:xfrm>
              <a:off x="1700938" y="2791798"/>
              <a:ext cx="1193370" cy="278969"/>
            </a:xfrm>
            <a:custGeom>
              <a:avLst/>
              <a:gdLst>
                <a:gd name="connsiteX0" fmla="*/ 1121319 w 1121319"/>
                <a:gd name="connsiteY0" fmla="*/ 325464 h 325464"/>
                <a:gd name="connsiteX1" fmla="*/ 493638 w 1121319"/>
                <a:gd name="connsiteY1" fmla="*/ 263471 h 325464"/>
                <a:gd name="connsiteX2" fmla="*/ 13191 w 1121319"/>
                <a:gd name="connsiteY2" fmla="*/ 0 h 325464"/>
                <a:gd name="connsiteX0" fmla="*/ 1122800 w 1122800"/>
                <a:gd name="connsiteY0" fmla="*/ 325464 h 325464"/>
                <a:gd name="connsiteX1" fmla="*/ 448624 w 1122800"/>
                <a:gd name="connsiteY1" fmla="*/ 240224 h 325464"/>
                <a:gd name="connsiteX2" fmla="*/ 14672 w 1122800"/>
                <a:gd name="connsiteY2" fmla="*/ 0 h 325464"/>
                <a:gd name="connsiteX0" fmla="*/ 1070363 w 1070363"/>
                <a:gd name="connsiteY0" fmla="*/ 371959 h 371959"/>
                <a:gd name="connsiteX1" fmla="*/ 396187 w 1070363"/>
                <a:gd name="connsiteY1" fmla="*/ 286719 h 371959"/>
                <a:gd name="connsiteX2" fmla="*/ 16479 w 1070363"/>
                <a:gd name="connsiteY2" fmla="*/ 0 h 371959"/>
                <a:gd name="connsiteX0" fmla="*/ 1085302 w 1085302"/>
                <a:gd name="connsiteY0" fmla="*/ 278969 h 278969"/>
                <a:gd name="connsiteX1" fmla="*/ 411126 w 1085302"/>
                <a:gd name="connsiteY1" fmla="*/ 193729 h 278969"/>
                <a:gd name="connsiteX2" fmla="*/ 15919 w 1085302"/>
                <a:gd name="connsiteY2" fmla="*/ 0 h 278969"/>
                <a:gd name="connsiteX0" fmla="*/ 1205879 w 1205879"/>
                <a:gd name="connsiteY0" fmla="*/ 278969 h 278969"/>
                <a:gd name="connsiteX1" fmla="*/ 531703 w 1205879"/>
                <a:gd name="connsiteY1" fmla="*/ 193729 h 278969"/>
                <a:gd name="connsiteX2" fmla="*/ 12509 w 1205879"/>
                <a:gd name="connsiteY2" fmla="*/ 0 h 278969"/>
                <a:gd name="connsiteX0" fmla="*/ 1206733 w 1206733"/>
                <a:gd name="connsiteY0" fmla="*/ 278969 h 278969"/>
                <a:gd name="connsiteX1" fmla="*/ 501560 w 1206733"/>
                <a:gd name="connsiteY1" fmla="*/ 240224 h 278969"/>
                <a:gd name="connsiteX2" fmla="*/ 13363 w 1206733"/>
                <a:gd name="connsiteY2" fmla="*/ 0 h 278969"/>
                <a:gd name="connsiteX0" fmla="*/ 1205126 w 1205126"/>
                <a:gd name="connsiteY0" fmla="*/ 278969 h 278969"/>
                <a:gd name="connsiteX1" fmla="*/ 561946 w 1205126"/>
                <a:gd name="connsiteY1" fmla="*/ 69742 h 278969"/>
                <a:gd name="connsiteX2" fmla="*/ 11756 w 1205126"/>
                <a:gd name="connsiteY2" fmla="*/ 0 h 278969"/>
                <a:gd name="connsiteX0" fmla="*/ 1203584 w 1203584"/>
                <a:gd name="connsiteY0" fmla="*/ 278969 h 278969"/>
                <a:gd name="connsiteX1" fmla="*/ 637896 w 1203584"/>
                <a:gd name="connsiteY1" fmla="*/ 123986 h 278969"/>
                <a:gd name="connsiteX2" fmla="*/ 10214 w 1203584"/>
                <a:gd name="connsiteY2" fmla="*/ 0 h 278969"/>
                <a:gd name="connsiteX0" fmla="*/ 1204149 w 1204149"/>
                <a:gd name="connsiteY0" fmla="*/ 278969 h 278969"/>
                <a:gd name="connsiteX1" fmla="*/ 607464 w 1204149"/>
                <a:gd name="connsiteY1" fmla="*/ 216976 h 278969"/>
                <a:gd name="connsiteX2" fmla="*/ 10779 w 1204149"/>
                <a:gd name="connsiteY2" fmla="*/ 0 h 278969"/>
                <a:gd name="connsiteX0" fmla="*/ 1193370 w 1193370"/>
                <a:gd name="connsiteY0" fmla="*/ 278969 h 286970"/>
                <a:gd name="connsiteX1" fmla="*/ 596685 w 1193370"/>
                <a:gd name="connsiteY1" fmla="*/ 216976 h 286970"/>
                <a:gd name="connsiteX2" fmla="*/ 464951 w 1193370"/>
                <a:gd name="connsiteY2" fmla="*/ 278970 h 286970"/>
                <a:gd name="connsiteX3" fmla="*/ 0 w 1193370"/>
                <a:gd name="connsiteY3" fmla="*/ 0 h 286970"/>
                <a:gd name="connsiteX0" fmla="*/ 1193370 w 1193370"/>
                <a:gd name="connsiteY0" fmla="*/ 278969 h 278969"/>
                <a:gd name="connsiteX1" fmla="*/ 596685 w 1193370"/>
                <a:gd name="connsiteY1" fmla="*/ 216976 h 278969"/>
                <a:gd name="connsiteX2" fmla="*/ 542443 w 1193370"/>
                <a:gd name="connsiteY2" fmla="*/ 232475 h 278969"/>
                <a:gd name="connsiteX3" fmla="*/ 0 w 1193370"/>
                <a:gd name="connsiteY3" fmla="*/ 0 h 278969"/>
                <a:gd name="connsiteX0" fmla="*/ 1193370 w 1193370"/>
                <a:gd name="connsiteY0" fmla="*/ 278969 h 278969"/>
                <a:gd name="connsiteX1" fmla="*/ 596685 w 1193370"/>
                <a:gd name="connsiteY1" fmla="*/ 216976 h 278969"/>
                <a:gd name="connsiteX2" fmla="*/ 0 w 1193370"/>
                <a:gd name="connsiteY2" fmla="*/ 0 h 278969"/>
              </a:gdLst>
              <a:ahLst/>
              <a:cxnLst>
                <a:cxn ang="0">
                  <a:pos x="connsiteX0" y="connsiteY0"/>
                </a:cxn>
                <a:cxn ang="0">
                  <a:pos x="connsiteX1" y="connsiteY1"/>
                </a:cxn>
                <a:cxn ang="0">
                  <a:pos x="connsiteX2" y="connsiteY2"/>
                </a:cxn>
              </a:cxnLst>
              <a:rect l="l" t="t" r="r" b="b"/>
              <a:pathLst>
                <a:path w="1193370" h="278969">
                  <a:moveTo>
                    <a:pt x="1193370" y="278969"/>
                  </a:moveTo>
                  <a:cubicBezTo>
                    <a:pt x="971873" y="275094"/>
                    <a:pt x="795580" y="263471"/>
                    <a:pt x="596685" y="216976"/>
                  </a:cubicBezTo>
                  <a:cubicBezTo>
                    <a:pt x="397790" y="170481"/>
                    <a:pt x="124310" y="45203"/>
                    <a:pt x="0" y="0"/>
                  </a:cubicBezTo>
                </a:path>
              </a:pathLst>
            </a:custGeom>
            <a:ln>
              <a:headEnd type="none" w="med" len="med"/>
              <a:tailEnd type="arrow" w="lg" len="sm"/>
            </a:ln>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73" name="Freeform 72"/>
            <p:cNvSpPr/>
            <p:nvPr/>
          </p:nvSpPr>
          <p:spPr bwMode="auto">
            <a:xfrm>
              <a:off x="1716437" y="2559324"/>
              <a:ext cx="1309607" cy="365502"/>
            </a:xfrm>
            <a:custGeom>
              <a:avLst/>
              <a:gdLst>
                <a:gd name="connsiteX0" fmla="*/ 0 w 1309607"/>
                <a:gd name="connsiteY0" fmla="*/ 0 h 356461"/>
                <a:gd name="connsiteX1" fmla="*/ 805912 w 1309607"/>
                <a:gd name="connsiteY1" fmla="*/ 61994 h 356461"/>
                <a:gd name="connsiteX2" fmla="*/ 1309607 w 1309607"/>
                <a:gd name="connsiteY2" fmla="*/ 356461 h 356461"/>
                <a:gd name="connsiteX0" fmla="*/ 0 w 1309607"/>
                <a:gd name="connsiteY0" fmla="*/ 0 h 356461"/>
                <a:gd name="connsiteX1" fmla="*/ 697424 w 1309607"/>
                <a:gd name="connsiteY1" fmla="*/ 61994 h 356461"/>
                <a:gd name="connsiteX2" fmla="*/ 1309607 w 1309607"/>
                <a:gd name="connsiteY2" fmla="*/ 356461 h 356461"/>
              </a:gdLst>
              <a:ahLst/>
              <a:cxnLst>
                <a:cxn ang="0">
                  <a:pos x="connsiteX0" y="connsiteY0"/>
                </a:cxn>
                <a:cxn ang="0">
                  <a:pos x="connsiteX1" y="connsiteY1"/>
                </a:cxn>
                <a:cxn ang="0">
                  <a:pos x="connsiteX2" y="connsiteY2"/>
                </a:cxn>
              </a:cxnLst>
              <a:rect l="l" t="t" r="r" b="b"/>
              <a:pathLst>
                <a:path w="1309607" h="356461">
                  <a:moveTo>
                    <a:pt x="0" y="0"/>
                  </a:moveTo>
                  <a:cubicBezTo>
                    <a:pt x="293822" y="1292"/>
                    <a:pt x="479156" y="2584"/>
                    <a:pt x="697424" y="61994"/>
                  </a:cubicBezTo>
                  <a:cubicBezTo>
                    <a:pt x="915692" y="121404"/>
                    <a:pt x="1166893" y="238932"/>
                    <a:pt x="1309607" y="356461"/>
                  </a:cubicBezTo>
                </a:path>
              </a:pathLst>
            </a:custGeom>
            <a:ln>
              <a:headEnd type="none" w="med" len="med"/>
              <a:tailEnd type="arrow" w="lg" len="sm"/>
            </a:ln>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74" name="Freeform 73"/>
            <p:cNvSpPr/>
            <p:nvPr/>
          </p:nvSpPr>
          <p:spPr bwMode="auto">
            <a:xfrm>
              <a:off x="1752600" y="3377404"/>
              <a:ext cx="1273445" cy="414036"/>
            </a:xfrm>
            <a:custGeom>
              <a:avLst/>
              <a:gdLst>
                <a:gd name="connsiteX0" fmla="*/ 1224366 w 1224366"/>
                <a:gd name="connsiteY0" fmla="*/ 0 h 379708"/>
                <a:gd name="connsiteX1" fmla="*/ 402955 w 1224366"/>
                <a:gd name="connsiteY1" fmla="*/ 108488 h 379708"/>
                <a:gd name="connsiteX2" fmla="*/ 0 w 1224366"/>
                <a:gd name="connsiteY2" fmla="*/ 379708 h 379708"/>
                <a:gd name="connsiteX0" fmla="*/ 1224366 w 1224366"/>
                <a:gd name="connsiteY0" fmla="*/ 0 h 379708"/>
                <a:gd name="connsiteX1" fmla="*/ 534691 w 1224366"/>
                <a:gd name="connsiteY1" fmla="*/ 77492 h 379708"/>
                <a:gd name="connsiteX2" fmla="*/ 0 w 1224366"/>
                <a:gd name="connsiteY2" fmla="*/ 379708 h 379708"/>
                <a:gd name="connsiteX0" fmla="*/ 1224366 w 1224366"/>
                <a:gd name="connsiteY0" fmla="*/ 0 h 379708"/>
                <a:gd name="connsiteX1" fmla="*/ 618866 w 1224366"/>
                <a:gd name="connsiteY1" fmla="*/ 236775 h 379708"/>
                <a:gd name="connsiteX2" fmla="*/ 0 w 1224366"/>
                <a:gd name="connsiteY2" fmla="*/ 379708 h 379708"/>
                <a:gd name="connsiteX0" fmla="*/ 1224366 w 1224366"/>
                <a:gd name="connsiteY0" fmla="*/ 0 h 379708"/>
                <a:gd name="connsiteX1" fmla="*/ 956536 w 1224366"/>
                <a:gd name="connsiteY1" fmla="*/ 91938 h 379708"/>
                <a:gd name="connsiteX2" fmla="*/ 618866 w 1224366"/>
                <a:gd name="connsiteY2" fmla="*/ 236775 h 379708"/>
                <a:gd name="connsiteX3" fmla="*/ 0 w 1224366"/>
                <a:gd name="connsiteY3" fmla="*/ 379708 h 379708"/>
                <a:gd name="connsiteX0" fmla="*/ 1224366 w 1224366"/>
                <a:gd name="connsiteY0" fmla="*/ 0 h 379708"/>
                <a:gd name="connsiteX1" fmla="*/ 956536 w 1224366"/>
                <a:gd name="connsiteY1" fmla="*/ 91938 h 379708"/>
                <a:gd name="connsiteX2" fmla="*/ 618866 w 1224366"/>
                <a:gd name="connsiteY2" fmla="*/ 236775 h 379708"/>
                <a:gd name="connsiteX3" fmla="*/ 382613 w 1224366"/>
                <a:gd name="connsiteY3" fmla="*/ 321304 h 379708"/>
                <a:gd name="connsiteX4" fmla="*/ 0 w 1224366"/>
                <a:gd name="connsiteY4" fmla="*/ 379708 h 379708"/>
                <a:gd name="connsiteX0" fmla="*/ 1224366 w 1224366"/>
                <a:gd name="connsiteY0" fmla="*/ 0 h 379708"/>
                <a:gd name="connsiteX1" fmla="*/ 956536 w 1224366"/>
                <a:gd name="connsiteY1" fmla="*/ 91938 h 379708"/>
                <a:gd name="connsiteX2" fmla="*/ 741302 w 1224366"/>
                <a:gd name="connsiteY2" fmla="*/ 204919 h 379708"/>
                <a:gd name="connsiteX3" fmla="*/ 382613 w 1224366"/>
                <a:gd name="connsiteY3" fmla="*/ 321304 h 379708"/>
                <a:gd name="connsiteX4" fmla="*/ 0 w 1224366"/>
                <a:gd name="connsiteY4" fmla="*/ 379708 h 379708"/>
                <a:gd name="connsiteX0" fmla="*/ 1224366 w 1224366"/>
                <a:gd name="connsiteY0" fmla="*/ 0 h 379708"/>
                <a:gd name="connsiteX1" fmla="*/ 1056016 w 1224366"/>
                <a:gd name="connsiteY1" fmla="*/ 72823 h 379708"/>
                <a:gd name="connsiteX2" fmla="*/ 741302 w 1224366"/>
                <a:gd name="connsiteY2" fmla="*/ 204919 h 379708"/>
                <a:gd name="connsiteX3" fmla="*/ 382613 w 1224366"/>
                <a:gd name="connsiteY3" fmla="*/ 321304 h 379708"/>
                <a:gd name="connsiteX4" fmla="*/ 0 w 1224366"/>
                <a:gd name="connsiteY4" fmla="*/ 379708 h 379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366" h="379708">
                  <a:moveTo>
                    <a:pt x="1224366" y="0"/>
                  </a:moveTo>
                  <a:cubicBezTo>
                    <a:pt x="1175902" y="11075"/>
                    <a:pt x="1156933" y="33361"/>
                    <a:pt x="1056016" y="72823"/>
                  </a:cubicBezTo>
                  <a:cubicBezTo>
                    <a:pt x="955099" y="112286"/>
                    <a:pt x="853536" y="163505"/>
                    <a:pt x="741302" y="204919"/>
                  </a:cubicBezTo>
                  <a:cubicBezTo>
                    <a:pt x="629068" y="246333"/>
                    <a:pt x="485757" y="297482"/>
                    <a:pt x="382613" y="321304"/>
                  </a:cubicBezTo>
                  <a:cubicBezTo>
                    <a:pt x="279469" y="345126"/>
                    <a:pt x="59943" y="362541"/>
                    <a:pt x="0" y="379708"/>
                  </a:cubicBezTo>
                </a:path>
              </a:pathLst>
            </a:custGeom>
            <a:ln>
              <a:headEnd type="none" w="med" len="med"/>
              <a:tailEnd type="arrow" w="lg" len="sm"/>
            </a:ln>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75" name="Freeform 74"/>
            <p:cNvSpPr/>
            <p:nvPr/>
          </p:nvSpPr>
          <p:spPr bwMode="auto">
            <a:xfrm>
              <a:off x="1620864" y="3183672"/>
              <a:ext cx="1294109" cy="445035"/>
            </a:xfrm>
            <a:custGeom>
              <a:avLst/>
              <a:gdLst>
                <a:gd name="connsiteX0" fmla="*/ 0 w 1255363"/>
                <a:gd name="connsiteY0" fmla="*/ 418455 h 418455"/>
                <a:gd name="connsiteX1" fmla="*/ 813661 w 1255363"/>
                <a:gd name="connsiteY1" fmla="*/ 271221 h 418455"/>
                <a:gd name="connsiteX2" fmla="*/ 1255363 w 1255363"/>
                <a:gd name="connsiteY2" fmla="*/ 0 h 418455"/>
                <a:gd name="connsiteX0" fmla="*/ 0 w 1255363"/>
                <a:gd name="connsiteY0" fmla="*/ 418455 h 418455"/>
                <a:gd name="connsiteX1" fmla="*/ 542441 w 1255363"/>
                <a:gd name="connsiteY1" fmla="*/ 202029 h 418455"/>
                <a:gd name="connsiteX2" fmla="*/ 1255363 w 1255363"/>
                <a:gd name="connsiteY2" fmla="*/ 0 h 418455"/>
                <a:gd name="connsiteX0" fmla="*/ 0 w 1255363"/>
                <a:gd name="connsiteY0" fmla="*/ 418455 h 418455"/>
                <a:gd name="connsiteX1" fmla="*/ 480448 w 1255363"/>
                <a:gd name="connsiteY1" fmla="*/ 140525 h 418455"/>
                <a:gd name="connsiteX2" fmla="*/ 1255363 w 1255363"/>
                <a:gd name="connsiteY2" fmla="*/ 0 h 418455"/>
                <a:gd name="connsiteX0" fmla="*/ 0 w 1294109"/>
                <a:gd name="connsiteY0" fmla="*/ 441519 h 441519"/>
                <a:gd name="connsiteX1" fmla="*/ 480448 w 1294109"/>
                <a:gd name="connsiteY1" fmla="*/ 163589 h 441519"/>
                <a:gd name="connsiteX2" fmla="*/ 1294109 w 1294109"/>
                <a:gd name="connsiteY2" fmla="*/ 0 h 441519"/>
                <a:gd name="connsiteX0" fmla="*/ 0 w 1294109"/>
                <a:gd name="connsiteY0" fmla="*/ 441519 h 441519"/>
                <a:gd name="connsiteX1" fmla="*/ 480448 w 1294109"/>
                <a:gd name="connsiteY1" fmla="*/ 163589 h 441519"/>
                <a:gd name="connsiteX2" fmla="*/ 885987 w 1294109"/>
                <a:gd name="connsiteY2" fmla="*/ 49435 h 441519"/>
                <a:gd name="connsiteX3" fmla="*/ 1294109 w 1294109"/>
                <a:gd name="connsiteY3" fmla="*/ 0 h 441519"/>
                <a:gd name="connsiteX0" fmla="*/ 0 w 1294109"/>
                <a:gd name="connsiteY0" fmla="*/ 441519 h 441519"/>
                <a:gd name="connsiteX1" fmla="*/ 235058 w 1294109"/>
                <a:gd name="connsiteY1" fmla="*/ 295448 h 441519"/>
                <a:gd name="connsiteX2" fmla="*/ 480448 w 1294109"/>
                <a:gd name="connsiteY2" fmla="*/ 163589 h 441519"/>
                <a:gd name="connsiteX3" fmla="*/ 885987 w 1294109"/>
                <a:gd name="connsiteY3" fmla="*/ 49435 h 441519"/>
                <a:gd name="connsiteX4" fmla="*/ 1294109 w 1294109"/>
                <a:gd name="connsiteY4" fmla="*/ 0 h 441519"/>
                <a:gd name="connsiteX0" fmla="*/ 0 w 1294109"/>
                <a:gd name="connsiteY0" fmla="*/ 441519 h 441519"/>
                <a:gd name="connsiteX1" fmla="*/ 281553 w 1294109"/>
                <a:gd name="connsiteY1" fmla="*/ 241633 h 441519"/>
                <a:gd name="connsiteX2" fmla="*/ 480448 w 1294109"/>
                <a:gd name="connsiteY2" fmla="*/ 163589 h 441519"/>
                <a:gd name="connsiteX3" fmla="*/ 885987 w 1294109"/>
                <a:gd name="connsiteY3" fmla="*/ 49435 h 441519"/>
                <a:gd name="connsiteX4" fmla="*/ 1294109 w 1294109"/>
                <a:gd name="connsiteY4" fmla="*/ 0 h 441519"/>
                <a:gd name="connsiteX0" fmla="*/ 0 w 1294109"/>
                <a:gd name="connsiteY0" fmla="*/ 441519 h 441519"/>
                <a:gd name="connsiteX1" fmla="*/ 281553 w 1294109"/>
                <a:gd name="connsiteY1" fmla="*/ 241633 h 441519"/>
                <a:gd name="connsiteX2" fmla="*/ 503695 w 1294109"/>
                <a:gd name="connsiteY2" fmla="*/ 140526 h 441519"/>
                <a:gd name="connsiteX3" fmla="*/ 885987 w 1294109"/>
                <a:gd name="connsiteY3" fmla="*/ 49435 h 441519"/>
                <a:gd name="connsiteX4" fmla="*/ 1294109 w 1294109"/>
                <a:gd name="connsiteY4" fmla="*/ 0 h 44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109" h="441519">
                  <a:moveTo>
                    <a:pt x="0" y="441519"/>
                  </a:moveTo>
                  <a:cubicBezTo>
                    <a:pt x="46925" y="424862"/>
                    <a:pt x="201478" y="287955"/>
                    <a:pt x="281553" y="241633"/>
                  </a:cubicBezTo>
                  <a:cubicBezTo>
                    <a:pt x="361628" y="195311"/>
                    <a:pt x="402956" y="172559"/>
                    <a:pt x="503695" y="140526"/>
                  </a:cubicBezTo>
                  <a:cubicBezTo>
                    <a:pt x="604434" y="108493"/>
                    <a:pt x="750377" y="76700"/>
                    <a:pt x="885987" y="49435"/>
                  </a:cubicBezTo>
                  <a:cubicBezTo>
                    <a:pt x="1021597" y="22170"/>
                    <a:pt x="1237712" y="12083"/>
                    <a:pt x="1294109" y="0"/>
                  </a:cubicBezTo>
                </a:path>
              </a:pathLst>
            </a:custGeom>
            <a:ln>
              <a:headEnd type="none" w="med" len="med"/>
              <a:tailEnd type="arrow" w="lg" len="sm"/>
            </a:ln>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dirty="0" smtClean="0">
                <a:solidFill>
                  <a:srgbClr val="000000"/>
                </a:solidFill>
                <a:ea typeface="ＭＳ Ｐゴシック" pitchFamily="1" charset="-128"/>
              </a:endParaRPr>
            </a:p>
          </p:txBody>
        </p:sp>
        <p:sp>
          <p:nvSpPr>
            <p:cNvPr id="76" name="Freeform 75"/>
            <p:cNvSpPr/>
            <p:nvPr/>
          </p:nvSpPr>
          <p:spPr bwMode="auto">
            <a:xfrm>
              <a:off x="1081007" y="2295853"/>
              <a:ext cx="371959" cy="162732"/>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ln>
              <a:headEnd type="none" w="med" len="med"/>
              <a:tailEnd type="arrow" w="lg" len="sm"/>
            </a:ln>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77" name="Freeform 76"/>
            <p:cNvSpPr/>
            <p:nvPr/>
          </p:nvSpPr>
          <p:spPr bwMode="auto">
            <a:xfrm>
              <a:off x="905360" y="3628707"/>
              <a:ext cx="371959" cy="162732"/>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ln>
              <a:headEnd type="none" w="med" len="med"/>
              <a:tailEnd type="arrow" w="lg" len="sm"/>
            </a:ln>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78" name="Freeform 77"/>
            <p:cNvSpPr/>
            <p:nvPr/>
          </p:nvSpPr>
          <p:spPr bwMode="auto">
            <a:xfrm>
              <a:off x="1095214" y="2848626"/>
              <a:ext cx="276386" cy="97876"/>
            </a:xfrm>
            <a:custGeom>
              <a:avLst/>
              <a:gdLst>
                <a:gd name="connsiteX0" fmla="*/ 255722 w 255722"/>
                <a:gd name="connsiteY0" fmla="*/ 0 h 108208"/>
                <a:gd name="connsiteX1" fmla="*/ 123986 w 255722"/>
                <a:gd name="connsiteY1" fmla="*/ 100739 h 108208"/>
                <a:gd name="connsiteX2" fmla="*/ 0 w 255722"/>
                <a:gd name="connsiteY2" fmla="*/ 92990 h 108208"/>
              </a:gdLst>
              <a:ahLst/>
              <a:cxnLst>
                <a:cxn ang="0">
                  <a:pos x="connsiteX0" y="connsiteY0"/>
                </a:cxn>
                <a:cxn ang="0">
                  <a:pos x="connsiteX1" y="connsiteY1"/>
                </a:cxn>
                <a:cxn ang="0">
                  <a:pos x="connsiteX2" y="connsiteY2"/>
                </a:cxn>
              </a:cxnLst>
              <a:rect l="l" t="t" r="r" b="b"/>
              <a:pathLst>
                <a:path w="255722" h="108208">
                  <a:moveTo>
                    <a:pt x="255722" y="0"/>
                  </a:moveTo>
                  <a:cubicBezTo>
                    <a:pt x="211164" y="42620"/>
                    <a:pt x="166606" y="85241"/>
                    <a:pt x="123986" y="100739"/>
                  </a:cubicBezTo>
                  <a:cubicBezTo>
                    <a:pt x="81366" y="116237"/>
                    <a:pt x="40683" y="104613"/>
                    <a:pt x="0" y="92990"/>
                  </a:cubicBezTo>
                </a:path>
              </a:pathLst>
            </a:custGeom>
            <a:ln>
              <a:headEnd type="none" w="med" len="med"/>
              <a:tailEnd type="arrow" w="lg" len="sm"/>
            </a:ln>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79" name="Freeform 78"/>
            <p:cNvSpPr/>
            <p:nvPr/>
          </p:nvSpPr>
          <p:spPr bwMode="auto">
            <a:xfrm>
              <a:off x="1095214" y="4031018"/>
              <a:ext cx="276386" cy="97876"/>
            </a:xfrm>
            <a:custGeom>
              <a:avLst/>
              <a:gdLst>
                <a:gd name="connsiteX0" fmla="*/ 255722 w 255722"/>
                <a:gd name="connsiteY0" fmla="*/ 0 h 108208"/>
                <a:gd name="connsiteX1" fmla="*/ 123986 w 255722"/>
                <a:gd name="connsiteY1" fmla="*/ 100739 h 108208"/>
                <a:gd name="connsiteX2" fmla="*/ 0 w 255722"/>
                <a:gd name="connsiteY2" fmla="*/ 92990 h 108208"/>
              </a:gdLst>
              <a:ahLst/>
              <a:cxnLst>
                <a:cxn ang="0">
                  <a:pos x="connsiteX0" y="connsiteY0"/>
                </a:cxn>
                <a:cxn ang="0">
                  <a:pos x="connsiteX1" y="connsiteY1"/>
                </a:cxn>
                <a:cxn ang="0">
                  <a:pos x="connsiteX2" y="connsiteY2"/>
                </a:cxn>
              </a:cxnLst>
              <a:rect l="l" t="t" r="r" b="b"/>
              <a:pathLst>
                <a:path w="255722" h="108208">
                  <a:moveTo>
                    <a:pt x="255722" y="0"/>
                  </a:moveTo>
                  <a:cubicBezTo>
                    <a:pt x="211164" y="42620"/>
                    <a:pt x="166606" y="85241"/>
                    <a:pt x="123986" y="100739"/>
                  </a:cubicBezTo>
                  <a:cubicBezTo>
                    <a:pt x="81366" y="116237"/>
                    <a:pt x="40683" y="104613"/>
                    <a:pt x="0" y="92990"/>
                  </a:cubicBezTo>
                </a:path>
              </a:pathLst>
            </a:custGeom>
            <a:ln>
              <a:headEnd type="none" w="med" len="med"/>
              <a:tailEnd type="arrow" w="lg" len="sm"/>
            </a:ln>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80" name="Freeform 79"/>
            <p:cNvSpPr/>
            <p:nvPr/>
          </p:nvSpPr>
          <p:spPr bwMode="auto">
            <a:xfrm>
              <a:off x="1483963" y="2303559"/>
              <a:ext cx="302217" cy="201521"/>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Lst>
              <a:ahLst/>
              <a:cxnLst>
                <a:cxn ang="0">
                  <a:pos x="connsiteX0" y="connsiteY0"/>
                </a:cxn>
                <a:cxn ang="0">
                  <a:pos x="connsiteX1" y="connsiteY1"/>
                </a:cxn>
                <a:cxn ang="0">
                  <a:pos x="connsiteX2" y="connsiteY2"/>
                </a:cxn>
              </a:cxnLst>
              <a:rect l="l" t="t" r="r" b="b"/>
              <a:pathLst>
                <a:path w="302217" h="130917">
                  <a:moveTo>
                    <a:pt x="0" y="53426"/>
                  </a:moveTo>
                  <a:cubicBezTo>
                    <a:pt x="114300" y="-34398"/>
                    <a:pt x="197603" y="9515"/>
                    <a:pt x="247972" y="22430"/>
                  </a:cubicBezTo>
                  <a:cubicBezTo>
                    <a:pt x="298342" y="35345"/>
                    <a:pt x="297374" y="80871"/>
                    <a:pt x="302217" y="130917"/>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81" name="Freeform 80"/>
            <p:cNvSpPr/>
            <p:nvPr/>
          </p:nvSpPr>
          <p:spPr bwMode="auto">
            <a:xfrm rot="18924305">
              <a:off x="1279199" y="3488790"/>
              <a:ext cx="329432" cy="23762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Lst>
              <a:ahLst/>
              <a:cxnLst>
                <a:cxn ang="0">
                  <a:pos x="connsiteX0" y="connsiteY0"/>
                </a:cxn>
                <a:cxn ang="0">
                  <a:pos x="connsiteX1" y="connsiteY1"/>
                </a:cxn>
                <a:cxn ang="0">
                  <a:pos x="connsiteX2" y="connsiteY2"/>
                </a:cxn>
              </a:cxnLst>
              <a:rect l="l" t="t" r="r" b="b"/>
              <a:pathLst>
                <a:path w="302217" h="144843">
                  <a:moveTo>
                    <a:pt x="0" y="67352"/>
                  </a:moveTo>
                  <a:cubicBezTo>
                    <a:pt x="114300" y="-20472"/>
                    <a:pt x="126942" y="-2947"/>
                    <a:pt x="192429" y="13237"/>
                  </a:cubicBezTo>
                  <a:cubicBezTo>
                    <a:pt x="257916" y="29421"/>
                    <a:pt x="297374" y="94797"/>
                    <a:pt x="302217" y="144843"/>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82" name="Freeform 81"/>
            <p:cNvSpPr/>
            <p:nvPr/>
          </p:nvSpPr>
          <p:spPr bwMode="auto">
            <a:xfrm rot="9169853">
              <a:off x="1394275" y="4001572"/>
              <a:ext cx="504227" cy="221161"/>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37390 h 137390"/>
                <a:gd name="connsiteX1" fmla="*/ 141077 w 335314"/>
                <a:gd name="connsiteY1" fmla="*/ 385 h 137390"/>
                <a:gd name="connsiteX2" fmla="*/ 335314 w 335314"/>
                <a:gd name="connsiteY2" fmla="*/ 103243 h 137390"/>
                <a:gd name="connsiteX0" fmla="*/ 0 w 307699"/>
                <a:gd name="connsiteY0" fmla="*/ 137011 h 137011"/>
                <a:gd name="connsiteX1" fmla="*/ 141077 w 307699"/>
                <a:gd name="connsiteY1" fmla="*/ 6 h 137011"/>
                <a:gd name="connsiteX2" fmla="*/ 307699 w 307699"/>
                <a:gd name="connsiteY2" fmla="*/ 132168 h 137011"/>
                <a:gd name="connsiteX0" fmla="*/ 0 w 307699"/>
                <a:gd name="connsiteY0" fmla="*/ 114134 h 114134"/>
                <a:gd name="connsiteX1" fmla="*/ 111260 w 307699"/>
                <a:gd name="connsiteY1" fmla="*/ 75 h 114134"/>
                <a:gd name="connsiteX2" fmla="*/ 307699 w 307699"/>
                <a:gd name="connsiteY2" fmla="*/ 109291 h 114134"/>
                <a:gd name="connsiteX0" fmla="*/ 0 w 311425"/>
                <a:gd name="connsiteY0" fmla="*/ 114134 h 114134"/>
                <a:gd name="connsiteX1" fmla="*/ 111260 w 311425"/>
                <a:gd name="connsiteY1" fmla="*/ 75 h 114134"/>
                <a:gd name="connsiteX2" fmla="*/ 307699 w 311425"/>
                <a:gd name="connsiteY2" fmla="*/ 109291 h 114134"/>
                <a:gd name="connsiteX0" fmla="*/ 0 w 307699"/>
                <a:gd name="connsiteY0" fmla="*/ 114134 h 114134"/>
                <a:gd name="connsiteX1" fmla="*/ 111260 w 307699"/>
                <a:gd name="connsiteY1" fmla="*/ 75 h 114134"/>
                <a:gd name="connsiteX2" fmla="*/ 307699 w 307699"/>
                <a:gd name="connsiteY2" fmla="*/ 109291 h 114134"/>
                <a:gd name="connsiteX0" fmla="*/ 0 w 364892"/>
                <a:gd name="connsiteY0" fmla="*/ 114603 h 114603"/>
                <a:gd name="connsiteX1" fmla="*/ 111260 w 364892"/>
                <a:gd name="connsiteY1" fmla="*/ 544 h 114603"/>
                <a:gd name="connsiteX2" fmla="*/ 364892 w 364892"/>
                <a:gd name="connsiteY2" fmla="*/ 78633 h 114603"/>
                <a:gd name="connsiteX0" fmla="*/ 0 w 364892"/>
                <a:gd name="connsiteY0" fmla="*/ 126881 h 126881"/>
                <a:gd name="connsiteX1" fmla="*/ 140957 w 364892"/>
                <a:gd name="connsiteY1" fmla="*/ 437 h 126881"/>
                <a:gd name="connsiteX2" fmla="*/ 364892 w 364892"/>
                <a:gd name="connsiteY2" fmla="*/ 90911 h 126881"/>
                <a:gd name="connsiteX0" fmla="*/ 0 w 364892"/>
                <a:gd name="connsiteY0" fmla="*/ 126687 h 126687"/>
                <a:gd name="connsiteX1" fmla="*/ 140957 w 364892"/>
                <a:gd name="connsiteY1" fmla="*/ 243 h 126687"/>
                <a:gd name="connsiteX2" fmla="*/ 326079 w 364892"/>
                <a:gd name="connsiteY2" fmla="*/ 94629 h 126687"/>
                <a:gd name="connsiteX3" fmla="*/ 364892 w 364892"/>
                <a:gd name="connsiteY3" fmla="*/ 90717 h 126687"/>
                <a:gd name="connsiteX0" fmla="*/ 0 w 335077"/>
                <a:gd name="connsiteY0" fmla="*/ 163619 h 163619"/>
                <a:gd name="connsiteX1" fmla="*/ 140957 w 335077"/>
                <a:gd name="connsiteY1" fmla="*/ 37175 h 163619"/>
                <a:gd name="connsiteX2" fmla="*/ 326079 w 335077"/>
                <a:gd name="connsiteY2" fmla="*/ 131561 h 163619"/>
                <a:gd name="connsiteX3" fmla="*/ 275396 w 335077"/>
                <a:gd name="connsiteY3" fmla="*/ 22 h 163619"/>
                <a:gd name="connsiteX0" fmla="*/ 0 w 340929"/>
                <a:gd name="connsiteY0" fmla="*/ 126687 h 128314"/>
                <a:gd name="connsiteX1" fmla="*/ 140957 w 340929"/>
                <a:gd name="connsiteY1" fmla="*/ 243 h 128314"/>
                <a:gd name="connsiteX2" fmla="*/ 326079 w 340929"/>
                <a:gd name="connsiteY2" fmla="*/ 94629 h 128314"/>
                <a:gd name="connsiteX3" fmla="*/ 321267 w 340929"/>
                <a:gd name="connsiteY3" fmla="*/ 128314 h 128314"/>
                <a:gd name="connsiteX0" fmla="*/ 0 w 321267"/>
                <a:gd name="connsiteY0" fmla="*/ 138916 h 140543"/>
                <a:gd name="connsiteX1" fmla="*/ 140957 w 321267"/>
                <a:gd name="connsiteY1" fmla="*/ 12472 h 140543"/>
                <a:gd name="connsiteX2" fmla="*/ 211170 w 321267"/>
                <a:gd name="connsiteY2" fmla="*/ 14895 h 140543"/>
                <a:gd name="connsiteX3" fmla="*/ 321267 w 321267"/>
                <a:gd name="connsiteY3" fmla="*/ 140543 h 140543"/>
                <a:gd name="connsiteX0" fmla="*/ 0 w 321267"/>
                <a:gd name="connsiteY0" fmla="*/ 139255 h 140882"/>
                <a:gd name="connsiteX1" fmla="*/ 84123 w 321267"/>
                <a:gd name="connsiteY1" fmla="*/ 12254 h 140882"/>
                <a:gd name="connsiteX2" fmla="*/ 211170 w 321267"/>
                <a:gd name="connsiteY2" fmla="*/ 15234 h 140882"/>
                <a:gd name="connsiteX3" fmla="*/ 321267 w 321267"/>
                <a:gd name="connsiteY3" fmla="*/ 140882 h 140882"/>
              </a:gdLst>
              <a:ahLst/>
              <a:cxnLst>
                <a:cxn ang="0">
                  <a:pos x="connsiteX0" y="connsiteY0"/>
                </a:cxn>
                <a:cxn ang="0">
                  <a:pos x="connsiteX1" y="connsiteY1"/>
                </a:cxn>
                <a:cxn ang="0">
                  <a:pos x="connsiteX2" y="connsiteY2"/>
                </a:cxn>
                <a:cxn ang="0">
                  <a:pos x="connsiteX3" y="connsiteY3"/>
                </a:cxn>
              </a:cxnLst>
              <a:rect l="l" t="t" r="r" b="b"/>
              <a:pathLst>
                <a:path w="321267" h="140882">
                  <a:moveTo>
                    <a:pt x="0" y="139255"/>
                  </a:moveTo>
                  <a:cubicBezTo>
                    <a:pt x="32892" y="12608"/>
                    <a:pt x="48928" y="32924"/>
                    <a:pt x="84123" y="12254"/>
                  </a:cubicBezTo>
                  <a:cubicBezTo>
                    <a:pt x="119318" y="-8416"/>
                    <a:pt x="173848" y="155"/>
                    <a:pt x="211170" y="15234"/>
                  </a:cubicBezTo>
                  <a:cubicBezTo>
                    <a:pt x="248492" y="30313"/>
                    <a:pt x="318240" y="138751"/>
                    <a:pt x="321267" y="140882"/>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83" name="Freeform 82"/>
            <p:cNvSpPr/>
            <p:nvPr/>
          </p:nvSpPr>
          <p:spPr bwMode="auto">
            <a:xfrm rot="9897059">
              <a:off x="1384916" y="2879471"/>
              <a:ext cx="330029" cy="146164"/>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37390 h 137390"/>
                <a:gd name="connsiteX1" fmla="*/ 141077 w 335314"/>
                <a:gd name="connsiteY1" fmla="*/ 385 h 137390"/>
                <a:gd name="connsiteX2" fmla="*/ 335314 w 335314"/>
                <a:gd name="connsiteY2" fmla="*/ 103243 h 137390"/>
                <a:gd name="connsiteX0" fmla="*/ 0 w 307699"/>
                <a:gd name="connsiteY0" fmla="*/ 137011 h 137011"/>
                <a:gd name="connsiteX1" fmla="*/ 141077 w 307699"/>
                <a:gd name="connsiteY1" fmla="*/ 6 h 137011"/>
                <a:gd name="connsiteX2" fmla="*/ 307699 w 307699"/>
                <a:gd name="connsiteY2" fmla="*/ 132168 h 137011"/>
                <a:gd name="connsiteX0" fmla="*/ 0 w 307699"/>
                <a:gd name="connsiteY0" fmla="*/ 114134 h 114134"/>
                <a:gd name="connsiteX1" fmla="*/ 111260 w 307699"/>
                <a:gd name="connsiteY1" fmla="*/ 75 h 114134"/>
                <a:gd name="connsiteX2" fmla="*/ 307699 w 307699"/>
                <a:gd name="connsiteY2" fmla="*/ 109291 h 114134"/>
                <a:gd name="connsiteX0" fmla="*/ 0 w 311425"/>
                <a:gd name="connsiteY0" fmla="*/ 114134 h 114134"/>
                <a:gd name="connsiteX1" fmla="*/ 111260 w 311425"/>
                <a:gd name="connsiteY1" fmla="*/ 75 h 114134"/>
                <a:gd name="connsiteX2" fmla="*/ 307699 w 311425"/>
                <a:gd name="connsiteY2" fmla="*/ 109291 h 114134"/>
                <a:gd name="connsiteX0" fmla="*/ 0 w 307699"/>
                <a:gd name="connsiteY0" fmla="*/ 114134 h 114134"/>
                <a:gd name="connsiteX1" fmla="*/ 111260 w 307699"/>
                <a:gd name="connsiteY1" fmla="*/ 75 h 114134"/>
                <a:gd name="connsiteX2" fmla="*/ 307699 w 307699"/>
                <a:gd name="connsiteY2" fmla="*/ 109291 h 114134"/>
                <a:gd name="connsiteX0" fmla="*/ 0 w 364892"/>
                <a:gd name="connsiteY0" fmla="*/ 114603 h 114603"/>
                <a:gd name="connsiteX1" fmla="*/ 111260 w 364892"/>
                <a:gd name="connsiteY1" fmla="*/ 544 h 114603"/>
                <a:gd name="connsiteX2" fmla="*/ 364892 w 364892"/>
                <a:gd name="connsiteY2" fmla="*/ 78633 h 114603"/>
                <a:gd name="connsiteX0" fmla="*/ 0 w 364892"/>
                <a:gd name="connsiteY0" fmla="*/ 126881 h 126881"/>
                <a:gd name="connsiteX1" fmla="*/ 140957 w 364892"/>
                <a:gd name="connsiteY1" fmla="*/ 437 h 126881"/>
                <a:gd name="connsiteX2" fmla="*/ 364892 w 364892"/>
                <a:gd name="connsiteY2" fmla="*/ 90911 h 126881"/>
                <a:gd name="connsiteX0" fmla="*/ 0 w 364892"/>
                <a:gd name="connsiteY0" fmla="*/ 126687 h 126687"/>
                <a:gd name="connsiteX1" fmla="*/ 140957 w 364892"/>
                <a:gd name="connsiteY1" fmla="*/ 243 h 126687"/>
                <a:gd name="connsiteX2" fmla="*/ 326079 w 364892"/>
                <a:gd name="connsiteY2" fmla="*/ 94629 h 126687"/>
                <a:gd name="connsiteX3" fmla="*/ 364892 w 364892"/>
                <a:gd name="connsiteY3" fmla="*/ 90717 h 126687"/>
                <a:gd name="connsiteX0" fmla="*/ 0 w 335077"/>
                <a:gd name="connsiteY0" fmla="*/ 163619 h 163619"/>
                <a:gd name="connsiteX1" fmla="*/ 140957 w 335077"/>
                <a:gd name="connsiteY1" fmla="*/ 37175 h 163619"/>
                <a:gd name="connsiteX2" fmla="*/ 326079 w 335077"/>
                <a:gd name="connsiteY2" fmla="*/ 131561 h 163619"/>
                <a:gd name="connsiteX3" fmla="*/ 275396 w 335077"/>
                <a:gd name="connsiteY3" fmla="*/ 22 h 163619"/>
                <a:gd name="connsiteX0" fmla="*/ 0 w 340929"/>
                <a:gd name="connsiteY0" fmla="*/ 126687 h 128314"/>
                <a:gd name="connsiteX1" fmla="*/ 140957 w 340929"/>
                <a:gd name="connsiteY1" fmla="*/ 243 h 128314"/>
                <a:gd name="connsiteX2" fmla="*/ 326079 w 340929"/>
                <a:gd name="connsiteY2" fmla="*/ 94629 h 128314"/>
                <a:gd name="connsiteX3" fmla="*/ 321267 w 340929"/>
                <a:gd name="connsiteY3" fmla="*/ 128314 h 128314"/>
                <a:gd name="connsiteX0" fmla="*/ 0 w 321267"/>
                <a:gd name="connsiteY0" fmla="*/ 138916 h 140543"/>
                <a:gd name="connsiteX1" fmla="*/ 140957 w 321267"/>
                <a:gd name="connsiteY1" fmla="*/ 12472 h 140543"/>
                <a:gd name="connsiteX2" fmla="*/ 211170 w 321267"/>
                <a:gd name="connsiteY2" fmla="*/ 14895 h 140543"/>
                <a:gd name="connsiteX3" fmla="*/ 321267 w 321267"/>
                <a:gd name="connsiteY3" fmla="*/ 140543 h 140543"/>
                <a:gd name="connsiteX0" fmla="*/ 0 w 321267"/>
                <a:gd name="connsiteY0" fmla="*/ 139255 h 140882"/>
                <a:gd name="connsiteX1" fmla="*/ 84123 w 321267"/>
                <a:gd name="connsiteY1" fmla="*/ 12254 h 140882"/>
                <a:gd name="connsiteX2" fmla="*/ 211170 w 321267"/>
                <a:gd name="connsiteY2" fmla="*/ 15234 h 140882"/>
                <a:gd name="connsiteX3" fmla="*/ 321267 w 321267"/>
                <a:gd name="connsiteY3" fmla="*/ 140882 h 140882"/>
                <a:gd name="connsiteX0" fmla="*/ 0 w 321267"/>
                <a:gd name="connsiteY0" fmla="*/ 127101 h 128728"/>
                <a:gd name="connsiteX1" fmla="*/ 48543 w 321267"/>
                <a:gd name="connsiteY1" fmla="*/ 52794 h 128728"/>
                <a:gd name="connsiteX2" fmla="*/ 211170 w 321267"/>
                <a:gd name="connsiteY2" fmla="*/ 3080 h 128728"/>
                <a:gd name="connsiteX3" fmla="*/ 321267 w 321267"/>
                <a:gd name="connsiteY3" fmla="*/ 128728 h 128728"/>
                <a:gd name="connsiteX0" fmla="*/ 0 w 321267"/>
                <a:gd name="connsiteY0" fmla="*/ 88944 h 90571"/>
                <a:gd name="connsiteX1" fmla="*/ 48543 w 321267"/>
                <a:gd name="connsiteY1" fmla="*/ 14637 h 90571"/>
                <a:gd name="connsiteX2" fmla="*/ 218540 w 321267"/>
                <a:gd name="connsiteY2" fmla="*/ 8118 h 90571"/>
                <a:gd name="connsiteX3" fmla="*/ 321267 w 321267"/>
                <a:gd name="connsiteY3" fmla="*/ 90571 h 90571"/>
                <a:gd name="connsiteX0" fmla="*/ 0 w 311762"/>
                <a:gd name="connsiteY0" fmla="*/ 72210 h 91722"/>
                <a:gd name="connsiteX1" fmla="*/ 39038 w 311762"/>
                <a:gd name="connsiteY1" fmla="*/ 15788 h 91722"/>
                <a:gd name="connsiteX2" fmla="*/ 209035 w 311762"/>
                <a:gd name="connsiteY2" fmla="*/ 9269 h 91722"/>
                <a:gd name="connsiteX3" fmla="*/ 311762 w 311762"/>
                <a:gd name="connsiteY3" fmla="*/ 91722 h 91722"/>
                <a:gd name="connsiteX0" fmla="*/ 0 w 311762"/>
                <a:gd name="connsiteY0" fmla="*/ 73233 h 92745"/>
                <a:gd name="connsiteX1" fmla="*/ 78185 w 311762"/>
                <a:gd name="connsiteY1" fmla="*/ 14466 h 92745"/>
                <a:gd name="connsiteX2" fmla="*/ 209035 w 311762"/>
                <a:gd name="connsiteY2" fmla="*/ 10292 h 92745"/>
                <a:gd name="connsiteX3" fmla="*/ 311762 w 311762"/>
                <a:gd name="connsiteY3" fmla="*/ 92745 h 92745"/>
                <a:gd name="connsiteX0" fmla="*/ 0 w 311762"/>
                <a:gd name="connsiteY0" fmla="*/ 63085 h 82597"/>
                <a:gd name="connsiteX1" fmla="*/ 209035 w 311762"/>
                <a:gd name="connsiteY1" fmla="*/ 144 h 82597"/>
                <a:gd name="connsiteX2" fmla="*/ 311762 w 311762"/>
                <a:gd name="connsiteY2" fmla="*/ 82597 h 82597"/>
                <a:gd name="connsiteX0" fmla="*/ 0 w 311762"/>
                <a:gd name="connsiteY0" fmla="*/ 54574 h 74086"/>
                <a:gd name="connsiteX1" fmla="*/ 159018 w 311762"/>
                <a:gd name="connsiteY1" fmla="*/ 170 h 74086"/>
                <a:gd name="connsiteX2" fmla="*/ 311762 w 311762"/>
                <a:gd name="connsiteY2" fmla="*/ 74086 h 74086"/>
                <a:gd name="connsiteX0" fmla="*/ 0 w 311762"/>
                <a:gd name="connsiteY0" fmla="*/ 56670 h 76182"/>
                <a:gd name="connsiteX1" fmla="*/ 50686 w 311762"/>
                <a:gd name="connsiteY1" fmla="*/ 18289 h 76182"/>
                <a:gd name="connsiteX2" fmla="*/ 159018 w 311762"/>
                <a:gd name="connsiteY2" fmla="*/ 2266 h 76182"/>
                <a:gd name="connsiteX3" fmla="*/ 311762 w 311762"/>
                <a:gd name="connsiteY3" fmla="*/ 76182 h 76182"/>
                <a:gd name="connsiteX0" fmla="*/ 0 w 311762"/>
                <a:gd name="connsiteY0" fmla="*/ 50354 h 69866"/>
                <a:gd name="connsiteX1" fmla="*/ 50686 w 311762"/>
                <a:gd name="connsiteY1" fmla="*/ 11973 h 69866"/>
                <a:gd name="connsiteX2" fmla="*/ 185394 w 311762"/>
                <a:gd name="connsiteY2" fmla="*/ 3375 h 69866"/>
                <a:gd name="connsiteX3" fmla="*/ 311762 w 311762"/>
                <a:gd name="connsiteY3" fmla="*/ 69866 h 69866"/>
              </a:gdLst>
              <a:ahLst/>
              <a:cxnLst>
                <a:cxn ang="0">
                  <a:pos x="connsiteX0" y="connsiteY0"/>
                </a:cxn>
                <a:cxn ang="0">
                  <a:pos x="connsiteX1" y="connsiteY1"/>
                </a:cxn>
                <a:cxn ang="0">
                  <a:pos x="connsiteX2" y="connsiteY2"/>
                </a:cxn>
                <a:cxn ang="0">
                  <a:pos x="connsiteX3" y="connsiteY3"/>
                </a:cxn>
              </a:cxnLst>
              <a:rect l="l" t="t" r="r" b="b"/>
              <a:pathLst>
                <a:path w="311762" h="69866">
                  <a:moveTo>
                    <a:pt x="0" y="50354"/>
                  </a:moveTo>
                  <a:cubicBezTo>
                    <a:pt x="11349" y="45630"/>
                    <a:pt x="24183" y="21040"/>
                    <a:pt x="50686" y="11973"/>
                  </a:cubicBezTo>
                  <a:cubicBezTo>
                    <a:pt x="77189" y="2906"/>
                    <a:pt x="144782" y="-4601"/>
                    <a:pt x="185394" y="3375"/>
                  </a:cubicBezTo>
                  <a:cubicBezTo>
                    <a:pt x="222716" y="18454"/>
                    <a:pt x="308735" y="67735"/>
                    <a:pt x="311762" y="69866"/>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84" name="Freeform 83"/>
            <p:cNvSpPr/>
            <p:nvPr/>
          </p:nvSpPr>
          <p:spPr bwMode="auto">
            <a:xfrm flipH="1">
              <a:off x="2527514" y="2921720"/>
              <a:ext cx="382496" cy="10291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40359 h 117850"/>
                <a:gd name="connsiteX1" fmla="*/ 125037 w 302217"/>
                <a:gd name="connsiteY1" fmla="*/ 46401 h 117850"/>
                <a:gd name="connsiteX2" fmla="*/ 302217 w 302217"/>
                <a:gd name="connsiteY2" fmla="*/ 117850 h 117850"/>
                <a:gd name="connsiteX0" fmla="*/ 0 w 517354"/>
                <a:gd name="connsiteY0" fmla="*/ 46101 h 101987"/>
                <a:gd name="connsiteX1" fmla="*/ 340174 w 517354"/>
                <a:gd name="connsiteY1" fmla="*/ 30538 h 101987"/>
                <a:gd name="connsiteX2" fmla="*/ 517354 w 517354"/>
                <a:gd name="connsiteY2" fmla="*/ 101987 h 101987"/>
                <a:gd name="connsiteX0" fmla="*/ 0 w 517354"/>
                <a:gd name="connsiteY0" fmla="*/ 33353 h 89239"/>
                <a:gd name="connsiteX1" fmla="*/ 32835 w 517354"/>
                <a:gd name="connsiteY1" fmla="*/ 67173 h 89239"/>
                <a:gd name="connsiteX2" fmla="*/ 517354 w 517354"/>
                <a:gd name="connsiteY2" fmla="*/ 89239 h 89239"/>
                <a:gd name="connsiteX0" fmla="*/ 4502 w 690893"/>
                <a:gd name="connsiteY0" fmla="*/ 32843 h 70210"/>
                <a:gd name="connsiteX1" fmla="*/ 37337 w 690893"/>
                <a:gd name="connsiteY1" fmla="*/ 66663 h 70210"/>
                <a:gd name="connsiteX2" fmla="*/ 690893 w 690893"/>
                <a:gd name="connsiteY2" fmla="*/ 70210 h 70210"/>
                <a:gd name="connsiteX0" fmla="*/ 4502 w 690893"/>
                <a:gd name="connsiteY0" fmla="*/ 32843 h 70210"/>
                <a:gd name="connsiteX1" fmla="*/ 37337 w 690893"/>
                <a:gd name="connsiteY1" fmla="*/ 66663 h 70210"/>
                <a:gd name="connsiteX2" fmla="*/ 690893 w 690893"/>
                <a:gd name="connsiteY2" fmla="*/ 70210 h 70210"/>
                <a:gd name="connsiteX0" fmla="*/ 6650 w 723776"/>
                <a:gd name="connsiteY0" fmla="*/ 32265 h 66187"/>
                <a:gd name="connsiteX1" fmla="*/ 39485 w 723776"/>
                <a:gd name="connsiteY1" fmla="*/ 66085 h 66187"/>
                <a:gd name="connsiteX2" fmla="*/ 723776 w 723776"/>
                <a:gd name="connsiteY2" fmla="*/ 48027 h 66187"/>
                <a:gd name="connsiteX0" fmla="*/ 6650 w 723776"/>
                <a:gd name="connsiteY0" fmla="*/ 32265 h 66085"/>
                <a:gd name="connsiteX1" fmla="*/ 39485 w 723776"/>
                <a:gd name="connsiteY1" fmla="*/ 66085 h 66085"/>
                <a:gd name="connsiteX2" fmla="*/ 723776 w 723776"/>
                <a:gd name="connsiteY2" fmla="*/ 48027 h 66085"/>
                <a:gd name="connsiteX0" fmla="*/ 6650 w 723776"/>
                <a:gd name="connsiteY0" fmla="*/ 32265 h 66085"/>
                <a:gd name="connsiteX1" fmla="*/ 39485 w 723776"/>
                <a:gd name="connsiteY1" fmla="*/ 66085 h 66085"/>
                <a:gd name="connsiteX2" fmla="*/ 723776 w 723776"/>
                <a:gd name="connsiteY2" fmla="*/ 48027 h 66085"/>
                <a:gd name="connsiteX0" fmla="*/ 49607 w 766733"/>
                <a:gd name="connsiteY0" fmla="*/ 3479 h 38175"/>
                <a:gd name="connsiteX1" fmla="*/ 8626 w 766733"/>
                <a:gd name="connsiteY1" fmla="*/ 3810 h 38175"/>
                <a:gd name="connsiteX2" fmla="*/ 82442 w 766733"/>
                <a:gd name="connsiteY2" fmla="*/ 37299 h 38175"/>
                <a:gd name="connsiteX3" fmla="*/ 766733 w 766733"/>
                <a:gd name="connsiteY3" fmla="*/ 19241 h 38175"/>
                <a:gd name="connsiteX0" fmla="*/ 41383 w 758509"/>
                <a:gd name="connsiteY0" fmla="*/ 3479 h 40991"/>
                <a:gd name="connsiteX1" fmla="*/ 402 w 758509"/>
                <a:gd name="connsiteY1" fmla="*/ 3810 h 40991"/>
                <a:gd name="connsiteX2" fmla="*/ 181786 w 758509"/>
                <a:gd name="connsiteY2" fmla="*/ 40386 h 40991"/>
                <a:gd name="connsiteX3" fmla="*/ 758509 w 758509"/>
                <a:gd name="connsiteY3" fmla="*/ 19241 h 40991"/>
              </a:gdLst>
              <a:ahLst/>
              <a:cxnLst>
                <a:cxn ang="0">
                  <a:pos x="connsiteX0" y="connsiteY0"/>
                </a:cxn>
                <a:cxn ang="0">
                  <a:pos x="connsiteX1" y="connsiteY1"/>
                </a:cxn>
                <a:cxn ang="0">
                  <a:pos x="connsiteX2" y="connsiteY2"/>
                </a:cxn>
                <a:cxn ang="0">
                  <a:pos x="connsiteX3" y="connsiteY3"/>
                </a:cxn>
              </a:cxnLst>
              <a:rect l="l" t="t" r="r" b="b"/>
              <a:pathLst>
                <a:path w="758509" h="40991">
                  <a:moveTo>
                    <a:pt x="41383" y="3479"/>
                  </a:moveTo>
                  <a:cubicBezTo>
                    <a:pt x="47359" y="-581"/>
                    <a:pt x="-5070" y="-1827"/>
                    <a:pt x="402" y="3810"/>
                  </a:cubicBezTo>
                  <a:cubicBezTo>
                    <a:pt x="5874" y="9447"/>
                    <a:pt x="55435" y="37814"/>
                    <a:pt x="181786" y="40386"/>
                  </a:cubicBezTo>
                  <a:cubicBezTo>
                    <a:pt x="308137" y="42958"/>
                    <a:pt x="545781" y="37606"/>
                    <a:pt x="758509" y="19241"/>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108" name="Freeform 107"/>
            <p:cNvSpPr/>
            <p:nvPr/>
          </p:nvSpPr>
          <p:spPr bwMode="auto">
            <a:xfrm rot="20412264" flipH="1">
              <a:off x="2583178" y="3369781"/>
              <a:ext cx="382496" cy="10291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40359 h 117850"/>
                <a:gd name="connsiteX1" fmla="*/ 125037 w 302217"/>
                <a:gd name="connsiteY1" fmla="*/ 46401 h 117850"/>
                <a:gd name="connsiteX2" fmla="*/ 302217 w 302217"/>
                <a:gd name="connsiteY2" fmla="*/ 117850 h 117850"/>
                <a:gd name="connsiteX0" fmla="*/ 0 w 517354"/>
                <a:gd name="connsiteY0" fmla="*/ 46101 h 101987"/>
                <a:gd name="connsiteX1" fmla="*/ 340174 w 517354"/>
                <a:gd name="connsiteY1" fmla="*/ 30538 h 101987"/>
                <a:gd name="connsiteX2" fmla="*/ 517354 w 517354"/>
                <a:gd name="connsiteY2" fmla="*/ 101987 h 101987"/>
                <a:gd name="connsiteX0" fmla="*/ 0 w 517354"/>
                <a:gd name="connsiteY0" fmla="*/ 33353 h 89239"/>
                <a:gd name="connsiteX1" fmla="*/ 32835 w 517354"/>
                <a:gd name="connsiteY1" fmla="*/ 67173 h 89239"/>
                <a:gd name="connsiteX2" fmla="*/ 517354 w 517354"/>
                <a:gd name="connsiteY2" fmla="*/ 89239 h 89239"/>
                <a:gd name="connsiteX0" fmla="*/ 4502 w 690893"/>
                <a:gd name="connsiteY0" fmla="*/ 32843 h 70210"/>
                <a:gd name="connsiteX1" fmla="*/ 37337 w 690893"/>
                <a:gd name="connsiteY1" fmla="*/ 66663 h 70210"/>
                <a:gd name="connsiteX2" fmla="*/ 690893 w 690893"/>
                <a:gd name="connsiteY2" fmla="*/ 70210 h 70210"/>
                <a:gd name="connsiteX0" fmla="*/ 4502 w 690893"/>
                <a:gd name="connsiteY0" fmla="*/ 32843 h 70210"/>
                <a:gd name="connsiteX1" fmla="*/ 37337 w 690893"/>
                <a:gd name="connsiteY1" fmla="*/ 66663 h 70210"/>
                <a:gd name="connsiteX2" fmla="*/ 690893 w 690893"/>
                <a:gd name="connsiteY2" fmla="*/ 70210 h 70210"/>
                <a:gd name="connsiteX0" fmla="*/ 6650 w 723776"/>
                <a:gd name="connsiteY0" fmla="*/ 32265 h 66187"/>
                <a:gd name="connsiteX1" fmla="*/ 39485 w 723776"/>
                <a:gd name="connsiteY1" fmla="*/ 66085 h 66187"/>
                <a:gd name="connsiteX2" fmla="*/ 723776 w 723776"/>
                <a:gd name="connsiteY2" fmla="*/ 48027 h 66187"/>
                <a:gd name="connsiteX0" fmla="*/ 6650 w 723776"/>
                <a:gd name="connsiteY0" fmla="*/ 32265 h 66085"/>
                <a:gd name="connsiteX1" fmla="*/ 39485 w 723776"/>
                <a:gd name="connsiteY1" fmla="*/ 66085 h 66085"/>
                <a:gd name="connsiteX2" fmla="*/ 723776 w 723776"/>
                <a:gd name="connsiteY2" fmla="*/ 48027 h 66085"/>
                <a:gd name="connsiteX0" fmla="*/ 6650 w 723776"/>
                <a:gd name="connsiteY0" fmla="*/ 32265 h 66085"/>
                <a:gd name="connsiteX1" fmla="*/ 39485 w 723776"/>
                <a:gd name="connsiteY1" fmla="*/ 66085 h 66085"/>
                <a:gd name="connsiteX2" fmla="*/ 723776 w 723776"/>
                <a:gd name="connsiteY2" fmla="*/ 48027 h 66085"/>
                <a:gd name="connsiteX0" fmla="*/ 49607 w 766733"/>
                <a:gd name="connsiteY0" fmla="*/ 3479 h 38175"/>
                <a:gd name="connsiteX1" fmla="*/ 8626 w 766733"/>
                <a:gd name="connsiteY1" fmla="*/ 3810 h 38175"/>
                <a:gd name="connsiteX2" fmla="*/ 82442 w 766733"/>
                <a:gd name="connsiteY2" fmla="*/ 37299 h 38175"/>
                <a:gd name="connsiteX3" fmla="*/ 766733 w 766733"/>
                <a:gd name="connsiteY3" fmla="*/ 19241 h 38175"/>
                <a:gd name="connsiteX0" fmla="*/ 41383 w 758509"/>
                <a:gd name="connsiteY0" fmla="*/ 3479 h 40991"/>
                <a:gd name="connsiteX1" fmla="*/ 402 w 758509"/>
                <a:gd name="connsiteY1" fmla="*/ 3810 h 40991"/>
                <a:gd name="connsiteX2" fmla="*/ 181786 w 758509"/>
                <a:gd name="connsiteY2" fmla="*/ 40386 h 40991"/>
                <a:gd name="connsiteX3" fmla="*/ 758509 w 758509"/>
                <a:gd name="connsiteY3" fmla="*/ 19241 h 40991"/>
              </a:gdLst>
              <a:ahLst/>
              <a:cxnLst>
                <a:cxn ang="0">
                  <a:pos x="connsiteX0" y="connsiteY0"/>
                </a:cxn>
                <a:cxn ang="0">
                  <a:pos x="connsiteX1" y="connsiteY1"/>
                </a:cxn>
                <a:cxn ang="0">
                  <a:pos x="connsiteX2" y="connsiteY2"/>
                </a:cxn>
                <a:cxn ang="0">
                  <a:pos x="connsiteX3" y="connsiteY3"/>
                </a:cxn>
              </a:cxnLst>
              <a:rect l="l" t="t" r="r" b="b"/>
              <a:pathLst>
                <a:path w="758509" h="40991">
                  <a:moveTo>
                    <a:pt x="41383" y="3479"/>
                  </a:moveTo>
                  <a:cubicBezTo>
                    <a:pt x="47359" y="-581"/>
                    <a:pt x="-5070" y="-1827"/>
                    <a:pt x="402" y="3810"/>
                  </a:cubicBezTo>
                  <a:cubicBezTo>
                    <a:pt x="5874" y="9447"/>
                    <a:pt x="55435" y="37814"/>
                    <a:pt x="181786" y="40386"/>
                  </a:cubicBezTo>
                  <a:cubicBezTo>
                    <a:pt x="308137" y="42958"/>
                    <a:pt x="545781" y="37606"/>
                    <a:pt x="758509" y="19241"/>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112" name="TextBox 111"/>
            <p:cNvSpPr txBox="1"/>
            <p:nvPr/>
          </p:nvSpPr>
          <p:spPr>
            <a:xfrm>
              <a:off x="1961175" y="2292408"/>
              <a:ext cx="1358150" cy="307777"/>
            </a:xfrm>
            <a:prstGeom prst="rect">
              <a:avLst/>
            </a:prstGeom>
            <a:noFill/>
          </p:spPr>
          <p:txBody>
            <a:bodyPr wrap="square" rtlCol="0">
              <a:spAutoFit/>
            </a:bodyPr>
            <a:lstStyle/>
            <a:p>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I(C</a:t>
              </a:r>
              <a:r>
                <a:rPr lang="en-US" sz="1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1</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C</a:t>
              </a:r>
              <a:r>
                <a:rPr lang="en-US" sz="1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14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id</a:t>
              </a:r>
              <a:r>
                <a:rPr lang="en-US" sz="1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1</a:t>
              </a:r>
              <a:r>
                <a:rPr lang="en-U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1400" dirty="0">
                <a:solidFill>
                  <a:srgbClr val="000000"/>
                </a:solidFill>
              </a:endParaRPr>
            </a:p>
          </p:txBody>
        </p:sp>
        <p:sp>
          <p:nvSpPr>
            <p:cNvPr id="113" name="TextBox 112"/>
            <p:cNvSpPr txBox="1"/>
            <p:nvPr/>
          </p:nvSpPr>
          <p:spPr>
            <a:xfrm>
              <a:off x="1344249" y="3167876"/>
              <a:ext cx="1388619" cy="307777"/>
            </a:xfrm>
            <a:prstGeom prst="rect">
              <a:avLst/>
            </a:prstGeom>
            <a:noFill/>
          </p:spPr>
          <p:txBody>
            <a:bodyPr wrap="square" rtlCol="0">
              <a:spAutoFit/>
            </a:bodyPr>
            <a:lstStyle/>
            <a:p>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I(C</a:t>
              </a:r>
              <a:r>
                <a:rPr lang="en-US" sz="1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C</a:t>
              </a:r>
              <a:r>
                <a:rPr lang="en-US" sz="1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id</a:t>
              </a:r>
              <a:r>
                <a:rPr lang="en-US" sz="1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1400" dirty="0">
                <a:solidFill>
                  <a:srgbClr val="000000"/>
                </a:solidFill>
              </a:endParaRPr>
            </a:p>
          </p:txBody>
        </p:sp>
      </p:grpSp>
      <p:grpSp>
        <p:nvGrpSpPr>
          <p:cNvPr id="135" name="Group 134"/>
          <p:cNvGrpSpPr/>
          <p:nvPr/>
        </p:nvGrpSpPr>
        <p:grpSpPr>
          <a:xfrm>
            <a:off x="6672347" y="2917686"/>
            <a:ext cx="3140344" cy="2220221"/>
            <a:chOff x="4936856" y="1981200"/>
            <a:chExt cx="3140344" cy="2220221"/>
          </a:xfrm>
        </p:grpSpPr>
        <p:sp>
          <p:nvSpPr>
            <p:cNvPr id="136" name="Freeform 135"/>
            <p:cNvSpPr/>
            <p:nvPr/>
          </p:nvSpPr>
          <p:spPr bwMode="auto">
            <a:xfrm flipH="1">
              <a:off x="7185126" y="2718251"/>
              <a:ext cx="382496" cy="10291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40359 h 117850"/>
                <a:gd name="connsiteX1" fmla="*/ 125037 w 302217"/>
                <a:gd name="connsiteY1" fmla="*/ 46401 h 117850"/>
                <a:gd name="connsiteX2" fmla="*/ 302217 w 302217"/>
                <a:gd name="connsiteY2" fmla="*/ 117850 h 117850"/>
                <a:gd name="connsiteX0" fmla="*/ 0 w 517354"/>
                <a:gd name="connsiteY0" fmla="*/ 46101 h 101987"/>
                <a:gd name="connsiteX1" fmla="*/ 340174 w 517354"/>
                <a:gd name="connsiteY1" fmla="*/ 30538 h 101987"/>
                <a:gd name="connsiteX2" fmla="*/ 517354 w 517354"/>
                <a:gd name="connsiteY2" fmla="*/ 101987 h 101987"/>
                <a:gd name="connsiteX0" fmla="*/ 0 w 517354"/>
                <a:gd name="connsiteY0" fmla="*/ 33353 h 89239"/>
                <a:gd name="connsiteX1" fmla="*/ 32835 w 517354"/>
                <a:gd name="connsiteY1" fmla="*/ 67173 h 89239"/>
                <a:gd name="connsiteX2" fmla="*/ 517354 w 517354"/>
                <a:gd name="connsiteY2" fmla="*/ 89239 h 89239"/>
                <a:gd name="connsiteX0" fmla="*/ 4502 w 690893"/>
                <a:gd name="connsiteY0" fmla="*/ 32843 h 70210"/>
                <a:gd name="connsiteX1" fmla="*/ 37337 w 690893"/>
                <a:gd name="connsiteY1" fmla="*/ 66663 h 70210"/>
                <a:gd name="connsiteX2" fmla="*/ 690893 w 690893"/>
                <a:gd name="connsiteY2" fmla="*/ 70210 h 70210"/>
                <a:gd name="connsiteX0" fmla="*/ 4502 w 690893"/>
                <a:gd name="connsiteY0" fmla="*/ 32843 h 70210"/>
                <a:gd name="connsiteX1" fmla="*/ 37337 w 690893"/>
                <a:gd name="connsiteY1" fmla="*/ 66663 h 70210"/>
                <a:gd name="connsiteX2" fmla="*/ 690893 w 690893"/>
                <a:gd name="connsiteY2" fmla="*/ 70210 h 70210"/>
                <a:gd name="connsiteX0" fmla="*/ 6650 w 723776"/>
                <a:gd name="connsiteY0" fmla="*/ 32265 h 66187"/>
                <a:gd name="connsiteX1" fmla="*/ 39485 w 723776"/>
                <a:gd name="connsiteY1" fmla="*/ 66085 h 66187"/>
                <a:gd name="connsiteX2" fmla="*/ 723776 w 723776"/>
                <a:gd name="connsiteY2" fmla="*/ 48027 h 66187"/>
                <a:gd name="connsiteX0" fmla="*/ 6650 w 723776"/>
                <a:gd name="connsiteY0" fmla="*/ 32265 h 66085"/>
                <a:gd name="connsiteX1" fmla="*/ 39485 w 723776"/>
                <a:gd name="connsiteY1" fmla="*/ 66085 h 66085"/>
                <a:gd name="connsiteX2" fmla="*/ 723776 w 723776"/>
                <a:gd name="connsiteY2" fmla="*/ 48027 h 66085"/>
                <a:gd name="connsiteX0" fmla="*/ 6650 w 723776"/>
                <a:gd name="connsiteY0" fmla="*/ 32265 h 66085"/>
                <a:gd name="connsiteX1" fmla="*/ 39485 w 723776"/>
                <a:gd name="connsiteY1" fmla="*/ 66085 h 66085"/>
                <a:gd name="connsiteX2" fmla="*/ 723776 w 723776"/>
                <a:gd name="connsiteY2" fmla="*/ 48027 h 66085"/>
                <a:gd name="connsiteX0" fmla="*/ 49607 w 766733"/>
                <a:gd name="connsiteY0" fmla="*/ 3479 h 38175"/>
                <a:gd name="connsiteX1" fmla="*/ 8626 w 766733"/>
                <a:gd name="connsiteY1" fmla="*/ 3810 h 38175"/>
                <a:gd name="connsiteX2" fmla="*/ 82442 w 766733"/>
                <a:gd name="connsiteY2" fmla="*/ 37299 h 38175"/>
                <a:gd name="connsiteX3" fmla="*/ 766733 w 766733"/>
                <a:gd name="connsiteY3" fmla="*/ 19241 h 38175"/>
                <a:gd name="connsiteX0" fmla="*/ 41383 w 758509"/>
                <a:gd name="connsiteY0" fmla="*/ 3479 h 40991"/>
                <a:gd name="connsiteX1" fmla="*/ 402 w 758509"/>
                <a:gd name="connsiteY1" fmla="*/ 3810 h 40991"/>
                <a:gd name="connsiteX2" fmla="*/ 181786 w 758509"/>
                <a:gd name="connsiteY2" fmla="*/ 40386 h 40991"/>
                <a:gd name="connsiteX3" fmla="*/ 758509 w 758509"/>
                <a:gd name="connsiteY3" fmla="*/ 19241 h 40991"/>
              </a:gdLst>
              <a:ahLst/>
              <a:cxnLst>
                <a:cxn ang="0">
                  <a:pos x="connsiteX0" y="connsiteY0"/>
                </a:cxn>
                <a:cxn ang="0">
                  <a:pos x="connsiteX1" y="connsiteY1"/>
                </a:cxn>
                <a:cxn ang="0">
                  <a:pos x="connsiteX2" y="connsiteY2"/>
                </a:cxn>
                <a:cxn ang="0">
                  <a:pos x="connsiteX3" y="connsiteY3"/>
                </a:cxn>
              </a:cxnLst>
              <a:rect l="l" t="t" r="r" b="b"/>
              <a:pathLst>
                <a:path w="758509" h="40991">
                  <a:moveTo>
                    <a:pt x="41383" y="3479"/>
                  </a:moveTo>
                  <a:cubicBezTo>
                    <a:pt x="47359" y="-581"/>
                    <a:pt x="-5070" y="-1827"/>
                    <a:pt x="402" y="3810"/>
                  </a:cubicBezTo>
                  <a:cubicBezTo>
                    <a:pt x="5874" y="9447"/>
                    <a:pt x="55435" y="37814"/>
                    <a:pt x="181786" y="40386"/>
                  </a:cubicBezTo>
                  <a:cubicBezTo>
                    <a:pt x="308137" y="42958"/>
                    <a:pt x="545781" y="37606"/>
                    <a:pt x="758509" y="19241"/>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137" name="Freeform 136"/>
            <p:cNvSpPr/>
            <p:nvPr/>
          </p:nvSpPr>
          <p:spPr bwMode="auto">
            <a:xfrm rot="9897059">
              <a:off x="5984536" y="2790275"/>
              <a:ext cx="579588" cy="208830"/>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37390 h 137390"/>
                <a:gd name="connsiteX1" fmla="*/ 141077 w 335314"/>
                <a:gd name="connsiteY1" fmla="*/ 385 h 137390"/>
                <a:gd name="connsiteX2" fmla="*/ 335314 w 335314"/>
                <a:gd name="connsiteY2" fmla="*/ 103243 h 137390"/>
                <a:gd name="connsiteX0" fmla="*/ 0 w 307699"/>
                <a:gd name="connsiteY0" fmla="*/ 137011 h 137011"/>
                <a:gd name="connsiteX1" fmla="*/ 141077 w 307699"/>
                <a:gd name="connsiteY1" fmla="*/ 6 h 137011"/>
                <a:gd name="connsiteX2" fmla="*/ 307699 w 307699"/>
                <a:gd name="connsiteY2" fmla="*/ 132168 h 137011"/>
                <a:gd name="connsiteX0" fmla="*/ 0 w 307699"/>
                <a:gd name="connsiteY0" fmla="*/ 114134 h 114134"/>
                <a:gd name="connsiteX1" fmla="*/ 111260 w 307699"/>
                <a:gd name="connsiteY1" fmla="*/ 75 h 114134"/>
                <a:gd name="connsiteX2" fmla="*/ 307699 w 307699"/>
                <a:gd name="connsiteY2" fmla="*/ 109291 h 114134"/>
                <a:gd name="connsiteX0" fmla="*/ 0 w 311425"/>
                <a:gd name="connsiteY0" fmla="*/ 114134 h 114134"/>
                <a:gd name="connsiteX1" fmla="*/ 111260 w 311425"/>
                <a:gd name="connsiteY1" fmla="*/ 75 h 114134"/>
                <a:gd name="connsiteX2" fmla="*/ 307699 w 311425"/>
                <a:gd name="connsiteY2" fmla="*/ 109291 h 114134"/>
                <a:gd name="connsiteX0" fmla="*/ 0 w 307699"/>
                <a:gd name="connsiteY0" fmla="*/ 114134 h 114134"/>
                <a:gd name="connsiteX1" fmla="*/ 111260 w 307699"/>
                <a:gd name="connsiteY1" fmla="*/ 75 h 114134"/>
                <a:gd name="connsiteX2" fmla="*/ 307699 w 307699"/>
                <a:gd name="connsiteY2" fmla="*/ 109291 h 114134"/>
                <a:gd name="connsiteX0" fmla="*/ 0 w 364892"/>
                <a:gd name="connsiteY0" fmla="*/ 114603 h 114603"/>
                <a:gd name="connsiteX1" fmla="*/ 111260 w 364892"/>
                <a:gd name="connsiteY1" fmla="*/ 544 h 114603"/>
                <a:gd name="connsiteX2" fmla="*/ 364892 w 364892"/>
                <a:gd name="connsiteY2" fmla="*/ 78633 h 114603"/>
                <a:gd name="connsiteX0" fmla="*/ 0 w 364892"/>
                <a:gd name="connsiteY0" fmla="*/ 126881 h 126881"/>
                <a:gd name="connsiteX1" fmla="*/ 140957 w 364892"/>
                <a:gd name="connsiteY1" fmla="*/ 437 h 126881"/>
                <a:gd name="connsiteX2" fmla="*/ 364892 w 364892"/>
                <a:gd name="connsiteY2" fmla="*/ 90911 h 126881"/>
                <a:gd name="connsiteX0" fmla="*/ 0 w 364892"/>
                <a:gd name="connsiteY0" fmla="*/ 126687 h 126687"/>
                <a:gd name="connsiteX1" fmla="*/ 140957 w 364892"/>
                <a:gd name="connsiteY1" fmla="*/ 243 h 126687"/>
                <a:gd name="connsiteX2" fmla="*/ 326079 w 364892"/>
                <a:gd name="connsiteY2" fmla="*/ 94629 h 126687"/>
                <a:gd name="connsiteX3" fmla="*/ 364892 w 364892"/>
                <a:gd name="connsiteY3" fmla="*/ 90717 h 126687"/>
                <a:gd name="connsiteX0" fmla="*/ 0 w 335077"/>
                <a:gd name="connsiteY0" fmla="*/ 163619 h 163619"/>
                <a:gd name="connsiteX1" fmla="*/ 140957 w 335077"/>
                <a:gd name="connsiteY1" fmla="*/ 37175 h 163619"/>
                <a:gd name="connsiteX2" fmla="*/ 326079 w 335077"/>
                <a:gd name="connsiteY2" fmla="*/ 131561 h 163619"/>
                <a:gd name="connsiteX3" fmla="*/ 275396 w 335077"/>
                <a:gd name="connsiteY3" fmla="*/ 22 h 163619"/>
                <a:gd name="connsiteX0" fmla="*/ 0 w 340929"/>
                <a:gd name="connsiteY0" fmla="*/ 126687 h 128314"/>
                <a:gd name="connsiteX1" fmla="*/ 140957 w 340929"/>
                <a:gd name="connsiteY1" fmla="*/ 243 h 128314"/>
                <a:gd name="connsiteX2" fmla="*/ 326079 w 340929"/>
                <a:gd name="connsiteY2" fmla="*/ 94629 h 128314"/>
                <a:gd name="connsiteX3" fmla="*/ 321267 w 340929"/>
                <a:gd name="connsiteY3" fmla="*/ 128314 h 128314"/>
                <a:gd name="connsiteX0" fmla="*/ 0 w 321267"/>
                <a:gd name="connsiteY0" fmla="*/ 138916 h 140543"/>
                <a:gd name="connsiteX1" fmla="*/ 140957 w 321267"/>
                <a:gd name="connsiteY1" fmla="*/ 12472 h 140543"/>
                <a:gd name="connsiteX2" fmla="*/ 211170 w 321267"/>
                <a:gd name="connsiteY2" fmla="*/ 14895 h 140543"/>
                <a:gd name="connsiteX3" fmla="*/ 321267 w 321267"/>
                <a:gd name="connsiteY3" fmla="*/ 140543 h 140543"/>
                <a:gd name="connsiteX0" fmla="*/ 0 w 321267"/>
                <a:gd name="connsiteY0" fmla="*/ 139255 h 140882"/>
                <a:gd name="connsiteX1" fmla="*/ 84123 w 321267"/>
                <a:gd name="connsiteY1" fmla="*/ 12254 h 140882"/>
                <a:gd name="connsiteX2" fmla="*/ 211170 w 321267"/>
                <a:gd name="connsiteY2" fmla="*/ 15234 h 140882"/>
                <a:gd name="connsiteX3" fmla="*/ 321267 w 321267"/>
                <a:gd name="connsiteY3" fmla="*/ 140882 h 140882"/>
                <a:gd name="connsiteX0" fmla="*/ 0 w 321267"/>
                <a:gd name="connsiteY0" fmla="*/ 127101 h 128728"/>
                <a:gd name="connsiteX1" fmla="*/ 48543 w 321267"/>
                <a:gd name="connsiteY1" fmla="*/ 52794 h 128728"/>
                <a:gd name="connsiteX2" fmla="*/ 211170 w 321267"/>
                <a:gd name="connsiteY2" fmla="*/ 3080 h 128728"/>
                <a:gd name="connsiteX3" fmla="*/ 321267 w 321267"/>
                <a:gd name="connsiteY3" fmla="*/ 128728 h 128728"/>
                <a:gd name="connsiteX0" fmla="*/ 0 w 321267"/>
                <a:gd name="connsiteY0" fmla="*/ 88944 h 90571"/>
                <a:gd name="connsiteX1" fmla="*/ 48543 w 321267"/>
                <a:gd name="connsiteY1" fmla="*/ 14637 h 90571"/>
                <a:gd name="connsiteX2" fmla="*/ 218540 w 321267"/>
                <a:gd name="connsiteY2" fmla="*/ 8118 h 90571"/>
                <a:gd name="connsiteX3" fmla="*/ 321267 w 321267"/>
                <a:gd name="connsiteY3" fmla="*/ 90571 h 90571"/>
                <a:gd name="connsiteX0" fmla="*/ 0 w 311762"/>
                <a:gd name="connsiteY0" fmla="*/ 72210 h 91722"/>
                <a:gd name="connsiteX1" fmla="*/ 39038 w 311762"/>
                <a:gd name="connsiteY1" fmla="*/ 15788 h 91722"/>
                <a:gd name="connsiteX2" fmla="*/ 209035 w 311762"/>
                <a:gd name="connsiteY2" fmla="*/ 9269 h 91722"/>
                <a:gd name="connsiteX3" fmla="*/ 311762 w 311762"/>
                <a:gd name="connsiteY3" fmla="*/ 91722 h 91722"/>
                <a:gd name="connsiteX0" fmla="*/ 0 w 311762"/>
                <a:gd name="connsiteY0" fmla="*/ 73233 h 92745"/>
                <a:gd name="connsiteX1" fmla="*/ 78185 w 311762"/>
                <a:gd name="connsiteY1" fmla="*/ 14466 h 92745"/>
                <a:gd name="connsiteX2" fmla="*/ 209035 w 311762"/>
                <a:gd name="connsiteY2" fmla="*/ 10292 h 92745"/>
                <a:gd name="connsiteX3" fmla="*/ 311762 w 311762"/>
                <a:gd name="connsiteY3" fmla="*/ 92745 h 92745"/>
                <a:gd name="connsiteX0" fmla="*/ 0 w 311762"/>
                <a:gd name="connsiteY0" fmla="*/ 63085 h 82597"/>
                <a:gd name="connsiteX1" fmla="*/ 209035 w 311762"/>
                <a:gd name="connsiteY1" fmla="*/ 144 h 82597"/>
                <a:gd name="connsiteX2" fmla="*/ 311762 w 311762"/>
                <a:gd name="connsiteY2" fmla="*/ 82597 h 82597"/>
                <a:gd name="connsiteX0" fmla="*/ 0 w 311762"/>
                <a:gd name="connsiteY0" fmla="*/ 54574 h 74086"/>
                <a:gd name="connsiteX1" fmla="*/ 159018 w 311762"/>
                <a:gd name="connsiteY1" fmla="*/ 170 h 74086"/>
                <a:gd name="connsiteX2" fmla="*/ 311762 w 311762"/>
                <a:gd name="connsiteY2" fmla="*/ 74086 h 74086"/>
                <a:gd name="connsiteX0" fmla="*/ 0 w 311762"/>
                <a:gd name="connsiteY0" fmla="*/ 56670 h 76182"/>
                <a:gd name="connsiteX1" fmla="*/ 50686 w 311762"/>
                <a:gd name="connsiteY1" fmla="*/ 18289 h 76182"/>
                <a:gd name="connsiteX2" fmla="*/ 159018 w 311762"/>
                <a:gd name="connsiteY2" fmla="*/ 2266 h 76182"/>
                <a:gd name="connsiteX3" fmla="*/ 311762 w 311762"/>
                <a:gd name="connsiteY3" fmla="*/ 76182 h 76182"/>
                <a:gd name="connsiteX0" fmla="*/ 0 w 311762"/>
                <a:gd name="connsiteY0" fmla="*/ 50354 h 69866"/>
                <a:gd name="connsiteX1" fmla="*/ 50686 w 311762"/>
                <a:gd name="connsiteY1" fmla="*/ 11973 h 69866"/>
                <a:gd name="connsiteX2" fmla="*/ 185394 w 311762"/>
                <a:gd name="connsiteY2" fmla="*/ 3375 h 69866"/>
                <a:gd name="connsiteX3" fmla="*/ 311762 w 311762"/>
                <a:gd name="connsiteY3" fmla="*/ 69866 h 69866"/>
              </a:gdLst>
              <a:ahLst/>
              <a:cxnLst>
                <a:cxn ang="0">
                  <a:pos x="connsiteX0" y="connsiteY0"/>
                </a:cxn>
                <a:cxn ang="0">
                  <a:pos x="connsiteX1" y="connsiteY1"/>
                </a:cxn>
                <a:cxn ang="0">
                  <a:pos x="connsiteX2" y="connsiteY2"/>
                </a:cxn>
                <a:cxn ang="0">
                  <a:pos x="connsiteX3" y="connsiteY3"/>
                </a:cxn>
              </a:cxnLst>
              <a:rect l="l" t="t" r="r" b="b"/>
              <a:pathLst>
                <a:path w="311762" h="69866">
                  <a:moveTo>
                    <a:pt x="0" y="50354"/>
                  </a:moveTo>
                  <a:cubicBezTo>
                    <a:pt x="11349" y="45630"/>
                    <a:pt x="24183" y="21040"/>
                    <a:pt x="50686" y="11973"/>
                  </a:cubicBezTo>
                  <a:cubicBezTo>
                    <a:pt x="77189" y="2906"/>
                    <a:pt x="144782" y="-4601"/>
                    <a:pt x="185394" y="3375"/>
                  </a:cubicBezTo>
                  <a:cubicBezTo>
                    <a:pt x="222716" y="18454"/>
                    <a:pt x="308735" y="67735"/>
                    <a:pt x="311762" y="69866"/>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140" name="Oval 139"/>
            <p:cNvSpPr>
              <a:spLocks noChangeAspect="1"/>
            </p:cNvSpPr>
            <p:nvPr/>
          </p:nvSpPr>
          <p:spPr bwMode="auto">
            <a:xfrm>
              <a:off x="6019800" y="2350532"/>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r>
                <a:rPr lang="en-US" sz="2000" b="1" dirty="0" smtClean="0">
                  <a:solidFill>
                    <a:srgbClr val="000000"/>
                  </a:solidFill>
                  <a:ea typeface="ＭＳ Ｐゴシック" pitchFamily="1" charset="-128"/>
                </a:rPr>
                <a:t>C</a:t>
              </a:r>
              <a:r>
                <a:rPr lang="en-US" sz="2000" b="1" baseline="-25000" dirty="0">
                  <a:solidFill>
                    <a:srgbClr val="000000"/>
                  </a:solidFill>
                  <a:ea typeface="ＭＳ Ｐゴシック" pitchFamily="1" charset="-128"/>
                </a:rPr>
                <a:t>1</a:t>
              </a:r>
              <a:endParaRPr lang="en-US" sz="2000" b="1" dirty="0" smtClean="0">
                <a:solidFill>
                  <a:srgbClr val="000000"/>
                </a:solidFill>
                <a:ea typeface="ＭＳ Ｐゴシック" pitchFamily="1" charset="-128"/>
              </a:endParaRPr>
            </a:p>
          </p:txBody>
        </p:sp>
        <p:sp>
          <p:nvSpPr>
            <p:cNvPr id="141" name="Oval 140"/>
            <p:cNvSpPr>
              <a:spLocks noChangeAspect="1"/>
            </p:cNvSpPr>
            <p:nvPr/>
          </p:nvSpPr>
          <p:spPr bwMode="auto">
            <a:xfrm>
              <a:off x="6019800" y="3493532"/>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r>
                <a:rPr lang="en-US" sz="2000" b="1" dirty="0" smtClean="0">
                  <a:solidFill>
                    <a:srgbClr val="000000"/>
                  </a:solidFill>
                  <a:ea typeface="ＭＳ Ｐゴシック" pitchFamily="1" charset="-128"/>
                </a:rPr>
                <a:t>C</a:t>
              </a:r>
              <a:r>
                <a:rPr lang="en-US" sz="2000" b="1" baseline="-25000" dirty="0">
                  <a:solidFill>
                    <a:srgbClr val="000000"/>
                  </a:solidFill>
                  <a:ea typeface="ＭＳ Ｐゴシック" pitchFamily="1" charset="-128"/>
                </a:rPr>
                <a:t>3</a:t>
              </a:r>
              <a:endParaRPr lang="en-US" sz="2000" b="1" dirty="0" smtClean="0">
                <a:solidFill>
                  <a:srgbClr val="000000"/>
                </a:solidFill>
                <a:ea typeface="ＭＳ Ｐゴシック" pitchFamily="1" charset="-128"/>
              </a:endParaRPr>
            </a:p>
          </p:txBody>
        </p:sp>
        <p:sp>
          <p:nvSpPr>
            <p:cNvPr id="142" name="Oval 141"/>
            <p:cNvSpPr>
              <a:spLocks noChangeAspect="1"/>
            </p:cNvSpPr>
            <p:nvPr/>
          </p:nvSpPr>
          <p:spPr bwMode="auto">
            <a:xfrm>
              <a:off x="7620000" y="2803109"/>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r>
                <a:rPr lang="en-US" sz="2000" b="1" dirty="0" smtClean="0">
                  <a:solidFill>
                    <a:srgbClr val="000000"/>
                  </a:solidFill>
                  <a:ea typeface="ＭＳ Ｐゴシック" pitchFamily="1" charset="-128"/>
                </a:rPr>
                <a:t>C</a:t>
              </a:r>
              <a:r>
                <a:rPr lang="en-US" sz="2000" b="1" baseline="-25000" dirty="0" smtClean="0">
                  <a:solidFill>
                    <a:srgbClr val="000000"/>
                  </a:solidFill>
                  <a:ea typeface="ＭＳ Ｐゴシック" pitchFamily="1" charset="-128"/>
                </a:rPr>
                <a:t>2</a:t>
              </a:r>
              <a:endParaRPr lang="en-US" sz="2000" b="1" dirty="0" smtClean="0">
                <a:solidFill>
                  <a:srgbClr val="000000"/>
                </a:solidFill>
                <a:ea typeface="ＭＳ Ｐゴシック" pitchFamily="1" charset="-128"/>
              </a:endParaRPr>
            </a:p>
          </p:txBody>
        </p:sp>
        <p:sp>
          <p:nvSpPr>
            <p:cNvPr id="143" name="TextBox 142"/>
            <p:cNvSpPr txBox="1"/>
            <p:nvPr/>
          </p:nvSpPr>
          <p:spPr>
            <a:xfrm>
              <a:off x="5193776" y="1981200"/>
              <a:ext cx="699161" cy="400110"/>
            </a:xfrm>
            <a:prstGeom prst="rect">
              <a:avLst/>
            </a:prstGeom>
            <a:noFill/>
          </p:spPr>
          <p:txBody>
            <a:bodyPr wrap="square" rtlCol="0">
              <a:spAutoFit/>
            </a:bodyPr>
            <a:lstStyle/>
            <a:p>
              <a:r>
                <a:rPr lang="en-US" dirty="0" smtClean="0">
                  <a:solidFill>
                    <a:srgbClr val="000000"/>
                  </a:solidFill>
                </a:rPr>
                <a:t>Src</a:t>
              </a:r>
              <a:r>
                <a:rPr lang="en-US" baseline="-25000" dirty="0" smtClean="0">
                  <a:solidFill>
                    <a:srgbClr val="000000"/>
                  </a:solidFill>
                </a:rPr>
                <a:t>1</a:t>
              </a:r>
              <a:endParaRPr lang="en-US" dirty="0">
                <a:solidFill>
                  <a:srgbClr val="000000"/>
                </a:solidFill>
              </a:endParaRPr>
            </a:p>
          </p:txBody>
        </p:sp>
        <p:sp>
          <p:nvSpPr>
            <p:cNvPr id="144" name="TextBox 143"/>
            <p:cNvSpPr txBox="1"/>
            <p:nvPr/>
          </p:nvSpPr>
          <p:spPr>
            <a:xfrm>
              <a:off x="4936856" y="3289842"/>
              <a:ext cx="799454" cy="369332"/>
            </a:xfrm>
            <a:prstGeom prst="rect">
              <a:avLst/>
            </a:prstGeom>
            <a:noFill/>
          </p:spPr>
          <p:txBody>
            <a:bodyPr wrap="square" rtlCol="0">
              <a:spAutoFit/>
            </a:bodyPr>
            <a:lstStyle/>
            <a:p>
              <a:r>
                <a:rPr lang="en-US" dirty="0" smtClean="0">
                  <a:solidFill>
                    <a:srgbClr val="000000"/>
                  </a:solidFill>
                </a:rPr>
                <a:t>Src</a:t>
              </a:r>
              <a:r>
                <a:rPr lang="en-US" baseline="-25000" dirty="0">
                  <a:solidFill>
                    <a:srgbClr val="000000"/>
                  </a:solidFill>
                </a:rPr>
                <a:t>3</a:t>
              </a:r>
              <a:endParaRPr lang="en-US" dirty="0">
                <a:solidFill>
                  <a:srgbClr val="000000"/>
                </a:solidFill>
              </a:endParaRPr>
            </a:p>
          </p:txBody>
        </p:sp>
        <p:sp>
          <p:nvSpPr>
            <p:cNvPr id="145" name="TextBox 144"/>
            <p:cNvSpPr txBox="1"/>
            <p:nvPr/>
          </p:nvSpPr>
          <p:spPr>
            <a:xfrm>
              <a:off x="5073674" y="2624981"/>
              <a:ext cx="847811" cy="400110"/>
            </a:xfrm>
            <a:prstGeom prst="rect">
              <a:avLst/>
            </a:prstGeom>
            <a:noFill/>
          </p:spPr>
          <p:txBody>
            <a:bodyPr wrap="square" rtlCol="0">
              <a:spAutoFit/>
            </a:bodyPr>
            <a:lstStyle/>
            <a:p>
              <a:r>
                <a:rPr lang="en-US" dirty="0" smtClean="0">
                  <a:solidFill>
                    <a:srgbClr val="000000"/>
                  </a:solidFill>
                </a:rPr>
                <a:t>Sink</a:t>
              </a:r>
              <a:r>
                <a:rPr lang="en-US" baseline="-25000" dirty="0" smtClean="0">
                  <a:solidFill>
                    <a:srgbClr val="000000"/>
                  </a:solidFill>
                </a:rPr>
                <a:t>1</a:t>
              </a:r>
              <a:endParaRPr lang="en-US" dirty="0">
                <a:solidFill>
                  <a:srgbClr val="000000"/>
                </a:solidFill>
              </a:endParaRPr>
            </a:p>
          </p:txBody>
        </p:sp>
        <p:sp>
          <p:nvSpPr>
            <p:cNvPr id="146" name="TextBox 145"/>
            <p:cNvSpPr txBox="1"/>
            <p:nvPr/>
          </p:nvSpPr>
          <p:spPr>
            <a:xfrm>
              <a:off x="5028554" y="3826907"/>
              <a:ext cx="929253" cy="369332"/>
            </a:xfrm>
            <a:prstGeom prst="rect">
              <a:avLst/>
            </a:prstGeom>
            <a:noFill/>
          </p:spPr>
          <p:txBody>
            <a:bodyPr wrap="square" rtlCol="0">
              <a:spAutoFit/>
            </a:bodyPr>
            <a:lstStyle/>
            <a:p>
              <a:r>
                <a:rPr lang="en-US" dirty="0" smtClean="0">
                  <a:solidFill>
                    <a:srgbClr val="000000"/>
                  </a:solidFill>
                </a:rPr>
                <a:t>Sink</a:t>
              </a:r>
              <a:r>
                <a:rPr lang="en-US" baseline="-25000" dirty="0" smtClean="0">
                  <a:solidFill>
                    <a:srgbClr val="000000"/>
                  </a:solidFill>
                </a:rPr>
                <a:t>3</a:t>
              </a:r>
              <a:endParaRPr lang="en-US" dirty="0">
                <a:solidFill>
                  <a:srgbClr val="000000"/>
                </a:solidFill>
              </a:endParaRPr>
            </a:p>
          </p:txBody>
        </p:sp>
        <p:sp>
          <p:nvSpPr>
            <p:cNvPr id="147" name="Freeform 146"/>
            <p:cNvSpPr/>
            <p:nvPr/>
          </p:nvSpPr>
          <p:spPr bwMode="auto">
            <a:xfrm>
              <a:off x="6425338" y="2674704"/>
              <a:ext cx="1193370" cy="278969"/>
            </a:xfrm>
            <a:custGeom>
              <a:avLst/>
              <a:gdLst>
                <a:gd name="connsiteX0" fmla="*/ 1121319 w 1121319"/>
                <a:gd name="connsiteY0" fmla="*/ 325464 h 325464"/>
                <a:gd name="connsiteX1" fmla="*/ 493638 w 1121319"/>
                <a:gd name="connsiteY1" fmla="*/ 263471 h 325464"/>
                <a:gd name="connsiteX2" fmla="*/ 13191 w 1121319"/>
                <a:gd name="connsiteY2" fmla="*/ 0 h 325464"/>
                <a:gd name="connsiteX0" fmla="*/ 1122800 w 1122800"/>
                <a:gd name="connsiteY0" fmla="*/ 325464 h 325464"/>
                <a:gd name="connsiteX1" fmla="*/ 448624 w 1122800"/>
                <a:gd name="connsiteY1" fmla="*/ 240224 h 325464"/>
                <a:gd name="connsiteX2" fmla="*/ 14672 w 1122800"/>
                <a:gd name="connsiteY2" fmla="*/ 0 h 325464"/>
                <a:gd name="connsiteX0" fmla="*/ 1070363 w 1070363"/>
                <a:gd name="connsiteY0" fmla="*/ 371959 h 371959"/>
                <a:gd name="connsiteX1" fmla="*/ 396187 w 1070363"/>
                <a:gd name="connsiteY1" fmla="*/ 286719 h 371959"/>
                <a:gd name="connsiteX2" fmla="*/ 16479 w 1070363"/>
                <a:gd name="connsiteY2" fmla="*/ 0 h 371959"/>
                <a:gd name="connsiteX0" fmla="*/ 1085302 w 1085302"/>
                <a:gd name="connsiteY0" fmla="*/ 278969 h 278969"/>
                <a:gd name="connsiteX1" fmla="*/ 411126 w 1085302"/>
                <a:gd name="connsiteY1" fmla="*/ 193729 h 278969"/>
                <a:gd name="connsiteX2" fmla="*/ 15919 w 1085302"/>
                <a:gd name="connsiteY2" fmla="*/ 0 h 278969"/>
                <a:gd name="connsiteX0" fmla="*/ 1205879 w 1205879"/>
                <a:gd name="connsiteY0" fmla="*/ 278969 h 278969"/>
                <a:gd name="connsiteX1" fmla="*/ 531703 w 1205879"/>
                <a:gd name="connsiteY1" fmla="*/ 193729 h 278969"/>
                <a:gd name="connsiteX2" fmla="*/ 12509 w 1205879"/>
                <a:gd name="connsiteY2" fmla="*/ 0 h 278969"/>
                <a:gd name="connsiteX0" fmla="*/ 1206733 w 1206733"/>
                <a:gd name="connsiteY0" fmla="*/ 278969 h 278969"/>
                <a:gd name="connsiteX1" fmla="*/ 501560 w 1206733"/>
                <a:gd name="connsiteY1" fmla="*/ 240224 h 278969"/>
                <a:gd name="connsiteX2" fmla="*/ 13363 w 1206733"/>
                <a:gd name="connsiteY2" fmla="*/ 0 h 278969"/>
                <a:gd name="connsiteX0" fmla="*/ 1205126 w 1205126"/>
                <a:gd name="connsiteY0" fmla="*/ 278969 h 278969"/>
                <a:gd name="connsiteX1" fmla="*/ 561946 w 1205126"/>
                <a:gd name="connsiteY1" fmla="*/ 69742 h 278969"/>
                <a:gd name="connsiteX2" fmla="*/ 11756 w 1205126"/>
                <a:gd name="connsiteY2" fmla="*/ 0 h 278969"/>
                <a:gd name="connsiteX0" fmla="*/ 1203584 w 1203584"/>
                <a:gd name="connsiteY0" fmla="*/ 278969 h 278969"/>
                <a:gd name="connsiteX1" fmla="*/ 637896 w 1203584"/>
                <a:gd name="connsiteY1" fmla="*/ 123986 h 278969"/>
                <a:gd name="connsiteX2" fmla="*/ 10214 w 1203584"/>
                <a:gd name="connsiteY2" fmla="*/ 0 h 278969"/>
                <a:gd name="connsiteX0" fmla="*/ 1204149 w 1204149"/>
                <a:gd name="connsiteY0" fmla="*/ 278969 h 278969"/>
                <a:gd name="connsiteX1" fmla="*/ 607464 w 1204149"/>
                <a:gd name="connsiteY1" fmla="*/ 216976 h 278969"/>
                <a:gd name="connsiteX2" fmla="*/ 10779 w 1204149"/>
                <a:gd name="connsiteY2" fmla="*/ 0 h 278969"/>
                <a:gd name="connsiteX0" fmla="*/ 1193370 w 1193370"/>
                <a:gd name="connsiteY0" fmla="*/ 278969 h 286970"/>
                <a:gd name="connsiteX1" fmla="*/ 596685 w 1193370"/>
                <a:gd name="connsiteY1" fmla="*/ 216976 h 286970"/>
                <a:gd name="connsiteX2" fmla="*/ 464951 w 1193370"/>
                <a:gd name="connsiteY2" fmla="*/ 278970 h 286970"/>
                <a:gd name="connsiteX3" fmla="*/ 0 w 1193370"/>
                <a:gd name="connsiteY3" fmla="*/ 0 h 286970"/>
                <a:gd name="connsiteX0" fmla="*/ 1193370 w 1193370"/>
                <a:gd name="connsiteY0" fmla="*/ 278969 h 278969"/>
                <a:gd name="connsiteX1" fmla="*/ 596685 w 1193370"/>
                <a:gd name="connsiteY1" fmla="*/ 216976 h 278969"/>
                <a:gd name="connsiteX2" fmla="*/ 542443 w 1193370"/>
                <a:gd name="connsiteY2" fmla="*/ 232475 h 278969"/>
                <a:gd name="connsiteX3" fmla="*/ 0 w 1193370"/>
                <a:gd name="connsiteY3" fmla="*/ 0 h 278969"/>
                <a:gd name="connsiteX0" fmla="*/ 1193370 w 1193370"/>
                <a:gd name="connsiteY0" fmla="*/ 278969 h 278969"/>
                <a:gd name="connsiteX1" fmla="*/ 596685 w 1193370"/>
                <a:gd name="connsiteY1" fmla="*/ 216976 h 278969"/>
                <a:gd name="connsiteX2" fmla="*/ 0 w 1193370"/>
                <a:gd name="connsiteY2" fmla="*/ 0 h 278969"/>
              </a:gdLst>
              <a:ahLst/>
              <a:cxnLst>
                <a:cxn ang="0">
                  <a:pos x="connsiteX0" y="connsiteY0"/>
                </a:cxn>
                <a:cxn ang="0">
                  <a:pos x="connsiteX1" y="connsiteY1"/>
                </a:cxn>
                <a:cxn ang="0">
                  <a:pos x="connsiteX2" y="connsiteY2"/>
                </a:cxn>
              </a:cxnLst>
              <a:rect l="l" t="t" r="r" b="b"/>
              <a:pathLst>
                <a:path w="1193370" h="278969">
                  <a:moveTo>
                    <a:pt x="1193370" y="278969"/>
                  </a:moveTo>
                  <a:cubicBezTo>
                    <a:pt x="971873" y="275094"/>
                    <a:pt x="795580" y="263471"/>
                    <a:pt x="596685" y="216976"/>
                  </a:cubicBezTo>
                  <a:cubicBezTo>
                    <a:pt x="397790" y="170481"/>
                    <a:pt x="124310" y="45203"/>
                    <a:pt x="0" y="0"/>
                  </a:cubicBezTo>
                </a:path>
              </a:pathLst>
            </a:custGeom>
            <a:ln>
              <a:headEnd type="none" w="med" len="med"/>
              <a:tailEnd type="arrow" w="lg" len="sm"/>
            </a:ln>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148" name="Freeform 147"/>
            <p:cNvSpPr/>
            <p:nvPr/>
          </p:nvSpPr>
          <p:spPr bwMode="auto">
            <a:xfrm>
              <a:off x="6440837" y="2442230"/>
              <a:ext cx="1309607" cy="365502"/>
            </a:xfrm>
            <a:custGeom>
              <a:avLst/>
              <a:gdLst>
                <a:gd name="connsiteX0" fmla="*/ 0 w 1309607"/>
                <a:gd name="connsiteY0" fmla="*/ 0 h 356461"/>
                <a:gd name="connsiteX1" fmla="*/ 805912 w 1309607"/>
                <a:gd name="connsiteY1" fmla="*/ 61994 h 356461"/>
                <a:gd name="connsiteX2" fmla="*/ 1309607 w 1309607"/>
                <a:gd name="connsiteY2" fmla="*/ 356461 h 356461"/>
                <a:gd name="connsiteX0" fmla="*/ 0 w 1309607"/>
                <a:gd name="connsiteY0" fmla="*/ 0 h 356461"/>
                <a:gd name="connsiteX1" fmla="*/ 697424 w 1309607"/>
                <a:gd name="connsiteY1" fmla="*/ 61994 h 356461"/>
                <a:gd name="connsiteX2" fmla="*/ 1309607 w 1309607"/>
                <a:gd name="connsiteY2" fmla="*/ 356461 h 356461"/>
              </a:gdLst>
              <a:ahLst/>
              <a:cxnLst>
                <a:cxn ang="0">
                  <a:pos x="connsiteX0" y="connsiteY0"/>
                </a:cxn>
                <a:cxn ang="0">
                  <a:pos x="connsiteX1" y="connsiteY1"/>
                </a:cxn>
                <a:cxn ang="0">
                  <a:pos x="connsiteX2" y="connsiteY2"/>
                </a:cxn>
              </a:cxnLst>
              <a:rect l="l" t="t" r="r" b="b"/>
              <a:pathLst>
                <a:path w="1309607" h="356461">
                  <a:moveTo>
                    <a:pt x="0" y="0"/>
                  </a:moveTo>
                  <a:cubicBezTo>
                    <a:pt x="293822" y="1292"/>
                    <a:pt x="479156" y="2584"/>
                    <a:pt x="697424" y="61994"/>
                  </a:cubicBezTo>
                  <a:cubicBezTo>
                    <a:pt x="915692" y="121404"/>
                    <a:pt x="1166893" y="238932"/>
                    <a:pt x="1309607" y="356461"/>
                  </a:cubicBezTo>
                </a:path>
              </a:pathLst>
            </a:custGeom>
            <a:ln>
              <a:headEnd type="none" w="med" len="med"/>
              <a:tailEnd type="arrow" w="lg" len="sm"/>
            </a:ln>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149" name="Freeform 148"/>
            <p:cNvSpPr/>
            <p:nvPr/>
          </p:nvSpPr>
          <p:spPr bwMode="auto">
            <a:xfrm>
              <a:off x="6477000" y="3260310"/>
              <a:ext cx="1273445" cy="414036"/>
            </a:xfrm>
            <a:custGeom>
              <a:avLst/>
              <a:gdLst>
                <a:gd name="connsiteX0" fmla="*/ 1224366 w 1224366"/>
                <a:gd name="connsiteY0" fmla="*/ 0 h 379708"/>
                <a:gd name="connsiteX1" fmla="*/ 402955 w 1224366"/>
                <a:gd name="connsiteY1" fmla="*/ 108488 h 379708"/>
                <a:gd name="connsiteX2" fmla="*/ 0 w 1224366"/>
                <a:gd name="connsiteY2" fmla="*/ 379708 h 379708"/>
                <a:gd name="connsiteX0" fmla="*/ 1224366 w 1224366"/>
                <a:gd name="connsiteY0" fmla="*/ 0 h 379708"/>
                <a:gd name="connsiteX1" fmla="*/ 534691 w 1224366"/>
                <a:gd name="connsiteY1" fmla="*/ 77492 h 379708"/>
                <a:gd name="connsiteX2" fmla="*/ 0 w 1224366"/>
                <a:gd name="connsiteY2" fmla="*/ 379708 h 379708"/>
                <a:gd name="connsiteX0" fmla="*/ 1224366 w 1224366"/>
                <a:gd name="connsiteY0" fmla="*/ 0 h 379708"/>
                <a:gd name="connsiteX1" fmla="*/ 618866 w 1224366"/>
                <a:gd name="connsiteY1" fmla="*/ 236775 h 379708"/>
                <a:gd name="connsiteX2" fmla="*/ 0 w 1224366"/>
                <a:gd name="connsiteY2" fmla="*/ 379708 h 379708"/>
                <a:gd name="connsiteX0" fmla="*/ 1224366 w 1224366"/>
                <a:gd name="connsiteY0" fmla="*/ 0 h 379708"/>
                <a:gd name="connsiteX1" fmla="*/ 956536 w 1224366"/>
                <a:gd name="connsiteY1" fmla="*/ 91938 h 379708"/>
                <a:gd name="connsiteX2" fmla="*/ 618866 w 1224366"/>
                <a:gd name="connsiteY2" fmla="*/ 236775 h 379708"/>
                <a:gd name="connsiteX3" fmla="*/ 0 w 1224366"/>
                <a:gd name="connsiteY3" fmla="*/ 379708 h 379708"/>
                <a:gd name="connsiteX0" fmla="*/ 1224366 w 1224366"/>
                <a:gd name="connsiteY0" fmla="*/ 0 h 379708"/>
                <a:gd name="connsiteX1" fmla="*/ 956536 w 1224366"/>
                <a:gd name="connsiteY1" fmla="*/ 91938 h 379708"/>
                <a:gd name="connsiteX2" fmla="*/ 618866 w 1224366"/>
                <a:gd name="connsiteY2" fmla="*/ 236775 h 379708"/>
                <a:gd name="connsiteX3" fmla="*/ 382613 w 1224366"/>
                <a:gd name="connsiteY3" fmla="*/ 321304 h 379708"/>
                <a:gd name="connsiteX4" fmla="*/ 0 w 1224366"/>
                <a:gd name="connsiteY4" fmla="*/ 379708 h 379708"/>
                <a:gd name="connsiteX0" fmla="*/ 1224366 w 1224366"/>
                <a:gd name="connsiteY0" fmla="*/ 0 h 379708"/>
                <a:gd name="connsiteX1" fmla="*/ 956536 w 1224366"/>
                <a:gd name="connsiteY1" fmla="*/ 91938 h 379708"/>
                <a:gd name="connsiteX2" fmla="*/ 741302 w 1224366"/>
                <a:gd name="connsiteY2" fmla="*/ 204919 h 379708"/>
                <a:gd name="connsiteX3" fmla="*/ 382613 w 1224366"/>
                <a:gd name="connsiteY3" fmla="*/ 321304 h 379708"/>
                <a:gd name="connsiteX4" fmla="*/ 0 w 1224366"/>
                <a:gd name="connsiteY4" fmla="*/ 379708 h 379708"/>
                <a:gd name="connsiteX0" fmla="*/ 1224366 w 1224366"/>
                <a:gd name="connsiteY0" fmla="*/ 0 h 379708"/>
                <a:gd name="connsiteX1" fmla="*/ 1056016 w 1224366"/>
                <a:gd name="connsiteY1" fmla="*/ 72823 h 379708"/>
                <a:gd name="connsiteX2" fmla="*/ 741302 w 1224366"/>
                <a:gd name="connsiteY2" fmla="*/ 204919 h 379708"/>
                <a:gd name="connsiteX3" fmla="*/ 382613 w 1224366"/>
                <a:gd name="connsiteY3" fmla="*/ 321304 h 379708"/>
                <a:gd name="connsiteX4" fmla="*/ 0 w 1224366"/>
                <a:gd name="connsiteY4" fmla="*/ 379708 h 379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366" h="379708">
                  <a:moveTo>
                    <a:pt x="1224366" y="0"/>
                  </a:moveTo>
                  <a:cubicBezTo>
                    <a:pt x="1175902" y="11075"/>
                    <a:pt x="1156933" y="33361"/>
                    <a:pt x="1056016" y="72823"/>
                  </a:cubicBezTo>
                  <a:cubicBezTo>
                    <a:pt x="955099" y="112286"/>
                    <a:pt x="853536" y="163505"/>
                    <a:pt x="741302" y="204919"/>
                  </a:cubicBezTo>
                  <a:cubicBezTo>
                    <a:pt x="629068" y="246333"/>
                    <a:pt x="485757" y="297482"/>
                    <a:pt x="382613" y="321304"/>
                  </a:cubicBezTo>
                  <a:cubicBezTo>
                    <a:pt x="279469" y="345126"/>
                    <a:pt x="59943" y="362541"/>
                    <a:pt x="0" y="379708"/>
                  </a:cubicBezTo>
                </a:path>
              </a:pathLst>
            </a:custGeom>
            <a:ln>
              <a:headEnd type="none" w="med" len="med"/>
              <a:tailEnd type="arrow" w="lg" len="sm"/>
            </a:ln>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150" name="Freeform 149"/>
            <p:cNvSpPr/>
            <p:nvPr/>
          </p:nvSpPr>
          <p:spPr bwMode="auto">
            <a:xfrm>
              <a:off x="6345264" y="3066578"/>
              <a:ext cx="1294109" cy="445035"/>
            </a:xfrm>
            <a:custGeom>
              <a:avLst/>
              <a:gdLst>
                <a:gd name="connsiteX0" fmla="*/ 0 w 1255363"/>
                <a:gd name="connsiteY0" fmla="*/ 418455 h 418455"/>
                <a:gd name="connsiteX1" fmla="*/ 813661 w 1255363"/>
                <a:gd name="connsiteY1" fmla="*/ 271221 h 418455"/>
                <a:gd name="connsiteX2" fmla="*/ 1255363 w 1255363"/>
                <a:gd name="connsiteY2" fmla="*/ 0 h 418455"/>
                <a:gd name="connsiteX0" fmla="*/ 0 w 1255363"/>
                <a:gd name="connsiteY0" fmla="*/ 418455 h 418455"/>
                <a:gd name="connsiteX1" fmla="*/ 542441 w 1255363"/>
                <a:gd name="connsiteY1" fmla="*/ 202029 h 418455"/>
                <a:gd name="connsiteX2" fmla="*/ 1255363 w 1255363"/>
                <a:gd name="connsiteY2" fmla="*/ 0 h 418455"/>
                <a:gd name="connsiteX0" fmla="*/ 0 w 1255363"/>
                <a:gd name="connsiteY0" fmla="*/ 418455 h 418455"/>
                <a:gd name="connsiteX1" fmla="*/ 480448 w 1255363"/>
                <a:gd name="connsiteY1" fmla="*/ 140525 h 418455"/>
                <a:gd name="connsiteX2" fmla="*/ 1255363 w 1255363"/>
                <a:gd name="connsiteY2" fmla="*/ 0 h 418455"/>
                <a:gd name="connsiteX0" fmla="*/ 0 w 1294109"/>
                <a:gd name="connsiteY0" fmla="*/ 441519 h 441519"/>
                <a:gd name="connsiteX1" fmla="*/ 480448 w 1294109"/>
                <a:gd name="connsiteY1" fmla="*/ 163589 h 441519"/>
                <a:gd name="connsiteX2" fmla="*/ 1294109 w 1294109"/>
                <a:gd name="connsiteY2" fmla="*/ 0 h 441519"/>
                <a:gd name="connsiteX0" fmla="*/ 0 w 1294109"/>
                <a:gd name="connsiteY0" fmla="*/ 441519 h 441519"/>
                <a:gd name="connsiteX1" fmla="*/ 480448 w 1294109"/>
                <a:gd name="connsiteY1" fmla="*/ 163589 h 441519"/>
                <a:gd name="connsiteX2" fmla="*/ 885987 w 1294109"/>
                <a:gd name="connsiteY2" fmla="*/ 49435 h 441519"/>
                <a:gd name="connsiteX3" fmla="*/ 1294109 w 1294109"/>
                <a:gd name="connsiteY3" fmla="*/ 0 h 441519"/>
                <a:gd name="connsiteX0" fmla="*/ 0 w 1294109"/>
                <a:gd name="connsiteY0" fmla="*/ 441519 h 441519"/>
                <a:gd name="connsiteX1" fmla="*/ 235058 w 1294109"/>
                <a:gd name="connsiteY1" fmla="*/ 295448 h 441519"/>
                <a:gd name="connsiteX2" fmla="*/ 480448 w 1294109"/>
                <a:gd name="connsiteY2" fmla="*/ 163589 h 441519"/>
                <a:gd name="connsiteX3" fmla="*/ 885987 w 1294109"/>
                <a:gd name="connsiteY3" fmla="*/ 49435 h 441519"/>
                <a:gd name="connsiteX4" fmla="*/ 1294109 w 1294109"/>
                <a:gd name="connsiteY4" fmla="*/ 0 h 441519"/>
                <a:gd name="connsiteX0" fmla="*/ 0 w 1294109"/>
                <a:gd name="connsiteY0" fmla="*/ 441519 h 441519"/>
                <a:gd name="connsiteX1" fmla="*/ 281553 w 1294109"/>
                <a:gd name="connsiteY1" fmla="*/ 241633 h 441519"/>
                <a:gd name="connsiteX2" fmla="*/ 480448 w 1294109"/>
                <a:gd name="connsiteY2" fmla="*/ 163589 h 441519"/>
                <a:gd name="connsiteX3" fmla="*/ 885987 w 1294109"/>
                <a:gd name="connsiteY3" fmla="*/ 49435 h 441519"/>
                <a:gd name="connsiteX4" fmla="*/ 1294109 w 1294109"/>
                <a:gd name="connsiteY4" fmla="*/ 0 h 441519"/>
                <a:gd name="connsiteX0" fmla="*/ 0 w 1294109"/>
                <a:gd name="connsiteY0" fmla="*/ 441519 h 441519"/>
                <a:gd name="connsiteX1" fmla="*/ 281553 w 1294109"/>
                <a:gd name="connsiteY1" fmla="*/ 241633 h 441519"/>
                <a:gd name="connsiteX2" fmla="*/ 503695 w 1294109"/>
                <a:gd name="connsiteY2" fmla="*/ 140526 h 441519"/>
                <a:gd name="connsiteX3" fmla="*/ 885987 w 1294109"/>
                <a:gd name="connsiteY3" fmla="*/ 49435 h 441519"/>
                <a:gd name="connsiteX4" fmla="*/ 1294109 w 1294109"/>
                <a:gd name="connsiteY4" fmla="*/ 0 h 44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109" h="441519">
                  <a:moveTo>
                    <a:pt x="0" y="441519"/>
                  </a:moveTo>
                  <a:cubicBezTo>
                    <a:pt x="46925" y="424862"/>
                    <a:pt x="201478" y="287955"/>
                    <a:pt x="281553" y="241633"/>
                  </a:cubicBezTo>
                  <a:cubicBezTo>
                    <a:pt x="361628" y="195311"/>
                    <a:pt x="402956" y="172559"/>
                    <a:pt x="503695" y="140526"/>
                  </a:cubicBezTo>
                  <a:cubicBezTo>
                    <a:pt x="604434" y="108493"/>
                    <a:pt x="750377" y="76700"/>
                    <a:pt x="885987" y="49435"/>
                  </a:cubicBezTo>
                  <a:cubicBezTo>
                    <a:pt x="1021597" y="22170"/>
                    <a:pt x="1237712" y="12083"/>
                    <a:pt x="1294109" y="0"/>
                  </a:cubicBezTo>
                </a:path>
              </a:pathLst>
            </a:custGeom>
            <a:ln>
              <a:headEnd type="none" w="med" len="med"/>
              <a:tailEnd type="arrow" w="lg" len="sm"/>
            </a:ln>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dirty="0" smtClean="0">
                <a:solidFill>
                  <a:srgbClr val="000000"/>
                </a:solidFill>
                <a:ea typeface="ＭＳ Ｐゴシック" pitchFamily="1" charset="-128"/>
              </a:endParaRPr>
            </a:p>
          </p:txBody>
        </p:sp>
        <p:sp>
          <p:nvSpPr>
            <p:cNvPr id="151" name="Freeform 150"/>
            <p:cNvSpPr/>
            <p:nvPr/>
          </p:nvSpPr>
          <p:spPr bwMode="auto">
            <a:xfrm>
              <a:off x="5805407" y="2178759"/>
              <a:ext cx="371959" cy="162732"/>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ln>
              <a:headEnd type="none" w="med" len="med"/>
              <a:tailEnd type="arrow" w="lg" len="sm"/>
            </a:ln>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152" name="Freeform 151"/>
            <p:cNvSpPr/>
            <p:nvPr/>
          </p:nvSpPr>
          <p:spPr bwMode="auto">
            <a:xfrm>
              <a:off x="5629760" y="3511613"/>
              <a:ext cx="371959" cy="162732"/>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ln>
              <a:headEnd type="none" w="med" len="med"/>
              <a:tailEnd type="arrow" w="lg" len="sm"/>
            </a:ln>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153" name="Freeform 152"/>
            <p:cNvSpPr/>
            <p:nvPr/>
          </p:nvSpPr>
          <p:spPr bwMode="auto">
            <a:xfrm>
              <a:off x="5819614" y="2731532"/>
              <a:ext cx="276386" cy="97876"/>
            </a:xfrm>
            <a:custGeom>
              <a:avLst/>
              <a:gdLst>
                <a:gd name="connsiteX0" fmla="*/ 255722 w 255722"/>
                <a:gd name="connsiteY0" fmla="*/ 0 h 108208"/>
                <a:gd name="connsiteX1" fmla="*/ 123986 w 255722"/>
                <a:gd name="connsiteY1" fmla="*/ 100739 h 108208"/>
                <a:gd name="connsiteX2" fmla="*/ 0 w 255722"/>
                <a:gd name="connsiteY2" fmla="*/ 92990 h 108208"/>
              </a:gdLst>
              <a:ahLst/>
              <a:cxnLst>
                <a:cxn ang="0">
                  <a:pos x="connsiteX0" y="connsiteY0"/>
                </a:cxn>
                <a:cxn ang="0">
                  <a:pos x="connsiteX1" y="connsiteY1"/>
                </a:cxn>
                <a:cxn ang="0">
                  <a:pos x="connsiteX2" y="connsiteY2"/>
                </a:cxn>
              </a:cxnLst>
              <a:rect l="l" t="t" r="r" b="b"/>
              <a:pathLst>
                <a:path w="255722" h="108208">
                  <a:moveTo>
                    <a:pt x="255722" y="0"/>
                  </a:moveTo>
                  <a:cubicBezTo>
                    <a:pt x="211164" y="42620"/>
                    <a:pt x="166606" y="85241"/>
                    <a:pt x="123986" y="100739"/>
                  </a:cubicBezTo>
                  <a:cubicBezTo>
                    <a:pt x="81366" y="116237"/>
                    <a:pt x="40683" y="104613"/>
                    <a:pt x="0" y="92990"/>
                  </a:cubicBezTo>
                </a:path>
              </a:pathLst>
            </a:custGeom>
            <a:ln>
              <a:headEnd type="none" w="med" len="med"/>
              <a:tailEnd type="arrow" w="lg" len="sm"/>
            </a:ln>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154" name="Freeform 153"/>
            <p:cNvSpPr/>
            <p:nvPr/>
          </p:nvSpPr>
          <p:spPr bwMode="auto">
            <a:xfrm>
              <a:off x="5819614" y="3913924"/>
              <a:ext cx="276386" cy="97876"/>
            </a:xfrm>
            <a:custGeom>
              <a:avLst/>
              <a:gdLst>
                <a:gd name="connsiteX0" fmla="*/ 255722 w 255722"/>
                <a:gd name="connsiteY0" fmla="*/ 0 h 108208"/>
                <a:gd name="connsiteX1" fmla="*/ 123986 w 255722"/>
                <a:gd name="connsiteY1" fmla="*/ 100739 h 108208"/>
                <a:gd name="connsiteX2" fmla="*/ 0 w 255722"/>
                <a:gd name="connsiteY2" fmla="*/ 92990 h 108208"/>
              </a:gdLst>
              <a:ahLst/>
              <a:cxnLst>
                <a:cxn ang="0">
                  <a:pos x="connsiteX0" y="connsiteY0"/>
                </a:cxn>
                <a:cxn ang="0">
                  <a:pos x="connsiteX1" y="connsiteY1"/>
                </a:cxn>
                <a:cxn ang="0">
                  <a:pos x="connsiteX2" y="connsiteY2"/>
                </a:cxn>
              </a:cxnLst>
              <a:rect l="l" t="t" r="r" b="b"/>
              <a:pathLst>
                <a:path w="255722" h="108208">
                  <a:moveTo>
                    <a:pt x="255722" y="0"/>
                  </a:moveTo>
                  <a:cubicBezTo>
                    <a:pt x="211164" y="42620"/>
                    <a:pt x="166606" y="85241"/>
                    <a:pt x="123986" y="100739"/>
                  </a:cubicBezTo>
                  <a:cubicBezTo>
                    <a:pt x="81366" y="116237"/>
                    <a:pt x="40683" y="104613"/>
                    <a:pt x="0" y="92990"/>
                  </a:cubicBezTo>
                </a:path>
              </a:pathLst>
            </a:custGeom>
            <a:ln>
              <a:headEnd type="none" w="med" len="med"/>
              <a:tailEnd type="arrow" w="lg" len="sm"/>
            </a:ln>
          </p:spPr>
          <p:style>
            <a:lnRef idx="2">
              <a:schemeClr val="accent5"/>
            </a:lnRef>
            <a:fillRef idx="0">
              <a:schemeClr val="accent5"/>
            </a:fillRef>
            <a:effectRef idx="1">
              <a:schemeClr val="accent5"/>
            </a:effectRef>
            <a:fontRef idx="minor">
              <a:schemeClr val="tx1"/>
            </a:fontRef>
          </p:style>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155" name="Freeform 154"/>
            <p:cNvSpPr/>
            <p:nvPr/>
          </p:nvSpPr>
          <p:spPr bwMode="auto">
            <a:xfrm>
              <a:off x="6208363" y="2186465"/>
              <a:ext cx="302217" cy="201521"/>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Lst>
              <a:ahLst/>
              <a:cxnLst>
                <a:cxn ang="0">
                  <a:pos x="connsiteX0" y="connsiteY0"/>
                </a:cxn>
                <a:cxn ang="0">
                  <a:pos x="connsiteX1" y="connsiteY1"/>
                </a:cxn>
                <a:cxn ang="0">
                  <a:pos x="connsiteX2" y="connsiteY2"/>
                </a:cxn>
              </a:cxnLst>
              <a:rect l="l" t="t" r="r" b="b"/>
              <a:pathLst>
                <a:path w="302217" h="130917">
                  <a:moveTo>
                    <a:pt x="0" y="53426"/>
                  </a:moveTo>
                  <a:cubicBezTo>
                    <a:pt x="114300" y="-34398"/>
                    <a:pt x="197603" y="9515"/>
                    <a:pt x="247972" y="22430"/>
                  </a:cubicBezTo>
                  <a:cubicBezTo>
                    <a:pt x="298342" y="35345"/>
                    <a:pt x="297374" y="80871"/>
                    <a:pt x="302217" y="130917"/>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156" name="Freeform 155"/>
            <p:cNvSpPr/>
            <p:nvPr/>
          </p:nvSpPr>
          <p:spPr bwMode="auto">
            <a:xfrm rot="18924305">
              <a:off x="6003599" y="3371696"/>
              <a:ext cx="329432" cy="23762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Lst>
              <a:ahLst/>
              <a:cxnLst>
                <a:cxn ang="0">
                  <a:pos x="connsiteX0" y="connsiteY0"/>
                </a:cxn>
                <a:cxn ang="0">
                  <a:pos x="connsiteX1" y="connsiteY1"/>
                </a:cxn>
                <a:cxn ang="0">
                  <a:pos x="connsiteX2" y="connsiteY2"/>
                </a:cxn>
              </a:cxnLst>
              <a:rect l="l" t="t" r="r" b="b"/>
              <a:pathLst>
                <a:path w="302217" h="144843">
                  <a:moveTo>
                    <a:pt x="0" y="67352"/>
                  </a:moveTo>
                  <a:cubicBezTo>
                    <a:pt x="114300" y="-20472"/>
                    <a:pt x="126942" y="-2947"/>
                    <a:pt x="192429" y="13237"/>
                  </a:cubicBezTo>
                  <a:cubicBezTo>
                    <a:pt x="257916" y="29421"/>
                    <a:pt x="297374" y="94797"/>
                    <a:pt x="302217" y="144843"/>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157" name="Freeform 156"/>
            <p:cNvSpPr/>
            <p:nvPr/>
          </p:nvSpPr>
          <p:spPr bwMode="auto">
            <a:xfrm rot="9169853">
              <a:off x="6118675" y="3884478"/>
              <a:ext cx="504227" cy="221161"/>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37390 h 137390"/>
                <a:gd name="connsiteX1" fmla="*/ 141077 w 335314"/>
                <a:gd name="connsiteY1" fmla="*/ 385 h 137390"/>
                <a:gd name="connsiteX2" fmla="*/ 335314 w 335314"/>
                <a:gd name="connsiteY2" fmla="*/ 103243 h 137390"/>
                <a:gd name="connsiteX0" fmla="*/ 0 w 307699"/>
                <a:gd name="connsiteY0" fmla="*/ 137011 h 137011"/>
                <a:gd name="connsiteX1" fmla="*/ 141077 w 307699"/>
                <a:gd name="connsiteY1" fmla="*/ 6 h 137011"/>
                <a:gd name="connsiteX2" fmla="*/ 307699 w 307699"/>
                <a:gd name="connsiteY2" fmla="*/ 132168 h 137011"/>
                <a:gd name="connsiteX0" fmla="*/ 0 w 307699"/>
                <a:gd name="connsiteY0" fmla="*/ 114134 h 114134"/>
                <a:gd name="connsiteX1" fmla="*/ 111260 w 307699"/>
                <a:gd name="connsiteY1" fmla="*/ 75 h 114134"/>
                <a:gd name="connsiteX2" fmla="*/ 307699 w 307699"/>
                <a:gd name="connsiteY2" fmla="*/ 109291 h 114134"/>
                <a:gd name="connsiteX0" fmla="*/ 0 w 311425"/>
                <a:gd name="connsiteY0" fmla="*/ 114134 h 114134"/>
                <a:gd name="connsiteX1" fmla="*/ 111260 w 311425"/>
                <a:gd name="connsiteY1" fmla="*/ 75 h 114134"/>
                <a:gd name="connsiteX2" fmla="*/ 307699 w 311425"/>
                <a:gd name="connsiteY2" fmla="*/ 109291 h 114134"/>
                <a:gd name="connsiteX0" fmla="*/ 0 w 307699"/>
                <a:gd name="connsiteY0" fmla="*/ 114134 h 114134"/>
                <a:gd name="connsiteX1" fmla="*/ 111260 w 307699"/>
                <a:gd name="connsiteY1" fmla="*/ 75 h 114134"/>
                <a:gd name="connsiteX2" fmla="*/ 307699 w 307699"/>
                <a:gd name="connsiteY2" fmla="*/ 109291 h 114134"/>
                <a:gd name="connsiteX0" fmla="*/ 0 w 364892"/>
                <a:gd name="connsiteY0" fmla="*/ 114603 h 114603"/>
                <a:gd name="connsiteX1" fmla="*/ 111260 w 364892"/>
                <a:gd name="connsiteY1" fmla="*/ 544 h 114603"/>
                <a:gd name="connsiteX2" fmla="*/ 364892 w 364892"/>
                <a:gd name="connsiteY2" fmla="*/ 78633 h 114603"/>
                <a:gd name="connsiteX0" fmla="*/ 0 w 364892"/>
                <a:gd name="connsiteY0" fmla="*/ 126881 h 126881"/>
                <a:gd name="connsiteX1" fmla="*/ 140957 w 364892"/>
                <a:gd name="connsiteY1" fmla="*/ 437 h 126881"/>
                <a:gd name="connsiteX2" fmla="*/ 364892 w 364892"/>
                <a:gd name="connsiteY2" fmla="*/ 90911 h 126881"/>
                <a:gd name="connsiteX0" fmla="*/ 0 w 364892"/>
                <a:gd name="connsiteY0" fmla="*/ 126687 h 126687"/>
                <a:gd name="connsiteX1" fmla="*/ 140957 w 364892"/>
                <a:gd name="connsiteY1" fmla="*/ 243 h 126687"/>
                <a:gd name="connsiteX2" fmla="*/ 326079 w 364892"/>
                <a:gd name="connsiteY2" fmla="*/ 94629 h 126687"/>
                <a:gd name="connsiteX3" fmla="*/ 364892 w 364892"/>
                <a:gd name="connsiteY3" fmla="*/ 90717 h 126687"/>
                <a:gd name="connsiteX0" fmla="*/ 0 w 335077"/>
                <a:gd name="connsiteY0" fmla="*/ 163619 h 163619"/>
                <a:gd name="connsiteX1" fmla="*/ 140957 w 335077"/>
                <a:gd name="connsiteY1" fmla="*/ 37175 h 163619"/>
                <a:gd name="connsiteX2" fmla="*/ 326079 w 335077"/>
                <a:gd name="connsiteY2" fmla="*/ 131561 h 163619"/>
                <a:gd name="connsiteX3" fmla="*/ 275396 w 335077"/>
                <a:gd name="connsiteY3" fmla="*/ 22 h 163619"/>
                <a:gd name="connsiteX0" fmla="*/ 0 w 340929"/>
                <a:gd name="connsiteY0" fmla="*/ 126687 h 128314"/>
                <a:gd name="connsiteX1" fmla="*/ 140957 w 340929"/>
                <a:gd name="connsiteY1" fmla="*/ 243 h 128314"/>
                <a:gd name="connsiteX2" fmla="*/ 326079 w 340929"/>
                <a:gd name="connsiteY2" fmla="*/ 94629 h 128314"/>
                <a:gd name="connsiteX3" fmla="*/ 321267 w 340929"/>
                <a:gd name="connsiteY3" fmla="*/ 128314 h 128314"/>
                <a:gd name="connsiteX0" fmla="*/ 0 w 321267"/>
                <a:gd name="connsiteY0" fmla="*/ 138916 h 140543"/>
                <a:gd name="connsiteX1" fmla="*/ 140957 w 321267"/>
                <a:gd name="connsiteY1" fmla="*/ 12472 h 140543"/>
                <a:gd name="connsiteX2" fmla="*/ 211170 w 321267"/>
                <a:gd name="connsiteY2" fmla="*/ 14895 h 140543"/>
                <a:gd name="connsiteX3" fmla="*/ 321267 w 321267"/>
                <a:gd name="connsiteY3" fmla="*/ 140543 h 140543"/>
                <a:gd name="connsiteX0" fmla="*/ 0 w 321267"/>
                <a:gd name="connsiteY0" fmla="*/ 139255 h 140882"/>
                <a:gd name="connsiteX1" fmla="*/ 84123 w 321267"/>
                <a:gd name="connsiteY1" fmla="*/ 12254 h 140882"/>
                <a:gd name="connsiteX2" fmla="*/ 211170 w 321267"/>
                <a:gd name="connsiteY2" fmla="*/ 15234 h 140882"/>
                <a:gd name="connsiteX3" fmla="*/ 321267 w 321267"/>
                <a:gd name="connsiteY3" fmla="*/ 140882 h 140882"/>
              </a:gdLst>
              <a:ahLst/>
              <a:cxnLst>
                <a:cxn ang="0">
                  <a:pos x="connsiteX0" y="connsiteY0"/>
                </a:cxn>
                <a:cxn ang="0">
                  <a:pos x="connsiteX1" y="connsiteY1"/>
                </a:cxn>
                <a:cxn ang="0">
                  <a:pos x="connsiteX2" y="connsiteY2"/>
                </a:cxn>
                <a:cxn ang="0">
                  <a:pos x="connsiteX3" y="connsiteY3"/>
                </a:cxn>
              </a:cxnLst>
              <a:rect l="l" t="t" r="r" b="b"/>
              <a:pathLst>
                <a:path w="321267" h="140882">
                  <a:moveTo>
                    <a:pt x="0" y="139255"/>
                  </a:moveTo>
                  <a:cubicBezTo>
                    <a:pt x="32892" y="12608"/>
                    <a:pt x="48928" y="32924"/>
                    <a:pt x="84123" y="12254"/>
                  </a:cubicBezTo>
                  <a:cubicBezTo>
                    <a:pt x="119318" y="-8416"/>
                    <a:pt x="173848" y="155"/>
                    <a:pt x="211170" y="15234"/>
                  </a:cubicBezTo>
                  <a:cubicBezTo>
                    <a:pt x="248492" y="30313"/>
                    <a:pt x="318240" y="138751"/>
                    <a:pt x="321267" y="140882"/>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158" name="Freeform 157"/>
            <p:cNvSpPr/>
            <p:nvPr/>
          </p:nvSpPr>
          <p:spPr bwMode="auto">
            <a:xfrm rot="9897059">
              <a:off x="6109316" y="2762377"/>
              <a:ext cx="330029" cy="146164"/>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37390 h 137390"/>
                <a:gd name="connsiteX1" fmla="*/ 141077 w 335314"/>
                <a:gd name="connsiteY1" fmla="*/ 385 h 137390"/>
                <a:gd name="connsiteX2" fmla="*/ 335314 w 335314"/>
                <a:gd name="connsiteY2" fmla="*/ 103243 h 137390"/>
                <a:gd name="connsiteX0" fmla="*/ 0 w 307699"/>
                <a:gd name="connsiteY0" fmla="*/ 137011 h 137011"/>
                <a:gd name="connsiteX1" fmla="*/ 141077 w 307699"/>
                <a:gd name="connsiteY1" fmla="*/ 6 h 137011"/>
                <a:gd name="connsiteX2" fmla="*/ 307699 w 307699"/>
                <a:gd name="connsiteY2" fmla="*/ 132168 h 137011"/>
                <a:gd name="connsiteX0" fmla="*/ 0 w 307699"/>
                <a:gd name="connsiteY0" fmla="*/ 114134 h 114134"/>
                <a:gd name="connsiteX1" fmla="*/ 111260 w 307699"/>
                <a:gd name="connsiteY1" fmla="*/ 75 h 114134"/>
                <a:gd name="connsiteX2" fmla="*/ 307699 w 307699"/>
                <a:gd name="connsiteY2" fmla="*/ 109291 h 114134"/>
                <a:gd name="connsiteX0" fmla="*/ 0 w 311425"/>
                <a:gd name="connsiteY0" fmla="*/ 114134 h 114134"/>
                <a:gd name="connsiteX1" fmla="*/ 111260 w 311425"/>
                <a:gd name="connsiteY1" fmla="*/ 75 h 114134"/>
                <a:gd name="connsiteX2" fmla="*/ 307699 w 311425"/>
                <a:gd name="connsiteY2" fmla="*/ 109291 h 114134"/>
                <a:gd name="connsiteX0" fmla="*/ 0 w 307699"/>
                <a:gd name="connsiteY0" fmla="*/ 114134 h 114134"/>
                <a:gd name="connsiteX1" fmla="*/ 111260 w 307699"/>
                <a:gd name="connsiteY1" fmla="*/ 75 h 114134"/>
                <a:gd name="connsiteX2" fmla="*/ 307699 w 307699"/>
                <a:gd name="connsiteY2" fmla="*/ 109291 h 114134"/>
                <a:gd name="connsiteX0" fmla="*/ 0 w 364892"/>
                <a:gd name="connsiteY0" fmla="*/ 114603 h 114603"/>
                <a:gd name="connsiteX1" fmla="*/ 111260 w 364892"/>
                <a:gd name="connsiteY1" fmla="*/ 544 h 114603"/>
                <a:gd name="connsiteX2" fmla="*/ 364892 w 364892"/>
                <a:gd name="connsiteY2" fmla="*/ 78633 h 114603"/>
                <a:gd name="connsiteX0" fmla="*/ 0 w 364892"/>
                <a:gd name="connsiteY0" fmla="*/ 126881 h 126881"/>
                <a:gd name="connsiteX1" fmla="*/ 140957 w 364892"/>
                <a:gd name="connsiteY1" fmla="*/ 437 h 126881"/>
                <a:gd name="connsiteX2" fmla="*/ 364892 w 364892"/>
                <a:gd name="connsiteY2" fmla="*/ 90911 h 126881"/>
                <a:gd name="connsiteX0" fmla="*/ 0 w 364892"/>
                <a:gd name="connsiteY0" fmla="*/ 126687 h 126687"/>
                <a:gd name="connsiteX1" fmla="*/ 140957 w 364892"/>
                <a:gd name="connsiteY1" fmla="*/ 243 h 126687"/>
                <a:gd name="connsiteX2" fmla="*/ 326079 w 364892"/>
                <a:gd name="connsiteY2" fmla="*/ 94629 h 126687"/>
                <a:gd name="connsiteX3" fmla="*/ 364892 w 364892"/>
                <a:gd name="connsiteY3" fmla="*/ 90717 h 126687"/>
                <a:gd name="connsiteX0" fmla="*/ 0 w 335077"/>
                <a:gd name="connsiteY0" fmla="*/ 163619 h 163619"/>
                <a:gd name="connsiteX1" fmla="*/ 140957 w 335077"/>
                <a:gd name="connsiteY1" fmla="*/ 37175 h 163619"/>
                <a:gd name="connsiteX2" fmla="*/ 326079 w 335077"/>
                <a:gd name="connsiteY2" fmla="*/ 131561 h 163619"/>
                <a:gd name="connsiteX3" fmla="*/ 275396 w 335077"/>
                <a:gd name="connsiteY3" fmla="*/ 22 h 163619"/>
                <a:gd name="connsiteX0" fmla="*/ 0 w 340929"/>
                <a:gd name="connsiteY0" fmla="*/ 126687 h 128314"/>
                <a:gd name="connsiteX1" fmla="*/ 140957 w 340929"/>
                <a:gd name="connsiteY1" fmla="*/ 243 h 128314"/>
                <a:gd name="connsiteX2" fmla="*/ 326079 w 340929"/>
                <a:gd name="connsiteY2" fmla="*/ 94629 h 128314"/>
                <a:gd name="connsiteX3" fmla="*/ 321267 w 340929"/>
                <a:gd name="connsiteY3" fmla="*/ 128314 h 128314"/>
                <a:gd name="connsiteX0" fmla="*/ 0 w 321267"/>
                <a:gd name="connsiteY0" fmla="*/ 138916 h 140543"/>
                <a:gd name="connsiteX1" fmla="*/ 140957 w 321267"/>
                <a:gd name="connsiteY1" fmla="*/ 12472 h 140543"/>
                <a:gd name="connsiteX2" fmla="*/ 211170 w 321267"/>
                <a:gd name="connsiteY2" fmla="*/ 14895 h 140543"/>
                <a:gd name="connsiteX3" fmla="*/ 321267 w 321267"/>
                <a:gd name="connsiteY3" fmla="*/ 140543 h 140543"/>
                <a:gd name="connsiteX0" fmla="*/ 0 w 321267"/>
                <a:gd name="connsiteY0" fmla="*/ 139255 h 140882"/>
                <a:gd name="connsiteX1" fmla="*/ 84123 w 321267"/>
                <a:gd name="connsiteY1" fmla="*/ 12254 h 140882"/>
                <a:gd name="connsiteX2" fmla="*/ 211170 w 321267"/>
                <a:gd name="connsiteY2" fmla="*/ 15234 h 140882"/>
                <a:gd name="connsiteX3" fmla="*/ 321267 w 321267"/>
                <a:gd name="connsiteY3" fmla="*/ 140882 h 140882"/>
                <a:gd name="connsiteX0" fmla="*/ 0 w 321267"/>
                <a:gd name="connsiteY0" fmla="*/ 127101 h 128728"/>
                <a:gd name="connsiteX1" fmla="*/ 48543 w 321267"/>
                <a:gd name="connsiteY1" fmla="*/ 52794 h 128728"/>
                <a:gd name="connsiteX2" fmla="*/ 211170 w 321267"/>
                <a:gd name="connsiteY2" fmla="*/ 3080 h 128728"/>
                <a:gd name="connsiteX3" fmla="*/ 321267 w 321267"/>
                <a:gd name="connsiteY3" fmla="*/ 128728 h 128728"/>
                <a:gd name="connsiteX0" fmla="*/ 0 w 321267"/>
                <a:gd name="connsiteY0" fmla="*/ 88944 h 90571"/>
                <a:gd name="connsiteX1" fmla="*/ 48543 w 321267"/>
                <a:gd name="connsiteY1" fmla="*/ 14637 h 90571"/>
                <a:gd name="connsiteX2" fmla="*/ 218540 w 321267"/>
                <a:gd name="connsiteY2" fmla="*/ 8118 h 90571"/>
                <a:gd name="connsiteX3" fmla="*/ 321267 w 321267"/>
                <a:gd name="connsiteY3" fmla="*/ 90571 h 90571"/>
                <a:gd name="connsiteX0" fmla="*/ 0 w 311762"/>
                <a:gd name="connsiteY0" fmla="*/ 72210 h 91722"/>
                <a:gd name="connsiteX1" fmla="*/ 39038 w 311762"/>
                <a:gd name="connsiteY1" fmla="*/ 15788 h 91722"/>
                <a:gd name="connsiteX2" fmla="*/ 209035 w 311762"/>
                <a:gd name="connsiteY2" fmla="*/ 9269 h 91722"/>
                <a:gd name="connsiteX3" fmla="*/ 311762 w 311762"/>
                <a:gd name="connsiteY3" fmla="*/ 91722 h 91722"/>
                <a:gd name="connsiteX0" fmla="*/ 0 w 311762"/>
                <a:gd name="connsiteY0" fmla="*/ 73233 h 92745"/>
                <a:gd name="connsiteX1" fmla="*/ 78185 w 311762"/>
                <a:gd name="connsiteY1" fmla="*/ 14466 h 92745"/>
                <a:gd name="connsiteX2" fmla="*/ 209035 w 311762"/>
                <a:gd name="connsiteY2" fmla="*/ 10292 h 92745"/>
                <a:gd name="connsiteX3" fmla="*/ 311762 w 311762"/>
                <a:gd name="connsiteY3" fmla="*/ 92745 h 92745"/>
                <a:gd name="connsiteX0" fmla="*/ 0 w 311762"/>
                <a:gd name="connsiteY0" fmla="*/ 63085 h 82597"/>
                <a:gd name="connsiteX1" fmla="*/ 209035 w 311762"/>
                <a:gd name="connsiteY1" fmla="*/ 144 h 82597"/>
                <a:gd name="connsiteX2" fmla="*/ 311762 w 311762"/>
                <a:gd name="connsiteY2" fmla="*/ 82597 h 82597"/>
                <a:gd name="connsiteX0" fmla="*/ 0 w 311762"/>
                <a:gd name="connsiteY0" fmla="*/ 54574 h 74086"/>
                <a:gd name="connsiteX1" fmla="*/ 159018 w 311762"/>
                <a:gd name="connsiteY1" fmla="*/ 170 h 74086"/>
                <a:gd name="connsiteX2" fmla="*/ 311762 w 311762"/>
                <a:gd name="connsiteY2" fmla="*/ 74086 h 74086"/>
                <a:gd name="connsiteX0" fmla="*/ 0 w 311762"/>
                <a:gd name="connsiteY0" fmla="*/ 56670 h 76182"/>
                <a:gd name="connsiteX1" fmla="*/ 50686 w 311762"/>
                <a:gd name="connsiteY1" fmla="*/ 18289 h 76182"/>
                <a:gd name="connsiteX2" fmla="*/ 159018 w 311762"/>
                <a:gd name="connsiteY2" fmla="*/ 2266 h 76182"/>
                <a:gd name="connsiteX3" fmla="*/ 311762 w 311762"/>
                <a:gd name="connsiteY3" fmla="*/ 76182 h 76182"/>
                <a:gd name="connsiteX0" fmla="*/ 0 w 311762"/>
                <a:gd name="connsiteY0" fmla="*/ 50354 h 69866"/>
                <a:gd name="connsiteX1" fmla="*/ 50686 w 311762"/>
                <a:gd name="connsiteY1" fmla="*/ 11973 h 69866"/>
                <a:gd name="connsiteX2" fmla="*/ 185394 w 311762"/>
                <a:gd name="connsiteY2" fmla="*/ 3375 h 69866"/>
                <a:gd name="connsiteX3" fmla="*/ 311762 w 311762"/>
                <a:gd name="connsiteY3" fmla="*/ 69866 h 69866"/>
              </a:gdLst>
              <a:ahLst/>
              <a:cxnLst>
                <a:cxn ang="0">
                  <a:pos x="connsiteX0" y="connsiteY0"/>
                </a:cxn>
                <a:cxn ang="0">
                  <a:pos x="connsiteX1" y="connsiteY1"/>
                </a:cxn>
                <a:cxn ang="0">
                  <a:pos x="connsiteX2" y="connsiteY2"/>
                </a:cxn>
                <a:cxn ang="0">
                  <a:pos x="connsiteX3" y="connsiteY3"/>
                </a:cxn>
              </a:cxnLst>
              <a:rect l="l" t="t" r="r" b="b"/>
              <a:pathLst>
                <a:path w="311762" h="69866">
                  <a:moveTo>
                    <a:pt x="0" y="50354"/>
                  </a:moveTo>
                  <a:cubicBezTo>
                    <a:pt x="11349" y="45630"/>
                    <a:pt x="24183" y="21040"/>
                    <a:pt x="50686" y="11973"/>
                  </a:cubicBezTo>
                  <a:cubicBezTo>
                    <a:pt x="77189" y="2906"/>
                    <a:pt x="144782" y="-4601"/>
                    <a:pt x="185394" y="3375"/>
                  </a:cubicBezTo>
                  <a:cubicBezTo>
                    <a:pt x="222716" y="18454"/>
                    <a:pt x="308735" y="67735"/>
                    <a:pt x="311762" y="69866"/>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159" name="Freeform 158"/>
            <p:cNvSpPr/>
            <p:nvPr/>
          </p:nvSpPr>
          <p:spPr bwMode="auto">
            <a:xfrm flipH="1">
              <a:off x="7251914" y="2804626"/>
              <a:ext cx="382496" cy="10291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40359 h 117850"/>
                <a:gd name="connsiteX1" fmla="*/ 125037 w 302217"/>
                <a:gd name="connsiteY1" fmla="*/ 46401 h 117850"/>
                <a:gd name="connsiteX2" fmla="*/ 302217 w 302217"/>
                <a:gd name="connsiteY2" fmla="*/ 117850 h 117850"/>
                <a:gd name="connsiteX0" fmla="*/ 0 w 517354"/>
                <a:gd name="connsiteY0" fmla="*/ 46101 h 101987"/>
                <a:gd name="connsiteX1" fmla="*/ 340174 w 517354"/>
                <a:gd name="connsiteY1" fmla="*/ 30538 h 101987"/>
                <a:gd name="connsiteX2" fmla="*/ 517354 w 517354"/>
                <a:gd name="connsiteY2" fmla="*/ 101987 h 101987"/>
                <a:gd name="connsiteX0" fmla="*/ 0 w 517354"/>
                <a:gd name="connsiteY0" fmla="*/ 33353 h 89239"/>
                <a:gd name="connsiteX1" fmla="*/ 32835 w 517354"/>
                <a:gd name="connsiteY1" fmla="*/ 67173 h 89239"/>
                <a:gd name="connsiteX2" fmla="*/ 517354 w 517354"/>
                <a:gd name="connsiteY2" fmla="*/ 89239 h 89239"/>
                <a:gd name="connsiteX0" fmla="*/ 4502 w 690893"/>
                <a:gd name="connsiteY0" fmla="*/ 32843 h 70210"/>
                <a:gd name="connsiteX1" fmla="*/ 37337 w 690893"/>
                <a:gd name="connsiteY1" fmla="*/ 66663 h 70210"/>
                <a:gd name="connsiteX2" fmla="*/ 690893 w 690893"/>
                <a:gd name="connsiteY2" fmla="*/ 70210 h 70210"/>
                <a:gd name="connsiteX0" fmla="*/ 4502 w 690893"/>
                <a:gd name="connsiteY0" fmla="*/ 32843 h 70210"/>
                <a:gd name="connsiteX1" fmla="*/ 37337 w 690893"/>
                <a:gd name="connsiteY1" fmla="*/ 66663 h 70210"/>
                <a:gd name="connsiteX2" fmla="*/ 690893 w 690893"/>
                <a:gd name="connsiteY2" fmla="*/ 70210 h 70210"/>
                <a:gd name="connsiteX0" fmla="*/ 6650 w 723776"/>
                <a:gd name="connsiteY0" fmla="*/ 32265 h 66187"/>
                <a:gd name="connsiteX1" fmla="*/ 39485 w 723776"/>
                <a:gd name="connsiteY1" fmla="*/ 66085 h 66187"/>
                <a:gd name="connsiteX2" fmla="*/ 723776 w 723776"/>
                <a:gd name="connsiteY2" fmla="*/ 48027 h 66187"/>
                <a:gd name="connsiteX0" fmla="*/ 6650 w 723776"/>
                <a:gd name="connsiteY0" fmla="*/ 32265 h 66085"/>
                <a:gd name="connsiteX1" fmla="*/ 39485 w 723776"/>
                <a:gd name="connsiteY1" fmla="*/ 66085 h 66085"/>
                <a:gd name="connsiteX2" fmla="*/ 723776 w 723776"/>
                <a:gd name="connsiteY2" fmla="*/ 48027 h 66085"/>
                <a:gd name="connsiteX0" fmla="*/ 6650 w 723776"/>
                <a:gd name="connsiteY0" fmla="*/ 32265 h 66085"/>
                <a:gd name="connsiteX1" fmla="*/ 39485 w 723776"/>
                <a:gd name="connsiteY1" fmla="*/ 66085 h 66085"/>
                <a:gd name="connsiteX2" fmla="*/ 723776 w 723776"/>
                <a:gd name="connsiteY2" fmla="*/ 48027 h 66085"/>
                <a:gd name="connsiteX0" fmla="*/ 49607 w 766733"/>
                <a:gd name="connsiteY0" fmla="*/ 3479 h 38175"/>
                <a:gd name="connsiteX1" fmla="*/ 8626 w 766733"/>
                <a:gd name="connsiteY1" fmla="*/ 3810 h 38175"/>
                <a:gd name="connsiteX2" fmla="*/ 82442 w 766733"/>
                <a:gd name="connsiteY2" fmla="*/ 37299 h 38175"/>
                <a:gd name="connsiteX3" fmla="*/ 766733 w 766733"/>
                <a:gd name="connsiteY3" fmla="*/ 19241 h 38175"/>
                <a:gd name="connsiteX0" fmla="*/ 41383 w 758509"/>
                <a:gd name="connsiteY0" fmla="*/ 3479 h 40991"/>
                <a:gd name="connsiteX1" fmla="*/ 402 w 758509"/>
                <a:gd name="connsiteY1" fmla="*/ 3810 h 40991"/>
                <a:gd name="connsiteX2" fmla="*/ 181786 w 758509"/>
                <a:gd name="connsiteY2" fmla="*/ 40386 h 40991"/>
                <a:gd name="connsiteX3" fmla="*/ 758509 w 758509"/>
                <a:gd name="connsiteY3" fmla="*/ 19241 h 40991"/>
              </a:gdLst>
              <a:ahLst/>
              <a:cxnLst>
                <a:cxn ang="0">
                  <a:pos x="connsiteX0" y="connsiteY0"/>
                </a:cxn>
                <a:cxn ang="0">
                  <a:pos x="connsiteX1" y="connsiteY1"/>
                </a:cxn>
                <a:cxn ang="0">
                  <a:pos x="connsiteX2" y="connsiteY2"/>
                </a:cxn>
                <a:cxn ang="0">
                  <a:pos x="connsiteX3" y="connsiteY3"/>
                </a:cxn>
              </a:cxnLst>
              <a:rect l="l" t="t" r="r" b="b"/>
              <a:pathLst>
                <a:path w="758509" h="40991">
                  <a:moveTo>
                    <a:pt x="41383" y="3479"/>
                  </a:moveTo>
                  <a:cubicBezTo>
                    <a:pt x="47359" y="-581"/>
                    <a:pt x="-5070" y="-1827"/>
                    <a:pt x="402" y="3810"/>
                  </a:cubicBezTo>
                  <a:cubicBezTo>
                    <a:pt x="5874" y="9447"/>
                    <a:pt x="55435" y="37814"/>
                    <a:pt x="181786" y="40386"/>
                  </a:cubicBezTo>
                  <a:cubicBezTo>
                    <a:pt x="308137" y="42958"/>
                    <a:pt x="545781" y="37606"/>
                    <a:pt x="758509" y="19241"/>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160" name="Freeform 159"/>
            <p:cNvSpPr/>
            <p:nvPr/>
          </p:nvSpPr>
          <p:spPr bwMode="auto">
            <a:xfrm rot="20412264" flipH="1">
              <a:off x="7307578" y="3252687"/>
              <a:ext cx="382496" cy="10291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40359 h 117850"/>
                <a:gd name="connsiteX1" fmla="*/ 125037 w 302217"/>
                <a:gd name="connsiteY1" fmla="*/ 46401 h 117850"/>
                <a:gd name="connsiteX2" fmla="*/ 302217 w 302217"/>
                <a:gd name="connsiteY2" fmla="*/ 117850 h 117850"/>
                <a:gd name="connsiteX0" fmla="*/ 0 w 517354"/>
                <a:gd name="connsiteY0" fmla="*/ 46101 h 101987"/>
                <a:gd name="connsiteX1" fmla="*/ 340174 w 517354"/>
                <a:gd name="connsiteY1" fmla="*/ 30538 h 101987"/>
                <a:gd name="connsiteX2" fmla="*/ 517354 w 517354"/>
                <a:gd name="connsiteY2" fmla="*/ 101987 h 101987"/>
                <a:gd name="connsiteX0" fmla="*/ 0 w 517354"/>
                <a:gd name="connsiteY0" fmla="*/ 33353 h 89239"/>
                <a:gd name="connsiteX1" fmla="*/ 32835 w 517354"/>
                <a:gd name="connsiteY1" fmla="*/ 67173 h 89239"/>
                <a:gd name="connsiteX2" fmla="*/ 517354 w 517354"/>
                <a:gd name="connsiteY2" fmla="*/ 89239 h 89239"/>
                <a:gd name="connsiteX0" fmla="*/ 4502 w 690893"/>
                <a:gd name="connsiteY0" fmla="*/ 32843 h 70210"/>
                <a:gd name="connsiteX1" fmla="*/ 37337 w 690893"/>
                <a:gd name="connsiteY1" fmla="*/ 66663 h 70210"/>
                <a:gd name="connsiteX2" fmla="*/ 690893 w 690893"/>
                <a:gd name="connsiteY2" fmla="*/ 70210 h 70210"/>
                <a:gd name="connsiteX0" fmla="*/ 4502 w 690893"/>
                <a:gd name="connsiteY0" fmla="*/ 32843 h 70210"/>
                <a:gd name="connsiteX1" fmla="*/ 37337 w 690893"/>
                <a:gd name="connsiteY1" fmla="*/ 66663 h 70210"/>
                <a:gd name="connsiteX2" fmla="*/ 690893 w 690893"/>
                <a:gd name="connsiteY2" fmla="*/ 70210 h 70210"/>
                <a:gd name="connsiteX0" fmla="*/ 6650 w 723776"/>
                <a:gd name="connsiteY0" fmla="*/ 32265 h 66187"/>
                <a:gd name="connsiteX1" fmla="*/ 39485 w 723776"/>
                <a:gd name="connsiteY1" fmla="*/ 66085 h 66187"/>
                <a:gd name="connsiteX2" fmla="*/ 723776 w 723776"/>
                <a:gd name="connsiteY2" fmla="*/ 48027 h 66187"/>
                <a:gd name="connsiteX0" fmla="*/ 6650 w 723776"/>
                <a:gd name="connsiteY0" fmla="*/ 32265 h 66085"/>
                <a:gd name="connsiteX1" fmla="*/ 39485 w 723776"/>
                <a:gd name="connsiteY1" fmla="*/ 66085 h 66085"/>
                <a:gd name="connsiteX2" fmla="*/ 723776 w 723776"/>
                <a:gd name="connsiteY2" fmla="*/ 48027 h 66085"/>
                <a:gd name="connsiteX0" fmla="*/ 6650 w 723776"/>
                <a:gd name="connsiteY0" fmla="*/ 32265 h 66085"/>
                <a:gd name="connsiteX1" fmla="*/ 39485 w 723776"/>
                <a:gd name="connsiteY1" fmla="*/ 66085 h 66085"/>
                <a:gd name="connsiteX2" fmla="*/ 723776 w 723776"/>
                <a:gd name="connsiteY2" fmla="*/ 48027 h 66085"/>
                <a:gd name="connsiteX0" fmla="*/ 49607 w 766733"/>
                <a:gd name="connsiteY0" fmla="*/ 3479 h 38175"/>
                <a:gd name="connsiteX1" fmla="*/ 8626 w 766733"/>
                <a:gd name="connsiteY1" fmla="*/ 3810 h 38175"/>
                <a:gd name="connsiteX2" fmla="*/ 82442 w 766733"/>
                <a:gd name="connsiteY2" fmla="*/ 37299 h 38175"/>
                <a:gd name="connsiteX3" fmla="*/ 766733 w 766733"/>
                <a:gd name="connsiteY3" fmla="*/ 19241 h 38175"/>
                <a:gd name="connsiteX0" fmla="*/ 41383 w 758509"/>
                <a:gd name="connsiteY0" fmla="*/ 3479 h 40991"/>
                <a:gd name="connsiteX1" fmla="*/ 402 w 758509"/>
                <a:gd name="connsiteY1" fmla="*/ 3810 h 40991"/>
                <a:gd name="connsiteX2" fmla="*/ 181786 w 758509"/>
                <a:gd name="connsiteY2" fmla="*/ 40386 h 40991"/>
                <a:gd name="connsiteX3" fmla="*/ 758509 w 758509"/>
                <a:gd name="connsiteY3" fmla="*/ 19241 h 40991"/>
              </a:gdLst>
              <a:ahLst/>
              <a:cxnLst>
                <a:cxn ang="0">
                  <a:pos x="connsiteX0" y="connsiteY0"/>
                </a:cxn>
                <a:cxn ang="0">
                  <a:pos x="connsiteX1" y="connsiteY1"/>
                </a:cxn>
                <a:cxn ang="0">
                  <a:pos x="connsiteX2" y="connsiteY2"/>
                </a:cxn>
                <a:cxn ang="0">
                  <a:pos x="connsiteX3" y="connsiteY3"/>
                </a:cxn>
              </a:cxnLst>
              <a:rect l="l" t="t" r="r" b="b"/>
              <a:pathLst>
                <a:path w="758509" h="40991">
                  <a:moveTo>
                    <a:pt x="41383" y="3479"/>
                  </a:moveTo>
                  <a:cubicBezTo>
                    <a:pt x="47359" y="-581"/>
                    <a:pt x="-5070" y="-1827"/>
                    <a:pt x="402" y="3810"/>
                  </a:cubicBezTo>
                  <a:cubicBezTo>
                    <a:pt x="5874" y="9447"/>
                    <a:pt x="55435" y="37814"/>
                    <a:pt x="181786" y="40386"/>
                  </a:cubicBezTo>
                  <a:cubicBezTo>
                    <a:pt x="308137" y="42958"/>
                    <a:pt x="545781" y="37606"/>
                    <a:pt x="758509" y="19241"/>
                  </a:cubicBezTo>
                </a:path>
              </a:pathLst>
            </a:custGeom>
            <a:noFill/>
            <a:ln w="28575" cap="flat" cmpd="sng" algn="ctr">
              <a:solidFill>
                <a:srgbClr val="00B05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161" name="Freeform 160"/>
            <p:cNvSpPr/>
            <p:nvPr/>
          </p:nvSpPr>
          <p:spPr bwMode="auto">
            <a:xfrm rot="20412264" flipH="1">
              <a:off x="7459978" y="3405087"/>
              <a:ext cx="382496" cy="102916"/>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40359 h 117850"/>
                <a:gd name="connsiteX1" fmla="*/ 125037 w 302217"/>
                <a:gd name="connsiteY1" fmla="*/ 46401 h 117850"/>
                <a:gd name="connsiteX2" fmla="*/ 302217 w 302217"/>
                <a:gd name="connsiteY2" fmla="*/ 117850 h 117850"/>
                <a:gd name="connsiteX0" fmla="*/ 0 w 517354"/>
                <a:gd name="connsiteY0" fmla="*/ 46101 h 101987"/>
                <a:gd name="connsiteX1" fmla="*/ 340174 w 517354"/>
                <a:gd name="connsiteY1" fmla="*/ 30538 h 101987"/>
                <a:gd name="connsiteX2" fmla="*/ 517354 w 517354"/>
                <a:gd name="connsiteY2" fmla="*/ 101987 h 101987"/>
                <a:gd name="connsiteX0" fmla="*/ 0 w 517354"/>
                <a:gd name="connsiteY0" fmla="*/ 33353 h 89239"/>
                <a:gd name="connsiteX1" fmla="*/ 32835 w 517354"/>
                <a:gd name="connsiteY1" fmla="*/ 67173 h 89239"/>
                <a:gd name="connsiteX2" fmla="*/ 517354 w 517354"/>
                <a:gd name="connsiteY2" fmla="*/ 89239 h 89239"/>
                <a:gd name="connsiteX0" fmla="*/ 4502 w 690893"/>
                <a:gd name="connsiteY0" fmla="*/ 32843 h 70210"/>
                <a:gd name="connsiteX1" fmla="*/ 37337 w 690893"/>
                <a:gd name="connsiteY1" fmla="*/ 66663 h 70210"/>
                <a:gd name="connsiteX2" fmla="*/ 690893 w 690893"/>
                <a:gd name="connsiteY2" fmla="*/ 70210 h 70210"/>
                <a:gd name="connsiteX0" fmla="*/ 4502 w 690893"/>
                <a:gd name="connsiteY0" fmla="*/ 32843 h 70210"/>
                <a:gd name="connsiteX1" fmla="*/ 37337 w 690893"/>
                <a:gd name="connsiteY1" fmla="*/ 66663 h 70210"/>
                <a:gd name="connsiteX2" fmla="*/ 690893 w 690893"/>
                <a:gd name="connsiteY2" fmla="*/ 70210 h 70210"/>
                <a:gd name="connsiteX0" fmla="*/ 6650 w 723776"/>
                <a:gd name="connsiteY0" fmla="*/ 32265 h 66187"/>
                <a:gd name="connsiteX1" fmla="*/ 39485 w 723776"/>
                <a:gd name="connsiteY1" fmla="*/ 66085 h 66187"/>
                <a:gd name="connsiteX2" fmla="*/ 723776 w 723776"/>
                <a:gd name="connsiteY2" fmla="*/ 48027 h 66187"/>
                <a:gd name="connsiteX0" fmla="*/ 6650 w 723776"/>
                <a:gd name="connsiteY0" fmla="*/ 32265 h 66085"/>
                <a:gd name="connsiteX1" fmla="*/ 39485 w 723776"/>
                <a:gd name="connsiteY1" fmla="*/ 66085 h 66085"/>
                <a:gd name="connsiteX2" fmla="*/ 723776 w 723776"/>
                <a:gd name="connsiteY2" fmla="*/ 48027 h 66085"/>
                <a:gd name="connsiteX0" fmla="*/ 6650 w 723776"/>
                <a:gd name="connsiteY0" fmla="*/ 32265 h 66085"/>
                <a:gd name="connsiteX1" fmla="*/ 39485 w 723776"/>
                <a:gd name="connsiteY1" fmla="*/ 66085 h 66085"/>
                <a:gd name="connsiteX2" fmla="*/ 723776 w 723776"/>
                <a:gd name="connsiteY2" fmla="*/ 48027 h 66085"/>
                <a:gd name="connsiteX0" fmla="*/ 49607 w 766733"/>
                <a:gd name="connsiteY0" fmla="*/ 3479 h 38175"/>
                <a:gd name="connsiteX1" fmla="*/ 8626 w 766733"/>
                <a:gd name="connsiteY1" fmla="*/ 3810 h 38175"/>
                <a:gd name="connsiteX2" fmla="*/ 82442 w 766733"/>
                <a:gd name="connsiteY2" fmla="*/ 37299 h 38175"/>
                <a:gd name="connsiteX3" fmla="*/ 766733 w 766733"/>
                <a:gd name="connsiteY3" fmla="*/ 19241 h 38175"/>
                <a:gd name="connsiteX0" fmla="*/ 41383 w 758509"/>
                <a:gd name="connsiteY0" fmla="*/ 3479 h 40991"/>
                <a:gd name="connsiteX1" fmla="*/ 402 w 758509"/>
                <a:gd name="connsiteY1" fmla="*/ 3810 h 40991"/>
                <a:gd name="connsiteX2" fmla="*/ 181786 w 758509"/>
                <a:gd name="connsiteY2" fmla="*/ 40386 h 40991"/>
                <a:gd name="connsiteX3" fmla="*/ 758509 w 758509"/>
                <a:gd name="connsiteY3" fmla="*/ 19241 h 40991"/>
              </a:gdLst>
              <a:ahLst/>
              <a:cxnLst>
                <a:cxn ang="0">
                  <a:pos x="connsiteX0" y="connsiteY0"/>
                </a:cxn>
                <a:cxn ang="0">
                  <a:pos x="connsiteX1" y="connsiteY1"/>
                </a:cxn>
                <a:cxn ang="0">
                  <a:pos x="connsiteX2" y="connsiteY2"/>
                </a:cxn>
                <a:cxn ang="0">
                  <a:pos x="connsiteX3" y="connsiteY3"/>
                </a:cxn>
              </a:cxnLst>
              <a:rect l="l" t="t" r="r" b="b"/>
              <a:pathLst>
                <a:path w="758509" h="40991">
                  <a:moveTo>
                    <a:pt x="41383" y="3479"/>
                  </a:moveTo>
                  <a:cubicBezTo>
                    <a:pt x="47359" y="-581"/>
                    <a:pt x="-5070" y="-1827"/>
                    <a:pt x="402" y="3810"/>
                  </a:cubicBezTo>
                  <a:cubicBezTo>
                    <a:pt x="5874" y="9447"/>
                    <a:pt x="55435" y="37814"/>
                    <a:pt x="181786" y="40386"/>
                  </a:cubicBezTo>
                  <a:cubicBezTo>
                    <a:pt x="308137" y="42958"/>
                    <a:pt x="545781" y="37606"/>
                    <a:pt x="758509" y="19241"/>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162" name="Freeform 161"/>
            <p:cNvSpPr/>
            <p:nvPr/>
          </p:nvSpPr>
          <p:spPr bwMode="auto">
            <a:xfrm rot="9169853">
              <a:off x="6104526" y="3924577"/>
              <a:ext cx="613665" cy="276844"/>
            </a:xfrm>
            <a:custGeom>
              <a:avLst/>
              <a:gdLst>
                <a:gd name="connsiteX0" fmla="*/ 0 w 302217"/>
                <a:gd name="connsiteY0" fmla="*/ 164001 h 243341"/>
                <a:gd name="connsiteX1" fmla="*/ 278969 w 302217"/>
                <a:gd name="connsiteY1" fmla="*/ 1269 h 243341"/>
                <a:gd name="connsiteX2" fmla="*/ 302217 w 302217"/>
                <a:gd name="connsiteY2" fmla="*/ 241492 h 24334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2217"/>
                <a:gd name="connsiteY0" fmla="*/ 163460 h 240951"/>
                <a:gd name="connsiteX1" fmla="*/ 278969 w 302217"/>
                <a:gd name="connsiteY1" fmla="*/ 728 h 240951"/>
                <a:gd name="connsiteX2" fmla="*/ 224725 w 302217"/>
                <a:gd name="connsiteY2" fmla="*/ 109216 h 240951"/>
                <a:gd name="connsiteX3" fmla="*/ 302217 w 302217"/>
                <a:gd name="connsiteY3" fmla="*/ 240951 h 240951"/>
                <a:gd name="connsiteX0" fmla="*/ 0 w 307811"/>
                <a:gd name="connsiteY0" fmla="*/ 164001 h 241492"/>
                <a:gd name="connsiteX1" fmla="*/ 278969 w 307811"/>
                <a:gd name="connsiteY1" fmla="*/ 1269 h 241492"/>
                <a:gd name="connsiteX2" fmla="*/ 302217 w 307811"/>
                <a:gd name="connsiteY2" fmla="*/ 241492 h 241492"/>
                <a:gd name="connsiteX0" fmla="*/ 0 w 302217"/>
                <a:gd name="connsiteY0" fmla="*/ 53426 h 130917"/>
                <a:gd name="connsiteX1" fmla="*/ 247972 w 302217"/>
                <a:gd name="connsiteY1" fmla="*/ 22430 h 130917"/>
                <a:gd name="connsiteX2" fmla="*/ 302217 w 302217"/>
                <a:gd name="connsiteY2" fmla="*/ 130917 h 130917"/>
                <a:gd name="connsiteX0" fmla="*/ 0 w 302217"/>
                <a:gd name="connsiteY0" fmla="*/ 65945 h 143436"/>
                <a:gd name="connsiteX1" fmla="*/ 192429 w 302217"/>
                <a:gd name="connsiteY1" fmla="*/ 11830 h 143436"/>
                <a:gd name="connsiteX2" fmla="*/ 302217 w 302217"/>
                <a:gd name="connsiteY2" fmla="*/ 143436 h 143436"/>
                <a:gd name="connsiteX0" fmla="*/ 0 w 302217"/>
                <a:gd name="connsiteY0" fmla="*/ 73172 h 150663"/>
                <a:gd name="connsiteX1" fmla="*/ 192429 w 302217"/>
                <a:gd name="connsiteY1" fmla="*/ 19057 h 150663"/>
                <a:gd name="connsiteX2" fmla="*/ 302217 w 302217"/>
                <a:gd name="connsiteY2" fmla="*/ 150663 h 150663"/>
                <a:gd name="connsiteX0" fmla="*/ 0 w 302217"/>
                <a:gd name="connsiteY0" fmla="*/ 67352 h 144843"/>
                <a:gd name="connsiteX1" fmla="*/ 192429 w 302217"/>
                <a:gd name="connsiteY1" fmla="*/ 13237 h 144843"/>
                <a:gd name="connsiteX2" fmla="*/ 302217 w 302217"/>
                <a:gd name="connsiteY2" fmla="*/ 144843 h 144843"/>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66019 h 166019"/>
                <a:gd name="connsiteX1" fmla="*/ 225526 w 335314"/>
                <a:gd name="connsiteY1" fmla="*/ 266 h 166019"/>
                <a:gd name="connsiteX2" fmla="*/ 335314 w 335314"/>
                <a:gd name="connsiteY2" fmla="*/ 131872 h 166019"/>
                <a:gd name="connsiteX0" fmla="*/ 0 w 335314"/>
                <a:gd name="connsiteY0" fmla="*/ 137390 h 137390"/>
                <a:gd name="connsiteX1" fmla="*/ 141077 w 335314"/>
                <a:gd name="connsiteY1" fmla="*/ 385 h 137390"/>
                <a:gd name="connsiteX2" fmla="*/ 335314 w 335314"/>
                <a:gd name="connsiteY2" fmla="*/ 103243 h 137390"/>
                <a:gd name="connsiteX0" fmla="*/ 0 w 307699"/>
                <a:gd name="connsiteY0" fmla="*/ 137011 h 137011"/>
                <a:gd name="connsiteX1" fmla="*/ 141077 w 307699"/>
                <a:gd name="connsiteY1" fmla="*/ 6 h 137011"/>
                <a:gd name="connsiteX2" fmla="*/ 307699 w 307699"/>
                <a:gd name="connsiteY2" fmla="*/ 132168 h 137011"/>
                <a:gd name="connsiteX0" fmla="*/ 0 w 307699"/>
                <a:gd name="connsiteY0" fmla="*/ 114134 h 114134"/>
                <a:gd name="connsiteX1" fmla="*/ 111260 w 307699"/>
                <a:gd name="connsiteY1" fmla="*/ 75 h 114134"/>
                <a:gd name="connsiteX2" fmla="*/ 307699 w 307699"/>
                <a:gd name="connsiteY2" fmla="*/ 109291 h 114134"/>
                <a:gd name="connsiteX0" fmla="*/ 0 w 311425"/>
                <a:gd name="connsiteY0" fmla="*/ 114134 h 114134"/>
                <a:gd name="connsiteX1" fmla="*/ 111260 w 311425"/>
                <a:gd name="connsiteY1" fmla="*/ 75 h 114134"/>
                <a:gd name="connsiteX2" fmla="*/ 307699 w 311425"/>
                <a:gd name="connsiteY2" fmla="*/ 109291 h 114134"/>
                <a:gd name="connsiteX0" fmla="*/ 0 w 307699"/>
                <a:gd name="connsiteY0" fmla="*/ 114134 h 114134"/>
                <a:gd name="connsiteX1" fmla="*/ 111260 w 307699"/>
                <a:gd name="connsiteY1" fmla="*/ 75 h 114134"/>
                <a:gd name="connsiteX2" fmla="*/ 307699 w 307699"/>
                <a:gd name="connsiteY2" fmla="*/ 109291 h 114134"/>
                <a:gd name="connsiteX0" fmla="*/ 0 w 364892"/>
                <a:gd name="connsiteY0" fmla="*/ 114603 h 114603"/>
                <a:gd name="connsiteX1" fmla="*/ 111260 w 364892"/>
                <a:gd name="connsiteY1" fmla="*/ 544 h 114603"/>
                <a:gd name="connsiteX2" fmla="*/ 364892 w 364892"/>
                <a:gd name="connsiteY2" fmla="*/ 78633 h 114603"/>
                <a:gd name="connsiteX0" fmla="*/ 0 w 364892"/>
                <a:gd name="connsiteY0" fmla="*/ 126881 h 126881"/>
                <a:gd name="connsiteX1" fmla="*/ 140957 w 364892"/>
                <a:gd name="connsiteY1" fmla="*/ 437 h 126881"/>
                <a:gd name="connsiteX2" fmla="*/ 364892 w 364892"/>
                <a:gd name="connsiteY2" fmla="*/ 90911 h 126881"/>
                <a:gd name="connsiteX0" fmla="*/ 0 w 364892"/>
                <a:gd name="connsiteY0" fmla="*/ 126687 h 126687"/>
                <a:gd name="connsiteX1" fmla="*/ 140957 w 364892"/>
                <a:gd name="connsiteY1" fmla="*/ 243 h 126687"/>
                <a:gd name="connsiteX2" fmla="*/ 326079 w 364892"/>
                <a:gd name="connsiteY2" fmla="*/ 94629 h 126687"/>
                <a:gd name="connsiteX3" fmla="*/ 364892 w 364892"/>
                <a:gd name="connsiteY3" fmla="*/ 90717 h 126687"/>
                <a:gd name="connsiteX0" fmla="*/ 0 w 335077"/>
                <a:gd name="connsiteY0" fmla="*/ 163619 h 163619"/>
                <a:gd name="connsiteX1" fmla="*/ 140957 w 335077"/>
                <a:gd name="connsiteY1" fmla="*/ 37175 h 163619"/>
                <a:gd name="connsiteX2" fmla="*/ 326079 w 335077"/>
                <a:gd name="connsiteY2" fmla="*/ 131561 h 163619"/>
                <a:gd name="connsiteX3" fmla="*/ 275396 w 335077"/>
                <a:gd name="connsiteY3" fmla="*/ 22 h 163619"/>
                <a:gd name="connsiteX0" fmla="*/ 0 w 340929"/>
                <a:gd name="connsiteY0" fmla="*/ 126687 h 128314"/>
                <a:gd name="connsiteX1" fmla="*/ 140957 w 340929"/>
                <a:gd name="connsiteY1" fmla="*/ 243 h 128314"/>
                <a:gd name="connsiteX2" fmla="*/ 326079 w 340929"/>
                <a:gd name="connsiteY2" fmla="*/ 94629 h 128314"/>
                <a:gd name="connsiteX3" fmla="*/ 321267 w 340929"/>
                <a:gd name="connsiteY3" fmla="*/ 128314 h 128314"/>
                <a:gd name="connsiteX0" fmla="*/ 0 w 321267"/>
                <a:gd name="connsiteY0" fmla="*/ 138916 h 140543"/>
                <a:gd name="connsiteX1" fmla="*/ 140957 w 321267"/>
                <a:gd name="connsiteY1" fmla="*/ 12472 h 140543"/>
                <a:gd name="connsiteX2" fmla="*/ 211170 w 321267"/>
                <a:gd name="connsiteY2" fmla="*/ 14895 h 140543"/>
                <a:gd name="connsiteX3" fmla="*/ 321267 w 321267"/>
                <a:gd name="connsiteY3" fmla="*/ 140543 h 140543"/>
                <a:gd name="connsiteX0" fmla="*/ 0 w 321267"/>
                <a:gd name="connsiteY0" fmla="*/ 139255 h 140882"/>
                <a:gd name="connsiteX1" fmla="*/ 84123 w 321267"/>
                <a:gd name="connsiteY1" fmla="*/ 12254 h 140882"/>
                <a:gd name="connsiteX2" fmla="*/ 211170 w 321267"/>
                <a:gd name="connsiteY2" fmla="*/ 15234 h 140882"/>
                <a:gd name="connsiteX3" fmla="*/ 321267 w 321267"/>
                <a:gd name="connsiteY3" fmla="*/ 140882 h 140882"/>
              </a:gdLst>
              <a:ahLst/>
              <a:cxnLst>
                <a:cxn ang="0">
                  <a:pos x="connsiteX0" y="connsiteY0"/>
                </a:cxn>
                <a:cxn ang="0">
                  <a:pos x="connsiteX1" y="connsiteY1"/>
                </a:cxn>
                <a:cxn ang="0">
                  <a:pos x="connsiteX2" y="connsiteY2"/>
                </a:cxn>
                <a:cxn ang="0">
                  <a:pos x="connsiteX3" y="connsiteY3"/>
                </a:cxn>
              </a:cxnLst>
              <a:rect l="l" t="t" r="r" b="b"/>
              <a:pathLst>
                <a:path w="321267" h="140882">
                  <a:moveTo>
                    <a:pt x="0" y="139255"/>
                  </a:moveTo>
                  <a:cubicBezTo>
                    <a:pt x="32892" y="12608"/>
                    <a:pt x="48928" y="32924"/>
                    <a:pt x="84123" y="12254"/>
                  </a:cubicBezTo>
                  <a:cubicBezTo>
                    <a:pt x="119318" y="-8416"/>
                    <a:pt x="173848" y="155"/>
                    <a:pt x="211170" y="15234"/>
                  </a:cubicBezTo>
                  <a:cubicBezTo>
                    <a:pt x="248492" y="30313"/>
                    <a:pt x="318240" y="138751"/>
                    <a:pt x="321267" y="140882"/>
                  </a:cubicBezTo>
                </a:path>
              </a:pathLst>
            </a:custGeom>
            <a:noFill/>
            <a:ln w="28575" cap="flat" cmpd="sng" algn="ctr">
              <a:solidFill>
                <a:srgbClr val="CC0000"/>
              </a:solidFill>
              <a:prstDash val="solid"/>
              <a:round/>
              <a:headEnd type="none" w="med" len="med"/>
              <a:tailEnd type="arrow" w="lg" len="sm"/>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smtClean="0">
                <a:solidFill>
                  <a:srgbClr val="000000"/>
                </a:solidFill>
                <a:ea typeface="ＭＳ Ｐゴシック" pitchFamily="1" charset="-128"/>
              </a:endParaRPr>
            </a:p>
          </p:txBody>
        </p:sp>
        <p:sp>
          <p:nvSpPr>
            <p:cNvPr id="163" name="TextBox 162"/>
            <p:cNvSpPr txBox="1"/>
            <p:nvPr/>
          </p:nvSpPr>
          <p:spPr>
            <a:xfrm>
              <a:off x="6645578" y="2177488"/>
              <a:ext cx="1302478" cy="307777"/>
            </a:xfrm>
            <a:prstGeom prst="rect">
              <a:avLst/>
            </a:prstGeom>
            <a:noFill/>
          </p:spPr>
          <p:txBody>
            <a:bodyPr wrap="square" rtlCol="0">
              <a:spAutoFit/>
            </a:bodyPr>
            <a:lstStyle/>
            <a:p>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I(C</a:t>
              </a:r>
              <a:r>
                <a:rPr lang="en-US" sz="1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1</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C</a:t>
              </a:r>
              <a:r>
                <a:rPr lang="en-US" sz="1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14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id</a:t>
              </a:r>
              <a:r>
                <a:rPr lang="en-US" sz="1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1</a:t>
              </a:r>
              <a:r>
                <a:rPr lang="en-U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1400" dirty="0">
                <a:solidFill>
                  <a:srgbClr val="000000"/>
                </a:solidFill>
              </a:endParaRPr>
            </a:p>
          </p:txBody>
        </p:sp>
        <p:sp>
          <p:nvSpPr>
            <p:cNvPr id="164" name="TextBox 163"/>
            <p:cNvSpPr txBox="1"/>
            <p:nvPr/>
          </p:nvSpPr>
          <p:spPr>
            <a:xfrm>
              <a:off x="6087441" y="3021201"/>
              <a:ext cx="1365816" cy="307777"/>
            </a:xfrm>
            <a:prstGeom prst="rect">
              <a:avLst/>
            </a:prstGeom>
            <a:noFill/>
          </p:spPr>
          <p:txBody>
            <a:bodyPr wrap="square" rtlCol="0">
              <a:spAutoFit/>
            </a:bodyPr>
            <a:lstStyle/>
            <a:p>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I(C</a:t>
              </a:r>
              <a:r>
                <a:rPr lang="en-US" sz="1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C</a:t>
              </a:r>
              <a:r>
                <a:rPr lang="en-US" sz="1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id</a:t>
              </a:r>
              <a:r>
                <a:rPr lang="en-US" sz="1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1400" dirty="0">
                <a:solidFill>
                  <a:srgbClr val="000000"/>
                </a:solidFill>
              </a:endParaRPr>
            </a:p>
          </p:txBody>
        </p:sp>
      </p:grpSp>
    </p:spTree>
    <p:extLst>
      <p:ext uri="{BB962C8B-B14F-4D97-AF65-F5344CB8AC3E}">
        <p14:creationId xmlns:p14="http://schemas.microsoft.com/office/powerpoint/2010/main" val="3596548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DidFail vs IccTA</a:t>
            </a:r>
            <a:endParaRPr lang="en-US" dirty="0"/>
          </a:p>
        </p:txBody>
      </p:sp>
      <p:sp>
        <p:nvSpPr>
          <p:cNvPr id="3" name="Content Placeholder 2"/>
          <p:cNvSpPr>
            <a:spLocks noGrp="1"/>
          </p:cNvSpPr>
          <p:nvPr>
            <p:ph sz="quarter" idx="10"/>
          </p:nvPr>
        </p:nvSpPr>
        <p:spPr>
          <a:xfrm>
            <a:off x="528615" y="910351"/>
            <a:ext cx="11096696" cy="4397518"/>
          </a:xfrm>
        </p:spPr>
        <p:txBody>
          <a:bodyPr/>
          <a:lstStyle/>
          <a:p>
            <a:r>
              <a:rPr lang="en-US" dirty="0" smtClean="0"/>
              <a:t>IccTA was developed (at roughly the same time as DidFail)</a:t>
            </a:r>
          </a:p>
          <a:p>
            <a:r>
              <a:rPr lang="en-US" dirty="0" smtClean="0"/>
              <a:t>IccTA uses a one-phase analysis</a:t>
            </a:r>
          </a:p>
          <a:p>
            <a:pPr lvl="2"/>
            <a:r>
              <a:rPr lang="en-US" dirty="0" smtClean="0"/>
              <a:t>IccTA is more precise than </a:t>
            </a:r>
            <a:r>
              <a:rPr lang="en-US" dirty="0" err="1" smtClean="0"/>
              <a:t>DidFail’s</a:t>
            </a:r>
            <a:r>
              <a:rPr lang="en-US" dirty="0" smtClean="0"/>
              <a:t> two-phase analysis.</a:t>
            </a:r>
          </a:p>
          <a:p>
            <a:pPr lvl="3"/>
            <a:r>
              <a:rPr lang="en-US" dirty="0" smtClean="0"/>
              <a:t>More context-sensitive</a:t>
            </a:r>
          </a:p>
          <a:p>
            <a:pPr lvl="3"/>
            <a:r>
              <a:rPr lang="en-US" dirty="0" smtClean="0"/>
              <a:t>Less overestimation of taints reaching sinks</a:t>
            </a:r>
          </a:p>
          <a:p>
            <a:pPr lvl="2"/>
            <a:r>
              <a:rPr lang="en-US" dirty="0" smtClean="0"/>
              <a:t>Two-phase DidFail analysis allows fast 2nd-phase computation.</a:t>
            </a:r>
          </a:p>
          <a:p>
            <a:pPr lvl="3"/>
            <a:r>
              <a:rPr lang="en-US" dirty="0" smtClean="0"/>
              <a:t>Pre-computed Phase-1 analysis done ahead of time </a:t>
            </a:r>
          </a:p>
          <a:p>
            <a:pPr lvl="3"/>
            <a:r>
              <a:rPr lang="en-US" dirty="0" smtClean="0"/>
              <a:t>User doesn’t need to wait long for Phase-2 analysis</a:t>
            </a:r>
          </a:p>
          <a:p>
            <a:r>
              <a:rPr lang="en-US" dirty="0" smtClean="0"/>
              <a:t>Typical time for simple apps:</a:t>
            </a:r>
          </a:p>
          <a:p>
            <a:pPr lvl="2"/>
            <a:r>
              <a:rPr lang="en-US" dirty="0" smtClean="0"/>
              <a:t>DidFail: 	  2 sec (2nd phase)</a:t>
            </a:r>
          </a:p>
          <a:p>
            <a:pPr lvl="2"/>
            <a:r>
              <a:rPr lang="en-US" dirty="0" smtClean="0"/>
              <a:t>IccTA:	30 sec</a:t>
            </a:r>
          </a:p>
        </p:txBody>
      </p:sp>
      <p:sp>
        <p:nvSpPr>
          <p:cNvPr id="4" name="TextBox 3"/>
          <p:cNvSpPr txBox="1"/>
          <p:nvPr/>
        </p:nvSpPr>
        <p:spPr>
          <a:xfrm>
            <a:off x="1192691" y="5307869"/>
            <a:ext cx="9121917" cy="400110"/>
          </a:xfrm>
          <a:prstGeom prst="rect">
            <a:avLst/>
          </a:prstGeom>
          <a:solidFill>
            <a:schemeClr val="accent1">
              <a:lumMod val="20000"/>
              <a:lumOff val="80000"/>
            </a:schemeClr>
          </a:solidFill>
        </p:spPr>
        <p:txBody>
          <a:bodyPr wrap="square" rtlCol="0">
            <a:spAutoFit/>
          </a:bodyPr>
          <a:lstStyle/>
          <a:p>
            <a:pPr algn="l"/>
            <a:r>
              <a:rPr lang="en-US" b="0" dirty="0" smtClean="0"/>
              <a:t>Working together now! Ongoing collaboration between IccTA and DidFail teams</a:t>
            </a:r>
          </a:p>
        </p:txBody>
      </p:sp>
    </p:spTree>
    <p:extLst>
      <p:ext uri="{BB962C8B-B14F-4D97-AF65-F5344CB8AC3E}">
        <p14:creationId xmlns:p14="http://schemas.microsoft.com/office/powerpoint/2010/main" val="1698052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Analysis of Android App Sets: Sensitive Dataflow</a:t>
            </a:r>
          </a:p>
        </p:txBody>
      </p:sp>
      <p:sp>
        <p:nvSpPr>
          <p:cNvPr id="3" name="Content Placeholder 2"/>
          <p:cNvSpPr>
            <a:spLocks noGrp="1"/>
          </p:cNvSpPr>
          <p:nvPr>
            <p:ph sz="quarter" idx="10"/>
          </p:nvPr>
        </p:nvSpPr>
        <p:spPr/>
        <p:txBody>
          <a:bodyPr/>
          <a:lstStyle/>
          <a:p>
            <a:endParaRPr lang="en-US" dirty="0"/>
          </a:p>
        </p:txBody>
      </p:sp>
      <p:sp>
        <p:nvSpPr>
          <p:cNvPr id="54" name="TextBox 53"/>
          <p:cNvSpPr txBox="1"/>
          <p:nvPr/>
        </p:nvSpPr>
        <p:spPr>
          <a:xfrm>
            <a:off x="7365999" y="762000"/>
            <a:ext cx="4342851" cy="369332"/>
          </a:xfrm>
          <a:prstGeom prst="rect">
            <a:avLst/>
          </a:prstGeom>
          <a:solidFill>
            <a:srgbClr val="FFFFFF"/>
          </a:solidFill>
          <a:ln w="25400" cap="flat" cmpd="sng" algn="ctr">
            <a:solidFill>
              <a:srgbClr val="AAB8FF"/>
            </a:solidFill>
            <a:prstDash val="solid"/>
          </a:ln>
          <a:effectLst/>
        </p:spPr>
        <p:txBody>
          <a:bodyPr wrap="square" rtlCol="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latin typeface="Arial"/>
                <a:ea typeface="+mn-ea"/>
                <a:cs typeface="+mn-cs"/>
              </a:rPr>
              <a:t>Goal: enforce confidentiality and integrity</a:t>
            </a:r>
          </a:p>
        </p:txBody>
      </p:sp>
      <p:sp>
        <p:nvSpPr>
          <p:cNvPr id="55" name="Content Placeholder 2"/>
          <p:cNvSpPr txBox="1">
            <a:spLocks/>
          </p:cNvSpPr>
          <p:nvPr/>
        </p:nvSpPr>
        <p:spPr bwMode="gray">
          <a:xfrm>
            <a:off x="507471" y="1126739"/>
            <a:ext cx="11211863" cy="2607061"/>
          </a:xfrm>
          <a:prstGeom prst="rect">
            <a:avLst/>
          </a:prstGeom>
          <a:gradFill rotWithShape="1">
            <a:gsLst>
              <a:gs pos="38000">
                <a:srgbClr val="D1DBFF"/>
              </a:gs>
              <a:gs pos="67000">
                <a:srgbClr val="AAB8FF">
                  <a:tint val="37000"/>
                  <a:satMod val="300000"/>
                </a:srgbClr>
              </a:gs>
              <a:gs pos="100000">
                <a:srgbClr val="AAB8FF">
                  <a:tint val="15000"/>
                  <a:satMod val="350000"/>
                </a:srgbClr>
              </a:gs>
            </a:gsLst>
            <a:lin ang="16200000" scaled="1"/>
          </a:gradFill>
          <a:ln w="9525" cap="flat" cmpd="sng" algn="ctr">
            <a:solidFill>
              <a:srgbClr val="AAB8FF">
                <a:shade val="95000"/>
                <a:satMod val="105000"/>
              </a:srgbClr>
            </a:solidFill>
            <a:prstDash val="solid"/>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5000"/>
              </a:lnSpc>
              <a:spcBef>
                <a:spcPct val="0"/>
              </a:spcBef>
              <a:spcAft>
                <a:spcPct val="25000"/>
              </a:spcAft>
              <a:buSzPct val="70000"/>
              <a:defRPr sz="2000">
                <a:solidFill>
                  <a:schemeClr val="dk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6" charset="0"/>
              <a:buChar char="•"/>
              <a:defRPr>
                <a:solidFill>
                  <a:schemeClr val="dk1"/>
                </a:solidFill>
                <a:latin typeface="+mn-lt"/>
                <a:ea typeface="+mn-ea"/>
                <a:cs typeface="+mn-cs"/>
              </a:defRPr>
            </a:lvl2pPr>
            <a:lvl3pPr marL="576263" indent="-179388" algn="l" rtl="0" eaLnBrk="1" fontAlgn="base" hangingPunct="1">
              <a:lnSpc>
                <a:spcPct val="95000"/>
              </a:lnSpc>
              <a:spcBef>
                <a:spcPct val="0"/>
              </a:spcBef>
              <a:spcAft>
                <a:spcPct val="25000"/>
              </a:spcAft>
              <a:buFont typeface="Times" pitchFamily="-16" charset="0"/>
              <a:buChar char="–"/>
              <a:defRPr>
                <a:solidFill>
                  <a:schemeClr val="dk1"/>
                </a:solidFill>
                <a:latin typeface="+mn-lt"/>
                <a:ea typeface="+mn-ea"/>
                <a:cs typeface="+mn-cs"/>
              </a:defRPr>
            </a:lvl3pPr>
            <a:lvl4pPr marL="858838" indent="-168275" algn="l" rtl="0" eaLnBrk="1" fontAlgn="base" hangingPunct="1">
              <a:lnSpc>
                <a:spcPct val="95000"/>
              </a:lnSpc>
              <a:spcBef>
                <a:spcPct val="0"/>
              </a:spcBef>
              <a:spcAft>
                <a:spcPct val="25000"/>
              </a:spcAft>
              <a:buChar char="•"/>
              <a:defRPr>
                <a:solidFill>
                  <a:schemeClr val="dk1"/>
                </a:solidFill>
                <a:latin typeface="+mn-lt"/>
                <a:ea typeface="+mn-ea"/>
                <a:cs typeface="+mn-cs"/>
              </a:defRPr>
            </a:lvl4pPr>
            <a:lvl5pPr marL="1143000" indent="-169863" algn="l" rtl="0" eaLnBrk="1" fontAlgn="base" hangingPunct="1">
              <a:lnSpc>
                <a:spcPct val="95000"/>
              </a:lnSpc>
              <a:spcBef>
                <a:spcPct val="0"/>
              </a:spcBef>
              <a:spcAft>
                <a:spcPct val="25000"/>
              </a:spcAft>
              <a:buFont typeface="Times" pitchFamily="-16" charset="0"/>
              <a:buChar char="–"/>
              <a:defRPr>
                <a:solidFill>
                  <a:schemeClr val="dk1"/>
                </a:solidFill>
                <a:latin typeface="+mn-lt"/>
                <a:ea typeface="+mn-ea"/>
                <a:cs typeface="+mn-cs"/>
              </a:defRPr>
            </a:lvl5pPr>
            <a:lvl6pPr marL="1600200" indent="-169863" algn="l" rtl="0" eaLnBrk="1" fontAlgn="base" hangingPunct="1">
              <a:lnSpc>
                <a:spcPct val="95000"/>
              </a:lnSpc>
              <a:spcBef>
                <a:spcPct val="0"/>
              </a:spcBef>
              <a:spcAft>
                <a:spcPct val="25000"/>
              </a:spcAft>
              <a:buFont typeface="Times" pitchFamily="-16" charset="0"/>
              <a:buChar char="–"/>
              <a:defRPr>
                <a:solidFill>
                  <a:schemeClr val="dk1"/>
                </a:solidFill>
                <a:latin typeface="+mn-lt"/>
                <a:ea typeface="+mn-ea"/>
                <a:cs typeface="+mn-cs"/>
              </a:defRPr>
            </a:lvl6pPr>
            <a:lvl7pPr marL="2057400" indent="-169863" algn="l" rtl="0" eaLnBrk="1" fontAlgn="base" hangingPunct="1">
              <a:lnSpc>
                <a:spcPct val="95000"/>
              </a:lnSpc>
              <a:spcBef>
                <a:spcPct val="0"/>
              </a:spcBef>
              <a:spcAft>
                <a:spcPct val="25000"/>
              </a:spcAft>
              <a:buFont typeface="Times" pitchFamily="-16" charset="0"/>
              <a:buChar char="–"/>
              <a:defRPr>
                <a:solidFill>
                  <a:schemeClr val="dk1"/>
                </a:solidFill>
                <a:latin typeface="+mn-lt"/>
                <a:ea typeface="+mn-ea"/>
                <a:cs typeface="+mn-cs"/>
              </a:defRPr>
            </a:lvl7pPr>
            <a:lvl8pPr marL="2514600" indent="-169863" algn="l" rtl="0" eaLnBrk="1" fontAlgn="base" hangingPunct="1">
              <a:lnSpc>
                <a:spcPct val="95000"/>
              </a:lnSpc>
              <a:spcBef>
                <a:spcPct val="0"/>
              </a:spcBef>
              <a:spcAft>
                <a:spcPct val="25000"/>
              </a:spcAft>
              <a:buFont typeface="Times" pitchFamily="-16" charset="0"/>
              <a:buChar char="–"/>
              <a:defRPr>
                <a:solidFill>
                  <a:schemeClr val="dk1"/>
                </a:solidFill>
                <a:latin typeface="+mn-lt"/>
                <a:ea typeface="+mn-ea"/>
                <a:cs typeface="+mn-cs"/>
              </a:defRPr>
            </a:lvl8pPr>
            <a:lvl9pPr marL="2971800" indent="-169863" algn="l" rtl="0" eaLnBrk="1" fontAlgn="base" hangingPunct="1">
              <a:lnSpc>
                <a:spcPct val="95000"/>
              </a:lnSpc>
              <a:spcBef>
                <a:spcPct val="0"/>
              </a:spcBef>
              <a:spcAft>
                <a:spcPct val="25000"/>
              </a:spcAft>
              <a:buFont typeface="Times" pitchFamily="-16" charset="0"/>
              <a:buChar char="–"/>
              <a:defRPr>
                <a:solidFill>
                  <a:schemeClr val="dk1"/>
                </a:solidFill>
                <a:latin typeface="+mn-lt"/>
                <a:ea typeface="+mn-ea"/>
                <a:cs typeface="+mn-cs"/>
              </a:defRPr>
            </a:lvl9pPr>
          </a:lstStyle>
          <a:p>
            <a:pPr marL="0" marR="0" lvl="0" indent="0" algn="l" defTabSz="914400" rtl="0" eaLnBrk="1" fontAlgn="base" latinLnBrk="0" hangingPunct="1">
              <a:lnSpc>
                <a:spcPct val="95000"/>
              </a:lnSpc>
              <a:spcBef>
                <a:spcPct val="0"/>
              </a:spcBef>
              <a:spcAft>
                <a:spcPct val="25000"/>
              </a:spcAft>
              <a:buClrTx/>
              <a:buSzPct val="70000"/>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Novel Android static dataflow analysis “DidFail” </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combines precise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single-component taint analysis </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(FlowDroid) and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intent analysis</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(Epicc).</a:t>
            </a:r>
          </a:p>
          <a:p>
            <a:pPr marL="284163" marR="0" lvl="1" indent="-169863" algn="l" defTabSz="914400" rtl="0" eaLnBrk="1" fontAlgn="base" latinLnBrk="0" hangingPunct="1">
              <a:lnSpc>
                <a:spcPct val="95000"/>
              </a:lnSpc>
              <a:spcBef>
                <a:spcPct val="0"/>
              </a:spcBef>
              <a:spcAft>
                <a:spcPct val="25000"/>
              </a:spcAft>
              <a:buClrTx/>
              <a:buSzTx/>
              <a:buFont typeface="Times" pitchFamily="-16" charset="0"/>
              <a:buChar char="•"/>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Phase 1: Each app analyzed once, in isolation</a:t>
            </a:r>
          </a:p>
          <a:p>
            <a:pPr marL="576263" marR="0" lvl="2" indent="-179388" algn="l" defTabSz="914400" rtl="0" eaLnBrk="1" fontAlgn="base" latinLnBrk="0" hangingPunct="1">
              <a:lnSpc>
                <a:spcPct val="95000"/>
              </a:lnSpc>
              <a:spcBef>
                <a:spcPct val="0"/>
              </a:spcBef>
              <a:spcAft>
                <a:spcPct val="25000"/>
              </a:spcAft>
              <a:buClrTx/>
              <a:buSzTx/>
              <a:buFont typeface="Times" pitchFamily="-16" charset="0"/>
              <a:buChar char="–"/>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Examine flow of tainted</a:t>
            </a:r>
            <a:r>
              <a:rPr kumimoji="0" lang="en-US" sz="1600" b="0" i="0" u="none" strike="noStrike" kern="0" cap="none" spc="0" normalizeH="0" noProof="0" dirty="0" smtClean="0">
                <a:ln>
                  <a:noFill/>
                </a:ln>
                <a:solidFill>
                  <a:srgbClr val="000000"/>
                </a:solidFill>
                <a:effectLst/>
                <a:uLnTx/>
                <a:uFillTx/>
                <a:latin typeface="Arial"/>
                <a:ea typeface="+mn-ea"/>
                <a:cs typeface="+mn-cs"/>
              </a:rPr>
              <a:t> data from sources to sinks (including intents)</a:t>
            </a:r>
            <a:endParaRPr kumimoji="0" lang="en-US" sz="1600" b="0" i="0" u="none" strike="noStrike" kern="0" cap="none" spc="0" normalizeH="0" baseline="0" noProof="0" dirty="0" smtClean="0">
              <a:ln>
                <a:noFill/>
              </a:ln>
              <a:solidFill>
                <a:srgbClr val="000000"/>
              </a:solidFill>
              <a:effectLst/>
              <a:uLnTx/>
              <a:uFillTx/>
              <a:latin typeface="Arial"/>
              <a:ea typeface="+mn-ea"/>
              <a:cs typeface="+mn-cs"/>
            </a:endParaRPr>
          </a:p>
          <a:p>
            <a:pPr marL="576263" marR="0" lvl="2" indent="-179388" algn="l" defTabSz="914400" rtl="0" eaLnBrk="1" fontAlgn="base" latinLnBrk="0" hangingPunct="1">
              <a:lnSpc>
                <a:spcPct val="95000"/>
              </a:lnSpc>
              <a:spcBef>
                <a:spcPct val="0"/>
              </a:spcBef>
              <a:spcAft>
                <a:spcPct val="25000"/>
              </a:spcAft>
              <a:buClrTx/>
              <a:buSzTx/>
              <a:buFont typeface="Times" pitchFamily="-16" charset="0"/>
              <a:buChar char="–"/>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Examines intent properties to match senders and receivers </a:t>
            </a:r>
          </a:p>
          <a:p>
            <a:pPr marL="284163" marR="0" lvl="1" indent="-169863" algn="l" defTabSz="914400" rtl="0" eaLnBrk="1" fontAlgn="base" latinLnBrk="0" hangingPunct="1">
              <a:lnSpc>
                <a:spcPct val="95000"/>
              </a:lnSpc>
              <a:spcBef>
                <a:spcPct val="0"/>
              </a:spcBef>
              <a:spcAft>
                <a:spcPct val="25000"/>
              </a:spcAft>
              <a:buClrTx/>
              <a:buSzTx/>
              <a:buFont typeface="Times" pitchFamily="-16" charset="0"/>
              <a:buChar char="•"/>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Phase 2: For a particular set of apps</a:t>
            </a:r>
          </a:p>
          <a:p>
            <a:pPr marL="576263" marR="0" lvl="2" indent="-179388" algn="l" defTabSz="914400" rtl="0" eaLnBrk="1" fontAlgn="base" latinLnBrk="0" hangingPunct="1">
              <a:lnSpc>
                <a:spcPct val="95000"/>
              </a:lnSpc>
              <a:spcBef>
                <a:spcPct val="0"/>
              </a:spcBef>
              <a:spcAft>
                <a:spcPct val="25000"/>
              </a:spcAft>
              <a:buClrTx/>
              <a:buSzTx/>
              <a:buFont typeface="Times" pitchFamily="-16" charset="0"/>
              <a:buChar char="–"/>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Generate taint flow equations </a:t>
            </a:r>
          </a:p>
          <a:p>
            <a:pPr marL="576263" marR="0" lvl="2" indent="-179388" algn="l" defTabSz="914400" rtl="0" eaLnBrk="1" fontAlgn="base" latinLnBrk="0" hangingPunct="1">
              <a:lnSpc>
                <a:spcPct val="95000"/>
              </a:lnSpc>
              <a:spcBef>
                <a:spcPct val="0"/>
              </a:spcBef>
              <a:spcAft>
                <a:spcPct val="25000"/>
              </a:spcAft>
              <a:buClrTx/>
              <a:buSzTx/>
              <a:buFont typeface="Times" pitchFamily="-16" charset="0"/>
              <a:buChar char="–"/>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Iteratively solve equations</a:t>
            </a:r>
          </a:p>
          <a:p>
            <a:pPr marL="576263" marR="0" lvl="2" indent="-179388" algn="l" defTabSz="914400" rtl="0" eaLnBrk="1" fontAlgn="base" latinLnBrk="0" hangingPunct="1">
              <a:lnSpc>
                <a:spcPct val="95000"/>
              </a:lnSpc>
              <a:spcBef>
                <a:spcPct val="0"/>
              </a:spcBef>
              <a:spcAft>
                <a:spcPct val="25000"/>
              </a:spcAft>
              <a:buClrTx/>
              <a:buSzTx/>
              <a:buFont typeface="Times" pitchFamily="-16" charset="0"/>
              <a:buChar char="–"/>
              <a:tabLst/>
              <a:defRPr/>
            </a:pPr>
            <a:r>
              <a:rPr lang="en-US" sz="1600" b="1" kern="0" dirty="0" smtClean="0">
                <a:solidFill>
                  <a:srgbClr val="000000"/>
                </a:solidFill>
                <a:latin typeface="Arial"/>
              </a:rPr>
              <a:t>Fast!</a:t>
            </a:r>
            <a:endParaRPr kumimoji="0" lang="en-US" sz="1600" b="1" i="0" strike="noStrike" kern="0" cap="none" spc="0" normalizeH="0" baseline="0" noProof="0" dirty="0" smtClean="0">
              <a:ln>
                <a:noFill/>
              </a:ln>
              <a:solidFill>
                <a:srgbClr val="000000"/>
              </a:solidFill>
              <a:effectLst/>
              <a:uLnTx/>
              <a:uFillTx/>
              <a:latin typeface="Arial"/>
            </a:endParaRPr>
          </a:p>
          <a:p>
            <a:pPr marL="576263" marR="0" lvl="2" indent="-179388" algn="l" defTabSz="914400" rtl="0" eaLnBrk="1" fontAlgn="base" latinLnBrk="0" hangingPunct="1">
              <a:lnSpc>
                <a:spcPct val="95000"/>
              </a:lnSpc>
              <a:spcBef>
                <a:spcPct val="0"/>
              </a:spcBef>
              <a:spcAft>
                <a:spcPct val="25000"/>
              </a:spcAft>
              <a:buClrTx/>
              <a:buSzTx/>
              <a:buFont typeface="Times" pitchFamily="-16" charset="0"/>
              <a:buChar char="–"/>
              <a:tabLst/>
              <a:defRPr/>
            </a:pPr>
            <a:endParaRPr kumimoji="0" lang="en-US" sz="1600" b="0" i="0" u="none" strike="noStrike" kern="0" cap="none" spc="0" normalizeH="0" baseline="0" noProof="0" dirty="0" smtClean="0">
              <a:ln>
                <a:noFill/>
              </a:ln>
              <a:solidFill>
                <a:srgbClr val="233C7F"/>
              </a:solidFill>
              <a:effectLst/>
              <a:uLnTx/>
              <a:uFillTx/>
              <a:latin typeface="Arial"/>
              <a:ea typeface="+mn-ea"/>
              <a:cs typeface="+mn-cs"/>
            </a:endParaRPr>
          </a:p>
          <a:p>
            <a:pPr marL="690563" marR="0" lvl="3" indent="0" algn="l" defTabSz="914400" rtl="0" eaLnBrk="1" fontAlgn="base" latinLnBrk="0" hangingPunct="1">
              <a:lnSpc>
                <a:spcPct val="95000"/>
              </a:lnSpc>
              <a:spcBef>
                <a:spcPct val="0"/>
              </a:spcBef>
              <a:spcAft>
                <a:spcPct val="25000"/>
              </a:spcAft>
              <a:buClrTx/>
              <a:buSzTx/>
              <a:buFontTx/>
              <a:buNone/>
              <a:tabLst/>
              <a:defRPr/>
            </a:pPr>
            <a:endParaRPr kumimoji="0" lang="en-US" sz="1600" b="0" i="0" u="none" strike="noStrike" kern="0" cap="none" spc="0" normalizeH="0" baseline="0" noProof="0" dirty="0" smtClean="0">
              <a:ln>
                <a:noFill/>
              </a:ln>
              <a:solidFill>
                <a:srgbClr val="233C7F"/>
              </a:solidFill>
              <a:effectLst/>
              <a:uLnTx/>
              <a:uFillTx/>
              <a:latin typeface="Arial"/>
              <a:ea typeface="+mn-ea"/>
              <a:cs typeface="+mn-cs"/>
            </a:endParaRPr>
          </a:p>
          <a:p>
            <a:pPr marL="576263" marR="0" lvl="2" indent="-179388" algn="l" defTabSz="914400" rtl="0" eaLnBrk="1" fontAlgn="base" latinLnBrk="0" hangingPunct="1">
              <a:lnSpc>
                <a:spcPct val="95000"/>
              </a:lnSpc>
              <a:spcBef>
                <a:spcPct val="0"/>
              </a:spcBef>
              <a:spcAft>
                <a:spcPct val="25000"/>
              </a:spcAft>
              <a:buClrTx/>
              <a:buSzTx/>
              <a:buFont typeface="Times" pitchFamily="-16" charset="0"/>
              <a:buChar char="–"/>
              <a:tabLst/>
              <a:defRPr/>
            </a:pPr>
            <a:endParaRPr kumimoji="0" lang="en-US" sz="1600" b="0" i="0" u="none" strike="noStrike" kern="0" cap="none" spc="0" normalizeH="0" baseline="0" noProof="0" dirty="0" smtClean="0">
              <a:ln>
                <a:noFill/>
              </a:ln>
              <a:solidFill>
                <a:srgbClr val="000000"/>
              </a:solidFill>
              <a:effectLst/>
              <a:uLnTx/>
              <a:uFillTx/>
              <a:latin typeface="Arial"/>
              <a:ea typeface="+mn-ea"/>
              <a:cs typeface="+mn-cs"/>
            </a:endParaRPr>
          </a:p>
          <a:p>
            <a:pPr marL="284163" marR="0" lvl="1" indent="-169863" algn="l" defTabSz="914400" rtl="0" eaLnBrk="1" fontAlgn="base" latinLnBrk="0" hangingPunct="1">
              <a:lnSpc>
                <a:spcPct val="95000"/>
              </a:lnSpc>
              <a:spcBef>
                <a:spcPct val="0"/>
              </a:spcBef>
              <a:spcAft>
                <a:spcPct val="25000"/>
              </a:spcAft>
              <a:buClrTx/>
              <a:buSzTx/>
              <a:buFont typeface="Times" pitchFamily="-16" charset="0"/>
              <a:buChar char="•"/>
              <a:tabLst/>
              <a:defRPr/>
            </a:pP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pic>
        <p:nvPicPr>
          <p:cNvPr id="56" name="Picture 55"/>
          <p:cNvPicPr>
            <a:picLocks noChangeAspect="1"/>
          </p:cNvPicPr>
          <p:nvPr/>
        </p:nvPicPr>
        <p:blipFill rotWithShape="1">
          <a:blip r:embed="rId3"/>
          <a:srcRect l="2556" t="8785" r="2895" b="8973"/>
          <a:stretch/>
        </p:blipFill>
        <p:spPr>
          <a:xfrm>
            <a:off x="5274512" y="3784600"/>
            <a:ext cx="6485688" cy="2377440"/>
          </a:xfrm>
          <a:prstGeom prst="rect">
            <a:avLst/>
          </a:prstGeom>
        </p:spPr>
      </p:pic>
      <p:sp>
        <p:nvSpPr>
          <p:cNvPr id="57" name="TextBox 56"/>
          <p:cNvSpPr txBox="1"/>
          <p:nvPr/>
        </p:nvSpPr>
        <p:spPr>
          <a:xfrm>
            <a:off x="5273867" y="3020853"/>
            <a:ext cx="2943331" cy="523220"/>
          </a:xfrm>
          <a:prstGeom prst="rect">
            <a:avLst/>
          </a:prstGeom>
          <a:solidFill>
            <a:srgbClr val="CCFFFF"/>
          </a:solidFill>
        </p:spPr>
        <p:txBody>
          <a:bodyPr wrap="square" rtlCol="0">
            <a:spAutoFit/>
          </a:bodyPr>
          <a:lstStyle/>
          <a:p>
            <a:pPr fontAlgn="base">
              <a:spcBef>
                <a:spcPct val="0"/>
              </a:spcBef>
              <a:spcAft>
                <a:spcPct val="0"/>
              </a:spcAft>
            </a:pPr>
            <a:r>
              <a:rPr lang="en-US" sz="1400" b="0" dirty="0" smtClean="0">
                <a:solidFill>
                  <a:srgbClr val="000000"/>
                </a:solidFill>
                <a:ea typeface="ＭＳ Ｐゴシック" pitchFamily="34" charset="-128"/>
              </a:rPr>
              <a:t>Phase 2 fast because of Phase 1 pre-computation </a:t>
            </a:r>
            <a:endParaRPr lang="en-US" sz="1400" b="0" dirty="0">
              <a:solidFill>
                <a:srgbClr val="000000"/>
              </a:solidFill>
              <a:ea typeface="ＭＳ Ｐゴシック" pitchFamily="34" charset="-128"/>
            </a:endParaRPr>
          </a:p>
        </p:txBody>
      </p:sp>
      <p:sp>
        <p:nvSpPr>
          <p:cNvPr id="59" name="TextBox 58"/>
          <p:cNvSpPr txBox="1"/>
          <p:nvPr/>
        </p:nvSpPr>
        <p:spPr>
          <a:xfrm>
            <a:off x="528614" y="3854927"/>
            <a:ext cx="5440385" cy="590073"/>
          </a:xfrm>
          <a:prstGeom prst="roundRect">
            <a:avLst/>
          </a:prstGeom>
          <a:solidFill>
            <a:srgbClr val="0066FF">
              <a:lumMod val="20000"/>
              <a:lumOff val="80000"/>
            </a:srgbClr>
          </a:solidFill>
        </p:spPr>
        <p:txBody>
          <a:bodyPr wrap="square" lIns="0" tIns="0" rIns="0" bIns="0" rtlCol="0">
            <a:noAutofit/>
          </a:bodyPr>
          <a:lstStyle/>
          <a:p>
            <a:pPr marL="0" marR="0" lvl="1" indent="0" defTabSz="914400" eaLnBrk="1" fontAlgn="base" latinLnBrk="0" hangingPunct="1">
              <a:lnSpc>
                <a:spcPct val="100000"/>
              </a:lnSpc>
              <a:spcBef>
                <a:spcPts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ea typeface="ＭＳ Ｐゴシック" pitchFamily="34" charset="-128"/>
              </a:rPr>
              <a:t>Source code:</a:t>
            </a:r>
          </a:p>
          <a:p>
            <a:pPr marL="0" marR="0" lvl="1" indent="0" defTabSz="914400" eaLnBrk="1" fontAlgn="base" latinLnBrk="0" hangingPunct="1">
              <a:lnSpc>
                <a:spcPct val="100000"/>
              </a:lnSpc>
              <a:spcBef>
                <a:spcPts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Consolas" panose="020B0609020204030204" pitchFamily="49" charset="0"/>
                <a:ea typeface="ＭＳ Ｐゴシック" pitchFamily="34" charset="-128"/>
                <a:cs typeface="Consolas" panose="020B0609020204030204" pitchFamily="49" charset="0"/>
              </a:rPr>
              <a:t>http://www.cert.org/secure-coding/tools/didfail.cfm</a:t>
            </a:r>
          </a:p>
        </p:txBody>
      </p:sp>
    </p:spTree>
    <p:extLst>
      <p:ext uri="{BB962C8B-B14F-4D97-AF65-F5344CB8AC3E}">
        <p14:creationId xmlns:p14="http://schemas.microsoft.com/office/powerpoint/2010/main" val="17916851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960802" y="2252649"/>
            <a:ext cx="4045668" cy="3931920"/>
          </a:xfrm>
          <a:prstGeom prst="rect">
            <a:avLst/>
          </a:prstGeom>
        </p:spPr>
      </p:pic>
      <p:sp>
        <p:nvSpPr>
          <p:cNvPr id="2" name="Title 1"/>
          <p:cNvSpPr>
            <a:spLocks noGrp="1"/>
          </p:cNvSpPr>
          <p:nvPr>
            <p:ph type="title"/>
          </p:nvPr>
        </p:nvSpPr>
        <p:spPr/>
        <p:txBody>
          <a:bodyPr/>
          <a:lstStyle/>
          <a:p>
            <a:r>
              <a:rPr lang="en-US" dirty="0" smtClean="0"/>
              <a:t>Installing DidFail</a:t>
            </a:r>
            <a:endParaRPr lang="en-US" dirty="0"/>
          </a:p>
        </p:txBody>
      </p:sp>
      <p:sp>
        <p:nvSpPr>
          <p:cNvPr id="3" name="Content Placeholder 2"/>
          <p:cNvSpPr>
            <a:spLocks noGrp="1"/>
          </p:cNvSpPr>
          <p:nvPr>
            <p:ph sz="quarter" idx="10"/>
          </p:nvPr>
        </p:nvSpPr>
        <p:spPr>
          <a:xfrm>
            <a:off x="528615" y="1074737"/>
            <a:ext cx="7104637" cy="5023294"/>
          </a:xfrm>
        </p:spPr>
        <p:txBody>
          <a:bodyPr/>
          <a:lstStyle/>
          <a:p>
            <a:r>
              <a:rPr lang="en-US" dirty="0" smtClean="0"/>
              <a:t>Main DidFail website</a:t>
            </a:r>
          </a:p>
          <a:p>
            <a:pPr lvl="2"/>
            <a:r>
              <a:rPr lang="en-US" sz="2000" dirty="0" smtClean="0">
                <a:hlinkClick r:id="rId4"/>
              </a:rPr>
              <a:t>http://www.cert.org/secure-coding/tools/didfail.cfm</a:t>
            </a:r>
            <a:endParaRPr lang="en-US" sz="2000" dirty="0" smtClean="0"/>
          </a:p>
          <a:p>
            <a:r>
              <a:rPr lang="en-US" dirty="0" smtClean="0"/>
              <a:t>Detailed install instructions are on the download website</a:t>
            </a:r>
          </a:p>
          <a:p>
            <a:pPr lvl="2"/>
            <a:r>
              <a:rPr lang="en-US" sz="2000" dirty="0" smtClean="0">
                <a:hlinkClick r:id="rId5"/>
              </a:rPr>
              <a:t>https://www.cs.cmu.edu/~wklieber/didfail/install-latest.html</a:t>
            </a:r>
            <a:r>
              <a:rPr lang="en-US" sz="2000" dirty="0" smtClean="0"/>
              <a:t> </a:t>
            </a:r>
          </a:p>
          <a:p>
            <a:pPr marL="0" lvl="1" indent="0">
              <a:buNone/>
            </a:pPr>
            <a:r>
              <a:rPr lang="en-US" dirty="0" smtClean="0"/>
              <a:t>There are 3 branches</a:t>
            </a:r>
          </a:p>
          <a:p>
            <a:pPr lvl="2"/>
            <a:r>
              <a:rPr lang="en-US" dirty="0" smtClean="0"/>
              <a:t>Static fields (Dec. 2014)</a:t>
            </a:r>
          </a:p>
          <a:p>
            <a:pPr lvl="2"/>
            <a:r>
              <a:rPr lang="en-US" dirty="0" smtClean="0"/>
              <a:t>Services and broadcast receivers (Dec. 2014)</a:t>
            </a:r>
          </a:p>
          <a:p>
            <a:pPr lvl="2"/>
            <a:r>
              <a:rPr lang="en-US" dirty="0" smtClean="0"/>
              <a:t>Improved DEX conversion (Nov. 2014)</a:t>
            </a:r>
          </a:p>
          <a:p>
            <a:pPr lvl="2"/>
            <a:endParaRPr lang="en-US" dirty="0" smtClean="0"/>
          </a:p>
          <a:p>
            <a:pPr lvl="1"/>
            <a:endParaRPr lang="en-US" dirty="0" smtClean="0"/>
          </a:p>
          <a:p>
            <a:endParaRPr lang="en-US" dirty="0"/>
          </a:p>
        </p:txBody>
      </p:sp>
      <p:sp>
        <p:nvSpPr>
          <p:cNvPr id="6" name="Oval 5"/>
          <p:cNvSpPr/>
          <p:nvPr/>
        </p:nvSpPr>
        <p:spPr bwMode="auto">
          <a:xfrm>
            <a:off x="10911554" y="3635513"/>
            <a:ext cx="993316" cy="583096"/>
          </a:xfrm>
          <a:prstGeom prst="ellipse">
            <a:avLst/>
          </a:prstGeom>
          <a:noFill/>
          <a:ln w="38100" cap="flat" cmpd="sng" algn="ctr">
            <a:solidFill>
              <a:srgbClr val="FF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101697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DidFail </a:t>
            </a:r>
            <a:endParaRPr lang="en-US" dirty="0"/>
          </a:p>
        </p:txBody>
      </p:sp>
      <p:sp>
        <p:nvSpPr>
          <p:cNvPr id="5" name="TextBox 4"/>
          <p:cNvSpPr txBox="1"/>
          <p:nvPr/>
        </p:nvSpPr>
        <p:spPr>
          <a:xfrm>
            <a:off x="5152571" y="125193"/>
            <a:ext cx="6830075"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US" dirty="0">
                <a:hlinkClick r:id="rId2"/>
              </a:rPr>
              <a:t>https://www.cs.cmu.edu/~</a:t>
            </a:r>
            <a:r>
              <a:rPr lang="en-US" dirty="0" smtClean="0">
                <a:hlinkClick r:id="rId2"/>
              </a:rPr>
              <a:t>wklieber/didfail/running.html</a:t>
            </a:r>
            <a:r>
              <a:rPr lang="en-US" dirty="0" smtClean="0"/>
              <a:t>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048"/>
          <a:stretch/>
        </p:blipFill>
        <p:spPr>
          <a:xfrm>
            <a:off x="2129534" y="740626"/>
            <a:ext cx="9652248" cy="5585616"/>
          </a:xfrm>
          <a:prstGeom prst="rect">
            <a:avLst/>
          </a:prstGeom>
        </p:spPr>
      </p:pic>
      <p:sp>
        <p:nvSpPr>
          <p:cNvPr id="7" name="Rectangle 6"/>
          <p:cNvSpPr/>
          <p:nvPr/>
        </p:nvSpPr>
        <p:spPr bwMode="auto">
          <a:xfrm>
            <a:off x="2365512" y="740627"/>
            <a:ext cx="3518453" cy="312921"/>
          </a:xfrm>
          <a:prstGeom prst="rect">
            <a:avLst/>
          </a:prstGeom>
          <a:noFill/>
          <a:ln w="38100"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8" name="Rectangle 7"/>
          <p:cNvSpPr/>
          <p:nvPr/>
        </p:nvSpPr>
        <p:spPr bwMode="auto">
          <a:xfrm>
            <a:off x="2365511" y="1409863"/>
            <a:ext cx="3001619" cy="299668"/>
          </a:xfrm>
          <a:prstGeom prst="rect">
            <a:avLst/>
          </a:prstGeom>
          <a:noFill/>
          <a:ln w="38100"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9" name="Rectangle 8"/>
          <p:cNvSpPr/>
          <p:nvPr/>
        </p:nvSpPr>
        <p:spPr bwMode="auto">
          <a:xfrm>
            <a:off x="2365511" y="5438523"/>
            <a:ext cx="1908316" cy="306294"/>
          </a:xfrm>
          <a:prstGeom prst="rect">
            <a:avLst/>
          </a:prstGeom>
          <a:noFill/>
          <a:ln w="38100"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1764311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0"/>
          </p:nvPr>
        </p:nvSpPr>
        <p:spPr>
          <a:xfrm>
            <a:off x="528615" y="973137"/>
            <a:ext cx="11096696" cy="5419274"/>
          </a:xfrm>
          <a:prstGeom prst="rect">
            <a:avLst/>
          </a:prstGeom>
        </p:spPr>
        <p:txBody>
          <a:bodyPr/>
          <a:lstStyle/>
          <a:p>
            <a:pPr>
              <a:lnSpc>
                <a:spcPct val="110000"/>
              </a:lnSpc>
            </a:pPr>
            <a:r>
              <a:rPr lang="en-US" sz="2000" b="1" smtClean="0">
                <a:solidFill>
                  <a:srgbClr val="C00000"/>
                </a:solidFill>
              </a:rPr>
              <a:t>Problem:</a:t>
            </a:r>
            <a:r>
              <a:rPr lang="en-US" sz="2000"/>
              <a:t> </a:t>
            </a:r>
            <a:r>
              <a:rPr lang="en-US" sz="2000" smtClean="0"/>
              <a:t>Sensitive/private </a:t>
            </a:r>
            <a:r>
              <a:rPr lang="en-US" sz="2000"/>
              <a:t>information </a:t>
            </a:r>
            <a:r>
              <a:rPr lang="en-US" sz="2000" smtClean="0"/>
              <a:t>can be leaked by apps </a:t>
            </a:r>
            <a:r>
              <a:rPr lang="en-US" sz="2000"/>
              <a:t>on </a:t>
            </a:r>
            <a:r>
              <a:rPr lang="en-US" sz="2000" smtClean="0"/>
              <a:t>smartphones.</a:t>
            </a:r>
          </a:p>
          <a:p>
            <a:pPr lvl="1">
              <a:lnSpc>
                <a:spcPct val="110000"/>
              </a:lnSpc>
            </a:pPr>
            <a:r>
              <a:rPr lang="en-US" sz="2000" smtClean="0"/>
              <a:t>Precise detection on Android </a:t>
            </a:r>
            <a:r>
              <a:rPr lang="en-US" sz="2000"/>
              <a:t>is </a:t>
            </a:r>
            <a:r>
              <a:rPr lang="en-US" sz="2000" smtClean="0"/>
              <a:t>made difficult by communication between components of apps.</a:t>
            </a:r>
          </a:p>
          <a:p>
            <a:pPr lvl="1">
              <a:lnSpc>
                <a:spcPct val="110000"/>
              </a:lnSpc>
            </a:pPr>
            <a:r>
              <a:rPr lang="en-US" sz="2000" smtClean="0"/>
              <a:t>Malicious apps could evade detection by collusion or by exploiting a leaky app</a:t>
            </a:r>
            <a:br>
              <a:rPr lang="en-US" sz="2000" smtClean="0"/>
            </a:br>
            <a:r>
              <a:rPr lang="en-US" sz="2000" smtClean="0"/>
              <a:t>using </a:t>
            </a:r>
            <a:r>
              <a:rPr lang="en-US" sz="2000" i="1" dirty="0" smtClean="0"/>
              <a:t>intents</a:t>
            </a:r>
            <a:r>
              <a:rPr lang="en-US" sz="2000" dirty="0" smtClean="0"/>
              <a:t> (</a:t>
            </a:r>
            <a:r>
              <a:rPr lang="en-US" sz="2000" smtClean="0"/>
              <a:t>messages to </a:t>
            </a:r>
            <a:r>
              <a:rPr lang="en-US" sz="2000" dirty="0" smtClean="0"/>
              <a:t>Android app </a:t>
            </a:r>
            <a:r>
              <a:rPr lang="en-US" sz="2000" smtClean="0"/>
              <a:t>components</a:t>
            </a:r>
            <a:r>
              <a:rPr lang="en-US" sz="2000"/>
              <a:t>) to pass </a:t>
            </a:r>
            <a:r>
              <a:rPr lang="en-US" sz="2000" smtClean="0"/>
              <a:t>sensitive data.</a:t>
            </a:r>
            <a:endParaRPr lang="en-US" sz="2400" dirty="0" smtClean="0"/>
          </a:p>
          <a:p>
            <a:pPr>
              <a:lnSpc>
                <a:spcPts val="2400"/>
              </a:lnSpc>
            </a:pPr>
            <a:r>
              <a:rPr lang="en-US" sz="2000" b="1" dirty="0" smtClean="0">
                <a:solidFill>
                  <a:srgbClr val="C00000"/>
                </a:solidFill>
              </a:rPr>
              <a:t>Goal:  </a:t>
            </a:r>
            <a:r>
              <a:rPr lang="en-US" sz="2000" dirty="0" smtClean="0"/>
              <a:t>Precisely </a:t>
            </a:r>
            <a:r>
              <a:rPr lang="en-US" sz="2000" smtClean="0"/>
              <a:t>detect undesired flows </a:t>
            </a:r>
            <a:r>
              <a:rPr lang="en-US" sz="2000" b="1" u="sng" dirty="0" smtClean="0"/>
              <a:t>across </a:t>
            </a:r>
            <a:r>
              <a:rPr lang="en-US" sz="2000" b="1" u="sng" dirty="0"/>
              <a:t>multiple </a:t>
            </a:r>
            <a:r>
              <a:rPr lang="en-US" sz="2000" b="1" u="sng"/>
              <a:t>Android </a:t>
            </a:r>
            <a:r>
              <a:rPr lang="en-US" sz="2000" b="1" u="sng" smtClean="0"/>
              <a:t>components</a:t>
            </a:r>
            <a:r>
              <a:rPr lang="en-US" sz="2000" smtClean="0"/>
              <a:t>. </a:t>
            </a:r>
            <a:endParaRPr lang="en-US" sz="2000" dirty="0" smtClean="0"/>
          </a:p>
          <a:p>
            <a:pPr lvl="1">
              <a:lnSpc>
                <a:spcPts val="2400"/>
              </a:lnSpc>
            </a:pPr>
            <a:r>
              <a:rPr lang="en-US" sz="2000" dirty="0" smtClean="0"/>
              <a:t>Remedies if </a:t>
            </a:r>
            <a:r>
              <a:rPr lang="en-US" sz="2000" dirty="0"/>
              <a:t>such flows are </a:t>
            </a:r>
            <a:r>
              <a:rPr lang="en-US" sz="2000" dirty="0" smtClean="0"/>
              <a:t>discovered:</a:t>
            </a:r>
            <a:endParaRPr lang="en-US" sz="2000" dirty="0"/>
          </a:p>
          <a:p>
            <a:pPr lvl="2">
              <a:lnSpc>
                <a:spcPts val="2400"/>
              </a:lnSpc>
              <a:spcAft>
                <a:spcPts val="600"/>
              </a:spcAft>
            </a:pPr>
            <a:r>
              <a:rPr lang="en-US" sz="2000" dirty="0" smtClean="0">
                <a:solidFill>
                  <a:schemeClr val="tx1"/>
                </a:solidFill>
              </a:rPr>
              <a:t>At present: Refuse to install app </a:t>
            </a:r>
          </a:p>
          <a:p>
            <a:pPr lvl="2">
              <a:lnSpc>
                <a:spcPts val="2400"/>
              </a:lnSpc>
              <a:spcAft>
                <a:spcPts val="600"/>
              </a:spcAft>
            </a:pPr>
            <a:r>
              <a:rPr lang="en-US" sz="2000" dirty="0" smtClean="0">
                <a:solidFill>
                  <a:schemeClr val="tx1"/>
                </a:solidFill>
              </a:rPr>
              <a:t>Future work: Block undesired flows</a:t>
            </a:r>
          </a:p>
          <a:p>
            <a:pPr>
              <a:lnSpc>
                <a:spcPts val="2400"/>
              </a:lnSpc>
            </a:pPr>
            <a:r>
              <a:rPr lang="en-US" sz="2000" b="1" smtClean="0">
                <a:solidFill>
                  <a:srgbClr val="C00000"/>
                </a:solidFill>
              </a:rPr>
              <a:t>Our </a:t>
            </a:r>
            <a:r>
              <a:rPr lang="en-US" sz="2000" b="1" dirty="0" smtClean="0">
                <a:solidFill>
                  <a:srgbClr val="C00000"/>
                </a:solidFill>
              </a:rPr>
              <a:t>Tool </a:t>
            </a:r>
            <a:r>
              <a:rPr lang="en-US" sz="2000" b="1" i="1" dirty="0" smtClean="0">
                <a:solidFill>
                  <a:srgbClr val="C00000"/>
                </a:solidFill>
              </a:rPr>
              <a:t>(</a:t>
            </a:r>
            <a:r>
              <a:rPr lang="en-US" sz="2000" b="1" i="1" dirty="0" err="1" smtClean="0">
                <a:solidFill>
                  <a:srgbClr val="C00000"/>
                </a:solidFill>
              </a:rPr>
              <a:t>DidFail</a:t>
            </a:r>
            <a:r>
              <a:rPr lang="en-US" sz="2000" b="1" i="1" dirty="0" smtClean="0">
                <a:solidFill>
                  <a:srgbClr val="C00000"/>
                </a:solidFill>
              </a:rPr>
              <a:t>)</a:t>
            </a:r>
            <a:r>
              <a:rPr lang="en-US" sz="2000" b="1" dirty="0" smtClean="0">
                <a:solidFill>
                  <a:srgbClr val="C00000"/>
                </a:solidFill>
              </a:rPr>
              <a:t>:</a:t>
            </a:r>
            <a:r>
              <a:rPr lang="en-US" sz="2000" dirty="0" smtClean="0">
                <a:solidFill>
                  <a:srgbClr val="C00000"/>
                </a:solidFill>
              </a:rPr>
              <a:t> </a:t>
            </a:r>
            <a:endParaRPr lang="en-US" sz="2000" dirty="0">
              <a:solidFill>
                <a:srgbClr val="C00000"/>
              </a:solidFill>
            </a:endParaRPr>
          </a:p>
          <a:p>
            <a:pPr lvl="1">
              <a:lnSpc>
                <a:spcPts val="2400"/>
              </a:lnSpc>
            </a:pPr>
            <a:r>
              <a:rPr lang="en-US" sz="2000" dirty="0" smtClean="0"/>
              <a:t>Input: set of Android apps (APK files)</a:t>
            </a:r>
            <a:endParaRPr lang="en-US" sz="2000" u="sng" dirty="0"/>
          </a:p>
          <a:p>
            <a:pPr lvl="1">
              <a:lnSpc>
                <a:spcPts val="2400"/>
              </a:lnSpc>
            </a:pPr>
            <a:r>
              <a:rPr lang="en-US" sz="2000" dirty="0" smtClean="0"/>
              <a:t>Output: list of flows of sensitive information</a:t>
            </a:r>
            <a:endParaRPr lang="en-US" sz="2000" dirty="0"/>
          </a:p>
          <a:p>
            <a:pPr>
              <a:lnSpc>
                <a:spcPts val="2400"/>
              </a:lnSpc>
            </a:pPr>
            <a:r>
              <a:rPr lang="en-US" sz="2000" b="1" smtClean="0">
                <a:solidFill>
                  <a:srgbClr val="C00000"/>
                </a:solidFill>
              </a:rPr>
              <a:t>Major Achievements</a:t>
            </a:r>
            <a:r>
              <a:rPr lang="en-US" sz="2000" b="1" dirty="0" smtClean="0">
                <a:solidFill>
                  <a:srgbClr val="C00000"/>
                </a:solidFill>
              </a:rPr>
              <a:t>:</a:t>
            </a:r>
            <a:r>
              <a:rPr lang="en-US" sz="2000" dirty="0" smtClean="0">
                <a:solidFill>
                  <a:srgbClr val="C00000"/>
                </a:solidFill>
              </a:rPr>
              <a:t> </a:t>
            </a:r>
          </a:p>
          <a:p>
            <a:pPr lvl="1">
              <a:lnSpc>
                <a:spcPts val="2400"/>
              </a:lnSpc>
            </a:pPr>
            <a:r>
              <a:rPr lang="en-US" sz="2000" dirty="0" smtClean="0"/>
              <a:t>First published </a:t>
            </a:r>
            <a:r>
              <a:rPr lang="en-US" sz="2000" dirty="0"/>
              <a:t>static taint flow analysis for app </a:t>
            </a:r>
            <a:r>
              <a:rPr lang="en-US" sz="2000" u="sng" dirty="0" smtClean="0"/>
              <a:t>sets</a:t>
            </a:r>
            <a:r>
              <a:rPr lang="en-US" sz="2000" dirty="0" smtClean="0"/>
              <a:t> (not just single apps)</a:t>
            </a:r>
            <a:endParaRPr lang="en-US" sz="2000" u="sng" dirty="0" smtClean="0"/>
          </a:p>
          <a:p>
            <a:pPr lvl="1">
              <a:lnSpc>
                <a:spcPts val="2400"/>
              </a:lnSpc>
            </a:pPr>
            <a:r>
              <a:rPr lang="en-US" sz="2000" dirty="0" smtClean="0"/>
              <a:t>Fast </a:t>
            </a:r>
            <a:r>
              <a:rPr lang="en-US" sz="2000" dirty="0"/>
              <a:t>user </a:t>
            </a:r>
            <a:r>
              <a:rPr lang="en-US" sz="2000" dirty="0" smtClean="0"/>
              <a:t>response: two-phase method uses phase-1 </a:t>
            </a:r>
            <a:r>
              <a:rPr lang="en-US" sz="2000" dirty="0" err="1" smtClean="0"/>
              <a:t>precomputation</a:t>
            </a:r>
            <a:r>
              <a:rPr lang="en-US" sz="2000" dirty="0" smtClean="0"/>
              <a:t> </a:t>
            </a:r>
            <a:endParaRPr lang="en-US" sz="2000" dirty="0"/>
          </a:p>
        </p:txBody>
      </p:sp>
      <p:grpSp>
        <p:nvGrpSpPr>
          <p:cNvPr id="4" name="Group 3"/>
          <p:cNvGrpSpPr/>
          <p:nvPr/>
        </p:nvGrpSpPr>
        <p:grpSpPr>
          <a:xfrm>
            <a:off x="7142685" y="3535062"/>
            <a:ext cx="3892499" cy="859291"/>
            <a:chOff x="6744570" y="4396209"/>
            <a:chExt cx="2609548" cy="576072"/>
          </a:xfrm>
        </p:grpSpPr>
        <p:grpSp>
          <p:nvGrpSpPr>
            <p:cNvPr id="115" name="Group 114"/>
            <p:cNvGrpSpPr/>
            <p:nvPr/>
          </p:nvGrpSpPr>
          <p:grpSpPr>
            <a:xfrm>
              <a:off x="6744570" y="4396209"/>
              <a:ext cx="2440105" cy="576072"/>
              <a:chOff x="5394660" y="4019107"/>
              <a:chExt cx="2440105" cy="576072"/>
            </a:xfrm>
          </p:grpSpPr>
          <p:sp>
            <p:nvSpPr>
              <p:cNvPr id="116" name="Rectangle 115"/>
              <p:cNvSpPr/>
              <p:nvPr/>
            </p:nvSpPr>
            <p:spPr>
              <a:xfrm>
                <a:off x="5394660" y="4019107"/>
                <a:ext cx="2440105" cy="576072"/>
              </a:xfrm>
              <a:prstGeom prst="rect">
                <a:avLst/>
              </a:prstGeom>
              <a:solidFill>
                <a:srgbClr val="FFFFF3">
                  <a:lumMod val="90000"/>
                </a:srgbClr>
              </a:solidFill>
              <a:ln w="28575" cap="flat" cmpd="sng" algn="ctr">
                <a:solidFill>
                  <a:srgbClr val="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ndParaRPr>
              </a:p>
            </p:txBody>
          </p:sp>
          <p:sp>
            <p:nvSpPr>
              <p:cNvPr id="117" name="Oval 116"/>
              <p:cNvSpPr>
                <a:spLocks noChangeAspect="1"/>
              </p:cNvSpPr>
              <p:nvPr/>
            </p:nvSpPr>
            <p:spPr bwMode="auto">
              <a:xfrm>
                <a:off x="5439745" y="4106376"/>
                <a:ext cx="228600" cy="228600"/>
              </a:xfrm>
              <a:prstGeom prst="ellipse">
                <a:avLst/>
              </a:prstGeom>
              <a:noFill/>
              <a:ln w="38100"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Calibri"/>
                  </a:rPr>
                  <a:t> </a:t>
                </a:r>
                <a:endParaRPr kumimoji="0" lang="en-US" sz="1800" b="0" i="0" u="none" strike="noStrike" kern="0" cap="none" spc="0" normalizeH="0" baseline="-25000" noProof="0" dirty="0" smtClean="0">
                  <a:ln>
                    <a:noFill/>
                  </a:ln>
                  <a:solidFill>
                    <a:srgbClr val="000000"/>
                  </a:solidFill>
                  <a:effectLst/>
                  <a:uLnTx/>
                  <a:uFillTx/>
                  <a:latin typeface="Calibri"/>
                </a:endParaRPr>
              </a:p>
            </p:txBody>
          </p:sp>
          <p:sp>
            <p:nvSpPr>
              <p:cNvPr id="118" name="Oval 117"/>
              <p:cNvSpPr>
                <a:spLocks noChangeAspect="1"/>
              </p:cNvSpPr>
              <p:nvPr/>
            </p:nvSpPr>
            <p:spPr bwMode="auto">
              <a:xfrm>
                <a:off x="7485968" y="4086143"/>
                <a:ext cx="228600" cy="228600"/>
              </a:xfrm>
              <a:prstGeom prst="ellipse">
                <a:avLst/>
              </a:prstGeom>
              <a:noFill/>
              <a:ln w="38100"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Calibri"/>
                  </a:rPr>
                  <a:t> </a:t>
                </a:r>
                <a:endParaRPr kumimoji="0" lang="en-US" sz="1800" b="0" i="0" u="none" strike="noStrike" kern="0" cap="none" spc="0" normalizeH="0" baseline="-25000" noProof="0" dirty="0" smtClean="0">
                  <a:ln>
                    <a:noFill/>
                  </a:ln>
                  <a:solidFill>
                    <a:srgbClr val="000000"/>
                  </a:solidFill>
                  <a:effectLst/>
                  <a:uLnTx/>
                  <a:uFillTx/>
                  <a:latin typeface="Calibri"/>
                </a:endParaRPr>
              </a:p>
            </p:txBody>
          </p:sp>
          <p:sp>
            <p:nvSpPr>
              <p:cNvPr id="119" name="Oval 118"/>
              <p:cNvSpPr>
                <a:spLocks noChangeAspect="1"/>
              </p:cNvSpPr>
              <p:nvPr/>
            </p:nvSpPr>
            <p:spPr bwMode="auto">
              <a:xfrm>
                <a:off x="6144457" y="4083048"/>
                <a:ext cx="228600" cy="228600"/>
              </a:xfrm>
              <a:prstGeom prst="ellipse">
                <a:avLst/>
              </a:prstGeom>
              <a:noFill/>
              <a:ln w="38100"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Calibri"/>
                  </a:rPr>
                  <a:t> </a:t>
                </a:r>
                <a:endParaRPr kumimoji="0" lang="en-US" sz="1800" b="0" i="0" u="none" strike="noStrike" kern="0" cap="none" spc="0" normalizeH="0" baseline="-25000" noProof="0" dirty="0" smtClean="0">
                  <a:ln>
                    <a:noFill/>
                  </a:ln>
                  <a:solidFill>
                    <a:srgbClr val="000000"/>
                  </a:solidFill>
                  <a:effectLst/>
                  <a:uLnTx/>
                  <a:uFillTx/>
                  <a:latin typeface="Calibri"/>
                </a:endParaRPr>
              </a:p>
            </p:txBody>
          </p:sp>
          <p:sp>
            <p:nvSpPr>
              <p:cNvPr id="120" name="Oval 119"/>
              <p:cNvSpPr>
                <a:spLocks noChangeAspect="1"/>
              </p:cNvSpPr>
              <p:nvPr/>
            </p:nvSpPr>
            <p:spPr bwMode="auto">
              <a:xfrm>
                <a:off x="6499149" y="4341897"/>
                <a:ext cx="228600" cy="228600"/>
              </a:xfrm>
              <a:prstGeom prst="ellipse">
                <a:avLst/>
              </a:prstGeom>
              <a:noFill/>
              <a:ln w="38100"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Calibri"/>
                  </a:rPr>
                  <a:t> </a:t>
                </a:r>
                <a:endParaRPr kumimoji="0" lang="en-US" sz="1800" b="0" i="0" u="none" strike="noStrike" kern="0" cap="none" spc="0" normalizeH="0" baseline="-25000" noProof="0" dirty="0" smtClean="0">
                  <a:ln>
                    <a:noFill/>
                  </a:ln>
                  <a:solidFill>
                    <a:srgbClr val="000000"/>
                  </a:solidFill>
                  <a:effectLst/>
                  <a:uLnTx/>
                  <a:uFillTx/>
                  <a:latin typeface="Calibri"/>
                </a:endParaRPr>
              </a:p>
            </p:txBody>
          </p:sp>
          <p:sp>
            <p:nvSpPr>
              <p:cNvPr id="121" name="Oval 120"/>
              <p:cNvSpPr>
                <a:spLocks noChangeAspect="1"/>
              </p:cNvSpPr>
              <p:nvPr/>
            </p:nvSpPr>
            <p:spPr bwMode="auto">
              <a:xfrm>
                <a:off x="6899950" y="4092636"/>
                <a:ext cx="228600" cy="228600"/>
              </a:xfrm>
              <a:prstGeom prst="ellipse">
                <a:avLst/>
              </a:prstGeom>
              <a:noFill/>
              <a:ln w="38100"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Calibri"/>
                  </a:rPr>
                  <a:t> </a:t>
                </a:r>
                <a:endParaRPr kumimoji="0" lang="en-US" sz="1800" b="0" i="0" u="none" strike="noStrike" kern="0" cap="none" spc="0" normalizeH="0" baseline="-25000" noProof="0" dirty="0" smtClean="0">
                  <a:ln>
                    <a:noFill/>
                  </a:ln>
                  <a:solidFill>
                    <a:srgbClr val="000000"/>
                  </a:solidFill>
                  <a:effectLst/>
                  <a:uLnTx/>
                  <a:uFillTx/>
                  <a:latin typeface="Calibri"/>
                </a:endParaRPr>
              </a:p>
            </p:txBody>
          </p:sp>
          <p:sp>
            <p:nvSpPr>
              <p:cNvPr id="122" name="Freeform 121"/>
              <p:cNvSpPr/>
              <p:nvPr/>
            </p:nvSpPr>
            <p:spPr bwMode="auto">
              <a:xfrm flipV="1">
                <a:off x="5668345" y="4106376"/>
                <a:ext cx="476112" cy="62383"/>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noFill/>
              <a:ln w="38100" cap="flat" cmpd="sng" algn="ctr">
                <a:solidFill>
                  <a:srgbClr val="FF0000"/>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sp>
            <p:nvSpPr>
              <p:cNvPr id="123" name="Freeform 122"/>
              <p:cNvSpPr/>
              <p:nvPr/>
            </p:nvSpPr>
            <p:spPr bwMode="auto">
              <a:xfrm flipV="1">
                <a:off x="6373056" y="4103084"/>
                <a:ext cx="526893" cy="45719"/>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noFill/>
              <a:ln w="38100" cap="flat" cmpd="sng" algn="ctr">
                <a:solidFill>
                  <a:srgbClr val="FFFFFF">
                    <a:lumMod val="75000"/>
                  </a:srgbClr>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sp>
            <p:nvSpPr>
              <p:cNvPr id="124" name="Freeform 123"/>
              <p:cNvSpPr/>
              <p:nvPr/>
            </p:nvSpPr>
            <p:spPr bwMode="auto">
              <a:xfrm flipV="1">
                <a:off x="7112362" y="4063560"/>
                <a:ext cx="476112" cy="62383"/>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noFill/>
              <a:ln w="38100" cap="flat" cmpd="sng" algn="ctr">
                <a:solidFill>
                  <a:srgbClr val="B2B2B2"/>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sp>
            <p:nvSpPr>
              <p:cNvPr id="125" name="Freeform 124"/>
              <p:cNvSpPr/>
              <p:nvPr/>
            </p:nvSpPr>
            <p:spPr bwMode="auto">
              <a:xfrm rot="10596795" flipV="1">
                <a:off x="5668272" y="4290089"/>
                <a:ext cx="477121" cy="45719"/>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noFill/>
              <a:ln w="38100" cap="flat" cmpd="sng" algn="ctr">
                <a:solidFill>
                  <a:srgbClr val="FFFFFF">
                    <a:lumMod val="75000"/>
                  </a:srgbClr>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sp>
            <p:nvSpPr>
              <p:cNvPr id="126" name="Freeform 125"/>
              <p:cNvSpPr/>
              <p:nvPr/>
            </p:nvSpPr>
            <p:spPr bwMode="auto">
              <a:xfrm rot="10596795" flipV="1">
                <a:off x="6373989" y="4240482"/>
                <a:ext cx="477121" cy="45719"/>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noFill/>
              <a:ln w="38100" cap="flat" cmpd="sng" algn="ctr">
                <a:solidFill>
                  <a:srgbClr val="FFFFFF">
                    <a:lumMod val="75000"/>
                  </a:srgbClr>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sp>
            <p:nvSpPr>
              <p:cNvPr id="127" name="Freeform 126"/>
              <p:cNvSpPr/>
              <p:nvPr/>
            </p:nvSpPr>
            <p:spPr bwMode="auto">
              <a:xfrm rot="10596795" flipV="1">
                <a:off x="7110419" y="4234730"/>
                <a:ext cx="477121" cy="45719"/>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noFill/>
              <a:ln w="38100" cap="flat" cmpd="sng" algn="ctr">
                <a:solidFill>
                  <a:srgbClr val="FFFFFF">
                    <a:lumMod val="75000"/>
                  </a:srgbClr>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sp>
            <p:nvSpPr>
              <p:cNvPr id="128" name="Freeform 127"/>
              <p:cNvSpPr/>
              <p:nvPr/>
            </p:nvSpPr>
            <p:spPr bwMode="auto">
              <a:xfrm rot="4233076" flipV="1">
                <a:off x="6261652" y="4315432"/>
                <a:ext cx="255038" cy="143209"/>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noFill/>
              <a:ln w="38100" cap="flat" cmpd="sng" algn="ctr">
                <a:solidFill>
                  <a:srgbClr val="FF0000"/>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sp>
            <p:nvSpPr>
              <p:cNvPr id="129" name="Freeform 128"/>
              <p:cNvSpPr/>
              <p:nvPr/>
            </p:nvSpPr>
            <p:spPr bwMode="auto">
              <a:xfrm rot="10596795" flipH="1">
                <a:off x="6721556" y="4303155"/>
                <a:ext cx="298885" cy="200814"/>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noFill/>
              <a:ln w="38100" cap="flat" cmpd="sng" algn="ctr">
                <a:solidFill>
                  <a:srgbClr val="B2B2B2"/>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grpSp>
        <p:sp>
          <p:nvSpPr>
            <p:cNvPr id="130" name="Freeform 129"/>
            <p:cNvSpPr/>
            <p:nvPr/>
          </p:nvSpPr>
          <p:spPr bwMode="auto">
            <a:xfrm rot="10596795" flipH="1">
              <a:off x="8052408" y="4833811"/>
              <a:ext cx="1301710" cy="45719"/>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noFill/>
            <a:ln w="38100" cap="flat" cmpd="sng" algn="ctr">
              <a:solidFill>
                <a:srgbClr val="FF0000"/>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algn="l" fontAlgn="auto">
                <a:spcBef>
                  <a:spcPts val="0"/>
                </a:spcBef>
                <a:spcAft>
                  <a:spcPts val="0"/>
                </a:spcAft>
                <a:defRPr/>
              </a:pPr>
              <a:endParaRPr lang="en-US" sz="1800" b="0" kern="0" smtClean="0">
                <a:solidFill>
                  <a:srgbClr val="000000"/>
                </a:solidFill>
                <a:latin typeface="Calibri"/>
              </a:endParaRPr>
            </a:p>
          </p:txBody>
        </p:sp>
      </p:grpSp>
      <p:sp>
        <p:nvSpPr>
          <p:cNvPr id="131" name="TextBox 130"/>
          <p:cNvSpPr txBox="1"/>
          <p:nvPr/>
        </p:nvSpPr>
        <p:spPr>
          <a:xfrm>
            <a:off x="10914324" y="3864789"/>
            <a:ext cx="867458" cy="369332"/>
          </a:xfrm>
          <a:prstGeom prst="rect">
            <a:avLst/>
          </a:prstGeom>
          <a:noFill/>
        </p:spPr>
        <p:txBody>
          <a:bodyPr wrap="square" rtlCol="0">
            <a:spAutoFit/>
          </a:bodyPr>
          <a:lstStyle/>
          <a:p>
            <a:r>
              <a:rPr lang="en-US" sz="1800" dirty="0" smtClean="0">
                <a:solidFill>
                  <a:srgbClr val="000000"/>
                </a:solidFill>
                <a:latin typeface="Arial"/>
              </a:rPr>
              <a:t>sink</a:t>
            </a:r>
            <a:endParaRPr lang="en-US" sz="1800" dirty="0">
              <a:solidFill>
                <a:srgbClr val="000000"/>
              </a:solidFill>
              <a:latin typeface="Arial"/>
            </a:endParaRPr>
          </a:p>
        </p:txBody>
      </p:sp>
      <p:sp>
        <p:nvSpPr>
          <p:cNvPr id="132" name="Freeform 131"/>
          <p:cNvSpPr/>
          <p:nvPr/>
        </p:nvSpPr>
        <p:spPr bwMode="auto">
          <a:xfrm rot="10596795" flipH="1">
            <a:off x="6907311" y="3967176"/>
            <a:ext cx="311342" cy="285919"/>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noFill/>
          <a:ln w="38100" cap="flat" cmpd="sng" algn="ctr">
            <a:solidFill>
              <a:srgbClr val="FF0000"/>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algn="l" fontAlgn="auto">
              <a:spcBef>
                <a:spcPts val="0"/>
              </a:spcBef>
              <a:spcAft>
                <a:spcPts val="0"/>
              </a:spcAft>
              <a:defRPr/>
            </a:pPr>
            <a:endParaRPr lang="en-US" sz="1800" b="0" kern="0" smtClean="0">
              <a:solidFill>
                <a:srgbClr val="000000"/>
              </a:solidFill>
              <a:latin typeface="Calibri"/>
            </a:endParaRPr>
          </a:p>
        </p:txBody>
      </p:sp>
      <p:sp>
        <p:nvSpPr>
          <p:cNvPr id="133" name="TextBox 132"/>
          <p:cNvSpPr txBox="1"/>
          <p:nvPr/>
        </p:nvSpPr>
        <p:spPr>
          <a:xfrm>
            <a:off x="5729204" y="4049455"/>
            <a:ext cx="1449765" cy="369332"/>
          </a:xfrm>
          <a:prstGeom prst="rect">
            <a:avLst/>
          </a:prstGeom>
          <a:noFill/>
        </p:spPr>
        <p:txBody>
          <a:bodyPr wrap="square" rtlCol="0">
            <a:spAutoFit/>
          </a:bodyPr>
          <a:lstStyle/>
          <a:p>
            <a:r>
              <a:rPr lang="en-US" sz="1800" smtClean="0">
                <a:solidFill>
                  <a:srgbClr val="000000"/>
                </a:solidFill>
                <a:latin typeface="Arial"/>
              </a:rPr>
              <a:t>source</a:t>
            </a:r>
            <a:endParaRPr lang="en-US" sz="1800" dirty="0">
              <a:solidFill>
                <a:srgbClr val="000000"/>
              </a:solidFill>
              <a:latin typeface="Arial"/>
            </a:endParaRPr>
          </a:p>
        </p:txBody>
      </p:sp>
    </p:spTree>
    <p:extLst>
      <p:ext uri="{BB962C8B-B14F-4D97-AF65-F5344CB8AC3E}">
        <p14:creationId xmlns:p14="http://schemas.microsoft.com/office/powerpoint/2010/main" val="47895877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Phase-1 Output from FlowDroid (Echoer </a:t>
            </a:r>
            <a:r>
              <a:rPr lang="en-US" dirty="0"/>
              <a:t>T</a:t>
            </a:r>
            <a:r>
              <a:rPr lang="en-US" dirty="0" smtClean="0"/>
              <a:t>oy App)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71" y="1603297"/>
            <a:ext cx="11926485" cy="4117017"/>
          </a:xfrm>
          <a:prstGeom prst="rect">
            <a:avLst/>
          </a:prstGeom>
        </p:spPr>
      </p:pic>
      <p:sp>
        <p:nvSpPr>
          <p:cNvPr id="12" name="TextBox 11"/>
          <p:cNvSpPr txBox="1"/>
          <p:nvPr/>
        </p:nvSpPr>
        <p:spPr>
          <a:xfrm>
            <a:off x="5892800" y="856343"/>
            <a:ext cx="4093029"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a:r>
              <a:rPr lang="en-US" dirty="0" smtClean="0"/>
              <a:t>3 possible flows to sinks found</a:t>
            </a:r>
          </a:p>
        </p:txBody>
      </p:sp>
      <p:sp>
        <p:nvSpPr>
          <p:cNvPr id="9" name="Rectangle 8"/>
          <p:cNvSpPr/>
          <p:nvPr/>
        </p:nvSpPr>
        <p:spPr bwMode="auto">
          <a:xfrm>
            <a:off x="56998" y="1498759"/>
            <a:ext cx="12057030" cy="1795984"/>
          </a:xfrm>
          <a:prstGeom prst="rect">
            <a:avLst/>
          </a:prstGeom>
          <a:noFill/>
          <a:ln w="285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9"/>
          <p:cNvSpPr/>
          <p:nvPr/>
        </p:nvSpPr>
        <p:spPr bwMode="auto">
          <a:xfrm>
            <a:off x="56998" y="3294743"/>
            <a:ext cx="12057030" cy="1088571"/>
          </a:xfrm>
          <a:prstGeom prst="rect">
            <a:avLst/>
          </a:prstGeom>
          <a:noFill/>
          <a:ln w="285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1" name="Rectangle 10"/>
          <p:cNvSpPr/>
          <p:nvPr/>
        </p:nvSpPr>
        <p:spPr bwMode="auto">
          <a:xfrm>
            <a:off x="56998" y="4383314"/>
            <a:ext cx="12057030" cy="1337000"/>
          </a:xfrm>
          <a:prstGeom prst="rect">
            <a:avLst/>
          </a:prstGeom>
          <a:noFill/>
          <a:ln w="285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821382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94" y="1016301"/>
            <a:ext cx="11911111" cy="4825397"/>
          </a:xfrm>
          <a:prstGeom prst="rect">
            <a:avLst/>
          </a:prstGeom>
        </p:spPr>
      </p:pic>
      <p:sp>
        <p:nvSpPr>
          <p:cNvPr id="2" name="Title 1"/>
          <p:cNvSpPr>
            <a:spLocks noGrp="1"/>
          </p:cNvSpPr>
          <p:nvPr>
            <p:ph type="title"/>
          </p:nvPr>
        </p:nvSpPr>
        <p:spPr/>
        <p:txBody>
          <a:bodyPr/>
          <a:lstStyle/>
          <a:p>
            <a:r>
              <a:rPr lang="en-US" dirty="0" smtClean="0"/>
              <a:t>Phase-1 Output from FlowDroid: One XML &lt;flow&gt; for Echoer</a:t>
            </a:r>
            <a:endParaRPr lang="en-US" dirty="0"/>
          </a:p>
        </p:txBody>
      </p:sp>
      <p:sp>
        <p:nvSpPr>
          <p:cNvPr id="4" name="Rectangle 3"/>
          <p:cNvSpPr/>
          <p:nvPr/>
        </p:nvSpPr>
        <p:spPr bwMode="auto">
          <a:xfrm>
            <a:off x="682171" y="1364343"/>
            <a:ext cx="11363034" cy="798286"/>
          </a:xfrm>
          <a:prstGeom prst="rect">
            <a:avLst/>
          </a:prstGeom>
          <a:noFill/>
          <a:ln w="762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bwMode="auto">
          <a:xfrm>
            <a:off x="682171" y="2162629"/>
            <a:ext cx="11363034" cy="1455214"/>
          </a:xfrm>
          <a:prstGeom prst="rect">
            <a:avLst/>
          </a:prstGeom>
          <a:noFill/>
          <a:ln w="762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8" name="Rectangle 7"/>
          <p:cNvSpPr/>
          <p:nvPr/>
        </p:nvSpPr>
        <p:spPr bwMode="auto">
          <a:xfrm>
            <a:off x="682171" y="3617843"/>
            <a:ext cx="11363034" cy="1888435"/>
          </a:xfrm>
          <a:prstGeom prst="rect">
            <a:avLst/>
          </a:prstGeom>
          <a:noFill/>
          <a:ln w="762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9" name="Rectangle 8"/>
          <p:cNvSpPr/>
          <p:nvPr/>
        </p:nvSpPr>
        <p:spPr bwMode="auto">
          <a:xfrm>
            <a:off x="682171" y="1016301"/>
            <a:ext cx="11363034" cy="4825397"/>
          </a:xfrm>
          <a:prstGeom prst="rect">
            <a:avLst/>
          </a:prstGeom>
          <a:noFill/>
          <a:ln w="762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9"/>
          <p:cNvSpPr/>
          <p:nvPr/>
        </p:nvSpPr>
        <p:spPr bwMode="auto">
          <a:xfrm>
            <a:off x="682171" y="1364343"/>
            <a:ext cx="11363034" cy="798286"/>
          </a:xfrm>
          <a:prstGeom prst="rect">
            <a:avLst/>
          </a:prstGeom>
          <a:noFill/>
          <a:ln w="762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1" name="Rectangle 10"/>
          <p:cNvSpPr/>
          <p:nvPr/>
        </p:nvSpPr>
        <p:spPr bwMode="auto">
          <a:xfrm>
            <a:off x="682171" y="2162629"/>
            <a:ext cx="11363034" cy="1455214"/>
          </a:xfrm>
          <a:prstGeom prst="rect">
            <a:avLst/>
          </a:prstGeom>
          <a:noFill/>
          <a:ln w="762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2" name="Rectangle 11"/>
          <p:cNvSpPr/>
          <p:nvPr/>
        </p:nvSpPr>
        <p:spPr bwMode="auto">
          <a:xfrm>
            <a:off x="682171" y="3617843"/>
            <a:ext cx="11363034" cy="1888435"/>
          </a:xfrm>
          <a:prstGeom prst="rect">
            <a:avLst/>
          </a:prstGeom>
          <a:noFill/>
          <a:ln w="762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3" name="Rectangle 12"/>
          <p:cNvSpPr/>
          <p:nvPr/>
        </p:nvSpPr>
        <p:spPr bwMode="auto">
          <a:xfrm>
            <a:off x="682171" y="1364343"/>
            <a:ext cx="11363034" cy="798286"/>
          </a:xfrm>
          <a:prstGeom prst="rect">
            <a:avLst/>
          </a:prstGeom>
          <a:noFill/>
          <a:ln w="762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2" name="Curved Right Arrow 21"/>
          <p:cNvSpPr/>
          <p:nvPr/>
        </p:nvSpPr>
        <p:spPr bwMode="auto">
          <a:xfrm flipH="1" flipV="1">
            <a:off x="2128655" y="1329940"/>
            <a:ext cx="2027584" cy="1108084"/>
          </a:xfrm>
          <a:prstGeom prst="curvedRightArrow">
            <a:avLst>
              <a:gd name="adj1" fmla="val 25000"/>
              <a:gd name="adj2" fmla="val 60102"/>
              <a:gd name="adj3" fmla="val 25000"/>
            </a:avLst>
          </a:prstGeom>
          <a:solidFill>
            <a:srgbClr val="FF0000"/>
          </a:solidFill>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solidFill>
                  <a:srgbClr val="FF0000"/>
                </a:solidFill>
              </a:ln>
              <a:solidFill>
                <a:schemeClr val="tx1"/>
              </a:solidFill>
              <a:effectLst/>
              <a:latin typeface="Arial" charset="0"/>
              <a:ea typeface="ＭＳ Ｐゴシック" pitchFamily="1" charset="-128"/>
            </a:endParaRPr>
          </a:p>
        </p:txBody>
      </p:sp>
      <p:sp>
        <p:nvSpPr>
          <p:cNvPr id="24" name="Curved Right Arrow 23"/>
          <p:cNvSpPr/>
          <p:nvPr/>
        </p:nvSpPr>
        <p:spPr bwMode="auto">
          <a:xfrm flipH="1" flipV="1">
            <a:off x="2128655" y="1042673"/>
            <a:ext cx="2027584" cy="2948153"/>
          </a:xfrm>
          <a:prstGeom prst="curvedRightArrow">
            <a:avLst>
              <a:gd name="adj1" fmla="val 25000"/>
              <a:gd name="adj2" fmla="val 60102"/>
              <a:gd name="adj3" fmla="val 25000"/>
            </a:avLst>
          </a:prstGeom>
          <a:solidFill>
            <a:srgbClr val="FF0000"/>
          </a:solidFill>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solidFill>
                  <a:srgbClr val="FF0000"/>
                </a:solid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0145758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25" presetID="2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1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2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1" grpId="0" animBg="1"/>
      <p:bldP spid="12" grpId="0" animBg="1"/>
      <p:bldP spid="13" grpId="0" animBg="1"/>
      <p:bldP spid="22"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14" y="2406557"/>
            <a:ext cx="11477368" cy="2444883"/>
          </a:xfrm>
          <a:prstGeom prst="rect">
            <a:avLst/>
          </a:prstGeom>
        </p:spPr>
      </p:pic>
      <p:sp>
        <p:nvSpPr>
          <p:cNvPr id="2" name="Title 1"/>
          <p:cNvSpPr>
            <a:spLocks noGrp="1"/>
          </p:cNvSpPr>
          <p:nvPr>
            <p:ph type="title"/>
          </p:nvPr>
        </p:nvSpPr>
        <p:spPr/>
        <p:txBody>
          <a:bodyPr/>
          <a:lstStyle/>
          <a:p>
            <a:r>
              <a:rPr lang="en-US" dirty="0" smtClean="0"/>
              <a:t>Phase-1 Output from Epicc (</a:t>
            </a:r>
            <a:r>
              <a:rPr lang="en-US" dirty="0" err="1" smtClean="0"/>
              <a:t>SendSMS</a:t>
            </a:r>
            <a:r>
              <a:rPr lang="en-US" dirty="0" smtClean="0"/>
              <a:t> Toy App)</a:t>
            </a:r>
            <a:endParaRPr lang="en-US" dirty="0">
              <a:latin typeface="Consolas" panose="020B0609020204030204" pitchFamily="49" charset="0"/>
              <a:cs typeface="Consolas" panose="020B0609020204030204" pitchFamily="49" charset="0"/>
            </a:endParaRPr>
          </a:p>
        </p:txBody>
      </p:sp>
      <p:sp>
        <p:nvSpPr>
          <p:cNvPr id="6" name="Rectangle 5"/>
          <p:cNvSpPr/>
          <p:nvPr/>
        </p:nvSpPr>
        <p:spPr bwMode="auto">
          <a:xfrm>
            <a:off x="8047245" y="4015407"/>
            <a:ext cx="3124338" cy="406967"/>
          </a:xfrm>
          <a:prstGeom prst="rect">
            <a:avLst/>
          </a:prstGeom>
          <a:noFill/>
          <a:ln w="2857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9"/>
          <p:cNvSpPr/>
          <p:nvPr/>
        </p:nvSpPr>
        <p:spPr bwMode="auto">
          <a:xfrm>
            <a:off x="1172816" y="3606221"/>
            <a:ext cx="6403376" cy="409185"/>
          </a:xfrm>
          <a:prstGeom prst="rect">
            <a:avLst/>
          </a:prstGeom>
          <a:noFill/>
          <a:ln w="76200" cap="flat" cmpd="sng" algn="ctr">
            <a:solidFill>
              <a:srgbClr val="FFFF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 name="Rectangle 4"/>
          <p:cNvSpPr/>
          <p:nvPr/>
        </p:nvSpPr>
        <p:spPr bwMode="auto">
          <a:xfrm>
            <a:off x="1232453" y="4432650"/>
            <a:ext cx="5347252" cy="398912"/>
          </a:xfrm>
          <a:prstGeom prst="rect">
            <a:avLst/>
          </a:prstGeom>
          <a:noFill/>
          <a:ln w="2857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1" name="TextBox 10"/>
          <p:cNvSpPr txBox="1"/>
          <p:nvPr/>
        </p:nvSpPr>
        <p:spPr>
          <a:xfrm>
            <a:off x="1521378" y="1337770"/>
            <a:ext cx="648611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a:r>
              <a:rPr lang="en-US" dirty="0" smtClean="0"/>
              <a:t>Epicc provides precision about fields in intents </a:t>
            </a:r>
            <a:r>
              <a:rPr lang="en-US" u="sng" dirty="0" smtClean="0"/>
              <a:t>sent</a:t>
            </a:r>
            <a:endParaRPr lang="en-US" dirty="0" smtClean="0"/>
          </a:p>
        </p:txBody>
      </p:sp>
      <p:sp>
        <p:nvSpPr>
          <p:cNvPr id="12" name="Rectangle 11"/>
          <p:cNvSpPr/>
          <p:nvPr/>
        </p:nvSpPr>
        <p:spPr bwMode="auto">
          <a:xfrm>
            <a:off x="1232453" y="4005808"/>
            <a:ext cx="6546436" cy="416566"/>
          </a:xfrm>
          <a:prstGeom prst="rect">
            <a:avLst/>
          </a:prstGeom>
          <a:noFill/>
          <a:ln w="2857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8" name="Oval 7"/>
          <p:cNvSpPr/>
          <p:nvPr/>
        </p:nvSpPr>
        <p:spPr bwMode="auto">
          <a:xfrm>
            <a:off x="5097239" y="4392894"/>
            <a:ext cx="1608361" cy="429066"/>
          </a:xfrm>
          <a:prstGeom prst="ellipse">
            <a:avLst/>
          </a:prstGeom>
          <a:noFill/>
          <a:ln w="76200" cap="flat" cmpd="sng" algn="ctr">
            <a:solidFill>
              <a:srgbClr val="FF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5183603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5" grpId="0" animBg="1"/>
      <p:bldP spid="12"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GraphViz output for </a:t>
            </a:r>
            <a:r>
              <a:rPr lang="en-US" smtClean="0"/>
              <a:t>DroidBench </a:t>
            </a:r>
            <a:r>
              <a:rPr lang="en-US"/>
              <a:t>app set </a:t>
            </a:r>
            <a:endParaRPr lang="en-US" dirty="0"/>
          </a:p>
        </p:txBody>
      </p:sp>
      <p:sp>
        <p:nvSpPr>
          <p:cNvPr id="9" name="TextBox 8"/>
          <p:cNvSpPr txBox="1"/>
          <p:nvPr/>
        </p:nvSpPr>
        <p:spPr>
          <a:xfrm>
            <a:off x="225790" y="4121712"/>
            <a:ext cx="4309995" cy="400110"/>
          </a:xfrm>
          <a:prstGeom prst="rect">
            <a:avLst/>
          </a:prstGeom>
          <a:noFill/>
        </p:spPr>
        <p:txBody>
          <a:bodyPr wrap="square" rtlCol="0">
            <a:spAutoFit/>
          </a:bodyPr>
          <a:lstStyle/>
          <a:p>
            <a:pPr algn="l"/>
            <a:r>
              <a:rPr lang="en-US" b="1" smtClean="0"/>
              <a:t>Some flows</a:t>
            </a:r>
            <a:r>
              <a:rPr lang="en-US" sz="1600" b="1" smtClean="0"/>
              <a:t>:</a:t>
            </a:r>
            <a:endParaRPr lang="en-US" sz="1600" dirty="0"/>
          </a:p>
        </p:txBody>
      </p:sp>
      <p:pic>
        <p:nvPicPr>
          <p:cNvPr id="2050" name="Picture 2" descr="\\ad\dfs\Users\lflynn\Documents\Seacord\FY14 work\paper for March 2014\PRESENTATION\figs from paper\DroidBench flows_transparent.png"/>
          <p:cNvPicPr>
            <a:picLocks noChangeAspect="1" noChangeArrowheads="1"/>
          </p:cNvPicPr>
          <p:nvPr/>
        </p:nvPicPr>
        <p:blipFill rotWithShape="1">
          <a:blip r:embed="rId3">
            <a:extLst>
              <a:ext uri="{28A0092B-C50C-407E-A947-70E740481C1C}">
                <a14:useLocalDpi xmlns:a14="http://schemas.microsoft.com/office/drawing/2010/main" val="0"/>
              </a:ext>
            </a:extLst>
          </a:blip>
          <a:srcRect l="2172" t="7549" r="1625" b="6048"/>
          <a:stretch/>
        </p:blipFill>
        <p:spPr bwMode="auto">
          <a:xfrm>
            <a:off x="316663" y="4645679"/>
            <a:ext cx="9830638" cy="1262551"/>
          </a:xfrm>
          <a:prstGeom prst="rect">
            <a:avLst/>
          </a:prstGeom>
          <a:noFill/>
          <a:ln w="25400">
            <a:solidFill>
              <a:schemeClr val="accent1"/>
            </a:solidFill>
          </a:ln>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02545" y="1716685"/>
            <a:ext cx="6491797" cy="264337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ontent Placeholder 2"/>
          <p:cNvSpPr txBox="1">
            <a:spLocks/>
          </p:cNvSpPr>
          <p:nvPr/>
        </p:nvSpPr>
        <p:spPr>
          <a:xfrm>
            <a:off x="607189" y="819337"/>
            <a:ext cx="6357848" cy="1933390"/>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1800"/>
              </a:spcBef>
              <a:buFont typeface="Wingdings" panose="05000000000000000000" pitchFamily="2" charset="2"/>
              <a:buChar char="§"/>
              <a:defRPr sz="2200" kern="1200" baseline="0">
                <a:solidFill>
                  <a:srgbClr val="000000"/>
                </a:solidFill>
                <a:latin typeface="+mn-lt"/>
                <a:ea typeface="+mn-ea"/>
                <a:cs typeface="+mn-cs"/>
              </a:defRPr>
            </a:lvl1pPr>
            <a:lvl2pPr marL="685800" indent="-228600" algn="l" defTabSz="914400" rtl="0" eaLnBrk="1" latinLnBrk="0" hangingPunct="1">
              <a:lnSpc>
                <a:spcPct val="100000"/>
              </a:lnSpc>
              <a:spcBef>
                <a:spcPts val="600"/>
              </a:spcBef>
              <a:buFont typeface="Wingdings" panose="05000000000000000000" pitchFamily="2" charset="2"/>
              <a:buChar char="§"/>
              <a:defRPr sz="2000" kern="1200" baseline="0">
                <a:solidFill>
                  <a:srgbClr val="000000"/>
                </a:solidFill>
                <a:latin typeface="+mn-lt"/>
                <a:ea typeface="+mn-ea"/>
                <a:cs typeface="+mn-cs"/>
              </a:defRPr>
            </a:lvl2pPr>
            <a:lvl3pPr marL="1143000" indent="-228600" algn="l" defTabSz="914400" rtl="0" eaLnBrk="1" latinLnBrk="0" hangingPunct="1">
              <a:lnSpc>
                <a:spcPct val="100000"/>
              </a:lnSpc>
              <a:spcBef>
                <a:spcPts val="600"/>
              </a:spcBef>
              <a:buFont typeface="Wingdings" panose="05000000000000000000" pitchFamily="2" charset="2"/>
              <a:buChar char="§"/>
              <a:defRPr sz="1800" kern="1200" baseline="0">
                <a:solidFill>
                  <a:srgbClr val="000000"/>
                </a:solidFill>
                <a:latin typeface="+mn-lt"/>
                <a:ea typeface="+mn-ea"/>
                <a:cs typeface="+mn-cs"/>
              </a:defRPr>
            </a:lvl3pPr>
            <a:lvl4pPr marL="1600200" indent="-228600" algn="l" defTabSz="914400" rtl="0" eaLnBrk="1" latinLnBrk="0" hangingPunct="1">
              <a:lnSpc>
                <a:spcPct val="100000"/>
              </a:lnSpc>
              <a:spcBef>
                <a:spcPts val="600"/>
              </a:spcBef>
              <a:buFont typeface="Wingdings" panose="05000000000000000000" pitchFamily="2" charset="2"/>
              <a:buChar char="§"/>
              <a:defRPr sz="1600" kern="1200" baseline="0">
                <a:solidFill>
                  <a:srgbClr val="000000"/>
                </a:solidFill>
                <a:latin typeface="+mn-lt"/>
                <a:ea typeface="+mn-ea"/>
                <a:cs typeface="+mn-cs"/>
              </a:defRPr>
            </a:lvl4pPr>
            <a:lvl5pPr marL="2057400" indent="-228600" algn="l" defTabSz="914400" rtl="0" eaLnBrk="1" latinLnBrk="0" hangingPunct="1">
              <a:lnSpc>
                <a:spcPct val="100000"/>
              </a:lnSpc>
              <a:spcBef>
                <a:spcPts val="600"/>
              </a:spcBef>
              <a:buFont typeface="Wingdings" panose="05000000000000000000" pitchFamily="2" charset="2"/>
              <a:buChar char="§"/>
              <a:defRPr sz="1400" kern="1200" baseline="0">
                <a:solidFill>
                  <a:srgbClr val="000000"/>
                </a:solidFill>
                <a:latin typeface="+mn-lt"/>
                <a:ea typeface="+mn-ea"/>
                <a:cs typeface="+mn-cs"/>
              </a:defRPr>
            </a:lvl5pPr>
            <a:lvl6pPr marL="25146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6pPr>
            <a:lvl7pPr marL="29718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7pPr>
            <a:lvl8pPr marL="34290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8pPr>
            <a:lvl9pPr marL="3886200" indent="-228600" algn="l" defTabSz="914400" rtl="0" eaLnBrk="1" latinLnBrk="0" hangingPunct="1">
              <a:lnSpc>
                <a:spcPct val="100000"/>
              </a:lnSpc>
              <a:spcBef>
                <a:spcPts val="500"/>
              </a:spcBef>
              <a:buFont typeface="Wingdings" panose="05000000000000000000" pitchFamily="2" charset="2"/>
              <a:buChar char="§"/>
              <a:defRPr sz="1400" kern="1200" baseline="0">
                <a:solidFill>
                  <a:schemeClr val="tx2"/>
                </a:solidFill>
                <a:latin typeface="+mn-lt"/>
                <a:ea typeface="+mn-ea"/>
                <a:cs typeface="+mn-cs"/>
              </a:defRPr>
            </a:lvl9pPr>
          </a:lstStyle>
          <a:p>
            <a:pPr marL="0" indent="0">
              <a:spcBef>
                <a:spcPts val="800"/>
              </a:spcBef>
              <a:buNone/>
            </a:pPr>
            <a:r>
              <a:rPr lang="en-US" sz="2000" b="0" dirty="0" smtClean="0">
                <a:latin typeface="Consolas" panose="020B0609020204030204" pitchFamily="49" charset="0"/>
                <a:ea typeface="Tahoma" panose="020B0604030504040204" pitchFamily="34" charset="0"/>
                <a:cs typeface="Consolas" panose="020B0609020204030204" pitchFamily="49" charset="0"/>
              </a:rPr>
              <a:t>Int3  = I(</a:t>
            </a:r>
            <a:r>
              <a:rPr lang="en-US" sz="1800" b="0" dirty="0" smtClean="0">
                <a:latin typeface="Tahoma" panose="020B0604030504040204" pitchFamily="34" charset="0"/>
                <a:ea typeface="Tahoma" panose="020B0604030504040204" pitchFamily="34" charset="0"/>
                <a:cs typeface="Tahoma" panose="020B0604030504040204" pitchFamily="34" charset="0"/>
              </a:rPr>
              <a:t>IntentSink2.apk, IntentSource1.apk, id3</a:t>
            </a:r>
            <a:r>
              <a:rPr lang="en-US" sz="2000" b="0" dirty="0" smtClean="0">
                <a:latin typeface="Consolas" panose="020B0609020204030204" pitchFamily="49" charset="0"/>
                <a:ea typeface="Tahoma" panose="020B0604030504040204" pitchFamily="34" charset="0"/>
                <a:cs typeface="Consolas" panose="020B0609020204030204" pitchFamily="49" charset="0"/>
              </a:rPr>
              <a:t>)</a:t>
            </a:r>
            <a:endParaRPr lang="en-US" sz="2000" b="0" dirty="0">
              <a:latin typeface="Consolas" panose="020B0609020204030204" pitchFamily="49" charset="0"/>
              <a:ea typeface="Tahoma" panose="020B0604030504040204" pitchFamily="34" charset="0"/>
              <a:cs typeface="Consolas" panose="020B0609020204030204" pitchFamily="49" charset="0"/>
            </a:endParaRPr>
          </a:p>
          <a:p>
            <a:pPr marL="0" indent="0">
              <a:spcBef>
                <a:spcPts val="800"/>
              </a:spcBef>
              <a:buNone/>
            </a:pPr>
            <a:r>
              <a:rPr lang="en-US" sz="2000" b="0" dirty="0" smtClean="0">
                <a:latin typeface="Consolas" panose="020B0609020204030204" pitchFamily="49" charset="0"/>
                <a:ea typeface="Tahoma" panose="020B0604030504040204" pitchFamily="34" charset="0"/>
                <a:cs typeface="Consolas" panose="020B0609020204030204" pitchFamily="49" charset="0"/>
              </a:rPr>
              <a:t>Int4  = I(</a:t>
            </a:r>
            <a:r>
              <a:rPr lang="en-US" sz="1800" b="0" dirty="0" smtClean="0">
                <a:latin typeface="Tahoma" panose="020B0604030504040204" pitchFamily="34" charset="0"/>
                <a:ea typeface="Tahoma" panose="020B0604030504040204" pitchFamily="34" charset="0"/>
                <a:cs typeface="Tahoma" panose="020B0604030504040204" pitchFamily="34" charset="0"/>
              </a:rPr>
              <a:t>IntentSource1.apk, IntentSink1.apk, id4</a:t>
            </a:r>
            <a:r>
              <a:rPr lang="en-US" sz="2000" b="0" dirty="0" smtClean="0">
                <a:latin typeface="Consolas" panose="020B0609020204030204" pitchFamily="49" charset="0"/>
                <a:ea typeface="Tahoma" panose="020B0604030504040204" pitchFamily="34" charset="0"/>
                <a:cs typeface="Consolas" panose="020B0609020204030204" pitchFamily="49" charset="0"/>
              </a:rPr>
              <a:t>)</a:t>
            </a:r>
          </a:p>
          <a:p>
            <a:pPr marL="0" indent="0">
              <a:spcBef>
                <a:spcPts val="800"/>
              </a:spcBef>
              <a:buNone/>
            </a:pPr>
            <a:r>
              <a:rPr lang="en-US" sz="2000" b="0" dirty="0" smtClean="0">
                <a:latin typeface="Consolas" panose="020B0609020204030204" pitchFamily="49" charset="0"/>
                <a:ea typeface="Tahoma" panose="020B0604030504040204" pitchFamily="34" charset="0"/>
                <a:cs typeface="Consolas" panose="020B0609020204030204" pitchFamily="49" charset="0"/>
              </a:rPr>
              <a:t>Res8  = R(Int4)</a:t>
            </a:r>
          </a:p>
          <a:p>
            <a:pPr marL="0" indent="0">
              <a:spcBef>
                <a:spcPts val="800"/>
              </a:spcBef>
              <a:buNone/>
            </a:pPr>
            <a:r>
              <a:rPr lang="en-US" sz="2000" b="0" dirty="0">
                <a:latin typeface="Consolas" panose="020B0609020204030204" pitchFamily="49" charset="0"/>
                <a:ea typeface="Tahoma" panose="020B0604030504040204" pitchFamily="34" charset="0"/>
                <a:cs typeface="Consolas" panose="020B0609020204030204" pitchFamily="49" charset="0"/>
              </a:rPr>
              <a:t>Src15 = </a:t>
            </a:r>
            <a:r>
              <a:rPr lang="en-US" sz="2000" b="0" dirty="0" err="1">
                <a:latin typeface="Consolas" panose="020B0609020204030204" pitchFamily="49" charset="0"/>
                <a:ea typeface="Tahoma" panose="020B0604030504040204" pitchFamily="34" charset="0"/>
                <a:cs typeface="Consolas" panose="020B0609020204030204" pitchFamily="49" charset="0"/>
              </a:rPr>
              <a:t>getDeviceId</a:t>
            </a:r>
            <a:endParaRPr lang="en-US" sz="2000" b="0" dirty="0">
              <a:latin typeface="Consolas" panose="020B0609020204030204" pitchFamily="49" charset="0"/>
              <a:ea typeface="Tahoma" panose="020B0604030504040204" pitchFamily="34" charset="0"/>
              <a:cs typeface="Consolas" panose="020B0609020204030204" pitchFamily="49" charset="0"/>
            </a:endParaRPr>
          </a:p>
          <a:p>
            <a:pPr marL="0" indent="0">
              <a:spcBef>
                <a:spcPts val="800"/>
              </a:spcBef>
              <a:buNone/>
            </a:pPr>
            <a:r>
              <a:rPr lang="en-US" sz="2000" b="0" dirty="0" smtClean="0">
                <a:latin typeface="Consolas" panose="020B0609020204030204" pitchFamily="49" charset="0"/>
                <a:ea typeface="Tahoma" panose="020B0604030504040204" pitchFamily="34" charset="0"/>
                <a:cs typeface="Consolas" panose="020B0609020204030204" pitchFamily="49" charset="0"/>
              </a:rPr>
              <a:t>Snk13 = </a:t>
            </a:r>
            <a:r>
              <a:rPr lang="en-US" sz="2000" b="0" dirty="0" err="1" smtClean="0">
                <a:latin typeface="Consolas" panose="020B0609020204030204" pitchFamily="49" charset="0"/>
                <a:ea typeface="Tahoma" panose="020B0604030504040204" pitchFamily="34" charset="0"/>
                <a:cs typeface="Consolas" panose="020B0609020204030204" pitchFamily="49" charset="0"/>
              </a:rPr>
              <a:t>Log.i</a:t>
            </a:r>
            <a:endParaRPr lang="en-US" sz="2000" b="0" dirty="0" smtClean="0">
              <a:latin typeface="Consolas" panose="020B0609020204030204" pitchFamily="49" charset="0"/>
              <a:ea typeface="Tahoma" panose="020B0604030504040204" pitchFamily="34" charset="0"/>
              <a:cs typeface="Consolas" panose="020B0609020204030204" pitchFamily="49" charset="0"/>
            </a:endParaRPr>
          </a:p>
        </p:txBody>
      </p:sp>
      <p:sp>
        <p:nvSpPr>
          <p:cNvPr id="3" name="TextBox 2"/>
          <p:cNvSpPr txBox="1"/>
          <p:nvPr/>
        </p:nvSpPr>
        <p:spPr>
          <a:xfrm>
            <a:off x="7485956" y="838391"/>
            <a:ext cx="4416772" cy="830997"/>
          </a:xfrm>
          <a:prstGeom prst="rect">
            <a:avLst/>
          </a:prstGeom>
          <a:noFill/>
        </p:spPr>
        <p:txBody>
          <a:bodyPr wrap="square" lIns="0" tIns="0" rIns="0" bIns="0" rtlCol="0">
            <a:noAutofit/>
          </a:bodyPr>
          <a:lstStyle/>
          <a:p>
            <a:r>
              <a:rPr lang="en-US" b="0" dirty="0" smtClean="0"/>
              <a:t>Graph generated using </a:t>
            </a:r>
            <a:r>
              <a:rPr lang="en-US" b="0" dirty="0" err="1" smtClean="0"/>
              <a:t>GraphViz</a:t>
            </a:r>
            <a:r>
              <a:rPr lang="en-US" b="0" dirty="0" smtClean="0"/>
              <a:t>.</a:t>
            </a:r>
            <a:endParaRPr lang="en-US" b="0" dirty="0"/>
          </a:p>
        </p:txBody>
      </p:sp>
    </p:spTree>
    <p:extLst>
      <p:ext uri="{BB962C8B-B14F-4D97-AF65-F5344CB8AC3E}">
        <p14:creationId xmlns:p14="http://schemas.microsoft.com/office/powerpoint/2010/main" val="2010320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50"/>
                                        <p:tgtEl>
                                          <p:spTgt spid="2050"/>
                                        </p:tgtEl>
                                      </p:cBhvr>
                                    </p:animEffect>
                                    <p:anim calcmode="lin" valueType="num">
                                      <p:cBhvr>
                                        <p:cTn id="8" dur="250" fill="hold"/>
                                        <p:tgtEl>
                                          <p:spTgt spid="2050"/>
                                        </p:tgtEl>
                                        <p:attrNameLst>
                                          <p:attrName>ppt_x</p:attrName>
                                        </p:attrNameLst>
                                      </p:cBhvr>
                                      <p:tavLst>
                                        <p:tav tm="0">
                                          <p:val>
                                            <p:strVal val="#ppt_x"/>
                                          </p:val>
                                        </p:tav>
                                        <p:tav tm="100000">
                                          <p:val>
                                            <p:strVal val="#ppt_x"/>
                                          </p:val>
                                        </p:tav>
                                      </p:tavLst>
                                    </p:anim>
                                    <p:anim calcmode="lin" valueType="num">
                                      <p:cBhvr>
                                        <p:cTn id="9" dur="250" fill="hold"/>
                                        <p:tgtEl>
                                          <p:spTgt spid="205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Phase-2 Output: JSON-format (excerpts)</a:t>
            </a:r>
          </a:p>
        </p:txBody>
      </p:sp>
      <p:sp>
        <p:nvSpPr>
          <p:cNvPr id="4" name="Rectangle 3"/>
          <p:cNvSpPr/>
          <p:nvPr/>
        </p:nvSpPr>
        <p:spPr bwMode="auto">
          <a:xfrm>
            <a:off x="1246909" y="1039091"/>
            <a:ext cx="997527" cy="374073"/>
          </a:xfrm>
          <a:prstGeom prst="rect">
            <a:avLst/>
          </a:prstGeom>
          <a:solidFill>
            <a:srgbClr val="F0F040"/>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bwMode="auto">
          <a:xfrm>
            <a:off x="2069010" y="1499804"/>
            <a:ext cx="9484082" cy="972940"/>
          </a:xfrm>
          <a:prstGeom prst="rect">
            <a:avLst/>
          </a:prstGeom>
          <a:solidFill>
            <a:srgbClr val="F0F040"/>
          </a:solidFill>
          <a:ln w="38100" cap="flat" cmpd="sng" algn="ctr">
            <a:solidFill>
              <a:srgbClr val="C0C03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7" name="Rectangle 6"/>
          <p:cNvSpPr/>
          <p:nvPr/>
        </p:nvSpPr>
        <p:spPr bwMode="auto">
          <a:xfrm>
            <a:off x="2069010" y="2722067"/>
            <a:ext cx="9484082" cy="1180231"/>
          </a:xfrm>
          <a:prstGeom prst="rect">
            <a:avLst/>
          </a:prstGeom>
          <a:solidFill>
            <a:srgbClr val="F0F040"/>
          </a:solidFill>
          <a:ln w="38100" cap="flat" cmpd="sng" algn="ctr">
            <a:solidFill>
              <a:srgbClr val="C0C03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8" name="Rectangle 7"/>
          <p:cNvSpPr/>
          <p:nvPr/>
        </p:nvSpPr>
        <p:spPr bwMode="auto">
          <a:xfrm>
            <a:off x="2069010" y="4163187"/>
            <a:ext cx="9484082" cy="1271698"/>
          </a:xfrm>
          <a:prstGeom prst="rect">
            <a:avLst/>
          </a:prstGeom>
          <a:solidFill>
            <a:srgbClr val="F0F040"/>
          </a:solidFill>
          <a:ln w="38100" cap="flat" cmpd="sng" algn="ctr">
            <a:solidFill>
              <a:srgbClr val="C0C03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 name="Content Placeholder 2"/>
          <p:cNvSpPr>
            <a:spLocks noGrp="1"/>
          </p:cNvSpPr>
          <p:nvPr>
            <p:ph sz="quarter" idx="10"/>
          </p:nvPr>
        </p:nvSpPr>
        <p:spPr>
          <a:xfrm>
            <a:off x="528615" y="866919"/>
            <a:ext cx="11096696" cy="5023294"/>
          </a:xfrm>
        </p:spPr>
        <p:txBody>
          <a:bodyPr/>
          <a:lstStyle/>
          <a:p>
            <a:pPr marL="342900" indent="-342900">
              <a:spcAft>
                <a:spcPts val="0"/>
              </a:spcAft>
              <a:buClr>
                <a:srgbClr val="C00000"/>
              </a:buClr>
              <a:buSzPct val="90000"/>
              <a:buFont typeface="+mj-lt"/>
              <a:buAutoNum type="arabicPeriod"/>
            </a:pPr>
            <a:r>
              <a:rPr lang="en-US" sz="1600" dirty="0">
                <a:latin typeface="Consolas" panose="020B0609020204030204" pitchFamily="49" charset="0"/>
                <a:cs typeface="Consolas" panose="020B0609020204030204" pitchFamily="49" charset="0"/>
              </a:rPr>
              <a:t>{</a:t>
            </a:r>
          </a:p>
          <a:p>
            <a:pPr marL="342900" indent="-342900">
              <a:spcAft>
                <a:spcPts val="0"/>
              </a:spcAft>
              <a:buClr>
                <a:srgbClr val="C00000"/>
              </a:buClr>
              <a:buSzPct val="90000"/>
              <a:buFont typeface="+mj-lt"/>
              <a:buAutoNum type="arabicPeriod"/>
            </a:pPr>
            <a:r>
              <a:rPr lang="en-US" sz="1600" dirty="0">
                <a:latin typeface="Consolas" panose="020B0609020204030204" pitchFamily="49" charset="0"/>
                <a:cs typeface="Consolas" panose="020B0609020204030204" pitchFamily="49" charset="0"/>
              </a:rPr>
              <a:t>    "Flows": [</a:t>
            </a:r>
          </a:p>
          <a:p>
            <a:pPr marL="342900" indent="-342900">
              <a:spcAft>
                <a:spcPts val="0"/>
              </a:spcAft>
              <a:buClr>
                <a:srgbClr val="C00000"/>
              </a:buClr>
              <a:buSzPct val="90000"/>
              <a:buFont typeface="+mj-lt"/>
              <a:buAutoNum type="arabicPeriod"/>
            </a:pPr>
            <a:r>
              <a:rPr lang="en-US" sz="1600">
                <a:latin typeface="Consolas" panose="020B0609020204030204" pitchFamily="49" charset="0"/>
                <a:cs typeface="Consolas" panose="020B0609020204030204" pitchFamily="49" charset="0"/>
              </a:rPr>
              <a:t>        </a:t>
            </a:r>
            <a:r>
              <a:rPr lang="en-US" sz="160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pPr marL="342900" indent="-342900">
              <a:spcAft>
                <a:spcPts val="0"/>
              </a:spcAft>
              <a:buClr>
                <a:srgbClr val="C00000"/>
              </a:buClr>
              <a:buSzPct val="90000"/>
              <a:buFont typeface="+mj-lt"/>
              <a:buAutoNum type="arabicPeriod"/>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Src</a:t>
            </a:r>
            <a:r>
              <a:rPr lang="en-US" sz="1600">
                <a:latin typeface="Consolas" panose="020B0609020204030204" pitchFamily="49" charset="0"/>
                <a:cs typeface="Consolas" panose="020B0609020204030204" pitchFamily="49" charset="0"/>
              </a:rPr>
              <a:t>: </a:t>
            </a:r>
            <a:r>
              <a:rPr lang="en-US" sz="1600" smtClean="0">
                <a:latin typeface="Consolas" panose="020B0609020204030204" pitchFamily="49" charset="0"/>
                <a:cs typeface="Consolas" panose="020B0609020204030204" pitchFamily="49" charset="0"/>
              </a:rPr>
              <a:t>&lt;android.telephony.TelephonyManager: </a:t>
            </a:r>
            <a:r>
              <a:rPr lang="en-US" sz="1600" dirty="0" err="1">
                <a:latin typeface="Consolas" panose="020B0609020204030204" pitchFamily="49" charset="0"/>
                <a:cs typeface="Consolas" panose="020B0609020204030204" pitchFamily="49" charset="0"/>
              </a:rPr>
              <a:t>java.lang.String</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getDeviceId</a:t>
            </a:r>
            <a:r>
              <a:rPr lang="en-US" sz="1600" dirty="0">
                <a:latin typeface="Consolas" panose="020B0609020204030204" pitchFamily="49" charset="0"/>
                <a:cs typeface="Consolas" panose="020B0609020204030204" pitchFamily="49" charset="0"/>
              </a:rPr>
              <a:t>()&gt;",</a:t>
            </a:r>
          </a:p>
          <a:p>
            <a:pPr marL="342900" indent="-342900">
              <a:spcAft>
                <a:spcPts val="0"/>
              </a:spcAft>
              <a:buClr>
                <a:srgbClr val="C00000"/>
              </a:buClr>
              <a:buSzPct val="90000"/>
              <a:buFont typeface="+mj-lt"/>
              <a:buAutoNum type="arabicPeriod"/>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org.cert.sendsms</a:t>
            </a:r>
            <a:r>
              <a:rPr lang="en-US" sz="1600" dirty="0">
                <a:latin typeface="Consolas" panose="020B0609020204030204" pitchFamily="49" charset="0"/>
                <a:cs typeface="Consolas" panose="020B0609020204030204" pitchFamily="49" charset="0"/>
              </a:rPr>
              <a:t>",</a:t>
            </a:r>
          </a:p>
          <a:p>
            <a:pPr marL="342900" indent="-342900">
              <a:spcAft>
                <a:spcPts val="0"/>
              </a:spcAft>
              <a:buClr>
                <a:srgbClr val="C00000"/>
              </a:buClr>
              <a:buSzPct val="90000"/>
              <a:buFont typeface="+mj-lt"/>
              <a:buAutoNum type="arabicPeriod"/>
            </a:pPr>
            <a:r>
              <a:rPr lang="en-US" sz="1600" dirty="0">
                <a:latin typeface="Consolas" panose="020B0609020204030204" pitchFamily="49" charset="0"/>
                <a:cs typeface="Consolas" panose="020B0609020204030204" pitchFamily="49" charset="0"/>
              </a:rPr>
              <a:t>            "Sink: &lt;</a:t>
            </a:r>
            <a:r>
              <a:rPr lang="en-US" sz="1600" dirty="0" err="1">
                <a:latin typeface="Consolas" panose="020B0609020204030204" pitchFamily="49" charset="0"/>
                <a:cs typeface="Consolas" panose="020B0609020204030204" pitchFamily="49" charset="0"/>
              </a:rPr>
              <a:t>android.util.Log</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int</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i</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java.lang.String,java.lang.String</a:t>
            </a:r>
            <a:r>
              <a:rPr lang="en-US" sz="1600" dirty="0">
                <a:latin typeface="Consolas" panose="020B0609020204030204" pitchFamily="49" charset="0"/>
                <a:cs typeface="Consolas" panose="020B0609020204030204" pitchFamily="49" charset="0"/>
              </a:rPr>
              <a:t>)&gt;"</a:t>
            </a:r>
          </a:p>
          <a:p>
            <a:pPr marL="342900" indent="-342900">
              <a:spcAft>
                <a:spcPts val="0"/>
              </a:spcAft>
              <a:buClr>
                <a:srgbClr val="C00000"/>
              </a:buClr>
              <a:buSzPct val="90000"/>
              <a:buFont typeface="+mj-lt"/>
              <a:buAutoNum type="arabicPeriod"/>
            </a:pPr>
            <a:r>
              <a:rPr lang="en-US" sz="1600" dirty="0">
                <a:latin typeface="Consolas" panose="020B0609020204030204" pitchFamily="49" charset="0"/>
                <a:cs typeface="Consolas" panose="020B0609020204030204" pitchFamily="49" charset="0"/>
              </a:rPr>
              <a:t>        ],</a:t>
            </a:r>
          </a:p>
          <a:p>
            <a:pPr marL="342900" indent="-342900">
              <a:spcAft>
                <a:spcPts val="0"/>
              </a:spcAft>
              <a:buClr>
                <a:srgbClr val="C00000"/>
              </a:buClr>
              <a:buSzPct val="90000"/>
              <a:buFont typeface="+mj-lt"/>
              <a:buAutoNum type="arabicPeriod"/>
            </a:pPr>
            <a:r>
              <a:rPr lang="en-US" sz="1600" dirty="0">
                <a:latin typeface="Consolas" panose="020B0609020204030204" pitchFamily="49" charset="0"/>
                <a:cs typeface="Consolas" panose="020B0609020204030204" pitchFamily="49" charset="0"/>
              </a:rPr>
              <a:t>        [</a:t>
            </a:r>
          </a:p>
          <a:p>
            <a:pPr marL="342900" indent="-342900">
              <a:spcAft>
                <a:spcPts val="0"/>
              </a:spcAft>
              <a:buClr>
                <a:srgbClr val="C00000"/>
              </a:buClr>
              <a:buSzPct val="90000"/>
              <a:buFont typeface="+mj-lt"/>
              <a:buAutoNum type="arabicPeriod"/>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Src</a:t>
            </a:r>
            <a:r>
              <a:rPr lang="en-US" sz="1600" dirty="0">
                <a:latin typeface="Consolas" panose="020B0609020204030204" pitchFamily="49" charset="0"/>
                <a:cs typeface="Consolas" panose="020B0609020204030204" pitchFamily="49" charset="0"/>
              </a:rPr>
              <a:t>: &lt;</a:t>
            </a:r>
            <a:r>
              <a:rPr lang="en-US" sz="1600" dirty="0" err="1">
                <a:latin typeface="Consolas" panose="020B0609020204030204" pitchFamily="49" charset="0"/>
                <a:cs typeface="Consolas" panose="020B0609020204030204" pitchFamily="49" charset="0"/>
              </a:rPr>
              <a:t>android.telephony.TelephonyManager</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java.lang.String</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getDeviceId</a:t>
            </a:r>
            <a:r>
              <a:rPr lang="en-US" sz="1600" dirty="0">
                <a:latin typeface="Consolas" panose="020B0609020204030204" pitchFamily="49" charset="0"/>
                <a:cs typeface="Consolas" panose="020B0609020204030204" pitchFamily="49" charset="0"/>
              </a:rPr>
              <a:t>()&gt;",</a:t>
            </a:r>
          </a:p>
          <a:p>
            <a:pPr marL="342900" indent="-342900">
              <a:spcAft>
                <a:spcPts val="0"/>
              </a:spcAft>
              <a:buClr>
                <a:srgbClr val="C00000"/>
              </a:buClr>
              <a:buSzPct val="90000"/>
              <a:buFont typeface="+mj-lt"/>
              <a:buAutoNum type="arabicPeriod"/>
            </a:pPr>
            <a:r>
              <a:rPr lang="en-US" sz="1600" dirty="0">
                <a:latin typeface="Consolas" panose="020B0609020204030204" pitchFamily="49" charset="0"/>
                <a:cs typeface="Consolas" panose="020B0609020204030204" pitchFamily="49" charset="0"/>
              </a:rPr>
              <a:t>            null,</a:t>
            </a:r>
          </a:p>
          <a:p>
            <a:pPr marL="342900" indent="-342900">
              <a:spcAft>
                <a:spcPts val="0"/>
              </a:spcAft>
              <a:buClr>
                <a:srgbClr val="C00000"/>
              </a:buClr>
              <a:buSzPct val="90000"/>
              <a:buFont typeface="+mj-lt"/>
              <a:buAutoNum type="arabicPeriod"/>
            </a:pPr>
            <a:r>
              <a:rPr lang="en-US" sz="1600" dirty="0">
                <a:latin typeface="Consolas" panose="020B0609020204030204" pitchFamily="49" charset="0"/>
                <a:cs typeface="Consolas" panose="020B0609020204030204" pitchFamily="49" charset="0"/>
              </a:rPr>
              <a:t>            "Intent(</a:t>
            </a:r>
            <a:r>
              <a:rPr lang="en-US" sz="1600" dirty="0" err="1">
                <a:latin typeface="Consolas" panose="020B0609020204030204" pitchFamily="49" charset="0"/>
                <a:cs typeface="Consolas" panose="020B0609020204030204" pitchFamily="49" charset="0"/>
              </a:rPr>
              <a:t>tx</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org.cert.sendsms</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MainActivity</a:t>
            </a:r>
            <a:r>
              <a:rPr lang="en-US" sz="1600">
                <a:latin typeface="Consolas" panose="020B0609020204030204" pitchFamily="49" charset="0"/>
                <a:cs typeface="Consolas" panose="020B0609020204030204" pitchFamily="49" charset="0"/>
              </a:rPr>
              <a:t>'), </a:t>
            </a:r>
            <a:r>
              <a:rPr lang="en-US" sz="1600" smtClean="0">
                <a:latin typeface="Consolas" panose="020B0609020204030204" pitchFamily="49" charset="0"/>
                <a:cs typeface="Consolas" panose="020B0609020204030204" pitchFamily="49" charset="0"/>
              </a:rPr>
              <a:t/>
            </a:r>
            <a:br>
              <a:rPr lang="en-US" sz="1600" smtClean="0">
                <a:latin typeface="Consolas" panose="020B0609020204030204" pitchFamily="49" charset="0"/>
                <a:cs typeface="Consolas" panose="020B0609020204030204" pitchFamily="49" charset="0"/>
              </a:rPr>
            </a:br>
            <a:r>
              <a:rPr lang="en-US" sz="1600" smtClean="0">
                <a:latin typeface="Consolas" panose="020B0609020204030204" pitchFamily="49" charset="0"/>
                <a:cs typeface="Consolas" panose="020B0609020204030204" pitchFamily="49" charset="0"/>
              </a:rPr>
              <a:t>                    rx</a:t>
            </a:r>
            <a:r>
              <a:rPr lang="en-US" sz="1600" dirty="0">
                <a:latin typeface="Consolas" panose="020B0609020204030204" pitchFamily="49" charset="0"/>
                <a:cs typeface="Consolas" panose="020B0609020204030204" pitchFamily="49" charset="0"/>
              </a:rPr>
              <a:t>=(</a:t>
            </a:r>
            <a:r>
              <a:rPr lang="en-US" sz="1600">
                <a:latin typeface="Consolas" panose="020B0609020204030204" pitchFamily="49" charset="0"/>
                <a:cs typeface="Consolas" panose="020B0609020204030204" pitchFamily="49" charset="0"/>
              </a:rPr>
              <a:t>'</a:t>
            </a:r>
            <a:r>
              <a:rPr lang="en-US" sz="1600" err="1">
                <a:latin typeface="Consolas" panose="020B0609020204030204" pitchFamily="49" charset="0"/>
                <a:cs typeface="Consolas" panose="020B0609020204030204" pitchFamily="49" charset="0"/>
              </a:rPr>
              <a:t>org.cert.echoer</a:t>
            </a:r>
            <a:r>
              <a:rPr lang="en-US" sz="1600" smtClean="0">
                <a:latin typeface="Consolas" panose="020B0609020204030204" pitchFamily="49" charset="0"/>
                <a:cs typeface="Consolas" panose="020B0609020204030204" pitchFamily="49" charset="0"/>
              </a:rPr>
              <a:t>',  'MainActivity</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intent_id</a:t>
            </a:r>
            <a:r>
              <a:rPr lang="en-US" sz="1600" dirty="0">
                <a:latin typeface="Consolas" panose="020B0609020204030204" pitchFamily="49" charset="0"/>
                <a:cs typeface="Consolas" panose="020B0609020204030204" pitchFamily="49" charset="0"/>
              </a:rPr>
              <a:t>='newField_6')"</a:t>
            </a:r>
          </a:p>
          <a:p>
            <a:pPr marL="342900" indent="-342900">
              <a:spcAft>
                <a:spcPts val="0"/>
              </a:spcAft>
              <a:buClr>
                <a:srgbClr val="C00000"/>
              </a:buClr>
              <a:buSzPct val="90000"/>
              <a:buFont typeface="+mj-lt"/>
              <a:buAutoNum type="arabicPeriod"/>
            </a:pPr>
            <a:r>
              <a:rPr lang="en-US" sz="1600" dirty="0">
                <a:latin typeface="Consolas" panose="020B0609020204030204" pitchFamily="49" charset="0"/>
                <a:cs typeface="Consolas" panose="020B0609020204030204" pitchFamily="49" charset="0"/>
              </a:rPr>
              <a:t>        ],</a:t>
            </a:r>
          </a:p>
          <a:p>
            <a:pPr marL="342900" indent="-342900">
              <a:spcAft>
                <a:spcPts val="0"/>
              </a:spcAft>
              <a:buClr>
                <a:srgbClr val="C00000"/>
              </a:buClr>
              <a:buSzPct val="90000"/>
              <a:buFont typeface="+mj-lt"/>
              <a:buAutoNum type="arabicPeriod"/>
            </a:pPr>
            <a:r>
              <a:rPr lang="en-US" sz="1600" dirty="0">
                <a:latin typeface="Consolas" panose="020B0609020204030204" pitchFamily="49" charset="0"/>
                <a:cs typeface="Consolas" panose="020B0609020204030204" pitchFamily="49" charset="0"/>
              </a:rPr>
              <a:t>        [</a:t>
            </a:r>
          </a:p>
          <a:p>
            <a:pPr marL="342900" indent="-342900">
              <a:spcAft>
                <a:spcPts val="0"/>
              </a:spcAft>
              <a:buClr>
                <a:srgbClr val="C00000"/>
              </a:buClr>
              <a:buSzPct val="90000"/>
              <a:buFont typeface="+mj-lt"/>
              <a:buAutoNum type="arabicPeriod"/>
            </a:pPr>
            <a:r>
              <a:rPr lang="en-US" sz="1600" dirty="0">
                <a:latin typeface="Consolas" panose="020B0609020204030204" pitchFamily="49" charset="0"/>
                <a:cs typeface="Consolas" panose="020B0609020204030204" pitchFamily="49" charset="0"/>
              </a:rPr>
              <a:t>            "Intent(</a:t>
            </a:r>
            <a:r>
              <a:rPr lang="en-US" sz="1600" dirty="0" err="1">
                <a:latin typeface="Consolas" panose="020B0609020204030204" pitchFamily="49" charset="0"/>
                <a:cs typeface="Consolas" panose="020B0609020204030204" pitchFamily="49" charset="0"/>
              </a:rPr>
              <a:t>tx</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org.cert.sendsms</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MainActivity</a:t>
            </a:r>
            <a:r>
              <a:rPr lang="en-US" sz="1600">
                <a:latin typeface="Consolas" panose="020B0609020204030204" pitchFamily="49" charset="0"/>
                <a:cs typeface="Consolas" panose="020B0609020204030204" pitchFamily="49" charset="0"/>
              </a:rPr>
              <a:t>'), </a:t>
            </a:r>
            <a:r>
              <a:rPr lang="en-US" sz="1600" smtClean="0">
                <a:latin typeface="Consolas" panose="020B0609020204030204" pitchFamily="49" charset="0"/>
                <a:cs typeface="Consolas" panose="020B0609020204030204" pitchFamily="49" charset="0"/>
              </a:rPr>
              <a:t/>
            </a:r>
            <a:br>
              <a:rPr lang="en-US" sz="1600" smtClean="0">
                <a:latin typeface="Consolas" panose="020B0609020204030204" pitchFamily="49" charset="0"/>
                <a:cs typeface="Consolas" panose="020B0609020204030204" pitchFamily="49" charset="0"/>
              </a:rPr>
            </a:br>
            <a:r>
              <a:rPr lang="en-US" sz="1600" smtClean="0">
                <a:latin typeface="Consolas" panose="020B0609020204030204" pitchFamily="49" charset="0"/>
                <a:cs typeface="Consolas" panose="020B0609020204030204" pitchFamily="49" charset="0"/>
              </a:rPr>
              <a:t>                    rx</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org.cert.echoer</a:t>
            </a:r>
            <a:r>
              <a:rPr lang="en-US" sz="1600">
                <a:latin typeface="Consolas" panose="020B0609020204030204" pitchFamily="49" charset="0"/>
                <a:cs typeface="Consolas" panose="020B0609020204030204" pitchFamily="49" charset="0"/>
              </a:rPr>
              <a:t>', </a:t>
            </a:r>
            <a:r>
              <a:rPr lang="en-US" sz="1600" smtClean="0">
                <a:latin typeface="Consolas" panose="020B0609020204030204" pitchFamily="49" charset="0"/>
                <a:cs typeface="Consolas" panose="020B0609020204030204" pitchFamily="49" charset="0"/>
              </a:rPr>
              <a:t> 'MainActivity</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intent_id</a:t>
            </a:r>
            <a:r>
              <a:rPr lang="en-US" sz="1600" dirty="0">
                <a:latin typeface="Consolas" panose="020B0609020204030204" pitchFamily="49" charset="0"/>
                <a:cs typeface="Consolas" panose="020B0609020204030204" pitchFamily="49" charset="0"/>
              </a:rPr>
              <a:t>='newField_6')",</a:t>
            </a:r>
          </a:p>
          <a:p>
            <a:pPr marL="342900" indent="-342900">
              <a:spcAft>
                <a:spcPts val="0"/>
              </a:spcAft>
              <a:buClr>
                <a:srgbClr val="C00000"/>
              </a:buClr>
              <a:buSzPct val="90000"/>
              <a:buFont typeface="+mj-lt"/>
              <a:buAutoNum type="arabicPeriod"/>
            </a:pPr>
            <a:r>
              <a:rPr lang="en-US" sz="1600" dirty="0">
                <a:latin typeface="Consolas" panose="020B0609020204030204" pitchFamily="49" charset="0"/>
                <a:cs typeface="Consolas" panose="020B0609020204030204" pitchFamily="49" charset="0"/>
              </a:rPr>
              <a:t>            null,</a:t>
            </a:r>
          </a:p>
          <a:p>
            <a:pPr marL="342900" indent="-342900">
              <a:spcAft>
                <a:spcPts val="0"/>
              </a:spcAft>
              <a:buClr>
                <a:srgbClr val="C00000"/>
              </a:buClr>
              <a:buSzPct val="90000"/>
              <a:buFont typeface="+mj-lt"/>
              <a:buAutoNum type="arabicPeriod"/>
            </a:pPr>
            <a:r>
              <a:rPr lang="en-US" sz="1600" dirty="0">
                <a:latin typeface="Consolas" panose="020B0609020204030204" pitchFamily="49" charset="0"/>
                <a:cs typeface="Consolas" panose="020B0609020204030204" pitchFamily="49" charset="0"/>
              </a:rPr>
              <a:t>            "Sink: &lt;</a:t>
            </a:r>
            <a:r>
              <a:rPr lang="en-US" sz="1600" dirty="0" err="1">
                <a:latin typeface="Consolas" panose="020B0609020204030204" pitchFamily="49" charset="0"/>
                <a:cs typeface="Consolas" panose="020B0609020204030204" pitchFamily="49" charset="0"/>
              </a:rPr>
              <a:t>android.util.Log</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int</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i</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java.lang.String,java.lang.String</a:t>
            </a:r>
            <a:r>
              <a:rPr lang="en-US" sz="1600" dirty="0">
                <a:latin typeface="Consolas" panose="020B0609020204030204" pitchFamily="49" charset="0"/>
                <a:cs typeface="Consolas" panose="020B0609020204030204" pitchFamily="49" charset="0"/>
              </a:rPr>
              <a:t>)&gt;"</a:t>
            </a:r>
          </a:p>
          <a:p>
            <a:pPr marL="342900" indent="-342900">
              <a:spcAft>
                <a:spcPts val="0"/>
              </a:spcAft>
              <a:buClr>
                <a:srgbClr val="C00000"/>
              </a:buClr>
              <a:buSzPct val="90000"/>
              <a:buFont typeface="+mj-lt"/>
              <a:buAutoNum type="arabicPeriod"/>
            </a:pPr>
            <a:r>
              <a:rPr lang="en-US" sz="1600" dirty="0">
                <a:latin typeface="Consolas" panose="020B0609020204030204" pitchFamily="49" charset="0"/>
                <a:cs typeface="Consolas" panose="020B0609020204030204" pitchFamily="49" charset="0"/>
              </a:rPr>
              <a:t>        ],</a:t>
            </a:r>
          </a:p>
          <a:p>
            <a:pPr marL="342900" indent="-342900">
              <a:spcAft>
                <a:spcPts val="0"/>
              </a:spcAft>
              <a:buClr>
                <a:srgbClr val="C00000"/>
              </a:buClr>
              <a:buSzPct val="90000"/>
              <a:buFont typeface="+mj-lt"/>
              <a:buAutoNum type="arabicPeriod"/>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708100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0" animBg="1"/>
      <p:bldP spid="7" grpId="1"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284963" y="804863"/>
            <a:ext cx="1044044" cy="330003"/>
          </a:xfrm>
          <a:prstGeom prst="rect">
            <a:avLst/>
          </a:prstGeom>
          <a:solidFill>
            <a:srgbClr val="F0F040"/>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 name="Rectangle 4"/>
          <p:cNvSpPr/>
          <p:nvPr/>
        </p:nvSpPr>
        <p:spPr bwMode="auto">
          <a:xfrm>
            <a:off x="1702131" y="1176140"/>
            <a:ext cx="9754246" cy="1253696"/>
          </a:xfrm>
          <a:prstGeom prst="rect">
            <a:avLst/>
          </a:prstGeom>
          <a:solidFill>
            <a:srgbClr val="F0F040"/>
          </a:solidFill>
          <a:ln w="38100" cap="flat" cmpd="sng" algn="ctr">
            <a:solidFill>
              <a:srgbClr val="C0C03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bwMode="auto">
          <a:xfrm>
            <a:off x="1702131" y="2333120"/>
            <a:ext cx="9754246" cy="1828800"/>
          </a:xfrm>
          <a:prstGeom prst="rect">
            <a:avLst/>
          </a:prstGeom>
          <a:solidFill>
            <a:srgbClr val="F0F040"/>
          </a:solidFill>
          <a:ln w="38100" cap="flat" cmpd="sng" algn="ctr">
            <a:solidFill>
              <a:srgbClr val="C0C03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p:txBody>
          <a:bodyPr/>
          <a:lstStyle/>
          <a:p>
            <a:r>
              <a:rPr lang="en-US"/>
              <a:t>Phase-2 Output: JSON-format (excerpts)</a:t>
            </a:r>
          </a:p>
        </p:txBody>
      </p:sp>
      <p:sp>
        <p:nvSpPr>
          <p:cNvPr id="3" name="Content Placeholder 2"/>
          <p:cNvSpPr>
            <a:spLocks noGrp="1"/>
          </p:cNvSpPr>
          <p:nvPr>
            <p:ph sz="quarter" idx="10"/>
          </p:nvPr>
        </p:nvSpPr>
        <p:spPr>
          <a:xfrm>
            <a:off x="528615" y="846137"/>
            <a:ext cx="11096696" cy="5023294"/>
          </a:xfrm>
        </p:spPr>
        <p:txBody>
          <a:bodyPr/>
          <a:lstStyle/>
          <a:p>
            <a:pPr marL="342900" indent="-342900">
              <a:spcAft>
                <a:spcPts val="800"/>
              </a:spcAft>
              <a:buClr>
                <a:srgbClr val="C00000"/>
              </a:buClr>
              <a:buSzPct val="90000"/>
              <a:buFont typeface="+mj-lt"/>
              <a:buAutoNum type="arabicPeriod" startAt="19"/>
            </a:pPr>
            <a:r>
              <a:rPr lang="en-US" sz="1600" smtClean="0">
                <a:latin typeface="Consolas" panose="020B0609020204030204" pitchFamily="49" charset="0"/>
                <a:cs typeface="Consolas" panose="020B0609020204030204" pitchFamily="49" charset="0"/>
              </a:rPr>
              <a:t>    "</a:t>
            </a:r>
            <a:r>
              <a:rPr lang="en-US" sz="1600">
                <a:latin typeface="Consolas" panose="020B0609020204030204" pitchFamily="49" charset="0"/>
                <a:cs typeface="Consolas" panose="020B0609020204030204" pitchFamily="49" charset="0"/>
              </a:rPr>
              <a:t>Taints": {</a:t>
            </a:r>
          </a:p>
          <a:p>
            <a:pPr marL="342900" indent="-342900">
              <a:spcAft>
                <a:spcPts val="0"/>
              </a:spcAft>
              <a:buClr>
                <a:srgbClr val="C00000"/>
              </a:buClr>
              <a:buSzPct val="90000"/>
              <a:buFont typeface="+mj-lt"/>
              <a:buAutoNum type="arabicPeriod" startAt="19"/>
            </a:pPr>
            <a:r>
              <a:rPr lang="en-US" sz="1600">
                <a:latin typeface="Consolas" panose="020B0609020204030204" pitchFamily="49" charset="0"/>
                <a:cs typeface="Consolas" panose="020B0609020204030204" pitchFamily="49" charset="0"/>
              </a:rPr>
              <a:t>        "Intent(tx=('org.cert.sendsms', 'MainActivity'), </a:t>
            </a:r>
            <a:r>
              <a:rPr lang="en-US" sz="1600" smtClean="0">
                <a:latin typeface="Consolas" panose="020B0609020204030204" pitchFamily="49" charset="0"/>
                <a:cs typeface="Consolas" panose="020B0609020204030204" pitchFamily="49" charset="0"/>
              </a:rPr>
              <a:t/>
            </a:r>
            <a:br>
              <a:rPr lang="en-US" sz="1600" smtClean="0">
                <a:latin typeface="Consolas" panose="020B0609020204030204" pitchFamily="49" charset="0"/>
                <a:cs typeface="Consolas" panose="020B0609020204030204" pitchFamily="49" charset="0"/>
              </a:rPr>
            </a:br>
            <a:r>
              <a:rPr lang="en-US" sz="1600" smtClean="0">
                <a:latin typeface="Consolas" panose="020B0609020204030204" pitchFamily="49" charset="0"/>
                <a:cs typeface="Consolas" panose="020B0609020204030204" pitchFamily="49" charset="0"/>
              </a:rPr>
              <a:t>                rx</a:t>
            </a:r>
            <a:r>
              <a:rPr lang="en-US" sz="1600">
                <a:latin typeface="Consolas" panose="020B0609020204030204" pitchFamily="49" charset="0"/>
                <a:cs typeface="Consolas" panose="020B0609020204030204" pitchFamily="49" charset="0"/>
              </a:rPr>
              <a:t>=('org.cert.echoer', </a:t>
            </a:r>
            <a:r>
              <a:rPr lang="en-US" sz="1600" smtClean="0">
                <a:latin typeface="Consolas" panose="020B0609020204030204" pitchFamily="49" charset="0"/>
                <a:cs typeface="Consolas" panose="020B0609020204030204" pitchFamily="49" charset="0"/>
              </a:rPr>
              <a:t> 'MainActivity</a:t>
            </a:r>
            <a:r>
              <a:rPr lang="en-US" sz="1600">
                <a:latin typeface="Consolas" panose="020B0609020204030204" pitchFamily="49" charset="0"/>
                <a:cs typeface="Consolas" panose="020B0609020204030204" pitchFamily="49" charset="0"/>
              </a:rPr>
              <a:t>'), intent_id='newField_6')": </a:t>
            </a:r>
            <a:r>
              <a:rPr lang="en-US" sz="1600" smtClean="0">
                <a:latin typeface="Consolas" panose="020B0609020204030204" pitchFamily="49" charset="0"/>
                <a:cs typeface="Consolas" panose="020B0609020204030204" pitchFamily="49" charset="0"/>
              </a:rPr>
              <a:t/>
            </a:r>
            <a:br>
              <a:rPr lang="en-US" sz="1600" smtClean="0">
                <a:latin typeface="Consolas" panose="020B0609020204030204" pitchFamily="49" charset="0"/>
                <a:cs typeface="Consolas" panose="020B0609020204030204" pitchFamily="49" charset="0"/>
              </a:rPr>
            </a:br>
            <a:r>
              <a:rPr lang="en-US" sz="1600" smtClean="0">
                <a:latin typeface="Consolas" panose="020B0609020204030204" pitchFamily="49" charset="0"/>
                <a:cs typeface="Consolas" panose="020B0609020204030204" pitchFamily="49" charset="0"/>
              </a:rPr>
              <a:t>        [</a:t>
            </a:r>
            <a:endParaRPr lang="en-US" sz="1600">
              <a:latin typeface="Consolas" panose="020B0609020204030204" pitchFamily="49" charset="0"/>
              <a:cs typeface="Consolas" panose="020B0609020204030204" pitchFamily="49" charset="0"/>
            </a:endParaRPr>
          </a:p>
          <a:p>
            <a:pPr marL="342900" indent="-342900">
              <a:spcAft>
                <a:spcPts val="0"/>
              </a:spcAft>
              <a:buClr>
                <a:srgbClr val="C00000"/>
              </a:buClr>
              <a:buSzPct val="90000"/>
              <a:buFont typeface="+mj-lt"/>
              <a:buAutoNum type="arabicPeriod" startAt="19"/>
            </a:pPr>
            <a:r>
              <a:rPr lang="en-US" sz="1600">
                <a:latin typeface="Consolas" panose="020B0609020204030204" pitchFamily="49" charset="0"/>
                <a:cs typeface="Consolas" panose="020B0609020204030204" pitchFamily="49" charset="0"/>
              </a:rPr>
              <a:t>            "Src: &lt;android.telephony.TelephonyManager: java.lang.String getDeviceId()&gt;"</a:t>
            </a:r>
          </a:p>
          <a:p>
            <a:pPr marL="342900" indent="-342900">
              <a:spcAft>
                <a:spcPts val="0"/>
              </a:spcAft>
              <a:buClr>
                <a:srgbClr val="C00000"/>
              </a:buClr>
              <a:buSzPct val="90000"/>
              <a:buFont typeface="+mj-lt"/>
              <a:buAutoNum type="arabicPeriod" startAt="19"/>
            </a:pPr>
            <a:r>
              <a:rPr lang="en-US" sz="1600">
                <a:latin typeface="Consolas" panose="020B0609020204030204" pitchFamily="49" charset="0"/>
                <a:cs typeface="Consolas" panose="020B0609020204030204" pitchFamily="49" charset="0"/>
              </a:rPr>
              <a:t>        ],</a:t>
            </a:r>
          </a:p>
          <a:p>
            <a:pPr marL="342900" indent="-342900">
              <a:spcAft>
                <a:spcPts val="0"/>
              </a:spcAft>
              <a:buClr>
                <a:srgbClr val="C00000"/>
              </a:buClr>
              <a:buSzPct val="90000"/>
              <a:buFont typeface="+mj-lt"/>
              <a:buAutoNum type="arabicPeriod" startAt="19"/>
            </a:pPr>
            <a:r>
              <a:rPr lang="en-US" sz="1600">
                <a:latin typeface="Consolas" panose="020B0609020204030204" pitchFamily="49" charset="0"/>
                <a:cs typeface="Consolas" panose="020B0609020204030204" pitchFamily="49" charset="0"/>
              </a:rPr>
              <a:t>        "Sink: &lt;android.telephony.SmsManager: </a:t>
            </a:r>
            <a:r>
              <a:rPr lang="en-US" sz="1600" smtClean="0">
                <a:latin typeface="Consolas" panose="020B0609020204030204" pitchFamily="49" charset="0"/>
                <a:cs typeface="Consolas" panose="020B0609020204030204" pitchFamily="49" charset="0"/>
              </a:rPr>
              <a:t/>
            </a:r>
            <a:br>
              <a:rPr lang="en-US" sz="1600" smtClean="0">
                <a:latin typeface="Consolas" panose="020B0609020204030204" pitchFamily="49" charset="0"/>
                <a:cs typeface="Consolas" panose="020B0609020204030204" pitchFamily="49" charset="0"/>
              </a:rPr>
            </a:br>
            <a:r>
              <a:rPr lang="en-US" sz="1600" smtClean="0">
                <a:latin typeface="Consolas" panose="020B0609020204030204" pitchFamily="49" charset="0"/>
                <a:cs typeface="Consolas" panose="020B0609020204030204" pitchFamily="49" charset="0"/>
              </a:rPr>
              <a:t>	                void sendTextMessage(java.lang.String,java.lang.String,java.lang.String,</a:t>
            </a:r>
            <a:br>
              <a:rPr lang="en-US" sz="1600" smtClean="0">
                <a:latin typeface="Consolas" panose="020B0609020204030204" pitchFamily="49" charset="0"/>
                <a:cs typeface="Consolas" panose="020B0609020204030204" pitchFamily="49" charset="0"/>
              </a:rPr>
            </a:br>
            <a:r>
              <a:rPr lang="en-US" sz="1600" smtClean="0">
                <a:latin typeface="Consolas" panose="020B0609020204030204" pitchFamily="49" charset="0"/>
                <a:cs typeface="Consolas" panose="020B0609020204030204" pitchFamily="49" charset="0"/>
              </a:rPr>
              <a:t>                                     android.app.PendingIntent</a:t>
            </a:r>
            <a:r>
              <a:rPr lang="en-US" sz="1600">
                <a:latin typeface="Consolas" panose="020B0609020204030204" pitchFamily="49" charset="0"/>
                <a:cs typeface="Consolas" panose="020B0609020204030204" pitchFamily="49" charset="0"/>
              </a:rPr>
              <a:t>, </a:t>
            </a:r>
            <a:r>
              <a:rPr lang="en-US" sz="1600" smtClean="0">
                <a:latin typeface="Consolas" panose="020B0609020204030204" pitchFamily="49" charset="0"/>
                <a:cs typeface="Consolas" panose="020B0609020204030204" pitchFamily="49" charset="0"/>
              </a:rPr>
              <a:t>android.app.PendingIntent)&gt;": </a:t>
            </a:r>
            <a:br>
              <a:rPr lang="en-US" sz="1600" smtClean="0">
                <a:latin typeface="Consolas" panose="020B0609020204030204" pitchFamily="49" charset="0"/>
                <a:cs typeface="Consolas" panose="020B0609020204030204" pitchFamily="49" charset="0"/>
              </a:rPr>
            </a:br>
            <a:r>
              <a:rPr lang="en-US" sz="1600" smtClean="0">
                <a:latin typeface="Consolas" panose="020B0609020204030204" pitchFamily="49" charset="0"/>
                <a:cs typeface="Consolas" panose="020B0609020204030204" pitchFamily="49" charset="0"/>
              </a:rPr>
              <a:t>        [</a:t>
            </a:r>
            <a:endParaRPr lang="en-US" sz="1600">
              <a:latin typeface="Consolas" panose="020B0609020204030204" pitchFamily="49" charset="0"/>
              <a:cs typeface="Consolas" panose="020B0609020204030204" pitchFamily="49" charset="0"/>
            </a:endParaRPr>
          </a:p>
          <a:p>
            <a:pPr marL="342900" indent="-342900">
              <a:spcAft>
                <a:spcPts val="0"/>
              </a:spcAft>
              <a:buClr>
                <a:srgbClr val="C00000"/>
              </a:buClr>
              <a:buSzPct val="90000"/>
              <a:buFont typeface="+mj-lt"/>
              <a:buAutoNum type="arabicPeriod" startAt="19"/>
            </a:pPr>
            <a:r>
              <a:rPr lang="en-US" sz="1600">
                <a:latin typeface="Consolas" panose="020B0609020204030204" pitchFamily="49" charset="0"/>
                <a:cs typeface="Consolas" panose="020B0609020204030204" pitchFamily="49" charset="0"/>
              </a:rPr>
              <a:t>            "Src: &lt;android.os.Bundle: java.lang.String getString(java.lang.String)&gt;",</a:t>
            </a:r>
          </a:p>
          <a:p>
            <a:pPr marL="342900" indent="-342900">
              <a:spcAft>
                <a:spcPts val="0"/>
              </a:spcAft>
              <a:buClr>
                <a:srgbClr val="C00000"/>
              </a:buClr>
              <a:buSzPct val="90000"/>
              <a:buFont typeface="+mj-lt"/>
              <a:buAutoNum type="arabicPeriod" startAt="19"/>
            </a:pPr>
            <a:r>
              <a:rPr lang="en-US" sz="1600">
                <a:latin typeface="Consolas" panose="020B0609020204030204" pitchFamily="49" charset="0"/>
                <a:cs typeface="Consolas" panose="020B0609020204030204" pitchFamily="49" charset="0"/>
              </a:rPr>
              <a:t>            "Src: &lt;android.telephony.TelephonyManager: java.lang.String getDeviceId()&gt;"</a:t>
            </a:r>
          </a:p>
          <a:p>
            <a:pPr marL="342900" indent="-342900">
              <a:spcAft>
                <a:spcPts val="0"/>
              </a:spcAft>
              <a:buClr>
                <a:srgbClr val="C00000"/>
              </a:buClr>
              <a:buSzPct val="90000"/>
              <a:buFont typeface="+mj-lt"/>
              <a:buAutoNum type="arabicPeriod" startAt="19"/>
            </a:pPr>
            <a:r>
              <a:rPr lang="en-US" sz="1600">
                <a:latin typeface="Consolas" panose="020B0609020204030204" pitchFamily="49" charset="0"/>
                <a:cs typeface="Consolas" panose="020B0609020204030204" pitchFamily="49" charset="0"/>
              </a:rPr>
              <a:t>        ],</a:t>
            </a:r>
          </a:p>
          <a:p>
            <a:pPr marL="342900" indent="-342900">
              <a:spcAft>
                <a:spcPts val="0"/>
              </a:spcAft>
              <a:buClr>
                <a:srgbClr val="C00000"/>
              </a:buClr>
              <a:buSzPct val="90000"/>
              <a:buFont typeface="+mj-lt"/>
              <a:buAutoNum type="arabicPeriod" startAt="19"/>
            </a:pPr>
            <a:r>
              <a:rPr lang="en-US" sz="1600">
                <a:latin typeface="Consolas" panose="020B0609020204030204" pitchFamily="49" charset="0"/>
                <a:cs typeface="Consolas" panose="020B0609020204030204" pitchFamily="49" charset="0"/>
              </a:rPr>
              <a:t>    }</a:t>
            </a:r>
          </a:p>
          <a:p>
            <a:pPr marL="342900" indent="-342900">
              <a:spcAft>
                <a:spcPts val="0"/>
              </a:spcAft>
              <a:buClr>
                <a:srgbClr val="C00000"/>
              </a:buClr>
              <a:buSzPct val="90000"/>
              <a:buFont typeface="+mj-lt"/>
              <a:buAutoNum type="arabicPeriod" startAt="19"/>
            </a:pPr>
            <a:r>
              <a:rPr lang="en-US" sz="1600">
                <a:latin typeface="Consolas" panose="020B0609020204030204" pitchFamily="49" charset="0"/>
                <a:cs typeface="Consolas" panose="020B0609020204030204" pitchFamily="49" charset="0"/>
              </a:rPr>
              <a:t>}</a:t>
            </a:r>
          </a:p>
          <a:p>
            <a:pPr marL="342900" indent="-342900">
              <a:spcAft>
                <a:spcPts val="0"/>
              </a:spcAft>
              <a:buClr>
                <a:srgbClr val="C00000"/>
              </a:buClr>
              <a:buSzPct val="90000"/>
              <a:buFont typeface="+mj-lt"/>
              <a:buAutoNum type="arabicPeriod" startAt="19"/>
            </a:pPr>
            <a:endParaRPr lang="en-US" sz="160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095458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58" y="241300"/>
            <a:ext cx="11276424" cy="775597"/>
          </a:xfrm>
        </p:spPr>
        <p:txBody>
          <a:bodyPr/>
          <a:lstStyle/>
          <a:p>
            <a:r>
              <a:rPr lang="en-US" smtClean="0"/>
              <a:t>Extracted Manifest XML</a:t>
            </a:r>
            <a:br>
              <a:rPr lang="en-US" smtClean="0"/>
            </a:br>
            <a:r>
              <a:rPr lang="en-US" smtClean="0"/>
              <a:t>(excerpts)</a:t>
            </a:r>
            <a:endParaRPr lang="en-US"/>
          </a:p>
        </p:txBody>
      </p:sp>
      <p:pic>
        <p:nvPicPr>
          <p:cNvPr id="7" name="Content Placeholder 6"/>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6026727" y="-1"/>
            <a:ext cx="6152573" cy="6323479"/>
          </a:xfrm>
        </p:spPr>
      </p:pic>
      <p:sp>
        <p:nvSpPr>
          <p:cNvPr id="6" name="Rectangle 5"/>
          <p:cNvSpPr/>
          <p:nvPr/>
        </p:nvSpPr>
        <p:spPr bwMode="auto">
          <a:xfrm>
            <a:off x="6619040" y="2553968"/>
            <a:ext cx="5311703" cy="1930946"/>
          </a:xfrm>
          <a:prstGeom prst="rect">
            <a:avLst/>
          </a:prstGeom>
          <a:noFill/>
          <a:ln w="57150" cap="flat" cmpd="sng" algn="ctr">
            <a:solidFill>
              <a:srgbClr val="00B0F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solidFill>
                  <a:schemeClr val="bg1">
                    <a:lumMod val="50000"/>
                  </a:schemeClr>
                </a:solidFill>
              </a:ln>
              <a:solidFill>
                <a:schemeClr val="tx1"/>
              </a:solidFill>
              <a:effectLst/>
              <a:latin typeface="Arial" charset="0"/>
              <a:ea typeface="ＭＳ Ｐゴシック" pitchFamily="1" charset="-128"/>
            </a:endParaRPr>
          </a:p>
        </p:txBody>
      </p:sp>
      <p:sp>
        <p:nvSpPr>
          <p:cNvPr id="8" name="Rectangle 7"/>
          <p:cNvSpPr/>
          <p:nvPr/>
        </p:nvSpPr>
        <p:spPr bwMode="auto">
          <a:xfrm>
            <a:off x="6619040" y="4438723"/>
            <a:ext cx="5311703" cy="1325973"/>
          </a:xfrm>
          <a:prstGeom prst="rect">
            <a:avLst/>
          </a:prstGeom>
          <a:noFill/>
          <a:ln w="57150" cap="flat" cmpd="sng" algn="ctr">
            <a:solidFill>
              <a:srgbClr val="00B0F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solidFill>
                  <a:schemeClr val="bg1">
                    <a:lumMod val="50000"/>
                  </a:schemeClr>
                </a:solidFill>
              </a:ln>
              <a:solidFill>
                <a:schemeClr val="tx1"/>
              </a:solidFill>
              <a:effectLst/>
              <a:latin typeface="Arial" charset="0"/>
              <a:ea typeface="ＭＳ Ｐゴシック" pitchFamily="1" charset="-128"/>
            </a:endParaRPr>
          </a:p>
        </p:txBody>
      </p:sp>
      <p:pic>
        <p:nvPicPr>
          <p:cNvPr id="9" name="Content Placeholder 6"/>
          <p:cNvPicPr>
            <a:picLocks noChangeAspect="1"/>
          </p:cNvPicPr>
          <p:nvPr/>
        </p:nvPicPr>
        <p:blipFill rotWithShape="1">
          <a:blip r:embed="rId2">
            <a:extLst>
              <a:ext uri="{28A0092B-C50C-407E-A947-70E740481C1C}">
                <a14:useLocalDpi xmlns:a14="http://schemas.microsoft.com/office/drawing/2010/main" val="0"/>
              </a:ext>
            </a:extLst>
          </a:blip>
          <a:srcRect l="9176" t="40223" r="5366" b="29049"/>
          <a:stretch/>
        </p:blipFill>
        <p:spPr>
          <a:xfrm>
            <a:off x="2661705" y="1772530"/>
            <a:ext cx="9454095" cy="3493822"/>
          </a:xfrm>
          <a:prstGeom prst="rect">
            <a:avLst/>
          </a:prstGeom>
          <a:ln w="50800">
            <a:solidFill>
              <a:srgbClr val="00B0F0"/>
            </a:solidFill>
          </a:ln>
        </p:spPr>
      </p:pic>
      <p:pic>
        <p:nvPicPr>
          <p:cNvPr id="10" name="Content Placeholder 6"/>
          <p:cNvPicPr>
            <a:picLocks noChangeAspect="1"/>
          </p:cNvPicPr>
          <p:nvPr/>
        </p:nvPicPr>
        <p:blipFill rotWithShape="1">
          <a:blip r:embed="rId2">
            <a:extLst>
              <a:ext uri="{28A0092B-C50C-407E-A947-70E740481C1C}">
                <a14:useLocalDpi xmlns:a14="http://schemas.microsoft.com/office/drawing/2010/main" val="0"/>
              </a:ext>
            </a:extLst>
          </a:blip>
          <a:srcRect l="8426" t="69673" r="13211" b="8856"/>
          <a:stretch/>
        </p:blipFill>
        <p:spPr>
          <a:xfrm>
            <a:off x="3446614" y="3323409"/>
            <a:ext cx="8669186" cy="2441287"/>
          </a:xfrm>
          <a:prstGeom prst="rect">
            <a:avLst/>
          </a:prstGeom>
          <a:ln w="50800">
            <a:solidFill>
              <a:srgbClr val="00B0F0"/>
            </a:solidFill>
          </a:ln>
        </p:spPr>
      </p:pic>
    </p:spTree>
    <p:extLst>
      <p:ext uri="{BB962C8B-B14F-4D97-AF65-F5344CB8AC3E}">
        <p14:creationId xmlns:p14="http://schemas.microsoft.com/office/powerpoint/2010/main" val="16354394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6"/>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polycom.com/content/dam/polycom/www/images/aboutus/contact-us/contactus-main-world.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1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35"/>
            <a:ext cx="12179300" cy="6160771"/>
          </a:xfrm>
          <a:prstGeom prst="rect">
            <a:avLst/>
          </a:prstGeom>
          <a:noFill/>
          <a:extLst>
            <a:ext uri="{909E8E84-426E-40dd-AFC4-6F175D3DCCD1}">
              <a14:hiddenFill xmlns:a14="http://schemas.microsoft.com/office/drawing/2010/main" xmlns="">
                <a:solidFill>
                  <a:srgbClr val="FFFFFF"/>
                </a:solidFill>
              </a14:hiddenFill>
            </a:ext>
          </a:extLst>
        </p:spPr>
      </p:pic>
      <p:sp>
        <p:nvSpPr>
          <p:cNvPr id="922626" name="Rectangle 2"/>
          <p:cNvSpPr>
            <a:spLocks noGrp="1" noChangeArrowheads="1"/>
          </p:cNvSpPr>
          <p:nvPr>
            <p:ph type="title"/>
          </p:nvPr>
        </p:nvSpPr>
        <p:spPr/>
        <p:txBody>
          <a:bodyPr/>
          <a:lstStyle/>
          <a:p>
            <a:r>
              <a:rPr lang="en-US" smtClean="0"/>
              <a:t>For More Information</a:t>
            </a:r>
            <a:endParaRPr lang="en-US" dirty="0"/>
          </a:p>
        </p:txBody>
      </p:sp>
      <p:graphicFrame>
        <p:nvGraphicFramePr>
          <p:cNvPr id="922648" name="Group 24"/>
          <p:cNvGraphicFramePr>
            <a:graphicFrameLocks noGrp="1"/>
          </p:cNvGraphicFramePr>
          <p:nvPr>
            <p:ph idx="4294967295"/>
            <p:extLst>
              <p:ext uri="{D42A27DB-BD31-4B8C-83A1-F6EECF244321}">
                <p14:modId xmlns:p14="http://schemas.microsoft.com/office/powerpoint/2010/main" val="2826571914"/>
              </p:ext>
            </p:extLst>
          </p:nvPr>
        </p:nvGraphicFramePr>
        <p:xfrm>
          <a:off x="710460" y="1303338"/>
          <a:ext cx="10815811" cy="4856798"/>
        </p:xfrm>
        <a:graphic>
          <a:graphicData uri="http://schemas.openxmlformats.org/drawingml/2006/table">
            <a:tbl>
              <a:tblPr/>
              <a:tblGrid>
                <a:gridCol w="5759794"/>
                <a:gridCol w="5056017"/>
              </a:tblGrid>
              <a:tr h="3306680">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defRPr/>
                      </a:pPr>
                      <a:r>
                        <a:rPr kumimoji="0" lang="en-US" sz="2000" b="1" i="0" u="none" strike="noStrike" cap="none" normalizeH="0" baseline="0" smtClean="0">
                          <a:ln>
                            <a:noFill/>
                          </a:ln>
                          <a:solidFill>
                            <a:schemeClr val="tx1"/>
                          </a:solidFill>
                          <a:effectLst/>
                          <a:latin typeface="Arial" charset="0"/>
                        </a:rPr>
                        <a:t>Secure Coding Initiative</a:t>
                      </a:r>
                    </a:p>
                    <a:p>
                      <a:pPr marL="342900" marR="0" lvl="0" indent="-342900" algn="l" defTabSz="914400" rtl="0" eaLnBrk="1" fontAlgn="base" latinLnBrk="0" hangingPunct="1">
                        <a:lnSpc>
                          <a:spcPct val="95000"/>
                        </a:lnSpc>
                        <a:spcBef>
                          <a:spcPct val="0"/>
                        </a:spcBef>
                        <a:spcAft>
                          <a:spcPct val="25000"/>
                        </a:spcAft>
                        <a:buClrTx/>
                        <a:buSzPct val="100000"/>
                        <a:buFont typeface="Arial" panose="020B0604020202020204" pitchFamily="34" charset="0"/>
                        <a:buChar char="•"/>
                        <a:tabLst/>
                        <a:defRPr/>
                      </a:pPr>
                      <a:r>
                        <a:rPr kumimoji="0" lang="en-US" sz="2000" b="0" i="0" u="none" strike="noStrike" cap="none" normalizeH="0" baseline="0" smtClean="0">
                          <a:ln>
                            <a:noFill/>
                          </a:ln>
                          <a:solidFill>
                            <a:schemeClr val="tx1"/>
                          </a:solidFill>
                          <a:effectLst/>
                          <a:latin typeface="Arial" charset="0"/>
                        </a:rPr>
                        <a:t>Will Klieber, Lori Flynn</a:t>
                      </a:r>
                      <a:br>
                        <a:rPr kumimoji="0" lang="en-US" sz="2000" b="0" i="0" u="none" strike="noStrike" cap="none" normalizeH="0" baseline="0" smtClean="0">
                          <a:ln>
                            <a:noFill/>
                          </a:ln>
                          <a:solidFill>
                            <a:schemeClr val="tx1"/>
                          </a:solidFill>
                          <a:effectLst/>
                          <a:latin typeface="Arial" charset="0"/>
                        </a:rPr>
                      </a:br>
                      <a:r>
                        <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rPr>
                        <a:t>{weklieber,lflynn}@cert.org</a:t>
                      </a:r>
                    </a:p>
                    <a:p>
                      <a:pPr marL="457200" marR="0" lvl="1"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smtClean="0">
                          <a:ln>
                            <a:noFill/>
                          </a:ln>
                          <a:solidFill>
                            <a:schemeClr val="tx1"/>
                          </a:solidFill>
                          <a:effectLst/>
                          <a:latin typeface="Arial" charset="0"/>
                        </a:rPr>
                        <a:t>Web</a:t>
                      </a:r>
                    </a:p>
                    <a:p>
                      <a:pPr marL="342900" marR="0" lvl="0" indent="-342900" algn="l" defTabSz="914400" rtl="0" eaLnBrk="1" fontAlgn="base" latinLnBrk="0" hangingPunct="1">
                        <a:lnSpc>
                          <a:spcPct val="95000"/>
                        </a:lnSpc>
                        <a:spcBef>
                          <a:spcPct val="0"/>
                        </a:spcBef>
                        <a:spcAft>
                          <a:spcPct val="25000"/>
                        </a:spcAft>
                        <a:buClrTx/>
                        <a:buSzPct val="70000"/>
                        <a:buFont typeface="Arial" panose="020B0604020202020204" pitchFamily="34" charset="0"/>
                        <a:buChar char="•"/>
                        <a:tabLst/>
                      </a:pPr>
                      <a:r>
                        <a:rPr kumimoji="0" lang="en-US" sz="2000" b="0" i="0" u="none" strike="noStrike" cap="none" normalizeH="0" baseline="0" smtClean="0">
                          <a:ln>
                            <a:noFill/>
                          </a:ln>
                          <a:solidFill>
                            <a:schemeClr val="tx1"/>
                          </a:solidFill>
                          <a:effectLst/>
                          <a:latin typeface="Arial" charset="0"/>
                          <a:hlinkClick r:id="rId5"/>
                        </a:rPr>
                        <a:t>www.cert.org/secure-coding</a:t>
                      </a:r>
                      <a:r>
                        <a:rPr kumimoji="0" lang="en-US" sz="2000" b="0" i="0" u="none" strike="noStrike" cap="none" normalizeH="0" baseline="0" smtClean="0">
                          <a:ln>
                            <a:noFill/>
                          </a:ln>
                          <a:solidFill>
                            <a:schemeClr val="tx1"/>
                          </a:solidFill>
                          <a:effectLst/>
                          <a:latin typeface="Arial" charset="0"/>
                        </a:rPr>
                        <a:t> </a:t>
                      </a:r>
                    </a:p>
                    <a:p>
                      <a:pPr marL="342900" marR="0" lvl="0" indent="-342900" algn="l" defTabSz="914400" rtl="0" eaLnBrk="1" fontAlgn="base" latinLnBrk="0" hangingPunct="1">
                        <a:lnSpc>
                          <a:spcPct val="95000"/>
                        </a:lnSpc>
                        <a:spcBef>
                          <a:spcPct val="0"/>
                        </a:spcBef>
                        <a:spcAft>
                          <a:spcPct val="25000"/>
                        </a:spcAft>
                        <a:buClrTx/>
                        <a:buSzPct val="70000"/>
                        <a:buFont typeface="Arial" panose="020B0604020202020204" pitchFamily="34" charset="0"/>
                        <a:buChar char="•"/>
                        <a:tabLst/>
                      </a:pPr>
                      <a:r>
                        <a:rPr kumimoji="0" lang="en-US" sz="2000" b="0" i="0" u="none" strike="noStrike" cap="none" normalizeH="0" baseline="0" smtClean="0">
                          <a:ln>
                            <a:noFill/>
                          </a:ln>
                          <a:solidFill>
                            <a:schemeClr val="tx1"/>
                          </a:solidFill>
                          <a:effectLst/>
                          <a:latin typeface="Arial" charset="0"/>
                          <a:hlinkClick r:id="rId6"/>
                        </a:rPr>
                        <a:t>www.securecoding.cert.org</a:t>
                      </a:r>
                      <a:endParaRPr kumimoji="0" lang="en-US"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1"/>
                          </a:solidFill>
                          <a:effectLst/>
                          <a:latin typeface="Arial" charset="0"/>
                        </a:rPr>
                        <a:t>U.S. Mail</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Software Engineering Institute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Customer Relations</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4500 Fifth Avenue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Pittsburgh, </a:t>
                      </a:r>
                      <a:r>
                        <a:rPr kumimoji="0" lang="en-US" sz="2000" b="0" i="0" u="none" strike="noStrike" cap="none" normalizeH="0" baseline="0" smtClean="0">
                          <a:ln>
                            <a:noFill/>
                          </a:ln>
                          <a:solidFill>
                            <a:schemeClr val="tx1"/>
                          </a:solidFill>
                          <a:effectLst/>
                          <a:latin typeface="Arial" charset="0"/>
                        </a:rPr>
                        <a:t>PA 15213-2612</a:t>
                      </a:r>
                      <a:endParaRPr kumimoji="0" lang="en-US" sz="20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smtClean="0">
                          <a:ln>
                            <a:noFill/>
                          </a:ln>
                          <a:solidFill>
                            <a:schemeClr val="tx1"/>
                          </a:solidFill>
                          <a:effectLst/>
                          <a:latin typeface="Arial" charset="0"/>
                        </a:rPr>
                        <a:t>Subscribe to the CERT Secure Coding eNewsletter</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lang="en-US" sz="2000" smtClean="0">
                          <a:solidFill>
                            <a:schemeClr val="tx1"/>
                          </a:solidFill>
                        </a:rPr>
                        <a:t>mailto</a:t>
                      </a:r>
                      <a:r>
                        <a:rPr kumimoji="0" lang="en-US" sz="2000" b="0" i="0" u="none" strike="noStrike" cap="none" normalizeH="0" baseline="0" smtClean="0">
                          <a:ln>
                            <a:noFill/>
                          </a:ln>
                          <a:solidFill>
                            <a:schemeClr val="tx1"/>
                          </a:solidFill>
                          <a:effectLst/>
                          <a:latin typeface="Arial" charset="0"/>
                        </a:rPr>
                        <a:t>: info@sei.cmu.edu</a:t>
                      </a:r>
                    </a:p>
                  </a:txBody>
                  <a:tcPr marL="0" marR="0" marT="0" marB="0" horzOverflow="overflow">
                    <a:lnL>
                      <a:noFill/>
                    </a:lnL>
                    <a:lnR cap="flat">
                      <a:noFill/>
                    </a:lnR>
                    <a:lnT cap="flat">
                      <a:noFill/>
                    </a:lnT>
                    <a:lnB>
                      <a:noFill/>
                    </a:lnB>
                    <a:lnTlToBr>
                      <a:noFill/>
                    </a:lnTlToBr>
                    <a:lnBlToTr>
                      <a:noFill/>
                    </a:lnBlToTr>
                    <a:noFill/>
                  </a:tcPr>
                </a:tc>
              </a:tr>
              <a:tr h="1550118">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a:noFill/>
                    </a:lnL>
                    <a:lnR cap="flat">
                      <a:noFill/>
                    </a:lnR>
                    <a:lnT>
                      <a:noFill/>
                    </a:lnT>
                    <a:lnB cap="flat">
                      <a:noFill/>
                    </a:lnB>
                    <a:lnTlToBr>
                      <a:noFill/>
                    </a:lnTlToBr>
                    <a:lnBlToTr>
                      <a:noFill/>
                    </a:lnBlToTr>
                    <a:noFill/>
                  </a:tcPr>
                </a:tc>
              </a:tr>
            </a:tbl>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2781" y="4781478"/>
            <a:ext cx="3931519" cy="1103068"/>
          </a:xfrm>
          <a:prstGeom prst="rect">
            <a:avLst/>
          </a:prstGeom>
        </p:spPr>
      </p:pic>
    </p:spTree>
    <p:extLst>
      <p:ext uri="{BB962C8B-B14F-4D97-AF65-F5344CB8AC3E}">
        <p14:creationId xmlns:p14="http://schemas.microsoft.com/office/powerpoint/2010/main" val="18138786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a:t>
            </a:r>
            <a:endParaRPr lang="en-US" dirty="0"/>
          </a:p>
        </p:txBody>
      </p:sp>
      <p:sp>
        <p:nvSpPr>
          <p:cNvPr id="3" name="Content Placeholder 2"/>
          <p:cNvSpPr>
            <a:spLocks noGrp="1"/>
          </p:cNvSpPr>
          <p:nvPr>
            <p:ph sz="quarter" idx="10"/>
          </p:nvPr>
        </p:nvSpPr>
        <p:spPr>
          <a:prstGeom prst="rect">
            <a:avLst/>
          </a:prstGeom>
        </p:spPr>
        <p:txBody>
          <a:bodyPr>
            <a:normAutofit/>
          </a:bodyPr>
          <a:lstStyle/>
          <a:p>
            <a:pPr>
              <a:lnSpc>
                <a:spcPct val="120000"/>
              </a:lnSpc>
            </a:pPr>
            <a:r>
              <a:rPr lang="en-US" sz="2300" dirty="0"/>
              <a:t>One billion Android devices (phones and tablets) </a:t>
            </a:r>
            <a:r>
              <a:rPr lang="en-US" sz="2300" dirty="0" smtClean="0"/>
              <a:t>estimated </a:t>
            </a:r>
            <a:r>
              <a:rPr lang="en-US" sz="2300" dirty="0"/>
              <a:t>sold in </a:t>
            </a:r>
            <a:r>
              <a:rPr lang="en-US" sz="2300" dirty="0" smtClean="0"/>
              <a:t>2014.</a:t>
            </a:r>
            <a:r>
              <a:rPr lang="en-US" sz="2300" baseline="30000" dirty="0" smtClean="0"/>
              <a:t>1</a:t>
            </a:r>
            <a:endParaRPr lang="en-US" sz="2300" baseline="30000" dirty="0"/>
          </a:p>
          <a:p>
            <a:pPr>
              <a:lnSpc>
                <a:spcPct val="120000"/>
              </a:lnSpc>
            </a:pPr>
            <a:r>
              <a:rPr lang="en-US" sz="2300" dirty="0" smtClean="0"/>
              <a:t>Goal: Detect malicious apps that leak sensitive data.</a:t>
            </a:r>
          </a:p>
          <a:p>
            <a:pPr lvl="2">
              <a:lnSpc>
                <a:spcPct val="120000"/>
              </a:lnSpc>
            </a:pPr>
            <a:r>
              <a:rPr lang="en-US" sz="2300" dirty="0" smtClean="0"/>
              <a:t>E.g., leak contacts list to marketing company.</a:t>
            </a:r>
          </a:p>
          <a:p>
            <a:pPr lvl="2">
              <a:lnSpc>
                <a:spcPct val="120000"/>
              </a:lnSpc>
            </a:pPr>
            <a:r>
              <a:rPr lang="en-US" sz="2300" dirty="0"/>
              <a:t>“All or nothing” permission </a:t>
            </a:r>
            <a:r>
              <a:rPr lang="en-US" sz="2300" smtClean="0"/>
              <a:t>model.</a:t>
            </a:r>
            <a:endParaRPr lang="en-US" sz="2300" dirty="0" smtClean="0"/>
          </a:p>
          <a:p>
            <a:pPr>
              <a:lnSpc>
                <a:spcPct val="120000"/>
              </a:lnSpc>
            </a:pPr>
            <a:r>
              <a:rPr lang="en-US" sz="2300" dirty="0" smtClean="0"/>
              <a:t>Apps can collude to leak data.</a:t>
            </a:r>
          </a:p>
          <a:p>
            <a:pPr lvl="2">
              <a:lnSpc>
                <a:spcPct val="120000"/>
              </a:lnSpc>
            </a:pPr>
            <a:r>
              <a:rPr lang="en-US" sz="2300" dirty="0" smtClean="0"/>
              <a:t>Evades precise detection if only analyzed individually.</a:t>
            </a:r>
            <a:endParaRPr lang="en-US" sz="2300" dirty="0"/>
          </a:p>
        </p:txBody>
      </p:sp>
      <p:cxnSp>
        <p:nvCxnSpPr>
          <p:cNvPr id="5" name="Straight Connector 4"/>
          <p:cNvCxnSpPr/>
          <p:nvPr/>
        </p:nvCxnSpPr>
        <p:spPr>
          <a:xfrm>
            <a:off x="1966450" y="5294510"/>
            <a:ext cx="83098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41104" y="5401305"/>
            <a:ext cx="9970286" cy="400110"/>
          </a:xfrm>
          <a:prstGeom prst="rect">
            <a:avLst/>
          </a:prstGeom>
          <a:noFill/>
        </p:spPr>
        <p:txBody>
          <a:bodyPr wrap="square" rtlCol="0">
            <a:spAutoFit/>
          </a:bodyPr>
          <a:lstStyle/>
          <a:p>
            <a:pPr algn="ctr"/>
            <a:r>
              <a:rPr lang="en-US" baseline="30000" dirty="0" smtClean="0"/>
              <a:t>1 </a:t>
            </a:r>
            <a:r>
              <a:rPr lang="en-US" dirty="0" smtClean="0"/>
              <a:t>Gartner Report</a:t>
            </a:r>
            <a:r>
              <a:rPr lang="en-US" dirty="0"/>
              <a:t>: </a:t>
            </a:r>
            <a:r>
              <a:rPr lang="en-US" dirty="0">
                <a:hlinkClick r:id="rId3"/>
              </a:rPr>
              <a:t>http</a:t>
            </a:r>
            <a:r>
              <a:rPr lang="en-US">
                <a:hlinkClick r:id="rId3"/>
              </a:rPr>
              <a:t>://</a:t>
            </a:r>
            <a:r>
              <a:rPr lang="en-US" smtClean="0">
                <a:hlinkClick r:id="rId3"/>
              </a:rPr>
              <a:t>www.gartner.com/newsroom/id/2665715</a:t>
            </a:r>
            <a:endParaRPr lang="en-US" dirty="0" smtClean="0"/>
          </a:p>
        </p:txBody>
      </p:sp>
    </p:spTree>
    <p:extLst>
      <p:ext uri="{BB962C8B-B14F-4D97-AF65-F5344CB8AC3E}">
        <p14:creationId xmlns:p14="http://schemas.microsoft.com/office/powerpoint/2010/main" val="1743609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 Android</a:t>
            </a:r>
            <a:endParaRPr lang="en-US"/>
          </a:p>
        </p:txBody>
      </p:sp>
      <p:sp>
        <p:nvSpPr>
          <p:cNvPr id="3" name="Content Placeholder 2"/>
          <p:cNvSpPr>
            <a:spLocks noGrp="1"/>
          </p:cNvSpPr>
          <p:nvPr>
            <p:ph sz="quarter" idx="10"/>
          </p:nvPr>
        </p:nvSpPr>
        <p:spPr>
          <a:prstGeom prst="rect">
            <a:avLst/>
          </a:prstGeom>
        </p:spPr>
        <p:txBody>
          <a:bodyPr>
            <a:normAutofit/>
          </a:bodyPr>
          <a:lstStyle/>
          <a:p>
            <a:r>
              <a:rPr lang="en-US" dirty="0" smtClean="0"/>
              <a:t>Android apps have four types of </a:t>
            </a:r>
            <a:r>
              <a:rPr lang="en-US" b="1" dirty="0" smtClean="0"/>
              <a:t>components</a:t>
            </a:r>
            <a:r>
              <a:rPr lang="en-US" dirty="0" smtClean="0"/>
              <a:t>:</a:t>
            </a:r>
            <a:endParaRPr lang="en-US" dirty="0"/>
          </a:p>
          <a:p>
            <a:pPr lvl="2"/>
            <a:r>
              <a:rPr lang="en-US" dirty="0" smtClean="0"/>
              <a:t>Activities</a:t>
            </a:r>
            <a:endParaRPr lang="en-US" dirty="0"/>
          </a:p>
          <a:p>
            <a:pPr lvl="2"/>
            <a:r>
              <a:rPr lang="en-US" dirty="0" smtClean="0"/>
              <a:t>Services</a:t>
            </a:r>
            <a:endParaRPr lang="en-US" dirty="0"/>
          </a:p>
          <a:p>
            <a:pPr lvl="2"/>
            <a:r>
              <a:rPr lang="en-US" dirty="0" smtClean="0"/>
              <a:t>Content </a:t>
            </a:r>
            <a:r>
              <a:rPr lang="en-US" dirty="0"/>
              <a:t>providers</a:t>
            </a:r>
          </a:p>
          <a:p>
            <a:pPr lvl="2"/>
            <a:r>
              <a:rPr lang="en-US" dirty="0" smtClean="0"/>
              <a:t>Broadcast </a:t>
            </a:r>
            <a:r>
              <a:rPr lang="en-US" dirty="0"/>
              <a:t>receivers</a:t>
            </a:r>
          </a:p>
          <a:p>
            <a:r>
              <a:rPr lang="en-US" sz="2000" b="1" dirty="0" smtClean="0">
                <a:latin typeface="Tahoma" panose="020B0604030504040204" pitchFamily="34" charset="0"/>
                <a:ea typeface="Tahoma" panose="020B0604030504040204" pitchFamily="34" charset="0"/>
                <a:cs typeface="Tahoma" panose="020B0604030504040204" pitchFamily="34" charset="0"/>
              </a:rPr>
              <a:t>Intents</a:t>
            </a:r>
            <a:r>
              <a:rPr lang="en-US" sz="2000" dirty="0" smtClean="0"/>
              <a:t> </a:t>
            </a:r>
            <a:r>
              <a:rPr lang="en-US" dirty="0" smtClean="0"/>
              <a:t>are messages to components.</a:t>
            </a:r>
          </a:p>
          <a:p>
            <a:pPr lvl="2"/>
            <a:r>
              <a:rPr lang="en-US" dirty="0" smtClean="0"/>
              <a:t>Explicit or implicit designation of recipient</a:t>
            </a:r>
          </a:p>
          <a:p>
            <a:r>
              <a:rPr lang="en-US" dirty="0" smtClean="0"/>
              <a:t>Components declare </a:t>
            </a:r>
            <a:r>
              <a:rPr lang="en-US" b="1" dirty="0" smtClean="0"/>
              <a:t>intent filters</a:t>
            </a:r>
            <a:r>
              <a:rPr lang="en-US" dirty="0"/>
              <a:t> </a:t>
            </a:r>
            <a:r>
              <a:rPr lang="en-US" dirty="0" smtClean="0"/>
              <a:t>to receive implicit intents.</a:t>
            </a:r>
          </a:p>
          <a:p>
            <a:r>
              <a:rPr lang="en-US" dirty="0" smtClean="0"/>
              <a:t>Matched based on properties of intents, e.g.:</a:t>
            </a:r>
          </a:p>
          <a:p>
            <a:pPr lvl="2"/>
            <a:r>
              <a:rPr lang="en-US" dirty="0" smtClean="0"/>
              <a:t>Action string (e.g., “</a:t>
            </a:r>
            <a:r>
              <a:rPr lang="en-US" sz="1800" dirty="0" err="1" smtClean="0">
                <a:latin typeface="Consolas" panose="020B0609020204030204" pitchFamily="49" charset="0"/>
                <a:cs typeface="Consolas" panose="020B0609020204030204" pitchFamily="49" charset="0"/>
              </a:rPr>
              <a:t>android.intent.action.VIEW</a:t>
            </a:r>
            <a:r>
              <a:rPr lang="en-US" dirty="0" smtClean="0"/>
              <a:t>”)</a:t>
            </a:r>
          </a:p>
          <a:p>
            <a:pPr lvl="2"/>
            <a:r>
              <a:rPr lang="en-US" dirty="0" smtClean="0"/>
              <a:t>Data MIME type (e.g., “</a:t>
            </a:r>
            <a:r>
              <a:rPr lang="en-US" sz="1800" dirty="0" smtClean="0">
                <a:latin typeface="Consolas" panose="020B0609020204030204" pitchFamily="49" charset="0"/>
                <a:cs typeface="Consolas" panose="020B0609020204030204" pitchFamily="49" charset="0"/>
              </a:rPr>
              <a:t>image/</a:t>
            </a:r>
            <a:r>
              <a:rPr lang="en-US" sz="1800" dirty="0" err="1" smtClean="0">
                <a:latin typeface="Consolas" panose="020B0609020204030204" pitchFamily="49" charset="0"/>
                <a:cs typeface="Consolas" panose="020B0609020204030204" pitchFamily="49" charset="0"/>
              </a:rPr>
              <a:t>png</a:t>
            </a:r>
            <a:r>
              <a:rPr lang="en-US" dirty="0" smtClean="0"/>
              <a:t>”)</a:t>
            </a:r>
            <a:endParaRPr lang="en-US" dirty="0"/>
          </a:p>
        </p:txBody>
      </p:sp>
    </p:spTree>
    <p:extLst>
      <p:ext uri="{BB962C8B-B14F-4D97-AF65-F5344CB8AC3E}">
        <p14:creationId xmlns:p14="http://schemas.microsoft.com/office/powerpoint/2010/main" val="2427731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a:p>
        </p:txBody>
      </p:sp>
      <p:sp>
        <p:nvSpPr>
          <p:cNvPr id="3" name="Content Placeholder 2"/>
          <p:cNvSpPr>
            <a:spLocks noGrp="1"/>
          </p:cNvSpPr>
          <p:nvPr>
            <p:ph sz="quarter" idx="10"/>
          </p:nvPr>
        </p:nvSpPr>
        <p:spPr>
          <a:prstGeom prst="rect">
            <a:avLst/>
          </a:prstGeom>
        </p:spPr>
        <p:txBody>
          <a:bodyPr/>
          <a:lstStyle/>
          <a:p>
            <a:r>
              <a:rPr lang="en-US" sz="2400" b="1" dirty="0" smtClean="0">
                <a:cs typeface="Arial" panose="020B0604020202020204" pitchFamily="34" charset="0"/>
              </a:rPr>
              <a:t>Taint Analysis </a:t>
            </a:r>
            <a:r>
              <a:rPr lang="en-US" sz="2400" dirty="0" smtClean="0"/>
              <a:t>tracks </a:t>
            </a:r>
            <a:r>
              <a:rPr lang="en-US" sz="2400" dirty="0"/>
              <a:t>the flow of sensitive </a:t>
            </a:r>
            <a:r>
              <a:rPr lang="en-US" sz="2400" dirty="0" smtClean="0"/>
              <a:t>data.</a:t>
            </a:r>
          </a:p>
          <a:p>
            <a:pPr marL="800100" lvl="1" indent="-342900">
              <a:buSzPct val="100000"/>
              <a:buFont typeface="Arial" panose="020B0604020202020204" pitchFamily="34" charset="0"/>
              <a:buChar char="•"/>
            </a:pPr>
            <a:r>
              <a:rPr lang="en-US" dirty="0" smtClean="0"/>
              <a:t>Can be static or dynamic.</a:t>
            </a:r>
          </a:p>
          <a:p>
            <a:pPr marL="1257300" lvl="2" indent="-342900">
              <a:buFont typeface="Courier New" panose="02070309020205020404" pitchFamily="49" charset="0"/>
              <a:buChar char="o"/>
            </a:pPr>
            <a:r>
              <a:rPr lang="en-US" sz="2000" dirty="0" smtClean="0"/>
              <a:t>Static analysis: Analyze </a:t>
            </a:r>
            <a:r>
              <a:rPr lang="en-US" sz="2000" dirty="0"/>
              <a:t>the code </a:t>
            </a:r>
            <a:r>
              <a:rPr lang="en-US" sz="2000" i="1" dirty="0"/>
              <a:t>without</a:t>
            </a:r>
            <a:r>
              <a:rPr lang="en-US" sz="2000" dirty="0"/>
              <a:t> running </a:t>
            </a:r>
            <a:r>
              <a:rPr lang="en-US" sz="2000" dirty="0" smtClean="0"/>
              <a:t>it.</a:t>
            </a:r>
            <a:endParaRPr lang="en-US" sz="2000" dirty="0"/>
          </a:p>
          <a:p>
            <a:pPr marL="1257300" lvl="2" indent="-342900">
              <a:buFont typeface="Courier New" panose="02070309020205020404" pitchFamily="49" charset="0"/>
              <a:buChar char="o"/>
            </a:pPr>
            <a:r>
              <a:rPr lang="en-US" sz="2000" dirty="0" smtClean="0"/>
              <a:t>Dynamic analysis: Analyze </a:t>
            </a:r>
            <a:r>
              <a:rPr lang="en-US" sz="2000" dirty="0"/>
              <a:t>the program by running </a:t>
            </a:r>
            <a:r>
              <a:rPr lang="en-US" sz="2000" dirty="0" smtClean="0"/>
              <a:t>it.</a:t>
            </a:r>
          </a:p>
          <a:p>
            <a:pPr marL="800100" lvl="1" indent="-342900">
              <a:buSzPct val="100000"/>
              <a:buFont typeface="Arial" panose="020B0604020202020204" pitchFamily="34" charset="0"/>
              <a:buChar char="•"/>
            </a:pPr>
            <a:r>
              <a:rPr lang="en-US" dirty="0" smtClean="0"/>
              <a:t>Our analysis is static.</a:t>
            </a:r>
          </a:p>
          <a:p>
            <a:r>
              <a:rPr lang="en-US" dirty="0" smtClean="0"/>
              <a:t>Our analysis is built upon existing Android </a:t>
            </a:r>
            <a:r>
              <a:rPr lang="en-US" dirty="0"/>
              <a:t>static </a:t>
            </a:r>
            <a:r>
              <a:rPr lang="en-US" dirty="0" smtClean="0"/>
              <a:t>analyses:</a:t>
            </a:r>
            <a:endParaRPr lang="en-US" dirty="0"/>
          </a:p>
          <a:p>
            <a:pPr marL="800100" lvl="1" indent="-342900">
              <a:buSzPct val="100000"/>
            </a:pPr>
            <a:r>
              <a:rPr lang="en-US" b="1" dirty="0" err="1" smtClean="0"/>
              <a:t>FlowDroid</a:t>
            </a:r>
            <a:r>
              <a:rPr lang="en-US" dirty="0" smtClean="0"/>
              <a:t> [1]: finds intra-component information flow</a:t>
            </a:r>
            <a:endParaRPr lang="en-US" dirty="0"/>
          </a:p>
          <a:p>
            <a:pPr marL="800100" lvl="1" indent="-342900">
              <a:buSzPct val="100000"/>
            </a:pPr>
            <a:r>
              <a:rPr lang="en-US" b="1" dirty="0" err="1" smtClean="0"/>
              <a:t>Epicc</a:t>
            </a:r>
            <a:r>
              <a:rPr lang="en-US" dirty="0" smtClean="0"/>
              <a:t> [2]: identifies </a:t>
            </a:r>
            <a:r>
              <a:rPr lang="en-US" dirty="0"/>
              <a:t>intent specifications</a:t>
            </a:r>
            <a:endParaRPr lang="en-US" dirty="0" smtClean="0"/>
          </a:p>
          <a:p>
            <a:endParaRPr lang="en-US" sz="2400" dirty="0"/>
          </a:p>
        </p:txBody>
      </p:sp>
      <p:sp>
        <p:nvSpPr>
          <p:cNvPr id="6" name="Content Placeholder 2"/>
          <p:cNvSpPr txBox="1">
            <a:spLocks/>
          </p:cNvSpPr>
          <p:nvPr/>
        </p:nvSpPr>
        <p:spPr>
          <a:xfrm>
            <a:off x="1103749" y="4897266"/>
            <a:ext cx="9971802" cy="1579734"/>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1800"/>
              </a:spcBef>
              <a:buFont typeface="Wingdings" panose="05000000000000000000" pitchFamily="2" charset="2"/>
              <a:buChar char="§"/>
              <a:defRPr sz="2000" kern="1200" baseline="0">
                <a:solidFill>
                  <a:srgbClr val="000000"/>
                </a:solidFill>
                <a:latin typeface="+mn-lt"/>
                <a:ea typeface="+mn-ea"/>
                <a:cs typeface="+mn-cs"/>
              </a:defRPr>
            </a:lvl1pPr>
            <a:lvl2pPr marL="685800" indent="-228600" algn="l" defTabSz="914400" rtl="0" eaLnBrk="1" latinLnBrk="0" hangingPunct="1">
              <a:lnSpc>
                <a:spcPct val="100000"/>
              </a:lnSpc>
              <a:spcBef>
                <a:spcPts val="600"/>
              </a:spcBef>
              <a:buFont typeface="Wingdings" panose="05000000000000000000" pitchFamily="2" charset="2"/>
              <a:buChar char="§"/>
              <a:defRPr sz="1600" kern="1200" baseline="0">
                <a:solidFill>
                  <a:srgbClr val="000000"/>
                </a:solidFill>
                <a:latin typeface="+mn-lt"/>
                <a:ea typeface="+mn-ea"/>
                <a:cs typeface="+mn-cs"/>
              </a:defRPr>
            </a:lvl2pPr>
            <a:lvl3pPr marL="1143000" indent="-228600" algn="l" defTabSz="914400" rtl="0" eaLnBrk="1" latinLnBrk="0" hangingPunct="1">
              <a:lnSpc>
                <a:spcPct val="100000"/>
              </a:lnSpc>
              <a:spcBef>
                <a:spcPts val="600"/>
              </a:spcBef>
              <a:buFont typeface="Wingdings" panose="05000000000000000000" pitchFamily="2" charset="2"/>
              <a:buChar char="§"/>
              <a:defRPr sz="1400" kern="1200" baseline="0">
                <a:solidFill>
                  <a:srgbClr val="000000"/>
                </a:solidFill>
                <a:latin typeface="+mn-lt"/>
                <a:ea typeface="+mn-ea"/>
                <a:cs typeface="+mn-cs"/>
              </a:defRPr>
            </a:lvl3pPr>
            <a:lvl4pPr marL="1600200" indent="-228600" algn="l" defTabSz="914400" rtl="0" eaLnBrk="1" latinLnBrk="0" hangingPunct="1">
              <a:lnSpc>
                <a:spcPct val="100000"/>
              </a:lnSpc>
              <a:spcBef>
                <a:spcPts val="600"/>
              </a:spcBef>
              <a:buFont typeface="Wingdings" panose="05000000000000000000" pitchFamily="2" charset="2"/>
              <a:buChar char="§"/>
              <a:defRPr sz="1400" kern="1200" baseline="0">
                <a:solidFill>
                  <a:srgbClr val="000000"/>
                </a:solidFill>
                <a:latin typeface="+mn-lt"/>
                <a:ea typeface="+mn-ea"/>
                <a:cs typeface="+mn-cs"/>
              </a:defRPr>
            </a:lvl4pPr>
            <a:lvl5pPr marL="2057400" indent="-228600" algn="l" defTabSz="914400" rtl="0" eaLnBrk="1" latinLnBrk="0" hangingPunct="1">
              <a:lnSpc>
                <a:spcPct val="100000"/>
              </a:lnSpc>
              <a:spcBef>
                <a:spcPts val="600"/>
              </a:spcBef>
              <a:buFont typeface="Wingdings" panose="05000000000000000000" pitchFamily="2" charset="2"/>
              <a:buChar char="§"/>
              <a:defRPr sz="1400" kern="1200" baseline="0">
                <a:solidFill>
                  <a:srgbClr val="000000"/>
                </a:solidFill>
                <a:latin typeface="+mn-lt"/>
                <a:ea typeface="+mn-ea"/>
                <a:cs typeface="+mn-cs"/>
              </a:defRPr>
            </a:lvl5pPr>
            <a:lvl6pPr marL="2514600" indent="-228600" algn="l" defTabSz="914400" rtl="0" eaLnBrk="1" latinLnBrk="0" hangingPunct="1">
              <a:lnSpc>
                <a:spcPct val="10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401638" indent="-401638">
              <a:lnSpc>
                <a:spcPct val="110000"/>
              </a:lnSpc>
              <a:spcBef>
                <a:spcPts val="600"/>
              </a:spcBef>
              <a:buNone/>
            </a:pPr>
            <a:r>
              <a:rPr lang="en-US" sz="1600" b="0" dirty="0" smtClean="0">
                <a:latin typeface="Tahoma" panose="020B0604030504040204" pitchFamily="34" charset="0"/>
                <a:ea typeface="Tahoma" panose="020B0604030504040204" pitchFamily="34" charset="0"/>
                <a:cs typeface="Tahoma" panose="020B0604030504040204" pitchFamily="34" charset="0"/>
              </a:rPr>
              <a:t>[1]	S. </a:t>
            </a:r>
            <a:r>
              <a:rPr lang="en-US" sz="1600" b="0" dirty="0" err="1" smtClean="0">
                <a:latin typeface="Tahoma" panose="020B0604030504040204" pitchFamily="34" charset="0"/>
                <a:ea typeface="Tahoma" panose="020B0604030504040204" pitchFamily="34" charset="0"/>
                <a:cs typeface="Tahoma" panose="020B0604030504040204" pitchFamily="34" charset="0"/>
              </a:rPr>
              <a:t>Arzt</a:t>
            </a:r>
            <a:r>
              <a:rPr lang="en-US" sz="1600" b="0" dirty="0" smtClean="0">
                <a:latin typeface="Tahoma" panose="020B0604030504040204" pitchFamily="34" charset="0"/>
                <a:ea typeface="Tahoma" panose="020B0604030504040204" pitchFamily="34" charset="0"/>
                <a:cs typeface="Tahoma" panose="020B0604030504040204" pitchFamily="34" charset="0"/>
              </a:rPr>
              <a:t> et al., “</a:t>
            </a:r>
            <a:r>
              <a:rPr lang="en-US" sz="1600" b="0" dirty="0" err="1" smtClean="0">
                <a:latin typeface="Tahoma" panose="020B0604030504040204" pitchFamily="34" charset="0"/>
                <a:ea typeface="Tahoma" panose="020B0604030504040204" pitchFamily="34" charset="0"/>
                <a:cs typeface="Tahoma" panose="020B0604030504040204" pitchFamily="34" charset="0"/>
              </a:rPr>
              <a:t>FlowDroid</a:t>
            </a:r>
            <a:r>
              <a:rPr lang="en-US" sz="1600" b="0" dirty="0">
                <a:latin typeface="Tahoma" panose="020B0604030504040204" pitchFamily="34" charset="0"/>
                <a:ea typeface="Tahoma" panose="020B0604030504040204" pitchFamily="34" charset="0"/>
                <a:cs typeface="Tahoma" panose="020B0604030504040204" pitchFamily="34" charset="0"/>
              </a:rPr>
              <a:t>: Precise </a:t>
            </a:r>
            <a:r>
              <a:rPr lang="en-US" sz="1600" b="0" dirty="0" smtClean="0">
                <a:latin typeface="Tahoma" panose="020B0604030504040204" pitchFamily="34" charset="0"/>
                <a:ea typeface="Tahoma" panose="020B0604030504040204" pitchFamily="34" charset="0"/>
                <a:cs typeface="Tahoma" panose="020B0604030504040204" pitchFamily="34" charset="0"/>
              </a:rPr>
              <a:t>Context, Flow</a:t>
            </a:r>
            <a:r>
              <a:rPr lang="en-US" sz="1600" b="0" dirty="0">
                <a:latin typeface="Tahoma" panose="020B0604030504040204" pitchFamily="34" charset="0"/>
                <a:ea typeface="Tahoma" panose="020B0604030504040204" pitchFamily="34" charset="0"/>
                <a:cs typeface="Tahoma" panose="020B0604030504040204" pitchFamily="34" charset="0"/>
              </a:rPr>
              <a:t>, Field, Object-sensitive and Lifecycle-aware Taint </a:t>
            </a:r>
            <a:r>
              <a:rPr lang="en-US" sz="1600" b="0" dirty="0" smtClean="0">
                <a:latin typeface="Tahoma" panose="020B0604030504040204" pitchFamily="34" charset="0"/>
                <a:ea typeface="Tahoma" panose="020B0604030504040204" pitchFamily="34" charset="0"/>
                <a:cs typeface="Tahoma" panose="020B0604030504040204" pitchFamily="34" charset="0"/>
              </a:rPr>
              <a:t>Analysis for </a:t>
            </a:r>
            <a:r>
              <a:rPr lang="en-US" sz="1600" b="0" dirty="0">
                <a:latin typeface="Tahoma" panose="020B0604030504040204" pitchFamily="34" charset="0"/>
                <a:ea typeface="Tahoma" panose="020B0604030504040204" pitchFamily="34" charset="0"/>
                <a:cs typeface="Tahoma" panose="020B0604030504040204" pitchFamily="34" charset="0"/>
              </a:rPr>
              <a:t>Android </a:t>
            </a:r>
            <a:r>
              <a:rPr lang="en-US" sz="1600" b="0" dirty="0" smtClean="0">
                <a:latin typeface="Tahoma" panose="020B0604030504040204" pitchFamily="34" charset="0"/>
                <a:ea typeface="Tahoma" panose="020B0604030504040204" pitchFamily="34" charset="0"/>
                <a:cs typeface="Tahoma" panose="020B0604030504040204" pitchFamily="34" charset="0"/>
              </a:rPr>
              <a:t>Apps”. </a:t>
            </a:r>
            <a:r>
              <a:rPr lang="en-US" sz="1600" b="1" i="1" dirty="0" smtClean="0">
                <a:latin typeface="Tahoma" panose="020B0604030504040204" pitchFamily="34" charset="0"/>
                <a:ea typeface="Tahoma" panose="020B0604030504040204" pitchFamily="34" charset="0"/>
                <a:cs typeface="Tahoma" panose="020B0604030504040204" pitchFamily="34" charset="0"/>
              </a:rPr>
              <a:t>PLDI</a:t>
            </a:r>
            <a:r>
              <a:rPr lang="en-US" sz="1600" b="1" dirty="0">
                <a:latin typeface="Tahoma" panose="020B0604030504040204" pitchFamily="34" charset="0"/>
                <a:ea typeface="Tahoma" panose="020B0604030504040204" pitchFamily="34" charset="0"/>
                <a:cs typeface="Tahoma" panose="020B0604030504040204" pitchFamily="34" charset="0"/>
              </a:rPr>
              <a:t>, 2014</a:t>
            </a:r>
            <a:r>
              <a:rPr lang="en-US" sz="1600" dirty="0" smtClean="0">
                <a:latin typeface="Tahoma" panose="020B0604030504040204" pitchFamily="34" charset="0"/>
                <a:ea typeface="Tahoma" panose="020B0604030504040204" pitchFamily="34" charset="0"/>
                <a:cs typeface="Tahoma" panose="020B0604030504040204" pitchFamily="34" charset="0"/>
              </a:rPr>
              <a:t>.</a:t>
            </a:r>
          </a:p>
          <a:p>
            <a:pPr marL="401638" indent="-401638">
              <a:lnSpc>
                <a:spcPct val="110000"/>
              </a:lnSpc>
              <a:spcBef>
                <a:spcPts val="600"/>
              </a:spcBef>
              <a:buNone/>
            </a:pPr>
            <a:r>
              <a:rPr lang="en-US" sz="1600" b="0" dirty="0" smtClean="0">
                <a:latin typeface="Tahoma" panose="020B0604030504040204" pitchFamily="34" charset="0"/>
                <a:ea typeface="Tahoma" panose="020B0604030504040204" pitchFamily="34" charset="0"/>
                <a:cs typeface="Tahoma" panose="020B0604030504040204" pitchFamily="34" charset="0"/>
              </a:rPr>
              <a:t>[2]	D. </a:t>
            </a:r>
            <a:r>
              <a:rPr lang="en-US" sz="1600" b="0" dirty="0" err="1" smtClean="0">
                <a:latin typeface="Tahoma" panose="020B0604030504040204" pitchFamily="34" charset="0"/>
                <a:ea typeface="Tahoma" panose="020B0604030504040204" pitchFamily="34" charset="0"/>
                <a:cs typeface="Tahoma" panose="020B0604030504040204" pitchFamily="34" charset="0"/>
              </a:rPr>
              <a:t>Octeau</a:t>
            </a:r>
            <a:r>
              <a:rPr lang="en-US" sz="1600" b="0" dirty="0" smtClean="0">
                <a:latin typeface="Tahoma" panose="020B0604030504040204" pitchFamily="34" charset="0"/>
                <a:ea typeface="Tahoma" panose="020B0604030504040204" pitchFamily="34" charset="0"/>
                <a:cs typeface="Tahoma" panose="020B0604030504040204" pitchFamily="34" charset="0"/>
              </a:rPr>
              <a:t> et al., “Effective inter-component communication mapping in Android with </a:t>
            </a:r>
            <a:r>
              <a:rPr lang="en-US" sz="1600" b="0" dirty="0" err="1" smtClean="0">
                <a:latin typeface="Tahoma" panose="020B0604030504040204" pitchFamily="34" charset="0"/>
                <a:ea typeface="Tahoma" panose="020B0604030504040204" pitchFamily="34" charset="0"/>
                <a:cs typeface="Tahoma" panose="020B0604030504040204" pitchFamily="34" charset="0"/>
              </a:rPr>
              <a:t>Epicc</a:t>
            </a:r>
            <a:r>
              <a:rPr lang="en-US" sz="1600" b="0" dirty="0" smtClean="0">
                <a:latin typeface="Tahoma" panose="020B0604030504040204" pitchFamily="34" charset="0"/>
                <a:ea typeface="Tahoma" panose="020B0604030504040204" pitchFamily="34" charset="0"/>
                <a:cs typeface="Tahoma" panose="020B0604030504040204" pitchFamily="34" charset="0"/>
              </a:rPr>
              <a:t>: An essential step towards holistic security analysis”. </a:t>
            </a:r>
            <a:r>
              <a:rPr lang="en-US" sz="1600" b="1" i="1" dirty="0" smtClean="0">
                <a:latin typeface="Tahoma" panose="020B0604030504040204" pitchFamily="34" charset="0"/>
                <a:ea typeface="Tahoma" panose="020B0604030504040204" pitchFamily="34" charset="0"/>
                <a:cs typeface="Tahoma" panose="020B0604030504040204" pitchFamily="34" charset="0"/>
              </a:rPr>
              <a:t>USENIX Security</a:t>
            </a:r>
            <a:r>
              <a:rPr lang="en-US" sz="1600" b="1" dirty="0" smtClean="0">
                <a:latin typeface="Tahoma" panose="020B0604030504040204" pitchFamily="34" charset="0"/>
                <a:ea typeface="Tahoma" panose="020B0604030504040204" pitchFamily="34" charset="0"/>
                <a:cs typeface="Tahoma" panose="020B0604030504040204" pitchFamily="34" charset="0"/>
              </a:rPr>
              <a:t>, 2013</a:t>
            </a:r>
            <a:r>
              <a:rPr lang="en-US" sz="1600" dirty="0" smtClean="0">
                <a:latin typeface="Tahoma" panose="020B0604030504040204" pitchFamily="34" charset="0"/>
                <a:ea typeface="Tahoma" panose="020B0604030504040204" pitchFamily="34" charset="0"/>
                <a:cs typeface="Tahoma" panose="020B0604030504040204" pitchFamily="34" charset="0"/>
              </a:rPr>
              <a:t>.</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0384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Our Contribution</a:t>
            </a:r>
            <a:endParaRPr lang="en-US"/>
          </a:p>
        </p:txBody>
      </p:sp>
      <p:sp>
        <p:nvSpPr>
          <p:cNvPr id="3" name="Content Placeholder 2"/>
          <p:cNvSpPr>
            <a:spLocks noGrp="1"/>
          </p:cNvSpPr>
          <p:nvPr>
            <p:ph sz="quarter" idx="10"/>
          </p:nvPr>
        </p:nvSpPr>
        <p:spPr>
          <a:prstGeom prst="rect">
            <a:avLst/>
          </a:prstGeom>
        </p:spPr>
        <p:txBody>
          <a:bodyPr>
            <a:normAutofit/>
          </a:bodyPr>
          <a:lstStyle/>
          <a:p>
            <a:r>
              <a:rPr lang="en-US" sz="2400" dirty="0"/>
              <a:t>We developed the </a:t>
            </a:r>
            <a:r>
              <a:rPr lang="en-US" sz="2400" b="1" dirty="0"/>
              <a:t>DidFail</a:t>
            </a:r>
            <a:r>
              <a:rPr lang="en-US" sz="2400" dirty="0"/>
              <a:t> static analyzer</a:t>
            </a:r>
            <a:r>
              <a:rPr lang="en-US" sz="2400" dirty="0" smtClean="0"/>
              <a:t/>
            </a:r>
            <a:br>
              <a:rPr lang="en-US" sz="2400" dirty="0" smtClean="0"/>
            </a:br>
            <a:r>
              <a:rPr lang="en-US" sz="2400" dirty="0" smtClean="0"/>
              <a:t>(“Droid </a:t>
            </a:r>
            <a:r>
              <a:rPr lang="en-US" sz="2400" dirty="0"/>
              <a:t>Intent Data Flow Analysis for Information </a:t>
            </a:r>
            <a:r>
              <a:rPr lang="en-US" sz="2400" dirty="0" smtClean="0"/>
              <a:t>Leakage”).</a:t>
            </a:r>
          </a:p>
          <a:p>
            <a:pPr lvl="2"/>
            <a:r>
              <a:rPr lang="en-US" dirty="0" smtClean="0"/>
              <a:t>Finds flows of sensitive data across app boundaries.</a:t>
            </a:r>
            <a:endParaRPr lang="en-US" sz="2400" baseline="30000" dirty="0" smtClean="0"/>
          </a:p>
          <a:p>
            <a:pPr lvl="2"/>
            <a:r>
              <a:rPr lang="en-US" dirty="0" smtClean="0"/>
              <a:t>Source code available at:       </a:t>
            </a:r>
            <a:r>
              <a:rPr lang="en-US" sz="1800" dirty="0" smtClean="0">
                <a:solidFill>
                  <a:srgbClr val="0070C0"/>
                </a:solidFill>
                <a:cs typeface="Consolas" panose="020B0609020204030204" pitchFamily="49" charset="0"/>
              </a:rPr>
              <a:t>(or google “DidFail CERT”)</a:t>
            </a:r>
            <a:r>
              <a:rPr lang="en-US" sz="1800" dirty="0" smtClean="0"/>
              <a:t> </a:t>
            </a:r>
            <a:r>
              <a:rPr lang="en-US" sz="2400" dirty="0" smtClean="0"/>
              <a:t/>
            </a:r>
            <a:br>
              <a:rPr lang="en-US" sz="2400" dirty="0" smtClean="0"/>
            </a:br>
            <a:r>
              <a:rPr lang="en-US" sz="500" dirty="0" smtClean="0"/>
              <a:t/>
            </a:r>
            <a:br>
              <a:rPr lang="en-US" sz="500" dirty="0" smtClean="0"/>
            </a:br>
            <a:r>
              <a:rPr lang="en-US" sz="1800" dirty="0" smtClean="0">
                <a:latin typeface="Consolas" panose="020B0609020204030204" pitchFamily="49" charset="0"/>
                <a:cs typeface="Consolas" panose="020B0609020204030204" pitchFamily="49" charset="0"/>
              </a:rPr>
              <a:t>http://www.cert.org/secure-coding/tools/didfail.cfm</a:t>
            </a:r>
            <a:endParaRPr lang="en-US" dirty="0" smtClean="0">
              <a:latin typeface="Consolas" panose="020B0609020204030204" pitchFamily="49" charset="0"/>
              <a:cs typeface="Consolas" panose="020B0609020204030204" pitchFamily="49" charset="0"/>
            </a:endParaRPr>
          </a:p>
          <a:p>
            <a:r>
              <a:rPr lang="en-US" sz="2400" dirty="0" smtClean="0"/>
              <a:t>Two-phase analysis:</a:t>
            </a:r>
          </a:p>
          <a:p>
            <a:pPr marL="800100" lvl="1" indent="-342900">
              <a:buFont typeface="+mj-lt"/>
              <a:buAutoNum type="arabicPeriod"/>
            </a:pPr>
            <a:r>
              <a:rPr lang="en-US" dirty="0" smtClean="0"/>
              <a:t>Analyze each app in isolation.</a:t>
            </a:r>
          </a:p>
          <a:p>
            <a:pPr marL="800100" lvl="1" indent="-342900">
              <a:buFont typeface="+mj-lt"/>
              <a:buAutoNum type="arabicPeriod"/>
            </a:pPr>
            <a:r>
              <a:rPr lang="en-US" dirty="0" smtClean="0"/>
              <a:t>Use the result of Phase-1 analysis to determine inter-app flows.</a:t>
            </a:r>
          </a:p>
          <a:p>
            <a:r>
              <a:rPr lang="en-US" sz="2400" dirty="0" smtClean="0"/>
              <a:t>We tested our analyzer on sets of apps.</a:t>
            </a:r>
          </a:p>
          <a:p>
            <a:pPr marL="0" indent="0">
              <a:buNone/>
            </a:pPr>
            <a:endParaRPr lang="en-US" sz="2400" dirty="0"/>
          </a:p>
        </p:txBody>
      </p:sp>
    </p:spTree>
    <p:extLst>
      <p:ext uri="{BB962C8B-B14F-4D97-AF65-F5344CB8AC3E}">
        <p14:creationId xmlns:p14="http://schemas.microsoft.com/office/powerpoint/2010/main" val="2103640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Terminology</a:t>
            </a:r>
            <a:endParaRPr lang="en-US"/>
          </a:p>
        </p:txBody>
      </p:sp>
      <p:sp>
        <p:nvSpPr>
          <p:cNvPr id="3" name="Content Placeholder 2"/>
          <p:cNvSpPr>
            <a:spLocks noGrp="1"/>
          </p:cNvSpPr>
          <p:nvPr>
            <p:ph sz="quarter" idx="10"/>
          </p:nvPr>
        </p:nvSpPr>
        <p:spPr>
          <a:prstGeom prst="rect">
            <a:avLst/>
          </a:prstGeom>
        </p:spPr>
        <p:txBody>
          <a:bodyPr>
            <a:normAutofit/>
          </a:bodyPr>
          <a:lstStyle/>
          <a:p>
            <a:pPr marL="0" indent="0">
              <a:buNone/>
            </a:pPr>
            <a:r>
              <a:rPr lang="en-US" b="1" dirty="0" smtClean="0"/>
              <a:t>Definition.</a:t>
            </a:r>
            <a:r>
              <a:rPr lang="en-US" dirty="0" smtClean="0"/>
              <a:t> A </a:t>
            </a:r>
            <a:r>
              <a:rPr lang="en-US" i="1" dirty="0" smtClean="0"/>
              <a:t>source</a:t>
            </a:r>
            <a:r>
              <a:rPr lang="en-US" dirty="0" smtClean="0"/>
              <a:t> is an </a:t>
            </a:r>
            <a:r>
              <a:rPr lang="en-US" u="sng" dirty="0" smtClean="0"/>
              <a:t>external</a:t>
            </a:r>
            <a:r>
              <a:rPr lang="en-US" dirty="0" smtClean="0"/>
              <a:t> resource (external to the component/app, not necessarily external to the phone) from which data is read</a:t>
            </a:r>
            <a:r>
              <a:rPr lang="en-US" smtClean="0"/>
              <a:t>. </a:t>
            </a:r>
            <a:endParaRPr lang="en-US" dirty="0" smtClean="0"/>
          </a:p>
          <a:p>
            <a:pPr marL="0" indent="0">
              <a:buNone/>
            </a:pPr>
            <a:endParaRPr lang="en-US" dirty="0" smtClean="0"/>
          </a:p>
          <a:p>
            <a:pPr marL="0" indent="0">
              <a:buNone/>
            </a:pPr>
            <a:r>
              <a:rPr lang="en-US" b="1" dirty="0" smtClean="0"/>
              <a:t>Definition.</a:t>
            </a:r>
            <a:r>
              <a:rPr lang="en-US" dirty="0" smtClean="0"/>
              <a:t> A </a:t>
            </a:r>
            <a:r>
              <a:rPr lang="en-US" i="1" dirty="0" smtClean="0"/>
              <a:t>sink </a:t>
            </a:r>
            <a:r>
              <a:rPr lang="en-US" dirty="0" smtClean="0"/>
              <a:t>is an </a:t>
            </a:r>
            <a:r>
              <a:rPr lang="en-US" u="sng" dirty="0" smtClean="0"/>
              <a:t>external</a:t>
            </a:r>
            <a:r>
              <a:rPr lang="en-US" dirty="0" smtClean="0"/>
              <a:t> resource to which data is written. </a:t>
            </a:r>
          </a:p>
          <a:p>
            <a:pPr marL="0" indent="0">
              <a:buNone/>
            </a:pPr>
            <a:endParaRPr lang="en-US" dirty="0" smtClean="0"/>
          </a:p>
          <a:p>
            <a:pPr lvl="1" indent="0">
              <a:buNone/>
            </a:pPr>
            <a:r>
              <a:rPr lang="en-US" dirty="0" smtClean="0"/>
              <a:t>For example,</a:t>
            </a:r>
          </a:p>
          <a:p>
            <a:pPr lvl="3"/>
            <a:r>
              <a:rPr lang="en-US" b="1" dirty="0" smtClean="0"/>
              <a:t>Sources</a:t>
            </a:r>
            <a:r>
              <a:rPr lang="en-US" dirty="0" smtClean="0"/>
              <a:t>: Device ID, contacts, photos, location (GPS), intents, etc.</a:t>
            </a:r>
          </a:p>
          <a:p>
            <a:pPr lvl="3"/>
            <a:r>
              <a:rPr lang="en-US" b="1" dirty="0" smtClean="0"/>
              <a:t>Sinks</a:t>
            </a:r>
            <a:r>
              <a:rPr lang="en-US" dirty="0" smtClean="0"/>
              <a:t>: Internet, outbound text messages, file system, intents, etc.</a:t>
            </a:r>
          </a:p>
          <a:p>
            <a:pPr marL="0" lvl="1" indent="0">
              <a:spcBef>
                <a:spcPts val="1800"/>
              </a:spcBef>
              <a:buNone/>
            </a:pPr>
            <a:r>
              <a:rPr lang="en-US" b="1"/>
              <a:t>Definition.</a:t>
            </a:r>
            <a:r>
              <a:rPr lang="en-US"/>
              <a:t> </a:t>
            </a:r>
            <a:r>
              <a:rPr lang="en-US" smtClean="0"/>
              <a:t>Data is </a:t>
            </a:r>
            <a:r>
              <a:rPr lang="en-US" i="1" smtClean="0"/>
              <a:t>tainted </a:t>
            </a:r>
            <a:r>
              <a:rPr lang="en-US" smtClean="0"/>
              <a:t>if it originated from a (sensitive) source.</a:t>
            </a:r>
            <a:endParaRPr lang="en-US" b="1"/>
          </a:p>
        </p:txBody>
      </p:sp>
    </p:spTree>
    <p:extLst>
      <p:ext uri="{BB962C8B-B14F-4D97-AF65-F5344CB8AC3E}">
        <p14:creationId xmlns:p14="http://schemas.microsoft.com/office/powerpoint/2010/main" val="3452657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Android App Sets: Sensitive Dataflow</a:t>
            </a:r>
          </a:p>
        </p:txBody>
      </p:sp>
      <p:sp>
        <p:nvSpPr>
          <p:cNvPr id="3" name="Content Placeholder 2"/>
          <p:cNvSpPr>
            <a:spLocks noGrp="1"/>
          </p:cNvSpPr>
          <p:nvPr>
            <p:ph sz="quarter" idx="10"/>
          </p:nvPr>
        </p:nvSpPr>
        <p:spPr>
          <a:xfrm>
            <a:off x="528615" y="984941"/>
            <a:ext cx="11096696" cy="5023294"/>
          </a:xfrm>
          <a:prstGeom prst="rect">
            <a:avLst/>
          </a:prstGeom>
        </p:spPr>
        <p:txBody>
          <a:bodyPr/>
          <a:lstStyle/>
          <a:p>
            <a:pPr lvl="1">
              <a:lnSpc>
                <a:spcPts val="2300"/>
              </a:lnSpc>
              <a:buSzPct val="100000"/>
            </a:pPr>
            <a:r>
              <a:rPr lang="en-US" sz="2000" smtClean="0"/>
              <a:t>If an undesired flow is discovered</a:t>
            </a:r>
            <a:r>
              <a:rPr lang="en-US" sz="2000" dirty="0"/>
              <a:t>: </a:t>
            </a:r>
          </a:p>
          <a:p>
            <a:pPr lvl="2">
              <a:lnSpc>
                <a:spcPts val="2300"/>
              </a:lnSpc>
              <a:buFont typeface="Courier New" panose="02070309020205020404" pitchFamily="49" charset="0"/>
              <a:buChar char="o"/>
            </a:pPr>
            <a:r>
              <a:rPr lang="en-US" sz="2000" dirty="0" smtClean="0">
                <a:solidFill>
                  <a:schemeClr val="accent1">
                    <a:lumMod val="75000"/>
                  </a:schemeClr>
                </a:solidFill>
              </a:rPr>
              <a:t>User might refuse to install app</a:t>
            </a:r>
            <a:endParaRPr lang="en-US" sz="2000" dirty="0">
              <a:solidFill>
                <a:schemeClr val="accent1">
                  <a:lumMod val="75000"/>
                </a:schemeClr>
              </a:solidFill>
            </a:endParaRPr>
          </a:p>
          <a:p>
            <a:pPr lvl="2">
              <a:lnSpc>
                <a:spcPts val="2300"/>
              </a:lnSpc>
              <a:buFont typeface="Courier New" panose="02070309020205020404" pitchFamily="49" charset="0"/>
              <a:buChar char="o"/>
            </a:pPr>
            <a:r>
              <a:rPr lang="en-US" sz="2000" dirty="0" smtClean="0">
                <a:solidFill>
                  <a:schemeClr val="accent1">
                    <a:lumMod val="75000"/>
                  </a:schemeClr>
                </a:solidFill>
              </a:rPr>
              <a:t>App store might remove app</a:t>
            </a:r>
          </a:p>
          <a:p>
            <a:pPr>
              <a:lnSpc>
                <a:spcPts val="2300"/>
              </a:lnSpc>
            </a:pPr>
            <a:r>
              <a:rPr lang="en-US" sz="2000" u="sng" dirty="0" smtClean="0"/>
              <a:t>Previous tools:</a:t>
            </a:r>
            <a:r>
              <a:rPr lang="en-US" sz="2000" dirty="0" smtClean="0"/>
              <a:t> taint flow in single component</a:t>
            </a:r>
          </a:p>
          <a:p>
            <a:pPr lvl="1">
              <a:lnSpc>
                <a:spcPts val="2300"/>
              </a:lnSpc>
              <a:buSzPct val="100000"/>
            </a:pPr>
            <a:r>
              <a:rPr lang="en-US" sz="2000" dirty="0" smtClean="0">
                <a:solidFill>
                  <a:schemeClr val="accent1">
                    <a:lumMod val="75000"/>
                  </a:schemeClr>
                </a:solidFill>
              </a:rPr>
              <a:t>Intents can be treated as sources/sinks.</a:t>
            </a:r>
          </a:p>
          <a:p>
            <a:pPr lvl="1">
              <a:lnSpc>
                <a:spcPts val="2300"/>
              </a:lnSpc>
              <a:buSzPct val="100000"/>
            </a:pPr>
            <a:r>
              <a:rPr lang="en-US" sz="2000" dirty="0" smtClean="0">
                <a:solidFill>
                  <a:schemeClr val="accent1">
                    <a:lumMod val="75000"/>
                  </a:schemeClr>
                </a:solidFill>
              </a:rPr>
              <a:t>But cannot precisely identify full flows involving multiple components.</a:t>
            </a:r>
          </a:p>
          <a:p>
            <a:pPr>
              <a:lnSpc>
                <a:spcPts val="2300"/>
              </a:lnSpc>
            </a:pPr>
            <a:r>
              <a:rPr lang="en-US" sz="2000" dirty="0" smtClean="0"/>
              <a:t>Malicious developer strategy: </a:t>
            </a:r>
          </a:p>
          <a:p>
            <a:pPr lvl="1">
              <a:lnSpc>
                <a:spcPts val="2300"/>
              </a:lnSpc>
              <a:buSzPct val="100000"/>
            </a:pPr>
            <a:r>
              <a:rPr lang="en-US" sz="2000" dirty="0" smtClean="0">
                <a:solidFill>
                  <a:srgbClr val="056C9B"/>
                </a:solidFill>
              </a:rPr>
              <a:t>Hide from tools by using multiple apps for tainted data flow (launder) </a:t>
            </a:r>
          </a:p>
          <a:p>
            <a:pPr lvl="1">
              <a:lnSpc>
                <a:spcPts val="2300"/>
              </a:lnSpc>
              <a:buSzPct val="100000"/>
            </a:pPr>
            <a:r>
              <a:rPr lang="en-US" sz="2000" dirty="0" smtClean="0">
                <a:solidFill>
                  <a:srgbClr val="056C9B"/>
                </a:solidFill>
              </a:rPr>
              <a:t>Colluding apps, or combination </a:t>
            </a:r>
            <a:r>
              <a:rPr lang="en-US" sz="2000" dirty="0">
                <a:solidFill>
                  <a:srgbClr val="056C9B"/>
                </a:solidFill>
              </a:rPr>
              <a:t>leaky app and malicious </a:t>
            </a:r>
            <a:r>
              <a:rPr lang="en-US" sz="2000" dirty="0" smtClean="0">
                <a:solidFill>
                  <a:srgbClr val="056C9B"/>
                </a:solidFill>
              </a:rPr>
              <a:t>app</a:t>
            </a:r>
          </a:p>
          <a:p>
            <a:pPr>
              <a:lnSpc>
                <a:spcPts val="2300"/>
              </a:lnSpc>
            </a:pPr>
            <a:r>
              <a:rPr lang="en-US" sz="2000" u="sng" dirty="0" smtClean="0"/>
              <a:t>DidFail:</a:t>
            </a:r>
            <a:r>
              <a:rPr lang="en-US" sz="2000" dirty="0" smtClean="0"/>
              <a:t> </a:t>
            </a:r>
          </a:p>
          <a:p>
            <a:pPr lvl="1">
              <a:lnSpc>
                <a:spcPts val="2300"/>
              </a:lnSpc>
              <a:buSzPct val="100000"/>
            </a:pPr>
            <a:r>
              <a:rPr lang="en-US" sz="2000" dirty="0" smtClean="0">
                <a:solidFill>
                  <a:srgbClr val="056C9B"/>
                </a:solidFill>
              </a:rPr>
              <a:t>Defeat multiple-app strategy, detect full tainted flows</a:t>
            </a:r>
          </a:p>
          <a:p>
            <a:pPr lvl="1">
              <a:lnSpc>
                <a:spcPts val="2300"/>
              </a:lnSpc>
              <a:buSzPct val="100000"/>
            </a:pPr>
            <a:r>
              <a:rPr lang="en-US" sz="2000" dirty="0" smtClean="0">
                <a:solidFill>
                  <a:srgbClr val="056C9B"/>
                </a:solidFill>
              </a:rPr>
              <a:t>First published static taint flow analysis for app sets</a:t>
            </a:r>
          </a:p>
          <a:p>
            <a:pPr lvl="1">
              <a:lnSpc>
                <a:spcPts val="2300"/>
              </a:lnSpc>
              <a:buSzPct val="100000"/>
            </a:pPr>
            <a:r>
              <a:rPr lang="en-US" sz="2000" dirty="0">
                <a:solidFill>
                  <a:srgbClr val="056C9B"/>
                </a:solidFill>
              </a:rPr>
              <a:t>F</a:t>
            </a:r>
            <a:r>
              <a:rPr lang="en-US" sz="2000" dirty="0" smtClean="0">
                <a:solidFill>
                  <a:srgbClr val="056C9B"/>
                </a:solidFill>
              </a:rPr>
              <a:t>ast user response: 2 phases  </a:t>
            </a:r>
          </a:p>
          <a:p>
            <a:pPr>
              <a:lnSpc>
                <a:spcPts val="2300"/>
              </a:lnSpc>
            </a:pPr>
            <a:endParaRPr lang="en-US" sz="2000" dirty="0">
              <a:solidFill>
                <a:srgbClr val="056C9B"/>
              </a:solidFill>
            </a:endParaRPr>
          </a:p>
        </p:txBody>
      </p:sp>
      <p:sp>
        <p:nvSpPr>
          <p:cNvPr id="34" name="Rectangle 33"/>
          <p:cNvSpPr/>
          <p:nvPr/>
        </p:nvSpPr>
        <p:spPr>
          <a:xfrm>
            <a:off x="9332921" y="2202028"/>
            <a:ext cx="2119889" cy="461665"/>
          </a:xfrm>
          <a:prstGeom prst="rect">
            <a:avLst/>
          </a:prstGeom>
          <a:noFill/>
        </p:spPr>
        <p:txBody>
          <a:bodyPr wrap="square" lIns="91440" tIns="45720" rIns="91440" bIns="45720">
            <a:spAutoFit/>
          </a:bodyPr>
          <a:lstStyle/>
          <a:p>
            <a:pPr algn="ctr"/>
            <a:r>
              <a:rPr lang="en-US" sz="2400" b="1" dirty="0" smtClean="0">
                <a:ln w="12700">
                  <a:solidFill>
                    <a:srgbClr val="000000">
                      <a:satMod val="155000"/>
                    </a:srgbClr>
                  </a:solidFill>
                  <a:prstDash val="solid"/>
                </a:ln>
                <a:solidFill>
                  <a:srgbClr val="FF0000"/>
                </a:solidFill>
                <a:effectLst>
                  <a:outerShdw blurRad="41275" dist="20320" dir="1800000" algn="tl" rotWithShape="0">
                    <a:srgbClr val="000000">
                      <a:alpha val="40000"/>
                    </a:srgbClr>
                  </a:outerShdw>
                </a:effectLst>
                <a:latin typeface="Calibri"/>
                <a:ea typeface="ＭＳ Ｐゴシック" pitchFamily="1" charset="-128"/>
              </a:rPr>
              <a:t>FlowDroid</a:t>
            </a:r>
            <a:endParaRPr lang="en-US" sz="2400" b="1" dirty="0">
              <a:ln w="12700">
                <a:solidFill>
                  <a:srgbClr val="000000">
                    <a:satMod val="155000"/>
                  </a:srgbClr>
                </a:solidFill>
                <a:prstDash val="solid"/>
              </a:ln>
              <a:solidFill>
                <a:srgbClr val="FF0000"/>
              </a:solidFill>
              <a:effectLst>
                <a:outerShdw blurRad="41275" dist="20320" dir="1800000" algn="tl" rotWithShape="0">
                  <a:srgbClr val="000000">
                    <a:alpha val="40000"/>
                  </a:srgbClr>
                </a:outerShdw>
              </a:effectLst>
              <a:latin typeface="Calibri"/>
              <a:ea typeface="ＭＳ Ｐゴシック" pitchFamily="1" charset="-128"/>
            </a:endParaRPr>
          </a:p>
        </p:txBody>
      </p:sp>
      <p:grpSp>
        <p:nvGrpSpPr>
          <p:cNvPr id="36" name="Group 35"/>
          <p:cNvGrpSpPr/>
          <p:nvPr/>
        </p:nvGrpSpPr>
        <p:grpSpPr>
          <a:xfrm>
            <a:off x="9489620" y="1292093"/>
            <a:ext cx="1818343" cy="1016805"/>
            <a:chOff x="7481111" y="2158670"/>
            <a:chExt cx="1365180" cy="1016805"/>
          </a:xfrm>
        </p:grpSpPr>
        <p:sp>
          <p:nvSpPr>
            <p:cNvPr id="37" name="Rectangle 36"/>
            <p:cNvSpPr/>
            <p:nvPr/>
          </p:nvSpPr>
          <p:spPr>
            <a:xfrm>
              <a:off x="7481111" y="2234870"/>
              <a:ext cx="1365180" cy="908664"/>
            </a:xfrm>
            <a:prstGeom prst="rect">
              <a:avLst/>
            </a:prstGeom>
            <a:solidFill>
              <a:srgbClr val="FFFFF3">
                <a:lumMod val="90000"/>
              </a:srgbClr>
            </a:solidFill>
            <a:ln w="28575" cap="flat" cmpd="sng" algn="ctr">
              <a:solidFill>
                <a:srgbClr val="C00000"/>
              </a:solidFill>
              <a:prstDash val="solid"/>
            </a:ln>
            <a:effectLst/>
          </p:spPr>
          <p:txBody>
            <a:bodyPr rtlCol="0" anchor="ctr"/>
            <a:lstStyle/>
            <a:p>
              <a:pPr algn="ctr">
                <a:defRPr/>
              </a:pPr>
              <a:endParaRPr lang="en-US" kern="0" smtClean="0">
                <a:solidFill>
                  <a:srgbClr val="FFFFFF"/>
                </a:solidFill>
                <a:latin typeface="Calibri"/>
                <a:ea typeface="ＭＳ Ｐゴシック" pitchFamily="1" charset="-128"/>
              </a:endParaRPr>
            </a:p>
          </p:txBody>
        </p:sp>
        <p:sp>
          <p:nvSpPr>
            <p:cNvPr id="38" name="Oval 37"/>
            <p:cNvSpPr>
              <a:spLocks/>
            </p:cNvSpPr>
            <p:nvPr/>
          </p:nvSpPr>
          <p:spPr bwMode="auto">
            <a:xfrm>
              <a:off x="8296364" y="2535659"/>
              <a:ext cx="343258" cy="457200"/>
            </a:xfrm>
            <a:prstGeom prst="ellipse">
              <a:avLst/>
            </a:prstGeom>
            <a:noFill/>
            <a:ln w="38100"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defRPr/>
              </a:pPr>
              <a:r>
                <a:rPr lang="en-US" sz="1400" kern="0" smtClean="0">
                  <a:solidFill>
                    <a:srgbClr val="000000"/>
                  </a:solidFill>
                  <a:latin typeface="Calibri"/>
                  <a:ea typeface="ＭＳ Ｐゴシック" pitchFamily="1" charset="-128"/>
                </a:rPr>
                <a:t> </a:t>
              </a:r>
              <a:r>
                <a:rPr lang="en-US" kern="0" smtClean="0">
                  <a:solidFill>
                    <a:srgbClr val="000000"/>
                  </a:solidFill>
                  <a:latin typeface="Calibri"/>
                  <a:ea typeface="ＭＳ Ｐゴシック" pitchFamily="1" charset="-128"/>
                </a:rPr>
                <a:t>C</a:t>
              </a:r>
              <a:r>
                <a:rPr lang="en-US" kern="0" baseline="-25000" smtClean="0">
                  <a:solidFill>
                    <a:srgbClr val="000000"/>
                  </a:solidFill>
                  <a:latin typeface="Calibri"/>
                  <a:ea typeface="ＭＳ Ｐゴシック" pitchFamily="1" charset="-128"/>
                </a:rPr>
                <a:t>1</a:t>
              </a:r>
            </a:p>
          </p:txBody>
        </p:sp>
        <p:sp>
          <p:nvSpPr>
            <p:cNvPr id="39" name="Freeform 38"/>
            <p:cNvSpPr/>
            <p:nvPr/>
          </p:nvSpPr>
          <p:spPr bwMode="auto">
            <a:xfrm>
              <a:off x="8081973" y="2363886"/>
              <a:ext cx="371959" cy="162732"/>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noFill/>
            <a:ln w="38100" cap="flat" cmpd="sng" algn="ctr">
              <a:solidFill>
                <a:srgbClr val="6FB3FD"/>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a:defRPr/>
              </a:pPr>
              <a:endParaRPr lang="en-US" kern="0" smtClean="0">
                <a:solidFill>
                  <a:srgbClr val="000000"/>
                </a:solidFill>
                <a:latin typeface="Calibri"/>
                <a:ea typeface="ＭＳ Ｐゴシック" pitchFamily="1" charset="-128"/>
              </a:endParaRPr>
            </a:p>
          </p:txBody>
        </p:sp>
        <p:sp>
          <p:nvSpPr>
            <p:cNvPr id="40" name="Freeform 39"/>
            <p:cNvSpPr/>
            <p:nvPr/>
          </p:nvSpPr>
          <p:spPr bwMode="auto">
            <a:xfrm>
              <a:off x="8096178" y="2916659"/>
              <a:ext cx="276386" cy="97876"/>
            </a:xfrm>
            <a:custGeom>
              <a:avLst/>
              <a:gdLst>
                <a:gd name="connsiteX0" fmla="*/ 255722 w 255722"/>
                <a:gd name="connsiteY0" fmla="*/ 0 h 108208"/>
                <a:gd name="connsiteX1" fmla="*/ 123986 w 255722"/>
                <a:gd name="connsiteY1" fmla="*/ 100739 h 108208"/>
                <a:gd name="connsiteX2" fmla="*/ 0 w 255722"/>
                <a:gd name="connsiteY2" fmla="*/ 92990 h 108208"/>
              </a:gdLst>
              <a:ahLst/>
              <a:cxnLst>
                <a:cxn ang="0">
                  <a:pos x="connsiteX0" y="connsiteY0"/>
                </a:cxn>
                <a:cxn ang="0">
                  <a:pos x="connsiteX1" y="connsiteY1"/>
                </a:cxn>
                <a:cxn ang="0">
                  <a:pos x="connsiteX2" y="connsiteY2"/>
                </a:cxn>
              </a:cxnLst>
              <a:rect l="l" t="t" r="r" b="b"/>
              <a:pathLst>
                <a:path w="255722" h="108208">
                  <a:moveTo>
                    <a:pt x="255722" y="0"/>
                  </a:moveTo>
                  <a:cubicBezTo>
                    <a:pt x="211164" y="42620"/>
                    <a:pt x="166606" y="85241"/>
                    <a:pt x="123986" y="100739"/>
                  </a:cubicBezTo>
                  <a:cubicBezTo>
                    <a:pt x="81366" y="116237"/>
                    <a:pt x="40683" y="104613"/>
                    <a:pt x="0" y="92990"/>
                  </a:cubicBezTo>
                </a:path>
              </a:pathLst>
            </a:custGeom>
            <a:noFill/>
            <a:ln w="38100" cap="flat" cmpd="sng" algn="ctr">
              <a:solidFill>
                <a:srgbClr val="6FB3FD"/>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a:defRPr/>
              </a:pPr>
              <a:endParaRPr lang="en-US" kern="0" smtClean="0">
                <a:solidFill>
                  <a:srgbClr val="000000"/>
                </a:solidFill>
                <a:latin typeface="Calibri"/>
                <a:ea typeface="ＭＳ Ｐゴシック" pitchFamily="1" charset="-128"/>
              </a:endParaRPr>
            </a:p>
          </p:txBody>
        </p:sp>
        <p:sp>
          <p:nvSpPr>
            <p:cNvPr id="41" name="TextBox 40"/>
            <p:cNvSpPr txBox="1"/>
            <p:nvPr/>
          </p:nvSpPr>
          <p:spPr>
            <a:xfrm>
              <a:off x="7555665" y="2158670"/>
              <a:ext cx="685801" cy="400110"/>
            </a:xfrm>
            <a:prstGeom prst="rect">
              <a:avLst/>
            </a:prstGeom>
            <a:noFill/>
          </p:spPr>
          <p:txBody>
            <a:bodyPr wrap="square" rtlCol="0">
              <a:spAutoFit/>
            </a:bodyPr>
            <a:lstStyle/>
            <a:p>
              <a:pPr>
                <a:defRPr/>
              </a:pPr>
              <a:r>
                <a:rPr lang="en-US" kern="0" dirty="0" smtClean="0">
                  <a:solidFill>
                    <a:srgbClr val="000000"/>
                  </a:solidFill>
                  <a:ea typeface="ＭＳ Ｐゴシック" pitchFamily="1" charset="-128"/>
                </a:rPr>
                <a:t>src</a:t>
              </a:r>
              <a:r>
                <a:rPr lang="en-US" kern="0" baseline="-25000" dirty="0" smtClean="0">
                  <a:solidFill>
                    <a:srgbClr val="000000"/>
                  </a:solidFill>
                  <a:ea typeface="ＭＳ Ｐゴシック" pitchFamily="1" charset="-128"/>
                </a:rPr>
                <a:t>1</a:t>
              </a:r>
              <a:endParaRPr lang="en-US" kern="0" dirty="0" smtClean="0">
                <a:solidFill>
                  <a:srgbClr val="000000"/>
                </a:solidFill>
                <a:ea typeface="ＭＳ Ｐゴシック" pitchFamily="1" charset="-128"/>
              </a:endParaRPr>
            </a:p>
          </p:txBody>
        </p:sp>
        <p:sp>
          <p:nvSpPr>
            <p:cNvPr id="42" name="TextBox 41"/>
            <p:cNvSpPr txBox="1"/>
            <p:nvPr/>
          </p:nvSpPr>
          <p:spPr>
            <a:xfrm>
              <a:off x="7490053" y="2775365"/>
              <a:ext cx="704510" cy="400110"/>
            </a:xfrm>
            <a:prstGeom prst="rect">
              <a:avLst/>
            </a:prstGeom>
            <a:noFill/>
          </p:spPr>
          <p:txBody>
            <a:bodyPr wrap="square" rtlCol="0">
              <a:spAutoFit/>
            </a:bodyPr>
            <a:lstStyle/>
            <a:p>
              <a:pPr>
                <a:defRPr/>
              </a:pPr>
              <a:r>
                <a:rPr lang="en-US" kern="0" dirty="0" smtClean="0">
                  <a:solidFill>
                    <a:srgbClr val="000000"/>
                  </a:solidFill>
                  <a:ea typeface="ＭＳ Ｐゴシック" pitchFamily="1" charset="-128"/>
                </a:rPr>
                <a:t>sink</a:t>
              </a:r>
              <a:r>
                <a:rPr lang="en-US" kern="0" baseline="-25000" dirty="0" smtClean="0">
                  <a:solidFill>
                    <a:srgbClr val="000000"/>
                  </a:solidFill>
                  <a:ea typeface="ＭＳ Ｐゴシック" pitchFamily="1" charset="-128"/>
                </a:rPr>
                <a:t>1</a:t>
              </a:r>
              <a:endParaRPr lang="en-US" kern="0" dirty="0" smtClean="0">
                <a:solidFill>
                  <a:srgbClr val="000000"/>
                </a:solidFill>
                <a:ea typeface="ＭＳ Ｐゴシック" pitchFamily="1" charset="-128"/>
              </a:endParaRPr>
            </a:p>
          </p:txBody>
        </p:sp>
      </p:grpSp>
      <p:sp>
        <p:nvSpPr>
          <p:cNvPr id="82" name="Rectangle 81"/>
          <p:cNvSpPr/>
          <p:nvPr/>
        </p:nvSpPr>
        <p:spPr>
          <a:xfrm>
            <a:off x="8331536" y="4615250"/>
            <a:ext cx="1725401" cy="461665"/>
          </a:xfrm>
          <a:prstGeom prst="rect">
            <a:avLst/>
          </a:prstGeom>
          <a:noFill/>
        </p:spPr>
        <p:txBody>
          <a:bodyPr wrap="square" lIns="91440" tIns="45720" rIns="91440" bIns="45720">
            <a:spAutoFit/>
          </a:bodyPr>
          <a:lstStyle/>
          <a:p>
            <a:pPr algn="ctr"/>
            <a:r>
              <a:rPr lang="en-US" sz="2400" b="1" dirty="0" smtClean="0">
                <a:ln w="12700">
                  <a:solidFill>
                    <a:srgbClr val="000000">
                      <a:satMod val="155000"/>
                    </a:srgbClr>
                  </a:solidFill>
                  <a:prstDash val="solid"/>
                </a:ln>
                <a:solidFill>
                  <a:srgbClr val="000000"/>
                </a:solidFill>
                <a:effectLst>
                  <a:outerShdw blurRad="41275" dist="20320" dir="1800000" algn="tl" rotWithShape="0">
                    <a:srgbClr val="000000">
                      <a:alpha val="40000"/>
                    </a:srgbClr>
                  </a:outerShdw>
                </a:effectLst>
                <a:latin typeface="Calibri"/>
                <a:ea typeface="ＭＳ Ｐゴシック" pitchFamily="1" charset="-128"/>
              </a:rPr>
              <a:t>Goal</a:t>
            </a:r>
            <a:endParaRPr lang="en-US" sz="2400" b="1" dirty="0">
              <a:ln w="12700">
                <a:solidFill>
                  <a:srgbClr val="000000">
                    <a:satMod val="155000"/>
                  </a:srgbClr>
                </a:solidFill>
                <a:prstDash val="solid"/>
              </a:ln>
              <a:solidFill>
                <a:srgbClr val="000000"/>
              </a:solidFill>
              <a:effectLst>
                <a:outerShdw blurRad="41275" dist="20320" dir="1800000" algn="tl" rotWithShape="0">
                  <a:srgbClr val="000000">
                    <a:alpha val="40000"/>
                  </a:srgbClr>
                </a:outerShdw>
              </a:effectLst>
              <a:latin typeface="Calibri"/>
              <a:ea typeface="ＭＳ Ｐゴシック" pitchFamily="1" charset="-128"/>
            </a:endParaRPr>
          </a:p>
        </p:txBody>
      </p:sp>
      <p:grpSp>
        <p:nvGrpSpPr>
          <p:cNvPr id="4" name="Group 3"/>
          <p:cNvGrpSpPr/>
          <p:nvPr/>
        </p:nvGrpSpPr>
        <p:grpSpPr>
          <a:xfrm>
            <a:off x="6001987" y="5157985"/>
            <a:ext cx="6052578" cy="883725"/>
            <a:chOff x="6001987" y="5157985"/>
            <a:chExt cx="6052578" cy="883725"/>
          </a:xfrm>
        </p:grpSpPr>
        <p:grpSp>
          <p:nvGrpSpPr>
            <p:cNvPr id="31" name="Group 30"/>
            <p:cNvGrpSpPr/>
            <p:nvPr/>
          </p:nvGrpSpPr>
          <p:grpSpPr>
            <a:xfrm>
              <a:off x="7415468" y="5157985"/>
              <a:ext cx="3892499" cy="859291"/>
              <a:chOff x="6744570" y="4396209"/>
              <a:chExt cx="2609548" cy="576072"/>
            </a:xfrm>
          </p:grpSpPr>
          <p:grpSp>
            <p:nvGrpSpPr>
              <p:cNvPr id="32" name="Group 31"/>
              <p:cNvGrpSpPr/>
              <p:nvPr/>
            </p:nvGrpSpPr>
            <p:grpSpPr>
              <a:xfrm>
                <a:off x="6744570" y="4396209"/>
                <a:ext cx="2440105" cy="576072"/>
                <a:chOff x="5394660" y="4019107"/>
                <a:chExt cx="2440105" cy="576072"/>
              </a:xfrm>
            </p:grpSpPr>
            <p:sp>
              <p:nvSpPr>
                <p:cNvPr id="35" name="Rectangle 34"/>
                <p:cNvSpPr/>
                <p:nvPr/>
              </p:nvSpPr>
              <p:spPr>
                <a:xfrm>
                  <a:off x="5394660" y="4019107"/>
                  <a:ext cx="2440105" cy="576072"/>
                </a:xfrm>
                <a:prstGeom prst="rect">
                  <a:avLst/>
                </a:prstGeom>
                <a:solidFill>
                  <a:srgbClr val="FFFFF3">
                    <a:lumMod val="90000"/>
                  </a:srgbClr>
                </a:solidFill>
                <a:ln w="28575" cap="flat" cmpd="sng" algn="ctr">
                  <a:solidFill>
                    <a:srgbClr val="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ndParaRPr>
                </a:p>
              </p:txBody>
            </p:sp>
            <p:sp>
              <p:nvSpPr>
                <p:cNvPr id="43" name="Oval 42"/>
                <p:cNvSpPr>
                  <a:spLocks noChangeAspect="1"/>
                </p:cNvSpPr>
                <p:nvPr/>
              </p:nvSpPr>
              <p:spPr bwMode="auto">
                <a:xfrm>
                  <a:off x="5439745" y="4106376"/>
                  <a:ext cx="228600" cy="228600"/>
                </a:xfrm>
                <a:prstGeom prst="ellipse">
                  <a:avLst/>
                </a:prstGeom>
                <a:noFill/>
                <a:ln w="38100"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Calibri"/>
                    </a:rPr>
                    <a:t> </a:t>
                  </a:r>
                  <a:endParaRPr kumimoji="0" lang="en-US" sz="1800" b="0" i="0" u="none" strike="noStrike" kern="0" cap="none" spc="0" normalizeH="0" baseline="-25000" noProof="0" dirty="0" smtClean="0">
                    <a:ln>
                      <a:noFill/>
                    </a:ln>
                    <a:solidFill>
                      <a:srgbClr val="000000"/>
                    </a:solidFill>
                    <a:effectLst/>
                    <a:uLnTx/>
                    <a:uFillTx/>
                    <a:latin typeface="Calibri"/>
                  </a:endParaRPr>
                </a:p>
              </p:txBody>
            </p:sp>
            <p:sp>
              <p:nvSpPr>
                <p:cNvPr id="44" name="Oval 43"/>
                <p:cNvSpPr>
                  <a:spLocks noChangeAspect="1"/>
                </p:cNvSpPr>
                <p:nvPr/>
              </p:nvSpPr>
              <p:spPr bwMode="auto">
                <a:xfrm>
                  <a:off x="7485968" y="4086143"/>
                  <a:ext cx="228600" cy="228600"/>
                </a:xfrm>
                <a:prstGeom prst="ellipse">
                  <a:avLst/>
                </a:prstGeom>
                <a:noFill/>
                <a:ln w="38100"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Calibri"/>
                    </a:rPr>
                    <a:t> </a:t>
                  </a:r>
                  <a:endParaRPr kumimoji="0" lang="en-US" sz="1800" b="0" i="0" u="none" strike="noStrike" kern="0" cap="none" spc="0" normalizeH="0" baseline="-25000" noProof="0" dirty="0" smtClean="0">
                    <a:ln>
                      <a:noFill/>
                    </a:ln>
                    <a:solidFill>
                      <a:srgbClr val="000000"/>
                    </a:solidFill>
                    <a:effectLst/>
                    <a:uLnTx/>
                    <a:uFillTx/>
                    <a:latin typeface="Calibri"/>
                  </a:endParaRPr>
                </a:p>
              </p:txBody>
            </p:sp>
            <p:sp>
              <p:nvSpPr>
                <p:cNvPr id="45" name="Oval 44"/>
                <p:cNvSpPr>
                  <a:spLocks noChangeAspect="1"/>
                </p:cNvSpPr>
                <p:nvPr/>
              </p:nvSpPr>
              <p:spPr bwMode="auto">
                <a:xfrm>
                  <a:off x="6144457" y="4083048"/>
                  <a:ext cx="228600" cy="228600"/>
                </a:xfrm>
                <a:prstGeom prst="ellipse">
                  <a:avLst/>
                </a:prstGeom>
                <a:noFill/>
                <a:ln w="38100"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Calibri"/>
                    </a:rPr>
                    <a:t> </a:t>
                  </a:r>
                  <a:endParaRPr kumimoji="0" lang="en-US" sz="1800" b="0" i="0" u="none" strike="noStrike" kern="0" cap="none" spc="0" normalizeH="0" baseline="-25000" noProof="0" dirty="0" smtClean="0">
                    <a:ln>
                      <a:noFill/>
                    </a:ln>
                    <a:solidFill>
                      <a:srgbClr val="000000"/>
                    </a:solidFill>
                    <a:effectLst/>
                    <a:uLnTx/>
                    <a:uFillTx/>
                    <a:latin typeface="Calibri"/>
                  </a:endParaRPr>
                </a:p>
              </p:txBody>
            </p:sp>
            <p:sp>
              <p:nvSpPr>
                <p:cNvPr id="46" name="Oval 45"/>
                <p:cNvSpPr>
                  <a:spLocks noChangeAspect="1"/>
                </p:cNvSpPr>
                <p:nvPr/>
              </p:nvSpPr>
              <p:spPr bwMode="auto">
                <a:xfrm>
                  <a:off x="6499149" y="4341897"/>
                  <a:ext cx="228600" cy="228600"/>
                </a:xfrm>
                <a:prstGeom prst="ellipse">
                  <a:avLst/>
                </a:prstGeom>
                <a:noFill/>
                <a:ln w="38100"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Calibri"/>
                    </a:rPr>
                    <a:t> </a:t>
                  </a:r>
                  <a:endParaRPr kumimoji="0" lang="en-US" sz="1800" b="0" i="0" u="none" strike="noStrike" kern="0" cap="none" spc="0" normalizeH="0" baseline="-25000" noProof="0" dirty="0" smtClean="0">
                    <a:ln>
                      <a:noFill/>
                    </a:ln>
                    <a:solidFill>
                      <a:srgbClr val="000000"/>
                    </a:solidFill>
                    <a:effectLst/>
                    <a:uLnTx/>
                    <a:uFillTx/>
                    <a:latin typeface="Calibri"/>
                  </a:endParaRPr>
                </a:p>
              </p:txBody>
            </p:sp>
            <p:sp>
              <p:nvSpPr>
                <p:cNvPr id="47" name="Oval 46"/>
                <p:cNvSpPr>
                  <a:spLocks noChangeAspect="1"/>
                </p:cNvSpPr>
                <p:nvPr/>
              </p:nvSpPr>
              <p:spPr bwMode="auto">
                <a:xfrm>
                  <a:off x="6899950" y="4092636"/>
                  <a:ext cx="228600" cy="228600"/>
                </a:xfrm>
                <a:prstGeom prst="ellipse">
                  <a:avLst/>
                </a:prstGeom>
                <a:noFill/>
                <a:ln w="38100"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Calibri"/>
                    </a:rPr>
                    <a:t> </a:t>
                  </a:r>
                  <a:endParaRPr kumimoji="0" lang="en-US" sz="1800" b="0" i="0" u="none" strike="noStrike" kern="0" cap="none" spc="0" normalizeH="0" baseline="-25000" noProof="0" dirty="0" smtClean="0">
                    <a:ln>
                      <a:noFill/>
                    </a:ln>
                    <a:solidFill>
                      <a:srgbClr val="000000"/>
                    </a:solidFill>
                    <a:effectLst/>
                    <a:uLnTx/>
                    <a:uFillTx/>
                    <a:latin typeface="Calibri"/>
                  </a:endParaRPr>
                </a:p>
              </p:txBody>
            </p:sp>
            <p:sp>
              <p:nvSpPr>
                <p:cNvPr id="48" name="Freeform 47"/>
                <p:cNvSpPr/>
                <p:nvPr/>
              </p:nvSpPr>
              <p:spPr bwMode="auto">
                <a:xfrm flipV="1">
                  <a:off x="5668345" y="4106376"/>
                  <a:ext cx="476112" cy="62383"/>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noFill/>
                <a:ln w="38100" cap="flat" cmpd="sng" algn="ctr">
                  <a:solidFill>
                    <a:srgbClr val="FF0000"/>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sp>
              <p:nvSpPr>
                <p:cNvPr id="49" name="Freeform 48"/>
                <p:cNvSpPr/>
                <p:nvPr/>
              </p:nvSpPr>
              <p:spPr bwMode="auto">
                <a:xfrm flipV="1">
                  <a:off x="6373056" y="4103084"/>
                  <a:ext cx="526893" cy="45719"/>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noFill/>
                <a:ln w="38100" cap="flat" cmpd="sng" algn="ctr">
                  <a:solidFill>
                    <a:srgbClr val="FFFFFF">
                      <a:lumMod val="75000"/>
                    </a:srgbClr>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sp>
              <p:nvSpPr>
                <p:cNvPr id="50" name="Freeform 49"/>
                <p:cNvSpPr/>
                <p:nvPr/>
              </p:nvSpPr>
              <p:spPr bwMode="auto">
                <a:xfrm flipV="1">
                  <a:off x="7112362" y="4063560"/>
                  <a:ext cx="476112" cy="62383"/>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noFill/>
                <a:ln w="38100" cap="flat" cmpd="sng" algn="ctr">
                  <a:solidFill>
                    <a:srgbClr val="B2B2B2"/>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sp>
              <p:nvSpPr>
                <p:cNvPr id="51" name="Freeform 50"/>
                <p:cNvSpPr/>
                <p:nvPr/>
              </p:nvSpPr>
              <p:spPr bwMode="auto">
                <a:xfrm rot="10596795" flipV="1">
                  <a:off x="5668272" y="4290089"/>
                  <a:ext cx="477121" cy="45719"/>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noFill/>
                <a:ln w="38100" cap="flat" cmpd="sng" algn="ctr">
                  <a:solidFill>
                    <a:srgbClr val="FFFFFF">
                      <a:lumMod val="75000"/>
                    </a:srgbClr>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sp>
              <p:nvSpPr>
                <p:cNvPr id="52" name="Freeform 51"/>
                <p:cNvSpPr/>
                <p:nvPr/>
              </p:nvSpPr>
              <p:spPr bwMode="auto">
                <a:xfrm rot="10596795" flipV="1">
                  <a:off x="6373989" y="4240482"/>
                  <a:ext cx="477121" cy="45719"/>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noFill/>
                <a:ln w="38100" cap="flat" cmpd="sng" algn="ctr">
                  <a:solidFill>
                    <a:srgbClr val="FFFFFF">
                      <a:lumMod val="75000"/>
                    </a:srgbClr>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sp>
              <p:nvSpPr>
                <p:cNvPr id="53" name="Freeform 52"/>
                <p:cNvSpPr/>
                <p:nvPr/>
              </p:nvSpPr>
              <p:spPr bwMode="auto">
                <a:xfrm rot="10596795" flipV="1">
                  <a:off x="7110419" y="4234730"/>
                  <a:ext cx="477121" cy="45719"/>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noFill/>
                <a:ln w="38100" cap="flat" cmpd="sng" algn="ctr">
                  <a:solidFill>
                    <a:srgbClr val="FFFFFF">
                      <a:lumMod val="75000"/>
                    </a:srgbClr>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sp>
              <p:nvSpPr>
                <p:cNvPr id="54" name="Freeform 53"/>
                <p:cNvSpPr/>
                <p:nvPr/>
              </p:nvSpPr>
              <p:spPr bwMode="auto">
                <a:xfrm rot="4233076" flipV="1">
                  <a:off x="6261652" y="4315432"/>
                  <a:ext cx="255038" cy="143209"/>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noFill/>
                <a:ln w="38100" cap="flat" cmpd="sng" algn="ctr">
                  <a:solidFill>
                    <a:srgbClr val="FF0000"/>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sp>
              <p:nvSpPr>
                <p:cNvPr id="55" name="Freeform 54"/>
                <p:cNvSpPr/>
                <p:nvPr/>
              </p:nvSpPr>
              <p:spPr bwMode="auto">
                <a:xfrm rot="10596795" flipH="1">
                  <a:off x="6721556" y="4303155"/>
                  <a:ext cx="298885" cy="200814"/>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noFill/>
                <a:ln w="38100" cap="flat" cmpd="sng" algn="ctr">
                  <a:solidFill>
                    <a:srgbClr val="B2B2B2"/>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grpSp>
          <p:sp>
            <p:nvSpPr>
              <p:cNvPr id="33" name="Freeform 32"/>
              <p:cNvSpPr/>
              <p:nvPr/>
            </p:nvSpPr>
            <p:spPr bwMode="auto">
              <a:xfrm rot="10596795" flipH="1">
                <a:off x="8052408" y="4833811"/>
                <a:ext cx="1301710" cy="45719"/>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noFill/>
              <a:ln w="38100" cap="flat" cmpd="sng" algn="ctr">
                <a:solidFill>
                  <a:srgbClr val="FF0000"/>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algn="l" fontAlgn="auto">
                  <a:spcBef>
                    <a:spcPts val="0"/>
                  </a:spcBef>
                  <a:spcAft>
                    <a:spcPts val="0"/>
                  </a:spcAft>
                  <a:defRPr/>
                </a:pPr>
                <a:endParaRPr lang="en-US" sz="1800" b="0" kern="0" smtClean="0">
                  <a:solidFill>
                    <a:srgbClr val="000000"/>
                  </a:solidFill>
                  <a:latin typeface="Calibri"/>
                </a:endParaRPr>
              </a:p>
            </p:txBody>
          </p:sp>
        </p:grpSp>
        <p:sp>
          <p:nvSpPr>
            <p:cNvPr id="56" name="TextBox 55"/>
            <p:cNvSpPr txBox="1"/>
            <p:nvPr/>
          </p:nvSpPr>
          <p:spPr>
            <a:xfrm>
              <a:off x="11187107" y="5487712"/>
              <a:ext cx="867458" cy="369332"/>
            </a:xfrm>
            <a:prstGeom prst="rect">
              <a:avLst/>
            </a:prstGeom>
            <a:noFill/>
          </p:spPr>
          <p:txBody>
            <a:bodyPr wrap="square" rtlCol="0">
              <a:spAutoFit/>
            </a:bodyPr>
            <a:lstStyle/>
            <a:p>
              <a:r>
                <a:rPr lang="en-US" sz="1800" dirty="0" smtClean="0">
                  <a:solidFill>
                    <a:srgbClr val="000000"/>
                  </a:solidFill>
                  <a:latin typeface="Arial"/>
                </a:rPr>
                <a:t>sink</a:t>
              </a:r>
              <a:endParaRPr lang="en-US" sz="1800" dirty="0">
                <a:solidFill>
                  <a:srgbClr val="000000"/>
                </a:solidFill>
                <a:latin typeface="Arial"/>
              </a:endParaRPr>
            </a:p>
          </p:txBody>
        </p:sp>
        <p:sp>
          <p:nvSpPr>
            <p:cNvPr id="57" name="Freeform 56"/>
            <p:cNvSpPr/>
            <p:nvPr/>
          </p:nvSpPr>
          <p:spPr bwMode="auto">
            <a:xfrm rot="10596795" flipH="1">
              <a:off x="7180094" y="5590099"/>
              <a:ext cx="311342" cy="285919"/>
            </a:xfrm>
            <a:custGeom>
              <a:avLst/>
              <a:gdLst>
                <a:gd name="connsiteX0" fmla="*/ 0 w 371959"/>
                <a:gd name="connsiteY0" fmla="*/ 0 h 162732"/>
                <a:gd name="connsiteX1" fmla="*/ 240224 w 371959"/>
                <a:gd name="connsiteY1" fmla="*/ 61993 h 162732"/>
                <a:gd name="connsiteX2" fmla="*/ 371959 w 371959"/>
                <a:gd name="connsiteY2" fmla="*/ 162732 h 162732"/>
              </a:gdLst>
              <a:ahLst/>
              <a:cxnLst>
                <a:cxn ang="0">
                  <a:pos x="connsiteX0" y="connsiteY0"/>
                </a:cxn>
                <a:cxn ang="0">
                  <a:pos x="connsiteX1" y="connsiteY1"/>
                </a:cxn>
                <a:cxn ang="0">
                  <a:pos x="connsiteX2" y="connsiteY2"/>
                </a:cxn>
              </a:cxnLst>
              <a:rect l="l" t="t" r="r" b="b"/>
              <a:pathLst>
                <a:path w="371959" h="162732">
                  <a:moveTo>
                    <a:pt x="0" y="0"/>
                  </a:moveTo>
                  <a:cubicBezTo>
                    <a:pt x="89115" y="17435"/>
                    <a:pt x="178231" y="34871"/>
                    <a:pt x="240224" y="61993"/>
                  </a:cubicBezTo>
                  <a:cubicBezTo>
                    <a:pt x="302217" y="89115"/>
                    <a:pt x="337088" y="125923"/>
                    <a:pt x="371959" y="162732"/>
                  </a:cubicBezTo>
                </a:path>
              </a:pathLst>
            </a:custGeom>
            <a:noFill/>
            <a:ln w="38100" cap="flat" cmpd="sng" algn="ctr">
              <a:solidFill>
                <a:srgbClr val="FF0000"/>
              </a:solidFill>
              <a:prstDash val="solid"/>
              <a:headEnd type="none" w="med" len="med"/>
              <a:tailEnd type="arrow" w="lg" len="sm"/>
            </a:ln>
            <a:effectLst>
              <a:outerShdw blurRad="50800" dist="38100" dir="2700000" algn="tl" rotWithShape="0">
                <a:prstClr val="black">
                  <a:alpha val="20000"/>
                </a:prstClr>
              </a:outerShdw>
            </a:effectLst>
          </p:spPr>
          <p:txBody>
            <a:bodyPr vert="horz" wrap="none" lIns="0" tIns="0" rIns="0" bIns="0" numCol="1" rtlCol="0" anchor="ctr" anchorCtr="0" compatLnSpc="1">
              <a:prstTxWarp prst="textNoShape">
                <a:avLst/>
              </a:prstTxWarp>
            </a:bodyPr>
            <a:lstStyle/>
            <a:p>
              <a:pPr algn="l" fontAlgn="auto">
                <a:spcBef>
                  <a:spcPts val="0"/>
                </a:spcBef>
                <a:spcAft>
                  <a:spcPts val="0"/>
                </a:spcAft>
                <a:defRPr/>
              </a:pPr>
              <a:endParaRPr lang="en-US" sz="1800" b="0" kern="0" smtClean="0">
                <a:solidFill>
                  <a:srgbClr val="000000"/>
                </a:solidFill>
                <a:latin typeface="Calibri"/>
              </a:endParaRPr>
            </a:p>
          </p:txBody>
        </p:sp>
        <p:sp>
          <p:nvSpPr>
            <p:cNvPr id="58" name="TextBox 57"/>
            <p:cNvSpPr txBox="1"/>
            <p:nvPr/>
          </p:nvSpPr>
          <p:spPr>
            <a:xfrm>
              <a:off x="6001987" y="5672378"/>
              <a:ext cx="1449765" cy="369332"/>
            </a:xfrm>
            <a:prstGeom prst="rect">
              <a:avLst/>
            </a:prstGeom>
            <a:noFill/>
          </p:spPr>
          <p:txBody>
            <a:bodyPr wrap="square" rtlCol="0">
              <a:spAutoFit/>
            </a:bodyPr>
            <a:lstStyle/>
            <a:p>
              <a:r>
                <a:rPr lang="en-US" sz="1800" smtClean="0">
                  <a:solidFill>
                    <a:srgbClr val="000000"/>
                  </a:solidFill>
                  <a:latin typeface="Arial"/>
                </a:rPr>
                <a:t>source</a:t>
              </a:r>
              <a:endParaRPr lang="en-US" sz="1800" dirty="0">
                <a:solidFill>
                  <a:srgbClr val="000000"/>
                </a:solidFill>
                <a:latin typeface="Arial"/>
              </a:endParaRPr>
            </a:p>
          </p:txBody>
        </p:sp>
      </p:grpSp>
    </p:spTree>
    <p:extLst>
      <p:ext uri="{BB962C8B-B14F-4D97-AF65-F5344CB8AC3E}">
        <p14:creationId xmlns:p14="http://schemas.microsoft.com/office/powerpoint/2010/main" val="3546973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theme/theme1.xml><?xml version="1.0" encoding="utf-8"?>
<a:theme xmlns:a="http://schemas.openxmlformats.org/drawingml/2006/main" name="SEI_presentation-fullcolor">
  <a:themeElements>
    <a:clrScheme name="Custom 3">
      <a:dk1>
        <a:sysClr val="windowText" lastClr="000000"/>
      </a:dk1>
      <a:lt1>
        <a:sysClr val="window" lastClr="FFFFFF"/>
      </a:lt1>
      <a:dk2>
        <a:srgbClr val="000000"/>
      </a:dk2>
      <a:lt2>
        <a:srgbClr val="8D9BA9"/>
      </a:lt2>
      <a:accent1>
        <a:srgbClr val="0790CF"/>
      </a:accent1>
      <a:accent2>
        <a:srgbClr val="A81523"/>
      </a:accent2>
      <a:accent3>
        <a:srgbClr val="E0AB17"/>
      </a:accent3>
      <a:accent4>
        <a:srgbClr val="357031"/>
      </a:accent4>
      <a:accent5>
        <a:srgbClr val="AE9A7E"/>
      </a:accent5>
      <a:accent6>
        <a:srgbClr val="600E4E"/>
      </a:accent6>
      <a:hlink>
        <a:srgbClr val="0A50E1"/>
      </a:hlink>
      <a:folHlink>
        <a:srgbClr val="6EB2E6"/>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square" rtlCol="0">
        <a:spAutoFit/>
      </a:bodyPr>
      <a:lstStyle>
        <a:defPPr algn="l">
          <a:defRPr dirty="0" smtClean="0"/>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17B50F0-A7A2-4F08-B7B0-7BD53C084C56}" vid="{8913C94E-9336-4C7E-A817-69736CA8537A}"/>
    </a:ext>
  </a:extLst>
</a:theme>
</file>

<file path=ppt/theme/theme2.xml><?xml version="1.0" encoding="utf-8"?>
<a:theme xmlns:a="http://schemas.openxmlformats.org/drawingml/2006/main" name="Academic Literature 16x9">
  <a:themeElements>
    <a:clrScheme name="Custom 1">
      <a:dk1>
        <a:srgbClr val="000000"/>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Custom 1">
      <a:majorFont>
        <a:latin typeface="Plantagenet Cherokee"/>
        <a:ea typeface=""/>
        <a:cs typeface=""/>
      </a:majorFont>
      <a:minorFont>
        <a:latin typeface="Calibri"/>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spDef>
      <a:spPr>
        <a:solidFill>
          <a:schemeClr val="accent5">
            <a:lumMod val="40000"/>
            <a:lumOff val="60000"/>
          </a:schemeClr>
        </a:solidFill>
        <a:ln w="12700" cmpd="sng"/>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CE6E28C5D30E48BD4BC40A0DDCD63E" ma:contentTypeVersion="0" ma:contentTypeDescription="Create a new document." ma:contentTypeScope="" ma:versionID="88b5053fc0f75debb1f43f5cb5519585">
  <xsd:schema xmlns:xsd="http://www.w3.org/2001/XMLSchema" xmlns:xs="http://www.w3.org/2001/XMLSchema" xmlns:p="http://schemas.microsoft.com/office/2006/metadata/properties" targetNamespace="http://schemas.microsoft.com/office/2006/metadata/properties" ma:root="true" ma:fieldsID="ee7af1f674b232a040db9066f190b2e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C2BC1B-7A71-4542-9B90-5253CE20DCBD}">
  <ds:schemaRefs>
    <ds:schemaRef ds:uri="http://schemas.microsoft.com/sharepoint/v3/contenttype/forms"/>
  </ds:schemaRefs>
</ds:datastoreItem>
</file>

<file path=customXml/itemProps2.xml><?xml version="1.0" encoding="utf-8"?>
<ds:datastoreItem xmlns:ds="http://schemas.openxmlformats.org/officeDocument/2006/customXml" ds:itemID="{4699566C-68FC-40E6-AD3E-6EF2DEB1F55F}">
  <ds:schemaRefs>
    <ds:schemaRef ds:uri="http://schemas.microsoft.com/office/2006/metadata/properties"/>
    <ds:schemaRef ds:uri="http://www.w3.org/XML/1998/namespace"/>
    <ds:schemaRef ds:uri="http://schemas.microsoft.com/office/2006/documentManagement/types"/>
    <ds:schemaRef ds:uri="http://purl.org/dc/terms/"/>
    <ds:schemaRef ds:uri="http://schemas.openxmlformats.org/package/2006/metadata/core-properties"/>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FD33FE65-9425-4A89-A363-7FC05A4D7C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33178</TotalTime>
  <Words>2999</Words>
  <Application>Microsoft Office PowerPoint</Application>
  <PresentationFormat>Custom</PresentationFormat>
  <Paragraphs>543</Paragraphs>
  <Slides>37</Slides>
  <Notes>29</Notes>
  <HiddenSlides>2</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37</vt:i4>
      </vt:variant>
    </vt:vector>
  </HeadingPairs>
  <TitlesOfParts>
    <vt:vector size="55" baseType="lpstr">
      <vt:lpstr>ＭＳ Ｐゴシック</vt:lpstr>
      <vt:lpstr>Arial</vt:lpstr>
      <vt:lpstr>Calibri</vt:lpstr>
      <vt:lpstr>Cambria</vt:lpstr>
      <vt:lpstr>Cambria Math</vt:lpstr>
      <vt:lpstr>Consolas</vt:lpstr>
      <vt:lpstr>Courier New</vt:lpstr>
      <vt:lpstr>Euphemia</vt:lpstr>
      <vt:lpstr>Helvetica</vt:lpstr>
      <vt:lpstr>Lucida Grande</vt:lpstr>
      <vt:lpstr>Symbol</vt:lpstr>
      <vt:lpstr>Tahoma</vt:lpstr>
      <vt:lpstr>Times</vt:lpstr>
      <vt:lpstr>Times New Roman</vt:lpstr>
      <vt:lpstr>Verdana</vt:lpstr>
      <vt:lpstr>Wingdings</vt:lpstr>
      <vt:lpstr>SEI_presentation-fullcolor</vt:lpstr>
      <vt:lpstr>Academic Literature 16x9</vt:lpstr>
      <vt:lpstr>Using DidFail to Analyze  Flow of Sensitive Information  in Sets of Android Apps</vt:lpstr>
      <vt:lpstr>PowerPoint Presentation</vt:lpstr>
      <vt:lpstr>Overview</vt:lpstr>
      <vt:lpstr>Introduction</vt:lpstr>
      <vt:lpstr>Introduction: Android</vt:lpstr>
      <vt:lpstr>Introduction</vt:lpstr>
      <vt:lpstr>Our Contribution</vt:lpstr>
      <vt:lpstr>Terminology</vt:lpstr>
      <vt:lpstr>Analysis of Android App Sets: Sensitive Dataflow</vt:lpstr>
      <vt:lpstr>Motivating Example</vt:lpstr>
      <vt:lpstr>Analysis Design</vt:lpstr>
      <vt:lpstr>Running Example</vt:lpstr>
      <vt:lpstr>Running Example</vt:lpstr>
      <vt:lpstr>Running Example</vt:lpstr>
      <vt:lpstr>Phase-1 Flow Equations</vt:lpstr>
      <vt:lpstr>Phase-2 Flow Equations</vt:lpstr>
      <vt:lpstr>Phase-2 Taint Equations</vt:lpstr>
      <vt:lpstr>PowerPoint Presentation</vt:lpstr>
      <vt:lpstr>Implementation: Phase 1</vt:lpstr>
      <vt:lpstr>Implementation: Phase 1 </vt:lpstr>
      <vt:lpstr>Implementation: Phase 2</vt:lpstr>
      <vt:lpstr>Testing DidFail analyzer: App Set 1</vt:lpstr>
      <vt:lpstr>Limitations</vt:lpstr>
      <vt:lpstr>Use of Two-Phase Approach in App Stores</vt:lpstr>
      <vt:lpstr>Usability: Policies to Determine Allowed Flows</vt:lpstr>
      <vt:lpstr>DidFail vs IccTA</vt:lpstr>
      <vt:lpstr>Analysis of Android App Sets: Sensitive Dataflow</vt:lpstr>
      <vt:lpstr>Installing DidFail</vt:lpstr>
      <vt:lpstr>Running DidFail </vt:lpstr>
      <vt:lpstr>Phase-1 Output from FlowDroid (Echoer Toy App)  </vt:lpstr>
      <vt:lpstr>Phase-1 Output from FlowDroid: One XML &lt;flow&gt; for Echoer</vt:lpstr>
      <vt:lpstr>Phase-1 Output from Epicc (SendSMS Toy App)</vt:lpstr>
      <vt:lpstr>GraphViz output for DroidBench app set </vt:lpstr>
      <vt:lpstr>Phase-2 Output: JSON-format (excerpts)</vt:lpstr>
      <vt:lpstr>Phase-2 Output: JSON-format (excerpts)</vt:lpstr>
      <vt:lpstr>Extracted Manifest XML (excerpts)</vt:lpstr>
      <vt:lpstr>For More Information</vt:lpstr>
    </vt:vector>
  </TitlesOfParts>
  <Company>Software Engineering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Ops Internal Review in Template, v01</dc:title>
  <dc:creator>Bill Thomas</dc:creator>
  <cp:lastModifiedBy>Lori Flynn</cp:lastModifiedBy>
  <cp:revision>971</cp:revision>
  <cp:lastPrinted>2015-06-21T00:01:12Z</cp:lastPrinted>
  <dcterms:created xsi:type="dcterms:W3CDTF">2014-06-03T16:49:48Z</dcterms:created>
  <dcterms:modified xsi:type="dcterms:W3CDTF">2015-06-24T15:33:49Z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0x01010064CE6E28C5D30E48BD4BC40A0DDCD63E</vt:lpwstr>
  </property>
  <property fmtid="{D5CDD505-2E9C-101B-9397-08002B2CF9AE}" pid="3" name="IsMyDocuments">
    <vt:bool>true</vt:bool>
  </property>
</Properties>
</file>