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25" r:id="rId3"/>
    <p:sldId id="319" r:id="rId4"/>
    <p:sldId id="326" r:id="rId5"/>
    <p:sldId id="303" r:id="rId6"/>
    <p:sldId id="302" r:id="rId7"/>
    <p:sldId id="304" r:id="rId8"/>
    <p:sldId id="305" r:id="rId9"/>
    <p:sldId id="318" r:id="rId10"/>
    <p:sldId id="306" r:id="rId11"/>
    <p:sldId id="307" r:id="rId12"/>
    <p:sldId id="308" r:id="rId13"/>
    <p:sldId id="312" r:id="rId14"/>
    <p:sldId id="309" r:id="rId15"/>
    <p:sldId id="310" r:id="rId16"/>
    <p:sldId id="311" r:id="rId17"/>
    <p:sldId id="315" r:id="rId18"/>
    <p:sldId id="313" r:id="rId19"/>
    <p:sldId id="316" r:id="rId20"/>
    <p:sldId id="317" r:id="rId21"/>
    <p:sldId id="321" r:id="rId22"/>
    <p:sldId id="323" r:id="rId23"/>
    <p:sldId id="324"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84" autoAdjust="0"/>
    <p:restoredTop sz="88765"/>
  </p:normalViewPr>
  <p:slideViewPr>
    <p:cSldViewPr snapToGrid="0" showGuides="1">
      <p:cViewPr varScale="1">
        <p:scale>
          <a:sx n="44" d="100"/>
          <a:sy n="44" d="100"/>
        </p:scale>
        <p:origin x="96" y="38"/>
      </p:cViewPr>
      <p:guideLst/>
    </p:cSldViewPr>
  </p:slideViewPr>
  <p:notesTextViewPr>
    <p:cViewPr>
      <p:scale>
        <a:sx n="1" d="1"/>
        <a:sy n="1" d="1"/>
      </p:scale>
      <p:origin x="0" y="0"/>
    </p:cViewPr>
  </p:notesTextViewPr>
  <p:notesViewPr>
    <p:cSldViewPr snapToGrid="0" showGuides="1">
      <p:cViewPr>
        <p:scale>
          <a:sx n="148" d="100"/>
          <a:sy n="148" d="100"/>
        </p:scale>
        <p:origin x="1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1" y="108175"/>
            <a:ext cx="4801244" cy="481727"/>
          </a:xfrm>
          <a:prstGeom prst="rect">
            <a:avLst/>
          </a:prstGeom>
        </p:spPr>
        <p:txBody>
          <a:bodyPr vert="horz" lIns="0" tIns="96661" rIns="0" bIns="96661" rtlCol="0"/>
          <a:lstStyle>
            <a:lvl1pPr algn="l">
              <a:defRPr sz="13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926" y="9169957"/>
            <a:ext cx="4534954" cy="312766"/>
          </a:xfrm>
          <a:prstGeom prst="rect">
            <a:avLst/>
          </a:prstGeom>
        </p:spPr>
      </p:pic>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vl1pPr>
          </a:lstStyle>
          <a:p>
            <a:endParaRPr lang="en-US" dirty="0"/>
          </a:p>
        </p:txBody>
      </p:sp>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smtClean="0"/>
              <a:t>Discuss what coursework we took</a:t>
            </a:r>
          </a:p>
          <a:p>
            <a:r>
              <a:rPr lang="en-US" sz="4000" dirty="0" smtClean="0"/>
              <a:t>Discuss what projects we got when coming out of school</a:t>
            </a:r>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107165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18050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learning because this</a:t>
            </a:r>
            <a:r>
              <a:rPr lang="en-US" baseline="0" dirty="0" smtClean="0"/>
              <a:t> wasn’t their primary task until it was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1022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Relates to those doing IT consulting in the audience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19741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10614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other efforts we’re doing with jet engines specifically, other work we did with claims and routing issues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125215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this is more data than humans could ever review</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150392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Malicious = stealing IP, destroying data, espionage,</a:t>
            </a:r>
            <a:r>
              <a:rPr lang="en-US" baseline="0" dirty="0" smtClean="0"/>
              <a:t> etc.</a:t>
            </a:r>
          </a:p>
          <a:p>
            <a:endParaRPr lang="en-US" baseline="0" dirty="0" smtClean="0"/>
          </a:p>
          <a:p>
            <a:r>
              <a:rPr lang="en-US" baseline="0" dirty="0" smtClean="0"/>
              <a:t>Domain expertise = </a:t>
            </a:r>
            <a:r>
              <a:rPr lang="en-US" sz="1200" kern="1200" dirty="0" smtClean="0">
                <a:solidFill>
                  <a:schemeClr val="tx1"/>
                </a:solidFill>
                <a:latin typeface="+mn-lt"/>
                <a:ea typeface="+mn-ea"/>
                <a:cs typeface="+mn-cs"/>
              </a:rPr>
              <a:t>psychometrics, insider threat domain knowledge</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921712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34189" y="0"/>
            <a:ext cx="5757811" cy="6383382"/>
          </a:xfrm>
          <a:prstGeom prst="rect">
            <a:avLst/>
          </a:prstGeom>
        </p:spPr>
      </p:pic>
      <p:sp>
        <p:nvSpPr>
          <p:cNvPr id="7" name="Rectangle 6"/>
          <p:cNvSpPr/>
          <p:nvPr userDrawn="1"/>
        </p:nvSpPr>
        <p:spPr bwMode="auto">
          <a:xfrm>
            <a:off x="3" y="-17418"/>
            <a:ext cx="8078872"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12954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508000" y="5493288"/>
            <a:ext cx="6385983"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12" name="Rectangle 11"/>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25"/>
          <p:cNvSpPr>
            <a:spLocks noChangeArrowheads="1"/>
          </p:cNvSpPr>
          <p:nvPr userDrawn="1"/>
        </p:nvSpPr>
        <p:spPr bwMode="white">
          <a:xfrm>
            <a:off x="9051680" y="6410979"/>
            <a:ext cx="2581521" cy="212873"/>
          </a:xfrm>
          <a:prstGeom prst="rect">
            <a:avLst/>
          </a:prstGeom>
          <a:noFill/>
          <a:ln w="9525">
            <a:noFill/>
            <a:miter lim="800000"/>
            <a:headEnd/>
            <a:tailEnd/>
          </a:ln>
          <a:effectLst/>
        </p:spPr>
        <p:txBody>
          <a:bodyPr wrap="square" lIns="0" tIns="0" rIns="0" bIns="45714">
            <a:spAutoFit/>
          </a:bodyPr>
          <a:lstStyle/>
          <a:p>
            <a:pPr algn="l" rtl="0"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3" name="TextBox 12"/>
          <p:cNvSpPr txBox="1"/>
          <p:nvPr userDrawn="1"/>
        </p:nvSpPr>
        <p:spPr>
          <a:xfrm>
            <a:off x="9079196" y="6591449"/>
            <a:ext cx="2581520" cy="276999"/>
          </a:xfrm>
          <a:prstGeom prst="rect">
            <a:avLst/>
          </a:prstGeom>
          <a:noFill/>
        </p:spPr>
        <p:txBody>
          <a:bodyPr wrap="square" lIns="0" tIns="0" rIns="0" bIns="0" rtlCol="0">
            <a:spAutoFit/>
          </a:bodyPr>
          <a:lstStyle/>
          <a:p>
            <a:pPr algn="l" rtl="0"/>
            <a:r>
              <a:rPr lang="en-US" sz="600" b="0" kern="1200" spc="0" dirty="0" smtClean="0">
                <a:solidFill>
                  <a:schemeClr val="bg1"/>
                </a:solidFill>
                <a:latin typeface="Arial" charset="0"/>
                <a:ea typeface="ＭＳ Ｐゴシック" pitchFamily="1" charset="-128"/>
                <a:cs typeface="+mn-cs"/>
              </a:rPr>
              <a:t>[Distribution Statement A] This material has been approved for public release and unlimited distribution.  Please see Copyright notice for non-US Government use and distribution.</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0"/>
            <a:ext cx="12240083" cy="6336792"/>
          </a:xfrm>
          <a:prstGeom prst="rect">
            <a:avLst/>
          </a:prstGeom>
        </p:spPr>
      </p:pic>
      <p:sp>
        <p:nvSpPr>
          <p:cNvPr id="12" name="Title 1"/>
          <p:cNvSpPr>
            <a:spLocks noGrp="1"/>
          </p:cNvSpPr>
          <p:nvPr>
            <p:ph type="title" hasCustomPrompt="1"/>
          </p:nvPr>
        </p:nvSpPr>
        <p:spPr>
          <a:xfrm>
            <a:off x="529168" y="2791272"/>
            <a:ext cx="6836833"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529167" y="3109372"/>
            <a:ext cx="6836835" cy="469900"/>
          </a:xfrm>
          <a:prstGeom prst="rect">
            <a:avLst/>
          </a:prstGeom>
        </p:spPr>
        <p:txBody>
          <a:bodyPr lIns="0" tIns="0" rIns="0" bIns="0">
            <a:noAutofit/>
          </a:bodyPr>
          <a:lstStyle>
            <a:lvl1pPr>
              <a:defRPr sz="3600" b="1">
                <a:solidFill>
                  <a:schemeClr val="tx1"/>
                </a:solidFill>
              </a:defRPr>
            </a:lvl1pPr>
          </a:lstStyle>
          <a:p>
            <a:pPr lvl="0"/>
            <a:r>
              <a:rPr lang="en-US" dirty="0" smtClean="0"/>
              <a:t>Click to edit Section Title</a:t>
            </a:r>
          </a:p>
        </p:txBody>
      </p:sp>
      <p:sp>
        <p:nvSpPr>
          <p:cNvPr id="5" name="Rectangle 4"/>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25"/>
          <p:cNvSpPr>
            <a:spLocks noChangeArrowheads="1"/>
          </p:cNvSpPr>
          <p:nvPr userDrawn="1"/>
        </p:nvSpPr>
        <p:spPr bwMode="white">
          <a:xfrm>
            <a:off x="9051680" y="6473125"/>
            <a:ext cx="258152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8" name="TextBox 7"/>
          <p:cNvSpPr txBox="1"/>
          <p:nvPr userDrawn="1"/>
        </p:nvSpPr>
        <p:spPr>
          <a:xfrm>
            <a:off x="9051680" y="6653595"/>
            <a:ext cx="258152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3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143000"/>
            <a:ext cx="36068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4318001" y="1076898"/>
            <a:ext cx="73151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508001" y="1143000"/>
            <a:ext cx="73659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80772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9"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35911" y="1081758"/>
            <a:ext cx="11093380"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2"/>
          <p:cNvSpPr txBox="1">
            <a:spLocks/>
          </p:cNvSpPr>
          <p:nvPr userDrawn="1"/>
        </p:nvSpPr>
        <p:spPr>
          <a:xfrm>
            <a:off x="558800" y="52001"/>
            <a:ext cx="3962400" cy="14626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1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smtClean="0"/>
              <a:t>Section (optional)</a:t>
            </a:r>
            <a:endParaRPr lang="en-US" sz="1000" dirty="0"/>
          </a:p>
        </p:txBody>
      </p:sp>
      <p:sp>
        <p:nvSpPr>
          <p:cNvPr id="5" name="Picture Placeholder 5"/>
          <p:cNvSpPr txBox="1">
            <a:spLocks/>
          </p:cNvSpPr>
          <p:nvPr userDrawn="1"/>
        </p:nvSpPr>
        <p:spPr>
          <a:xfrm>
            <a:off x="11338560" y="-3581"/>
            <a:ext cx="85344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smtClean="0"/>
              <a:t>Picture</a:t>
            </a:r>
            <a:br>
              <a:rPr lang="en-US" sz="900" dirty="0" smtClean="0"/>
            </a:br>
            <a:r>
              <a:rPr lang="en-US" sz="900" dirty="0" smtClean="0"/>
              <a:t>(optional)</a:t>
            </a:r>
          </a:p>
        </p:txBody>
      </p:sp>
    </p:spTree>
    <p:extLst>
      <p:ext uri="{BB962C8B-B14F-4D97-AF65-F5344CB8AC3E}">
        <p14:creationId xmlns:p14="http://schemas.microsoft.com/office/powerpoint/2010/main" val="98184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336792"/>
          </a:xfrm>
        </p:spPr>
        <p:txBody>
          <a:bodyPr/>
          <a:lstStyle/>
          <a:p>
            <a:r>
              <a:rPr lang="en-US" smtClean="0"/>
              <a:t>Drag picture to placeholder or click icon to add</a:t>
            </a:r>
            <a:endParaRPr lang="en-US"/>
          </a:p>
        </p:txBody>
      </p:sp>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ysClr val="windowText" lastClr="000000"/>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2019300"/>
          </a:xfr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Rectangle 9"/>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25"/>
          <p:cNvSpPr>
            <a:spLocks noChangeArrowheads="1"/>
          </p:cNvSpPr>
          <p:nvPr userDrawn="1"/>
        </p:nvSpPr>
        <p:spPr bwMode="white">
          <a:xfrm>
            <a:off x="9051680" y="6473125"/>
            <a:ext cx="258152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4" name="TextBox 13"/>
          <p:cNvSpPr txBox="1"/>
          <p:nvPr userDrawn="1"/>
        </p:nvSpPr>
        <p:spPr>
          <a:xfrm>
            <a:off x="9051680" y="6653595"/>
            <a:ext cx="258152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521"/>
          <a:stretch/>
        </p:blipFill>
        <p:spPr>
          <a:xfrm>
            <a:off x="291549" y="1098165"/>
            <a:ext cx="3823252"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318001" y="1076898"/>
            <a:ext cx="73151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0"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35911" y="1081758"/>
            <a:ext cx="11093380"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8"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545848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212289" y="1076898"/>
            <a:ext cx="542091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9"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35788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3180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8077200" y="1076898"/>
            <a:ext cx="3556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2"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26136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33528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61976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9042400" y="1084704"/>
            <a:ext cx="25908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0" hasCustomPrompt="1"/>
          </p:nvPr>
        </p:nvSpPr>
        <p:spPr>
          <a:xfrm>
            <a:off x="535912" y="40192"/>
            <a:ext cx="5458488"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14" name="Picture Placeholder 9"/>
          <p:cNvSpPr>
            <a:spLocks noGrp="1"/>
          </p:cNvSpPr>
          <p:nvPr>
            <p:ph type="pic" sz="quarter" idx="11" hasCustomPrompt="1"/>
          </p:nvPr>
        </p:nvSpPr>
        <p:spPr>
          <a:xfrm>
            <a:off x="11502886" y="0"/>
            <a:ext cx="689113" cy="68580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 y="-17418"/>
            <a:ext cx="12191996"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368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7" y="3109372"/>
            <a:ext cx="6836835"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5" name="Rectangle 4"/>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25"/>
          <p:cNvSpPr>
            <a:spLocks noChangeArrowheads="1"/>
          </p:cNvSpPr>
          <p:nvPr userDrawn="1"/>
        </p:nvSpPr>
        <p:spPr bwMode="white">
          <a:xfrm>
            <a:off x="9051680" y="6473125"/>
            <a:ext cx="258152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8" name="TextBox 7"/>
          <p:cNvSpPr txBox="1"/>
          <p:nvPr userDrawn="1"/>
        </p:nvSpPr>
        <p:spPr>
          <a:xfrm>
            <a:off x="9051680" y="6653595"/>
            <a:ext cx="258152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7200" y="0"/>
            <a:ext cx="4114800" cy="6336792"/>
          </a:xfrm>
          <a:prstGeom prst="rect">
            <a:avLst/>
          </a:prstGeom>
        </p:spPr>
      </p:pic>
      <p:sp>
        <p:nvSpPr>
          <p:cNvPr id="10" name="Rectangle 9"/>
          <p:cNvSpPr/>
          <p:nvPr userDrawn="1"/>
        </p:nvSpPr>
        <p:spPr bwMode="auto">
          <a:xfrm>
            <a:off x="3" y="-17418"/>
            <a:ext cx="8077197"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876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6" y="3109372"/>
            <a:ext cx="6865057"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6" name="Rectangle 5"/>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25"/>
          <p:cNvSpPr>
            <a:spLocks noChangeArrowheads="1"/>
          </p:cNvSpPr>
          <p:nvPr userDrawn="1"/>
        </p:nvSpPr>
        <p:spPr bwMode="white">
          <a:xfrm>
            <a:off x="9051680" y="6473125"/>
            <a:ext cx="258152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9" name="TextBox 8"/>
          <p:cNvSpPr txBox="1"/>
          <p:nvPr userDrawn="1"/>
        </p:nvSpPr>
        <p:spPr>
          <a:xfrm>
            <a:off x="9051680" y="6653595"/>
            <a:ext cx="2581520" cy="92333"/>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[Insert Distribution Statement Here]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1336" y="6407512"/>
            <a:ext cx="5394960" cy="377986"/>
          </a:xfrm>
          <a:prstGeom prst="rect">
            <a:avLst/>
          </a:prstGeom>
        </p:spPr>
      </p:pic>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40094"/>
            <a:ext cx="12192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35912" y="228988"/>
            <a:ext cx="10132088" cy="669854"/>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5911" y="1081758"/>
            <a:ext cx="11093380"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userDrawn="1"/>
        </p:nvSpPr>
        <p:spPr>
          <a:xfrm>
            <a:off x="10943491" y="6403977"/>
            <a:ext cx="6858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tx1"/>
                </a:solidFill>
              </a:rPr>
              <a:pPr/>
              <a:t>‹#›</a:t>
            </a:fld>
            <a:endParaRPr lang="en-US" sz="1400" dirty="0">
              <a:solidFill>
                <a:schemeClr val="tx1"/>
              </a:solidFill>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72775" y="6409763"/>
            <a:ext cx="5394960" cy="377985"/>
          </a:xfrm>
          <a:prstGeom prst="rect">
            <a:avLst/>
          </a:prstGeom>
        </p:spPr>
      </p:pic>
      <p:sp>
        <p:nvSpPr>
          <p:cNvPr id="10" name="Rectangle 73"/>
          <p:cNvSpPr>
            <a:spLocks noChangeArrowheads="1"/>
          </p:cNvSpPr>
          <p:nvPr userDrawn="1"/>
        </p:nvSpPr>
        <p:spPr bwMode="white">
          <a:xfrm>
            <a:off x="9038491" y="6373679"/>
            <a:ext cx="2308382" cy="276999"/>
          </a:xfrm>
          <a:prstGeom prst="rect">
            <a:avLst/>
          </a:prstGeom>
          <a:noFill/>
          <a:ln w="9525">
            <a:noFill/>
            <a:miter lim="800000"/>
            <a:headEnd/>
            <a:tailEnd/>
          </a:ln>
          <a:effectLst/>
        </p:spPr>
        <p:txBody>
          <a:bodyPr wrap="square" lIns="0" tIns="0" rIns="45714" bIns="0" anchor="t" anchorCtr="0">
            <a:spAutoFit/>
          </a:bodyPr>
          <a:lstStyle/>
          <a:p>
            <a:pPr marL="0" indent="0" algn="l" eaLnBrk="0" hangingPunct="0">
              <a:spcBef>
                <a:spcPct val="0"/>
              </a:spcBef>
            </a:pPr>
            <a:r>
              <a:rPr lang="en-US" sz="600" b="1" dirty="0" smtClean="0">
                <a:solidFill>
                  <a:schemeClr val="tx1"/>
                </a:solidFill>
                <a:latin typeface="Arial" panose="020B0604020202020204" pitchFamily="34" charset="0"/>
                <a:cs typeface="Arial" panose="020B0604020202020204" pitchFamily="34" charset="0"/>
              </a:rPr>
              <a:t>Data Science: What It Is and How It Can Help Your Company</a:t>
            </a:r>
          </a:p>
          <a:p>
            <a:pPr marL="0" indent="0" algn="l" eaLnBrk="0" hangingPunct="0">
              <a:spcBef>
                <a:spcPct val="0"/>
              </a:spcBef>
            </a:pPr>
            <a:r>
              <a:rPr lang="en-US" sz="600" b="1" dirty="0" smtClean="0">
                <a:solidFill>
                  <a:schemeClr val="tx1"/>
                </a:solidFill>
                <a:latin typeface="Arial" panose="020B0604020202020204" pitchFamily="34" charset="0"/>
                <a:cs typeface="Arial" panose="020B0604020202020204" pitchFamily="34" charset="0"/>
              </a:rPr>
              <a:t>July</a:t>
            </a:r>
            <a:r>
              <a:rPr lang="en-US" sz="600" b="1" baseline="0" dirty="0" smtClean="0">
                <a:solidFill>
                  <a:schemeClr val="tx1"/>
                </a:solidFill>
                <a:latin typeface="Arial" panose="020B0604020202020204" pitchFamily="34" charset="0"/>
                <a:cs typeface="Arial" panose="020B0604020202020204" pitchFamily="34" charset="0"/>
              </a:rPr>
              <a:t> 13</a:t>
            </a:r>
            <a:r>
              <a:rPr lang="en-US" sz="600" dirty="0" smtClean="0">
                <a:solidFill>
                  <a:schemeClr val="tx1"/>
                </a:solidFill>
                <a:latin typeface="Arial" panose="020B0604020202020204" pitchFamily="34" charset="0"/>
                <a:cs typeface="Arial" panose="020B0604020202020204" pitchFamily="34" charset="0"/>
              </a:rPr>
              <a:t>, 2016</a:t>
            </a:r>
          </a:p>
          <a:p>
            <a:pPr marL="0" indent="0" algn="l" eaLnBrk="0" hangingPunct="0">
              <a:lnSpc>
                <a:spcPct val="100000"/>
              </a:lnSpc>
              <a:spcBef>
                <a:spcPct val="0"/>
              </a:spcBef>
            </a:pPr>
            <a:r>
              <a:rPr lang="en-US" sz="600" b="0" spc="0" dirty="0" smtClean="0">
                <a:solidFill>
                  <a:schemeClr val="tx1"/>
                </a:solidFill>
                <a:latin typeface="Arial" panose="020B0604020202020204" pitchFamily="34" charset="0"/>
                <a:cs typeface="Arial" panose="020B0604020202020204" pitchFamily="34" charset="0"/>
              </a:rPr>
              <a:t>©</a:t>
            </a:r>
            <a:r>
              <a:rPr lang="en-US" sz="600" b="0" spc="0" baseline="0" dirty="0" smtClean="0">
                <a:solidFill>
                  <a:schemeClr val="tx1"/>
                </a:solidFill>
                <a:latin typeface="Arial" panose="020B0604020202020204" pitchFamily="34" charset="0"/>
                <a:cs typeface="Arial" panose="020B0604020202020204" pitchFamily="34" charset="0"/>
              </a:rPr>
              <a:t> 2016 Carnegie Mellon University</a:t>
            </a:r>
            <a:endParaRPr lang="en-US" sz="600" b="0" spc="0" dirty="0">
              <a:solidFill>
                <a:schemeClr val="tx1"/>
              </a:solidFill>
              <a:latin typeface="Arial" panose="020B0604020202020204" pitchFamily="34" charset="0"/>
              <a:cs typeface="Arial" panose="020B0604020202020204" pitchFamily="34" charset="0"/>
            </a:endParaRPr>
          </a:p>
        </p:txBody>
      </p:sp>
      <p:sp>
        <p:nvSpPr>
          <p:cNvPr id="11" name="TextBox 10"/>
          <p:cNvSpPr txBox="1"/>
          <p:nvPr userDrawn="1"/>
        </p:nvSpPr>
        <p:spPr>
          <a:xfrm>
            <a:off x="9038491" y="6662079"/>
            <a:ext cx="1832710" cy="184666"/>
          </a:xfrm>
          <a:prstGeom prst="rect">
            <a:avLst/>
          </a:prstGeom>
          <a:noFill/>
        </p:spPr>
        <p:txBody>
          <a:bodyPr wrap="square" lIns="0" tIns="0" rIns="0" bIns="0" rtlCol="0">
            <a:spAutoFit/>
          </a:bodyPr>
          <a:lstStyle/>
          <a:p>
            <a:pPr>
              <a:spcBef>
                <a:spcPts val="1200"/>
              </a:spcBef>
            </a:pPr>
            <a:r>
              <a:rPr lang="en-US" sz="400" dirty="0" smtClean="0">
                <a:latin typeface="Arial" panose="020B0604020202020204" pitchFamily="34" charset="0"/>
                <a:cs typeface="Arial" panose="020B0604020202020204" pitchFamily="34" charset="0"/>
              </a:rPr>
              <a:t>[Distribution Statement A] This material has been approved for public release and unlimited distribution.  Please see Copyright notice for non-US Government use and distribution.</a:t>
            </a:r>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9" r:id="rId10"/>
    <p:sldLayoutId id="2147483674" r:id="rId11"/>
    <p:sldLayoutId id="2147483675" r:id="rId12"/>
    <p:sldLayoutId id="214748368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320" userDrawn="1">
          <p15:clr>
            <a:srgbClr val="A4A3A4"/>
          </p15:clr>
        </p15:guide>
        <p15:guide id="3" pos="800" userDrawn="1">
          <p15:clr>
            <a:srgbClr val="A4A3A4"/>
          </p15:clr>
        </p15:guide>
        <p15:guide id="4" pos="928" userDrawn="1">
          <p15:clr>
            <a:srgbClr val="A4A3A4"/>
          </p15:clr>
        </p15:guide>
        <p15:guide id="5" pos="1408" userDrawn="1">
          <p15:clr>
            <a:srgbClr val="A4A3A4"/>
          </p15:clr>
        </p15:guide>
        <p15:guide id="6" pos="1536" userDrawn="1">
          <p15:clr>
            <a:srgbClr val="A4A3A4"/>
          </p15:clr>
        </p15:guide>
        <p15:guide id="7" pos="1984" userDrawn="1">
          <p15:clr>
            <a:srgbClr val="A4A3A4"/>
          </p15:clr>
        </p15:guide>
        <p15:guide id="8" pos="2112" userDrawn="1">
          <p15:clr>
            <a:srgbClr val="A4A3A4"/>
          </p15:clr>
        </p15:guide>
        <p15:guide id="9" pos="2592" userDrawn="1">
          <p15:clr>
            <a:srgbClr val="A4A3A4"/>
          </p15:clr>
        </p15:guide>
        <p15:guide id="10" pos="2720" userDrawn="1">
          <p15:clr>
            <a:srgbClr val="A4A3A4"/>
          </p15:clr>
        </p15:guide>
        <p15:guide id="11" pos="3168" userDrawn="1">
          <p15:clr>
            <a:srgbClr val="A4A3A4"/>
          </p15:clr>
        </p15:guide>
        <p15:guide id="12" pos="3296" userDrawn="1">
          <p15:clr>
            <a:srgbClr val="A4A3A4"/>
          </p15:clr>
        </p15:guide>
        <p15:guide id="13" pos="3776" userDrawn="1">
          <p15:clr>
            <a:srgbClr val="A4A3A4"/>
          </p15:clr>
        </p15:guide>
        <p15:guide id="14" pos="3904" userDrawn="1">
          <p15:clr>
            <a:srgbClr val="A4A3A4"/>
          </p15:clr>
        </p15:guide>
        <p15:guide id="15" pos="4352" userDrawn="1">
          <p15:clr>
            <a:srgbClr val="A4A3A4"/>
          </p15:clr>
        </p15:guide>
        <p15:guide id="16" pos="4480" userDrawn="1">
          <p15:clr>
            <a:srgbClr val="A4A3A4"/>
          </p15:clr>
        </p15:guide>
        <p15:guide id="17" pos="4960" userDrawn="1">
          <p15:clr>
            <a:srgbClr val="A4A3A4"/>
          </p15:clr>
        </p15:guide>
        <p15:guide id="18" pos="5088" userDrawn="1">
          <p15:clr>
            <a:srgbClr val="A4A3A4"/>
          </p15:clr>
        </p15:guide>
        <p15:guide id="19" pos="5568" userDrawn="1">
          <p15:clr>
            <a:srgbClr val="A4A3A4"/>
          </p15:clr>
        </p15:guide>
        <p15:guide id="20" pos="5696" userDrawn="1">
          <p15:clr>
            <a:srgbClr val="A4A3A4"/>
          </p15:clr>
        </p15:guide>
        <p15:guide id="21" pos="6144" userDrawn="1">
          <p15:clr>
            <a:srgbClr val="A4A3A4"/>
          </p15:clr>
        </p15:guide>
        <p15:guide id="22" pos="6272" userDrawn="1">
          <p15:clr>
            <a:srgbClr val="A4A3A4"/>
          </p15:clr>
        </p15:guide>
        <p15:guide id="23" pos="6720" userDrawn="1">
          <p15:clr>
            <a:srgbClr val="A4A3A4"/>
          </p15:clr>
        </p15:guide>
        <p15:guide id="24" pos="6848" userDrawn="1">
          <p15:clr>
            <a:srgbClr val="A4A3A4"/>
          </p15:clr>
        </p15:guide>
        <p15:guide id="25" pos="7328"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384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cs.cmu.edu/news/boeing-establishes-analytics-lab-aerospace-data-carnegie-mell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lindauer@cert.org" TargetMode="External"/><Relationship Id="rId2" Type="http://schemas.openxmlformats.org/officeDocument/2006/relationships/hyperlink" Target="mailto:ekanal@cert.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Science: What It Is and How It Can Help Your Company</a:t>
            </a:r>
            <a:endParaRPr lang="en-US" dirty="0"/>
          </a:p>
        </p:txBody>
      </p:sp>
      <p:sp>
        <p:nvSpPr>
          <p:cNvPr id="3" name="Subtitle 2"/>
          <p:cNvSpPr>
            <a:spLocks noGrp="1"/>
          </p:cNvSpPr>
          <p:nvPr>
            <p:ph type="subTitle" idx="1"/>
          </p:nvPr>
        </p:nvSpPr>
        <p:spPr/>
        <p:txBody>
          <a:bodyPr/>
          <a:lstStyle/>
          <a:p>
            <a:r>
              <a:rPr lang="en-US" dirty="0" smtClean="0"/>
              <a:t>with Eliezer Kanal and Brian </a:t>
            </a:r>
            <a:r>
              <a:rPr lang="en-US" dirty="0" err="1" smtClean="0"/>
              <a:t>Lindauer</a:t>
            </a:r>
            <a:endParaRPr lang="en-US" dirty="0"/>
          </a:p>
        </p:txBody>
      </p:sp>
    </p:spTree>
    <p:extLst>
      <p:ext uri="{BB962C8B-B14F-4D97-AF65-F5344CB8AC3E}">
        <p14:creationId xmlns:p14="http://schemas.microsoft.com/office/powerpoint/2010/main" val="40088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Study: Call Center Optimization</a:t>
            </a:r>
            <a:endParaRPr lang="en-US" dirty="0"/>
          </a:p>
        </p:txBody>
      </p:sp>
      <p:sp>
        <p:nvSpPr>
          <p:cNvPr id="7" name="Content Placeholder 6"/>
          <p:cNvSpPr>
            <a:spLocks noGrp="1"/>
          </p:cNvSpPr>
          <p:nvPr>
            <p:ph sz="half" idx="1"/>
          </p:nvPr>
        </p:nvSpPr>
        <p:spPr/>
        <p:txBody>
          <a:bodyPr>
            <a:noAutofit/>
          </a:bodyPr>
          <a:lstStyle/>
          <a:p>
            <a:pPr>
              <a:tabLst>
                <a:tab pos="225425" algn="l"/>
              </a:tabLst>
            </a:pPr>
            <a:r>
              <a:rPr lang="en-US" i="1" dirty="0" smtClean="0"/>
              <a:t>	Project goal:</a:t>
            </a:r>
          </a:p>
          <a:p>
            <a:pPr>
              <a:tabLst>
                <a:tab pos="225425" algn="l"/>
              </a:tabLst>
            </a:pPr>
            <a:r>
              <a:rPr lang="en-US" dirty="0" smtClean="0"/>
              <a:t>Determine optimal staffing pattern so as to meet a variety of contractual performance</a:t>
            </a:r>
            <a:r>
              <a:rPr lang="en-US" dirty="0"/>
              <a:t> </a:t>
            </a:r>
            <a:r>
              <a:rPr lang="en-US" dirty="0" smtClean="0"/>
              <a:t>guarantees while minimizing staffing costs.</a:t>
            </a:r>
          </a:p>
          <a:p>
            <a:pPr>
              <a:tabLst>
                <a:tab pos="225425" algn="l"/>
              </a:tabLst>
            </a:pPr>
            <a:r>
              <a:rPr lang="en-US" i="1" dirty="0" smtClean="0"/>
              <a:t>	Data Science approach:</a:t>
            </a:r>
          </a:p>
          <a:p>
            <a:pPr>
              <a:tabLst>
                <a:tab pos="225425" algn="l"/>
              </a:tabLst>
            </a:pPr>
            <a:r>
              <a:rPr lang="en-US" dirty="0" smtClean="0"/>
              <a:t>Identify historical call time distributions, create software to automatically recommend staffing needed to meet guarantees.</a:t>
            </a:r>
          </a:p>
          <a:p>
            <a:pPr>
              <a:tabLst>
                <a:tab pos="225425" algn="l"/>
              </a:tabLst>
            </a:pPr>
            <a:r>
              <a:rPr lang="en-US" i="1" dirty="0" smtClean="0"/>
              <a:t>	Skills used:</a:t>
            </a:r>
          </a:p>
          <a:p>
            <a:pPr>
              <a:tabLst>
                <a:tab pos="225425" algn="l"/>
              </a:tabLst>
            </a:pPr>
            <a:r>
              <a:rPr lang="en-US" dirty="0" smtClean="0"/>
              <a:t>Quick learning, distribution fitting, algorithm development, data manipulation, programming</a:t>
            </a:r>
            <a:endParaRPr lang="en-US" dirty="0"/>
          </a:p>
        </p:txBody>
      </p:sp>
      <p:sp>
        <p:nvSpPr>
          <p:cNvPr id="9" name="Text Placeholder 8"/>
          <p:cNvSpPr>
            <a:spLocks noGrp="1"/>
          </p:cNvSpPr>
          <p:nvPr>
            <p:ph type="body" sz="quarter" idx="10"/>
          </p:nvPr>
        </p:nvSpPr>
        <p:spPr/>
        <p:txBody>
          <a:bodyPr>
            <a:normAutofit lnSpcReduction="10000"/>
          </a:bodyPr>
          <a:lstStyle/>
          <a:p>
            <a:endParaRPr lang="en-US"/>
          </a:p>
        </p:txBody>
      </p:sp>
      <p:pic>
        <p:nvPicPr>
          <p:cNvPr id="20" name="Picture Placeholder 19"/>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a:stretch/>
        </p:blipFill>
        <p:spPr>
          <a:xfrm>
            <a:off x="8077201" y="1076897"/>
            <a:ext cx="3555999" cy="5019103"/>
          </a:xfrm>
        </p:spPr>
      </p:pic>
    </p:spTree>
    <p:extLst>
      <p:ext uri="{BB962C8B-B14F-4D97-AF65-F5344CB8AC3E}">
        <p14:creationId xmlns:p14="http://schemas.microsoft.com/office/powerpoint/2010/main" val="174171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normAutofit/>
          </a:bodyPr>
          <a:lstStyle/>
          <a:p>
            <a:pPr>
              <a:tabLst>
                <a:tab pos="225425" algn="l"/>
              </a:tabLst>
            </a:pPr>
            <a:r>
              <a:rPr lang="en-US" i="1" dirty="0" smtClean="0"/>
              <a:t>	Project goal:</a:t>
            </a:r>
          </a:p>
          <a:p>
            <a:pPr>
              <a:tabLst>
                <a:tab pos="225425" algn="l"/>
              </a:tabLst>
            </a:pPr>
            <a:r>
              <a:rPr lang="en-US" dirty="0" smtClean="0"/>
              <a:t>Detect abnormal, possibly malicious activity on a computer network and provide information for an analyst to determine a proper course of action.</a:t>
            </a:r>
            <a:endParaRPr lang="en-US" dirty="0"/>
          </a:p>
          <a:p>
            <a:pPr>
              <a:tabLst>
                <a:tab pos="225425" algn="l"/>
              </a:tabLst>
            </a:pPr>
            <a:r>
              <a:rPr lang="en-US" i="1" dirty="0" smtClean="0"/>
              <a:t>	Data Science approach:</a:t>
            </a:r>
          </a:p>
          <a:p>
            <a:pPr>
              <a:tabLst>
                <a:tab pos="225425" algn="l"/>
              </a:tabLst>
            </a:pPr>
            <a:r>
              <a:rPr lang="en-US" dirty="0"/>
              <a:t>Model normal network traffic and alert on unusual behavior matching known malicious </a:t>
            </a:r>
            <a:r>
              <a:rPr lang="en-US" dirty="0" smtClean="0"/>
              <a:t>patterns</a:t>
            </a:r>
          </a:p>
          <a:p>
            <a:pPr>
              <a:tabLst>
                <a:tab pos="225425" algn="l"/>
              </a:tabLst>
            </a:pPr>
            <a:r>
              <a:rPr lang="en-US" i="1" dirty="0" smtClean="0"/>
              <a:t>	Skills used:</a:t>
            </a:r>
          </a:p>
          <a:p>
            <a:pPr>
              <a:tabLst>
                <a:tab pos="225425" algn="l"/>
              </a:tabLst>
            </a:pPr>
            <a:r>
              <a:rPr lang="en-US" dirty="0"/>
              <a:t>Machine </a:t>
            </a:r>
            <a:r>
              <a:rPr lang="en-US" dirty="0" smtClean="0"/>
              <a:t>learning, systems programming</a:t>
            </a:r>
            <a:r>
              <a:rPr lang="en-US" dirty="0"/>
              <a:t>, data manipulation and analysis, </a:t>
            </a:r>
            <a:r>
              <a:rPr lang="en-US" dirty="0" smtClean="0"/>
              <a:t>high-speed data processing, cybersecurity domain knowledge</a:t>
            </a:r>
            <a:endParaRPr lang="en-US" dirty="0"/>
          </a:p>
        </p:txBody>
      </p:sp>
      <p:sp>
        <p:nvSpPr>
          <p:cNvPr id="7" name="Title 6"/>
          <p:cNvSpPr>
            <a:spLocks noGrp="1"/>
          </p:cNvSpPr>
          <p:nvPr>
            <p:ph type="title"/>
          </p:nvPr>
        </p:nvSpPr>
        <p:spPr/>
        <p:txBody>
          <a:bodyPr/>
          <a:lstStyle/>
          <a:p>
            <a:r>
              <a:rPr lang="en-US" dirty="0" smtClean="0"/>
              <a:t>Case Study: Network Anomaly Detection</a:t>
            </a:r>
            <a:endParaRPr lang="en-US" dirty="0"/>
          </a:p>
        </p:txBody>
      </p:sp>
      <p:sp>
        <p:nvSpPr>
          <p:cNvPr id="10" name="Text Placeholder 9"/>
          <p:cNvSpPr>
            <a:spLocks noGrp="1"/>
          </p:cNvSpPr>
          <p:nvPr>
            <p:ph type="body" sz="quarter" idx="10"/>
          </p:nvPr>
        </p:nvSpPr>
        <p:spPr/>
        <p:txBody>
          <a:bodyPr>
            <a:normAutofit lnSpcReduction="10000"/>
          </a:bodyPr>
          <a:lstStyle/>
          <a:p>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5911" y="1143000"/>
            <a:ext cx="3578889" cy="4953000"/>
          </a:xfrm>
          <a:prstGeom prst="rect">
            <a:avLst/>
          </a:prstGeom>
        </p:spPr>
      </p:pic>
    </p:spTree>
    <p:extLst>
      <p:ext uri="{BB962C8B-B14F-4D97-AF65-F5344CB8AC3E}">
        <p14:creationId xmlns:p14="http://schemas.microsoft.com/office/powerpoint/2010/main" val="297717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What’s in a name?</a:t>
            </a:r>
            <a:endParaRPr lang="en-US" dirty="0"/>
          </a:p>
        </p:txBody>
      </p:sp>
      <p:sp>
        <p:nvSpPr>
          <p:cNvPr id="2" name="Content Placeholder 1"/>
          <p:cNvSpPr>
            <a:spLocks noGrp="1"/>
          </p:cNvSpPr>
          <p:nvPr>
            <p:ph sz="half" idx="1"/>
          </p:nvPr>
        </p:nvSpPr>
        <p:spPr/>
        <p:txBody>
          <a:bodyPr>
            <a:noAutofit/>
          </a:bodyPr>
          <a:lstStyle/>
          <a:p>
            <a:r>
              <a:rPr lang="en-US" dirty="0" smtClean="0">
                <a:solidFill>
                  <a:srgbClr val="0070C0"/>
                </a:solidFill>
              </a:rPr>
              <a:t>Business Analyst</a:t>
            </a:r>
          </a:p>
          <a:p>
            <a:r>
              <a:rPr lang="en-US" dirty="0" smtClean="0">
                <a:solidFill>
                  <a:srgbClr val="0070C0"/>
                </a:solidFill>
              </a:rPr>
              <a:t>Decision Support Analyst</a:t>
            </a:r>
          </a:p>
          <a:p>
            <a:r>
              <a:rPr lang="en-US" dirty="0" smtClean="0">
                <a:solidFill>
                  <a:srgbClr val="0070C0"/>
                </a:solidFill>
              </a:rPr>
              <a:t>Technical Analyst</a:t>
            </a:r>
          </a:p>
          <a:p>
            <a:endParaRPr lang="en-US" dirty="0" smtClean="0"/>
          </a:p>
          <a:p>
            <a:r>
              <a:rPr lang="en-US" i="1" dirty="0" smtClean="0"/>
              <a:t>Business value:</a:t>
            </a:r>
          </a:p>
          <a:p>
            <a:pPr marL="457200" indent="-457200">
              <a:buFont typeface="Courier New" charset="0"/>
              <a:buChar char="o"/>
            </a:pPr>
            <a:r>
              <a:rPr lang="en-US" dirty="0" smtClean="0"/>
              <a:t>Gather, condense, and present information</a:t>
            </a:r>
          </a:p>
          <a:p>
            <a:pPr marL="457200" indent="-457200">
              <a:buFont typeface="Courier New" charset="0"/>
              <a:buChar char="o"/>
            </a:pPr>
            <a:r>
              <a:rPr lang="en-US" dirty="0" smtClean="0"/>
              <a:t>Minimal-to-moderate technical expertise</a:t>
            </a:r>
          </a:p>
        </p:txBody>
      </p:sp>
      <p:sp>
        <p:nvSpPr>
          <p:cNvPr id="14" name="Content Placeholder 13"/>
          <p:cNvSpPr>
            <a:spLocks noGrp="1"/>
          </p:cNvSpPr>
          <p:nvPr>
            <p:ph sz="half" idx="2"/>
          </p:nvPr>
        </p:nvSpPr>
        <p:spPr/>
        <p:txBody>
          <a:bodyPr>
            <a:noAutofit/>
          </a:bodyPr>
          <a:lstStyle/>
          <a:p>
            <a:r>
              <a:rPr lang="en-US" dirty="0" smtClean="0">
                <a:solidFill>
                  <a:srgbClr val="0070C0"/>
                </a:solidFill>
              </a:rPr>
              <a:t>Data Scientist</a:t>
            </a:r>
          </a:p>
          <a:p>
            <a:endParaRPr lang="en-US" dirty="0"/>
          </a:p>
          <a:p>
            <a:r>
              <a:rPr lang="en-US" i="1" dirty="0" smtClean="0"/>
              <a:t>Business value:</a:t>
            </a:r>
            <a:endParaRPr lang="en-US" dirty="0" smtClean="0"/>
          </a:p>
          <a:p>
            <a:pPr marL="457200" indent="-457200">
              <a:buFont typeface="Courier New" charset="0"/>
              <a:buChar char="o"/>
            </a:pPr>
            <a:r>
              <a:rPr lang="en-US" dirty="0" smtClean="0"/>
              <a:t>Extract actionable insights from existing data</a:t>
            </a:r>
          </a:p>
          <a:p>
            <a:pPr marL="457200" indent="-457200">
              <a:buFont typeface="Courier New" charset="0"/>
              <a:buChar char="o"/>
            </a:pPr>
            <a:r>
              <a:rPr lang="en-US" dirty="0" smtClean="0"/>
              <a:t>Think of as-of-yet unasked questions </a:t>
            </a:r>
            <a:r>
              <a:rPr lang="en-US" u="sng" dirty="0" smtClean="0"/>
              <a:t>and answer them</a:t>
            </a:r>
          </a:p>
          <a:p>
            <a:pPr marL="457200" indent="-457200">
              <a:buFont typeface="Courier New" charset="0"/>
              <a:buChar char="o"/>
            </a:pPr>
            <a:r>
              <a:rPr lang="en-US" dirty="0" smtClean="0"/>
              <a:t>Machine learning and statistical expertise</a:t>
            </a:r>
          </a:p>
          <a:p>
            <a:pPr marL="457200" indent="-457200">
              <a:buFont typeface="Courier New" charset="0"/>
              <a:buChar char="o"/>
            </a:pPr>
            <a:r>
              <a:rPr lang="en-US" dirty="0" smtClean="0"/>
              <a:t>Assist with solution implementation</a:t>
            </a:r>
          </a:p>
        </p:txBody>
      </p:sp>
      <p:sp>
        <p:nvSpPr>
          <p:cNvPr id="15" name="Text Placeholder 14"/>
          <p:cNvSpPr>
            <a:spLocks noGrp="1"/>
          </p:cNvSpPr>
          <p:nvPr>
            <p:ph type="body" sz="quarter" idx="10"/>
          </p:nvPr>
        </p:nvSpPr>
        <p:spPr/>
        <p:txBody>
          <a:bodyPr>
            <a:normAutofit lnSpcReduction="10000"/>
          </a:bodyPr>
          <a:lstStyle/>
          <a:p>
            <a:endParaRPr lang="en-US"/>
          </a:p>
        </p:txBody>
      </p:sp>
      <p:sp>
        <p:nvSpPr>
          <p:cNvPr id="16" name="Picture Placeholder 15"/>
          <p:cNvSpPr>
            <a:spLocks noGrp="1"/>
          </p:cNvSpPr>
          <p:nvPr>
            <p:ph type="pic" sz="quarter" idx="11"/>
          </p:nvPr>
        </p:nvSpPr>
        <p:spPr/>
      </p:sp>
    </p:spTree>
    <p:extLst>
      <p:ext uri="{BB962C8B-B14F-4D97-AF65-F5344CB8AC3E}">
        <p14:creationId xmlns:p14="http://schemas.microsoft.com/office/powerpoint/2010/main" val="2051729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nchor="ctr"/>
          <a:lstStyle/>
          <a:p>
            <a:pPr algn="ctr"/>
            <a:r>
              <a:rPr lang="en-US" i="1" dirty="0" smtClean="0"/>
              <a:t>Questions on what Data Science means?</a:t>
            </a:r>
          </a:p>
          <a:p>
            <a:pPr algn="ctr"/>
            <a:endParaRPr lang="en-US" i="1" dirty="0" smtClean="0"/>
          </a:p>
          <a:p>
            <a:pPr algn="ctr"/>
            <a:r>
              <a:rPr lang="en-US" i="1" dirty="0" smtClean="0"/>
              <a:t>Questions on distinctions between Data Scientists and other positions?</a:t>
            </a:r>
          </a:p>
        </p:txBody>
      </p:sp>
    </p:spTree>
    <p:extLst>
      <p:ext uri="{BB962C8B-B14F-4D97-AF65-F5344CB8AC3E}">
        <p14:creationId xmlns:p14="http://schemas.microsoft.com/office/powerpoint/2010/main" val="126814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Insurance Claims Optimization </a:t>
            </a:r>
            <a:endParaRPr lang="en-US" dirty="0"/>
          </a:p>
        </p:txBody>
      </p:sp>
      <p:sp>
        <p:nvSpPr>
          <p:cNvPr id="9" name="Content Placeholder 8"/>
          <p:cNvSpPr>
            <a:spLocks noGrp="1"/>
          </p:cNvSpPr>
          <p:nvPr>
            <p:ph sz="half" idx="2"/>
          </p:nvPr>
        </p:nvSpPr>
        <p:spPr/>
        <p:txBody>
          <a:bodyPr/>
          <a:lstStyle/>
          <a:p>
            <a:endParaRPr lang="en-US" dirty="0"/>
          </a:p>
        </p:txBody>
      </p:sp>
      <p:sp>
        <p:nvSpPr>
          <p:cNvPr id="10" name="Text Placeholder 9"/>
          <p:cNvSpPr>
            <a:spLocks noGrp="1"/>
          </p:cNvSpPr>
          <p:nvPr>
            <p:ph type="body" sz="quarter" idx="10"/>
          </p:nvPr>
        </p:nvSpPr>
        <p:spPr/>
        <p:txBody>
          <a:bodyPr>
            <a:normAutofit lnSpcReduction="10000"/>
          </a:bodyPr>
          <a:lstStyle/>
          <a:p>
            <a:endParaRPr lang="en-US"/>
          </a:p>
        </p:txBody>
      </p:sp>
      <p:pic>
        <p:nvPicPr>
          <p:cNvPr id="13" name="Picture Placeholder 12"/>
          <p:cNvPicPr>
            <a:picLocks noGrp="1" noChangeAspect="1"/>
          </p:cNvPicPr>
          <p:nvPr>
            <p:ph type="pic" sz="quarter" idx="11"/>
          </p:nvPr>
        </p:nvPicPr>
        <p:blipFill rotWithShape="1">
          <a:blip r:embed="rId2">
            <a:extLst>
              <a:ext uri="{28A0092B-C50C-407E-A947-70E740481C1C}">
                <a14:useLocalDpi xmlns:a14="http://schemas.microsoft.com/office/drawing/2010/main"/>
              </a:ext>
            </a:extLst>
          </a:blip>
          <a:srcRect/>
          <a:stretch/>
        </p:blipFill>
        <p:spPr>
          <a:xfrm>
            <a:off x="8077201" y="1076898"/>
            <a:ext cx="3555999" cy="5019102"/>
          </a:xfrm>
        </p:spPr>
      </p:pic>
      <p:sp>
        <p:nvSpPr>
          <p:cNvPr id="12" name="Content Placeholder 6"/>
          <p:cNvSpPr>
            <a:spLocks noGrp="1"/>
          </p:cNvSpPr>
          <p:nvPr>
            <p:ph sz="half" idx="1"/>
          </p:nvPr>
        </p:nvSpPr>
        <p:spPr/>
        <p:txBody>
          <a:bodyPr/>
          <a:lstStyle/>
          <a:p>
            <a:pPr>
              <a:tabLst>
                <a:tab pos="225425" algn="l"/>
              </a:tabLst>
            </a:pPr>
            <a:r>
              <a:rPr lang="en-US" i="1" dirty="0" smtClean="0"/>
              <a:t>	Project goal:</a:t>
            </a:r>
          </a:p>
          <a:p>
            <a:pPr>
              <a:tabLst>
                <a:tab pos="225425" algn="l"/>
              </a:tabLst>
            </a:pPr>
            <a:r>
              <a:rPr lang="en-US" dirty="0" smtClean="0"/>
              <a:t>Determine trends in failure for claims to auto-adjudicate, identify actionable fixes </a:t>
            </a:r>
          </a:p>
          <a:p>
            <a:pPr>
              <a:tabLst>
                <a:tab pos="225425" algn="l"/>
              </a:tabLst>
            </a:pPr>
            <a:r>
              <a:rPr lang="en-US" i="1" dirty="0" smtClean="0"/>
              <a:t>	Data Science approach:</a:t>
            </a:r>
          </a:p>
          <a:p>
            <a:pPr>
              <a:tabLst>
                <a:tab pos="225425" algn="l"/>
              </a:tabLst>
            </a:pPr>
            <a:r>
              <a:rPr lang="en-US" dirty="0" smtClean="0"/>
              <a:t>Use big data tools capable of handling &gt;1B claims. Cluster similar claims to identify common attributes.</a:t>
            </a:r>
          </a:p>
          <a:p>
            <a:pPr>
              <a:tabLst>
                <a:tab pos="225425" algn="l"/>
              </a:tabLst>
            </a:pPr>
            <a:r>
              <a:rPr lang="en-US" i="1" dirty="0" smtClean="0"/>
              <a:t>	Skills used:</a:t>
            </a:r>
          </a:p>
          <a:p>
            <a:pPr>
              <a:tabLst>
                <a:tab pos="225425" algn="l"/>
              </a:tabLst>
            </a:pPr>
            <a:r>
              <a:rPr lang="en-US" dirty="0" smtClean="0"/>
              <a:t>Big data retrieval and manipulation, clustering, data visualization</a:t>
            </a:r>
            <a:endParaRPr lang="en-US" dirty="0"/>
          </a:p>
        </p:txBody>
      </p:sp>
    </p:spTree>
    <p:extLst>
      <p:ext uri="{BB962C8B-B14F-4D97-AF65-F5344CB8AC3E}">
        <p14:creationId xmlns:p14="http://schemas.microsoft.com/office/powerpoint/2010/main" val="1196713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CMU/Boeing Partnership</a:t>
            </a:r>
            <a:endParaRPr lang="en-US" dirty="0"/>
          </a:p>
        </p:txBody>
      </p:sp>
      <p:sp>
        <p:nvSpPr>
          <p:cNvPr id="10" name="Text Placeholder 9"/>
          <p:cNvSpPr>
            <a:spLocks noGrp="1"/>
          </p:cNvSpPr>
          <p:nvPr>
            <p:ph type="body" sz="quarter" idx="10"/>
          </p:nvPr>
        </p:nvSpPr>
        <p:spPr/>
        <p:txBody>
          <a:bodyPr>
            <a:normAutofit lnSpcReduction="10000"/>
          </a:bodyPr>
          <a:lstStyle/>
          <a:p>
            <a:endParaRPr lang="en-US"/>
          </a:p>
        </p:txBody>
      </p:sp>
      <p:pic>
        <p:nvPicPr>
          <p:cNvPr id="14" name="Picture Placeholder 13"/>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a:stretch/>
        </p:blipFill>
        <p:spPr>
          <a:xfrm>
            <a:off x="508000" y="1142999"/>
            <a:ext cx="3606800" cy="4944355"/>
          </a:xfrm>
        </p:spPr>
      </p:pic>
      <p:sp>
        <p:nvSpPr>
          <p:cNvPr id="12" name="Rectangle 11"/>
          <p:cNvSpPr/>
          <p:nvPr/>
        </p:nvSpPr>
        <p:spPr>
          <a:xfrm>
            <a:off x="5994400" y="6096000"/>
            <a:ext cx="6096000" cy="261610"/>
          </a:xfrm>
          <a:prstGeom prst="rect">
            <a:avLst/>
          </a:prstGeom>
        </p:spPr>
        <p:txBody>
          <a:bodyPr>
            <a:spAutoFit/>
          </a:bodyPr>
          <a:lstStyle/>
          <a:p>
            <a:pPr algn="r"/>
            <a:r>
              <a:rPr lang="en-US" sz="1100" dirty="0">
                <a:hlinkClick r:id="rId4"/>
              </a:rPr>
              <a:t>https://</a:t>
            </a:r>
            <a:r>
              <a:rPr lang="en-US" sz="1100" dirty="0" smtClean="0">
                <a:hlinkClick r:id="rId4"/>
              </a:rPr>
              <a:t>www.cs.cmu.edu/news/boeing-establishes-analytics-lab-aerospace-data-carnegie-mellon</a:t>
            </a:r>
            <a:r>
              <a:rPr lang="en-US" sz="1100" dirty="0" smtClean="0"/>
              <a:t> </a:t>
            </a:r>
            <a:endParaRPr lang="en-US" sz="1100" dirty="0"/>
          </a:p>
        </p:txBody>
      </p:sp>
      <p:sp>
        <p:nvSpPr>
          <p:cNvPr id="15" name="Content Placeholder 6"/>
          <p:cNvSpPr>
            <a:spLocks noGrp="1"/>
          </p:cNvSpPr>
          <p:nvPr>
            <p:ph sz="half" idx="2"/>
          </p:nvPr>
        </p:nvSpPr>
        <p:spPr/>
        <p:txBody>
          <a:bodyPr>
            <a:noAutofit/>
          </a:bodyPr>
          <a:lstStyle/>
          <a:p>
            <a:pPr>
              <a:tabLst>
                <a:tab pos="225425" algn="l"/>
              </a:tabLst>
            </a:pPr>
            <a:r>
              <a:rPr lang="en-US" i="1" dirty="0" smtClean="0"/>
              <a:t>	Project goal:</a:t>
            </a:r>
          </a:p>
          <a:p>
            <a:pPr>
              <a:tabLst>
                <a:tab pos="225425" algn="l"/>
              </a:tabLst>
            </a:pPr>
            <a:r>
              <a:rPr lang="en-US" dirty="0" smtClean="0"/>
              <a:t>Determine improvements to be made to aircraft maintenance and safety through automated techniques.</a:t>
            </a:r>
          </a:p>
          <a:p>
            <a:pPr>
              <a:tabLst>
                <a:tab pos="225425" algn="l"/>
              </a:tabLst>
            </a:pPr>
            <a:r>
              <a:rPr lang="en-US" i="1" dirty="0" smtClean="0"/>
              <a:t>	Data Science approach:</a:t>
            </a:r>
          </a:p>
          <a:p>
            <a:pPr>
              <a:tabLst>
                <a:tab pos="225425" algn="l"/>
              </a:tabLst>
            </a:pPr>
            <a:r>
              <a:rPr lang="en-US" dirty="0" smtClean="0"/>
              <a:t>Collect and study data from countless sensors deployed throughout the aircraft to determine numerous aspects related to safety.</a:t>
            </a:r>
          </a:p>
          <a:p>
            <a:pPr>
              <a:tabLst>
                <a:tab pos="225425" algn="l"/>
              </a:tabLst>
            </a:pPr>
            <a:r>
              <a:rPr lang="en-US" i="1" dirty="0" smtClean="0"/>
              <a:t>	Skills used:</a:t>
            </a:r>
          </a:p>
          <a:p>
            <a:pPr>
              <a:tabLst>
                <a:tab pos="225425" algn="l"/>
              </a:tabLst>
            </a:pPr>
            <a:r>
              <a:rPr lang="en-US" dirty="0" smtClean="0"/>
              <a:t>Big data collection &amp; manipulation, quick learning, asking new questions</a:t>
            </a:r>
            <a:endParaRPr lang="en-US" dirty="0"/>
          </a:p>
        </p:txBody>
      </p:sp>
    </p:spTree>
    <p:extLst>
      <p:ext uri="{BB962C8B-B14F-4D97-AF65-F5344CB8AC3E}">
        <p14:creationId xmlns:p14="http://schemas.microsoft.com/office/powerpoint/2010/main" val="85949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half" idx="2"/>
          </p:nvPr>
        </p:nvSpPr>
        <p:spPr>
          <a:xfrm>
            <a:off x="4490720" y="1076898"/>
            <a:ext cx="7142480" cy="5019102"/>
          </a:xfrm>
        </p:spPr>
        <p:txBody>
          <a:bodyPr/>
          <a:lstStyle/>
          <a:p>
            <a:r>
              <a:rPr lang="en-US" dirty="0"/>
              <a:t>Tom Mitchell, former CMU Machine Learning department chair:</a:t>
            </a:r>
          </a:p>
          <a:p>
            <a:endParaRPr lang="en-US" sz="400" dirty="0"/>
          </a:p>
          <a:p>
            <a:pPr marL="458787" lvl="2" indent="0">
              <a:buNone/>
            </a:pPr>
            <a:r>
              <a:rPr lang="en-US" sz="2600" i="1" dirty="0"/>
              <a:t>The field of Machine Learning asks the question, “How can we build computer systems that automatically improve with experience, and what are the fundamental laws that govern all learning processes?”</a:t>
            </a:r>
          </a:p>
          <a:p>
            <a:pPr marL="458787" lvl="2" indent="0">
              <a:buNone/>
            </a:pPr>
            <a:endParaRPr lang="en-US" sz="500" i="1" dirty="0"/>
          </a:p>
          <a:p>
            <a:pPr marL="9525" lvl="2" indent="0">
              <a:buNone/>
            </a:pPr>
            <a:r>
              <a:rPr lang="en-US" sz="2600" dirty="0"/>
              <a:t>Machine Learning seeks to automate data analysis and inference</a:t>
            </a:r>
            <a:r>
              <a:rPr lang="en-US" sz="2600" dirty="0" smtClean="0"/>
              <a:t>.</a:t>
            </a:r>
          </a:p>
        </p:txBody>
      </p:sp>
      <p:sp>
        <p:nvSpPr>
          <p:cNvPr id="4" name="Title 3"/>
          <p:cNvSpPr>
            <a:spLocks noGrp="1"/>
          </p:cNvSpPr>
          <p:nvPr>
            <p:ph type="title"/>
          </p:nvPr>
        </p:nvSpPr>
        <p:spPr/>
        <p:txBody>
          <a:bodyPr/>
          <a:lstStyle/>
          <a:p>
            <a:r>
              <a:rPr lang="en-US" dirty="0" smtClean="0"/>
              <a:t>What is Machine Learning?</a:t>
            </a:r>
            <a:endParaRPr lang="en-US" dirty="0"/>
          </a:p>
        </p:txBody>
      </p:sp>
      <p:sp>
        <p:nvSpPr>
          <p:cNvPr id="22" name="Text Placeholder 21"/>
          <p:cNvSpPr>
            <a:spLocks noGrp="1"/>
          </p:cNvSpPr>
          <p:nvPr>
            <p:ph type="body" sz="quarter" idx="10"/>
          </p:nvPr>
        </p:nvSpPr>
        <p:spPr/>
        <p:txBody>
          <a:bodyPr>
            <a:normAutofit lnSpcReduction="10000"/>
          </a:bodyPr>
          <a:lstStyle/>
          <a:p>
            <a:endParaRPr lang="en-US"/>
          </a:p>
        </p:txBody>
      </p:sp>
      <p:sp>
        <p:nvSpPr>
          <p:cNvPr id="25" name="Picture Placeholder 24"/>
          <p:cNvSpPr>
            <a:spLocks noGrp="1"/>
          </p:cNvSpPr>
          <p:nvPr>
            <p:ph type="pic" sz="quarter" idx="11"/>
          </p:nvPr>
        </p:nvSpPr>
        <p:spPr/>
      </p:sp>
      <p:pic>
        <p:nvPicPr>
          <p:cNvPr id="26" name="Picture Placeholder 23"/>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508000" y="1316396"/>
            <a:ext cx="3606800" cy="3590208"/>
          </a:xfrm>
          <a:ln w="6350">
            <a:solidFill>
              <a:schemeClr val="tx1"/>
            </a:solidFill>
          </a:ln>
        </p:spPr>
      </p:pic>
    </p:spTree>
    <p:extLst>
      <p:ext uri="{BB962C8B-B14F-4D97-AF65-F5344CB8AC3E}">
        <p14:creationId xmlns:p14="http://schemas.microsoft.com/office/powerpoint/2010/main" val="36729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Machine Learning?</a:t>
            </a:r>
            <a:endParaRPr lang="en-US" dirty="0"/>
          </a:p>
        </p:txBody>
      </p:sp>
      <p:sp>
        <p:nvSpPr>
          <p:cNvPr id="21" name="Content Placeholder 20"/>
          <p:cNvSpPr>
            <a:spLocks noGrp="1"/>
          </p:cNvSpPr>
          <p:nvPr>
            <p:ph idx="1"/>
          </p:nvPr>
        </p:nvSpPr>
        <p:spPr/>
        <p:txBody>
          <a:bodyPr anchor="ctr"/>
          <a:lstStyle/>
          <a:p>
            <a:pPr algn="ctr"/>
            <a:r>
              <a:rPr lang="en-US" dirty="0" smtClean="0"/>
              <a:t>If your problem can be stated as:</a:t>
            </a:r>
          </a:p>
          <a:p>
            <a:pPr algn="ctr"/>
            <a:endParaRPr lang="en-US" dirty="0" smtClean="0"/>
          </a:p>
          <a:p>
            <a:pPr algn="ctr"/>
            <a:endParaRPr lang="en-US" dirty="0" smtClean="0"/>
          </a:p>
          <a:p>
            <a:pPr algn="ctr"/>
            <a:r>
              <a:rPr lang="en-US" sz="3200" i="1" dirty="0" smtClean="0"/>
              <a:t>I would like to use _____ data</a:t>
            </a:r>
          </a:p>
          <a:p>
            <a:pPr algn="ctr"/>
            <a:r>
              <a:rPr lang="en-US" sz="3200" i="1" dirty="0" smtClean="0"/>
              <a:t> to predict _____.</a:t>
            </a:r>
          </a:p>
          <a:p>
            <a:pPr algn="ctr"/>
            <a:endParaRPr lang="en-US" dirty="0" smtClean="0"/>
          </a:p>
          <a:p>
            <a:pPr algn="ctr"/>
            <a:endParaRPr lang="is-IS" dirty="0" smtClean="0"/>
          </a:p>
          <a:p>
            <a:pPr algn="ctr"/>
            <a:r>
              <a:rPr lang="is-IS" dirty="0" smtClean="0"/>
              <a:t>…</a:t>
            </a:r>
            <a:r>
              <a:rPr lang="en-US" dirty="0" smtClean="0"/>
              <a:t>you would likely benefit from machine learning.</a:t>
            </a:r>
          </a:p>
        </p:txBody>
      </p:sp>
      <p:sp>
        <p:nvSpPr>
          <p:cNvPr id="15" name="Freeform 14"/>
          <p:cNvSpPr/>
          <p:nvPr/>
        </p:nvSpPr>
        <p:spPr>
          <a:xfrm>
            <a:off x="2806786" y="2465186"/>
            <a:ext cx="6551630" cy="2247386"/>
          </a:xfrm>
          <a:custGeom>
            <a:avLst/>
            <a:gdLst>
              <a:gd name="connsiteX0" fmla="*/ 3275815 w 6551630"/>
              <a:gd name="connsiteY0" fmla="*/ 0 h 2247386"/>
              <a:gd name="connsiteX1" fmla="*/ 6551630 w 6551630"/>
              <a:gd name="connsiteY1" fmla="*/ 1060516 h 2247386"/>
              <a:gd name="connsiteX2" fmla="*/ 3275815 w 6551630"/>
              <a:gd name="connsiteY2" fmla="*/ 2121032 h 2247386"/>
              <a:gd name="connsiteX3" fmla="*/ 1192093 w 6551630"/>
              <a:gd name="connsiteY3" fmla="*/ 1878862 h 2247386"/>
              <a:gd name="connsiteX4" fmla="*/ 1121860 w 6551630"/>
              <a:gd name="connsiteY4" fmla="*/ 1858197 h 2247386"/>
              <a:gd name="connsiteX5" fmla="*/ 254522 w 6551630"/>
              <a:gd name="connsiteY5" fmla="*/ 2247386 h 2247386"/>
              <a:gd name="connsiteX6" fmla="*/ 741323 w 6551630"/>
              <a:gd name="connsiteY6" fmla="*/ 1732196 h 2247386"/>
              <a:gd name="connsiteX7" fmla="*/ 559458 w 6551630"/>
              <a:gd name="connsiteY7" fmla="*/ 1653461 h 2247386"/>
              <a:gd name="connsiteX8" fmla="*/ 0 w 6551630"/>
              <a:gd name="connsiteY8" fmla="*/ 1060516 h 2247386"/>
              <a:gd name="connsiteX9" fmla="*/ 3275815 w 6551630"/>
              <a:gd name="connsiteY9" fmla="*/ 0 h 224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51630" h="2247386">
                <a:moveTo>
                  <a:pt x="3275815" y="0"/>
                </a:moveTo>
                <a:cubicBezTo>
                  <a:pt x="5084998" y="0"/>
                  <a:pt x="6551630" y="474809"/>
                  <a:pt x="6551630" y="1060516"/>
                </a:cubicBezTo>
                <a:cubicBezTo>
                  <a:pt x="6551630" y="1646223"/>
                  <a:pt x="5084998" y="2121032"/>
                  <a:pt x="3275815" y="2121032"/>
                </a:cubicBezTo>
                <a:cubicBezTo>
                  <a:pt x="2484298" y="2121032"/>
                  <a:pt x="1758346" y="2030151"/>
                  <a:pt x="1192093" y="1878862"/>
                </a:cubicBezTo>
                <a:lnTo>
                  <a:pt x="1121860" y="1858197"/>
                </a:lnTo>
                <a:lnTo>
                  <a:pt x="254522" y="2247386"/>
                </a:lnTo>
                <a:lnTo>
                  <a:pt x="741323" y="1732196"/>
                </a:lnTo>
                <a:lnTo>
                  <a:pt x="559458" y="1653461"/>
                </a:lnTo>
                <a:cubicBezTo>
                  <a:pt x="206245" y="1484201"/>
                  <a:pt x="0" y="1280156"/>
                  <a:pt x="0" y="1060516"/>
                </a:cubicBezTo>
                <a:cubicBezTo>
                  <a:pt x="0" y="474809"/>
                  <a:pt x="1466632" y="0"/>
                  <a:pt x="3275815" y="0"/>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8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 Credit Card Fraud</a:t>
            </a:r>
            <a:endParaRPr lang="en-US" dirty="0"/>
          </a:p>
        </p:txBody>
      </p:sp>
      <p:sp>
        <p:nvSpPr>
          <p:cNvPr id="12" name="Text Placeholder 11"/>
          <p:cNvSpPr>
            <a:spLocks noGrp="1"/>
          </p:cNvSpPr>
          <p:nvPr>
            <p:ph type="body" sz="quarter" idx="10"/>
          </p:nvPr>
        </p:nvSpPr>
        <p:spPr/>
        <p:txBody>
          <a:bodyPr>
            <a:normAutofit lnSpcReduction="10000"/>
          </a:bodyPr>
          <a:lstStyle/>
          <a:p>
            <a:endParaRPr lang="en-US"/>
          </a:p>
        </p:txBody>
      </p:sp>
      <p:pic>
        <p:nvPicPr>
          <p:cNvPr id="13" name="Picture Placeholder 8"/>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8239760" y="1138794"/>
            <a:ext cx="3545840" cy="4957206"/>
          </a:xfrm>
        </p:spPr>
      </p:pic>
      <p:sp>
        <p:nvSpPr>
          <p:cNvPr id="14" name="Picture Placeholder 13"/>
          <p:cNvSpPr>
            <a:spLocks noGrp="1"/>
          </p:cNvSpPr>
          <p:nvPr>
            <p:ph type="pic" sz="quarter" idx="11"/>
          </p:nvPr>
        </p:nvSpPr>
        <p:spPr/>
      </p:sp>
      <p:sp>
        <p:nvSpPr>
          <p:cNvPr id="15" name="Content Placeholder 6"/>
          <p:cNvSpPr>
            <a:spLocks noGrp="1"/>
          </p:cNvSpPr>
          <p:nvPr>
            <p:ph sz="half" idx="1"/>
          </p:nvPr>
        </p:nvSpPr>
        <p:spPr/>
        <p:txBody>
          <a:bodyPr>
            <a:noAutofit/>
          </a:bodyPr>
          <a:lstStyle/>
          <a:p>
            <a:pPr>
              <a:tabLst>
                <a:tab pos="225425" algn="l"/>
              </a:tabLst>
            </a:pPr>
            <a:r>
              <a:rPr lang="en-US" i="1" dirty="0" smtClean="0"/>
              <a:t>	Project goal:</a:t>
            </a:r>
          </a:p>
          <a:p>
            <a:pPr>
              <a:tabLst>
                <a:tab pos="225425" algn="l"/>
              </a:tabLst>
            </a:pPr>
            <a:r>
              <a:rPr lang="en-US" dirty="0" smtClean="0"/>
              <a:t>Automatically detect fraudulent credit card transactions as they occur.</a:t>
            </a:r>
          </a:p>
          <a:p>
            <a:pPr>
              <a:tabLst>
                <a:tab pos="225425" algn="l"/>
              </a:tabLst>
            </a:pPr>
            <a:r>
              <a:rPr lang="en-US" i="1" dirty="0" smtClean="0"/>
              <a:t>	Data Science approach:</a:t>
            </a:r>
          </a:p>
          <a:p>
            <a:pPr>
              <a:tabLst>
                <a:tab pos="225425" algn="l"/>
              </a:tabLst>
            </a:pPr>
            <a:r>
              <a:rPr lang="en-US" dirty="0" smtClean="0"/>
              <a:t>Create machine learning model based on historical transaction data to determine what combinations of attributes signify a fraudulent transaction.</a:t>
            </a:r>
          </a:p>
          <a:p>
            <a:pPr>
              <a:tabLst>
                <a:tab pos="225425" algn="l"/>
              </a:tabLst>
            </a:pPr>
            <a:r>
              <a:rPr lang="en-US" i="1" dirty="0" smtClean="0"/>
              <a:t>	Skills used:</a:t>
            </a:r>
          </a:p>
          <a:p>
            <a:pPr>
              <a:tabLst>
                <a:tab pos="225425" algn="l"/>
              </a:tabLst>
            </a:pPr>
            <a:r>
              <a:rPr lang="en-US" dirty="0" smtClean="0"/>
              <a:t>Big data manipulation, machine learning and statistical techniques, value-added questions</a:t>
            </a:r>
            <a:endParaRPr lang="en-US" dirty="0"/>
          </a:p>
        </p:txBody>
      </p:sp>
    </p:spTree>
    <p:extLst>
      <p:ext uri="{BB962C8B-B14F-4D97-AF65-F5344CB8AC3E}">
        <p14:creationId xmlns:p14="http://schemas.microsoft.com/office/powerpoint/2010/main" val="58339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normAutofit/>
          </a:bodyPr>
          <a:lstStyle/>
          <a:p>
            <a:pPr>
              <a:tabLst>
                <a:tab pos="225425" algn="l"/>
              </a:tabLst>
            </a:pPr>
            <a:r>
              <a:rPr lang="en-US" i="1" dirty="0"/>
              <a:t>	Project goal:</a:t>
            </a:r>
          </a:p>
          <a:p>
            <a:pPr>
              <a:tabLst>
                <a:tab pos="225425" algn="l"/>
              </a:tabLst>
            </a:pPr>
            <a:r>
              <a:rPr lang="en-US" dirty="0" smtClean="0"/>
              <a:t>Identify </a:t>
            </a:r>
            <a:r>
              <a:rPr lang="en-US" dirty="0"/>
              <a:t>employees either acting maliciously </a:t>
            </a:r>
            <a:r>
              <a:rPr lang="en-US" dirty="0" smtClean="0"/>
              <a:t>or </a:t>
            </a:r>
            <a:r>
              <a:rPr lang="en-US" dirty="0"/>
              <a:t>at risk of becoming malicious actors</a:t>
            </a:r>
            <a:r>
              <a:rPr lang="en-US" dirty="0" smtClean="0"/>
              <a:t>.</a:t>
            </a:r>
          </a:p>
          <a:p>
            <a:pPr>
              <a:tabLst>
                <a:tab pos="225425" algn="l"/>
              </a:tabLst>
            </a:pPr>
            <a:r>
              <a:rPr lang="en-US" i="1" dirty="0"/>
              <a:t>	Data Science approach:</a:t>
            </a:r>
          </a:p>
          <a:p>
            <a:pPr>
              <a:tabLst>
                <a:tab pos="225425" algn="l"/>
              </a:tabLst>
            </a:pPr>
            <a:r>
              <a:rPr lang="en-US" dirty="0"/>
              <a:t>Automatically mine email, workstation activity, badging records, etc. for unusual activity matching patterns of suspicious </a:t>
            </a:r>
            <a:r>
              <a:rPr lang="en-US" dirty="0" smtClean="0"/>
              <a:t>behavior, indicate where intervention is required.</a:t>
            </a:r>
            <a:endParaRPr lang="en-US" dirty="0"/>
          </a:p>
          <a:p>
            <a:pPr>
              <a:tabLst>
                <a:tab pos="225425" algn="l"/>
              </a:tabLst>
            </a:pPr>
            <a:r>
              <a:rPr lang="en-US" i="1" dirty="0"/>
              <a:t>	Skills used:</a:t>
            </a:r>
          </a:p>
          <a:p>
            <a:pPr>
              <a:tabLst>
                <a:tab pos="225425" algn="l"/>
              </a:tabLst>
            </a:pPr>
            <a:r>
              <a:rPr lang="en-US" dirty="0" smtClean="0"/>
              <a:t>Big data, </a:t>
            </a:r>
            <a:r>
              <a:rPr lang="en-US" dirty="0"/>
              <a:t>natural language processing, machine </a:t>
            </a:r>
            <a:r>
              <a:rPr lang="en-US" dirty="0" smtClean="0"/>
              <a:t>learning/statistics, domain expertise</a:t>
            </a:r>
            <a:endParaRPr lang="en-US" dirty="0"/>
          </a:p>
        </p:txBody>
      </p:sp>
      <p:sp>
        <p:nvSpPr>
          <p:cNvPr id="2" name="Title 1"/>
          <p:cNvSpPr>
            <a:spLocks noGrp="1"/>
          </p:cNvSpPr>
          <p:nvPr>
            <p:ph type="title"/>
          </p:nvPr>
        </p:nvSpPr>
        <p:spPr/>
        <p:txBody>
          <a:bodyPr/>
          <a:lstStyle/>
          <a:p>
            <a:r>
              <a:rPr lang="en-US" dirty="0" smtClean="0"/>
              <a:t>Case Study – Insider Threat Detection</a:t>
            </a:r>
            <a:endParaRPr lang="en-US" dirty="0"/>
          </a:p>
        </p:txBody>
      </p:sp>
      <p:sp>
        <p:nvSpPr>
          <p:cNvPr id="9" name="Text Placeholder 8"/>
          <p:cNvSpPr>
            <a:spLocks noGrp="1"/>
          </p:cNvSpPr>
          <p:nvPr>
            <p:ph type="body" sz="quarter" idx="10"/>
          </p:nvPr>
        </p:nvSpPr>
        <p:spPr/>
        <p:txBody>
          <a:bodyPr>
            <a:normAutofit lnSpcReduction="10000"/>
          </a:bodyPr>
          <a:lstStyle/>
          <a:p>
            <a:endParaRPr lang="en-US"/>
          </a:p>
        </p:txBody>
      </p:sp>
      <p:pic>
        <p:nvPicPr>
          <p:cNvPr id="11" name="Picture Placeholder 10"/>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22696" r="10230"/>
          <a:stretch/>
        </p:blipFill>
        <p:spPr>
          <a:xfrm>
            <a:off x="508000" y="1143000"/>
            <a:ext cx="3606800" cy="4953000"/>
          </a:xfrm>
        </p:spPr>
      </p:pic>
    </p:spTree>
    <p:extLst>
      <p:ext uri="{BB962C8B-B14F-4D97-AF65-F5344CB8AC3E}">
        <p14:creationId xmlns:p14="http://schemas.microsoft.com/office/powerpoint/2010/main" val="200583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fontScale="55000" lnSpcReduction="20000"/>
          </a:bodyPr>
          <a:lstStyle/>
          <a:p>
            <a:r>
              <a:rPr lang="en-US" dirty="0"/>
              <a:t>Copyright 2016 Carnegie Mellon University</a:t>
            </a:r>
            <a:br>
              <a:rPr lang="en-US" dirty="0"/>
            </a:br>
            <a:r>
              <a:rPr lang="en-US" dirty="0"/>
              <a:t/>
            </a:r>
            <a:br>
              <a:rPr lang="en-US" dirty="0"/>
            </a:br>
            <a:r>
              <a:rPr lang="en-US"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dirty="0"/>
            </a:br>
            <a:r>
              <a:rPr lang="en-US" dirty="0"/>
              <a:t/>
            </a:r>
            <a:br>
              <a:rPr lang="en-US" dirty="0"/>
            </a:br>
            <a:r>
              <a:rPr lang="en-US" dirty="0"/>
              <a:t>Any opinions, findings and conclusions or recommendations expressed in this material are those of the author(s) and do not necessarily reflect the views of the United States Department of Defense.</a:t>
            </a:r>
            <a:br>
              <a:rPr lang="en-US" dirty="0"/>
            </a:br>
            <a:r>
              <a:rPr lang="en-US" dirty="0"/>
              <a:t/>
            </a:r>
            <a:br>
              <a:rPr lang="en-US" dirty="0"/>
            </a:br>
            <a:r>
              <a:rPr lang="en-US"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dirty="0"/>
            </a:br>
            <a:r>
              <a:rPr lang="en-US" dirty="0"/>
              <a:t/>
            </a:r>
            <a:br>
              <a:rPr lang="en-US" dirty="0"/>
            </a:br>
            <a:r>
              <a:rPr lang="en-US" dirty="0"/>
              <a:t>[Distribution Statement A] This material has been approved for public release and unlimited distribution.  Please see Copyright notice for non-US Government use and distribution.</a:t>
            </a:r>
            <a:br>
              <a:rPr lang="en-US" dirty="0"/>
            </a:br>
            <a:r>
              <a:rPr lang="en-US" dirty="0"/>
              <a:t/>
            </a:r>
            <a:br>
              <a:rPr lang="en-US" dirty="0"/>
            </a:br>
            <a:r>
              <a:rPr lang="en-US"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dirty="0"/>
            </a:br>
            <a:r>
              <a:rPr lang="en-US" dirty="0"/>
              <a:t/>
            </a:r>
            <a:br>
              <a:rPr lang="en-US" dirty="0"/>
            </a:br>
            <a:r>
              <a:rPr lang="en-US" dirty="0"/>
              <a:t>Carnegie Mellon</a:t>
            </a:r>
            <a:r>
              <a:rPr lang="en-US" baseline="30000" dirty="0"/>
              <a:t>®</a:t>
            </a:r>
            <a:r>
              <a:rPr lang="en-US" dirty="0"/>
              <a:t> and CERT</a:t>
            </a:r>
            <a:r>
              <a:rPr lang="en-US" baseline="30000" dirty="0"/>
              <a:t>®</a:t>
            </a:r>
            <a:r>
              <a:rPr lang="en-US" dirty="0"/>
              <a:t> are registered marks of Carnegie Mellon University.</a:t>
            </a:r>
            <a:br>
              <a:rPr lang="en-US" dirty="0"/>
            </a:br>
            <a:r>
              <a:rPr lang="en-US" dirty="0"/>
              <a:t/>
            </a:r>
            <a:br>
              <a:rPr lang="en-US" dirty="0"/>
            </a:br>
            <a:r>
              <a:rPr lang="en-US" dirty="0" smtClean="0"/>
              <a:t>DM-0003841</a:t>
            </a:r>
            <a:endParaRPr lang="en-US" dirty="0"/>
          </a:p>
        </p:txBody>
      </p:sp>
      <p:sp>
        <p:nvSpPr>
          <p:cNvPr id="7" name="Text Placeholder 6"/>
          <p:cNvSpPr>
            <a:spLocks noGrp="1"/>
          </p:cNvSpPr>
          <p:nvPr>
            <p:ph type="body" sz="quarter" idx="10"/>
          </p:nvPr>
        </p:nvSpPr>
        <p:spPr/>
        <p:txBody>
          <a:bodyPr>
            <a:normAutofit lnSpcReduction="10000"/>
          </a:bodyPr>
          <a:lstStyle/>
          <a:p>
            <a:endParaRPr lang="en-US"/>
          </a:p>
        </p:txBody>
      </p:sp>
      <p:sp>
        <p:nvSpPr>
          <p:cNvPr id="8" name="Picture Placeholder 7"/>
          <p:cNvSpPr>
            <a:spLocks noGrp="1"/>
          </p:cNvSpPr>
          <p:nvPr>
            <p:ph type="pic" sz="quarter" idx="11"/>
          </p:nvPr>
        </p:nvSpPr>
        <p:spPr/>
      </p:sp>
    </p:spTree>
    <p:extLst>
      <p:ext uri="{BB962C8B-B14F-4D97-AF65-F5344CB8AC3E}">
        <p14:creationId xmlns:p14="http://schemas.microsoft.com/office/powerpoint/2010/main" val="1081895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 Retail</a:t>
            </a:r>
            <a:endParaRPr lang="en-US" dirty="0"/>
          </a:p>
        </p:txBody>
      </p:sp>
      <p:sp>
        <p:nvSpPr>
          <p:cNvPr id="8" name="Content Placeholder 7"/>
          <p:cNvSpPr>
            <a:spLocks noGrp="1"/>
          </p:cNvSpPr>
          <p:nvPr>
            <p:ph sz="half" idx="2"/>
          </p:nvPr>
        </p:nvSpPr>
        <p:spPr/>
        <p:txBody>
          <a:bodyPr/>
          <a:lstStyle/>
          <a:p>
            <a:endParaRPr lang="en-US"/>
          </a:p>
        </p:txBody>
      </p:sp>
      <p:sp>
        <p:nvSpPr>
          <p:cNvPr id="9" name="Text Placeholder 8"/>
          <p:cNvSpPr>
            <a:spLocks noGrp="1"/>
          </p:cNvSpPr>
          <p:nvPr>
            <p:ph type="body" sz="quarter" idx="10"/>
          </p:nvPr>
        </p:nvSpPr>
        <p:spPr/>
        <p:txBody>
          <a:bodyPr>
            <a:normAutofit lnSpcReduction="10000"/>
          </a:bodyPr>
          <a:lstStyle/>
          <a:p>
            <a:endParaRPr lang="en-US"/>
          </a:p>
        </p:txBody>
      </p:sp>
      <p:pic>
        <p:nvPicPr>
          <p:cNvPr id="11" name="Picture Placeholder 10"/>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0105" r="22612"/>
          <a:stretch/>
        </p:blipFill>
        <p:spPr>
          <a:xfrm>
            <a:off x="8077201" y="1076898"/>
            <a:ext cx="3555999" cy="5019102"/>
          </a:xfrm>
        </p:spPr>
      </p:pic>
      <p:sp>
        <p:nvSpPr>
          <p:cNvPr id="12" name="Content Placeholder 7"/>
          <p:cNvSpPr>
            <a:spLocks noGrp="1"/>
          </p:cNvSpPr>
          <p:nvPr>
            <p:ph sz="half" idx="1"/>
          </p:nvPr>
        </p:nvSpPr>
        <p:spPr/>
        <p:txBody>
          <a:bodyPr>
            <a:noAutofit/>
          </a:bodyPr>
          <a:lstStyle/>
          <a:p>
            <a:pPr>
              <a:tabLst>
                <a:tab pos="225425" algn="l"/>
              </a:tabLst>
            </a:pPr>
            <a:r>
              <a:rPr lang="en-US" i="1" dirty="0"/>
              <a:t>	Project goal:</a:t>
            </a:r>
          </a:p>
          <a:p>
            <a:pPr>
              <a:tabLst>
                <a:tab pos="225425" algn="l"/>
              </a:tabLst>
            </a:pPr>
            <a:r>
              <a:rPr lang="en-US" dirty="0" smtClean="0"/>
              <a:t>Increase store activity by providing customers with coupons they are most likely to find useful</a:t>
            </a:r>
          </a:p>
          <a:p>
            <a:pPr>
              <a:tabLst>
                <a:tab pos="225425" algn="l"/>
              </a:tabLst>
            </a:pPr>
            <a:r>
              <a:rPr lang="en-US" i="1" dirty="0"/>
              <a:t>	Data Science approach:</a:t>
            </a:r>
          </a:p>
          <a:p>
            <a:pPr>
              <a:tabLst>
                <a:tab pos="225425" algn="l"/>
              </a:tabLst>
            </a:pPr>
            <a:r>
              <a:rPr lang="en-US" dirty="0" smtClean="0"/>
              <a:t>Build a recommender system using historical data, recommend future purchases. Identify which products are likely to be bought together and provide coupons for groups of products.</a:t>
            </a:r>
          </a:p>
          <a:p>
            <a:pPr>
              <a:tabLst>
                <a:tab pos="225425" algn="l"/>
              </a:tabLst>
            </a:pPr>
            <a:r>
              <a:rPr lang="en-US" i="1" dirty="0"/>
              <a:t>	Skills used:</a:t>
            </a:r>
          </a:p>
          <a:p>
            <a:pPr>
              <a:tabLst>
                <a:tab pos="225425" algn="l"/>
              </a:tabLst>
            </a:pPr>
            <a:r>
              <a:rPr lang="en-US" dirty="0"/>
              <a:t>Big data manipulation, machine learning and statistical techniques</a:t>
            </a:r>
          </a:p>
        </p:txBody>
      </p:sp>
    </p:spTree>
    <p:extLst>
      <p:ext uri="{BB962C8B-B14F-4D97-AF65-F5344CB8AC3E}">
        <p14:creationId xmlns:p14="http://schemas.microsoft.com/office/powerpoint/2010/main" val="67665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p:cNvSpPr>
            <a:spLocks noGrp="1"/>
          </p:cNvSpPr>
          <p:nvPr>
            <p:ph sz="half" idx="1"/>
          </p:nvPr>
        </p:nvSpPr>
        <p:spPr/>
        <p:txBody>
          <a:bodyPr>
            <a:noAutofit/>
          </a:bodyPr>
          <a:lstStyle/>
          <a:p>
            <a:pPr>
              <a:tabLst>
                <a:tab pos="225425" algn="l"/>
              </a:tabLst>
            </a:pPr>
            <a:endParaRPr lang="en-US" dirty="0"/>
          </a:p>
        </p:txBody>
      </p:sp>
      <p:sp>
        <p:nvSpPr>
          <p:cNvPr id="3" name="Content Placeholder 2"/>
          <p:cNvSpPr>
            <a:spLocks noGrp="1"/>
          </p:cNvSpPr>
          <p:nvPr>
            <p:ph sz="half" idx="2"/>
          </p:nvPr>
        </p:nvSpPr>
        <p:spPr/>
        <p:txBody>
          <a:bodyPr/>
          <a:lstStyle/>
          <a:p>
            <a:pPr>
              <a:tabLst>
                <a:tab pos="225425" algn="l"/>
              </a:tabLst>
            </a:pPr>
            <a:r>
              <a:rPr lang="en-US" i="1" dirty="0"/>
              <a:t>	Project goal:</a:t>
            </a:r>
          </a:p>
          <a:p>
            <a:pPr>
              <a:tabLst>
                <a:tab pos="225425" algn="l"/>
              </a:tabLst>
            </a:pPr>
            <a:r>
              <a:rPr lang="en-US" dirty="0" smtClean="0"/>
              <a:t>Decrease the number of bugs in released software.</a:t>
            </a:r>
            <a:endParaRPr lang="en-US" dirty="0"/>
          </a:p>
          <a:p>
            <a:pPr>
              <a:tabLst>
                <a:tab pos="225425" algn="l"/>
              </a:tabLst>
            </a:pPr>
            <a:r>
              <a:rPr lang="en-US" i="1" dirty="0"/>
              <a:t>	Data Science approach:</a:t>
            </a:r>
          </a:p>
          <a:p>
            <a:pPr marL="514350" indent="-514350">
              <a:buAutoNum type="arabicParenR"/>
              <a:tabLst>
                <a:tab pos="225425" algn="l"/>
              </a:tabLst>
            </a:pPr>
            <a:r>
              <a:rPr lang="en-US" dirty="0" smtClean="0"/>
              <a:t>Create a deep learning model to detect bugs</a:t>
            </a:r>
          </a:p>
          <a:p>
            <a:pPr marL="514350" indent="-514350">
              <a:buAutoNum type="arabicParenR"/>
              <a:tabLst>
                <a:tab pos="225425" algn="l"/>
              </a:tabLst>
            </a:pPr>
            <a:r>
              <a:rPr lang="en-US" dirty="0" smtClean="0"/>
              <a:t>Build a grammar model and examine for irregular usage or known bad practices</a:t>
            </a:r>
            <a:endParaRPr lang="en-US" dirty="0"/>
          </a:p>
          <a:p>
            <a:pPr>
              <a:tabLst>
                <a:tab pos="225425" algn="l"/>
              </a:tabLst>
            </a:pPr>
            <a:r>
              <a:rPr lang="en-US" i="1" dirty="0"/>
              <a:t>	Skills used:</a:t>
            </a:r>
          </a:p>
          <a:p>
            <a:pPr>
              <a:tabLst>
                <a:tab pos="225425" algn="l"/>
              </a:tabLst>
            </a:pPr>
            <a:r>
              <a:rPr lang="en-US" dirty="0" smtClean="0"/>
              <a:t>Natural language processing, data extraction and manipulation, statistics and machine learning</a:t>
            </a:r>
            <a:endParaRPr lang="en-US" dirty="0"/>
          </a:p>
        </p:txBody>
      </p:sp>
      <p:sp>
        <p:nvSpPr>
          <p:cNvPr id="4" name="Title 3"/>
          <p:cNvSpPr>
            <a:spLocks noGrp="1"/>
          </p:cNvSpPr>
          <p:nvPr>
            <p:ph type="title"/>
          </p:nvPr>
        </p:nvSpPr>
        <p:spPr/>
        <p:txBody>
          <a:bodyPr/>
          <a:lstStyle/>
          <a:p>
            <a:r>
              <a:rPr lang="en-US" dirty="0" smtClean="0"/>
              <a:t>Case Study – Software Development</a:t>
            </a:r>
            <a:endParaRPr lang="en-US" dirty="0"/>
          </a:p>
        </p:txBody>
      </p:sp>
      <p:sp>
        <p:nvSpPr>
          <p:cNvPr id="5" name="Text Placeholder 4"/>
          <p:cNvSpPr>
            <a:spLocks noGrp="1"/>
          </p:cNvSpPr>
          <p:nvPr>
            <p:ph type="body" sz="quarter" idx="10"/>
          </p:nvPr>
        </p:nvSpPr>
        <p:spPr/>
        <p:txBody>
          <a:bodyPr>
            <a:normAutofit lnSpcReduction="10000"/>
          </a:bodyPr>
          <a:lstStyle/>
          <a:p>
            <a:endParaRPr lang="en-US"/>
          </a:p>
        </p:txBody>
      </p:sp>
      <p:pic>
        <p:nvPicPr>
          <p:cNvPr id="7" name="Picture Placeholder 6"/>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2719" r="9059"/>
          <a:stretch/>
        </p:blipFill>
        <p:spPr>
          <a:xfrm>
            <a:off x="535913" y="1143000"/>
            <a:ext cx="3578888" cy="4953000"/>
          </a:xfrm>
        </p:spPr>
      </p:pic>
    </p:spTree>
    <p:extLst>
      <p:ext uri="{BB962C8B-B14F-4D97-AF65-F5344CB8AC3E}">
        <p14:creationId xmlns:p14="http://schemas.microsoft.com/office/powerpoint/2010/main" val="25061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Takeaway Points</a:t>
            </a:r>
            <a:endParaRPr lang="en-US" dirty="0"/>
          </a:p>
        </p:txBody>
      </p:sp>
      <p:sp>
        <p:nvSpPr>
          <p:cNvPr id="9" name="Content Placeholder 8"/>
          <p:cNvSpPr>
            <a:spLocks noGrp="1"/>
          </p:cNvSpPr>
          <p:nvPr>
            <p:ph idx="1"/>
          </p:nvPr>
        </p:nvSpPr>
        <p:spPr/>
        <p:txBody>
          <a:bodyPr/>
          <a:lstStyle/>
          <a:p>
            <a:pPr marL="457200" indent="-457200">
              <a:spcBef>
                <a:spcPts val="1800"/>
              </a:spcBef>
              <a:buFont typeface="Wingdings" charset="2"/>
              <a:buChar char="§"/>
            </a:pPr>
            <a:r>
              <a:rPr lang="en-US" dirty="0" smtClean="0"/>
              <a:t>Data Scientists have very diverse backgrounds</a:t>
            </a:r>
          </a:p>
          <a:p>
            <a:pPr marL="457200" indent="-457200">
              <a:spcBef>
                <a:spcPts val="1800"/>
              </a:spcBef>
              <a:buFont typeface="Wingdings" charset="2"/>
              <a:buChar char="§"/>
            </a:pPr>
            <a:r>
              <a:rPr lang="en-US" dirty="0" smtClean="0"/>
              <a:t>Critical Data Scientist skills:</a:t>
            </a:r>
          </a:p>
          <a:p>
            <a:pPr marL="798513" lvl="1" indent="-457200">
              <a:spcBef>
                <a:spcPts val="1200"/>
              </a:spcBef>
              <a:buFont typeface="Courier New" charset="0"/>
              <a:buChar char="o"/>
            </a:pPr>
            <a:r>
              <a:rPr lang="en-US" sz="2800" dirty="0" smtClean="0"/>
              <a:t>Statistics and Machine Learning skills</a:t>
            </a:r>
          </a:p>
          <a:p>
            <a:pPr marL="798513" lvl="1" indent="-457200">
              <a:spcBef>
                <a:spcPts val="1200"/>
              </a:spcBef>
              <a:buFont typeface="Courier New" charset="0"/>
              <a:buChar char="o"/>
            </a:pPr>
            <a:r>
              <a:rPr lang="en-US" sz="2800" dirty="0" smtClean="0"/>
              <a:t>Data manipulation</a:t>
            </a:r>
          </a:p>
          <a:p>
            <a:pPr marL="798513" lvl="1" indent="-457200">
              <a:spcBef>
                <a:spcPts val="1200"/>
              </a:spcBef>
              <a:buFont typeface="Courier New" charset="0"/>
              <a:buChar char="o"/>
            </a:pPr>
            <a:r>
              <a:rPr lang="en-US" sz="2800" dirty="0" smtClean="0"/>
              <a:t>Knows how to add value to your organization</a:t>
            </a:r>
          </a:p>
          <a:p>
            <a:pPr marL="798513" lvl="1" indent="-457200">
              <a:spcBef>
                <a:spcPts val="1200"/>
              </a:spcBef>
              <a:buFont typeface="Courier New" charset="0"/>
              <a:buChar char="o"/>
            </a:pPr>
            <a:r>
              <a:rPr lang="en-US" sz="2800" dirty="0" smtClean="0"/>
              <a:t>Quick learner</a:t>
            </a:r>
          </a:p>
          <a:p>
            <a:pPr marL="457200" indent="-457200">
              <a:spcBef>
                <a:spcPts val="1800"/>
              </a:spcBef>
              <a:buFont typeface="Wingdings" charset="2"/>
              <a:buChar char="§"/>
            </a:pPr>
            <a:r>
              <a:rPr lang="en-US" dirty="0" smtClean="0"/>
              <a:t>Machine Learning: “</a:t>
            </a:r>
            <a:r>
              <a:rPr lang="en-US" i="1" dirty="0" smtClean="0"/>
              <a:t>I want to use _____ data to predict _____.</a:t>
            </a:r>
            <a:r>
              <a:rPr lang="en-US" dirty="0" smtClean="0"/>
              <a:t>”</a:t>
            </a:r>
          </a:p>
          <a:p>
            <a:pPr marL="457200" indent="-457200">
              <a:spcBef>
                <a:spcPts val="1800"/>
              </a:spcBef>
              <a:buFont typeface="Wingdings" charset="2"/>
              <a:buChar char="§"/>
            </a:pPr>
            <a:r>
              <a:rPr lang="en-US" dirty="0" smtClean="0"/>
              <a:t>Data Science can add value to your organization</a:t>
            </a:r>
            <a:endParaRPr lang="en-US" dirty="0"/>
          </a:p>
        </p:txBody>
      </p:sp>
      <p:sp>
        <p:nvSpPr>
          <p:cNvPr id="13" name="Text Placeholder 12"/>
          <p:cNvSpPr>
            <a:spLocks noGrp="1"/>
          </p:cNvSpPr>
          <p:nvPr>
            <p:ph type="body" sz="quarter" idx="10"/>
          </p:nvPr>
        </p:nvSpPr>
        <p:spPr/>
        <p:txBody>
          <a:bodyPr>
            <a:normAutofit lnSpcReduction="10000"/>
          </a:bodyPr>
          <a:lstStyle/>
          <a:p>
            <a:endParaRPr lang="en-US"/>
          </a:p>
        </p:txBody>
      </p:sp>
      <p:sp>
        <p:nvSpPr>
          <p:cNvPr id="14" name="Picture Placeholder 13"/>
          <p:cNvSpPr>
            <a:spLocks noGrp="1"/>
          </p:cNvSpPr>
          <p:nvPr>
            <p:ph type="pic" sz="quarter" idx="11"/>
          </p:nvPr>
        </p:nvSpPr>
        <p:spPr/>
      </p:sp>
    </p:spTree>
    <p:extLst>
      <p:ext uri="{BB962C8B-B14F-4D97-AF65-F5344CB8AC3E}">
        <p14:creationId xmlns:p14="http://schemas.microsoft.com/office/powerpoint/2010/main" val="1626953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noAutofit/>
          </a:bodyPr>
          <a:lstStyle/>
          <a:p>
            <a:r>
              <a:rPr lang="en-US" dirty="0" smtClean="0"/>
              <a:t>SEI can assist you with your data and analytics needs</a:t>
            </a:r>
            <a:r>
              <a:rPr lang="is-IS" dirty="0" smtClean="0"/>
              <a:t>… reach out to us!</a:t>
            </a:r>
            <a:endParaRPr lang="en-US" dirty="0" smtClean="0"/>
          </a:p>
          <a:p>
            <a:endParaRPr lang="en-US" dirty="0"/>
          </a:p>
          <a:p>
            <a:r>
              <a:rPr lang="en-US" dirty="0" smtClean="0"/>
              <a:t>	Eliezer Kanal – </a:t>
            </a:r>
            <a:r>
              <a:rPr lang="en-US" dirty="0" smtClean="0">
                <a:hlinkClick r:id="rId2"/>
              </a:rPr>
              <a:t>ekanal@cert.org</a:t>
            </a:r>
            <a:r>
              <a:rPr lang="en-US" dirty="0" smtClean="0"/>
              <a:t> </a:t>
            </a:r>
          </a:p>
          <a:p>
            <a:r>
              <a:rPr lang="en-US" dirty="0" smtClean="0"/>
              <a:t>	Brian </a:t>
            </a:r>
            <a:r>
              <a:rPr lang="en-US" dirty="0" err="1" smtClean="0"/>
              <a:t>Lindauer</a:t>
            </a:r>
            <a:r>
              <a:rPr lang="en-US" dirty="0" smtClean="0"/>
              <a:t> – </a:t>
            </a:r>
            <a:r>
              <a:rPr lang="en-US" dirty="0" smtClean="0">
                <a:hlinkClick r:id="rId3"/>
              </a:rPr>
              <a:t>lindauer@cert.org</a:t>
            </a:r>
            <a:r>
              <a:rPr lang="en-US" dirty="0" smtClean="0"/>
              <a:t> </a:t>
            </a:r>
          </a:p>
          <a:p>
            <a:endParaRPr lang="en-US" dirty="0"/>
          </a:p>
          <a:p>
            <a:pPr>
              <a:spcBef>
                <a:spcPts val="0"/>
              </a:spcBef>
            </a:pPr>
            <a:r>
              <a:rPr lang="en-US" dirty="0" smtClean="0"/>
              <a:t>Software Engineering Institute</a:t>
            </a:r>
          </a:p>
          <a:p>
            <a:pPr>
              <a:spcBef>
                <a:spcPts val="0"/>
              </a:spcBef>
            </a:pPr>
            <a:r>
              <a:rPr lang="en-US" dirty="0" smtClean="0"/>
              <a:t>Carnegie Mellon University</a:t>
            </a:r>
          </a:p>
          <a:p>
            <a:pPr>
              <a:spcBef>
                <a:spcPts val="0"/>
              </a:spcBef>
            </a:pPr>
            <a:r>
              <a:rPr lang="en-US" dirty="0" smtClean="0"/>
              <a:t>4500 Fifth Avenue</a:t>
            </a:r>
          </a:p>
          <a:p>
            <a:pPr>
              <a:spcBef>
                <a:spcPts val="0"/>
              </a:spcBef>
            </a:pPr>
            <a:r>
              <a:rPr lang="en-US" dirty="0" smtClean="0"/>
              <a:t>Pittsburgh, PA 15213</a:t>
            </a:r>
          </a:p>
        </p:txBody>
      </p:sp>
      <p:sp>
        <p:nvSpPr>
          <p:cNvPr id="5" name="Text Placeholder 4"/>
          <p:cNvSpPr>
            <a:spLocks noGrp="1"/>
          </p:cNvSpPr>
          <p:nvPr>
            <p:ph type="body" sz="quarter" idx="10"/>
          </p:nvPr>
        </p:nvSpPr>
        <p:spPr/>
        <p:txBody>
          <a:bodyPr>
            <a:normAutofit lnSpcReduction="10000"/>
          </a:bodyPr>
          <a:lstStyle/>
          <a:p>
            <a:endParaRPr lang="en-US"/>
          </a:p>
        </p:txBody>
      </p:sp>
      <p:sp>
        <p:nvSpPr>
          <p:cNvPr id="6" name="Picture Placeholder 5"/>
          <p:cNvSpPr>
            <a:spLocks noGrp="1"/>
          </p:cNvSpPr>
          <p:nvPr>
            <p:ph type="pic" sz="quarter" idx="11"/>
          </p:nvPr>
        </p:nvSpPr>
        <p:spPr/>
      </p:sp>
    </p:spTree>
    <p:extLst>
      <p:ext uri="{BB962C8B-B14F-4D97-AF65-F5344CB8AC3E}">
        <p14:creationId xmlns:p14="http://schemas.microsoft.com/office/powerpoint/2010/main" val="2024221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smtClean="0"/>
              <a:t>Which of the below is closest to your </a:t>
            </a:r>
            <a:r>
              <a:rPr lang="en-US" dirty="0"/>
              <a:t>job title</a:t>
            </a:r>
            <a:r>
              <a:rPr lang="en-US" dirty="0" smtClean="0"/>
              <a:t>?</a:t>
            </a:r>
            <a:endParaRPr lang="en-US" dirty="0"/>
          </a:p>
        </p:txBody>
      </p:sp>
      <p:sp>
        <p:nvSpPr>
          <p:cNvPr id="11" name="Content Placeholder 10"/>
          <p:cNvSpPr>
            <a:spLocks noGrp="1"/>
          </p:cNvSpPr>
          <p:nvPr>
            <p:ph idx="1"/>
          </p:nvPr>
        </p:nvSpPr>
        <p:spPr/>
        <p:txBody>
          <a:bodyPr/>
          <a:lstStyle/>
          <a:p>
            <a:pPr marL="798513" lvl="1" indent="-457200">
              <a:spcBef>
                <a:spcPts val="1800"/>
              </a:spcBef>
              <a:buFont typeface="Wingdings" charset="2"/>
              <a:buChar char="q"/>
            </a:pPr>
            <a:r>
              <a:rPr lang="en-US" dirty="0" smtClean="0"/>
              <a:t>Engineer, Architect, Analyst</a:t>
            </a:r>
          </a:p>
          <a:p>
            <a:pPr marL="798513" lvl="1" indent="-457200">
              <a:spcBef>
                <a:spcPts val="1800"/>
              </a:spcBef>
              <a:buFont typeface="Wingdings" charset="2"/>
              <a:buChar char="q"/>
            </a:pPr>
            <a:r>
              <a:rPr lang="en-US" dirty="0" smtClean="0"/>
              <a:t>Manager, Director, VP</a:t>
            </a:r>
          </a:p>
          <a:p>
            <a:pPr marL="798513" lvl="1" indent="-457200">
              <a:spcBef>
                <a:spcPts val="1800"/>
              </a:spcBef>
              <a:buFont typeface="Wingdings" charset="2"/>
              <a:buChar char="q"/>
            </a:pPr>
            <a:r>
              <a:rPr lang="en-US" dirty="0" smtClean="0"/>
              <a:t>CEO, COO, CTO</a:t>
            </a:r>
          </a:p>
          <a:p>
            <a:pPr marL="798513" lvl="1" indent="-457200">
              <a:spcBef>
                <a:spcPts val="1800"/>
              </a:spcBef>
              <a:buFont typeface="Wingdings" charset="2"/>
              <a:buChar char="q"/>
            </a:pPr>
            <a:r>
              <a:rPr lang="en-US" dirty="0"/>
              <a:t>Project Manager</a:t>
            </a:r>
          </a:p>
          <a:p>
            <a:pPr marL="798513" lvl="1" indent="-457200">
              <a:spcBef>
                <a:spcPts val="1800"/>
              </a:spcBef>
              <a:buFont typeface="Wingdings" charset="2"/>
              <a:buChar char="q"/>
            </a:pPr>
            <a:r>
              <a:rPr lang="en-US" dirty="0" smtClean="0"/>
              <a:t>Consultant</a:t>
            </a:r>
          </a:p>
          <a:p>
            <a:pPr marL="798513" lvl="1" indent="-457200">
              <a:spcBef>
                <a:spcPts val="1800"/>
              </a:spcBef>
              <a:buFont typeface="Wingdings" charset="2"/>
              <a:buChar char="q"/>
            </a:pPr>
            <a:r>
              <a:rPr lang="en-US" dirty="0" smtClean="0"/>
              <a:t>Student</a:t>
            </a:r>
          </a:p>
          <a:p>
            <a:pPr marL="798513" lvl="1" indent="-457200">
              <a:spcBef>
                <a:spcPts val="1800"/>
              </a:spcBef>
              <a:buFont typeface="Wingdings" charset="2"/>
              <a:buChar char="q"/>
            </a:pPr>
            <a:r>
              <a:rPr lang="en-US" dirty="0" smtClean="0"/>
              <a:t>Other</a:t>
            </a:r>
          </a:p>
        </p:txBody>
      </p:sp>
      <p:sp>
        <p:nvSpPr>
          <p:cNvPr id="17" name="Text Placeholder 16"/>
          <p:cNvSpPr>
            <a:spLocks noGrp="1"/>
          </p:cNvSpPr>
          <p:nvPr>
            <p:ph type="body" sz="quarter" idx="10"/>
          </p:nvPr>
        </p:nvSpPr>
        <p:spPr/>
        <p:txBody>
          <a:bodyPr>
            <a:normAutofit lnSpcReduction="10000"/>
          </a:bodyPr>
          <a:lstStyle/>
          <a:p>
            <a:endParaRPr lang="en-US"/>
          </a:p>
        </p:txBody>
      </p:sp>
      <p:sp>
        <p:nvSpPr>
          <p:cNvPr id="18" name="Picture Placeholder 17"/>
          <p:cNvSpPr>
            <a:spLocks noGrp="1"/>
          </p:cNvSpPr>
          <p:nvPr>
            <p:ph type="pic" sz="quarter" idx="11"/>
          </p:nvPr>
        </p:nvSpPr>
        <p:spPr/>
      </p:sp>
    </p:spTree>
    <p:extLst>
      <p:ext uri="{BB962C8B-B14F-4D97-AF65-F5344CB8AC3E}">
        <p14:creationId xmlns:p14="http://schemas.microsoft.com/office/powerpoint/2010/main" val="106700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industry do you work in?</a:t>
            </a:r>
            <a:endParaRPr lang="en-US" dirty="0"/>
          </a:p>
        </p:txBody>
      </p:sp>
      <p:sp>
        <p:nvSpPr>
          <p:cNvPr id="4" name="Text Placeholder 3"/>
          <p:cNvSpPr>
            <a:spLocks noGrp="1"/>
          </p:cNvSpPr>
          <p:nvPr>
            <p:ph type="body" sz="quarter" idx="10"/>
          </p:nvPr>
        </p:nvSpPr>
        <p:spPr/>
        <p:txBody>
          <a:bodyPr>
            <a:normAutofit lnSpcReduction="10000"/>
          </a:bodyPr>
          <a:lstStyle/>
          <a:p>
            <a:endParaRPr lang="en-US"/>
          </a:p>
        </p:txBody>
      </p:sp>
      <p:sp>
        <p:nvSpPr>
          <p:cNvPr id="5" name="Picture Placeholder 4"/>
          <p:cNvSpPr>
            <a:spLocks noGrp="1"/>
          </p:cNvSpPr>
          <p:nvPr>
            <p:ph type="pic" sz="quarter" idx="11"/>
          </p:nvPr>
        </p:nvSpPr>
        <p:spPr/>
      </p:sp>
      <p:sp>
        <p:nvSpPr>
          <p:cNvPr id="7" name="Content Placeholder 6"/>
          <p:cNvSpPr>
            <a:spLocks noGrp="1"/>
          </p:cNvSpPr>
          <p:nvPr>
            <p:ph idx="1"/>
          </p:nvPr>
        </p:nvSpPr>
        <p:spPr>
          <a:xfrm>
            <a:off x="447710" y="1081758"/>
            <a:ext cx="11093380" cy="3119539"/>
          </a:xfrm>
        </p:spPr>
        <p:txBody>
          <a:bodyPr numCol="2"/>
          <a:lstStyle/>
          <a:p>
            <a:pPr marL="798513" lvl="1" indent="-457200">
              <a:spcBef>
                <a:spcPts val="1800"/>
              </a:spcBef>
              <a:buFont typeface="Wingdings" charset="2"/>
              <a:buChar char="q"/>
            </a:pPr>
            <a:r>
              <a:rPr lang="en-US" dirty="0" smtClean="0"/>
              <a:t>Aerospace</a:t>
            </a:r>
          </a:p>
          <a:p>
            <a:pPr marL="798513" lvl="1" indent="-457200">
              <a:spcBef>
                <a:spcPts val="1800"/>
              </a:spcBef>
              <a:buFont typeface="Wingdings" charset="2"/>
              <a:buChar char="q"/>
            </a:pPr>
            <a:r>
              <a:rPr lang="en-US" dirty="0" smtClean="0"/>
              <a:t>Academia</a:t>
            </a:r>
          </a:p>
          <a:p>
            <a:pPr marL="798513" lvl="1" indent="-457200">
              <a:spcBef>
                <a:spcPts val="1800"/>
              </a:spcBef>
              <a:buFont typeface="Wingdings" charset="2"/>
              <a:buChar char="q"/>
            </a:pPr>
            <a:r>
              <a:rPr lang="en-US" dirty="0" smtClean="0"/>
              <a:t>Banking</a:t>
            </a:r>
            <a:endParaRPr lang="en-US" dirty="0"/>
          </a:p>
          <a:p>
            <a:pPr marL="798513" lvl="1" indent="-457200">
              <a:spcBef>
                <a:spcPts val="1800"/>
              </a:spcBef>
              <a:buFont typeface="Wingdings" charset="2"/>
              <a:buChar char="q"/>
            </a:pPr>
            <a:r>
              <a:rPr lang="en-US" dirty="0" smtClean="0"/>
              <a:t>Computer Security</a:t>
            </a:r>
          </a:p>
          <a:p>
            <a:pPr marL="798513" lvl="1" indent="-457200">
              <a:spcBef>
                <a:spcPts val="1800"/>
              </a:spcBef>
              <a:buFont typeface="Wingdings" charset="2"/>
              <a:buChar char="q"/>
            </a:pPr>
            <a:r>
              <a:rPr lang="en-US" dirty="0" smtClean="0"/>
              <a:t>Consulting</a:t>
            </a:r>
          </a:p>
          <a:p>
            <a:pPr marL="798513" lvl="1" indent="-457200">
              <a:spcBef>
                <a:spcPts val="1800"/>
              </a:spcBef>
              <a:buFont typeface="Wingdings" charset="2"/>
              <a:buChar char="q"/>
            </a:pPr>
            <a:r>
              <a:rPr lang="en-US" dirty="0"/>
              <a:t>Insurance</a:t>
            </a:r>
          </a:p>
          <a:p>
            <a:pPr marL="798513" lvl="1" indent="-457200">
              <a:spcBef>
                <a:spcPts val="1800"/>
              </a:spcBef>
              <a:buFont typeface="Wingdings" charset="2"/>
              <a:buChar char="q"/>
            </a:pPr>
            <a:r>
              <a:rPr lang="en-US" dirty="0" smtClean="0"/>
              <a:t>Retail</a:t>
            </a:r>
          </a:p>
          <a:p>
            <a:pPr marL="798513" lvl="1" indent="-457200">
              <a:spcBef>
                <a:spcPts val="1800"/>
              </a:spcBef>
              <a:buFont typeface="Wingdings" charset="2"/>
              <a:buChar char="q"/>
            </a:pPr>
            <a:r>
              <a:rPr lang="en-US" dirty="0" smtClean="0"/>
              <a:t>Software Engineering</a:t>
            </a:r>
          </a:p>
          <a:p>
            <a:pPr marL="798513" lvl="1" indent="-457200">
              <a:spcBef>
                <a:spcPts val="1800"/>
              </a:spcBef>
              <a:buFont typeface="Wingdings" charset="2"/>
              <a:buChar char="q"/>
            </a:pPr>
            <a:r>
              <a:rPr lang="en-US" dirty="0" smtClean="0"/>
              <a:t>Other </a:t>
            </a:r>
            <a:r>
              <a:rPr lang="en-US" i="1" dirty="0" smtClean="0"/>
              <a:t>(</a:t>
            </a:r>
            <a:r>
              <a:rPr lang="en-US" i="1" dirty="0"/>
              <a:t>p</a:t>
            </a:r>
            <a:r>
              <a:rPr lang="en-US" i="1" dirty="0" smtClean="0"/>
              <a:t>lease specify in comments)</a:t>
            </a:r>
            <a:endParaRPr lang="en-US" i="1" dirty="0"/>
          </a:p>
        </p:txBody>
      </p:sp>
    </p:spTree>
    <p:extLst>
      <p:ext uri="{BB962C8B-B14F-4D97-AF65-F5344CB8AC3E}">
        <p14:creationId xmlns:p14="http://schemas.microsoft.com/office/powerpoint/2010/main" val="75664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pPr marL="457200" indent="-457200">
              <a:buFont typeface="Wingdings" charset="2"/>
              <a:buChar char="§"/>
            </a:pPr>
            <a:r>
              <a:rPr lang="en-US" dirty="0" smtClean="0"/>
              <a:t>PhD in biomedical engineering from</a:t>
            </a:r>
            <a:br>
              <a:rPr lang="en-US" dirty="0" smtClean="0"/>
            </a:br>
            <a:r>
              <a:rPr lang="en-US" dirty="0" smtClean="0"/>
              <a:t>University of Pittsburgh</a:t>
            </a:r>
          </a:p>
          <a:p>
            <a:pPr marL="457200" indent="-457200">
              <a:buFont typeface="Wingdings" charset="2"/>
              <a:buChar char="§"/>
            </a:pPr>
            <a:r>
              <a:rPr lang="en-US" dirty="0"/>
              <a:t>Technical Manager at CERT (Software Engineering Institute, CMU)</a:t>
            </a:r>
          </a:p>
          <a:p>
            <a:pPr marL="457200" indent="-457200">
              <a:buFont typeface="Wingdings" charset="2"/>
              <a:buChar char="§"/>
            </a:pPr>
            <a:r>
              <a:rPr lang="en-US" dirty="0" smtClean="0"/>
              <a:t>Previous experience:</a:t>
            </a:r>
          </a:p>
          <a:p>
            <a:pPr marL="798513" lvl="1" indent="-457200">
              <a:buFont typeface="Courier New" charset="0"/>
              <a:buChar char="o"/>
            </a:pPr>
            <a:r>
              <a:rPr lang="en-US" dirty="0" smtClean="0"/>
              <a:t>Quantitative analyst at PNC Bank</a:t>
            </a:r>
          </a:p>
          <a:p>
            <a:pPr marL="798513" lvl="1" indent="-457200">
              <a:buFont typeface="Courier New" charset="0"/>
              <a:buChar char="o"/>
            </a:pPr>
            <a:r>
              <a:rPr lang="en-US" dirty="0" smtClean="0"/>
              <a:t>Manager of Metrics and Analytics at Highmark, Inc.</a:t>
            </a:r>
          </a:p>
          <a:p>
            <a:pPr marL="457200" indent="-457200">
              <a:buFont typeface="Wingdings" charset="2"/>
              <a:buChar char="§"/>
            </a:pPr>
            <a:r>
              <a:rPr lang="en-US" dirty="0" smtClean="0"/>
              <a:t>Expertise in signal processing, operations research, machine learning</a:t>
            </a:r>
            <a:endParaRPr lang="en-US" dirty="0"/>
          </a:p>
        </p:txBody>
      </p:sp>
      <p:sp>
        <p:nvSpPr>
          <p:cNvPr id="4" name="Title 3"/>
          <p:cNvSpPr>
            <a:spLocks noGrp="1"/>
          </p:cNvSpPr>
          <p:nvPr>
            <p:ph type="title"/>
          </p:nvPr>
        </p:nvSpPr>
        <p:spPr/>
        <p:txBody>
          <a:bodyPr/>
          <a:lstStyle/>
          <a:p>
            <a:r>
              <a:rPr lang="en-US" dirty="0" smtClean="0"/>
              <a:t>Eliezer Kanal</a:t>
            </a:r>
            <a:endParaRPr lang="en-US" dirty="0"/>
          </a:p>
        </p:txBody>
      </p:sp>
      <p:sp>
        <p:nvSpPr>
          <p:cNvPr id="5" name="Text Placeholder 4"/>
          <p:cNvSpPr>
            <a:spLocks noGrp="1"/>
          </p:cNvSpPr>
          <p:nvPr>
            <p:ph type="body" sz="quarter" idx="10"/>
          </p:nvPr>
        </p:nvSpPr>
        <p:spPr/>
        <p:txBody>
          <a:bodyPr>
            <a:normAutofit lnSpcReduction="10000"/>
          </a:bodyPr>
          <a:lstStyle/>
          <a:p>
            <a:endParaRPr lang="en-US"/>
          </a:p>
        </p:txBody>
      </p:sp>
      <p:sp>
        <p:nvSpPr>
          <p:cNvPr id="6" name="Picture Placeholder 5"/>
          <p:cNvSpPr>
            <a:spLocks noGrp="1"/>
          </p:cNvSpPr>
          <p:nvPr>
            <p:ph type="pic" sz="quarter" idx="11"/>
          </p:nvPr>
        </p:nvSpPr>
        <p:spPr/>
      </p:sp>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08001" y="1143000"/>
            <a:ext cx="3606800" cy="4953000"/>
          </a:xfrm>
          <a:prstGeom prst="rect">
            <a:avLst/>
          </a:prstGeom>
        </p:spPr>
      </p:pic>
    </p:spTree>
    <p:extLst>
      <p:ext uri="{BB962C8B-B14F-4D97-AF65-F5344CB8AC3E}">
        <p14:creationId xmlns:p14="http://schemas.microsoft.com/office/powerpoint/2010/main" val="23622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normAutofit/>
          </a:bodyPr>
          <a:lstStyle/>
          <a:p>
            <a:pPr marL="457200" indent="-457200">
              <a:buFont typeface="Wingdings" charset="2"/>
              <a:buChar char="§"/>
            </a:pPr>
            <a:r>
              <a:rPr lang="en-US" dirty="0" smtClean="0"/>
              <a:t>Graduate certificate in Mining Massive Data Sets from Stanford University, B.S. in Computer Science from Columbia University</a:t>
            </a:r>
            <a:endParaRPr lang="en-US" dirty="0"/>
          </a:p>
          <a:p>
            <a:pPr marL="457200" indent="-457200">
              <a:buFont typeface="Wingdings" charset="2"/>
              <a:buChar char="§"/>
            </a:pPr>
            <a:r>
              <a:rPr lang="en-US"/>
              <a:t>Research Scientist in CERT (Software Engineering Institute, CMU)</a:t>
            </a:r>
          </a:p>
          <a:p>
            <a:pPr marL="457200" indent="-457200">
              <a:buFont typeface="Wingdings" charset="2"/>
              <a:buChar char="§"/>
            </a:pPr>
            <a:r>
              <a:rPr lang="en-US" smtClean="0"/>
              <a:t>Previous </a:t>
            </a:r>
            <a:r>
              <a:rPr lang="en-US" dirty="0"/>
              <a:t>experience:</a:t>
            </a:r>
          </a:p>
          <a:p>
            <a:pPr marL="798513" lvl="1" indent="-457200">
              <a:buFont typeface="Courier New" charset="0"/>
              <a:buChar char="o"/>
            </a:pPr>
            <a:r>
              <a:rPr lang="en-US" dirty="0" smtClean="0"/>
              <a:t>Principal Software Engineer at Raytheon</a:t>
            </a:r>
          </a:p>
          <a:p>
            <a:pPr marL="798513" lvl="1" indent="-457200">
              <a:buFont typeface="Courier New" charset="0"/>
              <a:buChar char="o"/>
            </a:pPr>
            <a:r>
              <a:rPr lang="en-US" dirty="0" smtClean="0"/>
              <a:t>Software Engineer at </a:t>
            </a:r>
            <a:r>
              <a:rPr lang="en-US" dirty="0" err="1" smtClean="0"/>
              <a:t>CounterStorm</a:t>
            </a:r>
            <a:r>
              <a:rPr lang="en-US" dirty="0" smtClean="0"/>
              <a:t>, built network anomaly detection systems</a:t>
            </a:r>
            <a:endParaRPr lang="en-US" dirty="0"/>
          </a:p>
          <a:p>
            <a:pPr marL="457200" indent="-457200">
              <a:buFont typeface="Wingdings" charset="2"/>
              <a:buChar char="§"/>
            </a:pPr>
            <a:r>
              <a:rPr lang="en-US" dirty="0"/>
              <a:t>Expertise in </a:t>
            </a:r>
            <a:r>
              <a:rPr lang="en-US" dirty="0" smtClean="0"/>
              <a:t>machine learning, software engineering, and cybersecurity</a:t>
            </a:r>
            <a:endParaRPr lang="en-US" dirty="0"/>
          </a:p>
        </p:txBody>
      </p:sp>
      <p:sp>
        <p:nvSpPr>
          <p:cNvPr id="5" name="Title 4"/>
          <p:cNvSpPr>
            <a:spLocks noGrp="1"/>
          </p:cNvSpPr>
          <p:nvPr>
            <p:ph type="title"/>
          </p:nvPr>
        </p:nvSpPr>
        <p:spPr/>
        <p:txBody>
          <a:bodyPr/>
          <a:lstStyle/>
          <a:p>
            <a:r>
              <a:rPr lang="en-US" dirty="0" smtClean="0"/>
              <a:t>Brian </a:t>
            </a:r>
            <a:r>
              <a:rPr lang="en-US" dirty="0" err="1" smtClean="0"/>
              <a:t>Lindauer</a:t>
            </a:r>
            <a:endParaRPr lang="en-US" dirty="0"/>
          </a:p>
        </p:txBody>
      </p:sp>
      <p:sp>
        <p:nvSpPr>
          <p:cNvPr id="8" name="Text Placeholder 7"/>
          <p:cNvSpPr>
            <a:spLocks noGrp="1"/>
          </p:cNvSpPr>
          <p:nvPr>
            <p:ph type="body" sz="quarter" idx="10"/>
          </p:nvPr>
        </p:nvSpPr>
        <p:spPr/>
        <p:txBody>
          <a:bodyPr>
            <a:normAutofit lnSpcReduction="10000"/>
          </a:bodyPr>
          <a:lstStyle/>
          <a:p>
            <a:endParaRPr lang="en-US"/>
          </a:p>
        </p:txBody>
      </p:sp>
      <p:sp>
        <p:nvSpPr>
          <p:cNvPr id="9" name="Picture Placeholder 8"/>
          <p:cNvSpPr>
            <a:spLocks noGrp="1"/>
          </p:cNvSpPr>
          <p:nvPr>
            <p:ph type="pic" sz="quarter" idx="11"/>
          </p:nvPr>
        </p:nvSpPr>
        <p:spPr/>
      </p:sp>
      <p:pic>
        <p:nvPicPr>
          <p:cNvPr id="10" name="Picture 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08001" y="1143000"/>
            <a:ext cx="3606800" cy="4953000"/>
          </a:xfrm>
          <a:prstGeom prst="rect">
            <a:avLst/>
          </a:prstGeom>
        </p:spPr>
      </p:pic>
    </p:spTree>
    <p:extLst>
      <p:ext uri="{BB962C8B-B14F-4D97-AF65-F5344CB8AC3E}">
        <p14:creationId xmlns:p14="http://schemas.microsoft.com/office/powerpoint/2010/main" val="510023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Science” – note differences!</a:t>
            </a:r>
            <a:endParaRPr lang="en-US" dirty="0"/>
          </a:p>
        </p:txBody>
      </p:sp>
      <p:sp>
        <p:nvSpPr>
          <p:cNvPr id="8" name="Content Placeholder 7"/>
          <p:cNvSpPr>
            <a:spLocks noGrp="1"/>
          </p:cNvSpPr>
          <p:nvPr>
            <p:ph sz="half" idx="1"/>
          </p:nvPr>
        </p:nvSpPr>
        <p:spPr/>
        <p:txBody>
          <a:bodyPr/>
          <a:lstStyle/>
          <a:p>
            <a:r>
              <a:rPr lang="en-US" dirty="0" smtClean="0"/>
              <a:t>Eliezer</a:t>
            </a:r>
          </a:p>
          <a:p>
            <a:pPr marL="457200" indent="-457200">
              <a:buFont typeface="Wingdings" charset="2"/>
              <a:buChar char="§"/>
            </a:pPr>
            <a:r>
              <a:rPr lang="en-US" dirty="0" smtClean="0"/>
              <a:t>Biomedical Engineering</a:t>
            </a:r>
          </a:p>
          <a:p>
            <a:pPr marL="457200" indent="-457200">
              <a:buFont typeface="Wingdings" charset="2"/>
              <a:buChar char="§"/>
            </a:pPr>
            <a:r>
              <a:rPr lang="en-US" dirty="0" smtClean="0"/>
              <a:t>Predicting when businesses default on loans</a:t>
            </a:r>
          </a:p>
          <a:p>
            <a:pPr marL="457200" indent="-457200">
              <a:buFont typeface="Wingdings" charset="2"/>
              <a:buChar char="§"/>
            </a:pPr>
            <a:r>
              <a:rPr lang="en-US" dirty="0" smtClean="0"/>
              <a:t>Optimizing call center staffing</a:t>
            </a:r>
          </a:p>
        </p:txBody>
      </p:sp>
      <p:sp>
        <p:nvSpPr>
          <p:cNvPr id="9" name="Content Placeholder 8"/>
          <p:cNvSpPr>
            <a:spLocks noGrp="1"/>
          </p:cNvSpPr>
          <p:nvPr>
            <p:ph sz="half" idx="2"/>
          </p:nvPr>
        </p:nvSpPr>
        <p:spPr/>
        <p:txBody>
          <a:bodyPr/>
          <a:lstStyle/>
          <a:p>
            <a:r>
              <a:rPr lang="en-US" dirty="0" smtClean="0"/>
              <a:t>Brian</a:t>
            </a:r>
          </a:p>
          <a:p>
            <a:pPr marL="457200" indent="-457200">
              <a:buFont typeface="Wingdings" charset="2"/>
              <a:buChar char="§"/>
            </a:pPr>
            <a:r>
              <a:rPr lang="en-US" dirty="0" smtClean="0"/>
              <a:t>Computer Science</a:t>
            </a:r>
          </a:p>
          <a:p>
            <a:pPr marL="457200" indent="-457200">
              <a:buFont typeface="Wingdings" charset="2"/>
              <a:buChar char="§"/>
            </a:pPr>
            <a:r>
              <a:rPr lang="en-US" dirty="0" smtClean="0"/>
              <a:t>Network security defense</a:t>
            </a:r>
          </a:p>
          <a:p>
            <a:pPr marL="457200" indent="-457200">
              <a:buFont typeface="Wingdings" charset="2"/>
              <a:buChar char="§"/>
            </a:pPr>
            <a:r>
              <a:rPr lang="en-US" dirty="0" smtClean="0"/>
              <a:t>Predicting cybersecurity attacks</a:t>
            </a:r>
            <a:endParaRPr lang="en-US" dirty="0"/>
          </a:p>
        </p:txBody>
      </p:sp>
      <p:sp>
        <p:nvSpPr>
          <p:cNvPr id="10" name="Text Placeholder 9"/>
          <p:cNvSpPr>
            <a:spLocks noGrp="1"/>
          </p:cNvSpPr>
          <p:nvPr>
            <p:ph type="body" sz="quarter" idx="10"/>
          </p:nvPr>
        </p:nvSpPr>
        <p:spPr/>
        <p:txBody>
          <a:bodyPr>
            <a:normAutofit lnSpcReduction="10000"/>
          </a:bodyPr>
          <a:lstStyle/>
          <a:p>
            <a:endParaRPr lang="en-US"/>
          </a:p>
        </p:txBody>
      </p:sp>
      <p:sp>
        <p:nvSpPr>
          <p:cNvPr id="11" name="Picture Placeholder 10"/>
          <p:cNvSpPr>
            <a:spLocks noGrp="1"/>
          </p:cNvSpPr>
          <p:nvPr>
            <p:ph type="pic" sz="quarter" idx="11"/>
          </p:nvPr>
        </p:nvSpPr>
        <p:spPr/>
      </p:sp>
      <p:sp>
        <p:nvSpPr>
          <p:cNvPr id="14" name="Content Placeholder 7"/>
          <p:cNvSpPr txBox="1">
            <a:spLocks/>
          </p:cNvSpPr>
          <p:nvPr/>
        </p:nvSpPr>
        <p:spPr>
          <a:xfrm>
            <a:off x="3843888" y="3911011"/>
            <a:ext cx="5201500" cy="2357719"/>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Similarities:</a:t>
            </a:r>
          </a:p>
          <a:p>
            <a:pPr marL="457200" indent="-457200">
              <a:buFont typeface="Courier New" charset="0"/>
              <a:buChar char="o"/>
            </a:pPr>
            <a:r>
              <a:rPr lang="en-US" dirty="0" smtClean="0"/>
              <a:t>Shared skill set</a:t>
            </a:r>
          </a:p>
          <a:p>
            <a:pPr marL="457200" indent="-457200">
              <a:buFont typeface="Courier New" charset="0"/>
              <a:buChar char="o"/>
            </a:pPr>
            <a:r>
              <a:rPr lang="en-US" dirty="0" smtClean="0"/>
              <a:t>Similar tools</a:t>
            </a:r>
          </a:p>
          <a:p>
            <a:pPr marL="457200" indent="-457200">
              <a:buFont typeface="Courier New" charset="0"/>
              <a:buChar char="o"/>
            </a:pPr>
            <a:r>
              <a:rPr lang="en-US" dirty="0" smtClean="0"/>
              <a:t>(Somewhat) similar training</a:t>
            </a:r>
          </a:p>
          <a:p>
            <a:pPr marL="457200" indent="-457200">
              <a:buFont typeface="Courier New" charset="0"/>
              <a:buChar char="o"/>
            </a:pPr>
            <a:r>
              <a:rPr lang="en-US" i="1" dirty="0" smtClean="0"/>
              <a:t>Problem solving!</a:t>
            </a:r>
          </a:p>
        </p:txBody>
      </p:sp>
      <p:cxnSp>
        <p:nvCxnSpPr>
          <p:cNvPr id="16" name="Straight Connector 15"/>
          <p:cNvCxnSpPr/>
          <p:nvPr/>
        </p:nvCxnSpPr>
        <p:spPr>
          <a:xfrm>
            <a:off x="1035424" y="3747247"/>
            <a:ext cx="101211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4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Science skills</a:t>
            </a:r>
            <a:endParaRPr lang="en-US" dirty="0"/>
          </a:p>
        </p:txBody>
      </p:sp>
      <p:sp>
        <p:nvSpPr>
          <p:cNvPr id="12" name="Content Placeholder 11"/>
          <p:cNvSpPr>
            <a:spLocks noGrp="1"/>
          </p:cNvSpPr>
          <p:nvPr>
            <p:ph sz="half" idx="2"/>
          </p:nvPr>
        </p:nvSpPr>
        <p:spPr/>
        <p:txBody>
          <a:bodyPr/>
          <a:lstStyle/>
          <a:p>
            <a:pPr marL="457200" indent="-457200">
              <a:buFont typeface="Wingdings" charset="2"/>
              <a:buChar char="§"/>
            </a:pPr>
            <a:r>
              <a:rPr lang="en-US" dirty="0" smtClean="0"/>
              <a:t>Statistical/Machine Learning techniques</a:t>
            </a:r>
          </a:p>
          <a:p>
            <a:pPr marL="457200" indent="-457200">
              <a:buFont typeface="Wingdings" charset="2"/>
              <a:buChar char="§"/>
            </a:pPr>
            <a:r>
              <a:rPr lang="en-US" dirty="0" smtClean="0"/>
              <a:t>Data manipulation</a:t>
            </a:r>
          </a:p>
          <a:p>
            <a:pPr marL="457200" indent="-457200">
              <a:buFont typeface="Wingdings" charset="2"/>
              <a:buChar char="§"/>
            </a:pPr>
            <a:r>
              <a:rPr lang="en-US" dirty="0" smtClean="0"/>
              <a:t>Information visualization</a:t>
            </a:r>
          </a:p>
          <a:p>
            <a:pPr marL="457200" indent="-457200">
              <a:buFont typeface="Wingdings" charset="2"/>
              <a:buChar char="§"/>
            </a:pPr>
            <a:r>
              <a:rPr lang="en-US" dirty="0" smtClean="0"/>
              <a:t>Intermediate programming</a:t>
            </a:r>
          </a:p>
          <a:p>
            <a:pPr marL="457200" indent="-457200">
              <a:buFont typeface="Wingdings" charset="2"/>
              <a:buChar char="§"/>
            </a:pPr>
            <a:r>
              <a:rPr lang="is-IS" dirty="0"/>
              <a:t>Quick learners</a:t>
            </a:r>
          </a:p>
          <a:p>
            <a:pPr marL="457200" indent="-457200">
              <a:buFont typeface="Wingdings" charset="2"/>
              <a:buChar char="§"/>
            </a:pPr>
            <a:r>
              <a:rPr lang="en-US" dirty="0" smtClean="0"/>
              <a:t>Able to think of </a:t>
            </a:r>
            <a:r>
              <a:rPr lang="en-US" b="0" dirty="0" smtClean="0"/>
              <a:t>&lt;adjective&gt;</a:t>
            </a:r>
            <a:r>
              <a:rPr lang="is-IS" dirty="0" smtClean="0"/>
              <a:t> </a:t>
            </a:r>
            <a:r>
              <a:rPr lang="en-US" dirty="0" smtClean="0"/>
              <a:t>questions</a:t>
            </a:r>
          </a:p>
          <a:p>
            <a:pPr marL="798513" lvl="1" indent="-457200">
              <a:buFont typeface="Courier New" charset="0"/>
              <a:buChar char="o"/>
            </a:pPr>
            <a:r>
              <a:rPr lang="is-IS" dirty="0" smtClean="0"/>
              <a:t>…answerable...</a:t>
            </a:r>
          </a:p>
          <a:p>
            <a:pPr marL="798513" lvl="1" indent="-457200">
              <a:buFont typeface="Courier New" charset="0"/>
              <a:buChar char="o"/>
            </a:pPr>
            <a:r>
              <a:rPr lang="is-IS" dirty="0" smtClean="0"/>
              <a:t>...intelligent...</a:t>
            </a:r>
          </a:p>
          <a:p>
            <a:pPr marL="798513" lvl="1" indent="-457200">
              <a:buFont typeface="Courier New" charset="0"/>
              <a:buChar char="o"/>
            </a:pPr>
            <a:r>
              <a:rPr lang="is-IS" dirty="0" smtClean="0"/>
              <a:t>...relevant...</a:t>
            </a:r>
          </a:p>
          <a:p>
            <a:pPr marL="798513" lvl="1" indent="-457200">
              <a:buFont typeface="Courier New" charset="0"/>
              <a:buChar char="o"/>
            </a:pPr>
            <a:r>
              <a:rPr lang="is-IS" dirty="0" smtClean="0"/>
              <a:t>...value-added...</a:t>
            </a:r>
          </a:p>
        </p:txBody>
      </p:sp>
      <p:sp>
        <p:nvSpPr>
          <p:cNvPr id="13" name="Text Placeholder 12"/>
          <p:cNvSpPr>
            <a:spLocks noGrp="1"/>
          </p:cNvSpPr>
          <p:nvPr>
            <p:ph type="body" sz="quarter" idx="10"/>
          </p:nvPr>
        </p:nvSpPr>
        <p:spPr/>
        <p:txBody>
          <a:bodyPr>
            <a:normAutofit lnSpcReduction="10000"/>
          </a:bodyPr>
          <a:lstStyle/>
          <a:p>
            <a:endParaRPr lang="en-US"/>
          </a:p>
        </p:txBody>
      </p:sp>
      <p:sp>
        <p:nvSpPr>
          <p:cNvPr id="14" name="Picture Placeholder 13"/>
          <p:cNvSpPr>
            <a:spLocks noGrp="1"/>
          </p:cNvSpPr>
          <p:nvPr>
            <p:ph type="pic" sz="quarter" idx="11"/>
          </p:nvPr>
        </p:nvSpPr>
        <p:spPr/>
      </p:sp>
    </p:spTree>
    <p:extLst>
      <p:ext uri="{BB962C8B-B14F-4D97-AF65-F5344CB8AC3E}">
        <p14:creationId xmlns:p14="http://schemas.microsoft.com/office/powerpoint/2010/main" val="10794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a:t>Any particular topic you want to hear about</a:t>
            </a:r>
            <a:r>
              <a:rPr lang="en-US" dirty="0" smtClean="0"/>
              <a:t>?</a:t>
            </a:r>
            <a:endParaRPr lang="en-US" dirty="0"/>
          </a:p>
        </p:txBody>
      </p:sp>
      <p:sp>
        <p:nvSpPr>
          <p:cNvPr id="11" name="Content Placeholder 10"/>
          <p:cNvSpPr>
            <a:spLocks noGrp="1"/>
          </p:cNvSpPr>
          <p:nvPr>
            <p:ph idx="1"/>
          </p:nvPr>
        </p:nvSpPr>
        <p:spPr/>
        <p:txBody>
          <a:bodyPr/>
          <a:lstStyle/>
          <a:p>
            <a:pPr marL="798513" lvl="1" indent="-457200">
              <a:spcBef>
                <a:spcPts val="1800"/>
              </a:spcBef>
              <a:buFont typeface="Wingdings" charset="2"/>
              <a:buChar char="q"/>
            </a:pPr>
            <a:r>
              <a:rPr lang="en-US" dirty="0" smtClean="0"/>
              <a:t>Insurance Operations Optimization</a:t>
            </a:r>
          </a:p>
          <a:p>
            <a:pPr marL="798513" lvl="1" indent="-457200">
              <a:spcBef>
                <a:spcPts val="1800"/>
              </a:spcBef>
              <a:buFont typeface="Wingdings" charset="2"/>
              <a:buChar char="q"/>
            </a:pPr>
            <a:r>
              <a:rPr lang="en-US" dirty="0" smtClean="0"/>
              <a:t>Retail Traffic Maximization</a:t>
            </a:r>
            <a:endParaRPr lang="en-US" dirty="0"/>
          </a:p>
          <a:p>
            <a:pPr marL="798513" lvl="1" indent="-457200">
              <a:spcBef>
                <a:spcPts val="1800"/>
              </a:spcBef>
              <a:buFont typeface="Wingdings" charset="2"/>
              <a:buChar char="q"/>
            </a:pPr>
            <a:r>
              <a:rPr lang="en-US" dirty="0"/>
              <a:t>Credit Card Fraud</a:t>
            </a:r>
          </a:p>
          <a:p>
            <a:pPr marL="798513" lvl="1" indent="-457200">
              <a:spcBef>
                <a:spcPts val="1800"/>
              </a:spcBef>
              <a:buFont typeface="Wingdings" charset="2"/>
              <a:buChar char="q"/>
            </a:pPr>
            <a:r>
              <a:rPr lang="en-US" dirty="0" smtClean="0"/>
              <a:t>Call Center Management</a:t>
            </a:r>
          </a:p>
          <a:p>
            <a:pPr marL="798513" lvl="1" indent="-457200">
              <a:spcBef>
                <a:spcPts val="1800"/>
              </a:spcBef>
              <a:buFont typeface="Wingdings" charset="2"/>
              <a:buChar char="q"/>
            </a:pPr>
            <a:r>
              <a:rPr lang="en-US" dirty="0" smtClean="0"/>
              <a:t>Insider Threat Management</a:t>
            </a:r>
          </a:p>
          <a:p>
            <a:pPr marL="798513" lvl="1" indent="-457200">
              <a:spcBef>
                <a:spcPts val="1800"/>
              </a:spcBef>
              <a:buFont typeface="Wingdings" charset="2"/>
              <a:buChar char="q"/>
            </a:pPr>
            <a:r>
              <a:rPr lang="en-US" dirty="0" smtClean="0"/>
              <a:t>Network Security</a:t>
            </a:r>
          </a:p>
          <a:p>
            <a:pPr marL="798513" lvl="1" indent="-457200">
              <a:spcBef>
                <a:spcPts val="1800"/>
              </a:spcBef>
              <a:buFont typeface="Wingdings" charset="2"/>
              <a:buChar char="q"/>
            </a:pPr>
            <a:r>
              <a:rPr lang="en-US" dirty="0" smtClean="0"/>
              <a:t>Airline Safety</a:t>
            </a:r>
          </a:p>
          <a:p>
            <a:pPr marL="798513" lvl="1" indent="-457200">
              <a:spcBef>
                <a:spcPts val="1800"/>
              </a:spcBef>
              <a:buFont typeface="Wingdings" charset="2"/>
              <a:buChar char="q"/>
            </a:pPr>
            <a:endParaRPr lang="en-US" dirty="0" smtClean="0"/>
          </a:p>
        </p:txBody>
      </p:sp>
      <p:sp>
        <p:nvSpPr>
          <p:cNvPr id="17" name="Text Placeholder 16"/>
          <p:cNvSpPr>
            <a:spLocks noGrp="1"/>
          </p:cNvSpPr>
          <p:nvPr>
            <p:ph type="body" sz="quarter" idx="10"/>
          </p:nvPr>
        </p:nvSpPr>
        <p:spPr/>
        <p:txBody>
          <a:bodyPr>
            <a:normAutofit lnSpcReduction="10000"/>
          </a:bodyPr>
          <a:lstStyle/>
          <a:p>
            <a:endParaRPr lang="en-US"/>
          </a:p>
        </p:txBody>
      </p:sp>
      <p:sp>
        <p:nvSpPr>
          <p:cNvPr id="18" name="Picture Placeholder 17"/>
          <p:cNvSpPr>
            <a:spLocks noGrp="1"/>
          </p:cNvSpPr>
          <p:nvPr>
            <p:ph type="pic" sz="quarter" idx="11"/>
          </p:nvPr>
        </p:nvSpPr>
        <p:spPr/>
      </p:sp>
    </p:spTree>
    <p:extLst>
      <p:ext uri="{BB962C8B-B14F-4D97-AF65-F5344CB8AC3E}">
        <p14:creationId xmlns:p14="http://schemas.microsoft.com/office/powerpoint/2010/main" val="1950219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_template_wide.potx" id="{AB927693-3138-4E3F-9F46-060948C1B16E}" vid="{DF1902A5-4655-4601-B451-039BFB1D2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CERT_template_wide</Template>
  <TotalTime>714</TotalTime>
  <Words>623</Words>
  <Application>Microsoft Office PowerPoint</Application>
  <PresentationFormat>Widescreen</PresentationFormat>
  <Paragraphs>196</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Courier New</vt:lpstr>
      <vt:lpstr>Wingdings</vt:lpstr>
      <vt:lpstr>Office Theme</vt:lpstr>
      <vt:lpstr>Data Science: What It Is and How It Can Help Your Company</vt:lpstr>
      <vt:lpstr>PowerPoint Presentation</vt:lpstr>
      <vt:lpstr>Which of the below is closest to your job title?</vt:lpstr>
      <vt:lpstr>What industry do you work in?</vt:lpstr>
      <vt:lpstr>Eliezer Kanal</vt:lpstr>
      <vt:lpstr>Brian Lindauer</vt:lpstr>
      <vt:lpstr>“Data Science” – note differences!</vt:lpstr>
      <vt:lpstr>Data Science skills</vt:lpstr>
      <vt:lpstr>Any particular topic you want to hear about?</vt:lpstr>
      <vt:lpstr>Case Study: Call Center Optimization</vt:lpstr>
      <vt:lpstr>Case Study: Network Anomaly Detection</vt:lpstr>
      <vt:lpstr>What’s in a name?</vt:lpstr>
      <vt:lpstr>PowerPoint Presentation</vt:lpstr>
      <vt:lpstr>Case Study: Insurance Claims Optimization </vt:lpstr>
      <vt:lpstr>Case Study: CMU/Boeing Partnership</vt:lpstr>
      <vt:lpstr>What is Machine Learning?</vt:lpstr>
      <vt:lpstr>What is Machine Learning?</vt:lpstr>
      <vt:lpstr>Case Study – Credit Card Fraud</vt:lpstr>
      <vt:lpstr>Case Study – Insider Threat Detection</vt:lpstr>
      <vt:lpstr>Case Study – Retail</vt:lpstr>
      <vt:lpstr>Case Study – Software Development</vt:lpstr>
      <vt:lpstr>Takeaway Points</vt:lpstr>
      <vt:lpstr>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What It Is and How It Can Help Your Company</dc:title>
  <dc:creator>Eliezer Kanal</dc:creator>
  <cp:lastModifiedBy>Felicia Evans</cp:lastModifiedBy>
  <cp:revision>59</cp:revision>
  <cp:lastPrinted>2016-07-12T14:53:42Z</cp:lastPrinted>
  <dcterms:created xsi:type="dcterms:W3CDTF">2016-07-08T13:55:57Z</dcterms:created>
  <dcterms:modified xsi:type="dcterms:W3CDTF">2016-11-07T20:11:36Z</dcterms:modified>
</cp:coreProperties>
</file>