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54"/>
  </p:notesMasterIdLst>
  <p:handoutMasterIdLst>
    <p:handoutMasterId r:id="rId55"/>
  </p:handoutMasterIdLst>
  <p:sldIdLst>
    <p:sldId id="256" r:id="rId2"/>
    <p:sldId id="313" r:id="rId3"/>
    <p:sldId id="310" r:id="rId4"/>
    <p:sldId id="312" r:id="rId5"/>
    <p:sldId id="257" r:id="rId6"/>
    <p:sldId id="258" r:id="rId7"/>
    <p:sldId id="259" r:id="rId8"/>
    <p:sldId id="275" r:id="rId9"/>
    <p:sldId id="260" r:id="rId10"/>
    <p:sldId id="261" r:id="rId11"/>
    <p:sldId id="266" r:id="rId12"/>
    <p:sldId id="276" r:id="rId13"/>
    <p:sldId id="263" r:id="rId14"/>
    <p:sldId id="274" r:id="rId15"/>
    <p:sldId id="267" r:id="rId16"/>
    <p:sldId id="268" r:id="rId17"/>
    <p:sldId id="269" r:id="rId18"/>
    <p:sldId id="271" r:id="rId19"/>
    <p:sldId id="272"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Lst>
  <p:sldSz cx="9144000" cy="6858000" type="screen4x3"/>
  <p:notesSz cx="6934200" cy="9232900"/>
  <p:defaultTextStyle>
    <a:defPPr>
      <a:defRPr lang="en-US"/>
    </a:defPPr>
    <a:lvl1pPr algn="ctr" rtl="0" fontAlgn="base">
      <a:spcBef>
        <a:spcPct val="50000"/>
      </a:spcBef>
      <a:spcAft>
        <a:spcPct val="0"/>
      </a:spcAft>
      <a:defRPr sz="2000" b="1" kern="1200">
        <a:solidFill>
          <a:schemeClr val="tx1"/>
        </a:solidFill>
        <a:latin typeface="Arial" charset="0"/>
        <a:ea typeface="ＭＳ Ｐゴシック" pitchFamily="-16" charset="-128"/>
        <a:cs typeface="+mn-cs"/>
      </a:defRPr>
    </a:lvl1pPr>
    <a:lvl2pPr marL="457200" algn="ctr" rtl="0" fontAlgn="base">
      <a:spcBef>
        <a:spcPct val="50000"/>
      </a:spcBef>
      <a:spcAft>
        <a:spcPct val="0"/>
      </a:spcAft>
      <a:defRPr sz="2000" b="1" kern="1200">
        <a:solidFill>
          <a:schemeClr val="tx1"/>
        </a:solidFill>
        <a:latin typeface="Arial" charset="0"/>
        <a:ea typeface="ＭＳ Ｐゴシック" pitchFamily="-16" charset="-128"/>
        <a:cs typeface="+mn-cs"/>
      </a:defRPr>
    </a:lvl2pPr>
    <a:lvl3pPr marL="914400" algn="ctr" rtl="0" fontAlgn="base">
      <a:spcBef>
        <a:spcPct val="50000"/>
      </a:spcBef>
      <a:spcAft>
        <a:spcPct val="0"/>
      </a:spcAft>
      <a:defRPr sz="2000" b="1" kern="1200">
        <a:solidFill>
          <a:schemeClr val="tx1"/>
        </a:solidFill>
        <a:latin typeface="Arial" charset="0"/>
        <a:ea typeface="ＭＳ Ｐゴシック" pitchFamily="-16" charset="-128"/>
        <a:cs typeface="+mn-cs"/>
      </a:defRPr>
    </a:lvl3pPr>
    <a:lvl4pPr marL="1371600" algn="ctr" rtl="0" fontAlgn="base">
      <a:spcBef>
        <a:spcPct val="50000"/>
      </a:spcBef>
      <a:spcAft>
        <a:spcPct val="0"/>
      </a:spcAft>
      <a:defRPr sz="2000" b="1" kern="1200">
        <a:solidFill>
          <a:schemeClr val="tx1"/>
        </a:solidFill>
        <a:latin typeface="Arial" charset="0"/>
        <a:ea typeface="ＭＳ Ｐゴシック" pitchFamily="-16" charset="-128"/>
        <a:cs typeface="+mn-cs"/>
      </a:defRPr>
    </a:lvl4pPr>
    <a:lvl5pPr marL="1828800" algn="ctr" rtl="0" fontAlgn="base">
      <a:spcBef>
        <a:spcPct val="50000"/>
      </a:spcBef>
      <a:spcAft>
        <a:spcPct val="0"/>
      </a:spcAft>
      <a:defRPr sz="2000" b="1" kern="1200">
        <a:solidFill>
          <a:schemeClr val="tx1"/>
        </a:solidFill>
        <a:latin typeface="Arial" charset="0"/>
        <a:ea typeface="ＭＳ Ｐゴシック" pitchFamily="-16" charset="-128"/>
        <a:cs typeface="+mn-cs"/>
      </a:defRPr>
    </a:lvl5pPr>
    <a:lvl6pPr marL="2286000" algn="l" defTabSz="914400" rtl="0" eaLnBrk="1" latinLnBrk="0" hangingPunct="1">
      <a:defRPr sz="2000" b="1" kern="1200">
        <a:solidFill>
          <a:schemeClr val="tx1"/>
        </a:solidFill>
        <a:latin typeface="Arial" charset="0"/>
        <a:ea typeface="ＭＳ Ｐゴシック" pitchFamily="-16" charset="-128"/>
        <a:cs typeface="+mn-cs"/>
      </a:defRPr>
    </a:lvl6pPr>
    <a:lvl7pPr marL="2743200" algn="l" defTabSz="914400" rtl="0" eaLnBrk="1" latinLnBrk="0" hangingPunct="1">
      <a:defRPr sz="2000" b="1" kern="1200">
        <a:solidFill>
          <a:schemeClr val="tx1"/>
        </a:solidFill>
        <a:latin typeface="Arial" charset="0"/>
        <a:ea typeface="ＭＳ Ｐゴシック" pitchFamily="-16" charset="-128"/>
        <a:cs typeface="+mn-cs"/>
      </a:defRPr>
    </a:lvl7pPr>
    <a:lvl8pPr marL="3200400" algn="l" defTabSz="914400" rtl="0" eaLnBrk="1" latinLnBrk="0" hangingPunct="1">
      <a:defRPr sz="2000" b="1" kern="1200">
        <a:solidFill>
          <a:schemeClr val="tx1"/>
        </a:solidFill>
        <a:latin typeface="Arial" charset="0"/>
        <a:ea typeface="ＭＳ Ｐゴシック" pitchFamily="-16" charset="-128"/>
        <a:cs typeface="+mn-cs"/>
      </a:defRPr>
    </a:lvl8pPr>
    <a:lvl9pPr marL="3657600" algn="l" defTabSz="914400" rtl="0" eaLnBrk="1" latinLnBrk="0" hangingPunct="1">
      <a:defRPr sz="2000" b="1" kern="1200">
        <a:solidFill>
          <a:schemeClr val="tx1"/>
        </a:solidFill>
        <a:latin typeface="Arial" charset="0"/>
        <a:ea typeface="ＭＳ Ｐゴシック" pitchFamily="-16" charset="-128"/>
        <a:cs typeface="+mn-cs"/>
      </a:defRPr>
    </a:lvl9pPr>
  </p:defaultTextStyle>
  <p:extLst>
    <p:ext uri="{EFAFB233-063F-42B5-8137-9DF3F51BA10A}">
      <p15:sldGuideLst xmlns:p15="http://schemas.microsoft.com/office/powerpoint/2012/main">
        <p15:guide id="1" orient="horz" pos="288">
          <p15:clr>
            <a:srgbClr val="A4A3A4"/>
          </p15:clr>
        </p15:guide>
        <p15:guide id="2" orient="horz" pos="3744">
          <p15:clr>
            <a:srgbClr val="A4A3A4"/>
          </p15:clr>
        </p15:guide>
        <p15:guide id="3" orient="horz" pos="960">
          <p15:clr>
            <a:srgbClr val="A4A3A4"/>
          </p15:clr>
        </p15:guide>
        <p15:guide id="4" orient="horz" pos="720">
          <p15:clr>
            <a:srgbClr val="A4A3A4"/>
          </p15:clr>
        </p15:guide>
        <p15:guide id="5" pos="336">
          <p15:clr>
            <a:srgbClr val="A4A3A4"/>
          </p15:clr>
        </p15:guide>
        <p15:guide id="6" pos="5472">
          <p15:clr>
            <a:srgbClr val="A4A3A4"/>
          </p15:clr>
        </p15:guide>
      </p15:sldGuideLst>
    </p:ext>
    <p:ext uri="{2D200454-40CA-4A62-9FC3-DE9A4176ACB9}">
      <p15:notesGuideLst xmlns:p15="http://schemas.microsoft.com/office/powerpoint/2012/main">
        <p15:guide id="1" orient="horz" pos="2908">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CA1FB"/>
    <a:srgbClr val="C00000"/>
    <a:srgbClr val="CC0000"/>
    <a:srgbClr val="740000"/>
    <a:srgbClr val="3C4F82"/>
    <a:srgbClr val="B2CCE5"/>
    <a:srgbClr val="777777"/>
    <a:srgbClr val="8BADE5"/>
    <a:srgbClr val="B3C2D7"/>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0543" autoAdjust="0"/>
    <p:restoredTop sz="85378" autoAdjust="0"/>
  </p:normalViewPr>
  <p:slideViewPr>
    <p:cSldViewPr>
      <p:cViewPr varScale="1">
        <p:scale>
          <a:sx n="85" d="100"/>
          <a:sy n="85" d="100"/>
        </p:scale>
        <p:origin x="53" y="552"/>
      </p:cViewPr>
      <p:guideLst>
        <p:guide orient="horz" pos="288"/>
        <p:guide orient="horz" pos="3744"/>
        <p:guide orient="horz" pos="960"/>
        <p:guide orient="horz" pos="720"/>
        <p:guide pos="336"/>
        <p:guide pos="547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9" d="100"/>
          <a:sy n="79" d="100"/>
        </p:scale>
        <p:origin x="-1464" y="-96"/>
      </p:cViewPr>
      <p:guideLst>
        <p:guide orient="horz" pos="2908"/>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6" Type="http://schemas.openxmlformats.org/officeDocument/2006/relationships/image" Target="../media/image38.wmf"/><Relationship Id="rId5" Type="http://schemas.openxmlformats.org/officeDocument/2006/relationships/image" Target="../media/image37.wmf"/><Relationship Id="rId4" Type="http://schemas.openxmlformats.org/officeDocument/2006/relationships/image" Target="../media/image3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wmf"/><Relationship Id="rId1"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 Id="rId4" Type="http://schemas.openxmlformats.org/officeDocument/2006/relationships/image" Target="../media/image35.wmf"/></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6100" name="Rectangle 20"/>
          <p:cNvSpPr>
            <a:spLocks noChangeArrowheads="1"/>
          </p:cNvSpPr>
          <p:nvPr/>
        </p:nvSpPr>
        <p:spPr bwMode="auto">
          <a:xfrm>
            <a:off x="4070350" y="8672513"/>
            <a:ext cx="2133600" cy="465137"/>
          </a:xfrm>
          <a:prstGeom prst="rect">
            <a:avLst/>
          </a:prstGeom>
          <a:noFill/>
          <a:ln w="9525">
            <a:noFill/>
            <a:miter lim="800000"/>
            <a:headEnd/>
            <a:tailEnd/>
          </a:ln>
          <a:effectLst/>
        </p:spPr>
        <p:txBody>
          <a:bodyPr lIns="18906" tIns="0" rIns="18906" bIns="0" anchor="b"/>
          <a:lstStyle/>
          <a:p>
            <a:pPr algn="r" defTabSz="949325">
              <a:lnSpc>
                <a:spcPct val="89000"/>
              </a:lnSpc>
              <a:spcBef>
                <a:spcPct val="40000"/>
              </a:spcBef>
            </a:pPr>
            <a:r>
              <a:rPr lang="en-US" sz="900" b="0" dirty="0"/>
              <a:t>© </a:t>
            </a:r>
            <a:r>
              <a:rPr lang="en-US" sz="900" b="0" dirty="0" smtClean="0"/>
              <a:t>2009 </a:t>
            </a:r>
            <a:r>
              <a:rPr lang="en-US" sz="900" b="0" dirty="0"/>
              <a:t>Carnegie Mellon University</a:t>
            </a:r>
          </a:p>
          <a:p>
            <a:pPr algn="l" defTabSz="949325">
              <a:lnSpc>
                <a:spcPct val="89000"/>
              </a:lnSpc>
              <a:spcBef>
                <a:spcPct val="40000"/>
              </a:spcBef>
            </a:pPr>
            <a:r>
              <a:rPr lang="en-US" sz="800" b="0" i="1" dirty="0">
                <a:latin typeface="Times New Roman" pitchFamily="-16" charset="0"/>
              </a:rPr>
              <a:t>  </a:t>
            </a:r>
          </a:p>
        </p:txBody>
      </p:sp>
      <p:sp>
        <p:nvSpPr>
          <p:cNvPr id="46101" name="Rectangle 21"/>
          <p:cNvSpPr>
            <a:spLocks noChangeArrowheads="1"/>
          </p:cNvSpPr>
          <p:nvPr/>
        </p:nvSpPr>
        <p:spPr bwMode="auto">
          <a:xfrm>
            <a:off x="6448425" y="8813800"/>
            <a:ext cx="333375" cy="225425"/>
          </a:xfrm>
          <a:prstGeom prst="rect">
            <a:avLst/>
          </a:prstGeom>
          <a:noFill/>
          <a:ln w="9525">
            <a:noFill/>
            <a:miter lim="800000"/>
            <a:headEnd/>
            <a:tailEnd/>
          </a:ln>
          <a:effectLst/>
        </p:spPr>
        <p:txBody>
          <a:bodyPr wrap="none" lIns="88226" tIns="44112" rIns="88226" bIns="44112">
            <a:spAutoFit/>
          </a:bodyPr>
          <a:lstStyle/>
          <a:p>
            <a:pPr defTabSz="901700" eaLnBrk="0" hangingPunct="0">
              <a:lnSpc>
                <a:spcPct val="90000"/>
              </a:lnSpc>
              <a:spcBef>
                <a:spcPct val="0"/>
              </a:spcBef>
            </a:pPr>
            <a:fld id="{E2A62504-F501-4DF7-8D2C-C9767BF96358}" type="slidenum">
              <a:rPr lang="en-US" sz="1000"/>
              <a:pPr defTabSz="901700" eaLnBrk="0" hangingPunct="0">
                <a:lnSpc>
                  <a:spcPct val="90000"/>
                </a:lnSpc>
                <a:spcBef>
                  <a:spcPct val="0"/>
                </a:spcBef>
              </a:pPr>
              <a:t>‹#›</a:t>
            </a:fld>
            <a:endParaRPr lang="en-US" sz="1000"/>
          </a:p>
        </p:txBody>
      </p:sp>
      <p:sp>
        <p:nvSpPr>
          <p:cNvPr id="46102" name="Line 22"/>
          <p:cNvSpPr>
            <a:spLocks noChangeShapeType="1"/>
          </p:cNvSpPr>
          <p:nvPr/>
        </p:nvSpPr>
        <p:spPr bwMode="auto">
          <a:xfrm flipH="1">
            <a:off x="228600" y="8699500"/>
            <a:ext cx="6477000" cy="0"/>
          </a:xfrm>
          <a:prstGeom prst="line">
            <a:avLst/>
          </a:prstGeom>
          <a:noFill/>
          <a:ln w="6350">
            <a:solidFill>
              <a:schemeClr val="tx1"/>
            </a:solidFill>
            <a:round/>
            <a:headEnd/>
            <a:tailEnd/>
          </a:ln>
          <a:effectLst/>
        </p:spPr>
        <p:txBody>
          <a:bodyPr wrap="none" anchor="ctr">
            <a:spAutoFit/>
          </a:bodyPr>
          <a:lstStyle/>
          <a:p>
            <a:endParaRPr lang="en-US"/>
          </a:p>
        </p:txBody>
      </p:sp>
      <p:pic>
        <p:nvPicPr>
          <p:cNvPr id="46103" name="Picture 23" descr="SEI_CMU_1Line_Blk"/>
          <p:cNvPicPr>
            <a:picLocks noChangeAspect="1" noChangeArrowheads="1"/>
          </p:cNvPicPr>
          <p:nvPr/>
        </p:nvPicPr>
        <p:blipFill>
          <a:blip r:embed="rId2" cstate="print"/>
          <a:srcRect/>
          <a:stretch>
            <a:fillRect/>
          </a:stretch>
        </p:blipFill>
        <p:spPr bwMode="auto">
          <a:xfrm>
            <a:off x="260350" y="8794750"/>
            <a:ext cx="3727450" cy="222250"/>
          </a:xfrm>
          <a:prstGeom prst="rect">
            <a:avLst/>
          </a:prstGeom>
          <a:noFill/>
        </p:spPr>
      </p:pic>
      <p:sp>
        <p:nvSpPr>
          <p:cNvPr id="46104" name="Rectangle 24"/>
          <p:cNvSpPr>
            <a:spLocks noGrp="1" noChangeArrowheads="1"/>
          </p:cNvSpPr>
          <p:nvPr>
            <p:ph type="hdr" sz="quarter"/>
          </p:nvPr>
        </p:nvSpPr>
        <p:spPr bwMode="auto">
          <a:xfrm>
            <a:off x="573088" y="296863"/>
            <a:ext cx="2703512" cy="466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defTabSz="949325">
              <a:lnSpc>
                <a:spcPct val="90000"/>
              </a:lnSpc>
              <a:defRPr sz="900"/>
            </a:lvl1pPr>
          </a:lstStyle>
          <a:p>
            <a:r>
              <a:rPr lang="en-US"/>
              <a:t>SEI Presentation (Basic)</a:t>
            </a:r>
          </a:p>
          <a:p>
            <a:r>
              <a:rPr lang="en-US"/>
              <a:t>Author, Date</a:t>
            </a:r>
          </a:p>
        </p:txBody>
      </p:sp>
      <p:sp>
        <p:nvSpPr>
          <p:cNvPr id="46105" name="Rectangle 25"/>
          <p:cNvSpPr>
            <a:spLocks noGrp="1" noChangeArrowheads="1"/>
          </p:cNvSpPr>
          <p:nvPr>
            <p:ph type="dt" idx="1"/>
          </p:nvPr>
        </p:nvSpPr>
        <p:spPr bwMode="auto">
          <a:xfrm>
            <a:off x="3733800" y="296863"/>
            <a:ext cx="2703513" cy="466725"/>
          </a:xfrm>
          <a:prstGeom prst="rect">
            <a:avLst/>
          </a:prstGeom>
          <a:noFill/>
          <a:ln w="9525">
            <a:noFill/>
            <a:miter lim="800000"/>
            <a:headEnd/>
            <a:tailEnd/>
          </a:ln>
          <a:effectLst/>
        </p:spPr>
        <p:txBody>
          <a:bodyPr vert="horz" wrap="square" lIns="18906" tIns="0" rIns="18906" bIns="0" numCol="1" anchor="t" anchorCtr="0" compatLnSpc="1">
            <a:prstTxWarp prst="textNoShape">
              <a:avLst/>
            </a:prstTxWarp>
          </a:bodyPr>
          <a:lstStyle>
            <a:lvl1pPr algn="r" defTabSz="949325" eaLnBrk="0" hangingPunct="0">
              <a:spcBef>
                <a:spcPct val="0"/>
              </a:spcBef>
              <a:defRPr sz="1000" b="0"/>
            </a:lvl1pPr>
          </a:lstStyle>
          <a:p>
            <a:fld id="{2155CEE1-7875-40DA-AA5D-95597CB8C078}" type="datetime1">
              <a:rPr lang="en-US"/>
              <a:pPr/>
              <a:t>11/17/2016</a:t>
            </a:fld>
            <a:endParaRPr lang="en-US"/>
          </a:p>
        </p:txBody>
      </p:sp>
    </p:spTree>
    <p:extLst>
      <p:ext uri="{BB962C8B-B14F-4D97-AF65-F5344CB8AC3E}">
        <p14:creationId xmlns:p14="http://schemas.microsoft.com/office/powerpoint/2010/main" val="3745565059"/>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3:55:09.597"/>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-9 62 1,'0'0'19,"25"14"8,-25-14-1,0 0 3,0 0-1,0 0-1,0 0 1,0 0-2,0 0-17,0 0-6,-25 8-2,25-8-1,0 0-1,0 0-1,0 0-4,0 0-12,0 0-7,0 0-2,0 0 1,0 0-1,0 0 0,0 0 2,0 0 3,12-36 12,1 16 6,6-8 1</inkml:trace>
</inkml:ink>
</file>

<file path=ppt/ink/ink10.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10:33.217"/>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22 39 0,'0'0'0,"-17"-8"0,17 8 0,0 0 0,0 0 0,0 0 0,0 0 0,0 0 0,0 0 0,-8-16 0,8 16 0,0 0 0,0 0 0,0 0 0,17-15 0,-17 15 0,0 0 0,0 0 0,0 0 0</inkml:trace>
</inkml:ink>
</file>

<file path=ppt/ink/ink11.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11:15.369"/>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14 0 0,'-3'31'0,"3"3"0,-2 1 0,-2 1 0,2 3 0,0 1 0</inkml:trace>
</inkml:ink>
</file>

<file path=ppt/ink/ink12.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11:15.431"/>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0 0 0</inkml:trace>
</inkml:ink>
</file>

<file path=ppt/ink/ink13.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6:41:21.033"/>
    </inkml:context>
    <inkml:brush xml:id="br0">
      <inkml:brushProperty name="width" value="0.03528" units="cm"/>
      <inkml:brushProperty name="height" value="0.03528" units="cm"/>
      <inkml:brushProperty name="fitToCurve" value="1"/>
      <inkml:brushProperty name="ignorePressure" value="1"/>
    </inkml:brush>
  </inkml:definitions>
  <inkml:trace contextRef="#ctx0" brushRef="#br0">35 0 0,'0'0'1,"-16"5"-1,16-5 0,0 0 1,0 0-1,0 0 0,0 0 0,0 0 0,-19 7-1,19-7 1,0 0-1</inkml:trace>
</inkml:ink>
</file>

<file path=ppt/ink/ink2.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3:55:09.597"/>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-8 62 1,'0'0'19,"23"14"8,-23-14-1,0 0 3,0 0-1,0 0-1,0 0 1,0 0-2,0 0-17,0 0-6,-23 8-2,23-8-1,0 0-1,0 0-1,0 0-4,0 0-12,0 0-7,0 0-2,0 0 1,0 0-1,0 0 0,0 0 2,0 0 3,11-36 12,1 16 6,6-8 1</inkml:trace>
</inkml:ink>
</file>

<file path=ppt/ink/ink3.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00:03.134"/>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26 9 0,'0'0'0,"0"0"0,0 0 0,0 0 0,0 0 0,0 0 0,0 0 0,0 0 0,-5 16 0,5-16 0,0 0 0,0 0 0,0 0 0,0 0 0,0 0 0,0 0 0,0 0 1,0 0-1,0 0 0,0 0 0,0 0-1,0 0 1,0 0 0,0 0 0,0 0 0,0 0 0,0 0 0,0 0 0,0 0 0,0 0 0,0 0 0,0 0 0,0 0 0,0 0 0,0 0 0,0 0 0,0 0 0,0 0 0,0 0 0,0 0 0,0 0 0,0 0 0,0 0 0,0 0 0,0 0 0,0 0 0,0 0 0,0 0 0,0 0 0,0 0 0,0 0 0</inkml:trace>
  <inkml:trace contextRef="#ctx0" brushRef="#br0" timeOffset="577">5 16 0,'0'0'0,"0"0"0,0 0 0,0 0 0,0 0 0,0 0 0,-5-16 0,5 16 0,0 0 0,0 0 0,0 0 0,0 0 0</inkml:trace>
</inkml:ink>
</file>

<file path=ppt/ink/ink4.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02:04.692"/>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0 142 60,'0'0'22,"0"0"0,0 0-2,0 0-1,4 24-7,-4-24-32,0 0-2,17 7 1,-17-7-1,15-7 1,-15 7-1</inkml:trace>
  <inkml:trace contextRef="#ctx0" brushRef="#br0" timeOffset="1045">929 27 91,'0'0'25,"0"0"0,-15 18-5,15-18-18,-22-5-26,22 5-1,-7-23-1,9 6-1</inkml:trace>
</inkml:ink>
</file>

<file path=ppt/ink/ink5.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10:33.217"/>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22 39 0,'0'0'0,"-17"-8"0,17 8 0,0 0 0,0 0 0,0 0 0,0 0 0,0 0 0,0 0 0,-8-16 0,8 16 0,0 0 0,0 0 0,0 0 0,17-15 0,-17 15 0,0 0 0,0 0 0,0 0 0</inkml:trace>
</inkml:ink>
</file>

<file path=ppt/ink/ink6.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11:15.369"/>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14 0 0,'-3'31'0,"3"3"0,-2 1 0,-2 1 0,2 3 0,0 1 0</inkml:trace>
</inkml:ink>
</file>

<file path=ppt/ink/ink7.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11:15.431"/>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0 0 0</inkml:trace>
</inkml:ink>
</file>

<file path=ppt/ink/ink8.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6:41:21.033"/>
    </inkml:context>
    <inkml:brush xml:id="br0">
      <inkml:brushProperty name="width" value="0.03528" units="cm"/>
      <inkml:brushProperty name="height" value="0.03528" units="cm"/>
      <inkml:brushProperty name="fitToCurve" value="1"/>
      <inkml:brushProperty name="ignorePressure" value="1"/>
    </inkml:brush>
  </inkml:definitions>
  <inkml:trace contextRef="#ctx0" brushRef="#br0">35 0 0,'0'0'1,"-16"5"-1,16-5 0,0 0 1,0 0-1,0 0 0,0 0 0,0 0 0,-19 7-1,19-7 1,0 0-1</inkml:trace>
</inkml:ink>
</file>

<file path=ppt/ink/ink9.xml><?xml version="1.0" encoding="utf-8"?>
<inkml:ink xmlns:inkml="http://www.w3.org/2003/InkML">
  <inkml:definitions>
    <inkml:context xml:id="ctx0">
      <inkml:inkSource xml:id="inkSrc0">
        <inkml:traceFormat>
          <inkml:channel name="X" type="integer" max="26312" units="in"/>
          <inkml:channel name="Y" type="integer" max="16520" units="in"/>
          <inkml:channel name="F" type="integer" max="255" units="dev"/>
        </inkml:traceFormat>
        <inkml:channelProperties>
          <inkml:channelProperty channel="X" name="resolution" value="2540.01343" units="1/in"/>
          <inkml:channelProperty channel="Y" name="resolution" value="2540.36597" units="1/in"/>
          <inkml:channelProperty channel="F" name="resolution" value="0" units="1/dev"/>
        </inkml:channelProperties>
      </inkml:inkSource>
      <inkml:timestamp xml:id="ts0" timeString="2010-11-16T14:02:04.692"/>
    </inkml:context>
    <inkml:brush xml:id="br0">
      <inkml:brushProperty name="width" value="0.03528" units="cm"/>
      <inkml:brushProperty name="height" value="0.03528" units="cm"/>
      <inkml:brushProperty name="color" value="#FF0000"/>
      <inkml:brushProperty name="fitToCurve" value="1"/>
    </inkml:brush>
  </inkml:definitions>
  <inkml:trace contextRef="#ctx0" brushRef="#br0">0 142 60,'0'0'22,"0"0"0,0 0-2,0 0-1,4 24-7,-4-24-32,0 0-2,17 7 1,-17-7-1,15-7 1,-15 7-1</inkml:trace>
  <inkml:trace contextRef="#ctx0" brushRef="#br0" timeOffset="1045">929 27 91,'0'0'25,"0"0"0,-15 18-5,15-18-18,-22-5-26,22 5-1,-7-23-1,9 6-1</inkml:trace>
</inkml:ink>
</file>

<file path=ppt/notesMasters/_rels/notesMaster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2" name="Rectangle 4"/>
          <p:cNvSpPr>
            <a:spLocks noGrp="1" noRot="1" noChangeAspect="1" noChangeArrowheads="1" noTextEdit="1"/>
          </p:cNvSpPr>
          <p:nvPr>
            <p:ph type="sldImg" idx="2"/>
          </p:nvPr>
        </p:nvSpPr>
        <p:spPr bwMode="auto">
          <a:xfrm>
            <a:off x="1158875" y="693738"/>
            <a:ext cx="4616450" cy="3462337"/>
          </a:xfrm>
          <a:prstGeom prst="rect">
            <a:avLst/>
          </a:prstGeom>
          <a:noFill/>
          <a:ln w="9525">
            <a:solidFill>
              <a:srgbClr val="000000"/>
            </a:solidFill>
            <a:miter lim="800000"/>
            <a:headEnd/>
            <a:tailEnd/>
          </a:ln>
          <a:effectLst/>
        </p:spPr>
      </p:sp>
      <p:sp>
        <p:nvSpPr>
          <p:cNvPr id="7173" name="Rectangle 5"/>
          <p:cNvSpPr>
            <a:spLocks noGrp="1" noChangeArrowheads="1"/>
          </p:cNvSpPr>
          <p:nvPr>
            <p:ph type="body" sz="quarter" idx="3"/>
          </p:nvPr>
        </p:nvSpPr>
        <p:spPr bwMode="auto">
          <a:xfrm>
            <a:off x="923925" y="4386263"/>
            <a:ext cx="5086350" cy="4152900"/>
          </a:xfrm>
          <a:prstGeom prst="rect">
            <a:avLst/>
          </a:prstGeom>
          <a:noFill/>
          <a:ln w="9525">
            <a:noFill/>
            <a:miter lim="800000"/>
            <a:headEnd/>
            <a:tailEnd/>
          </a:ln>
        </p:spPr>
        <p:txBody>
          <a:bodyPr vert="horz" wrap="square" lIns="92309" tIns="46154" rIns="92309" bIns="46154" numCol="1" anchor="t" anchorCtr="0" compatLnSpc="1">
            <a:prstTxWarp prst="textNoShape">
              <a:avLst/>
            </a:prstTxWarp>
          </a:bodyPr>
          <a:lstStyle/>
          <a:p>
            <a:pPr lvl="0"/>
            <a:r>
              <a:rPr lang="en-US" smtClean="0"/>
              <a:t>Click to edit Master text styles</a:t>
            </a:r>
          </a:p>
        </p:txBody>
      </p:sp>
      <p:sp>
        <p:nvSpPr>
          <p:cNvPr id="7188" name="Rectangle 20"/>
          <p:cNvSpPr>
            <a:spLocks noChangeArrowheads="1"/>
          </p:cNvSpPr>
          <p:nvPr/>
        </p:nvSpPr>
        <p:spPr bwMode="auto">
          <a:xfrm>
            <a:off x="4070350" y="8672513"/>
            <a:ext cx="2133600" cy="465137"/>
          </a:xfrm>
          <a:prstGeom prst="rect">
            <a:avLst/>
          </a:prstGeom>
          <a:noFill/>
          <a:ln w="9525">
            <a:noFill/>
            <a:miter lim="800000"/>
            <a:headEnd/>
            <a:tailEnd/>
          </a:ln>
          <a:effectLst/>
        </p:spPr>
        <p:txBody>
          <a:bodyPr lIns="18906" tIns="0" rIns="18906" bIns="0" anchor="b"/>
          <a:lstStyle/>
          <a:p>
            <a:pPr algn="r" defTabSz="949325">
              <a:lnSpc>
                <a:spcPct val="89000"/>
              </a:lnSpc>
              <a:spcBef>
                <a:spcPct val="40000"/>
              </a:spcBef>
            </a:pPr>
            <a:r>
              <a:rPr lang="en-US" sz="900" b="0" dirty="0"/>
              <a:t>© </a:t>
            </a:r>
            <a:r>
              <a:rPr lang="en-US" sz="900" b="0" dirty="0" smtClean="0"/>
              <a:t>2009 </a:t>
            </a:r>
            <a:r>
              <a:rPr lang="en-US" sz="900" b="0" dirty="0"/>
              <a:t>Carnegie Mellon University</a:t>
            </a:r>
          </a:p>
          <a:p>
            <a:pPr algn="l" defTabSz="949325">
              <a:lnSpc>
                <a:spcPct val="89000"/>
              </a:lnSpc>
              <a:spcBef>
                <a:spcPct val="40000"/>
              </a:spcBef>
            </a:pPr>
            <a:r>
              <a:rPr lang="en-US" sz="800" b="0" i="1" dirty="0">
                <a:latin typeface="Times New Roman" pitchFamily="-16" charset="0"/>
              </a:rPr>
              <a:t>  </a:t>
            </a:r>
          </a:p>
        </p:txBody>
      </p:sp>
      <p:sp>
        <p:nvSpPr>
          <p:cNvPr id="7189" name="Rectangle 21"/>
          <p:cNvSpPr>
            <a:spLocks noChangeArrowheads="1"/>
          </p:cNvSpPr>
          <p:nvPr/>
        </p:nvSpPr>
        <p:spPr bwMode="auto">
          <a:xfrm>
            <a:off x="6448425" y="8813800"/>
            <a:ext cx="333375" cy="225425"/>
          </a:xfrm>
          <a:prstGeom prst="rect">
            <a:avLst/>
          </a:prstGeom>
          <a:noFill/>
          <a:ln w="9525">
            <a:noFill/>
            <a:miter lim="800000"/>
            <a:headEnd/>
            <a:tailEnd/>
          </a:ln>
          <a:effectLst/>
        </p:spPr>
        <p:txBody>
          <a:bodyPr wrap="none" lIns="88226" tIns="44112" rIns="88226" bIns="44112">
            <a:spAutoFit/>
          </a:bodyPr>
          <a:lstStyle/>
          <a:p>
            <a:pPr defTabSz="901700" eaLnBrk="0" hangingPunct="0">
              <a:lnSpc>
                <a:spcPct val="90000"/>
              </a:lnSpc>
              <a:spcBef>
                <a:spcPct val="0"/>
              </a:spcBef>
            </a:pPr>
            <a:fld id="{909712DC-145B-4926-AE1A-CA7670D6144E}" type="slidenum">
              <a:rPr lang="en-US" sz="1000"/>
              <a:pPr defTabSz="901700" eaLnBrk="0" hangingPunct="0">
                <a:lnSpc>
                  <a:spcPct val="90000"/>
                </a:lnSpc>
                <a:spcBef>
                  <a:spcPct val="0"/>
                </a:spcBef>
              </a:pPr>
              <a:t>‹#›</a:t>
            </a:fld>
            <a:endParaRPr lang="en-US" sz="1000"/>
          </a:p>
        </p:txBody>
      </p:sp>
      <p:sp>
        <p:nvSpPr>
          <p:cNvPr id="7190" name="Line 22"/>
          <p:cNvSpPr>
            <a:spLocks noChangeShapeType="1"/>
          </p:cNvSpPr>
          <p:nvPr/>
        </p:nvSpPr>
        <p:spPr bwMode="auto">
          <a:xfrm flipH="1">
            <a:off x="228600" y="8699500"/>
            <a:ext cx="6477000" cy="0"/>
          </a:xfrm>
          <a:prstGeom prst="line">
            <a:avLst/>
          </a:prstGeom>
          <a:noFill/>
          <a:ln w="6350">
            <a:solidFill>
              <a:schemeClr val="tx1"/>
            </a:solidFill>
            <a:round/>
            <a:headEnd/>
            <a:tailEnd/>
          </a:ln>
          <a:effectLst/>
        </p:spPr>
        <p:txBody>
          <a:bodyPr wrap="none" anchor="ctr">
            <a:spAutoFit/>
          </a:bodyPr>
          <a:lstStyle/>
          <a:p>
            <a:endParaRPr lang="en-US"/>
          </a:p>
        </p:txBody>
      </p:sp>
      <p:pic>
        <p:nvPicPr>
          <p:cNvPr id="7191" name="Picture 23" descr="SEI_CMU_1Line_Blk"/>
          <p:cNvPicPr>
            <a:picLocks noChangeAspect="1" noChangeArrowheads="1"/>
          </p:cNvPicPr>
          <p:nvPr/>
        </p:nvPicPr>
        <p:blipFill>
          <a:blip r:embed="rId2"/>
          <a:srcRect/>
          <a:stretch>
            <a:fillRect/>
          </a:stretch>
        </p:blipFill>
        <p:spPr bwMode="auto">
          <a:xfrm>
            <a:off x="260350" y="8794750"/>
            <a:ext cx="3727450" cy="222250"/>
          </a:xfrm>
          <a:prstGeom prst="rect">
            <a:avLst/>
          </a:prstGeom>
          <a:noFill/>
        </p:spPr>
      </p:pic>
      <p:sp>
        <p:nvSpPr>
          <p:cNvPr id="7192" name="Rectangle 24"/>
          <p:cNvSpPr>
            <a:spLocks noGrp="1" noChangeArrowheads="1"/>
          </p:cNvSpPr>
          <p:nvPr>
            <p:ph type="hdr" sz="quarter"/>
          </p:nvPr>
        </p:nvSpPr>
        <p:spPr bwMode="auto">
          <a:xfrm>
            <a:off x="573088" y="296863"/>
            <a:ext cx="2703512" cy="46672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algn="l" defTabSz="949325">
              <a:lnSpc>
                <a:spcPct val="90000"/>
              </a:lnSpc>
              <a:defRPr sz="900"/>
            </a:lvl1pPr>
          </a:lstStyle>
          <a:p>
            <a:r>
              <a:rPr lang="en-US"/>
              <a:t>SEI Presentation (Basic)</a:t>
            </a:r>
          </a:p>
          <a:p>
            <a:r>
              <a:rPr lang="en-US"/>
              <a:t>Author, Date</a:t>
            </a:r>
          </a:p>
        </p:txBody>
      </p:sp>
      <p:sp>
        <p:nvSpPr>
          <p:cNvPr id="7193" name="Rectangle 25"/>
          <p:cNvSpPr>
            <a:spLocks noGrp="1" noChangeArrowheads="1"/>
          </p:cNvSpPr>
          <p:nvPr>
            <p:ph type="dt" idx="1"/>
          </p:nvPr>
        </p:nvSpPr>
        <p:spPr bwMode="auto">
          <a:xfrm>
            <a:off x="3733800" y="296863"/>
            <a:ext cx="2703513" cy="466725"/>
          </a:xfrm>
          <a:prstGeom prst="rect">
            <a:avLst/>
          </a:prstGeom>
          <a:noFill/>
          <a:ln w="9525">
            <a:noFill/>
            <a:miter lim="800000"/>
            <a:headEnd/>
            <a:tailEnd/>
          </a:ln>
          <a:effectLst/>
        </p:spPr>
        <p:txBody>
          <a:bodyPr vert="horz" wrap="square" lIns="18906" tIns="0" rIns="18906" bIns="0" numCol="1" anchor="t" anchorCtr="0" compatLnSpc="1">
            <a:prstTxWarp prst="textNoShape">
              <a:avLst/>
            </a:prstTxWarp>
          </a:bodyPr>
          <a:lstStyle>
            <a:lvl1pPr algn="r" defTabSz="949325" eaLnBrk="0" hangingPunct="0">
              <a:spcBef>
                <a:spcPct val="0"/>
              </a:spcBef>
              <a:defRPr sz="1000" b="0"/>
            </a:lvl1pPr>
          </a:lstStyle>
          <a:p>
            <a:fld id="{EB1B411B-8438-4315-86B3-0BAB16654F48}" type="datetime1">
              <a:rPr lang="en-US"/>
              <a:pPr/>
              <a:t>11/17/2016</a:t>
            </a:fld>
            <a:endParaRPr lang="en-US"/>
          </a:p>
        </p:txBody>
      </p:sp>
    </p:spTree>
    <p:extLst>
      <p:ext uri="{BB962C8B-B14F-4D97-AF65-F5344CB8AC3E}">
        <p14:creationId xmlns:p14="http://schemas.microsoft.com/office/powerpoint/2010/main" val="254617449"/>
      </p:ext>
    </p:extLst>
  </p:cSld>
  <p:clrMap bg1="lt1" tx1="dk1" bg2="lt2" tx2="dk2" accent1="accent1" accent2="accent2" accent3="accent3" accent4="accent4" accent5="accent5" accent6="accent6" hlink="hlink" folHlink="folHlink"/>
  <p:hf ftr="0"/>
  <p:notesStyle>
    <a:lvl1pPr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6" charset="-128"/>
        <a:cs typeface="+mn-cs"/>
      </a:defRPr>
    </a:lvl1pPr>
    <a:lvl2pPr marL="342900"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6" charset="-128"/>
        <a:cs typeface="+mn-cs"/>
      </a:defRPr>
    </a:lvl2pPr>
    <a:lvl3pPr marL="635000"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6" charset="-128"/>
        <a:cs typeface="+mn-cs"/>
      </a:defRPr>
    </a:lvl3pPr>
    <a:lvl4pPr marL="914400" algn="l" rtl="0" fontAlgn="base">
      <a:spcBef>
        <a:spcPct val="30000"/>
      </a:spcBef>
      <a:spcAft>
        <a:spcPct val="0"/>
      </a:spcAft>
      <a:buChar char="•"/>
      <a:tabLst>
        <a:tab pos="292100" algn="l"/>
        <a:tab pos="571500" algn="l"/>
      </a:tabLst>
      <a:defRPr sz="1000" kern="1200">
        <a:solidFill>
          <a:schemeClr val="tx1"/>
        </a:solidFill>
        <a:latin typeface="Arial" charset="0"/>
        <a:ea typeface="ＭＳ Ｐゴシック" pitchFamily="-16" charset="-128"/>
        <a:cs typeface="+mn-cs"/>
      </a:defRPr>
    </a:lvl4pPr>
    <a:lvl5pPr marL="1828800" algn="l" rtl="0" fontAlgn="base">
      <a:spcBef>
        <a:spcPct val="30000"/>
      </a:spcBef>
      <a:spcAft>
        <a:spcPct val="0"/>
      </a:spcAft>
      <a:tabLst>
        <a:tab pos="292100" algn="l"/>
        <a:tab pos="571500" algn="l"/>
      </a:tabLst>
      <a:defRPr sz="1000" kern="1200">
        <a:solidFill>
          <a:schemeClr val="tx1"/>
        </a:solidFill>
        <a:latin typeface="Arial" charset="0"/>
        <a:ea typeface="ＭＳ Ｐゴシック" pitchFamily="-16"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4"/>
          <p:cNvSpPr>
            <a:spLocks noGrp="1" noChangeArrowheads="1"/>
          </p:cNvSpPr>
          <p:nvPr>
            <p:ph type="hdr" sz="quarter"/>
          </p:nvPr>
        </p:nvSpPr>
        <p:spPr>
          <a:ln/>
        </p:spPr>
        <p:txBody>
          <a:bodyPr/>
          <a:lstStyle/>
          <a:p>
            <a:r>
              <a:rPr lang="en-US"/>
              <a:t>SEI Presentation (Basic)</a:t>
            </a:r>
          </a:p>
          <a:p>
            <a:r>
              <a:rPr lang="en-US"/>
              <a:t>Author, Date</a:t>
            </a:r>
          </a:p>
        </p:txBody>
      </p:sp>
      <p:sp>
        <p:nvSpPr>
          <p:cNvPr id="5" name="Rectangle 25"/>
          <p:cNvSpPr>
            <a:spLocks noGrp="1" noChangeArrowheads="1"/>
          </p:cNvSpPr>
          <p:nvPr>
            <p:ph type="dt" idx="1"/>
          </p:nvPr>
        </p:nvSpPr>
        <p:spPr>
          <a:ln/>
        </p:spPr>
        <p:txBody>
          <a:bodyPr/>
          <a:lstStyle/>
          <a:p>
            <a:fld id="{872F310D-72BA-43AA-AF26-01C52F4C2125}" type="datetime1">
              <a:rPr lang="en-US"/>
              <a:pPr/>
              <a:t>11/17/2016</a:t>
            </a:fld>
            <a:endParaRPr lang="en-US"/>
          </a:p>
        </p:txBody>
      </p:sp>
      <p:sp>
        <p:nvSpPr>
          <p:cNvPr id="876546" name="Rectangle 2"/>
          <p:cNvSpPr>
            <a:spLocks noGrp="1" noRot="1" noChangeAspect="1" noChangeArrowheads="1" noTextEdit="1"/>
          </p:cNvSpPr>
          <p:nvPr>
            <p:ph type="sldImg"/>
          </p:nvPr>
        </p:nvSpPr>
        <p:spPr>
          <a:ln/>
        </p:spPr>
      </p:sp>
      <p:sp>
        <p:nvSpPr>
          <p:cNvPr id="876547" name="Rectangle 3"/>
          <p:cNvSpPr>
            <a:spLocks noGrp="1" noChangeArrowheads="1"/>
          </p:cNvSpPr>
          <p:nvPr>
            <p:ph type="body" idx="1"/>
          </p:nvPr>
        </p:nvSpPr>
        <p:spPr/>
        <p:txBody>
          <a:bodyPr/>
          <a:lstStyle/>
          <a:p>
            <a:pPr marL="228600" indent="-228600"/>
            <a:r>
              <a:rPr lang="en-US" b="1"/>
              <a:t>Title Slide</a:t>
            </a:r>
          </a:p>
          <a:p>
            <a:pPr marL="685800" lvl="1" indent="-342900"/>
            <a:r>
              <a:rPr lang="en-US"/>
              <a:t>Title and Subtitle text blocks should not be moved from their position if at all possible.</a:t>
            </a:r>
          </a:p>
          <a:p>
            <a:pPr marL="228600" indent="-228600"/>
            <a:endParaRPr lang="en-US"/>
          </a:p>
          <a:p>
            <a:pPr marL="228600" indent="-228600"/>
            <a:endParaRPr lang="en-US"/>
          </a:p>
          <a:p>
            <a:pPr marL="228600" indent="-228600"/>
            <a:endParaRPr lang="en-US"/>
          </a:p>
        </p:txBody>
      </p:sp>
    </p:spTree>
    <p:extLst>
      <p:ext uri="{BB962C8B-B14F-4D97-AF65-F5344CB8AC3E}">
        <p14:creationId xmlns:p14="http://schemas.microsoft.com/office/powerpoint/2010/main" val="17848440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02"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E399854E-6039-4221-A1BC-7D4836AAA819}" type="slidenum">
              <a:rPr lang="en-US" altLang="en-US">
                <a:solidFill>
                  <a:srgbClr val="000000"/>
                </a:solidFill>
                <a:latin typeface="Times New Roman" panose="02020603050405020304" pitchFamily="18" charset="0"/>
              </a:rPr>
              <a:pPr eaLnBrk="1"/>
              <a:t>24</a:t>
            </a:fld>
            <a:endParaRPr lang="en-US" altLang="en-US">
              <a:solidFill>
                <a:srgbClr val="000000"/>
              </a:solidFill>
              <a:latin typeface="Times New Roman" panose="02020603050405020304" pitchFamily="18" charset="0"/>
            </a:endParaRPr>
          </a:p>
        </p:txBody>
      </p:sp>
      <p:sp>
        <p:nvSpPr>
          <p:cNvPr id="51203"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1204"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13175975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6"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DA83A192-E49C-41D2-987F-855E4C40DD6C}" type="slidenum">
              <a:rPr lang="en-US" altLang="en-US">
                <a:solidFill>
                  <a:srgbClr val="000000"/>
                </a:solidFill>
                <a:latin typeface="Times New Roman" panose="02020603050405020304" pitchFamily="18" charset="0"/>
              </a:rPr>
              <a:pPr eaLnBrk="1"/>
              <a:t>25</a:t>
            </a:fld>
            <a:endParaRPr lang="en-US" altLang="en-US">
              <a:solidFill>
                <a:srgbClr val="000000"/>
              </a:solidFill>
              <a:latin typeface="Times New Roman" panose="02020603050405020304" pitchFamily="18" charset="0"/>
            </a:endParaRPr>
          </a:p>
        </p:txBody>
      </p:sp>
      <p:sp>
        <p:nvSpPr>
          <p:cNvPr id="5222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2228"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8329310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3250"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70756BC3-DFE5-416E-9F92-BE4403F9F78C}" type="slidenum">
              <a:rPr lang="en-US" altLang="en-US">
                <a:solidFill>
                  <a:srgbClr val="000000"/>
                </a:solidFill>
                <a:latin typeface="Times New Roman" panose="02020603050405020304" pitchFamily="18" charset="0"/>
              </a:rPr>
              <a:pPr eaLnBrk="1"/>
              <a:t>26</a:t>
            </a:fld>
            <a:endParaRPr lang="en-US" altLang="en-US">
              <a:solidFill>
                <a:srgbClr val="000000"/>
              </a:solidFill>
              <a:latin typeface="Times New Roman" panose="02020603050405020304" pitchFamily="18" charset="0"/>
            </a:endParaRPr>
          </a:p>
        </p:txBody>
      </p:sp>
      <p:sp>
        <p:nvSpPr>
          <p:cNvPr id="53251"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3252"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7769295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4"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F876DD81-9AE9-4081-BE7E-03FADDCE3A3E}" type="slidenum">
              <a:rPr lang="en-US" altLang="en-US">
                <a:solidFill>
                  <a:srgbClr val="000000"/>
                </a:solidFill>
                <a:latin typeface="Times New Roman" panose="02020603050405020304" pitchFamily="18" charset="0"/>
              </a:rPr>
              <a:pPr eaLnBrk="1"/>
              <a:t>27</a:t>
            </a:fld>
            <a:endParaRPr lang="en-US" altLang="en-US">
              <a:solidFill>
                <a:srgbClr val="000000"/>
              </a:solidFill>
              <a:latin typeface="Times New Roman" panose="02020603050405020304" pitchFamily="18" charset="0"/>
            </a:endParaRPr>
          </a:p>
        </p:txBody>
      </p:sp>
      <p:sp>
        <p:nvSpPr>
          <p:cNvPr id="54275"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4276"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3955969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8"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935780E0-BE9A-44B1-BF0A-367A4AF861AA}" type="slidenum">
              <a:rPr lang="en-US" altLang="en-US">
                <a:solidFill>
                  <a:srgbClr val="000000"/>
                </a:solidFill>
                <a:latin typeface="Times New Roman" panose="02020603050405020304" pitchFamily="18" charset="0"/>
              </a:rPr>
              <a:pPr eaLnBrk="1"/>
              <a:t>28</a:t>
            </a:fld>
            <a:endParaRPr lang="en-US" altLang="en-US">
              <a:solidFill>
                <a:srgbClr val="000000"/>
              </a:solidFill>
              <a:latin typeface="Times New Roman" panose="02020603050405020304" pitchFamily="18" charset="0"/>
            </a:endParaRPr>
          </a:p>
        </p:txBody>
      </p:sp>
      <p:sp>
        <p:nvSpPr>
          <p:cNvPr id="55299"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5300"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14110860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2"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971DB222-1F5D-4D98-B550-F6467BB42DCB}" type="slidenum">
              <a:rPr lang="en-US" altLang="en-US">
                <a:solidFill>
                  <a:srgbClr val="000000"/>
                </a:solidFill>
                <a:latin typeface="Times New Roman" panose="02020603050405020304" pitchFamily="18" charset="0"/>
              </a:rPr>
              <a:pPr eaLnBrk="1"/>
              <a:t>29</a:t>
            </a:fld>
            <a:endParaRPr lang="en-US" altLang="en-US">
              <a:solidFill>
                <a:srgbClr val="000000"/>
              </a:solidFill>
              <a:latin typeface="Times New Roman" panose="02020603050405020304" pitchFamily="18" charset="0"/>
            </a:endParaRPr>
          </a:p>
        </p:txBody>
      </p:sp>
      <p:sp>
        <p:nvSpPr>
          <p:cNvPr id="56323"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6324"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62282135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6"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91E444BF-C8FA-4E48-8DE8-B4B0442A3C91}" type="slidenum">
              <a:rPr lang="en-US" altLang="en-US">
                <a:solidFill>
                  <a:srgbClr val="000000"/>
                </a:solidFill>
                <a:latin typeface="Times New Roman" panose="02020603050405020304" pitchFamily="18" charset="0"/>
              </a:rPr>
              <a:pPr eaLnBrk="1"/>
              <a:t>30</a:t>
            </a:fld>
            <a:endParaRPr lang="en-US" altLang="en-US">
              <a:solidFill>
                <a:srgbClr val="000000"/>
              </a:solidFill>
              <a:latin typeface="Times New Roman" panose="02020603050405020304" pitchFamily="18" charset="0"/>
            </a:endParaRPr>
          </a:p>
        </p:txBody>
      </p:sp>
      <p:sp>
        <p:nvSpPr>
          <p:cNvPr id="5734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7348"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34169833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70"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4D3B427D-C7A0-4EC9-9B36-BF0CAC969B57}" type="slidenum">
              <a:rPr lang="en-US" altLang="en-US">
                <a:solidFill>
                  <a:srgbClr val="000000"/>
                </a:solidFill>
                <a:latin typeface="Times New Roman" panose="02020603050405020304" pitchFamily="18" charset="0"/>
              </a:rPr>
              <a:pPr eaLnBrk="1"/>
              <a:t>31</a:t>
            </a:fld>
            <a:endParaRPr lang="en-US" altLang="en-US">
              <a:solidFill>
                <a:srgbClr val="000000"/>
              </a:solidFill>
              <a:latin typeface="Times New Roman" panose="02020603050405020304" pitchFamily="18" charset="0"/>
            </a:endParaRPr>
          </a:p>
        </p:txBody>
      </p:sp>
      <p:sp>
        <p:nvSpPr>
          <p:cNvPr id="58371"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8372"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0569374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9394"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2BFC8073-43FE-4982-80F7-1F804F8BD26A}" type="slidenum">
              <a:rPr lang="en-US" altLang="en-US">
                <a:solidFill>
                  <a:srgbClr val="000000"/>
                </a:solidFill>
                <a:latin typeface="Times New Roman" panose="02020603050405020304" pitchFamily="18" charset="0"/>
              </a:rPr>
              <a:pPr eaLnBrk="1"/>
              <a:t>32</a:t>
            </a:fld>
            <a:endParaRPr lang="en-US" altLang="en-US">
              <a:solidFill>
                <a:srgbClr val="000000"/>
              </a:solidFill>
              <a:latin typeface="Times New Roman" panose="02020603050405020304" pitchFamily="18" charset="0"/>
            </a:endParaRPr>
          </a:p>
        </p:txBody>
      </p:sp>
      <p:sp>
        <p:nvSpPr>
          <p:cNvPr id="59395"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9396"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8882122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42"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49B7CE3F-9625-4B8F-BBA2-360A753ADE0D}" type="slidenum">
              <a:rPr lang="en-US" altLang="en-US">
                <a:solidFill>
                  <a:srgbClr val="000000"/>
                </a:solidFill>
                <a:latin typeface="Times New Roman" panose="02020603050405020304" pitchFamily="18" charset="0"/>
              </a:rPr>
              <a:pPr eaLnBrk="1"/>
              <a:t>33</a:t>
            </a:fld>
            <a:endParaRPr lang="en-US" altLang="en-US">
              <a:solidFill>
                <a:srgbClr val="000000"/>
              </a:solidFill>
              <a:latin typeface="Times New Roman" panose="02020603050405020304" pitchFamily="18" charset="0"/>
            </a:endParaRPr>
          </a:p>
        </p:txBody>
      </p:sp>
      <p:sp>
        <p:nvSpPr>
          <p:cNvPr id="61443"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61444"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27027309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Functional consolidation</a:t>
            </a:r>
          </a:p>
          <a:p>
            <a:r>
              <a:rPr lang="en-US" dirty="0" smtClean="0"/>
              <a:t>Mixed-Criticality </a:t>
            </a:r>
            <a:r>
              <a:rPr lang="en-US" dirty="0" err="1" smtClean="0"/>
              <a:t>tasksets</a:t>
            </a:r>
            <a:endParaRPr lang="en-US" dirty="0" smtClean="0"/>
          </a:p>
          <a:p>
            <a:r>
              <a:rPr lang="en-US" dirty="0" smtClean="0"/>
              <a:t>Temporal protection (symmetric)</a:t>
            </a:r>
          </a:p>
          <a:p>
            <a:r>
              <a:rPr lang="en-US" dirty="0" smtClean="0"/>
              <a:t>Criticality Inversion</a:t>
            </a:r>
          </a:p>
          <a:p>
            <a:r>
              <a:rPr lang="en-US" dirty="0" smtClean="0"/>
              <a:t>---</a:t>
            </a:r>
          </a:p>
          <a:p>
            <a:r>
              <a:rPr lang="en-US" dirty="0" smtClean="0"/>
              <a:t>CAPA avoids criticality inversion BUT leads to priority inversion and loss of</a:t>
            </a:r>
            <a:r>
              <a:rPr lang="en-US" baseline="0" dirty="0" smtClean="0"/>
              <a:t> utilization</a:t>
            </a:r>
          </a:p>
          <a:p>
            <a:r>
              <a:rPr lang="en-US" dirty="0" smtClean="0"/>
              <a:t>Combine</a:t>
            </a:r>
          </a:p>
          <a:p>
            <a:r>
              <a:rPr lang="en-US" dirty="0" smtClean="0"/>
              <a:t>---</a:t>
            </a:r>
          </a:p>
          <a:p>
            <a:r>
              <a:rPr lang="en-US" dirty="0" smtClean="0"/>
              <a:t>Metric:</a:t>
            </a:r>
            <a:r>
              <a:rPr lang="en-US" baseline="0" dirty="0" smtClean="0"/>
              <a:t> Laxity utilization</a:t>
            </a:r>
          </a:p>
          <a:p>
            <a:r>
              <a:rPr lang="en-US" baseline="0" dirty="0" smtClean="0"/>
              <a:t>Evaluation </a:t>
            </a:r>
            <a:endParaRPr lang="en-US" dirty="0" smtClean="0"/>
          </a:p>
          <a:p>
            <a:endParaRPr lang="en-US" dirty="0"/>
          </a:p>
        </p:txBody>
      </p:sp>
      <p:sp>
        <p:nvSpPr>
          <p:cNvPr id="4" name="Header Placeholder 3"/>
          <p:cNvSpPr>
            <a:spLocks noGrp="1"/>
          </p:cNvSpPr>
          <p:nvPr>
            <p:ph type="hdr" sz="quarter" idx="10"/>
          </p:nvPr>
        </p:nvSpPr>
        <p:spPr/>
        <p:txBody>
          <a:bodyPr/>
          <a:lstStyle/>
          <a:p>
            <a:r>
              <a:rPr lang="en-US" smtClean="0"/>
              <a:t>SEI Presentation (Basic)</a:t>
            </a:r>
          </a:p>
          <a:p>
            <a:r>
              <a:rPr lang="en-US" smtClean="0"/>
              <a:t>Author, Date</a:t>
            </a:r>
            <a:endParaRPr lang="en-US"/>
          </a:p>
        </p:txBody>
      </p:sp>
      <p:sp>
        <p:nvSpPr>
          <p:cNvPr id="5" name="Date Placeholder 4"/>
          <p:cNvSpPr>
            <a:spLocks noGrp="1"/>
          </p:cNvSpPr>
          <p:nvPr>
            <p:ph type="dt" idx="11"/>
          </p:nvPr>
        </p:nvSpPr>
        <p:spPr/>
        <p:txBody>
          <a:bodyPr/>
          <a:lstStyle/>
          <a:p>
            <a:fld id="{EB1B411B-8438-4315-86B3-0BAB16654F48}" type="datetime1">
              <a:rPr lang="en-US" smtClean="0"/>
              <a:pPr/>
              <a:t>11/17/2016</a:t>
            </a:fld>
            <a:endParaRPr lang="en-US"/>
          </a:p>
        </p:txBody>
      </p:sp>
    </p:spTree>
    <p:extLst>
      <p:ext uri="{BB962C8B-B14F-4D97-AF65-F5344CB8AC3E}">
        <p14:creationId xmlns:p14="http://schemas.microsoft.com/office/powerpoint/2010/main" val="408325534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2466"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03AD56C2-56CE-4439-A8BB-64168D07F185}" type="slidenum">
              <a:rPr lang="en-US" altLang="en-US">
                <a:solidFill>
                  <a:srgbClr val="000000"/>
                </a:solidFill>
                <a:latin typeface="Times New Roman" panose="02020603050405020304" pitchFamily="18" charset="0"/>
              </a:rPr>
              <a:pPr eaLnBrk="1"/>
              <a:t>34</a:t>
            </a:fld>
            <a:endParaRPr lang="en-US" altLang="en-US">
              <a:solidFill>
                <a:srgbClr val="000000"/>
              </a:solidFill>
              <a:latin typeface="Times New Roman" panose="02020603050405020304" pitchFamily="18" charset="0"/>
            </a:endParaRPr>
          </a:p>
        </p:txBody>
      </p:sp>
      <p:sp>
        <p:nvSpPr>
          <p:cNvPr id="6246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62468"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4554534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ftr" sz="quarter" idx="4"/>
          </p:nvPr>
        </p:nvSpPr>
        <p:spPr>
          <a:xfrm>
            <a:off x="-3175" y="8861425"/>
            <a:ext cx="3040063" cy="436563"/>
          </a:xfrm>
          <a:prstGeom prst="rect">
            <a:avLst/>
          </a:prstGeom>
          <a:noFill/>
        </p:spPr>
        <p:txBody>
          <a:bodyPr/>
          <a:lstStyle/>
          <a:p>
            <a:r>
              <a:rPr lang="en-US" i="0" dirty="0">
                <a:latin typeface="Arial" pitchFamily="34" charset="0"/>
              </a:rPr>
              <a:t>© 2005 by Carnegie Mellon University</a:t>
            </a:r>
          </a:p>
          <a:p>
            <a:endParaRPr lang="en-US" sz="800"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{insert explanatory text here, if any}</a:t>
            </a:r>
          </a:p>
          <a:p>
            <a:pPr eaLnBrk="1" hangingPunct="1"/>
            <a:endParaRPr lang="en-US" dirty="0" smtClean="0"/>
          </a:p>
          <a:p>
            <a:pPr eaLnBrk="1" hangingPunct="1"/>
            <a:r>
              <a:rPr lang="en-US" i="1" dirty="0" smtClean="0">
                <a:latin typeface="Times New Roman" pitchFamily="18" charset="0"/>
              </a:rPr>
              <a:t>Template Usage Guidance</a:t>
            </a:r>
            <a:endParaRPr lang="en-US" dirty="0" smtClean="0"/>
          </a:p>
          <a:p>
            <a:pPr marL="564561" lvl="1" indent="-106050" eaLnBrk="1" hangingPunct="1">
              <a:buFontTx/>
              <a:buChar char="•"/>
            </a:pPr>
            <a:r>
              <a:rPr lang="en-US" i="1" dirty="0" smtClean="0">
                <a:latin typeface="Times New Roman" pitchFamily="18" charset="0"/>
              </a:rPr>
              <a:t>Insert description of findings, outputs, and other relevant technical information</a:t>
            </a:r>
          </a:p>
          <a:p>
            <a:pPr marL="564561" lvl="1" indent="-106050" eaLnBrk="1" hangingPunct="1">
              <a:buFontTx/>
              <a:buChar char="•"/>
            </a:pPr>
            <a:r>
              <a:rPr lang="en-US" i="1" dirty="0" smtClean="0">
                <a:latin typeface="Times New Roman" pitchFamily="18" charset="0"/>
              </a:rPr>
              <a:t>Conduct demonstrations, as appropriate</a:t>
            </a:r>
          </a:p>
          <a:p>
            <a:pPr eaLnBrk="1" hangingPunct="1"/>
            <a:endParaRPr lang="en-US" i="1" dirty="0" smtClean="0">
              <a:latin typeface="Times New Roman" pitchFamily="18" charset="0"/>
            </a:endParaRPr>
          </a:p>
        </p:txBody>
      </p:sp>
    </p:spTree>
    <p:extLst>
      <p:ext uri="{BB962C8B-B14F-4D97-AF65-F5344CB8AC3E}">
        <p14:creationId xmlns:p14="http://schemas.microsoft.com/office/powerpoint/2010/main" val="41224423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ftr" sz="quarter" idx="4"/>
          </p:nvPr>
        </p:nvSpPr>
        <p:spPr>
          <a:xfrm>
            <a:off x="-3175" y="8861425"/>
            <a:ext cx="3040063" cy="436563"/>
          </a:xfrm>
          <a:prstGeom prst="rect">
            <a:avLst/>
          </a:prstGeom>
          <a:noFill/>
        </p:spPr>
        <p:txBody>
          <a:bodyPr/>
          <a:lstStyle/>
          <a:p>
            <a:r>
              <a:rPr lang="en-US" i="0" dirty="0">
                <a:latin typeface="Arial" pitchFamily="34" charset="0"/>
              </a:rPr>
              <a:t>© 2005 by Carnegie Mellon University</a:t>
            </a:r>
          </a:p>
          <a:p>
            <a:endParaRPr lang="en-US" sz="800" dirty="0"/>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r>
              <a:rPr lang="en-US" dirty="0" smtClean="0"/>
              <a:t>{insert explanatory text here, if any}</a:t>
            </a:r>
          </a:p>
          <a:p>
            <a:pPr eaLnBrk="1" hangingPunct="1"/>
            <a:endParaRPr lang="en-US" dirty="0" smtClean="0"/>
          </a:p>
          <a:p>
            <a:pPr eaLnBrk="1" hangingPunct="1"/>
            <a:r>
              <a:rPr lang="en-US" i="1" dirty="0" smtClean="0">
                <a:latin typeface="Times New Roman" pitchFamily="18" charset="0"/>
              </a:rPr>
              <a:t>Template Usage Guidance</a:t>
            </a:r>
            <a:endParaRPr lang="en-US" dirty="0" smtClean="0"/>
          </a:p>
          <a:p>
            <a:pPr marL="564561" lvl="1" indent="-106050" eaLnBrk="1" hangingPunct="1">
              <a:buFontTx/>
              <a:buChar char="•"/>
            </a:pPr>
            <a:r>
              <a:rPr lang="en-US" i="1" dirty="0" smtClean="0">
                <a:latin typeface="Times New Roman" pitchFamily="18" charset="0"/>
              </a:rPr>
              <a:t>Insert description of findings, outputs, and other relevant technical information</a:t>
            </a:r>
          </a:p>
          <a:p>
            <a:pPr marL="564561" lvl="1" indent="-106050" eaLnBrk="1" hangingPunct="1">
              <a:buFontTx/>
              <a:buChar char="•"/>
            </a:pPr>
            <a:r>
              <a:rPr lang="en-US" i="1" dirty="0" smtClean="0">
                <a:latin typeface="Times New Roman" pitchFamily="18" charset="0"/>
              </a:rPr>
              <a:t>Conduct demonstrations, as appropriate</a:t>
            </a:r>
          </a:p>
          <a:p>
            <a:pPr eaLnBrk="1" hangingPunct="1"/>
            <a:endParaRPr lang="en-US" i="1" dirty="0" smtClean="0">
              <a:latin typeface="Times New Roman" pitchFamily="18" charset="0"/>
            </a:endParaRPr>
          </a:p>
        </p:txBody>
      </p:sp>
    </p:spTree>
    <p:extLst>
      <p:ext uri="{BB962C8B-B14F-4D97-AF65-F5344CB8AC3E}">
        <p14:creationId xmlns:p14="http://schemas.microsoft.com/office/powerpoint/2010/main" val="9415423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Functional consolidation</a:t>
            </a:r>
          </a:p>
          <a:p>
            <a:r>
              <a:rPr lang="en-US" dirty="0" smtClean="0"/>
              <a:t>Mixed-Criticality </a:t>
            </a:r>
            <a:r>
              <a:rPr lang="en-US" dirty="0" err="1" smtClean="0"/>
              <a:t>tasksets</a:t>
            </a:r>
            <a:endParaRPr lang="en-US" dirty="0" smtClean="0"/>
          </a:p>
          <a:p>
            <a:r>
              <a:rPr lang="en-US" dirty="0" smtClean="0"/>
              <a:t>Temporal protection (symmetric)</a:t>
            </a:r>
          </a:p>
          <a:p>
            <a:r>
              <a:rPr lang="en-US" dirty="0" smtClean="0"/>
              <a:t>Criticality Inversion</a:t>
            </a:r>
          </a:p>
          <a:p>
            <a:r>
              <a:rPr lang="en-US" dirty="0" smtClean="0"/>
              <a:t>---</a:t>
            </a:r>
          </a:p>
          <a:p>
            <a:r>
              <a:rPr lang="en-US" dirty="0" smtClean="0"/>
              <a:t>CAPA avoids criticality inversion BUT leads to priority inversion and loss of</a:t>
            </a:r>
            <a:r>
              <a:rPr lang="en-US" baseline="0" dirty="0" smtClean="0"/>
              <a:t> utilization</a:t>
            </a:r>
          </a:p>
          <a:p>
            <a:r>
              <a:rPr lang="en-US" dirty="0" smtClean="0"/>
              <a:t>Combine</a:t>
            </a:r>
          </a:p>
          <a:p>
            <a:r>
              <a:rPr lang="en-US" dirty="0" smtClean="0"/>
              <a:t>---</a:t>
            </a:r>
          </a:p>
          <a:p>
            <a:r>
              <a:rPr lang="en-US" dirty="0" smtClean="0"/>
              <a:t>Metric:</a:t>
            </a:r>
            <a:r>
              <a:rPr lang="en-US" baseline="0" dirty="0" smtClean="0"/>
              <a:t> Laxity utilization</a:t>
            </a:r>
          </a:p>
          <a:p>
            <a:r>
              <a:rPr lang="en-US" baseline="0" smtClean="0"/>
              <a:t>Evaluation </a:t>
            </a:r>
            <a:endParaRPr lang="en-US" dirty="0" smtClean="0"/>
          </a:p>
          <a:p>
            <a:endParaRPr lang="en-US" dirty="0"/>
          </a:p>
        </p:txBody>
      </p:sp>
      <p:sp>
        <p:nvSpPr>
          <p:cNvPr id="4" name="Header Placeholder 3"/>
          <p:cNvSpPr>
            <a:spLocks noGrp="1"/>
          </p:cNvSpPr>
          <p:nvPr>
            <p:ph type="hdr" sz="quarter" idx="10"/>
          </p:nvPr>
        </p:nvSpPr>
        <p:spPr/>
        <p:txBody>
          <a:bodyPr/>
          <a:lstStyle/>
          <a:p>
            <a:r>
              <a:rPr lang="en-US" smtClean="0"/>
              <a:t>SEI Presentation (Basic)</a:t>
            </a:r>
          </a:p>
          <a:p>
            <a:r>
              <a:rPr lang="en-US" smtClean="0"/>
              <a:t>Author, Date</a:t>
            </a:r>
            <a:endParaRPr lang="en-US"/>
          </a:p>
        </p:txBody>
      </p:sp>
      <p:sp>
        <p:nvSpPr>
          <p:cNvPr id="5" name="Date Placeholder 4"/>
          <p:cNvSpPr>
            <a:spLocks noGrp="1"/>
          </p:cNvSpPr>
          <p:nvPr>
            <p:ph type="dt" idx="11"/>
          </p:nvPr>
        </p:nvSpPr>
        <p:spPr/>
        <p:txBody>
          <a:bodyPr/>
          <a:lstStyle/>
          <a:p>
            <a:fld id="{EB1B411B-8438-4315-86B3-0BAB16654F48}" type="datetime1">
              <a:rPr lang="en-US" smtClean="0"/>
              <a:pPr/>
              <a:t>11/17/2016</a:t>
            </a:fld>
            <a:endParaRPr lang="en-US"/>
          </a:p>
        </p:txBody>
      </p:sp>
    </p:spTree>
    <p:extLst>
      <p:ext uri="{BB962C8B-B14F-4D97-AF65-F5344CB8AC3E}">
        <p14:creationId xmlns:p14="http://schemas.microsoft.com/office/powerpoint/2010/main" val="6829365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Functional consolidation</a:t>
            </a:r>
          </a:p>
          <a:p>
            <a:r>
              <a:rPr lang="en-US" dirty="0" smtClean="0"/>
              <a:t>Mixed-Criticality </a:t>
            </a:r>
            <a:r>
              <a:rPr lang="en-US" dirty="0" err="1" smtClean="0"/>
              <a:t>tasksets</a:t>
            </a:r>
            <a:endParaRPr lang="en-US" dirty="0" smtClean="0"/>
          </a:p>
          <a:p>
            <a:r>
              <a:rPr lang="en-US" dirty="0" smtClean="0"/>
              <a:t>Temporal protection (symmetric)</a:t>
            </a:r>
          </a:p>
          <a:p>
            <a:r>
              <a:rPr lang="en-US" dirty="0" smtClean="0"/>
              <a:t>Criticality Inversion</a:t>
            </a:r>
          </a:p>
          <a:p>
            <a:r>
              <a:rPr lang="en-US" dirty="0" smtClean="0"/>
              <a:t>---</a:t>
            </a:r>
          </a:p>
          <a:p>
            <a:r>
              <a:rPr lang="en-US" dirty="0" smtClean="0"/>
              <a:t>CAPA avoids criticality inversion BUT leads to priority inversion and loss of</a:t>
            </a:r>
            <a:r>
              <a:rPr lang="en-US" baseline="0" dirty="0" smtClean="0"/>
              <a:t> utilization</a:t>
            </a:r>
          </a:p>
          <a:p>
            <a:r>
              <a:rPr lang="en-US" dirty="0" smtClean="0"/>
              <a:t>Combine</a:t>
            </a:r>
          </a:p>
          <a:p>
            <a:r>
              <a:rPr lang="en-US" dirty="0" smtClean="0"/>
              <a:t>---</a:t>
            </a:r>
          </a:p>
          <a:p>
            <a:r>
              <a:rPr lang="en-US" dirty="0" smtClean="0"/>
              <a:t>Metric:</a:t>
            </a:r>
            <a:r>
              <a:rPr lang="en-US" baseline="0" dirty="0" smtClean="0"/>
              <a:t> Laxity utilization</a:t>
            </a:r>
          </a:p>
          <a:p>
            <a:r>
              <a:rPr lang="en-US" baseline="0" smtClean="0"/>
              <a:t>Evaluation </a:t>
            </a:r>
            <a:endParaRPr lang="en-US" dirty="0" smtClean="0"/>
          </a:p>
          <a:p>
            <a:endParaRPr lang="en-US" dirty="0"/>
          </a:p>
        </p:txBody>
      </p:sp>
      <p:sp>
        <p:nvSpPr>
          <p:cNvPr id="4" name="Header Placeholder 3"/>
          <p:cNvSpPr>
            <a:spLocks noGrp="1"/>
          </p:cNvSpPr>
          <p:nvPr>
            <p:ph type="hdr" sz="quarter" idx="10"/>
          </p:nvPr>
        </p:nvSpPr>
        <p:spPr/>
        <p:txBody>
          <a:bodyPr/>
          <a:lstStyle/>
          <a:p>
            <a:r>
              <a:rPr lang="en-US" smtClean="0"/>
              <a:t>SEI Presentation (Basic)</a:t>
            </a:r>
          </a:p>
          <a:p>
            <a:r>
              <a:rPr lang="en-US" smtClean="0"/>
              <a:t>Author, Date</a:t>
            </a:r>
            <a:endParaRPr lang="en-US"/>
          </a:p>
        </p:txBody>
      </p:sp>
      <p:sp>
        <p:nvSpPr>
          <p:cNvPr id="5" name="Date Placeholder 4"/>
          <p:cNvSpPr>
            <a:spLocks noGrp="1"/>
          </p:cNvSpPr>
          <p:nvPr>
            <p:ph type="dt" idx="11"/>
          </p:nvPr>
        </p:nvSpPr>
        <p:spPr/>
        <p:txBody>
          <a:bodyPr/>
          <a:lstStyle/>
          <a:p>
            <a:fld id="{EB1B411B-8438-4315-86B3-0BAB16654F48}" type="datetime1">
              <a:rPr lang="en-US" smtClean="0"/>
              <a:pPr/>
              <a:t>11/17/2016</a:t>
            </a:fld>
            <a:endParaRPr lang="en-US"/>
          </a:p>
        </p:txBody>
      </p:sp>
    </p:spTree>
    <p:extLst>
      <p:ext uri="{BB962C8B-B14F-4D97-AF65-F5344CB8AC3E}">
        <p14:creationId xmlns:p14="http://schemas.microsoft.com/office/powerpoint/2010/main" val="3062364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noFill/>
          <a:ln/>
        </p:spPr>
        <p:txBody>
          <a:bodyPr/>
          <a:lstStyle/>
          <a:p>
            <a:endParaRPr lang="en-US" smtClean="0"/>
          </a:p>
        </p:txBody>
      </p:sp>
      <p:sp>
        <p:nvSpPr>
          <p:cNvPr id="20484" name="Footer Placeholder 3"/>
          <p:cNvSpPr>
            <a:spLocks noGrp="1"/>
          </p:cNvSpPr>
          <p:nvPr>
            <p:ph type="ftr" sz="quarter" idx="4"/>
          </p:nvPr>
        </p:nvSpPr>
        <p:spPr>
          <a:xfrm>
            <a:off x="0" y="8769085"/>
            <a:ext cx="3005231" cy="462265"/>
          </a:xfrm>
          <a:prstGeom prst="rect">
            <a:avLst/>
          </a:prstGeom>
          <a:noFill/>
        </p:spPr>
        <p:txBody>
          <a:bodyPr lIns="89053" tIns="44527" rIns="89053" bIns="44527"/>
          <a:lstStyle/>
          <a:p>
            <a:pPr defTabSz="943100"/>
            <a:r>
              <a:rPr lang="en-US" dirty="0" smtClean="0"/>
              <a:t>© 2005 by Carnegie Mellon University</a:t>
            </a:r>
          </a:p>
          <a:p>
            <a:pPr defTabSz="943100"/>
            <a:endParaRPr lang="en-US" dirty="0" smtClean="0"/>
          </a:p>
        </p:txBody>
      </p:sp>
      <p:sp>
        <p:nvSpPr>
          <p:cNvPr id="20485" name="Slide Number Placeholder 4"/>
          <p:cNvSpPr>
            <a:spLocks noGrp="1"/>
          </p:cNvSpPr>
          <p:nvPr>
            <p:ph type="sldNum" sz="quarter" idx="5"/>
          </p:nvPr>
        </p:nvSpPr>
        <p:spPr>
          <a:xfrm>
            <a:off x="3927430" y="8769085"/>
            <a:ext cx="3005231" cy="462265"/>
          </a:xfrm>
          <a:prstGeom prst="rect">
            <a:avLst/>
          </a:prstGeom>
          <a:noFill/>
        </p:spPr>
        <p:txBody>
          <a:bodyPr lIns="89053" tIns="44527" rIns="89053" bIns="44527"/>
          <a:lstStyle/>
          <a:p>
            <a:pPr defTabSz="943100"/>
            <a:fld id="{1036C3B6-5FFF-4922-BB07-30C2947DA6C8}" type="slidenum">
              <a:rPr lang="en-US" smtClean="0"/>
              <a:pPr defTabSz="943100"/>
              <a:t>9</a:t>
            </a:fld>
            <a:endParaRPr lang="en-US" dirty="0" smtClean="0"/>
          </a:p>
        </p:txBody>
      </p:sp>
    </p:spTree>
    <p:extLst>
      <p:ext uri="{BB962C8B-B14F-4D97-AF65-F5344CB8AC3E}">
        <p14:creationId xmlns:p14="http://schemas.microsoft.com/office/powerpoint/2010/main" val="35623936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6"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A0B174D6-96F6-4E66-97EB-95F61698C869}" type="slidenum">
              <a:rPr lang="en-US" altLang="en-US">
                <a:solidFill>
                  <a:srgbClr val="000000"/>
                </a:solidFill>
                <a:latin typeface="Times New Roman" panose="02020603050405020304" pitchFamily="18" charset="0"/>
              </a:rPr>
              <a:pPr eaLnBrk="1"/>
              <a:t>20</a:t>
            </a:fld>
            <a:endParaRPr lang="en-US" altLang="en-US">
              <a:solidFill>
                <a:srgbClr val="000000"/>
              </a:solidFill>
              <a:latin typeface="Times New Roman" panose="02020603050405020304" pitchFamily="18" charset="0"/>
            </a:endParaRPr>
          </a:p>
        </p:txBody>
      </p:sp>
      <p:sp>
        <p:nvSpPr>
          <p:cNvPr id="47107"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47108"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19099274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30"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40127E0B-8947-4E84-ABC1-C1F8B88AAC52}" type="slidenum">
              <a:rPr lang="en-US" altLang="en-US">
                <a:solidFill>
                  <a:srgbClr val="000000"/>
                </a:solidFill>
                <a:latin typeface="Times New Roman" panose="02020603050405020304" pitchFamily="18" charset="0"/>
              </a:rPr>
              <a:pPr eaLnBrk="1"/>
              <a:t>21</a:t>
            </a:fld>
            <a:endParaRPr lang="en-US" altLang="en-US">
              <a:solidFill>
                <a:srgbClr val="000000"/>
              </a:solidFill>
              <a:latin typeface="Times New Roman" panose="02020603050405020304" pitchFamily="18" charset="0"/>
            </a:endParaRPr>
          </a:p>
        </p:txBody>
      </p:sp>
      <p:sp>
        <p:nvSpPr>
          <p:cNvPr id="48131"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48132"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737006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4"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F1C7FFC3-3AF5-4BC7-9EDE-1DFF2FBDF966}" type="slidenum">
              <a:rPr lang="en-US" altLang="en-US">
                <a:solidFill>
                  <a:srgbClr val="000000"/>
                </a:solidFill>
                <a:latin typeface="Times New Roman" panose="02020603050405020304" pitchFamily="18" charset="0"/>
              </a:rPr>
              <a:pPr eaLnBrk="1"/>
              <a:t>22</a:t>
            </a:fld>
            <a:endParaRPr lang="en-US" altLang="en-US">
              <a:solidFill>
                <a:srgbClr val="000000"/>
              </a:solidFill>
              <a:latin typeface="Times New Roman" panose="02020603050405020304" pitchFamily="18" charset="0"/>
            </a:endParaRPr>
          </a:p>
        </p:txBody>
      </p:sp>
      <p:sp>
        <p:nvSpPr>
          <p:cNvPr id="49155"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49156"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15664552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0178" name="Rectangle 6"/>
          <p:cNvSpPr>
            <a:spLocks noGrp="1" noChangeArrowheads="1"/>
          </p:cNvSpPr>
          <p:nvPr>
            <p:ph type="sldNum" sz="quarter"/>
          </p:nvPr>
        </p:nvSpPr>
        <p:spPr>
          <a:xfrm>
            <a:off x="4398963" y="9555163"/>
            <a:ext cx="3371850" cy="50165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chemeClr val="tx1"/>
                </a:solidFill>
                <a:latin typeface="Arial" panose="020B0604020202020204" pitchFamily="34" charset="0"/>
                <a:ea typeface="DejaVu Sans" charset="0"/>
                <a:cs typeface="DejaVu Sans" charset="0"/>
              </a:defRPr>
            </a:lvl9pPr>
          </a:lstStyle>
          <a:p>
            <a:pPr eaLnBrk="1"/>
            <a:fld id="{BEF386EC-EC5C-426C-AD2C-ECC7FDFA51E1}" type="slidenum">
              <a:rPr lang="en-US" altLang="en-US">
                <a:solidFill>
                  <a:srgbClr val="000000"/>
                </a:solidFill>
                <a:latin typeface="Times New Roman" panose="02020603050405020304" pitchFamily="18" charset="0"/>
              </a:rPr>
              <a:pPr eaLnBrk="1"/>
              <a:t>23</a:t>
            </a:fld>
            <a:endParaRPr lang="en-US" altLang="en-US">
              <a:solidFill>
                <a:srgbClr val="000000"/>
              </a:solidFill>
              <a:latin typeface="Times New Roman" panose="02020603050405020304" pitchFamily="18" charset="0"/>
            </a:endParaRPr>
          </a:p>
        </p:txBody>
      </p:sp>
      <p:sp>
        <p:nvSpPr>
          <p:cNvPr id="50179" name="Rectangle 1"/>
          <p:cNvSpPr>
            <a:spLocks noGrp="1" noRot="1" noChangeAspect="1" noChangeArrowheads="1" noTextEdit="1"/>
          </p:cNvSpPr>
          <p:nvPr>
            <p:ph type="sldImg"/>
          </p:nvPr>
        </p:nvSpPr>
        <p:spPr>
          <a:xfrm>
            <a:off x="1371600" y="763588"/>
            <a:ext cx="5029200" cy="3771900"/>
          </a:xfrm>
          <a:solidFill>
            <a:srgbClr val="FFFFFF"/>
          </a:solidFill>
          <a:ln>
            <a:solidFill>
              <a:srgbClr val="000000"/>
            </a:solidFill>
            <a:miter lim="800000"/>
            <a:headEnd/>
            <a:tailEnd/>
          </a:ln>
        </p:spPr>
      </p:sp>
      <p:sp>
        <p:nvSpPr>
          <p:cNvPr id="50180" name="Rectangle 2"/>
          <p:cNvSpPr>
            <a:spLocks noGrp="1" noChangeArrowheads="1"/>
          </p:cNvSpPr>
          <p:nvPr>
            <p:ph type="body" idx="1"/>
          </p:nvPr>
        </p:nvSpPr>
        <p:spPr>
          <a:xfrm>
            <a:off x="777875" y="4776788"/>
            <a:ext cx="6218238" cy="443547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smtClean="0">
              <a:latin typeface="Times New Roman" panose="02020603050405020304" pitchFamily="18" charset="0"/>
            </a:endParaRPr>
          </a:p>
        </p:txBody>
      </p:sp>
    </p:spTree>
    <p:extLst>
      <p:ext uri="{BB962C8B-B14F-4D97-AF65-F5344CB8AC3E}">
        <p14:creationId xmlns:p14="http://schemas.microsoft.com/office/powerpoint/2010/main" val="1866209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084" name="Rectangle 12"/>
          <p:cNvSpPr>
            <a:spLocks noGrp="1" noChangeArrowheads="1"/>
          </p:cNvSpPr>
          <p:nvPr>
            <p:ph type="ctrTitle"/>
          </p:nvPr>
        </p:nvSpPr>
        <p:spPr bwMode="white">
          <a:xfrm>
            <a:off x="4267200" y="2293938"/>
            <a:ext cx="4267200" cy="1143000"/>
          </a:xfrm>
        </p:spPr>
        <p:txBody>
          <a:bodyPr lIns="91428" tIns="45714" rIns="91428" bIns="45714"/>
          <a:lstStyle>
            <a:lvl1pPr>
              <a:lnSpc>
                <a:spcPct val="100000"/>
              </a:lnSpc>
              <a:defRPr sz="2200"/>
            </a:lvl1pPr>
          </a:lstStyle>
          <a:p>
            <a:r>
              <a:rPr lang="en-US" smtClean="0"/>
              <a:t>Click to edit Master title style</a:t>
            </a:r>
            <a:endParaRPr lang="en-US"/>
          </a:p>
        </p:txBody>
      </p:sp>
      <p:sp>
        <p:nvSpPr>
          <p:cNvPr id="3085" name="Rectangle 13"/>
          <p:cNvSpPr>
            <a:spLocks noGrp="1" noChangeArrowheads="1"/>
          </p:cNvSpPr>
          <p:nvPr>
            <p:ph type="subTitle" idx="1"/>
          </p:nvPr>
        </p:nvSpPr>
        <p:spPr bwMode="white">
          <a:xfrm>
            <a:off x="4267200" y="3894138"/>
            <a:ext cx="4267200" cy="1751012"/>
          </a:xfrm>
        </p:spPr>
        <p:txBody>
          <a:bodyPr lIns="91428" tIns="45714" rIns="91428" bIns="45714"/>
          <a:lstStyle>
            <a:lvl1pPr>
              <a:spcAft>
                <a:spcPct val="0"/>
              </a:spcAft>
              <a:defRPr sz="1800"/>
            </a:lvl1pPr>
          </a:lstStyle>
          <a:p>
            <a:r>
              <a:rPr lang="en-US" smtClean="0"/>
              <a:t>Click to edit Master subtitle style</a:t>
            </a:r>
            <a:endParaRPr lang="en-US"/>
          </a:p>
        </p:txBody>
      </p:sp>
      <p:sp>
        <p:nvSpPr>
          <p:cNvPr id="3126" name="Rectangle 54"/>
          <p:cNvSpPr>
            <a:spLocks noChangeArrowheads="1"/>
          </p:cNvSpPr>
          <p:nvPr userDrawn="1"/>
        </p:nvSpPr>
        <p:spPr bwMode="auto">
          <a:xfrm>
            <a:off x="7478713" y="6410325"/>
            <a:ext cx="1665287" cy="211138"/>
          </a:xfrm>
          <a:prstGeom prst="rect">
            <a:avLst/>
          </a:prstGeom>
          <a:noFill/>
          <a:ln w="9525">
            <a:noFill/>
            <a:miter lim="800000"/>
            <a:headEnd/>
            <a:tailEnd/>
          </a:ln>
          <a:effectLst/>
        </p:spPr>
        <p:txBody>
          <a:bodyPr lIns="0" tIns="0">
            <a:spAutoFit/>
          </a:bodyPr>
          <a:lstStyle/>
          <a:p>
            <a:pPr algn="l" eaLnBrk="0" hangingPunct="0">
              <a:lnSpc>
                <a:spcPts val="1300"/>
              </a:lnSpc>
              <a:spcBef>
                <a:spcPct val="0"/>
              </a:spcBef>
            </a:pPr>
            <a:r>
              <a:rPr lang="en-US" sz="700" dirty="0">
                <a:solidFill>
                  <a:srgbClr val="000000"/>
                </a:solidFill>
              </a:rPr>
              <a:t>© </a:t>
            </a:r>
            <a:r>
              <a:rPr lang="en-US" sz="700" dirty="0" smtClean="0">
                <a:solidFill>
                  <a:srgbClr val="000000"/>
                </a:solidFill>
              </a:rPr>
              <a:t>2016 </a:t>
            </a:r>
            <a:r>
              <a:rPr lang="en-US" sz="700" dirty="0">
                <a:solidFill>
                  <a:srgbClr val="000000"/>
                </a:solidFill>
              </a:rPr>
              <a:t>Carnegie Mellon University</a:t>
            </a:r>
          </a:p>
        </p:txBody>
      </p:sp>
      <p:pic>
        <p:nvPicPr>
          <p:cNvPr id="3127" name="Picture 55" descr="SEI_CMU_1Line_Blk"/>
          <p:cNvPicPr>
            <a:picLocks noChangeAspect="1" noChangeArrowheads="1"/>
          </p:cNvPicPr>
          <p:nvPr userDrawn="1"/>
        </p:nvPicPr>
        <p:blipFill>
          <a:blip r:embed="rId2" cstate="print"/>
          <a:srcRect/>
          <a:stretch>
            <a:fillRect/>
          </a:stretch>
        </p:blipFill>
        <p:spPr bwMode="auto">
          <a:xfrm>
            <a:off x="233363" y="6326188"/>
            <a:ext cx="5651500" cy="336550"/>
          </a:xfrm>
          <a:prstGeom prst="rect">
            <a:avLst/>
          </a:prstGeom>
          <a:noFill/>
        </p:spPr>
      </p:pic>
      <p:sp>
        <p:nvSpPr>
          <p:cNvPr id="3128" name="Line 56"/>
          <p:cNvSpPr>
            <a:spLocks noChangeShapeType="1"/>
          </p:cNvSpPr>
          <p:nvPr userDrawn="1"/>
        </p:nvSpPr>
        <p:spPr bwMode="auto">
          <a:xfrm>
            <a:off x="0" y="6175375"/>
            <a:ext cx="9144000" cy="1588"/>
          </a:xfrm>
          <a:prstGeom prst="line">
            <a:avLst/>
          </a:prstGeom>
          <a:noFill/>
          <a:ln w="6350">
            <a:solidFill>
              <a:srgbClr val="808080"/>
            </a:solidFill>
            <a:round/>
            <a:headEnd/>
            <a:tailEnd/>
          </a:ln>
          <a:effectLst/>
        </p:spPr>
        <p:txBody>
          <a:bodyPr wrap="none" lIns="0" tIns="0" anchor="ctr"/>
          <a:lstStyle/>
          <a:p>
            <a:endParaRPr lang="en-US"/>
          </a:p>
        </p:txBody>
      </p:sp>
      <p:grpSp>
        <p:nvGrpSpPr>
          <p:cNvPr id="3129" name="Group 57"/>
          <p:cNvGrpSpPr>
            <a:grpSpLocks/>
          </p:cNvGrpSpPr>
          <p:nvPr userDrawn="1"/>
        </p:nvGrpSpPr>
        <p:grpSpPr bwMode="auto">
          <a:xfrm>
            <a:off x="20638" y="23813"/>
            <a:ext cx="4076700" cy="6124575"/>
            <a:chOff x="13" y="15"/>
            <a:chExt cx="2741" cy="3858"/>
          </a:xfrm>
        </p:grpSpPr>
        <p:sp>
          <p:nvSpPr>
            <p:cNvPr id="3130" name="Freeform 58"/>
            <p:cNvSpPr>
              <a:spLocks noChangeAspect="1"/>
            </p:cNvSpPr>
            <p:nvPr userDrawn="1"/>
          </p:nvSpPr>
          <p:spPr bwMode="auto">
            <a:xfrm>
              <a:off x="13" y="2190"/>
              <a:ext cx="1009" cy="98"/>
            </a:xfrm>
            <a:custGeom>
              <a:avLst/>
              <a:gdLst/>
              <a:ahLst/>
              <a:cxnLst>
                <a:cxn ang="0">
                  <a:pos x="1004" y="0"/>
                </a:cxn>
                <a:cxn ang="0">
                  <a:pos x="0" y="0"/>
                </a:cxn>
                <a:cxn ang="0">
                  <a:pos x="0" y="98"/>
                </a:cxn>
                <a:cxn ang="0">
                  <a:pos x="906" y="98"/>
                </a:cxn>
                <a:cxn ang="0">
                  <a:pos x="1004" y="0"/>
                </a:cxn>
              </a:cxnLst>
              <a:rect l="0" t="0" r="r" b="b"/>
              <a:pathLst>
                <a:path w="1004" h="98">
                  <a:moveTo>
                    <a:pt x="1004" y="0"/>
                  </a:moveTo>
                  <a:lnTo>
                    <a:pt x="0" y="0"/>
                  </a:lnTo>
                  <a:lnTo>
                    <a:pt x="0" y="98"/>
                  </a:lnTo>
                  <a:lnTo>
                    <a:pt x="906" y="98"/>
                  </a:lnTo>
                  <a:lnTo>
                    <a:pt x="1004" y="0"/>
                  </a:lnTo>
                  <a:close/>
                </a:path>
              </a:pathLst>
            </a:custGeom>
            <a:solidFill>
              <a:srgbClr val="3C4F82"/>
            </a:solidFill>
            <a:ln w="14351">
              <a:noFill/>
              <a:prstDash val="solid"/>
              <a:round/>
              <a:headEnd/>
              <a:tailEnd/>
            </a:ln>
          </p:spPr>
          <p:txBody>
            <a:bodyPr/>
            <a:lstStyle/>
            <a:p>
              <a:endParaRPr lang="en-US"/>
            </a:p>
          </p:txBody>
        </p:sp>
        <p:sp>
          <p:nvSpPr>
            <p:cNvPr id="3131" name="Freeform 59"/>
            <p:cNvSpPr>
              <a:spLocks noChangeAspect="1"/>
            </p:cNvSpPr>
            <p:nvPr userDrawn="1"/>
          </p:nvSpPr>
          <p:spPr bwMode="auto">
            <a:xfrm>
              <a:off x="13" y="1016"/>
              <a:ext cx="411" cy="98"/>
            </a:xfrm>
            <a:custGeom>
              <a:avLst/>
              <a:gdLst/>
              <a:ahLst/>
              <a:cxnLst>
                <a:cxn ang="0">
                  <a:pos x="311" y="0"/>
                </a:cxn>
                <a:cxn ang="0">
                  <a:pos x="0" y="0"/>
                </a:cxn>
                <a:cxn ang="0">
                  <a:pos x="0" y="98"/>
                </a:cxn>
                <a:cxn ang="0">
                  <a:pos x="409" y="98"/>
                </a:cxn>
                <a:cxn ang="0">
                  <a:pos x="311" y="0"/>
                </a:cxn>
              </a:cxnLst>
              <a:rect l="0" t="0" r="r" b="b"/>
              <a:pathLst>
                <a:path w="409" h="98">
                  <a:moveTo>
                    <a:pt x="311" y="0"/>
                  </a:moveTo>
                  <a:lnTo>
                    <a:pt x="0" y="0"/>
                  </a:lnTo>
                  <a:lnTo>
                    <a:pt x="0" y="98"/>
                  </a:lnTo>
                  <a:lnTo>
                    <a:pt x="409" y="98"/>
                  </a:lnTo>
                  <a:lnTo>
                    <a:pt x="311" y="0"/>
                  </a:lnTo>
                  <a:close/>
                </a:path>
              </a:pathLst>
            </a:custGeom>
            <a:solidFill>
              <a:srgbClr val="3C4F82"/>
            </a:solidFill>
            <a:ln w="14351">
              <a:noFill/>
              <a:prstDash val="solid"/>
              <a:round/>
              <a:headEnd/>
              <a:tailEnd/>
            </a:ln>
          </p:spPr>
          <p:txBody>
            <a:bodyPr/>
            <a:lstStyle/>
            <a:p>
              <a:endParaRPr lang="en-US"/>
            </a:p>
          </p:txBody>
        </p:sp>
        <p:sp>
          <p:nvSpPr>
            <p:cNvPr id="3132" name="Freeform 60"/>
            <p:cNvSpPr>
              <a:spLocks noChangeAspect="1"/>
            </p:cNvSpPr>
            <p:nvPr userDrawn="1"/>
          </p:nvSpPr>
          <p:spPr bwMode="auto">
            <a:xfrm>
              <a:off x="13" y="2789"/>
              <a:ext cx="420" cy="107"/>
            </a:xfrm>
            <a:custGeom>
              <a:avLst/>
              <a:gdLst/>
              <a:ahLst/>
              <a:cxnLst>
                <a:cxn ang="0">
                  <a:pos x="418" y="0"/>
                </a:cxn>
                <a:cxn ang="0">
                  <a:pos x="0" y="0"/>
                </a:cxn>
                <a:cxn ang="0">
                  <a:pos x="0" y="107"/>
                </a:cxn>
                <a:cxn ang="0">
                  <a:pos x="311" y="107"/>
                </a:cxn>
                <a:cxn ang="0">
                  <a:pos x="418" y="0"/>
                </a:cxn>
              </a:cxnLst>
              <a:rect l="0" t="0" r="r" b="b"/>
              <a:pathLst>
                <a:path w="418" h="107">
                  <a:moveTo>
                    <a:pt x="418" y="0"/>
                  </a:moveTo>
                  <a:lnTo>
                    <a:pt x="0" y="0"/>
                  </a:lnTo>
                  <a:lnTo>
                    <a:pt x="0" y="107"/>
                  </a:lnTo>
                  <a:lnTo>
                    <a:pt x="311" y="107"/>
                  </a:lnTo>
                  <a:lnTo>
                    <a:pt x="418" y="0"/>
                  </a:lnTo>
                  <a:close/>
                </a:path>
              </a:pathLst>
            </a:custGeom>
            <a:solidFill>
              <a:srgbClr val="3C4F82"/>
            </a:solidFill>
            <a:ln w="14351">
              <a:noFill/>
              <a:prstDash val="solid"/>
              <a:round/>
              <a:headEnd/>
              <a:tailEnd/>
            </a:ln>
          </p:spPr>
          <p:txBody>
            <a:bodyPr/>
            <a:lstStyle/>
            <a:p>
              <a:endParaRPr lang="en-US"/>
            </a:p>
          </p:txBody>
        </p:sp>
        <p:sp>
          <p:nvSpPr>
            <p:cNvPr id="3133" name="Freeform 61"/>
            <p:cNvSpPr>
              <a:spLocks noChangeAspect="1"/>
            </p:cNvSpPr>
            <p:nvPr userDrawn="1"/>
          </p:nvSpPr>
          <p:spPr bwMode="auto">
            <a:xfrm>
              <a:off x="13" y="1599"/>
              <a:ext cx="1009" cy="98"/>
            </a:xfrm>
            <a:custGeom>
              <a:avLst/>
              <a:gdLst/>
              <a:ahLst/>
              <a:cxnLst>
                <a:cxn ang="0">
                  <a:pos x="906" y="0"/>
                </a:cxn>
                <a:cxn ang="0">
                  <a:pos x="0" y="0"/>
                </a:cxn>
                <a:cxn ang="0">
                  <a:pos x="0" y="98"/>
                </a:cxn>
                <a:cxn ang="0">
                  <a:pos x="1004" y="98"/>
                </a:cxn>
                <a:cxn ang="0">
                  <a:pos x="906" y="0"/>
                </a:cxn>
              </a:cxnLst>
              <a:rect l="0" t="0" r="r" b="b"/>
              <a:pathLst>
                <a:path w="1004" h="98">
                  <a:moveTo>
                    <a:pt x="906" y="0"/>
                  </a:moveTo>
                  <a:lnTo>
                    <a:pt x="0" y="0"/>
                  </a:lnTo>
                  <a:lnTo>
                    <a:pt x="0" y="98"/>
                  </a:lnTo>
                  <a:lnTo>
                    <a:pt x="1004" y="98"/>
                  </a:lnTo>
                  <a:lnTo>
                    <a:pt x="906" y="0"/>
                  </a:lnTo>
                  <a:close/>
                </a:path>
              </a:pathLst>
            </a:custGeom>
            <a:solidFill>
              <a:srgbClr val="3C4F82"/>
            </a:solidFill>
            <a:ln w="14351">
              <a:noFill/>
              <a:prstDash val="solid"/>
              <a:round/>
              <a:headEnd/>
              <a:tailEnd/>
            </a:ln>
          </p:spPr>
          <p:txBody>
            <a:bodyPr/>
            <a:lstStyle/>
            <a:p>
              <a:endParaRPr lang="en-US"/>
            </a:p>
          </p:txBody>
        </p:sp>
        <p:sp>
          <p:nvSpPr>
            <p:cNvPr id="3134" name="Freeform 62"/>
            <p:cNvSpPr>
              <a:spLocks noChangeAspect="1"/>
            </p:cNvSpPr>
            <p:nvPr userDrawn="1"/>
          </p:nvSpPr>
          <p:spPr bwMode="auto">
            <a:xfrm>
              <a:off x="13" y="1222"/>
              <a:ext cx="2277" cy="286"/>
            </a:xfrm>
            <a:custGeom>
              <a:avLst/>
              <a:gdLst/>
              <a:ahLst/>
              <a:cxnLst>
                <a:cxn ang="0">
                  <a:pos x="0" y="285"/>
                </a:cxn>
                <a:cxn ang="0">
                  <a:pos x="2266" y="285"/>
                </a:cxn>
                <a:cxn ang="0">
                  <a:pos x="1982" y="0"/>
                </a:cxn>
                <a:cxn ang="0">
                  <a:pos x="0" y="0"/>
                </a:cxn>
                <a:cxn ang="0">
                  <a:pos x="0" y="285"/>
                </a:cxn>
              </a:cxnLst>
              <a:rect l="0" t="0" r="r" b="b"/>
              <a:pathLst>
                <a:path w="2266" h="285">
                  <a:moveTo>
                    <a:pt x="0" y="285"/>
                  </a:moveTo>
                  <a:lnTo>
                    <a:pt x="2266" y="285"/>
                  </a:lnTo>
                  <a:lnTo>
                    <a:pt x="1982" y="0"/>
                  </a:lnTo>
                  <a:lnTo>
                    <a:pt x="0" y="0"/>
                  </a:lnTo>
                  <a:lnTo>
                    <a:pt x="0" y="285"/>
                  </a:lnTo>
                  <a:close/>
                </a:path>
              </a:pathLst>
            </a:custGeom>
            <a:solidFill>
              <a:srgbClr val="3C4F82"/>
            </a:solidFill>
            <a:ln w="14351">
              <a:noFill/>
              <a:prstDash val="solid"/>
              <a:round/>
              <a:headEnd/>
              <a:tailEnd/>
            </a:ln>
          </p:spPr>
          <p:txBody>
            <a:bodyPr/>
            <a:lstStyle/>
            <a:p>
              <a:endParaRPr lang="en-US"/>
            </a:p>
          </p:txBody>
        </p:sp>
        <p:sp>
          <p:nvSpPr>
            <p:cNvPr id="3135" name="Freeform 63"/>
            <p:cNvSpPr>
              <a:spLocks noChangeAspect="1"/>
            </p:cNvSpPr>
            <p:nvPr userDrawn="1"/>
          </p:nvSpPr>
          <p:spPr bwMode="auto">
            <a:xfrm>
              <a:off x="13" y="2395"/>
              <a:ext cx="2286" cy="286"/>
            </a:xfrm>
            <a:custGeom>
              <a:avLst/>
              <a:gdLst/>
              <a:ahLst/>
              <a:cxnLst>
                <a:cxn ang="0">
                  <a:pos x="0" y="285"/>
                </a:cxn>
                <a:cxn ang="0">
                  <a:pos x="1991" y="285"/>
                </a:cxn>
                <a:cxn ang="0">
                  <a:pos x="2275" y="0"/>
                </a:cxn>
                <a:cxn ang="0">
                  <a:pos x="0" y="0"/>
                </a:cxn>
                <a:cxn ang="0">
                  <a:pos x="0" y="285"/>
                </a:cxn>
              </a:cxnLst>
              <a:rect l="0" t="0" r="r" b="b"/>
              <a:pathLst>
                <a:path w="2275" h="285">
                  <a:moveTo>
                    <a:pt x="0" y="285"/>
                  </a:moveTo>
                  <a:lnTo>
                    <a:pt x="1991" y="285"/>
                  </a:lnTo>
                  <a:lnTo>
                    <a:pt x="2275" y="0"/>
                  </a:lnTo>
                  <a:lnTo>
                    <a:pt x="0" y="0"/>
                  </a:lnTo>
                  <a:lnTo>
                    <a:pt x="0" y="285"/>
                  </a:lnTo>
                  <a:close/>
                </a:path>
              </a:pathLst>
            </a:custGeom>
            <a:solidFill>
              <a:srgbClr val="3C4F82"/>
            </a:solidFill>
            <a:ln w="14351">
              <a:noFill/>
              <a:prstDash val="solid"/>
              <a:round/>
              <a:headEnd/>
              <a:tailEnd/>
            </a:ln>
          </p:spPr>
          <p:txBody>
            <a:bodyPr/>
            <a:lstStyle/>
            <a:p>
              <a:endParaRPr lang="en-US"/>
            </a:p>
          </p:txBody>
        </p:sp>
        <p:sp>
          <p:nvSpPr>
            <p:cNvPr id="3136" name="Freeform 64"/>
            <p:cNvSpPr>
              <a:spLocks noChangeAspect="1"/>
            </p:cNvSpPr>
            <p:nvPr userDrawn="1"/>
          </p:nvSpPr>
          <p:spPr bwMode="auto">
            <a:xfrm>
              <a:off x="13" y="1805"/>
              <a:ext cx="2741" cy="286"/>
            </a:xfrm>
            <a:custGeom>
              <a:avLst/>
              <a:gdLst/>
              <a:ahLst/>
              <a:cxnLst>
                <a:cxn ang="0">
                  <a:pos x="2586" y="0"/>
                </a:cxn>
                <a:cxn ang="0">
                  <a:pos x="0" y="0"/>
                </a:cxn>
                <a:cxn ang="0">
                  <a:pos x="0" y="285"/>
                </a:cxn>
                <a:cxn ang="0">
                  <a:pos x="2586" y="285"/>
                </a:cxn>
                <a:cxn ang="0">
                  <a:pos x="2728" y="142"/>
                </a:cxn>
                <a:cxn ang="0">
                  <a:pos x="2586" y="0"/>
                </a:cxn>
              </a:cxnLst>
              <a:rect l="0" t="0" r="r" b="b"/>
              <a:pathLst>
                <a:path w="2728" h="285">
                  <a:moveTo>
                    <a:pt x="2586" y="0"/>
                  </a:moveTo>
                  <a:lnTo>
                    <a:pt x="0" y="0"/>
                  </a:lnTo>
                  <a:lnTo>
                    <a:pt x="0" y="285"/>
                  </a:lnTo>
                  <a:lnTo>
                    <a:pt x="2586" y="285"/>
                  </a:lnTo>
                  <a:lnTo>
                    <a:pt x="2728" y="142"/>
                  </a:lnTo>
                  <a:lnTo>
                    <a:pt x="2586" y="0"/>
                  </a:lnTo>
                  <a:close/>
                </a:path>
              </a:pathLst>
            </a:custGeom>
            <a:solidFill>
              <a:srgbClr val="3C4F82"/>
            </a:solidFill>
            <a:ln w="14351">
              <a:noFill/>
              <a:prstDash val="solid"/>
              <a:round/>
              <a:headEnd/>
              <a:tailEnd/>
            </a:ln>
          </p:spPr>
          <p:txBody>
            <a:bodyPr/>
            <a:lstStyle/>
            <a:p>
              <a:endParaRPr lang="en-US"/>
            </a:p>
          </p:txBody>
        </p:sp>
        <p:sp>
          <p:nvSpPr>
            <p:cNvPr id="3137" name="Freeform 65"/>
            <p:cNvSpPr>
              <a:spLocks noChangeAspect="1"/>
            </p:cNvSpPr>
            <p:nvPr userDrawn="1"/>
          </p:nvSpPr>
          <p:spPr bwMode="auto">
            <a:xfrm>
              <a:off x="13" y="2994"/>
              <a:ext cx="1679" cy="286"/>
            </a:xfrm>
            <a:custGeom>
              <a:avLst/>
              <a:gdLst/>
              <a:ahLst/>
              <a:cxnLst>
                <a:cxn ang="0">
                  <a:pos x="0" y="285"/>
                </a:cxn>
                <a:cxn ang="0">
                  <a:pos x="1386" y="285"/>
                </a:cxn>
                <a:cxn ang="0">
                  <a:pos x="1671" y="0"/>
                </a:cxn>
                <a:cxn ang="0">
                  <a:pos x="0" y="0"/>
                </a:cxn>
                <a:cxn ang="0">
                  <a:pos x="0" y="285"/>
                </a:cxn>
              </a:cxnLst>
              <a:rect l="0" t="0" r="r" b="b"/>
              <a:pathLst>
                <a:path w="1671" h="285">
                  <a:moveTo>
                    <a:pt x="0" y="285"/>
                  </a:moveTo>
                  <a:lnTo>
                    <a:pt x="1386" y="285"/>
                  </a:lnTo>
                  <a:lnTo>
                    <a:pt x="1671" y="0"/>
                  </a:lnTo>
                  <a:lnTo>
                    <a:pt x="0" y="0"/>
                  </a:lnTo>
                  <a:lnTo>
                    <a:pt x="0" y="285"/>
                  </a:lnTo>
                  <a:close/>
                </a:path>
              </a:pathLst>
            </a:custGeom>
            <a:solidFill>
              <a:srgbClr val="3C4F82"/>
            </a:solidFill>
            <a:ln w="14351">
              <a:noFill/>
              <a:prstDash val="solid"/>
              <a:round/>
              <a:headEnd/>
              <a:tailEnd/>
            </a:ln>
          </p:spPr>
          <p:txBody>
            <a:bodyPr/>
            <a:lstStyle/>
            <a:p>
              <a:endParaRPr lang="en-US"/>
            </a:p>
          </p:txBody>
        </p:sp>
        <p:sp>
          <p:nvSpPr>
            <p:cNvPr id="3138" name="Freeform 66"/>
            <p:cNvSpPr>
              <a:spLocks noChangeAspect="1"/>
            </p:cNvSpPr>
            <p:nvPr userDrawn="1"/>
          </p:nvSpPr>
          <p:spPr bwMode="auto">
            <a:xfrm>
              <a:off x="13" y="3588"/>
              <a:ext cx="1071" cy="285"/>
            </a:xfrm>
            <a:custGeom>
              <a:avLst/>
              <a:gdLst/>
              <a:ahLst/>
              <a:cxnLst>
                <a:cxn ang="0">
                  <a:pos x="0" y="284"/>
                </a:cxn>
                <a:cxn ang="0">
                  <a:pos x="782" y="284"/>
                </a:cxn>
                <a:cxn ang="0">
                  <a:pos x="1066" y="0"/>
                </a:cxn>
                <a:cxn ang="0">
                  <a:pos x="0" y="0"/>
                </a:cxn>
                <a:cxn ang="0">
                  <a:pos x="0" y="284"/>
                </a:cxn>
              </a:cxnLst>
              <a:rect l="0" t="0" r="r" b="b"/>
              <a:pathLst>
                <a:path w="1066" h="284">
                  <a:moveTo>
                    <a:pt x="0" y="284"/>
                  </a:moveTo>
                  <a:lnTo>
                    <a:pt x="782" y="284"/>
                  </a:lnTo>
                  <a:lnTo>
                    <a:pt x="1066" y="0"/>
                  </a:lnTo>
                  <a:lnTo>
                    <a:pt x="0" y="0"/>
                  </a:lnTo>
                  <a:lnTo>
                    <a:pt x="0" y="284"/>
                  </a:lnTo>
                  <a:close/>
                </a:path>
              </a:pathLst>
            </a:custGeom>
            <a:solidFill>
              <a:srgbClr val="3C4F82"/>
            </a:solidFill>
            <a:ln w="14351">
              <a:noFill/>
              <a:prstDash val="solid"/>
              <a:round/>
              <a:headEnd/>
              <a:tailEnd/>
            </a:ln>
          </p:spPr>
          <p:txBody>
            <a:bodyPr/>
            <a:lstStyle/>
            <a:p>
              <a:endParaRPr lang="en-US"/>
            </a:p>
          </p:txBody>
        </p:sp>
        <p:sp>
          <p:nvSpPr>
            <p:cNvPr id="3139" name="Freeform 67"/>
            <p:cNvSpPr>
              <a:spLocks noChangeAspect="1"/>
            </p:cNvSpPr>
            <p:nvPr userDrawn="1"/>
          </p:nvSpPr>
          <p:spPr bwMode="auto">
            <a:xfrm>
              <a:off x="13" y="15"/>
              <a:ext cx="1089" cy="286"/>
            </a:xfrm>
            <a:custGeom>
              <a:avLst/>
              <a:gdLst/>
              <a:ahLst/>
              <a:cxnLst>
                <a:cxn ang="0">
                  <a:pos x="0" y="285"/>
                </a:cxn>
                <a:cxn ang="0">
                  <a:pos x="1084" y="285"/>
                </a:cxn>
                <a:cxn ang="0">
                  <a:pos x="800" y="0"/>
                </a:cxn>
                <a:cxn ang="0">
                  <a:pos x="0" y="0"/>
                </a:cxn>
                <a:cxn ang="0">
                  <a:pos x="0" y="285"/>
                </a:cxn>
              </a:cxnLst>
              <a:rect l="0" t="0" r="r" b="b"/>
              <a:pathLst>
                <a:path w="1084" h="285">
                  <a:moveTo>
                    <a:pt x="0" y="285"/>
                  </a:moveTo>
                  <a:lnTo>
                    <a:pt x="1084" y="285"/>
                  </a:lnTo>
                  <a:lnTo>
                    <a:pt x="800" y="0"/>
                  </a:lnTo>
                  <a:lnTo>
                    <a:pt x="0" y="0"/>
                  </a:lnTo>
                  <a:lnTo>
                    <a:pt x="0" y="285"/>
                  </a:lnTo>
                  <a:close/>
                </a:path>
              </a:pathLst>
            </a:custGeom>
            <a:solidFill>
              <a:srgbClr val="3C4F82"/>
            </a:solidFill>
            <a:ln w="14351">
              <a:noFill/>
              <a:prstDash val="solid"/>
              <a:round/>
              <a:headEnd/>
              <a:tailEnd/>
            </a:ln>
          </p:spPr>
          <p:txBody>
            <a:bodyPr/>
            <a:lstStyle/>
            <a:p>
              <a:endParaRPr lang="en-US"/>
            </a:p>
          </p:txBody>
        </p:sp>
        <p:sp>
          <p:nvSpPr>
            <p:cNvPr id="3140" name="Freeform 68"/>
            <p:cNvSpPr>
              <a:spLocks noChangeAspect="1"/>
            </p:cNvSpPr>
            <p:nvPr userDrawn="1"/>
          </p:nvSpPr>
          <p:spPr bwMode="auto">
            <a:xfrm>
              <a:off x="13" y="614"/>
              <a:ext cx="1688" cy="286"/>
            </a:xfrm>
            <a:custGeom>
              <a:avLst/>
              <a:gdLst/>
              <a:ahLst/>
              <a:cxnLst>
                <a:cxn ang="0">
                  <a:pos x="0" y="285"/>
                </a:cxn>
                <a:cxn ang="0">
                  <a:pos x="1680" y="285"/>
                </a:cxn>
                <a:cxn ang="0">
                  <a:pos x="1395" y="0"/>
                </a:cxn>
                <a:cxn ang="0">
                  <a:pos x="0" y="0"/>
                </a:cxn>
                <a:cxn ang="0">
                  <a:pos x="0" y="285"/>
                </a:cxn>
              </a:cxnLst>
              <a:rect l="0" t="0" r="r" b="b"/>
              <a:pathLst>
                <a:path w="1680" h="285">
                  <a:moveTo>
                    <a:pt x="0" y="285"/>
                  </a:moveTo>
                  <a:lnTo>
                    <a:pt x="1680" y="285"/>
                  </a:lnTo>
                  <a:lnTo>
                    <a:pt x="1395" y="0"/>
                  </a:lnTo>
                  <a:lnTo>
                    <a:pt x="0" y="0"/>
                  </a:lnTo>
                  <a:lnTo>
                    <a:pt x="0" y="285"/>
                  </a:lnTo>
                  <a:close/>
                </a:path>
              </a:pathLst>
            </a:custGeom>
            <a:solidFill>
              <a:srgbClr val="3C4F82"/>
            </a:solidFill>
            <a:ln w="14351">
              <a:noFill/>
              <a:prstDash val="solid"/>
              <a:round/>
              <a:headEnd/>
              <a:tailEnd/>
            </a:ln>
          </p:spPr>
          <p:txBody>
            <a:bodyPr/>
            <a:lstStyle/>
            <a:p>
              <a:endParaRPr lang="en-US"/>
            </a:p>
          </p:txBody>
        </p:sp>
      </p:grpSp>
      <p:sp>
        <p:nvSpPr>
          <p:cNvPr id="19" name="TextBox 18"/>
          <p:cNvSpPr txBox="1"/>
          <p:nvPr userDrawn="1"/>
        </p:nvSpPr>
        <p:spPr>
          <a:xfrm>
            <a:off x="0" y="6689019"/>
            <a:ext cx="6934200" cy="184666"/>
          </a:xfrm>
          <a:prstGeom prst="rect">
            <a:avLst/>
          </a:prstGeom>
          <a:noFill/>
        </p:spPr>
        <p:txBody>
          <a:bodyPr wrap="square" rtlCol="0">
            <a:spAutoFit/>
          </a:bodyPr>
          <a:lstStyle/>
          <a:p>
            <a:pPr algn="l"/>
            <a:r>
              <a:rPr lang="en-US" sz="600" b="1" kern="1200" dirty="0" smtClean="0">
                <a:solidFill>
                  <a:schemeClr val="tx1"/>
                </a:solidFill>
                <a:effectLst/>
                <a:latin typeface="Arial" charset="0"/>
                <a:ea typeface="ＭＳ Ｐゴシック" pitchFamily="-16" charset="-128"/>
                <a:cs typeface="+mn-cs"/>
              </a:rPr>
              <a:t>[Distribution Statement A] This material has been approved for public release and unlimited distribution.  Please see Copyright notice for non-US Government use and distribution.</a:t>
            </a:r>
            <a:endParaRPr lang="en-US" sz="600" dirty="0"/>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8450" y="422275"/>
            <a:ext cx="2038350" cy="5673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33400" y="422275"/>
            <a:ext cx="5962650" cy="5673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AndTx" preserve="1">
  <p:cSld name="Title, Ch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22275"/>
            <a:ext cx="8153400" cy="384175"/>
          </a:xfrm>
        </p:spPr>
        <p:txBody>
          <a:bodyPr/>
          <a:lstStyle/>
          <a:p>
            <a:r>
              <a:rPr lang="en-US" smtClean="0"/>
              <a:t>Click to edit Master title style</a:t>
            </a:r>
            <a:endParaRPr lang="en-US"/>
          </a:p>
        </p:txBody>
      </p:sp>
      <p:sp>
        <p:nvSpPr>
          <p:cNvPr id="3" name="Chart Placeholder 2"/>
          <p:cNvSpPr>
            <a:spLocks noGrp="1"/>
          </p:cNvSpPr>
          <p:nvPr>
            <p:ph type="chart" sz="half" idx="1"/>
          </p:nvPr>
        </p:nvSpPr>
        <p:spPr>
          <a:xfrm>
            <a:off x="533400" y="1295400"/>
            <a:ext cx="4000500" cy="4800600"/>
          </a:xfrm>
        </p:spPr>
        <p:txBody>
          <a:bodyPr/>
          <a:lstStyle/>
          <a:p>
            <a:r>
              <a:rPr lang="en-US" smtClean="0"/>
              <a:t>Click icon to add chart</a:t>
            </a:r>
            <a:endParaRPr lang="en-US"/>
          </a:p>
        </p:txBody>
      </p:sp>
      <p:sp>
        <p:nvSpPr>
          <p:cNvPr id="4" name="Text Placeholder 3"/>
          <p:cNvSpPr>
            <a:spLocks noGrp="1"/>
          </p:cNvSpPr>
          <p:nvPr>
            <p:ph type="body" sz="half" idx="2"/>
          </p:nvPr>
        </p:nvSpPr>
        <p:spPr>
          <a:xfrm>
            <a:off x="4686300" y="1295400"/>
            <a:ext cx="4000500" cy="4800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95400"/>
            <a:ext cx="40005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95400"/>
            <a:ext cx="40005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Pr>
        <a:solidFill>
          <a:schemeClr val="bg1"/>
        </a:solidFill>
        <a:effectLst/>
      </p:bgPr>
    </p:bg>
    <p:spTree>
      <p:nvGrpSpPr>
        <p:cNvPr id="1" name=""/>
        <p:cNvGrpSpPr/>
        <p:nvPr/>
      </p:nvGrpSpPr>
      <p:grpSpPr>
        <a:xfrm>
          <a:off x="0" y="0"/>
          <a:ext cx="0" cy="0"/>
          <a:chOff x="0" y="0"/>
          <a:chExt cx="0" cy="0"/>
        </a:xfrm>
      </p:grpSpPr>
      <p:sp>
        <p:nvSpPr>
          <p:cNvPr id="1033" name="Rectangle 9"/>
          <p:cNvSpPr>
            <a:spLocks noGrp="1" noChangeArrowheads="1"/>
          </p:cNvSpPr>
          <p:nvPr>
            <p:ph type="body" idx="1"/>
          </p:nvPr>
        </p:nvSpPr>
        <p:spPr bwMode="gray">
          <a:xfrm>
            <a:off x="533400" y="1295400"/>
            <a:ext cx="8153400" cy="480060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4" name="Rectangle 10"/>
          <p:cNvSpPr>
            <a:spLocks noGrp="1" noChangeArrowheads="1"/>
          </p:cNvSpPr>
          <p:nvPr>
            <p:ph type="title"/>
          </p:nvPr>
        </p:nvSpPr>
        <p:spPr bwMode="auto">
          <a:xfrm>
            <a:off x="533400" y="422275"/>
            <a:ext cx="8153400" cy="384175"/>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lvl="0"/>
            <a:r>
              <a:rPr lang="en-US" smtClean="0"/>
              <a:t>Click to edit Master title style</a:t>
            </a:r>
          </a:p>
        </p:txBody>
      </p:sp>
      <p:sp>
        <p:nvSpPr>
          <p:cNvPr id="1100" name="Rectangle 76"/>
          <p:cNvSpPr>
            <a:spLocks noChangeArrowheads="1"/>
          </p:cNvSpPr>
          <p:nvPr/>
        </p:nvSpPr>
        <p:spPr bwMode="ltGray">
          <a:xfrm>
            <a:off x="8153400" y="6405563"/>
            <a:ext cx="838200" cy="376237"/>
          </a:xfrm>
          <a:prstGeom prst="rect">
            <a:avLst/>
          </a:prstGeom>
          <a:noFill/>
          <a:ln w="9525">
            <a:noFill/>
            <a:miter lim="800000"/>
            <a:headEnd/>
            <a:tailEnd/>
          </a:ln>
          <a:effectLst/>
        </p:spPr>
        <p:txBody>
          <a:bodyPr lIns="0" tIns="0">
            <a:spAutoFit/>
          </a:bodyPr>
          <a:lstStyle/>
          <a:p>
            <a:pPr algn="r" eaLnBrk="0" hangingPunct="0">
              <a:lnSpc>
                <a:spcPts val="1300"/>
              </a:lnSpc>
              <a:spcBef>
                <a:spcPct val="0"/>
              </a:spcBef>
            </a:pPr>
            <a:fld id="{00B3C663-9A0F-42B4-8A18-A9DD843EFDA4}" type="slidenum">
              <a:rPr lang="en-US" sz="800"/>
              <a:pPr algn="r" eaLnBrk="0" hangingPunct="0">
                <a:lnSpc>
                  <a:spcPts val="1300"/>
                </a:lnSpc>
                <a:spcBef>
                  <a:spcPct val="0"/>
                </a:spcBef>
              </a:pPr>
              <a:t>‹#›</a:t>
            </a:fld>
            <a:r>
              <a:rPr lang="en-US" sz="800"/>
              <a:t/>
            </a:r>
            <a:br>
              <a:rPr lang="en-US" sz="800"/>
            </a:br>
            <a:endParaRPr lang="en-US" sz="800"/>
          </a:p>
        </p:txBody>
      </p:sp>
      <p:pic>
        <p:nvPicPr>
          <p:cNvPr id="1101" name="Picture 77" descr="SEI_CMU_1Line_Blk"/>
          <p:cNvPicPr>
            <a:picLocks noChangeAspect="1" noChangeArrowheads="1"/>
          </p:cNvPicPr>
          <p:nvPr/>
        </p:nvPicPr>
        <p:blipFill>
          <a:blip r:embed="rId14" cstate="print"/>
          <a:srcRect/>
          <a:stretch>
            <a:fillRect/>
          </a:stretch>
        </p:blipFill>
        <p:spPr bwMode="auto">
          <a:xfrm>
            <a:off x="233363" y="6326188"/>
            <a:ext cx="5651500" cy="336550"/>
          </a:xfrm>
          <a:prstGeom prst="rect">
            <a:avLst/>
          </a:prstGeom>
          <a:noFill/>
        </p:spPr>
      </p:pic>
      <p:sp>
        <p:nvSpPr>
          <p:cNvPr id="1102" name="Line 78"/>
          <p:cNvSpPr>
            <a:spLocks noChangeShapeType="1"/>
          </p:cNvSpPr>
          <p:nvPr/>
        </p:nvSpPr>
        <p:spPr bwMode="auto">
          <a:xfrm>
            <a:off x="0" y="6175375"/>
            <a:ext cx="9144000" cy="1588"/>
          </a:xfrm>
          <a:prstGeom prst="line">
            <a:avLst/>
          </a:prstGeom>
          <a:noFill/>
          <a:ln w="6350">
            <a:solidFill>
              <a:schemeClr val="bg2"/>
            </a:solidFill>
            <a:round/>
            <a:headEnd/>
            <a:tailEnd/>
          </a:ln>
          <a:effectLst/>
        </p:spPr>
        <p:txBody>
          <a:bodyPr wrap="none" lIns="0" tIns="0" anchor="ctr"/>
          <a:lstStyle/>
          <a:p>
            <a:endParaRPr lang="en-US"/>
          </a:p>
        </p:txBody>
      </p:sp>
      <p:sp>
        <p:nvSpPr>
          <p:cNvPr id="1103" name="Rectangle 79"/>
          <p:cNvSpPr>
            <a:spLocks noChangeArrowheads="1"/>
          </p:cNvSpPr>
          <p:nvPr/>
        </p:nvSpPr>
        <p:spPr bwMode="black">
          <a:xfrm>
            <a:off x="6254750" y="6249988"/>
            <a:ext cx="2355850" cy="530915"/>
          </a:xfrm>
          <a:prstGeom prst="rect">
            <a:avLst/>
          </a:prstGeom>
          <a:noFill/>
          <a:ln w="9525">
            <a:noFill/>
            <a:miter lim="800000"/>
            <a:headEnd/>
            <a:tailEnd/>
          </a:ln>
          <a:effectLst/>
        </p:spPr>
        <p:txBody>
          <a:bodyPr lIns="45720" rIns="45720" anchor="ctr">
            <a:spAutoFit/>
          </a:bodyPr>
          <a:lstStyle/>
          <a:p>
            <a:pPr algn="l" eaLnBrk="0" hangingPunct="0">
              <a:spcBef>
                <a:spcPct val="0"/>
              </a:spcBef>
            </a:pPr>
            <a:r>
              <a:rPr lang="en-US" sz="900" dirty="0" smtClean="0"/>
              <a:t>Temporal Protection RT Systems</a:t>
            </a:r>
            <a:endParaRPr lang="en-US" sz="900" b="0" dirty="0"/>
          </a:p>
          <a:p>
            <a:pPr algn="l" eaLnBrk="0" hangingPunct="0">
              <a:spcBef>
                <a:spcPct val="0"/>
              </a:spcBef>
            </a:pPr>
            <a:r>
              <a:rPr lang="en-US" sz="900" dirty="0" smtClean="0"/>
              <a:t>de </a:t>
            </a:r>
            <a:r>
              <a:rPr lang="en-US" sz="900" dirty="0" err="1" smtClean="0"/>
              <a:t>Niz</a:t>
            </a:r>
            <a:r>
              <a:rPr lang="en-US" sz="900" dirty="0" smtClean="0"/>
              <a:t>, November 2016</a:t>
            </a:r>
            <a:endParaRPr lang="en-US" sz="700" dirty="0"/>
          </a:p>
          <a:p>
            <a:pPr algn="l" eaLnBrk="0" hangingPunct="0">
              <a:lnSpc>
                <a:spcPct val="150000"/>
              </a:lnSpc>
              <a:spcBef>
                <a:spcPct val="0"/>
              </a:spcBef>
            </a:pPr>
            <a:r>
              <a:rPr lang="en-US" sz="700" dirty="0"/>
              <a:t>© </a:t>
            </a:r>
            <a:r>
              <a:rPr lang="en-US" sz="700" dirty="0" smtClean="0"/>
              <a:t>2016 </a:t>
            </a:r>
            <a:r>
              <a:rPr lang="en-US" sz="700" dirty="0"/>
              <a:t>Carnegie Mellon University</a:t>
            </a:r>
            <a:endParaRPr lang="en-US" sz="700" b="0" dirty="0"/>
          </a:p>
        </p:txBody>
      </p:sp>
      <p:sp>
        <p:nvSpPr>
          <p:cNvPr id="2" name="TextBox 1"/>
          <p:cNvSpPr txBox="1"/>
          <p:nvPr userDrawn="1"/>
        </p:nvSpPr>
        <p:spPr>
          <a:xfrm>
            <a:off x="0" y="6689019"/>
            <a:ext cx="6934200" cy="184666"/>
          </a:xfrm>
          <a:prstGeom prst="rect">
            <a:avLst/>
          </a:prstGeom>
          <a:noFill/>
        </p:spPr>
        <p:txBody>
          <a:bodyPr wrap="square" rtlCol="0">
            <a:spAutoFit/>
          </a:bodyPr>
          <a:lstStyle/>
          <a:p>
            <a:pPr algn="l"/>
            <a:r>
              <a:rPr lang="en-US" sz="600" b="1" kern="1200" dirty="0" smtClean="0">
                <a:solidFill>
                  <a:schemeClr val="tx1"/>
                </a:solidFill>
                <a:effectLst/>
                <a:latin typeface="Arial" charset="0"/>
                <a:ea typeface="ＭＳ Ｐゴシック" pitchFamily="-16" charset="-128"/>
                <a:cs typeface="+mn-cs"/>
              </a:rPr>
              <a:t>[Distribution Statement A] This material has been approved for public release and unlimited distribution.  Please see Copyright notice for non-US Government use and distribution.</a:t>
            </a:r>
            <a:endParaRPr lang="en-US" sz="600"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p:txStyles>
    <p:titleStyle>
      <a:lvl1pPr algn="l" rtl="0" eaLnBrk="1" fontAlgn="base" hangingPunct="1">
        <a:lnSpc>
          <a:spcPct val="90000"/>
        </a:lnSpc>
        <a:spcBef>
          <a:spcPct val="0"/>
        </a:spcBef>
        <a:spcAft>
          <a:spcPct val="0"/>
        </a:spcAft>
        <a:defRPr sz="2800" b="1">
          <a:solidFill>
            <a:schemeClr val="tx1"/>
          </a:solidFill>
          <a:latin typeface="+mj-lt"/>
          <a:ea typeface="+mj-ea"/>
          <a:cs typeface="+mj-cs"/>
        </a:defRPr>
      </a:lvl1pPr>
      <a:lvl2pPr algn="l" rtl="0" eaLnBrk="1" fontAlgn="base" hangingPunct="1">
        <a:lnSpc>
          <a:spcPct val="90000"/>
        </a:lnSpc>
        <a:spcBef>
          <a:spcPct val="0"/>
        </a:spcBef>
        <a:spcAft>
          <a:spcPct val="0"/>
        </a:spcAft>
        <a:defRPr sz="2800" b="1">
          <a:solidFill>
            <a:schemeClr val="tx1"/>
          </a:solidFill>
          <a:latin typeface="Arial" charset="0"/>
        </a:defRPr>
      </a:lvl2pPr>
      <a:lvl3pPr algn="l" rtl="0" eaLnBrk="1" fontAlgn="base" hangingPunct="1">
        <a:lnSpc>
          <a:spcPct val="90000"/>
        </a:lnSpc>
        <a:spcBef>
          <a:spcPct val="0"/>
        </a:spcBef>
        <a:spcAft>
          <a:spcPct val="0"/>
        </a:spcAft>
        <a:defRPr sz="2800" b="1">
          <a:solidFill>
            <a:schemeClr val="tx1"/>
          </a:solidFill>
          <a:latin typeface="Arial" charset="0"/>
        </a:defRPr>
      </a:lvl3pPr>
      <a:lvl4pPr algn="l" rtl="0" eaLnBrk="1" fontAlgn="base" hangingPunct="1">
        <a:lnSpc>
          <a:spcPct val="90000"/>
        </a:lnSpc>
        <a:spcBef>
          <a:spcPct val="0"/>
        </a:spcBef>
        <a:spcAft>
          <a:spcPct val="0"/>
        </a:spcAft>
        <a:defRPr sz="2800" b="1">
          <a:solidFill>
            <a:schemeClr val="tx1"/>
          </a:solidFill>
          <a:latin typeface="Arial" charset="0"/>
        </a:defRPr>
      </a:lvl4pPr>
      <a:lvl5pPr algn="l" rtl="0" eaLnBrk="1" fontAlgn="base" hangingPunct="1">
        <a:lnSpc>
          <a:spcPct val="90000"/>
        </a:lnSpc>
        <a:spcBef>
          <a:spcPct val="0"/>
        </a:spcBef>
        <a:spcAft>
          <a:spcPct val="0"/>
        </a:spcAft>
        <a:defRPr sz="2800" b="1">
          <a:solidFill>
            <a:schemeClr val="tx1"/>
          </a:solidFill>
          <a:latin typeface="Arial" charset="0"/>
        </a:defRPr>
      </a:lvl5pPr>
      <a:lvl6pPr marL="457200" algn="l" rtl="0" eaLnBrk="1" fontAlgn="base" hangingPunct="1">
        <a:lnSpc>
          <a:spcPct val="90000"/>
        </a:lnSpc>
        <a:spcBef>
          <a:spcPct val="0"/>
        </a:spcBef>
        <a:spcAft>
          <a:spcPct val="0"/>
        </a:spcAft>
        <a:defRPr sz="2800" b="1">
          <a:solidFill>
            <a:schemeClr val="tx1"/>
          </a:solidFill>
          <a:latin typeface="Arial" charset="0"/>
        </a:defRPr>
      </a:lvl6pPr>
      <a:lvl7pPr marL="914400" algn="l" rtl="0" eaLnBrk="1" fontAlgn="base" hangingPunct="1">
        <a:lnSpc>
          <a:spcPct val="90000"/>
        </a:lnSpc>
        <a:spcBef>
          <a:spcPct val="0"/>
        </a:spcBef>
        <a:spcAft>
          <a:spcPct val="0"/>
        </a:spcAft>
        <a:defRPr sz="2800" b="1">
          <a:solidFill>
            <a:schemeClr val="tx1"/>
          </a:solidFill>
          <a:latin typeface="Arial" charset="0"/>
        </a:defRPr>
      </a:lvl7pPr>
      <a:lvl8pPr marL="1371600" algn="l" rtl="0" eaLnBrk="1" fontAlgn="base" hangingPunct="1">
        <a:lnSpc>
          <a:spcPct val="90000"/>
        </a:lnSpc>
        <a:spcBef>
          <a:spcPct val="0"/>
        </a:spcBef>
        <a:spcAft>
          <a:spcPct val="0"/>
        </a:spcAft>
        <a:defRPr sz="2800" b="1">
          <a:solidFill>
            <a:schemeClr val="tx1"/>
          </a:solidFill>
          <a:latin typeface="Arial" charset="0"/>
        </a:defRPr>
      </a:lvl8pPr>
      <a:lvl9pPr marL="1828800" algn="l" rtl="0" eaLnBrk="1" fontAlgn="base" hangingPunct="1">
        <a:lnSpc>
          <a:spcPct val="90000"/>
        </a:lnSpc>
        <a:spcBef>
          <a:spcPct val="0"/>
        </a:spcBef>
        <a:spcAft>
          <a:spcPct val="0"/>
        </a:spcAft>
        <a:defRPr sz="2800" b="1">
          <a:solidFill>
            <a:schemeClr val="tx1"/>
          </a:solidFill>
          <a:latin typeface="Arial" charset="0"/>
        </a:defRPr>
      </a:lvl9pPr>
    </p:titleStyle>
    <p:bodyStyle>
      <a:lvl1pPr algn="l" rtl="0" eaLnBrk="1" fontAlgn="base" hangingPunct="1">
        <a:lnSpc>
          <a:spcPct val="95000"/>
        </a:lnSpc>
        <a:spcBef>
          <a:spcPct val="0"/>
        </a:spcBef>
        <a:spcAft>
          <a:spcPct val="25000"/>
        </a:spcAft>
        <a:buSzPct val="70000"/>
        <a:defRPr sz="2000">
          <a:solidFill>
            <a:schemeClr val="tx1"/>
          </a:solidFill>
          <a:latin typeface="+mn-lt"/>
          <a:ea typeface="+mn-ea"/>
          <a:cs typeface="+mn-cs"/>
        </a:defRPr>
      </a:lvl1pPr>
      <a:lvl2pPr marL="284163" indent="-169863" algn="l" rtl="0" eaLnBrk="1" fontAlgn="base" hangingPunct="1">
        <a:lnSpc>
          <a:spcPct val="95000"/>
        </a:lnSpc>
        <a:spcBef>
          <a:spcPct val="0"/>
        </a:spcBef>
        <a:spcAft>
          <a:spcPct val="25000"/>
        </a:spcAft>
        <a:buFont typeface="Times" pitchFamily="-16" charset="0"/>
        <a:buChar char="•"/>
        <a:defRPr>
          <a:solidFill>
            <a:srgbClr val="3C4F82"/>
          </a:solidFill>
          <a:latin typeface="+mn-lt"/>
        </a:defRPr>
      </a:lvl2pPr>
      <a:lvl3pPr marL="576263" indent="-177800" algn="l" rtl="0" eaLnBrk="1" fontAlgn="base" hangingPunct="1">
        <a:lnSpc>
          <a:spcPct val="95000"/>
        </a:lnSpc>
        <a:spcBef>
          <a:spcPct val="0"/>
        </a:spcBef>
        <a:spcAft>
          <a:spcPct val="25000"/>
        </a:spcAft>
        <a:buFont typeface="Times" pitchFamily="-16" charset="0"/>
        <a:buChar char="–"/>
        <a:defRPr>
          <a:solidFill>
            <a:srgbClr val="3C4F82"/>
          </a:solidFill>
          <a:latin typeface="+mn-lt"/>
        </a:defRPr>
      </a:lvl3pPr>
      <a:lvl4pPr marL="858838" indent="-168275" algn="l" rtl="0" eaLnBrk="1" fontAlgn="base" hangingPunct="1">
        <a:lnSpc>
          <a:spcPct val="95000"/>
        </a:lnSpc>
        <a:spcBef>
          <a:spcPct val="0"/>
        </a:spcBef>
        <a:spcAft>
          <a:spcPct val="25000"/>
        </a:spcAft>
        <a:buChar char="•"/>
        <a:defRPr>
          <a:solidFill>
            <a:srgbClr val="727272"/>
          </a:solidFill>
          <a:latin typeface="+mn-lt"/>
        </a:defRPr>
      </a:lvl4pPr>
      <a:lvl5pPr marL="1143000" indent="-169863" algn="l" rtl="0" eaLnBrk="1" fontAlgn="base" hangingPunct="1">
        <a:lnSpc>
          <a:spcPct val="95000"/>
        </a:lnSpc>
        <a:spcBef>
          <a:spcPct val="0"/>
        </a:spcBef>
        <a:spcAft>
          <a:spcPct val="25000"/>
        </a:spcAft>
        <a:buFont typeface="Times" pitchFamily="-16" charset="0"/>
        <a:buChar char="–"/>
        <a:defRPr>
          <a:solidFill>
            <a:srgbClr val="727272"/>
          </a:solidFill>
          <a:latin typeface="+mn-lt"/>
        </a:defRPr>
      </a:lvl5pPr>
      <a:lvl6pPr marL="1600200" indent="-169863" algn="l" rtl="0" eaLnBrk="1" fontAlgn="base" hangingPunct="1">
        <a:lnSpc>
          <a:spcPct val="95000"/>
        </a:lnSpc>
        <a:spcBef>
          <a:spcPct val="0"/>
        </a:spcBef>
        <a:spcAft>
          <a:spcPct val="25000"/>
        </a:spcAft>
        <a:buFont typeface="Times" pitchFamily="-16" charset="0"/>
        <a:buChar char="–"/>
        <a:defRPr>
          <a:solidFill>
            <a:srgbClr val="727272"/>
          </a:solidFill>
          <a:latin typeface="+mn-lt"/>
        </a:defRPr>
      </a:lvl6pPr>
      <a:lvl7pPr marL="2057400" indent="-169863" algn="l" rtl="0" eaLnBrk="1" fontAlgn="base" hangingPunct="1">
        <a:lnSpc>
          <a:spcPct val="95000"/>
        </a:lnSpc>
        <a:spcBef>
          <a:spcPct val="0"/>
        </a:spcBef>
        <a:spcAft>
          <a:spcPct val="25000"/>
        </a:spcAft>
        <a:buFont typeface="Times" pitchFamily="-16" charset="0"/>
        <a:buChar char="–"/>
        <a:defRPr>
          <a:solidFill>
            <a:srgbClr val="727272"/>
          </a:solidFill>
          <a:latin typeface="+mn-lt"/>
        </a:defRPr>
      </a:lvl7pPr>
      <a:lvl8pPr marL="2514600" indent="-169863" algn="l" rtl="0" eaLnBrk="1" fontAlgn="base" hangingPunct="1">
        <a:lnSpc>
          <a:spcPct val="95000"/>
        </a:lnSpc>
        <a:spcBef>
          <a:spcPct val="0"/>
        </a:spcBef>
        <a:spcAft>
          <a:spcPct val="25000"/>
        </a:spcAft>
        <a:buFont typeface="Times" pitchFamily="-16" charset="0"/>
        <a:buChar char="–"/>
        <a:defRPr>
          <a:solidFill>
            <a:srgbClr val="727272"/>
          </a:solidFill>
          <a:latin typeface="+mn-lt"/>
        </a:defRPr>
      </a:lvl8pPr>
      <a:lvl9pPr marL="2971800" indent="-169863" algn="l" rtl="0" eaLnBrk="1" fontAlgn="base" hangingPunct="1">
        <a:lnSpc>
          <a:spcPct val="95000"/>
        </a:lnSpc>
        <a:spcBef>
          <a:spcPct val="0"/>
        </a:spcBef>
        <a:spcAft>
          <a:spcPct val="25000"/>
        </a:spcAft>
        <a:buFont typeface="Times" pitchFamily="-16" charset="0"/>
        <a:buChar char="–"/>
        <a:defRPr>
          <a:solidFill>
            <a:srgbClr val="72727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8.wmf"/><Relationship Id="rId5" Type="http://schemas.openxmlformats.org/officeDocument/2006/relationships/oleObject" Target="../embeddings/oleObject2.bin"/><Relationship Id="rId4" Type="http://schemas.openxmlformats.org/officeDocument/2006/relationships/image" Target="../media/image7.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3.bin"/><Relationship Id="rId7" Type="http://schemas.openxmlformats.org/officeDocument/2006/relationships/oleObject" Target="../embeddings/oleObject5.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1.wmf"/><Relationship Id="rId11" Type="http://schemas.openxmlformats.org/officeDocument/2006/relationships/oleObject" Target="../embeddings/oleObject7.bin"/><Relationship Id="rId5" Type="http://schemas.openxmlformats.org/officeDocument/2006/relationships/oleObject" Target="../embeddings/oleObject4.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6.bin"/></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6.xml"/><Relationship Id="rId1" Type="http://schemas.openxmlformats.org/officeDocument/2006/relationships/vmlDrawing" Target="../drawings/vmlDrawing3.vml"/><Relationship Id="rId4" Type="http://schemas.openxmlformats.org/officeDocument/2006/relationships/image" Target="../media/image15.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6.xml"/><Relationship Id="rId1" Type="http://schemas.openxmlformats.org/officeDocument/2006/relationships/vmlDrawing" Target="../drawings/vmlDrawing4.vml"/><Relationship Id="rId4" Type="http://schemas.openxmlformats.org/officeDocument/2006/relationships/image" Target="../media/image1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doublejdesign.co.uk/" TargetMode="Externa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6.xml"/><Relationship Id="rId1" Type="http://schemas.openxmlformats.org/officeDocument/2006/relationships/vmlDrawing" Target="../drawings/vmlDrawing5.vml"/><Relationship Id="rId6" Type="http://schemas.openxmlformats.org/officeDocument/2006/relationships/image" Target="../media/image27.wmf"/><Relationship Id="rId5" Type="http://schemas.openxmlformats.org/officeDocument/2006/relationships/oleObject" Target="../embeddings/oleObject11.bin"/><Relationship Id="rId4" Type="http://schemas.openxmlformats.org/officeDocument/2006/relationships/image" Target="../media/image26.wmf"/></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6.xml"/><Relationship Id="rId1" Type="http://schemas.openxmlformats.org/officeDocument/2006/relationships/vmlDrawing" Target="../drawings/vmlDrawing6.vml"/><Relationship Id="rId4" Type="http://schemas.openxmlformats.org/officeDocument/2006/relationships/image" Target="../media/image29.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6.xml"/><Relationship Id="rId1" Type="http://schemas.openxmlformats.org/officeDocument/2006/relationships/vmlDrawing" Target="../drawings/vmlDrawing7.vml"/><Relationship Id="rId4" Type="http://schemas.openxmlformats.org/officeDocument/2006/relationships/image" Target="../media/image30.wmf"/></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6.xml"/><Relationship Id="rId1" Type="http://schemas.openxmlformats.org/officeDocument/2006/relationships/vmlDrawing" Target="../drawings/vmlDrawing8.vml"/><Relationship Id="rId4" Type="http://schemas.openxmlformats.org/officeDocument/2006/relationships/image" Target="../media/image30.wmf"/></Relationships>
</file>

<file path=ppt/slides/_rels/slide44.xml.rels><?xml version="1.0" encoding="UTF-8" standalone="yes"?>
<Relationships xmlns="http://schemas.openxmlformats.org/package/2006/relationships"><Relationship Id="rId2" Type="http://schemas.openxmlformats.org/officeDocument/2006/relationships/image" Target="../media/image31.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customXml" Target="../ink/ink1.xml"/><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customXml" Target="../ink/ink2.xml"/><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customXml" Target="../ink/ink3.xml"/><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8" Type="http://schemas.openxmlformats.org/officeDocument/2006/relationships/customXml" Target="../ink/ink7.xml"/><Relationship Id="rId3" Type="http://schemas.openxmlformats.org/officeDocument/2006/relationships/image" Target="../media/image13.emf"/><Relationship Id="rId7" Type="http://schemas.openxmlformats.org/officeDocument/2006/relationships/image" Target="../media/image15.emf"/><Relationship Id="rId2" Type="http://schemas.openxmlformats.org/officeDocument/2006/relationships/customXml" Target="../ink/ink4.xml"/><Relationship Id="rId1" Type="http://schemas.openxmlformats.org/officeDocument/2006/relationships/slideLayout" Target="../slideLayouts/slideLayout6.xml"/><Relationship Id="rId6" Type="http://schemas.openxmlformats.org/officeDocument/2006/relationships/customXml" Target="../ink/ink6.xml"/><Relationship Id="rId11" Type="http://schemas.openxmlformats.org/officeDocument/2006/relationships/image" Target="../media/image17.emf"/><Relationship Id="rId5" Type="http://schemas.openxmlformats.org/officeDocument/2006/relationships/image" Target="../media/image14.emf"/><Relationship Id="rId10" Type="http://schemas.openxmlformats.org/officeDocument/2006/relationships/customXml" Target="../ink/ink8.xml"/><Relationship Id="rId4" Type="http://schemas.openxmlformats.org/officeDocument/2006/relationships/customXml" Target="../ink/ink5.xml"/><Relationship Id="rId9" Type="http://schemas.openxmlformats.org/officeDocument/2006/relationships/image" Target="../media/image16.emf"/></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8" Type="http://schemas.openxmlformats.org/officeDocument/2006/relationships/customXml" Target="../ink/ink12.xml"/><Relationship Id="rId3" Type="http://schemas.openxmlformats.org/officeDocument/2006/relationships/image" Target="../media/image13.emf"/><Relationship Id="rId7" Type="http://schemas.openxmlformats.org/officeDocument/2006/relationships/image" Target="../media/image15.emf"/><Relationship Id="rId2" Type="http://schemas.openxmlformats.org/officeDocument/2006/relationships/customXml" Target="../ink/ink9.xml"/><Relationship Id="rId1" Type="http://schemas.openxmlformats.org/officeDocument/2006/relationships/slideLayout" Target="../slideLayouts/slideLayout6.xml"/><Relationship Id="rId6" Type="http://schemas.openxmlformats.org/officeDocument/2006/relationships/customXml" Target="../ink/ink11.xml"/><Relationship Id="rId11" Type="http://schemas.openxmlformats.org/officeDocument/2006/relationships/image" Target="../media/image17.emf"/><Relationship Id="rId5" Type="http://schemas.openxmlformats.org/officeDocument/2006/relationships/image" Target="../media/image14.emf"/><Relationship Id="rId10" Type="http://schemas.openxmlformats.org/officeDocument/2006/relationships/customXml" Target="../ink/ink13.xml"/><Relationship Id="rId4" Type="http://schemas.openxmlformats.org/officeDocument/2006/relationships/customXml" Target="../ink/ink10.xml"/><Relationship Id="rId9" Type="http://schemas.openxmlformats.org/officeDocument/2006/relationships/image" Target="../media/image16.emf"/></Relationships>
</file>

<file path=ppt/slides/_rels/slide51.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notesSlide" Target="../notesSlides/notesSlide21.xml"/><Relationship Id="rId7" Type="http://schemas.openxmlformats.org/officeDocument/2006/relationships/oleObject" Target="../embeddings/oleObject17.bin"/><Relationship Id="rId12" Type="http://schemas.openxmlformats.org/officeDocument/2006/relationships/image" Target="../media/image35.wmf"/><Relationship Id="rId2" Type="http://schemas.openxmlformats.org/officeDocument/2006/relationships/slideLayout" Target="../slideLayouts/slideLayout6.xml"/><Relationship Id="rId1" Type="http://schemas.openxmlformats.org/officeDocument/2006/relationships/vmlDrawing" Target="../drawings/vmlDrawing9.vml"/><Relationship Id="rId6" Type="http://schemas.openxmlformats.org/officeDocument/2006/relationships/image" Target="../media/image32.wmf"/><Relationship Id="rId11" Type="http://schemas.openxmlformats.org/officeDocument/2006/relationships/oleObject" Target="../embeddings/oleObject19.bin"/><Relationship Id="rId5" Type="http://schemas.openxmlformats.org/officeDocument/2006/relationships/oleObject" Target="../embeddings/oleObject16.bin"/><Relationship Id="rId10" Type="http://schemas.openxmlformats.org/officeDocument/2006/relationships/image" Target="../media/image34.wmf"/><Relationship Id="rId4" Type="http://schemas.openxmlformats.org/officeDocument/2006/relationships/image" Target="../media/image36.emf"/><Relationship Id="rId9" Type="http://schemas.openxmlformats.org/officeDocument/2006/relationships/oleObject" Target="../embeddings/oleObject18.bin"/></Relationships>
</file>

<file path=ppt/slides/_rels/slide52.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24.bin"/><Relationship Id="rId3" Type="http://schemas.openxmlformats.org/officeDocument/2006/relationships/notesSlide" Target="../notesSlides/notesSlide22.xml"/><Relationship Id="rId7" Type="http://schemas.openxmlformats.org/officeDocument/2006/relationships/oleObject" Target="../embeddings/oleObject21.bin"/><Relationship Id="rId12" Type="http://schemas.openxmlformats.org/officeDocument/2006/relationships/image" Target="../media/image35.wmf"/><Relationship Id="rId2" Type="http://schemas.openxmlformats.org/officeDocument/2006/relationships/slideLayout" Target="../slideLayouts/slideLayout6.xml"/><Relationship Id="rId16" Type="http://schemas.openxmlformats.org/officeDocument/2006/relationships/image" Target="../media/image38.wmf"/><Relationship Id="rId1" Type="http://schemas.openxmlformats.org/officeDocument/2006/relationships/vmlDrawing" Target="../drawings/vmlDrawing10.vml"/><Relationship Id="rId6" Type="http://schemas.openxmlformats.org/officeDocument/2006/relationships/image" Target="../media/image32.wmf"/><Relationship Id="rId11" Type="http://schemas.openxmlformats.org/officeDocument/2006/relationships/oleObject" Target="../embeddings/oleObject23.bin"/><Relationship Id="rId5" Type="http://schemas.openxmlformats.org/officeDocument/2006/relationships/oleObject" Target="../embeddings/oleObject20.bin"/><Relationship Id="rId15" Type="http://schemas.openxmlformats.org/officeDocument/2006/relationships/oleObject" Target="../embeddings/oleObject25.bin"/><Relationship Id="rId10" Type="http://schemas.openxmlformats.org/officeDocument/2006/relationships/image" Target="../media/image34.wmf"/><Relationship Id="rId4" Type="http://schemas.openxmlformats.org/officeDocument/2006/relationships/image" Target="../media/image36.emf"/><Relationship Id="rId9" Type="http://schemas.openxmlformats.org/officeDocument/2006/relationships/oleObject" Target="../embeddings/oleObject22.bin"/><Relationship Id="rId14" Type="http://schemas.openxmlformats.org/officeDocument/2006/relationships/image" Target="../media/image37.wmf"/></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5523" name="Rectangle 3"/>
          <p:cNvSpPr>
            <a:spLocks noGrp="1" noChangeArrowheads="1"/>
          </p:cNvSpPr>
          <p:nvPr>
            <p:ph type="ctrTitle"/>
          </p:nvPr>
        </p:nvSpPr>
        <p:spPr bwMode="gray">
          <a:xfrm>
            <a:off x="4267200" y="2293938"/>
            <a:ext cx="4267200" cy="1107984"/>
          </a:xfrm>
        </p:spPr>
        <p:txBody>
          <a:bodyPr/>
          <a:lstStyle/>
          <a:p>
            <a:r>
              <a:rPr lang="en-US" dirty="0" smtClean="0"/>
              <a:t>Temporal Protection in Real-Time Systems</a:t>
            </a:r>
            <a:r>
              <a:rPr lang="en-US" dirty="0"/>
              <a:t/>
            </a:r>
            <a:br>
              <a:rPr lang="en-US" dirty="0"/>
            </a:br>
            <a:endParaRPr lang="en-US" dirty="0"/>
          </a:p>
        </p:txBody>
      </p:sp>
      <p:sp>
        <p:nvSpPr>
          <p:cNvPr id="875524" name="Rectangle 4"/>
          <p:cNvSpPr>
            <a:spLocks noGrp="1" noChangeArrowheads="1"/>
          </p:cNvSpPr>
          <p:nvPr>
            <p:ph type="subTitle" idx="1"/>
          </p:nvPr>
        </p:nvSpPr>
        <p:spPr bwMode="gray"/>
        <p:txBody>
          <a:bodyPr/>
          <a:lstStyle/>
          <a:p>
            <a:r>
              <a:rPr lang="en-US" dirty="0"/>
              <a:t>Software Engineering Institute</a:t>
            </a:r>
          </a:p>
          <a:p>
            <a:r>
              <a:rPr lang="en-US" dirty="0"/>
              <a:t>Carnegie Mellon University</a:t>
            </a:r>
          </a:p>
          <a:p>
            <a:r>
              <a:rPr lang="en-US" dirty="0"/>
              <a:t>Pittsburgh, PA  15213</a:t>
            </a:r>
          </a:p>
          <a:p>
            <a:endParaRPr lang="en-US" dirty="0"/>
          </a:p>
          <a:p>
            <a:r>
              <a:rPr lang="en-US" dirty="0" smtClean="0"/>
              <a:t>November 2016</a:t>
            </a: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dirty="0" smtClean="0"/>
              <a:t>Criticality As Priority Assignment (CAPA)</a:t>
            </a:r>
          </a:p>
        </p:txBody>
      </p:sp>
      <p:sp>
        <p:nvSpPr>
          <p:cNvPr id="7171" name="Content Placeholder 2"/>
          <p:cNvSpPr>
            <a:spLocks noGrp="1"/>
          </p:cNvSpPr>
          <p:nvPr>
            <p:ph idx="1"/>
          </p:nvPr>
        </p:nvSpPr>
        <p:spPr/>
        <p:txBody>
          <a:bodyPr/>
          <a:lstStyle/>
          <a:p>
            <a:r>
              <a:rPr lang="en-US" dirty="0" smtClean="0"/>
              <a:t>Higher Criticality </a:t>
            </a:r>
            <a:r>
              <a:rPr lang="en-US" dirty="0" smtClean="0">
                <a:sym typeface="Wingdings" pitchFamily="2" charset="2"/>
              </a:rPr>
              <a:t></a:t>
            </a:r>
            <a:r>
              <a:rPr lang="en-US" dirty="0" smtClean="0"/>
              <a:t> Higher Priority</a:t>
            </a:r>
          </a:p>
          <a:p>
            <a:pPr lvl="1"/>
            <a:r>
              <a:rPr lang="en-US" dirty="0" smtClean="0"/>
              <a:t>Ideal criticality protection: </a:t>
            </a:r>
          </a:p>
          <a:p>
            <a:pPr lvl="2"/>
            <a:r>
              <a:rPr lang="en-US" dirty="0" smtClean="0"/>
              <a:t>lower criticality cannot interfere with higher criticality</a:t>
            </a:r>
          </a:p>
          <a:p>
            <a:r>
              <a:rPr lang="en-US" dirty="0" smtClean="0"/>
              <a:t>BUT: Poor Utilization Due to </a:t>
            </a:r>
            <a:r>
              <a:rPr lang="en-US" dirty="0" smtClean="0">
                <a:solidFill>
                  <a:srgbClr val="FF0000"/>
                </a:solidFill>
              </a:rPr>
              <a:t>Priority Inversion</a:t>
            </a:r>
          </a:p>
          <a:p>
            <a:pPr lvl="1"/>
            <a:r>
              <a:rPr lang="en-US" dirty="0" smtClean="0"/>
              <a:t>If criticality order is opposite to rate-monotonic priority order</a:t>
            </a:r>
          </a:p>
        </p:txBody>
      </p:sp>
      <p:cxnSp>
        <p:nvCxnSpPr>
          <p:cNvPr id="7172" name="Straight Connector 12"/>
          <p:cNvCxnSpPr>
            <a:cxnSpLocks noChangeShapeType="1"/>
          </p:cNvCxnSpPr>
          <p:nvPr/>
        </p:nvCxnSpPr>
        <p:spPr bwMode="auto">
          <a:xfrm>
            <a:off x="2819445" y="4127616"/>
            <a:ext cx="3581891" cy="0"/>
          </a:xfrm>
          <a:prstGeom prst="line">
            <a:avLst/>
          </a:prstGeom>
          <a:noFill/>
          <a:ln w="38100" algn="ctr">
            <a:solidFill>
              <a:schemeClr val="tx1"/>
            </a:solidFill>
            <a:round/>
            <a:headEnd/>
            <a:tailEnd/>
          </a:ln>
        </p:spPr>
      </p:cxnSp>
      <p:cxnSp>
        <p:nvCxnSpPr>
          <p:cNvPr id="7173" name="Straight Connector 17"/>
          <p:cNvCxnSpPr>
            <a:cxnSpLocks noChangeShapeType="1"/>
          </p:cNvCxnSpPr>
          <p:nvPr/>
        </p:nvCxnSpPr>
        <p:spPr bwMode="auto">
          <a:xfrm>
            <a:off x="6401336" y="4127616"/>
            <a:ext cx="1523107" cy="0"/>
          </a:xfrm>
          <a:prstGeom prst="line">
            <a:avLst/>
          </a:prstGeom>
          <a:noFill/>
          <a:ln w="38100" algn="ctr">
            <a:solidFill>
              <a:schemeClr val="tx1"/>
            </a:solidFill>
            <a:prstDash val="dash"/>
            <a:round/>
            <a:headEnd/>
            <a:tailEnd/>
          </a:ln>
        </p:spPr>
      </p:cxnSp>
      <p:cxnSp>
        <p:nvCxnSpPr>
          <p:cNvPr id="7174" name="Straight Arrow Connector 19"/>
          <p:cNvCxnSpPr>
            <a:cxnSpLocks noChangeShapeType="1"/>
          </p:cNvCxnSpPr>
          <p:nvPr/>
        </p:nvCxnSpPr>
        <p:spPr bwMode="auto">
          <a:xfrm>
            <a:off x="7924443" y="4127616"/>
            <a:ext cx="839227" cy="1779"/>
          </a:xfrm>
          <a:prstGeom prst="straightConnector1">
            <a:avLst/>
          </a:prstGeom>
          <a:noFill/>
          <a:ln w="38100" algn="ctr">
            <a:solidFill>
              <a:schemeClr val="tx1"/>
            </a:solidFill>
            <a:round/>
            <a:headEnd/>
            <a:tailEnd type="arrow" w="med" len="med"/>
          </a:ln>
        </p:spPr>
      </p:cxnSp>
      <p:cxnSp>
        <p:nvCxnSpPr>
          <p:cNvPr id="7175" name="Straight Connector 23"/>
          <p:cNvCxnSpPr>
            <a:cxnSpLocks noChangeShapeType="1"/>
          </p:cNvCxnSpPr>
          <p:nvPr/>
        </p:nvCxnSpPr>
        <p:spPr bwMode="auto">
          <a:xfrm rot="5400000">
            <a:off x="8154376" y="4126725"/>
            <a:ext cx="304364" cy="0"/>
          </a:xfrm>
          <a:prstGeom prst="line">
            <a:avLst/>
          </a:prstGeom>
          <a:noFill/>
          <a:ln w="38100" algn="ctr">
            <a:solidFill>
              <a:schemeClr val="tx1"/>
            </a:solidFill>
            <a:round/>
            <a:headEnd/>
            <a:tailEnd/>
          </a:ln>
        </p:spPr>
      </p:cxnSp>
      <p:cxnSp>
        <p:nvCxnSpPr>
          <p:cNvPr id="7176" name="Straight Connector 24"/>
          <p:cNvCxnSpPr>
            <a:cxnSpLocks noChangeShapeType="1"/>
          </p:cNvCxnSpPr>
          <p:nvPr/>
        </p:nvCxnSpPr>
        <p:spPr bwMode="auto">
          <a:xfrm>
            <a:off x="2819445" y="5498148"/>
            <a:ext cx="3581891" cy="0"/>
          </a:xfrm>
          <a:prstGeom prst="line">
            <a:avLst/>
          </a:prstGeom>
          <a:noFill/>
          <a:ln w="38100" algn="ctr">
            <a:solidFill>
              <a:schemeClr val="tx1"/>
            </a:solidFill>
            <a:round/>
            <a:headEnd/>
            <a:tailEnd/>
          </a:ln>
        </p:spPr>
      </p:cxnSp>
      <p:cxnSp>
        <p:nvCxnSpPr>
          <p:cNvPr id="7177" name="Straight Connector 25"/>
          <p:cNvCxnSpPr>
            <a:cxnSpLocks noChangeShapeType="1"/>
          </p:cNvCxnSpPr>
          <p:nvPr/>
        </p:nvCxnSpPr>
        <p:spPr bwMode="auto">
          <a:xfrm rot="5400000">
            <a:off x="2667263" y="4126725"/>
            <a:ext cx="304364" cy="0"/>
          </a:xfrm>
          <a:prstGeom prst="line">
            <a:avLst/>
          </a:prstGeom>
          <a:noFill/>
          <a:ln w="38100" algn="ctr">
            <a:solidFill>
              <a:schemeClr val="tx1"/>
            </a:solidFill>
            <a:round/>
            <a:headEnd/>
            <a:tailEnd/>
          </a:ln>
        </p:spPr>
      </p:cxnSp>
      <p:cxnSp>
        <p:nvCxnSpPr>
          <p:cNvPr id="7178" name="Straight Connector 26"/>
          <p:cNvCxnSpPr>
            <a:cxnSpLocks noChangeShapeType="1"/>
          </p:cNvCxnSpPr>
          <p:nvPr/>
        </p:nvCxnSpPr>
        <p:spPr bwMode="auto">
          <a:xfrm rot="5400000">
            <a:off x="2667263" y="5499038"/>
            <a:ext cx="304365" cy="0"/>
          </a:xfrm>
          <a:prstGeom prst="line">
            <a:avLst/>
          </a:prstGeom>
          <a:noFill/>
          <a:ln w="38100" algn="ctr">
            <a:solidFill>
              <a:schemeClr val="tx1"/>
            </a:solidFill>
            <a:round/>
            <a:headEnd/>
            <a:tailEnd/>
          </a:ln>
        </p:spPr>
      </p:cxnSp>
      <p:cxnSp>
        <p:nvCxnSpPr>
          <p:cNvPr id="7179" name="Straight Connector 27"/>
          <p:cNvCxnSpPr>
            <a:cxnSpLocks noChangeShapeType="1"/>
          </p:cNvCxnSpPr>
          <p:nvPr/>
        </p:nvCxnSpPr>
        <p:spPr bwMode="auto">
          <a:xfrm rot="5400000">
            <a:off x="4420711" y="5499038"/>
            <a:ext cx="304365" cy="0"/>
          </a:xfrm>
          <a:prstGeom prst="line">
            <a:avLst/>
          </a:prstGeom>
          <a:noFill/>
          <a:ln w="38100" algn="ctr">
            <a:solidFill>
              <a:schemeClr val="tx1"/>
            </a:solidFill>
            <a:round/>
            <a:headEnd/>
            <a:tailEnd/>
          </a:ln>
        </p:spPr>
      </p:cxnSp>
      <p:cxnSp>
        <p:nvCxnSpPr>
          <p:cNvPr id="7180" name="Straight Connector 28"/>
          <p:cNvCxnSpPr>
            <a:cxnSpLocks noChangeShapeType="1"/>
          </p:cNvCxnSpPr>
          <p:nvPr/>
        </p:nvCxnSpPr>
        <p:spPr bwMode="auto">
          <a:xfrm rot="5400000">
            <a:off x="5943817" y="5499038"/>
            <a:ext cx="304365" cy="0"/>
          </a:xfrm>
          <a:prstGeom prst="line">
            <a:avLst/>
          </a:prstGeom>
          <a:noFill/>
          <a:ln w="38100" algn="ctr">
            <a:solidFill>
              <a:schemeClr val="tx1"/>
            </a:solidFill>
            <a:round/>
            <a:headEnd/>
            <a:tailEnd/>
          </a:ln>
        </p:spPr>
      </p:cxnSp>
      <p:sp>
        <p:nvSpPr>
          <p:cNvPr id="7181" name="Rectangle 29"/>
          <p:cNvSpPr>
            <a:spLocks noChangeArrowheads="1"/>
          </p:cNvSpPr>
          <p:nvPr/>
        </p:nvSpPr>
        <p:spPr bwMode="auto">
          <a:xfrm>
            <a:off x="2819446" y="3746715"/>
            <a:ext cx="1753448" cy="380901"/>
          </a:xfrm>
          <a:prstGeom prst="rect">
            <a:avLst/>
          </a:prstGeom>
          <a:solidFill>
            <a:srgbClr val="C00000"/>
          </a:solid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sp>
        <p:nvSpPr>
          <p:cNvPr id="7182" name="Rectangle 30"/>
          <p:cNvSpPr>
            <a:spLocks noChangeArrowheads="1"/>
          </p:cNvSpPr>
          <p:nvPr/>
        </p:nvSpPr>
        <p:spPr bwMode="auto">
          <a:xfrm>
            <a:off x="4419333" y="5117247"/>
            <a:ext cx="153561" cy="380901"/>
          </a:xfrm>
          <a:prstGeom prst="rect">
            <a:avLst/>
          </a:prstGeom>
          <a:solidFill>
            <a:srgbClr val="5CA1FB">
              <a:alpha val="50195"/>
            </a:srgbClr>
          </a:solidFill>
          <a:ln w="38100" algn="ctr">
            <a:solidFill>
              <a:schemeClr val="tx1"/>
            </a:solidFill>
            <a:prstDash val="sysDash"/>
            <a:round/>
            <a:headEnd/>
            <a:tailEnd/>
          </a:ln>
        </p:spPr>
        <p:txBody>
          <a:bodyPr wrap="none" lIns="0" tIns="0" rIns="0" bIns="0" anchor="ctr"/>
          <a:lstStyle/>
          <a:p>
            <a:pPr defTabSz="912937"/>
            <a:endParaRPr lang="en-US" dirty="0">
              <a:ea typeface="MS PGothic" pitchFamily="34" charset="-128"/>
            </a:endParaRPr>
          </a:p>
        </p:txBody>
      </p:sp>
      <p:cxnSp>
        <p:nvCxnSpPr>
          <p:cNvPr id="7183" name="Straight Connector 31"/>
          <p:cNvCxnSpPr>
            <a:cxnSpLocks noChangeShapeType="1"/>
          </p:cNvCxnSpPr>
          <p:nvPr/>
        </p:nvCxnSpPr>
        <p:spPr bwMode="auto">
          <a:xfrm rot="5400000">
            <a:off x="4420711" y="4126725"/>
            <a:ext cx="304364" cy="0"/>
          </a:xfrm>
          <a:prstGeom prst="line">
            <a:avLst/>
          </a:prstGeom>
          <a:noFill/>
          <a:ln w="38100" algn="ctr">
            <a:solidFill>
              <a:schemeClr val="tx1"/>
            </a:solidFill>
            <a:round/>
            <a:headEnd/>
            <a:tailEnd/>
          </a:ln>
        </p:spPr>
      </p:cxnSp>
      <p:sp>
        <p:nvSpPr>
          <p:cNvPr id="7184" name="TextBox 32"/>
          <p:cNvSpPr txBox="1">
            <a:spLocks noChangeArrowheads="1"/>
          </p:cNvSpPr>
          <p:nvPr/>
        </p:nvSpPr>
        <p:spPr bwMode="auto">
          <a:xfrm>
            <a:off x="8027914" y="4355445"/>
            <a:ext cx="612644" cy="400097"/>
          </a:xfrm>
          <a:prstGeom prst="rect">
            <a:avLst/>
          </a:prstGeom>
          <a:noFill/>
          <a:ln w="9525">
            <a:noFill/>
            <a:miter lim="800000"/>
            <a:headEnd/>
            <a:tailEnd/>
          </a:ln>
        </p:spPr>
        <p:txBody>
          <a:bodyPr wrap="none" lIns="91428" tIns="45714" rIns="91428" bIns="45714">
            <a:spAutoFit/>
          </a:bodyPr>
          <a:lstStyle/>
          <a:p>
            <a:r>
              <a:rPr lang="en-US"/>
              <a:t>100</a:t>
            </a:r>
          </a:p>
        </p:txBody>
      </p:sp>
      <p:sp>
        <p:nvSpPr>
          <p:cNvPr id="7185" name="TextBox 33"/>
          <p:cNvSpPr txBox="1">
            <a:spLocks noChangeArrowheads="1"/>
          </p:cNvSpPr>
          <p:nvPr/>
        </p:nvSpPr>
        <p:spPr bwMode="auto">
          <a:xfrm>
            <a:off x="4348618" y="5651221"/>
            <a:ext cx="469976" cy="400097"/>
          </a:xfrm>
          <a:prstGeom prst="rect">
            <a:avLst/>
          </a:prstGeom>
          <a:noFill/>
          <a:ln w="9525">
            <a:noFill/>
            <a:miter lim="800000"/>
            <a:headEnd/>
            <a:tailEnd/>
          </a:ln>
        </p:spPr>
        <p:txBody>
          <a:bodyPr wrap="none" lIns="91428" tIns="45714" rIns="91428" bIns="45714">
            <a:spAutoFit/>
          </a:bodyPr>
          <a:lstStyle/>
          <a:p>
            <a:r>
              <a:rPr lang="en-US"/>
              <a:t>10</a:t>
            </a:r>
          </a:p>
        </p:txBody>
      </p:sp>
      <p:sp>
        <p:nvSpPr>
          <p:cNvPr id="7186" name="TextBox 34"/>
          <p:cNvSpPr txBox="1">
            <a:spLocks noChangeArrowheads="1"/>
          </p:cNvSpPr>
          <p:nvPr/>
        </p:nvSpPr>
        <p:spPr bwMode="auto">
          <a:xfrm>
            <a:off x="5885118" y="5670798"/>
            <a:ext cx="469976" cy="400097"/>
          </a:xfrm>
          <a:prstGeom prst="rect">
            <a:avLst/>
          </a:prstGeom>
          <a:noFill/>
          <a:ln w="9525">
            <a:noFill/>
            <a:miter lim="800000"/>
            <a:headEnd/>
            <a:tailEnd/>
          </a:ln>
        </p:spPr>
        <p:txBody>
          <a:bodyPr wrap="none" lIns="91428" tIns="45714" rIns="91428" bIns="45714">
            <a:spAutoFit/>
          </a:bodyPr>
          <a:lstStyle/>
          <a:p>
            <a:r>
              <a:rPr lang="en-US"/>
              <a:t>20</a:t>
            </a:r>
          </a:p>
        </p:txBody>
      </p:sp>
      <p:sp>
        <p:nvSpPr>
          <p:cNvPr id="7187" name="TextBox 35"/>
          <p:cNvSpPr txBox="1">
            <a:spLocks noChangeArrowheads="1"/>
          </p:cNvSpPr>
          <p:nvPr/>
        </p:nvSpPr>
        <p:spPr bwMode="auto">
          <a:xfrm>
            <a:off x="1496856" y="3821471"/>
            <a:ext cx="968510" cy="400097"/>
          </a:xfrm>
          <a:prstGeom prst="rect">
            <a:avLst/>
          </a:prstGeom>
          <a:noFill/>
          <a:ln w="9525">
            <a:noFill/>
            <a:miter lim="800000"/>
            <a:headEnd/>
            <a:tailEnd/>
          </a:ln>
        </p:spPr>
        <p:txBody>
          <a:bodyPr wrap="none" lIns="91428" tIns="45714" rIns="91428" bIns="45714">
            <a:spAutoFit/>
          </a:bodyPr>
          <a:lstStyle/>
          <a:p>
            <a:r>
              <a:rPr lang="en-US"/>
              <a:t>10/100</a:t>
            </a:r>
          </a:p>
        </p:txBody>
      </p:sp>
      <p:sp>
        <p:nvSpPr>
          <p:cNvPr id="7188" name="TextBox 36"/>
          <p:cNvSpPr txBox="1">
            <a:spLocks noChangeArrowheads="1"/>
          </p:cNvSpPr>
          <p:nvPr/>
        </p:nvSpPr>
        <p:spPr bwMode="auto">
          <a:xfrm>
            <a:off x="1554708" y="5136826"/>
            <a:ext cx="683175" cy="400097"/>
          </a:xfrm>
          <a:prstGeom prst="rect">
            <a:avLst/>
          </a:prstGeom>
          <a:noFill/>
          <a:ln w="9525">
            <a:noFill/>
            <a:miter lim="800000"/>
            <a:headEnd/>
            <a:tailEnd/>
          </a:ln>
        </p:spPr>
        <p:txBody>
          <a:bodyPr wrap="none" lIns="91428" tIns="45714" rIns="91428" bIns="45714">
            <a:spAutoFit/>
          </a:bodyPr>
          <a:lstStyle/>
          <a:p>
            <a:r>
              <a:rPr lang="en-US"/>
              <a:t>1/10</a:t>
            </a:r>
          </a:p>
        </p:txBody>
      </p:sp>
      <p:sp>
        <p:nvSpPr>
          <p:cNvPr id="7189" name="Rectangle 37"/>
          <p:cNvSpPr>
            <a:spLocks noChangeArrowheads="1"/>
          </p:cNvSpPr>
          <p:nvPr/>
        </p:nvSpPr>
        <p:spPr bwMode="auto">
          <a:xfrm>
            <a:off x="1448113" y="3593643"/>
            <a:ext cx="7390551" cy="1142703"/>
          </a:xfrm>
          <a:prstGeom prst="rect">
            <a:avLst/>
          </a:prstGeom>
          <a:no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sp>
        <p:nvSpPr>
          <p:cNvPr id="7190" name="Rectangle 38"/>
          <p:cNvSpPr>
            <a:spLocks noChangeArrowheads="1"/>
          </p:cNvSpPr>
          <p:nvPr/>
        </p:nvSpPr>
        <p:spPr bwMode="auto">
          <a:xfrm>
            <a:off x="1448113" y="4965954"/>
            <a:ext cx="7390551" cy="1066168"/>
          </a:xfrm>
          <a:prstGeom prst="rect">
            <a:avLst/>
          </a:prstGeom>
          <a:no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sp>
        <p:nvSpPr>
          <p:cNvPr id="7191" name="TextBox 39"/>
          <p:cNvSpPr txBox="1">
            <a:spLocks noChangeArrowheads="1"/>
          </p:cNvSpPr>
          <p:nvPr/>
        </p:nvSpPr>
        <p:spPr bwMode="auto">
          <a:xfrm>
            <a:off x="73150" y="3974543"/>
            <a:ext cx="1350025" cy="707874"/>
          </a:xfrm>
          <a:prstGeom prst="rect">
            <a:avLst/>
          </a:prstGeom>
          <a:noFill/>
          <a:ln w="9525">
            <a:noFill/>
            <a:miter lim="800000"/>
            <a:headEnd/>
            <a:tailEnd/>
          </a:ln>
        </p:spPr>
        <p:txBody>
          <a:bodyPr wrap="none" lIns="91428" tIns="45714" rIns="91428" bIns="45714">
            <a:spAutoFit/>
          </a:bodyPr>
          <a:lstStyle/>
          <a:p>
            <a:r>
              <a:rPr lang="en-US"/>
              <a:t>High</a:t>
            </a:r>
            <a:br>
              <a:rPr lang="en-US"/>
            </a:br>
            <a:r>
              <a:rPr lang="en-US"/>
              <a:t>Criticality</a:t>
            </a:r>
          </a:p>
        </p:txBody>
      </p:sp>
      <p:sp>
        <p:nvSpPr>
          <p:cNvPr id="7192" name="TextBox 40"/>
          <p:cNvSpPr txBox="1">
            <a:spLocks noChangeArrowheads="1"/>
          </p:cNvSpPr>
          <p:nvPr/>
        </p:nvSpPr>
        <p:spPr bwMode="auto">
          <a:xfrm>
            <a:off x="73150" y="5270319"/>
            <a:ext cx="1350025" cy="707874"/>
          </a:xfrm>
          <a:prstGeom prst="rect">
            <a:avLst/>
          </a:prstGeom>
          <a:noFill/>
          <a:ln w="9525">
            <a:noFill/>
            <a:miter lim="800000"/>
            <a:headEnd/>
            <a:tailEnd/>
          </a:ln>
        </p:spPr>
        <p:txBody>
          <a:bodyPr wrap="none" lIns="91428" tIns="45714" rIns="91428" bIns="45714">
            <a:spAutoFit/>
          </a:bodyPr>
          <a:lstStyle/>
          <a:p>
            <a:r>
              <a:rPr lang="en-US"/>
              <a:t>Low</a:t>
            </a:r>
            <a:br>
              <a:rPr lang="en-US"/>
            </a:br>
            <a:r>
              <a:rPr lang="en-US"/>
              <a:t>Criticality</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Task Model</a:t>
            </a:r>
            <a:endParaRPr lang="en-US" dirty="0"/>
          </a:p>
        </p:txBody>
      </p:sp>
      <p:graphicFrame>
        <p:nvGraphicFramePr>
          <p:cNvPr id="6" name="Content Placeholder 5"/>
          <p:cNvGraphicFramePr>
            <a:graphicFrameLocks noGrp="1" noChangeAspect="1"/>
          </p:cNvGraphicFramePr>
          <p:nvPr>
            <p:ph idx="1"/>
          </p:nvPr>
        </p:nvGraphicFramePr>
        <p:xfrm>
          <a:off x="1219200" y="1752600"/>
          <a:ext cx="3459972" cy="685800"/>
        </p:xfrm>
        <a:graphic>
          <a:graphicData uri="http://schemas.openxmlformats.org/presentationml/2006/ole">
            <mc:AlternateContent xmlns:mc="http://schemas.openxmlformats.org/markup-compatibility/2006">
              <mc:Choice xmlns:v="urn:schemas-microsoft-com:vml" Requires="v">
                <p:oleObj spid="_x0000_s933926" name="Equation" r:id="rId3" imgW="1282680" imgH="253800" progId="Equation.3">
                  <p:embed/>
                </p:oleObj>
              </mc:Choice>
              <mc:Fallback>
                <p:oleObj name="Equation" r:id="rId3" imgW="1282680" imgH="253800" progId="Equation.3">
                  <p:embed/>
                  <p:pic>
                    <p:nvPicPr>
                      <p:cNvPr id="0" name="Content Placeholder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752600"/>
                        <a:ext cx="3459972"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1219200" y="2971800"/>
          <a:ext cx="533400" cy="2886636"/>
        </p:xfrm>
        <a:graphic>
          <a:graphicData uri="http://schemas.openxmlformats.org/presentationml/2006/ole">
            <mc:AlternateContent xmlns:mc="http://schemas.openxmlformats.org/markup-compatibility/2006">
              <mc:Choice xmlns:v="urn:schemas-microsoft-com:vml" Requires="v">
                <p:oleObj spid="_x0000_s933927" name="Equation" r:id="rId5" imgW="215640" imgH="1168200" progId="Equation.3">
                  <p:embed/>
                </p:oleObj>
              </mc:Choice>
              <mc:Fallback>
                <p:oleObj name="Equation" r:id="rId5" imgW="215640" imgH="11682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2971800"/>
                        <a:ext cx="533400" cy="28866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extBox 8"/>
          <p:cNvSpPr txBox="1"/>
          <p:nvPr/>
        </p:nvSpPr>
        <p:spPr>
          <a:xfrm>
            <a:off x="1828800" y="3048000"/>
            <a:ext cx="4357283" cy="400110"/>
          </a:xfrm>
          <a:prstGeom prst="rect">
            <a:avLst/>
          </a:prstGeom>
          <a:noFill/>
        </p:spPr>
        <p:txBody>
          <a:bodyPr wrap="none" rtlCol="0">
            <a:spAutoFit/>
          </a:bodyPr>
          <a:lstStyle/>
          <a:p>
            <a:r>
              <a:rPr lang="en-US" dirty="0" smtClean="0"/>
              <a:t>Normal Execution Budget of task </a:t>
            </a:r>
            <a:r>
              <a:rPr lang="en-US" i="1" dirty="0" err="1" smtClean="0"/>
              <a:t>i</a:t>
            </a:r>
            <a:endParaRPr lang="en-US" dirty="0"/>
          </a:p>
        </p:txBody>
      </p:sp>
      <p:sp>
        <p:nvSpPr>
          <p:cNvPr id="10" name="TextBox 9"/>
          <p:cNvSpPr txBox="1"/>
          <p:nvPr/>
        </p:nvSpPr>
        <p:spPr>
          <a:xfrm>
            <a:off x="1793534" y="3657600"/>
            <a:ext cx="4584909" cy="400110"/>
          </a:xfrm>
          <a:prstGeom prst="rect">
            <a:avLst/>
          </a:prstGeom>
          <a:noFill/>
        </p:spPr>
        <p:txBody>
          <a:bodyPr wrap="none" rtlCol="0">
            <a:spAutoFit/>
          </a:bodyPr>
          <a:lstStyle/>
          <a:p>
            <a:pPr algn="l"/>
            <a:r>
              <a:rPr lang="en-US" dirty="0" smtClean="0"/>
              <a:t>Overload Execution Budget of task </a:t>
            </a:r>
            <a:r>
              <a:rPr lang="en-US" i="1" dirty="0" err="1" smtClean="0"/>
              <a:t>i</a:t>
            </a:r>
            <a:endParaRPr lang="en-US" i="1" dirty="0"/>
          </a:p>
        </p:txBody>
      </p:sp>
      <p:sp>
        <p:nvSpPr>
          <p:cNvPr id="11" name="TextBox 10"/>
          <p:cNvSpPr txBox="1"/>
          <p:nvPr/>
        </p:nvSpPr>
        <p:spPr>
          <a:xfrm>
            <a:off x="1828800" y="4267200"/>
            <a:ext cx="2020105" cy="400110"/>
          </a:xfrm>
          <a:prstGeom prst="rect">
            <a:avLst/>
          </a:prstGeom>
          <a:noFill/>
        </p:spPr>
        <p:txBody>
          <a:bodyPr wrap="none" rtlCol="0">
            <a:spAutoFit/>
          </a:bodyPr>
          <a:lstStyle/>
          <a:p>
            <a:pPr algn="l"/>
            <a:r>
              <a:rPr lang="en-US" dirty="0" smtClean="0"/>
              <a:t>Period of task </a:t>
            </a:r>
            <a:r>
              <a:rPr lang="en-US" i="1" dirty="0" err="1" smtClean="0"/>
              <a:t>i</a:t>
            </a:r>
            <a:endParaRPr lang="en-US" i="1" dirty="0"/>
          </a:p>
        </p:txBody>
      </p:sp>
      <p:sp>
        <p:nvSpPr>
          <p:cNvPr id="12" name="TextBox 11"/>
          <p:cNvSpPr txBox="1"/>
          <p:nvPr/>
        </p:nvSpPr>
        <p:spPr>
          <a:xfrm>
            <a:off x="1828800" y="4724400"/>
            <a:ext cx="3148811" cy="400110"/>
          </a:xfrm>
          <a:prstGeom prst="rect">
            <a:avLst/>
          </a:prstGeom>
          <a:noFill/>
        </p:spPr>
        <p:txBody>
          <a:bodyPr wrap="none" rtlCol="0">
            <a:spAutoFit/>
          </a:bodyPr>
          <a:lstStyle/>
          <a:p>
            <a:pPr algn="l"/>
            <a:r>
              <a:rPr lang="en-US" dirty="0" smtClean="0"/>
              <a:t>Deadline of task </a:t>
            </a:r>
            <a:r>
              <a:rPr lang="en-US" i="1" dirty="0" err="1" smtClean="0"/>
              <a:t>i</a:t>
            </a:r>
            <a:r>
              <a:rPr lang="en-US" dirty="0" smtClean="0"/>
              <a:t>  D</a:t>
            </a:r>
            <a:r>
              <a:rPr lang="en-US" baseline="-25000" dirty="0" smtClean="0"/>
              <a:t>i</a:t>
            </a:r>
            <a:r>
              <a:rPr lang="en-US" dirty="0" smtClean="0"/>
              <a:t> ≤ T</a:t>
            </a:r>
            <a:r>
              <a:rPr lang="en-US" baseline="-25000" dirty="0" smtClean="0"/>
              <a:t>i</a:t>
            </a:r>
            <a:endParaRPr lang="en-US" baseline="-25000" dirty="0"/>
          </a:p>
        </p:txBody>
      </p:sp>
      <p:sp>
        <p:nvSpPr>
          <p:cNvPr id="13" name="TextBox 12"/>
          <p:cNvSpPr txBox="1"/>
          <p:nvPr/>
        </p:nvSpPr>
        <p:spPr>
          <a:xfrm>
            <a:off x="1905000" y="5334000"/>
            <a:ext cx="2387192" cy="400110"/>
          </a:xfrm>
          <a:prstGeom prst="rect">
            <a:avLst/>
          </a:prstGeom>
          <a:noFill/>
        </p:spPr>
        <p:txBody>
          <a:bodyPr wrap="none" rtlCol="0">
            <a:spAutoFit/>
          </a:bodyPr>
          <a:lstStyle/>
          <a:p>
            <a:pPr algn="l"/>
            <a:r>
              <a:rPr lang="en-US" dirty="0" smtClean="0"/>
              <a:t>Criticality of task </a:t>
            </a:r>
            <a:r>
              <a:rPr lang="en-US" i="1" dirty="0" err="1" smtClean="0"/>
              <a:t>i</a:t>
            </a:r>
            <a:endParaRPr lang="en-US" i="1" dirty="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Zero-Slack Scheduling</a:t>
            </a:r>
            <a:endParaRPr lang="en-US" dirty="0"/>
          </a:p>
        </p:txBody>
      </p:sp>
      <p:sp>
        <p:nvSpPr>
          <p:cNvPr id="33" name="Content Placeholder 32"/>
          <p:cNvSpPr>
            <a:spLocks noGrp="1"/>
          </p:cNvSpPr>
          <p:nvPr>
            <p:ph idx="1"/>
          </p:nvPr>
        </p:nvSpPr>
        <p:spPr>
          <a:xfrm>
            <a:off x="533400" y="1143000"/>
            <a:ext cx="8153400" cy="1828800"/>
          </a:xfrm>
        </p:spPr>
        <p:txBody>
          <a:bodyPr/>
          <a:lstStyle/>
          <a:p>
            <a:r>
              <a:rPr lang="en-US" dirty="0" smtClean="0"/>
              <a:t>Start with RM</a:t>
            </a:r>
          </a:p>
          <a:p>
            <a:r>
              <a:rPr lang="en-US" dirty="0" smtClean="0"/>
              <a:t>Calculate the last instant before </a:t>
            </a:r>
            <a:r>
              <a:rPr lang="en-US" dirty="0" err="1" smtClean="0">
                <a:latin typeface="Symbol" pitchFamily="18" charset="2"/>
              </a:rPr>
              <a:t>t</a:t>
            </a:r>
            <a:r>
              <a:rPr lang="en-US" baseline="-25000" dirty="0" err="1" smtClean="0"/>
              <a:t>HC</a:t>
            </a:r>
            <a:r>
              <a:rPr lang="en-US" dirty="0" smtClean="0"/>
              <a:t> misses its deadline</a:t>
            </a:r>
          </a:p>
          <a:p>
            <a:pPr lvl="1"/>
            <a:r>
              <a:rPr lang="en-US" dirty="0" smtClean="0"/>
              <a:t>this is called the </a:t>
            </a:r>
            <a:r>
              <a:rPr lang="en-US" b="1" i="1" dirty="0" smtClean="0"/>
              <a:t>zero-slack</a:t>
            </a:r>
            <a:r>
              <a:rPr lang="en-US" dirty="0" smtClean="0"/>
              <a:t> instant</a:t>
            </a:r>
          </a:p>
          <a:p>
            <a:r>
              <a:rPr lang="en-US" dirty="0" smtClean="0"/>
              <a:t>Switch to criticality-as-priority</a:t>
            </a:r>
          </a:p>
          <a:p>
            <a:pPr lvl="1"/>
            <a:r>
              <a:rPr lang="en-US" dirty="0" smtClean="0"/>
              <a:t>Splits the execution window into </a:t>
            </a:r>
          </a:p>
          <a:p>
            <a:pPr lvl="2"/>
            <a:r>
              <a:rPr lang="en-US" dirty="0" smtClean="0"/>
              <a:t>Normal mode (RM)</a:t>
            </a:r>
          </a:p>
          <a:p>
            <a:pPr lvl="2"/>
            <a:r>
              <a:rPr lang="en-US" dirty="0" smtClean="0"/>
              <a:t>Critical mode (CAPA)</a:t>
            </a:r>
            <a:endParaRPr lang="en-US" dirty="0"/>
          </a:p>
        </p:txBody>
      </p:sp>
      <p:cxnSp>
        <p:nvCxnSpPr>
          <p:cNvPr id="6" name="Straight Arrow Connector 5"/>
          <p:cNvCxnSpPr/>
          <p:nvPr/>
        </p:nvCxnSpPr>
        <p:spPr bwMode="auto">
          <a:xfrm>
            <a:off x="2743200" y="4343400"/>
            <a:ext cx="58674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7" name="Straight Arrow Connector 6"/>
          <p:cNvCxnSpPr/>
          <p:nvPr/>
        </p:nvCxnSpPr>
        <p:spPr bwMode="auto">
          <a:xfrm>
            <a:off x="2743200" y="5180012"/>
            <a:ext cx="58674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9" name="Straight Connector 8"/>
          <p:cNvCxnSpPr/>
          <p:nvPr/>
        </p:nvCxnSpPr>
        <p:spPr bwMode="auto">
          <a:xfrm rot="5400000">
            <a:off x="26670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0" name="Straight Connector 9"/>
          <p:cNvCxnSpPr/>
          <p:nvPr/>
        </p:nvCxnSpPr>
        <p:spPr bwMode="auto">
          <a:xfrm rot="5400000">
            <a:off x="52578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rot="5400000">
            <a:off x="78486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2" name="Straight Connector 11"/>
          <p:cNvCxnSpPr/>
          <p:nvPr/>
        </p:nvCxnSpPr>
        <p:spPr bwMode="auto">
          <a:xfrm rot="5400000">
            <a:off x="7848600" y="5181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rot="5400000">
            <a:off x="2667000" y="5181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14" name="Rectangle 13"/>
          <p:cNvSpPr/>
          <p:nvPr/>
        </p:nvSpPr>
        <p:spPr bwMode="auto">
          <a:xfrm>
            <a:off x="2743200" y="3886200"/>
            <a:ext cx="1295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6" charset="-128"/>
              </a:rPr>
              <a:t>2</a:t>
            </a:r>
          </a:p>
        </p:txBody>
      </p:sp>
      <p:sp>
        <p:nvSpPr>
          <p:cNvPr id="20" name="Rectangle 19"/>
          <p:cNvSpPr/>
          <p:nvPr/>
        </p:nvSpPr>
        <p:spPr bwMode="auto">
          <a:xfrm>
            <a:off x="5334000" y="3886200"/>
            <a:ext cx="649224"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6" charset="-128"/>
              </a:rPr>
              <a:t>1</a:t>
            </a:r>
          </a:p>
        </p:txBody>
      </p:sp>
      <p:sp>
        <p:nvSpPr>
          <p:cNvPr id="21" name="Rectangle 20"/>
          <p:cNvSpPr/>
          <p:nvPr/>
        </p:nvSpPr>
        <p:spPr bwMode="auto">
          <a:xfrm>
            <a:off x="4038600" y="4724400"/>
            <a:ext cx="1295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6" charset="-128"/>
              </a:rPr>
              <a:t>2</a:t>
            </a:r>
          </a:p>
        </p:txBody>
      </p:sp>
      <p:sp>
        <p:nvSpPr>
          <p:cNvPr id="22" name="Rectangle 21"/>
          <p:cNvSpPr/>
          <p:nvPr/>
        </p:nvSpPr>
        <p:spPr bwMode="auto">
          <a:xfrm>
            <a:off x="5967350" y="4724400"/>
            <a:ext cx="3048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dirty="0" smtClean="0">
                <a:solidFill>
                  <a:schemeClr val="bg1"/>
                </a:solidFill>
              </a:rPr>
              <a:t>½</a:t>
            </a:r>
            <a:endParaRPr kumimoji="0" lang="en-US" sz="2000" b="1" i="0" u="none" strike="noStrike" cap="none" normalizeH="0" baseline="0" dirty="0" smtClean="0">
              <a:ln>
                <a:noFill/>
              </a:ln>
              <a:solidFill>
                <a:schemeClr val="bg1"/>
              </a:solidFill>
              <a:effectLst/>
              <a:latin typeface="Arial" charset="0"/>
              <a:ea typeface="ＭＳ Ｐゴシック" pitchFamily="-16" charset="-128"/>
            </a:endParaRPr>
          </a:p>
        </p:txBody>
      </p:sp>
      <p:sp>
        <p:nvSpPr>
          <p:cNvPr id="23" name="Rectangle 22"/>
          <p:cNvSpPr/>
          <p:nvPr/>
        </p:nvSpPr>
        <p:spPr bwMode="auto">
          <a:xfrm>
            <a:off x="6253350" y="4724400"/>
            <a:ext cx="1645920" cy="457200"/>
          </a:xfrm>
          <a:prstGeom prst="rect">
            <a:avLst/>
          </a:prstGeom>
          <a:solidFill>
            <a:srgbClr val="5CA1FB">
              <a:alpha val="50196"/>
            </a:srgb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r>
              <a:rPr kumimoji="0" lang="en-US" sz="2000" b="1" i="0" u="none" strike="noStrike" cap="none" normalizeH="0" baseline="0" dirty="0" smtClean="0">
                <a:ln>
                  <a:noFill/>
                </a:ln>
                <a:solidFill>
                  <a:schemeClr val="tx1"/>
                </a:solidFill>
                <a:effectLst/>
                <a:latin typeface="Arial" charset="0"/>
                <a:ea typeface="ＭＳ Ｐゴシック" pitchFamily="-16" charset="-128"/>
              </a:rPr>
              <a:t>2</a:t>
            </a:r>
            <a:r>
              <a:rPr lang="en-US" dirty="0" smtClean="0"/>
              <a:t>½</a:t>
            </a:r>
            <a:endParaRPr kumimoji="0" lang="en-US" sz="2000" b="1" i="0" u="none" strike="noStrike" cap="none" normalizeH="0" baseline="0" dirty="0" smtClean="0">
              <a:ln>
                <a:noFill/>
              </a:ln>
              <a:effectLst/>
              <a:latin typeface="Arial" charset="0"/>
              <a:ea typeface="ＭＳ Ｐゴシック" pitchFamily="-16" charset="-128"/>
            </a:endParaRPr>
          </a:p>
        </p:txBody>
      </p:sp>
      <p:sp>
        <p:nvSpPr>
          <p:cNvPr id="24" name="Rectangle 23"/>
          <p:cNvSpPr/>
          <p:nvPr/>
        </p:nvSpPr>
        <p:spPr bwMode="auto">
          <a:xfrm>
            <a:off x="6284976" y="3886200"/>
            <a:ext cx="649224"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6" charset="-128"/>
              </a:rPr>
              <a:t>1</a:t>
            </a:r>
          </a:p>
        </p:txBody>
      </p:sp>
      <p:sp>
        <p:nvSpPr>
          <p:cNvPr id="25" name="TextBox 24"/>
          <p:cNvSpPr txBox="1"/>
          <p:nvPr/>
        </p:nvSpPr>
        <p:spPr>
          <a:xfrm>
            <a:off x="914400" y="3886200"/>
            <a:ext cx="1696298" cy="400110"/>
          </a:xfrm>
          <a:prstGeom prst="rect">
            <a:avLst/>
          </a:prstGeom>
          <a:noFill/>
        </p:spPr>
        <p:txBody>
          <a:bodyPr wrap="none" rtlCol="0">
            <a:spAutoFit/>
          </a:bodyPr>
          <a:lstStyle/>
          <a:p>
            <a:pPr algn="l"/>
            <a:r>
              <a:rPr lang="en-US" dirty="0" err="1" smtClean="0">
                <a:latin typeface="Symbol" pitchFamily="18" charset="2"/>
              </a:rPr>
              <a:t>t</a:t>
            </a:r>
            <a:r>
              <a:rPr lang="en-US" baseline="-25000" dirty="0" err="1" smtClean="0"/>
              <a:t>LC</a:t>
            </a:r>
            <a:r>
              <a:rPr lang="en-US" dirty="0" smtClean="0"/>
              <a:t> =(2,2,4,4)</a:t>
            </a:r>
            <a:endParaRPr lang="en-US" dirty="0"/>
          </a:p>
        </p:txBody>
      </p:sp>
      <p:sp>
        <p:nvSpPr>
          <p:cNvPr id="26" name="TextBox 25"/>
          <p:cNvSpPr txBox="1"/>
          <p:nvPr/>
        </p:nvSpPr>
        <p:spPr>
          <a:xfrm>
            <a:off x="914400" y="4800600"/>
            <a:ext cx="1928733" cy="400110"/>
          </a:xfrm>
          <a:prstGeom prst="rect">
            <a:avLst/>
          </a:prstGeom>
          <a:noFill/>
        </p:spPr>
        <p:txBody>
          <a:bodyPr wrap="none" rtlCol="0">
            <a:spAutoFit/>
          </a:bodyPr>
          <a:lstStyle/>
          <a:p>
            <a:pPr algn="l"/>
            <a:r>
              <a:rPr lang="en-US" dirty="0" err="1" smtClean="0">
                <a:latin typeface="Symbol" pitchFamily="18" charset="2"/>
              </a:rPr>
              <a:t>t</a:t>
            </a:r>
            <a:r>
              <a:rPr lang="en-US" baseline="-25000" dirty="0" err="1" smtClean="0"/>
              <a:t>HC</a:t>
            </a:r>
            <a:r>
              <a:rPr lang="en-US" dirty="0" smtClean="0"/>
              <a:t> =(2.5,5,8,8)</a:t>
            </a:r>
            <a:endParaRPr lang="en-US" dirty="0"/>
          </a:p>
        </p:txBody>
      </p:sp>
      <p:sp>
        <p:nvSpPr>
          <p:cNvPr id="28" name="Left Brace 27"/>
          <p:cNvSpPr/>
          <p:nvPr/>
        </p:nvSpPr>
        <p:spPr bwMode="auto">
          <a:xfrm rot="16200000">
            <a:off x="4152900" y="3771900"/>
            <a:ext cx="381000" cy="3200400"/>
          </a:xfrm>
          <a:prstGeom prst="leftBrace">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0" name="Left Brace 29"/>
          <p:cNvSpPr/>
          <p:nvPr/>
        </p:nvSpPr>
        <p:spPr bwMode="auto">
          <a:xfrm rot="16200000">
            <a:off x="6743700" y="4381500"/>
            <a:ext cx="381000" cy="1981200"/>
          </a:xfrm>
          <a:prstGeom prst="leftBrace">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1" name="TextBox 30"/>
          <p:cNvSpPr txBox="1"/>
          <p:nvPr/>
        </p:nvSpPr>
        <p:spPr>
          <a:xfrm>
            <a:off x="3429000" y="5715000"/>
            <a:ext cx="1808508" cy="400110"/>
          </a:xfrm>
          <a:prstGeom prst="rect">
            <a:avLst/>
          </a:prstGeom>
          <a:noFill/>
        </p:spPr>
        <p:txBody>
          <a:bodyPr wrap="none" rtlCol="0">
            <a:spAutoFit/>
          </a:bodyPr>
          <a:lstStyle/>
          <a:p>
            <a:r>
              <a:rPr lang="en-US" dirty="0" smtClean="0"/>
              <a:t>Normal Mode</a:t>
            </a:r>
            <a:endParaRPr lang="en-US" dirty="0"/>
          </a:p>
        </p:txBody>
      </p:sp>
      <p:sp>
        <p:nvSpPr>
          <p:cNvPr id="32" name="TextBox 31"/>
          <p:cNvSpPr txBox="1"/>
          <p:nvPr/>
        </p:nvSpPr>
        <p:spPr>
          <a:xfrm>
            <a:off x="6019800" y="5715000"/>
            <a:ext cx="1792478" cy="400110"/>
          </a:xfrm>
          <a:prstGeom prst="rect">
            <a:avLst/>
          </a:prstGeom>
          <a:noFill/>
        </p:spPr>
        <p:txBody>
          <a:bodyPr wrap="none" rtlCol="0">
            <a:spAutoFit/>
          </a:bodyPr>
          <a:lstStyle/>
          <a:p>
            <a:r>
              <a:rPr lang="en-US" dirty="0" smtClean="0"/>
              <a:t>Critical Mode</a:t>
            </a:r>
            <a:endParaRPr lang="en-US" dirty="0"/>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3"/>
          <p:cNvSpPr>
            <a:spLocks noGrp="1"/>
          </p:cNvSpPr>
          <p:nvPr>
            <p:ph type="title"/>
          </p:nvPr>
        </p:nvSpPr>
        <p:spPr/>
        <p:txBody>
          <a:bodyPr/>
          <a:lstStyle/>
          <a:p>
            <a:pPr eaLnBrk="1" hangingPunct="1"/>
            <a:r>
              <a:rPr lang="en-US" dirty="0" smtClean="0"/>
              <a:t>Critical Instant of a Task </a:t>
            </a:r>
            <a:r>
              <a:rPr lang="en-US" dirty="0" err="1" smtClean="0">
                <a:latin typeface="Symbol" pitchFamily="18" charset="2"/>
              </a:rPr>
              <a:t>t</a:t>
            </a:r>
            <a:r>
              <a:rPr lang="en-US" baseline="-25000" dirty="0" err="1" smtClean="0"/>
              <a:t>i</a:t>
            </a:r>
            <a:endParaRPr lang="en-US" baseline="-25000" dirty="0" smtClean="0"/>
          </a:p>
        </p:txBody>
      </p:sp>
      <p:pic>
        <p:nvPicPr>
          <p:cNvPr id="9219" name="Picture 9" descr="critical-instant-color.emf"/>
          <p:cNvPicPr>
            <a:picLocks noChangeAspect="1"/>
          </p:cNvPicPr>
          <p:nvPr/>
        </p:nvPicPr>
        <p:blipFill>
          <a:blip r:embed="rId2" cstate="print"/>
          <a:srcRect/>
          <a:stretch>
            <a:fillRect/>
          </a:stretch>
        </p:blipFill>
        <p:spPr bwMode="auto">
          <a:xfrm>
            <a:off x="1233843" y="1827970"/>
            <a:ext cx="6529897" cy="38819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Interference in Zero-Slack Scheduling</a:t>
            </a:r>
            <a:endParaRPr lang="en-US" dirty="0"/>
          </a:p>
        </p:txBody>
      </p:sp>
      <p:sp>
        <p:nvSpPr>
          <p:cNvPr id="3" name="Content Placeholder 2"/>
          <p:cNvSpPr>
            <a:spLocks noGrp="1"/>
          </p:cNvSpPr>
          <p:nvPr>
            <p:ph idx="1"/>
          </p:nvPr>
        </p:nvSpPr>
        <p:spPr/>
        <p:txBody>
          <a:bodyPr/>
          <a:lstStyle/>
          <a:p>
            <a:r>
              <a:rPr lang="en-US" dirty="0" smtClean="0"/>
              <a:t>Task Set Divided into</a:t>
            </a:r>
          </a:p>
          <a:p>
            <a:pPr lvl="1"/>
            <a:r>
              <a:rPr lang="en-US" dirty="0" err="1" smtClean="0"/>
              <a:t>H</a:t>
            </a:r>
            <a:r>
              <a:rPr lang="en-US" baseline="30000" dirty="0" err="1" smtClean="0"/>
              <a:t>lc</a:t>
            </a:r>
            <a:r>
              <a:rPr lang="en-US" dirty="0" smtClean="0"/>
              <a:t> :  Higher priority, lower criticality</a:t>
            </a:r>
            <a:endParaRPr lang="en-US" baseline="30000" dirty="0" smtClean="0"/>
          </a:p>
          <a:p>
            <a:pPr lvl="1"/>
            <a:r>
              <a:rPr lang="en-US" dirty="0" err="1" smtClean="0"/>
              <a:t>H</a:t>
            </a:r>
            <a:r>
              <a:rPr lang="en-US" baseline="30000" dirty="0" err="1" smtClean="0"/>
              <a:t>hc</a:t>
            </a:r>
            <a:r>
              <a:rPr lang="en-US" dirty="0" smtClean="0"/>
              <a:t> :  Higher priority, higher criticality</a:t>
            </a:r>
            <a:endParaRPr lang="en-US" baseline="30000" dirty="0" smtClean="0"/>
          </a:p>
          <a:p>
            <a:pPr lvl="1"/>
            <a:r>
              <a:rPr lang="en-US" dirty="0" err="1" smtClean="0"/>
              <a:t>L</a:t>
            </a:r>
            <a:r>
              <a:rPr lang="en-US" baseline="30000" dirty="0" err="1" smtClean="0"/>
              <a:t>lc</a:t>
            </a:r>
            <a:r>
              <a:rPr lang="en-US" dirty="0" smtClean="0"/>
              <a:t> : Lower priority, lower criticality</a:t>
            </a:r>
            <a:endParaRPr lang="en-US" baseline="30000" dirty="0" smtClean="0"/>
          </a:p>
          <a:p>
            <a:pPr lvl="1"/>
            <a:r>
              <a:rPr lang="en-US" dirty="0" err="1" smtClean="0"/>
              <a:t>L</a:t>
            </a:r>
            <a:r>
              <a:rPr lang="en-US" baseline="30000" dirty="0" err="1" smtClean="0"/>
              <a:t>hc</a:t>
            </a:r>
            <a:r>
              <a:rPr lang="en-US" dirty="0" smtClean="0"/>
              <a:t> : Lower priority, higher criticality</a:t>
            </a:r>
            <a:endParaRPr lang="en-US" baseline="30000" dirty="0" smtClean="0"/>
          </a:p>
          <a:p>
            <a:r>
              <a:rPr lang="en-US" dirty="0" smtClean="0"/>
              <a:t>Interfering tasks in normal mode (Normal mode)</a:t>
            </a:r>
          </a:p>
          <a:p>
            <a:pPr lvl="1"/>
            <a:r>
              <a:rPr lang="en-US" dirty="0" err="1" smtClean="0"/>
              <a:t>H</a:t>
            </a:r>
            <a:r>
              <a:rPr lang="en-US" baseline="30000" dirty="0" err="1" smtClean="0"/>
              <a:t>lc</a:t>
            </a:r>
            <a:r>
              <a:rPr lang="en-US" dirty="0" smtClean="0"/>
              <a:t> + </a:t>
            </a:r>
            <a:r>
              <a:rPr lang="en-US" dirty="0" err="1" smtClean="0"/>
              <a:t>H</a:t>
            </a:r>
            <a:r>
              <a:rPr lang="en-US" baseline="30000" dirty="0" err="1" smtClean="0"/>
              <a:t>hc</a:t>
            </a:r>
            <a:r>
              <a:rPr lang="en-US" dirty="0" smtClean="0"/>
              <a:t> + </a:t>
            </a:r>
            <a:r>
              <a:rPr lang="en-US" dirty="0" err="1" smtClean="0"/>
              <a:t>L</a:t>
            </a:r>
            <a:r>
              <a:rPr lang="en-US" baseline="30000" dirty="0" err="1" smtClean="0"/>
              <a:t>hc</a:t>
            </a:r>
            <a:endParaRPr lang="en-US" baseline="30000" dirty="0" smtClean="0"/>
          </a:p>
          <a:p>
            <a:r>
              <a:rPr lang="en-US" dirty="0" smtClean="0"/>
              <a:t>Interfering tasks in critical mode (C mode)</a:t>
            </a:r>
          </a:p>
          <a:p>
            <a:pPr lvl="1"/>
            <a:r>
              <a:rPr lang="en-US" dirty="0" err="1" smtClean="0"/>
              <a:t>H</a:t>
            </a:r>
            <a:r>
              <a:rPr lang="en-US" baseline="30000" dirty="0" err="1" smtClean="0"/>
              <a:t>hc</a:t>
            </a:r>
            <a:r>
              <a:rPr lang="en-US" dirty="0" smtClean="0"/>
              <a:t> + </a:t>
            </a:r>
            <a:r>
              <a:rPr lang="en-US" dirty="0" err="1" smtClean="0"/>
              <a:t>L</a:t>
            </a:r>
            <a:r>
              <a:rPr lang="en-US" baseline="30000" dirty="0" err="1" smtClean="0"/>
              <a:t>hc</a:t>
            </a:r>
            <a:r>
              <a:rPr lang="en-US" dirty="0" smtClean="0"/>
              <a:t> </a:t>
            </a:r>
            <a:endParaRPr lang="en-US" dirty="0"/>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Scheduling Guarantee</a:t>
            </a:r>
            <a:endParaRPr lang="en-US" dirty="0"/>
          </a:p>
        </p:txBody>
      </p:sp>
      <p:sp>
        <p:nvSpPr>
          <p:cNvPr id="3" name="Content Placeholder 2"/>
          <p:cNvSpPr>
            <a:spLocks noGrp="1"/>
          </p:cNvSpPr>
          <p:nvPr>
            <p:ph idx="1"/>
          </p:nvPr>
        </p:nvSpPr>
        <p:spPr/>
        <p:txBody>
          <a:bodyPr/>
          <a:lstStyle/>
          <a:p>
            <a:endParaRPr lang="en-US" sz="2800" dirty="0" smtClean="0"/>
          </a:p>
          <a:p>
            <a:endParaRPr lang="en-US" sz="2800" dirty="0" smtClean="0"/>
          </a:p>
          <a:p>
            <a:endParaRPr lang="en-US" sz="2800" dirty="0" smtClean="0"/>
          </a:p>
          <a:p>
            <a:r>
              <a:rPr lang="en-US" sz="2800" dirty="0" smtClean="0"/>
              <a:t>	A task      is guaranteed      before</a:t>
            </a:r>
            <a:br>
              <a:rPr lang="en-US" sz="2800" dirty="0" smtClean="0"/>
            </a:br>
            <a:endParaRPr lang="en-US" sz="2800" dirty="0" smtClean="0"/>
          </a:p>
          <a:p>
            <a:r>
              <a:rPr lang="en-US" sz="2800" dirty="0" smtClean="0"/>
              <a:t>		if no      </a:t>
            </a:r>
            <a:br>
              <a:rPr lang="en-US" sz="2800" dirty="0" smtClean="0"/>
            </a:br>
            <a:endParaRPr lang="en-US" sz="2800" dirty="0" smtClean="0"/>
          </a:p>
          <a:p>
            <a:r>
              <a:rPr lang="en-US" sz="2800" dirty="0" smtClean="0"/>
              <a:t>		executes beyond its </a:t>
            </a:r>
            <a:endParaRPr lang="en-US" sz="2800" dirty="0"/>
          </a:p>
        </p:txBody>
      </p:sp>
      <p:graphicFrame>
        <p:nvGraphicFramePr>
          <p:cNvPr id="4" name="Object 3"/>
          <p:cNvGraphicFramePr>
            <a:graphicFrameLocks noChangeAspect="1"/>
          </p:cNvGraphicFramePr>
          <p:nvPr/>
        </p:nvGraphicFramePr>
        <p:xfrm>
          <a:off x="5181600" y="2667000"/>
          <a:ext cx="633664" cy="752475"/>
        </p:xfrm>
        <a:graphic>
          <a:graphicData uri="http://schemas.openxmlformats.org/presentationml/2006/ole">
            <mc:AlternateContent xmlns:mc="http://schemas.openxmlformats.org/markup-compatibility/2006">
              <mc:Choice xmlns:v="urn:schemas-microsoft-com:vml" Requires="v">
                <p:oleObj spid="_x0000_s935006" name="Equation" r:id="rId3" imgW="203040" imgH="241200" progId="Equation.3">
                  <p:embed/>
                </p:oleObj>
              </mc:Choice>
              <mc:Fallback>
                <p:oleObj name="Equation" r:id="rId3" imgW="203040" imgH="2412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81600" y="2667000"/>
                        <a:ext cx="633664" cy="752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2509650" y="2591789"/>
          <a:ext cx="533400" cy="872836"/>
        </p:xfrm>
        <a:graphic>
          <a:graphicData uri="http://schemas.openxmlformats.org/presentationml/2006/ole">
            <mc:AlternateContent xmlns:mc="http://schemas.openxmlformats.org/markup-compatibility/2006">
              <mc:Choice xmlns:v="urn:schemas-microsoft-com:vml" Requires="v">
                <p:oleObj spid="_x0000_s935007" name="Equation" r:id="rId5" imgW="139680" imgH="228600" progId="Equation.3">
                  <p:embed/>
                </p:oleObj>
              </mc:Choice>
              <mc:Fallback>
                <p:oleObj name="Equation" r:id="rId5" imgW="139680" imgH="228600" progId="Equation.3">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09650" y="2591789"/>
                        <a:ext cx="533400" cy="8728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3171700" y="3623950"/>
          <a:ext cx="2101850" cy="752839"/>
        </p:xfrm>
        <a:graphic>
          <a:graphicData uri="http://schemas.openxmlformats.org/presentationml/2006/ole">
            <mc:AlternateContent xmlns:mc="http://schemas.openxmlformats.org/markup-compatibility/2006">
              <mc:Choice xmlns:v="urn:schemas-microsoft-com:vml" Requires="v">
                <p:oleObj spid="_x0000_s935008" name="Equation" r:id="rId7" imgW="672840" imgH="241200" progId="Equation.3">
                  <p:embed/>
                </p:oleObj>
              </mc:Choice>
              <mc:Fallback>
                <p:oleObj name="Equation" r:id="rId7" imgW="672840" imgH="241200" progId="Equation.3">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71700" y="3623950"/>
                        <a:ext cx="2101850" cy="75283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5638800" y="4572000"/>
          <a:ext cx="567241" cy="718505"/>
        </p:xfrm>
        <a:graphic>
          <a:graphicData uri="http://schemas.openxmlformats.org/presentationml/2006/ole">
            <mc:AlternateContent xmlns:mc="http://schemas.openxmlformats.org/markup-compatibility/2006">
              <mc:Choice xmlns:v="urn:schemas-microsoft-com:vml" Requires="v">
                <p:oleObj spid="_x0000_s935009" name="Equation" r:id="rId9" imgW="190440" imgH="241200" progId="Equation.3">
                  <p:embed/>
                </p:oleObj>
              </mc:Choice>
              <mc:Fallback>
                <p:oleObj name="Equation" r:id="rId9" imgW="190440" imgH="241200" progId="Equation.3">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638800" y="4572000"/>
                        <a:ext cx="567241" cy="71850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6858000" y="2727960"/>
          <a:ext cx="584200" cy="701040"/>
        </p:xfrm>
        <a:graphic>
          <a:graphicData uri="http://schemas.openxmlformats.org/presentationml/2006/ole">
            <mc:AlternateContent xmlns:mc="http://schemas.openxmlformats.org/markup-compatibility/2006">
              <mc:Choice xmlns:v="urn:schemas-microsoft-com:vml" Requires="v">
                <p:oleObj spid="_x0000_s935010" name="Equation" r:id="rId11" imgW="190440" imgH="228600" progId="Equation.3">
                  <p:embed/>
                </p:oleObj>
              </mc:Choice>
              <mc:Fallback>
                <p:oleObj name="Equation" r:id="rId11" imgW="190440" imgH="228600" progId="Equation.3">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58000" y="2727960"/>
                        <a:ext cx="584200" cy="70104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Calculating The Zero-Slack Instant</a:t>
            </a:r>
            <a:endParaRPr lang="en-US" dirty="0"/>
          </a:p>
        </p:txBody>
      </p:sp>
      <p:cxnSp>
        <p:nvCxnSpPr>
          <p:cNvPr id="6" name="Straight Arrow Connector 5"/>
          <p:cNvCxnSpPr/>
          <p:nvPr/>
        </p:nvCxnSpPr>
        <p:spPr bwMode="auto">
          <a:xfrm>
            <a:off x="990600" y="2513012"/>
            <a:ext cx="67818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7" name="Straight Arrow Connector 6"/>
          <p:cNvCxnSpPr/>
          <p:nvPr/>
        </p:nvCxnSpPr>
        <p:spPr bwMode="auto">
          <a:xfrm>
            <a:off x="990600" y="3351212"/>
            <a:ext cx="67818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a:off x="990600" y="4265612"/>
            <a:ext cx="67818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14" name="Straight Connector 13"/>
          <p:cNvCxnSpPr/>
          <p:nvPr/>
        </p:nvCxnSpPr>
        <p:spPr bwMode="auto">
          <a:xfrm rot="5400000">
            <a:off x="9144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rot="5400000">
            <a:off x="26670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rot="5400000">
            <a:off x="44958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rot="5400000">
            <a:off x="62484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rot="5400000">
            <a:off x="914400" y="3352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9" name="Straight Connector 18"/>
          <p:cNvCxnSpPr/>
          <p:nvPr/>
        </p:nvCxnSpPr>
        <p:spPr bwMode="auto">
          <a:xfrm rot="5400000">
            <a:off x="4495800" y="3352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20" name="Rectangle 19"/>
          <p:cNvSpPr/>
          <p:nvPr/>
        </p:nvSpPr>
        <p:spPr bwMode="auto">
          <a:xfrm>
            <a:off x="5638800" y="3810000"/>
            <a:ext cx="1905000" cy="457200"/>
          </a:xfrm>
          <a:prstGeom prst="rect">
            <a:avLst/>
          </a:prstGeom>
          <a:solidFill>
            <a:srgbClr val="CC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1" name="Rectangle 20"/>
          <p:cNvSpPr/>
          <p:nvPr/>
        </p:nvSpPr>
        <p:spPr bwMode="auto">
          <a:xfrm>
            <a:off x="990600" y="2133600"/>
            <a:ext cx="8382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2" name="Rectangle 21"/>
          <p:cNvSpPr/>
          <p:nvPr/>
        </p:nvSpPr>
        <p:spPr bwMode="auto">
          <a:xfrm>
            <a:off x="1828800" y="2971800"/>
            <a:ext cx="5334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3" name="Rectangle 22"/>
          <p:cNvSpPr/>
          <p:nvPr/>
        </p:nvSpPr>
        <p:spPr bwMode="auto">
          <a:xfrm>
            <a:off x="2743200" y="2133600"/>
            <a:ext cx="8382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4" name="Rectangle 23"/>
          <p:cNvSpPr/>
          <p:nvPr/>
        </p:nvSpPr>
        <p:spPr bwMode="auto">
          <a:xfrm>
            <a:off x="4572000" y="2133600"/>
            <a:ext cx="5334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5" name="Rectangle 24"/>
          <p:cNvSpPr/>
          <p:nvPr/>
        </p:nvSpPr>
        <p:spPr bwMode="auto">
          <a:xfrm>
            <a:off x="5105400" y="2971800"/>
            <a:ext cx="5334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3" name="Rectangle 32"/>
          <p:cNvSpPr/>
          <p:nvPr/>
        </p:nvSpPr>
        <p:spPr bwMode="auto">
          <a:xfrm>
            <a:off x="2362200" y="2133600"/>
            <a:ext cx="381000" cy="2133600"/>
          </a:xfrm>
          <a:prstGeom prst="rect">
            <a:avLst/>
          </a:prstGeom>
          <a:solidFill>
            <a:schemeClr val="bg2">
              <a:lumMod val="40000"/>
              <a:lumOff val="60000"/>
            </a:scheme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4" name="Rectangle 33"/>
          <p:cNvSpPr/>
          <p:nvPr/>
        </p:nvSpPr>
        <p:spPr bwMode="auto">
          <a:xfrm>
            <a:off x="3581400" y="2133600"/>
            <a:ext cx="990600" cy="2133600"/>
          </a:xfrm>
          <a:prstGeom prst="rect">
            <a:avLst/>
          </a:prstGeom>
          <a:solidFill>
            <a:schemeClr val="bg2">
              <a:lumMod val="40000"/>
              <a:lumOff val="60000"/>
            </a:scheme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5" name="Rounded Rectangular Callout 34"/>
          <p:cNvSpPr/>
          <p:nvPr/>
        </p:nvSpPr>
        <p:spPr bwMode="auto">
          <a:xfrm>
            <a:off x="5181600" y="1219200"/>
            <a:ext cx="2057400" cy="762000"/>
          </a:xfrm>
          <a:prstGeom prst="wedgeRoundRectCallout">
            <a:avLst>
              <a:gd name="adj1" fmla="val -27182"/>
              <a:gd name="adj2" fmla="val 73409"/>
              <a:gd name="adj3" fmla="val 16667"/>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6" charset="-128"/>
              </a:rPr>
              <a:t>Start of trailing</a:t>
            </a:r>
            <a:br>
              <a:rPr kumimoji="0" lang="en-US" sz="2000" b="1" i="0" u="none" strike="noStrike" cap="none" normalizeH="0" baseline="0" dirty="0" smtClean="0">
                <a:ln>
                  <a:noFill/>
                </a:ln>
                <a:solidFill>
                  <a:schemeClr val="tx1"/>
                </a:solidFill>
                <a:effectLst/>
                <a:latin typeface="Arial" charset="0"/>
                <a:ea typeface="ＭＳ Ｐゴシック" pitchFamily="-16" charset="-128"/>
              </a:rPr>
            </a:br>
            <a:r>
              <a:rPr kumimoji="0" lang="en-US" sz="2000" b="1" i="0" u="none" strike="noStrike" cap="none" normalizeH="0" baseline="0" dirty="0" smtClean="0">
                <a:ln>
                  <a:noFill/>
                </a:ln>
                <a:solidFill>
                  <a:schemeClr val="tx1"/>
                </a:solidFill>
                <a:effectLst/>
                <a:latin typeface="Arial" charset="0"/>
                <a:ea typeface="ＭＳ Ｐゴシック" pitchFamily="-16" charset="-128"/>
              </a:rPr>
              <a:t>slack</a:t>
            </a:r>
          </a:p>
        </p:txBody>
      </p:sp>
      <p:sp>
        <p:nvSpPr>
          <p:cNvPr id="36" name="Rectangle 35"/>
          <p:cNvSpPr/>
          <p:nvPr/>
        </p:nvSpPr>
        <p:spPr bwMode="auto">
          <a:xfrm>
            <a:off x="5638800" y="2133600"/>
            <a:ext cx="1905000" cy="2133600"/>
          </a:xfrm>
          <a:prstGeom prst="rect">
            <a:avLst/>
          </a:prstGeom>
          <a:solidFill>
            <a:schemeClr val="bg2">
              <a:lumMod val="40000"/>
              <a:lumOff val="60000"/>
            </a:scheme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7" name="Rectangle 36"/>
          <p:cNvSpPr/>
          <p:nvPr/>
        </p:nvSpPr>
        <p:spPr bwMode="auto">
          <a:xfrm>
            <a:off x="228600" y="4419600"/>
            <a:ext cx="1905000" cy="457200"/>
          </a:xfrm>
          <a:prstGeom prst="rect">
            <a:avLst/>
          </a:prstGeom>
          <a:solidFill>
            <a:srgbClr val="CC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graphicFrame>
        <p:nvGraphicFramePr>
          <p:cNvPr id="38" name="Object 37"/>
          <p:cNvGraphicFramePr>
            <a:graphicFrameLocks noChangeAspect="1"/>
          </p:cNvGraphicFramePr>
          <p:nvPr/>
        </p:nvGraphicFramePr>
        <p:xfrm>
          <a:off x="228600" y="3581400"/>
          <a:ext cx="533400" cy="872836"/>
        </p:xfrm>
        <a:graphic>
          <a:graphicData uri="http://schemas.openxmlformats.org/presentationml/2006/ole">
            <mc:AlternateContent xmlns:mc="http://schemas.openxmlformats.org/markup-compatibility/2006">
              <mc:Choice xmlns:v="urn:schemas-microsoft-com:vml" Requires="v">
                <p:oleObj spid="_x0000_s935956" name="Equation" r:id="rId3" imgW="139680" imgH="228600" progId="Equation.3">
                  <p:embed/>
                </p:oleObj>
              </mc:Choice>
              <mc:Fallback>
                <p:oleObj name="Equation" r:id="rId3" imgW="13968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3581400"/>
                        <a:ext cx="533400" cy="87283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 name="Left Brace 38"/>
          <p:cNvSpPr/>
          <p:nvPr/>
        </p:nvSpPr>
        <p:spPr bwMode="auto">
          <a:xfrm rot="16200000">
            <a:off x="6400800" y="3657601"/>
            <a:ext cx="304800" cy="1828800"/>
          </a:xfrm>
          <a:prstGeom prst="leftBrace">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0" name="Left Brace 39"/>
          <p:cNvSpPr/>
          <p:nvPr/>
        </p:nvSpPr>
        <p:spPr bwMode="auto">
          <a:xfrm rot="16200000">
            <a:off x="3276600" y="3429000"/>
            <a:ext cx="304800" cy="2286000"/>
          </a:xfrm>
          <a:prstGeom prst="leftBrace">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1" name="TextBox 40"/>
          <p:cNvSpPr txBox="1"/>
          <p:nvPr/>
        </p:nvSpPr>
        <p:spPr>
          <a:xfrm>
            <a:off x="2133600" y="4800600"/>
            <a:ext cx="2549095" cy="400110"/>
          </a:xfrm>
          <a:prstGeom prst="rect">
            <a:avLst/>
          </a:prstGeom>
          <a:noFill/>
        </p:spPr>
        <p:txBody>
          <a:bodyPr wrap="none" rtlCol="0">
            <a:spAutoFit/>
          </a:bodyPr>
          <a:lstStyle/>
          <a:p>
            <a:r>
              <a:rPr lang="en-US" dirty="0" smtClean="0"/>
              <a:t>Slack Normal Mode</a:t>
            </a:r>
            <a:endParaRPr lang="en-US" dirty="0"/>
          </a:p>
        </p:txBody>
      </p:sp>
      <p:sp>
        <p:nvSpPr>
          <p:cNvPr id="42" name="TextBox 41"/>
          <p:cNvSpPr txBox="1"/>
          <p:nvPr/>
        </p:nvSpPr>
        <p:spPr>
          <a:xfrm>
            <a:off x="5418216" y="4800600"/>
            <a:ext cx="2533066" cy="400110"/>
          </a:xfrm>
          <a:prstGeom prst="rect">
            <a:avLst/>
          </a:prstGeom>
          <a:noFill/>
        </p:spPr>
        <p:txBody>
          <a:bodyPr wrap="none" rtlCol="0">
            <a:spAutoFit/>
          </a:bodyPr>
          <a:lstStyle/>
          <a:p>
            <a:r>
              <a:rPr lang="en-US" dirty="0" smtClean="0"/>
              <a:t>Slack Critical Mode</a:t>
            </a:r>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37"/>
                                        </p:tgtEl>
                                        <p:attrNameLst>
                                          <p:attrName>style.visibility</p:attrName>
                                        </p:attrNameLst>
                                      </p:cBhvr>
                                      <p:to>
                                        <p:strVal val="hidden"/>
                                      </p:to>
                                    </p:set>
                                  </p:childTnLst>
                                </p:cTn>
                              </p:par>
                              <p:par>
                                <p:cTn id="19" presetID="1" presetClass="exit" presetSubtype="0" fill="hold" grpId="1" nodeType="withEffect">
                                  <p:stCondLst>
                                    <p:cond delay="0"/>
                                  </p:stCondLst>
                                  <p:childTnLst>
                                    <p:set>
                                      <p:cBhvr>
                                        <p:cTn id="20" dur="1" fill="hold">
                                          <p:stCondLst>
                                            <p:cond delay="0"/>
                                          </p:stCondLst>
                                        </p:cTn>
                                        <p:tgtEl>
                                          <p:spTgt spid="36"/>
                                        </p:tgtEl>
                                        <p:attrNameLst>
                                          <p:attrName>style.visibility</p:attrName>
                                        </p:attrNameLst>
                                      </p:cBhvr>
                                      <p:to>
                                        <p:strVal val="hidden"/>
                                      </p:to>
                                    </p:set>
                                  </p:childTnLst>
                                </p:cTn>
                              </p:par>
                            </p:childTnLst>
                          </p:cTn>
                        </p:par>
                        <p:par>
                          <p:cTn id="21" fill="hold">
                            <p:stCondLst>
                              <p:cond delay="0"/>
                            </p:stCondLst>
                            <p:childTnLst>
                              <p:par>
                                <p:cTn id="22" presetID="1"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33"/>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34"/>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40"/>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3" grpId="0" animBg="1"/>
      <p:bldP spid="34" grpId="0" animBg="1"/>
      <p:bldP spid="35" grpId="0" animBg="1"/>
      <p:bldP spid="36" grpId="0" animBg="1"/>
      <p:bldP spid="36" grpId="1" animBg="1"/>
      <p:bldP spid="37" grpId="0" animBg="1"/>
      <p:bldP spid="39" grpId="0" animBg="1"/>
      <p:bldP spid="40" grpId="0" animBg="1"/>
      <p:bldP spid="41" grpId="0"/>
      <p:bldP spid="4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Calculating The Zero-Slack Instant</a:t>
            </a:r>
            <a:endParaRPr lang="en-US" dirty="0"/>
          </a:p>
        </p:txBody>
      </p:sp>
      <p:cxnSp>
        <p:nvCxnSpPr>
          <p:cNvPr id="6" name="Straight Arrow Connector 5"/>
          <p:cNvCxnSpPr/>
          <p:nvPr/>
        </p:nvCxnSpPr>
        <p:spPr bwMode="auto">
          <a:xfrm>
            <a:off x="990600" y="2513012"/>
            <a:ext cx="67818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7" name="Straight Arrow Connector 6"/>
          <p:cNvCxnSpPr/>
          <p:nvPr/>
        </p:nvCxnSpPr>
        <p:spPr bwMode="auto">
          <a:xfrm>
            <a:off x="990600" y="3351212"/>
            <a:ext cx="67818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a:off x="990600" y="4265612"/>
            <a:ext cx="67818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14" name="Straight Connector 13"/>
          <p:cNvCxnSpPr/>
          <p:nvPr/>
        </p:nvCxnSpPr>
        <p:spPr bwMode="auto">
          <a:xfrm rot="5400000">
            <a:off x="9144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5" name="Straight Connector 14"/>
          <p:cNvCxnSpPr/>
          <p:nvPr/>
        </p:nvCxnSpPr>
        <p:spPr bwMode="auto">
          <a:xfrm rot="5400000">
            <a:off x="26670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6" name="Straight Connector 15"/>
          <p:cNvCxnSpPr/>
          <p:nvPr/>
        </p:nvCxnSpPr>
        <p:spPr bwMode="auto">
          <a:xfrm rot="5400000">
            <a:off x="44958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7" name="Straight Connector 16"/>
          <p:cNvCxnSpPr/>
          <p:nvPr/>
        </p:nvCxnSpPr>
        <p:spPr bwMode="auto">
          <a:xfrm rot="5400000">
            <a:off x="6248400" y="25146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8" name="Straight Connector 17"/>
          <p:cNvCxnSpPr/>
          <p:nvPr/>
        </p:nvCxnSpPr>
        <p:spPr bwMode="auto">
          <a:xfrm rot="5400000">
            <a:off x="914400" y="3352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9" name="Straight Connector 18"/>
          <p:cNvCxnSpPr/>
          <p:nvPr/>
        </p:nvCxnSpPr>
        <p:spPr bwMode="auto">
          <a:xfrm rot="5400000">
            <a:off x="4495800" y="3352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20" name="Rectangle 19"/>
          <p:cNvSpPr/>
          <p:nvPr/>
        </p:nvSpPr>
        <p:spPr bwMode="auto">
          <a:xfrm>
            <a:off x="5638800" y="3810000"/>
            <a:ext cx="533400" cy="457200"/>
          </a:xfrm>
          <a:prstGeom prst="rect">
            <a:avLst/>
          </a:prstGeom>
          <a:solidFill>
            <a:srgbClr val="CC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1" name="Rectangle 20"/>
          <p:cNvSpPr/>
          <p:nvPr/>
        </p:nvSpPr>
        <p:spPr bwMode="auto">
          <a:xfrm>
            <a:off x="990600" y="2133600"/>
            <a:ext cx="8382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2" name="Rectangle 21"/>
          <p:cNvSpPr/>
          <p:nvPr/>
        </p:nvSpPr>
        <p:spPr bwMode="auto">
          <a:xfrm>
            <a:off x="1828800" y="2971800"/>
            <a:ext cx="5334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3" name="Rectangle 22"/>
          <p:cNvSpPr/>
          <p:nvPr/>
        </p:nvSpPr>
        <p:spPr bwMode="auto">
          <a:xfrm>
            <a:off x="2743200" y="2133600"/>
            <a:ext cx="8382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4" name="Rectangle 23"/>
          <p:cNvSpPr/>
          <p:nvPr/>
        </p:nvSpPr>
        <p:spPr bwMode="auto">
          <a:xfrm>
            <a:off x="4572000" y="2133600"/>
            <a:ext cx="5334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5" name="Rectangle 24"/>
          <p:cNvSpPr/>
          <p:nvPr/>
        </p:nvSpPr>
        <p:spPr bwMode="auto">
          <a:xfrm>
            <a:off x="5105400" y="2971800"/>
            <a:ext cx="533400" cy="3810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3" name="Rectangle 32"/>
          <p:cNvSpPr/>
          <p:nvPr/>
        </p:nvSpPr>
        <p:spPr bwMode="auto">
          <a:xfrm>
            <a:off x="2362200" y="2133600"/>
            <a:ext cx="381000" cy="2133600"/>
          </a:xfrm>
          <a:prstGeom prst="rect">
            <a:avLst/>
          </a:prstGeom>
          <a:solidFill>
            <a:schemeClr val="bg2">
              <a:lumMod val="40000"/>
              <a:lumOff val="60000"/>
            </a:scheme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4" name="Rectangle 33"/>
          <p:cNvSpPr/>
          <p:nvPr/>
        </p:nvSpPr>
        <p:spPr bwMode="auto">
          <a:xfrm>
            <a:off x="3581400" y="2133600"/>
            <a:ext cx="990600" cy="2133600"/>
          </a:xfrm>
          <a:prstGeom prst="rect">
            <a:avLst/>
          </a:prstGeom>
          <a:solidFill>
            <a:schemeClr val="bg2">
              <a:lumMod val="40000"/>
              <a:lumOff val="60000"/>
            </a:scheme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6" name="Rectangle 25"/>
          <p:cNvSpPr/>
          <p:nvPr/>
        </p:nvSpPr>
        <p:spPr bwMode="auto">
          <a:xfrm>
            <a:off x="7162800" y="3810000"/>
            <a:ext cx="3810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7" name="Rectangle 26"/>
          <p:cNvSpPr/>
          <p:nvPr/>
        </p:nvSpPr>
        <p:spPr bwMode="auto">
          <a:xfrm>
            <a:off x="6172200" y="3810000"/>
            <a:ext cx="9906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graphicFrame>
        <p:nvGraphicFramePr>
          <p:cNvPr id="936962" name="Object 2"/>
          <p:cNvGraphicFramePr>
            <a:graphicFrameLocks noChangeAspect="1"/>
          </p:cNvGraphicFramePr>
          <p:nvPr/>
        </p:nvGraphicFramePr>
        <p:xfrm>
          <a:off x="228600" y="3581400"/>
          <a:ext cx="533400" cy="873125"/>
        </p:xfrm>
        <a:graphic>
          <a:graphicData uri="http://schemas.openxmlformats.org/presentationml/2006/ole">
            <mc:AlternateContent xmlns:mc="http://schemas.openxmlformats.org/markup-compatibility/2006">
              <mc:Choice xmlns:v="urn:schemas-microsoft-com:vml" Requires="v">
                <p:oleObj spid="_x0000_s936980" name="Equation" r:id="rId3" imgW="139680" imgH="228600" progId="Equation.3">
                  <p:embed/>
                </p:oleObj>
              </mc:Choice>
              <mc:Fallback>
                <p:oleObj name="Equation" r:id="rId3" imgW="139680" imgH="228600" progId="Equation.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3581400"/>
                        <a:ext cx="533400" cy="873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p:cNvSpPr txBox="1"/>
          <p:nvPr/>
        </p:nvSpPr>
        <p:spPr>
          <a:xfrm>
            <a:off x="1143000" y="4953000"/>
            <a:ext cx="5410200" cy="861774"/>
          </a:xfrm>
          <a:prstGeom prst="rect">
            <a:avLst/>
          </a:prstGeom>
          <a:noFill/>
        </p:spPr>
        <p:txBody>
          <a:bodyPr wrap="square" rtlCol="0">
            <a:spAutoFit/>
          </a:bodyPr>
          <a:lstStyle/>
          <a:p>
            <a:pPr algn="l"/>
            <a:r>
              <a:rPr lang="en-US" dirty="0" smtClean="0"/>
              <a:t>New slack can open after each iteration</a:t>
            </a:r>
          </a:p>
          <a:p>
            <a:pPr algn="l"/>
            <a:r>
              <a:rPr lang="en-US" dirty="0" smtClean="0"/>
              <a:t>Needs to repeat until no new slack opens</a:t>
            </a:r>
            <a:endParaRPr lang="en-US" dirty="0"/>
          </a:p>
        </p:txBody>
      </p:sp>
      <p:sp>
        <p:nvSpPr>
          <p:cNvPr id="29" name="Rectangle 28"/>
          <p:cNvSpPr/>
          <p:nvPr/>
        </p:nvSpPr>
        <p:spPr bwMode="auto">
          <a:xfrm>
            <a:off x="5638800" y="2133600"/>
            <a:ext cx="1447800" cy="2133600"/>
          </a:xfrm>
          <a:prstGeom prst="rect">
            <a:avLst/>
          </a:prstGeom>
          <a:solidFill>
            <a:schemeClr val="bg2">
              <a:lumMod val="40000"/>
              <a:lumOff val="60000"/>
            </a:scheme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hidden"/>
                                      </p:to>
                                    </p:set>
                                  </p:childTnLst>
                                </p:cTn>
                              </p:par>
                            </p:childTnLst>
                          </p:cTn>
                        </p:par>
                        <p:par>
                          <p:cTn id="7" fill="hold">
                            <p:stCondLst>
                              <p:cond delay="0"/>
                            </p:stCondLst>
                            <p:childTnLst>
                              <p:par>
                                <p:cTn id="8" presetID="35" presetClass="path" presetSubtype="0" accel="50000" decel="50000" fill="hold" grpId="0" nodeType="afterEffect">
                                  <p:stCondLst>
                                    <p:cond delay="0"/>
                                  </p:stCondLst>
                                  <p:childTnLst>
                                    <p:animMotion origin="layout" path="M 3.33333E-6 -4.12581E-6 L -0.52084 -4.12581E-6 " pathEditMode="relative" rAng="0" ptsTypes="AA">
                                      <p:cBhvr>
                                        <p:cTn id="9" dur="2000" fill="hold"/>
                                        <p:tgtEl>
                                          <p:spTgt spid="26"/>
                                        </p:tgtEl>
                                        <p:attrNameLst>
                                          <p:attrName>ppt_x</p:attrName>
                                          <p:attrName>ppt_y</p:attrName>
                                        </p:attrNameLst>
                                      </p:cBhvr>
                                      <p:rCtr x="-260" y="0"/>
                                    </p:animMotion>
                                  </p:childTnLst>
                                </p:cTn>
                              </p:par>
                            </p:childTnLst>
                          </p:cTn>
                        </p:par>
                      </p:childTnLst>
                    </p:cTn>
                  </p:par>
                  <p:par>
                    <p:cTn id="10" fill="hold">
                      <p:stCondLst>
                        <p:cond delay="indefinite"/>
                      </p:stCondLst>
                      <p:childTnLst>
                        <p:par>
                          <p:cTn id="11" fill="hold">
                            <p:stCondLst>
                              <p:cond delay="0"/>
                            </p:stCondLst>
                            <p:childTnLst>
                              <p:par>
                                <p:cTn id="12" presetID="1" presetClass="exit" presetSubtype="0" fill="hold" grpId="0" nodeType="clickEffect">
                                  <p:stCondLst>
                                    <p:cond delay="0"/>
                                  </p:stCondLst>
                                  <p:childTnLst>
                                    <p:set>
                                      <p:cBhvr>
                                        <p:cTn id="13" dur="1" fill="hold">
                                          <p:stCondLst>
                                            <p:cond delay="0"/>
                                          </p:stCondLst>
                                        </p:cTn>
                                        <p:tgtEl>
                                          <p:spTgt spid="34"/>
                                        </p:tgtEl>
                                        <p:attrNameLst>
                                          <p:attrName>style.visibility</p:attrName>
                                        </p:attrNameLst>
                                      </p:cBhvr>
                                      <p:to>
                                        <p:strVal val="hidden"/>
                                      </p:to>
                                    </p:set>
                                  </p:childTnLst>
                                </p:cTn>
                              </p:par>
                            </p:childTnLst>
                          </p:cTn>
                        </p:par>
                        <p:par>
                          <p:cTn id="14" fill="hold">
                            <p:stCondLst>
                              <p:cond delay="0"/>
                            </p:stCondLst>
                            <p:childTnLst>
                              <p:par>
                                <p:cTn id="15" presetID="35" presetClass="path" presetSubtype="0" accel="50000" decel="50000" fill="hold" grpId="0" nodeType="afterEffect">
                                  <p:stCondLst>
                                    <p:cond delay="0"/>
                                  </p:stCondLst>
                                  <p:childTnLst>
                                    <p:animMotion origin="layout" path="M 3.33333E-6 -4.12581E-6 L -0.2875 -4.12581E-6 " pathEditMode="relative" rAng="0" ptsTypes="AA">
                                      <p:cBhvr>
                                        <p:cTn id="16" dur="2000" fill="hold"/>
                                        <p:tgtEl>
                                          <p:spTgt spid="27"/>
                                        </p:tgtEl>
                                        <p:attrNameLst>
                                          <p:attrName>ppt_x</p:attrName>
                                          <p:attrName>ppt_y</p:attrName>
                                        </p:attrNameLst>
                                      </p:cBhvr>
                                      <p:rCtr x="-144" y="0"/>
                                    </p:animMotion>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63" presetClass="path" presetSubtype="0" accel="50000" decel="50000" fill="hold" grpId="0" nodeType="clickEffect">
                                  <p:stCondLst>
                                    <p:cond delay="0"/>
                                  </p:stCondLst>
                                  <p:childTnLst>
                                    <p:animMotion origin="layout" path="M -0.00417 -4.12581E-6 L 0.15833 -4.12581E-6 " pathEditMode="relative" rAng="0" ptsTypes="AA">
                                      <p:cBhvr>
                                        <p:cTn id="24" dur="2000" fill="hold"/>
                                        <p:tgtEl>
                                          <p:spTgt spid="20"/>
                                        </p:tgtEl>
                                        <p:attrNameLst>
                                          <p:attrName>ppt_x</p:attrName>
                                          <p:attrName>ppt_y</p:attrName>
                                        </p:attrNameLst>
                                      </p:cBhvr>
                                      <p:rCtr x="81" y="0"/>
                                    </p:animMotion>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33" grpId="0" animBg="1"/>
      <p:bldP spid="34" grpId="0" animBg="1"/>
      <p:bldP spid="26" grpId="0" animBg="1"/>
      <p:bldP spid="27" grpId="0" animBg="1"/>
      <p:bldP spid="28" grpId="0"/>
      <p:bldP spid="2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ZSRM Properties</a:t>
            </a:r>
            <a:endParaRPr lang="en-US" dirty="0"/>
          </a:p>
        </p:txBody>
      </p:sp>
      <p:sp>
        <p:nvSpPr>
          <p:cNvPr id="4" name="Content Placeholder 3"/>
          <p:cNvSpPr>
            <a:spLocks noGrp="1"/>
          </p:cNvSpPr>
          <p:nvPr>
            <p:ph idx="1"/>
          </p:nvPr>
        </p:nvSpPr>
        <p:spPr/>
        <p:txBody>
          <a:bodyPr/>
          <a:lstStyle/>
          <a:p>
            <a:r>
              <a:rPr lang="en-US" dirty="0" smtClean="0"/>
              <a:t>Subsumes RM</a:t>
            </a:r>
          </a:p>
          <a:p>
            <a:pPr lvl="1"/>
            <a:r>
              <a:rPr lang="en-US" dirty="0" smtClean="0"/>
              <a:t>If criticalities are aligned to priorities</a:t>
            </a:r>
          </a:p>
          <a:p>
            <a:pPr lvl="1"/>
            <a:r>
              <a:rPr lang="en-US" dirty="0" smtClean="0"/>
              <a:t>No critical mode</a:t>
            </a:r>
          </a:p>
          <a:p>
            <a:r>
              <a:rPr lang="en-US" dirty="0" smtClean="0"/>
              <a:t>Subsumes CAPA</a:t>
            </a:r>
          </a:p>
          <a:p>
            <a:pPr lvl="1"/>
            <a:r>
              <a:rPr lang="en-US" dirty="0" smtClean="0"/>
              <a:t>If not enough slack, only critical mode</a:t>
            </a:r>
          </a:p>
          <a:p>
            <a:r>
              <a:rPr lang="en-US" dirty="0" smtClean="0"/>
              <a:t>Graceful Degradation</a:t>
            </a:r>
          </a:p>
          <a:p>
            <a:pPr lvl="1"/>
            <a:r>
              <a:rPr lang="en-US" dirty="0" smtClean="0"/>
              <a:t>In overloads, deadlines are missed in reverse criticality order</a:t>
            </a:r>
            <a:endParaRPr lang="en-US" dirty="0"/>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a:t>
            </a:r>
            <a:endParaRPr lang="en-US" dirty="0"/>
          </a:p>
        </p:txBody>
      </p:sp>
      <p:sp>
        <p:nvSpPr>
          <p:cNvPr id="3" name="Content Placeholder 2"/>
          <p:cNvSpPr>
            <a:spLocks noGrp="1"/>
          </p:cNvSpPr>
          <p:nvPr>
            <p:ph idx="1"/>
          </p:nvPr>
        </p:nvSpPr>
        <p:spPr/>
        <p:txBody>
          <a:bodyPr/>
          <a:lstStyle/>
          <a:p>
            <a:r>
              <a:rPr lang="en-US" dirty="0" smtClean="0"/>
              <a:t>ZSRM</a:t>
            </a:r>
          </a:p>
          <a:p>
            <a:r>
              <a:rPr lang="en-US" dirty="0" smtClean="0"/>
              <a:t>Scheduling algorithm calculates zero-slack instants offline</a:t>
            </a:r>
          </a:p>
          <a:p>
            <a:r>
              <a:rPr lang="en-US" dirty="0" smtClean="0"/>
              <a:t>Linux/ RK</a:t>
            </a:r>
          </a:p>
          <a:p>
            <a:pPr lvl="1"/>
            <a:r>
              <a:rPr lang="en-US" dirty="0" smtClean="0"/>
              <a:t>Resource reservation in Linux</a:t>
            </a:r>
          </a:p>
          <a:p>
            <a:pPr lvl="2"/>
            <a:r>
              <a:rPr lang="en-US" dirty="0" smtClean="0"/>
              <a:t>CPU, Net, </a:t>
            </a:r>
            <a:r>
              <a:rPr lang="en-US" dirty="0" err="1" smtClean="0"/>
              <a:t>Mem</a:t>
            </a:r>
            <a:r>
              <a:rPr lang="en-US" dirty="0" smtClean="0"/>
              <a:t>, Disk</a:t>
            </a:r>
          </a:p>
          <a:p>
            <a:pPr lvl="1"/>
            <a:r>
              <a:rPr lang="en-US" dirty="0" smtClean="0"/>
              <a:t>Bundled into resource sets that provide a form of virtual machine</a:t>
            </a:r>
          </a:p>
          <a:p>
            <a:pPr lvl="1"/>
            <a:r>
              <a:rPr lang="en-US" dirty="0" smtClean="0"/>
              <a:t>Multiple implementations</a:t>
            </a:r>
          </a:p>
          <a:p>
            <a:pPr lvl="2"/>
            <a:r>
              <a:rPr lang="en-US" dirty="0" err="1" smtClean="0"/>
              <a:t>Nano</a:t>
            </a:r>
            <a:r>
              <a:rPr lang="en-US" dirty="0" smtClean="0"/>
              <a:t>/RK for sensor networks</a:t>
            </a:r>
          </a:p>
          <a:p>
            <a:r>
              <a:rPr lang="en-US" dirty="0" smtClean="0"/>
              <a:t>Special Zero-Slack Reserves</a:t>
            </a:r>
          </a:p>
          <a:p>
            <a:pPr lvl="1"/>
            <a:r>
              <a:rPr lang="en-US" dirty="0" smtClean="0"/>
              <a:t>Switch to critical mode</a:t>
            </a:r>
          </a:p>
          <a:p>
            <a:pPr lvl="2"/>
            <a:r>
              <a:rPr lang="en-US" dirty="0" smtClean="0"/>
              <a:t>Stop lower-criticality tasks on zero-slack instant</a:t>
            </a:r>
          </a:p>
          <a:p>
            <a:pPr lvl="1"/>
            <a:r>
              <a:rPr lang="en-US" dirty="0" smtClean="0"/>
              <a:t>Tasks in critical mode in stack</a:t>
            </a:r>
            <a:endParaRPr lang="en-US" dirty="0"/>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8153400" cy="5715000"/>
          </a:xfrm>
        </p:spPr>
        <p:txBody>
          <a:bodyPr>
            <a:normAutofit fontScale="70000" lnSpcReduction="20000"/>
          </a:bodyPr>
          <a:lstStyle/>
          <a:p>
            <a:r>
              <a:rPr lang="en-US" dirty="0"/>
              <a:t>Copyright 2016 Carnegie Mellon University</a:t>
            </a:r>
            <a:br>
              <a:rPr lang="en-US" dirty="0"/>
            </a:br>
            <a:r>
              <a:rPr lang="en-US" dirty="0"/>
              <a:t/>
            </a:r>
            <a:br>
              <a:rPr lang="en-US" dirty="0"/>
            </a:br>
            <a:r>
              <a:rPr lang="en-US" dirty="0"/>
              <a:t>This material is based upon work funded and supported by the Department of Defense under Contract No. FA8721-05-C-0003 with Carnegie Mellon University for the operation of the Software Engineering Institute, a federally funded research and development center.</a:t>
            </a:r>
            <a:br>
              <a:rPr lang="en-US" dirty="0"/>
            </a:br>
            <a:r>
              <a:rPr lang="en-US" dirty="0"/>
              <a:t/>
            </a:r>
            <a:br>
              <a:rPr lang="en-US" dirty="0"/>
            </a:br>
            <a:r>
              <a:rPr lang="en-US" dirty="0"/>
              <a:t>Any opinions, findings and conclusions or recommendations expressed in this material are those of the author(s) and do not necessarily reflect the views of the United States Department of Defense.</a:t>
            </a:r>
            <a:br>
              <a:rPr lang="en-US" dirty="0"/>
            </a:br>
            <a:r>
              <a:rPr lang="en-US" dirty="0"/>
              <a:t/>
            </a:r>
            <a:br>
              <a:rPr lang="en-US" dirty="0"/>
            </a:br>
            <a:r>
              <a:rPr lang="en-US" dirty="0"/>
              <a:t>NO WARRANTY. THIS CARNEGIE MELLON UNIVERSITY AND SOFTWARE ENGINEERING INSTITUTE MATERIAL IS FURNISHED ON AN “AS-IS” BASIS. CARNEGIE MELLON UNIVERSITY MAKES NO WARRANTIES OF ANY KIND, EITHER EXPRESSED OR IMPLIED, AS TO ANY MATTER INCLUDING, BUT NOT LIMITED TO, WARRANTY OF FITNESS FOR PURPOSE OR MERCHANTABILITY, EXCLUSIVITY, OR RESULTS OBTAINED FROM USE OF THE MATERIAL. CARNEGIE MELLON UNIVERSITY DOES NOT MAKE ANY WARRANTY OF ANY KIND WITH RESPECT TO FREEDOM FROM PATENT, TRADEMARK, OR COPYRIGHT INFRINGEMENT.</a:t>
            </a:r>
            <a:br>
              <a:rPr lang="en-US" dirty="0"/>
            </a:br>
            <a:r>
              <a:rPr lang="en-US" dirty="0"/>
              <a:t/>
            </a:r>
            <a:br>
              <a:rPr lang="en-US" dirty="0"/>
            </a:br>
            <a:r>
              <a:rPr lang="en-US" dirty="0"/>
              <a:t>[Distribution Statement A] This material has been approved for public release and unlimited distribution.  Please see Copyright notice for non-US Government use and distribution.</a:t>
            </a:r>
            <a:br>
              <a:rPr lang="en-US" dirty="0"/>
            </a:br>
            <a:r>
              <a:rPr lang="en-US" dirty="0"/>
              <a:t/>
            </a:r>
            <a:br>
              <a:rPr lang="en-US" dirty="0"/>
            </a:br>
            <a:r>
              <a:rPr lang="en-US" dirty="0"/>
              <a:t>This material may be reproduced in its entirety, without modification, and freely distributed in written or electronic form without requesting formal permission. Permission is required for any other use. Requests for permission should be directed to the Software Engineering Institute at permission@sei.cmu.edu.</a:t>
            </a:r>
            <a:br>
              <a:rPr lang="en-US" dirty="0"/>
            </a:br>
            <a:r>
              <a:rPr lang="en-US" dirty="0"/>
              <a:t/>
            </a:r>
            <a:br>
              <a:rPr lang="en-US" dirty="0"/>
            </a:br>
            <a:r>
              <a:rPr lang="en-US" dirty="0"/>
              <a:t>Carnegie Mellon</a:t>
            </a:r>
            <a:r>
              <a:rPr lang="en-US" baseline="30000" dirty="0"/>
              <a:t>®</a:t>
            </a:r>
            <a:r>
              <a:rPr lang="en-US" dirty="0"/>
              <a:t> is registered in the U.S. Patent and Trademark Office by Carnegie Mellon University.</a:t>
            </a:r>
            <a:br>
              <a:rPr lang="en-US" dirty="0"/>
            </a:br>
            <a:r>
              <a:rPr lang="en-US" dirty="0"/>
              <a:t/>
            </a:r>
            <a:br>
              <a:rPr lang="en-US" dirty="0"/>
            </a:br>
            <a:r>
              <a:rPr lang="en-US" dirty="0"/>
              <a:t>DM-0004174</a:t>
            </a:r>
            <a:br>
              <a:rPr lang="en-US" dirty="0"/>
            </a:br>
            <a:endParaRPr lang="en-US" dirty="0"/>
          </a:p>
        </p:txBody>
      </p:sp>
    </p:spTree>
    <p:extLst>
      <p:ext uri="{BB962C8B-B14F-4D97-AF65-F5344CB8AC3E}">
        <p14:creationId xmlns:p14="http://schemas.microsoft.com/office/powerpoint/2010/main" val="2981232777"/>
      </p:ext>
    </p:extLst>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70D72AB8-7DF8-4FA0-BECB-A9C4644C57C9}" type="slidenum">
              <a:rPr lang="en-US" altLang="en-US">
                <a:solidFill>
                  <a:srgbClr val="000000"/>
                </a:solidFill>
                <a:latin typeface="Century Schoolbook L" pitchFamily="16" charset="0"/>
              </a:rPr>
              <a:pPr eaLnBrk="1"/>
              <a:t>20</a:t>
            </a:fld>
            <a:endParaRPr lang="en-US" altLang="en-US">
              <a:solidFill>
                <a:srgbClr val="000000"/>
              </a:solidFill>
              <a:latin typeface="Century Schoolbook L" pitchFamily="16" charset="0"/>
            </a:endParaRPr>
          </a:p>
        </p:txBody>
      </p:sp>
      <p:sp>
        <p:nvSpPr>
          <p:cNvPr id="13315"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What about Shared Resources?</a:t>
            </a:r>
          </a:p>
        </p:txBody>
      </p:sp>
      <p:sp>
        <p:nvSpPr>
          <p:cNvPr id="13316" name="Rectangle 2"/>
          <p:cNvSpPr>
            <a:spLocks noChangeArrowheads="1"/>
          </p:cNvSpPr>
          <p:nvPr/>
        </p:nvSpPr>
        <p:spPr bwMode="auto">
          <a:xfrm>
            <a:off x="581921" y="1147554"/>
            <a:ext cx="332480" cy="669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vert="eaVert" wrap="none" lIns="81638" tIns="40819" rIns="81638" bIns="40819">
            <a:spAutoFit/>
          </a:bodyPr>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spcBef>
                <a:spcPts val="907"/>
              </a:spcBef>
            </a:pPr>
            <a:r>
              <a:rPr lang="en-US" altLang="en-US" sz="1089">
                <a:solidFill>
                  <a:srgbClr val="000000"/>
                </a:solidFill>
                <a:ea typeface="ＭＳ Ｐゴシック" panose="020B0600070205080204" pitchFamily="34" charset="-128"/>
              </a:rPr>
              <a:t>Planning</a:t>
            </a:r>
          </a:p>
        </p:txBody>
      </p:sp>
      <p:sp>
        <p:nvSpPr>
          <p:cNvPr id="13317" name="Rectangle 3"/>
          <p:cNvSpPr>
            <a:spLocks noChangeArrowheads="1"/>
          </p:cNvSpPr>
          <p:nvPr/>
        </p:nvSpPr>
        <p:spPr bwMode="auto">
          <a:xfrm>
            <a:off x="2216320" y="1417843"/>
            <a:ext cx="332480" cy="13856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txBody>
          <a:bodyPr vert="eaVert" wrap="none" lIns="81638" tIns="40819" rIns="81638" bIns="40819">
            <a:spAutoFit/>
          </a:bodyPr>
          <a:lstStyle>
            <a:lvl1pPr eaLnBrk="0">
              <a:tabLst>
                <a:tab pos="723900" algn="l"/>
                <a:tab pos="14478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9pPr>
          </a:lstStyle>
          <a:p>
            <a:pPr eaLnBrk="1">
              <a:spcBef>
                <a:spcPts val="907"/>
              </a:spcBef>
            </a:pPr>
            <a:r>
              <a:rPr lang="en-US" altLang="en-US" sz="1089">
                <a:solidFill>
                  <a:srgbClr val="000000"/>
                </a:solidFill>
                <a:ea typeface="ＭＳ Ｐゴシック" panose="020B0600070205080204" pitchFamily="34" charset="-128"/>
              </a:rPr>
              <a:t>Obstacle avoidance</a:t>
            </a:r>
          </a:p>
        </p:txBody>
      </p:sp>
      <p:cxnSp>
        <p:nvCxnSpPr>
          <p:cNvPr id="13318" name="AutoShape 5"/>
          <p:cNvCxnSpPr>
            <a:cxnSpLocks noChangeShapeType="1"/>
          </p:cNvCxnSpPr>
          <p:nvPr/>
        </p:nvCxnSpPr>
        <p:spPr bwMode="auto">
          <a:xfrm>
            <a:off x="2579041" y="5290921"/>
            <a:ext cx="5875200" cy="1440"/>
          </a:xfrm>
          <a:prstGeom prst="straightConnector1">
            <a:avLst/>
          </a:prstGeom>
          <a:noFill/>
          <a:ln w="38160">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13319" name="AutoShape 6"/>
          <p:cNvCxnSpPr>
            <a:cxnSpLocks noChangeShapeType="1"/>
          </p:cNvCxnSpPr>
          <p:nvPr/>
        </p:nvCxnSpPr>
        <p:spPr bwMode="auto">
          <a:xfrm flipV="1">
            <a:off x="2579041" y="2899081"/>
            <a:ext cx="7200" cy="2358720"/>
          </a:xfrm>
          <a:prstGeom prst="straightConnector1">
            <a:avLst/>
          </a:prstGeom>
          <a:noFill/>
          <a:ln w="3816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3320" name="Line 7"/>
          <p:cNvSpPr>
            <a:spLocks noChangeShapeType="1"/>
          </p:cNvSpPr>
          <p:nvPr/>
        </p:nvSpPr>
        <p:spPr bwMode="auto">
          <a:xfrm flipV="1">
            <a:off x="7562881" y="522180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21" name="Line 8"/>
          <p:cNvSpPr>
            <a:spLocks noChangeShapeType="1"/>
          </p:cNvSpPr>
          <p:nvPr/>
        </p:nvSpPr>
        <p:spPr bwMode="auto">
          <a:xfrm flipV="1">
            <a:off x="507456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22" name="Line 9"/>
          <p:cNvSpPr>
            <a:spLocks noChangeShapeType="1"/>
          </p:cNvSpPr>
          <p:nvPr/>
        </p:nvSpPr>
        <p:spPr bwMode="auto">
          <a:xfrm flipV="1">
            <a:off x="756288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23" name="Line 10"/>
          <p:cNvSpPr>
            <a:spLocks noChangeShapeType="1"/>
          </p:cNvSpPr>
          <p:nvPr/>
        </p:nvSpPr>
        <p:spPr bwMode="auto">
          <a:xfrm flipV="1">
            <a:off x="258624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24" name="Line 11"/>
          <p:cNvSpPr>
            <a:spLocks noChangeShapeType="1"/>
          </p:cNvSpPr>
          <p:nvPr/>
        </p:nvSpPr>
        <p:spPr bwMode="auto">
          <a:xfrm flipV="1">
            <a:off x="2567521" y="522180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25" name="Line 12"/>
          <p:cNvSpPr>
            <a:spLocks noChangeShapeType="1"/>
          </p:cNvSpPr>
          <p:nvPr/>
        </p:nvSpPr>
        <p:spPr bwMode="auto">
          <a:xfrm flipV="1">
            <a:off x="383040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26" name="Line 13"/>
          <p:cNvSpPr>
            <a:spLocks noChangeShapeType="1"/>
          </p:cNvSpPr>
          <p:nvPr/>
        </p:nvSpPr>
        <p:spPr bwMode="auto">
          <a:xfrm flipV="1">
            <a:off x="638784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27" name="Rectangle 14"/>
          <p:cNvSpPr>
            <a:spLocks noChangeArrowheads="1"/>
          </p:cNvSpPr>
          <p:nvPr/>
        </p:nvSpPr>
        <p:spPr bwMode="auto">
          <a:xfrm>
            <a:off x="2586240" y="3133800"/>
            <a:ext cx="20736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3328" name="Rectangle 15"/>
          <p:cNvSpPr>
            <a:spLocks noChangeArrowheads="1"/>
          </p:cNvSpPr>
          <p:nvPr/>
        </p:nvSpPr>
        <p:spPr bwMode="auto">
          <a:xfrm>
            <a:off x="3830400" y="3133800"/>
            <a:ext cx="48384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3329" name="Rectangle 16"/>
          <p:cNvSpPr>
            <a:spLocks noChangeArrowheads="1"/>
          </p:cNvSpPr>
          <p:nvPr/>
        </p:nvSpPr>
        <p:spPr bwMode="auto">
          <a:xfrm>
            <a:off x="5074560" y="3133800"/>
            <a:ext cx="76032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3330" name="Rectangle 17"/>
          <p:cNvSpPr>
            <a:spLocks noChangeArrowheads="1"/>
          </p:cNvSpPr>
          <p:nvPr/>
        </p:nvSpPr>
        <p:spPr bwMode="auto">
          <a:xfrm>
            <a:off x="4354561" y="4877641"/>
            <a:ext cx="701280" cy="414720"/>
          </a:xfrm>
          <a:prstGeom prst="rect">
            <a:avLst/>
          </a:prstGeom>
          <a:solidFill>
            <a:srgbClr val="C00000"/>
          </a:solidFill>
          <a:ln w="38160">
            <a:solidFill>
              <a:srgbClr val="000000"/>
            </a:solidFill>
            <a:round/>
            <a:headEnd/>
            <a:tailEnd/>
          </a:ln>
        </p:spPr>
        <p:txBody>
          <a:bodyPr wrap="none" anchor="ctr"/>
          <a:lstStyle/>
          <a:p>
            <a:endParaRPr lang="en-US" altLang="en-US" sz="1814"/>
          </a:p>
        </p:txBody>
      </p:sp>
      <p:sp>
        <p:nvSpPr>
          <p:cNvPr id="13331" name="Rectangle 18"/>
          <p:cNvSpPr>
            <a:spLocks noChangeArrowheads="1"/>
          </p:cNvSpPr>
          <p:nvPr/>
        </p:nvSpPr>
        <p:spPr bwMode="auto">
          <a:xfrm>
            <a:off x="7257600" y="4877641"/>
            <a:ext cx="293760" cy="414720"/>
          </a:xfrm>
          <a:prstGeom prst="rect">
            <a:avLst/>
          </a:prstGeom>
          <a:solidFill>
            <a:srgbClr val="C00000"/>
          </a:solidFill>
          <a:ln w="38160">
            <a:solidFill>
              <a:srgbClr val="000000"/>
            </a:solidFill>
            <a:round/>
            <a:headEnd/>
            <a:tailEnd/>
          </a:ln>
        </p:spPr>
        <p:txBody>
          <a:bodyPr wrap="none" anchor="ctr"/>
          <a:lstStyle/>
          <a:p>
            <a:endParaRPr lang="en-US" altLang="en-US" sz="1814"/>
          </a:p>
        </p:txBody>
      </p:sp>
      <p:sp>
        <p:nvSpPr>
          <p:cNvPr id="13332" name="Rectangle 19"/>
          <p:cNvSpPr>
            <a:spLocks noChangeArrowheads="1"/>
          </p:cNvSpPr>
          <p:nvPr/>
        </p:nvSpPr>
        <p:spPr bwMode="auto">
          <a:xfrm>
            <a:off x="7562880" y="4877641"/>
            <a:ext cx="138240" cy="414720"/>
          </a:xfrm>
          <a:prstGeom prst="rect">
            <a:avLst/>
          </a:prstGeom>
          <a:solidFill>
            <a:srgbClr val="C00000">
              <a:alpha val="50980"/>
            </a:srgbClr>
          </a:solidFill>
          <a:ln w="38160">
            <a:solidFill>
              <a:srgbClr val="000000"/>
            </a:solidFill>
            <a:prstDash val="dash"/>
            <a:round/>
            <a:headEnd/>
            <a:tailEnd/>
          </a:ln>
        </p:spPr>
        <p:txBody>
          <a:bodyPr wrap="none" anchor="ctr"/>
          <a:lstStyle/>
          <a:p>
            <a:endParaRPr lang="en-US" altLang="en-US" sz="1814"/>
          </a:p>
        </p:txBody>
      </p:sp>
      <p:pic>
        <p:nvPicPr>
          <p:cNvPr id="13333" name="Picture 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08641" y="1286281"/>
            <a:ext cx="1480320" cy="2054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360">
                <a:solidFill>
                  <a:srgbClr val="000000"/>
                </a:solidFill>
                <a:miter lim="800000"/>
                <a:headEnd/>
                <a:tailEnd/>
              </a14:hiddenLine>
            </a:ext>
          </a:extLst>
        </p:spPr>
      </p:pic>
      <p:cxnSp>
        <p:nvCxnSpPr>
          <p:cNvPr id="13334" name="AutoShape 21"/>
          <p:cNvCxnSpPr>
            <a:cxnSpLocks noChangeShapeType="1"/>
          </p:cNvCxnSpPr>
          <p:nvPr/>
        </p:nvCxnSpPr>
        <p:spPr bwMode="auto">
          <a:xfrm>
            <a:off x="2579041" y="3548521"/>
            <a:ext cx="5875200" cy="1440"/>
          </a:xfrm>
          <a:prstGeom prst="straightConnector1">
            <a:avLst/>
          </a:prstGeom>
          <a:noFill/>
          <a:ln w="3816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3335" name="Line 22"/>
          <p:cNvSpPr>
            <a:spLocks noChangeShapeType="1"/>
          </p:cNvSpPr>
          <p:nvPr/>
        </p:nvSpPr>
        <p:spPr bwMode="auto">
          <a:xfrm flipV="1">
            <a:off x="507456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36" name="Line 23"/>
          <p:cNvSpPr>
            <a:spLocks noChangeShapeType="1"/>
          </p:cNvSpPr>
          <p:nvPr/>
        </p:nvSpPr>
        <p:spPr bwMode="auto">
          <a:xfrm flipV="1">
            <a:off x="756288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37" name="Line 24"/>
          <p:cNvSpPr>
            <a:spLocks noChangeShapeType="1"/>
          </p:cNvSpPr>
          <p:nvPr/>
        </p:nvSpPr>
        <p:spPr bwMode="auto">
          <a:xfrm flipV="1">
            <a:off x="258624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38" name="Line 25"/>
          <p:cNvSpPr>
            <a:spLocks noChangeShapeType="1"/>
          </p:cNvSpPr>
          <p:nvPr/>
        </p:nvSpPr>
        <p:spPr bwMode="auto">
          <a:xfrm flipV="1">
            <a:off x="383040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39" name="Line 26"/>
          <p:cNvSpPr>
            <a:spLocks noChangeShapeType="1"/>
          </p:cNvSpPr>
          <p:nvPr/>
        </p:nvSpPr>
        <p:spPr bwMode="auto">
          <a:xfrm flipV="1">
            <a:off x="6387841" y="347796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40" name="Rectangle 27"/>
          <p:cNvSpPr>
            <a:spLocks noChangeArrowheads="1"/>
          </p:cNvSpPr>
          <p:nvPr/>
        </p:nvSpPr>
        <p:spPr bwMode="auto">
          <a:xfrm>
            <a:off x="2586240" y="3133800"/>
            <a:ext cx="20736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3341" name="Rectangle 28"/>
          <p:cNvSpPr>
            <a:spLocks noChangeArrowheads="1"/>
          </p:cNvSpPr>
          <p:nvPr/>
        </p:nvSpPr>
        <p:spPr bwMode="auto">
          <a:xfrm>
            <a:off x="3830400" y="3133800"/>
            <a:ext cx="48384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3342" name="Rectangle 29"/>
          <p:cNvSpPr>
            <a:spLocks noChangeArrowheads="1"/>
          </p:cNvSpPr>
          <p:nvPr/>
        </p:nvSpPr>
        <p:spPr bwMode="auto">
          <a:xfrm>
            <a:off x="5074560" y="3133800"/>
            <a:ext cx="76032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3343" name="Rectangle 30"/>
          <p:cNvSpPr>
            <a:spLocks noChangeArrowheads="1"/>
          </p:cNvSpPr>
          <p:nvPr/>
        </p:nvSpPr>
        <p:spPr bwMode="auto">
          <a:xfrm>
            <a:off x="6387840" y="3133800"/>
            <a:ext cx="24768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3344" name="Line 32"/>
          <p:cNvSpPr>
            <a:spLocks noChangeShapeType="1"/>
          </p:cNvSpPr>
          <p:nvPr/>
        </p:nvSpPr>
        <p:spPr bwMode="auto">
          <a:xfrm flipV="1">
            <a:off x="2586241" y="429444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45" name="Line 33"/>
          <p:cNvSpPr>
            <a:spLocks noChangeShapeType="1"/>
          </p:cNvSpPr>
          <p:nvPr/>
        </p:nvSpPr>
        <p:spPr bwMode="auto">
          <a:xfrm flipV="1">
            <a:off x="6387841" y="429444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cxnSp>
        <p:nvCxnSpPr>
          <p:cNvPr id="13346" name="AutoShape 34"/>
          <p:cNvCxnSpPr>
            <a:cxnSpLocks noChangeShapeType="1"/>
          </p:cNvCxnSpPr>
          <p:nvPr/>
        </p:nvCxnSpPr>
        <p:spPr bwMode="auto">
          <a:xfrm>
            <a:off x="2579041" y="4365001"/>
            <a:ext cx="5875200" cy="1440"/>
          </a:xfrm>
          <a:prstGeom prst="straightConnector1">
            <a:avLst/>
          </a:prstGeom>
          <a:noFill/>
          <a:ln w="38160">
            <a:solidFill>
              <a:srgbClr val="000000"/>
            </a:solidFill>
            <a:round/>
            <a:headEnd/>
            <a:tailEnd type="triangle" w="med" len="med"/>
          </a:ln>
          <a:extLst>
            <a:ext uri="{909E8E84-426E-40DD-AFC4-6F175D3DCCD1}">
              <a14:hiddenFill xmlns:a14="http://schemas.microsoft.com/office/drawing/2010/main">
                <a:noFill/>
              </a14:hiddenFill>
            </a:ext>
          </a:extLst>
        </p:spPr>
      </p:cxnSp>
      <p:sp>
        <p:nvSpPr>
          <p:cNvPr id="13347" name="Line 35"/>
          <p:cNvSpPr>
            <a:spLocks noChangeShapeType="1"/>
          </p:cNvSpPr>
          <p:nvPr/>
        </p:nvSpPr>
        <p:spPr bwMode="auto">
          <a:xfrm flipV="1">
            <a:off x="7269121" y="429444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48" name="Line 36"/>
          <p:cNvSpPr>
            <a:spLocks noChangeShapeType="1"/>
          </p:cNvSpPr>
          <p:nvPr/>
        </p:nvSpPr>
        <p:spPr bwMode="auto">
          <a:xfrm flipV="1">
            <a:off x="2586241" y="429444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49" name="Line 37"/>
          <p:cNvSpPr>
            <a:spLocks noChangeShapeType="1"/>
          </p:cNvSpPr>
          <p:nvPr/>
        </p:nvSpPr>
        <p:spPr bwMode="auto">
          <a:xfrm flipV="1">
            <a:off x="6387841" y="429444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50" name="Rectangle 38"/>
          <p:cNvSpPr>
            <a:spLocks noChangeArrowheads="1"/>
          </p:cNvSpPr>
          <p:nvPr/>
        </p:nvSpPr>
        <p:spPr bwMode="auto">
          <a:xfrm>
            <a:off x="2903040" y="3960360"/>
            <a:ext cx="938880" cy="414720"/>
          </a:xfrm>
          <a:prstGeom prst="rect">
            <a:avLst/>
          </a:prstGeom>
          <a:solidFill>
            <a:srgbClr val="FFD320"/>
          </a:solidFill>
          <a:ln w="38160">
            <a:solidFill>
              <a:srgbClr val="000000"/>
            </a:solidFill>
            <a:round/>
            <a:headEnd/>
            <a:tailEnd/>
          </a:ln>
        </p:spPr>
        <p:txBody>
          <a:bodyPr wrap="none" anchor="ctr"/>
          <a:lstStyle/>
          <a:p>
            <a:endParaRPr lang="en-US" altLang="en-US" sz="1814"/>
          </a:p>
        </p:txBody>
      </p:sp>
      <p:sp>
        <p:nvSpPr>
          <p:cNvPr id="13351" name="Rectangle 39"/>
          <p:cNvSpPr>
            <a:spLocks noChangeArrowheads="1"/>
          </p:cNvSpPr>
          <p:nvPr/>
        </p:nvSpPr>
        <p:spPr bwMode="auto">
          <a:xfrm>
            <a:off x="5880960" y="3960360"/>
            <a:ext cx="512640" cy="414720"/>
          </a:xfrm>
          <a:prstGeom prst="rect">
            <a:avLst/>
          </a:prstGeom>
          <a:solidFill>
            <a:srgbClr val="FFD320"/>
          </a:solidFill>
          <a:ln w="38160">
            <a:solidFill>
              <a:srgbClr val="000000"/>
            </a:solidFill>
            <a:round/>
            <a:headEnd/>
            <a:tailEnd/>
          </a:ln>
        </p:spPr>
        <p:txBody>
          <a:bodyPr wrap="none" anchor="ctr"/>
          <a:lstStyle/>
          <a:p>
            <a:endParaRPr lang="en-US" altLang="en-US" sz="1814"/>
          </a:p>
        </p:txBody>
      </p:sp>
      <p:sp>
        <p:nvSpPr>
          <p:cNvPr id="13352" name="Rectangle 40"/>
          <p:cNvSpPr>
            <a:spLocks noChangeArrowheads="1"/>
          </p:cNvSpPr>
          <p:nvPr/>
        </p:nvSpPr>
        <p:spPr bwMode="auto">
          <a:xfrm flipH="1">
            <a:off x="6960960" y="3960360"/>
            <a:ext cx="207360" cy="414720"/>
          </a:xfrm>
          <a:prstGeom prst="rect">
            <a:avLst/>
          </a:prstGeom>
          <a:solidFill>
            <a:srgbClr val="FF950E"/>
          </a:solidFill>
          <a:ln w="38160">
            <a:solidFill>
              <a:srgbClr val="000000"/>
            </a:solidFill>
            <a:round/>
            <a:headEnd/>
            <a:tailEnd/>
          </a:ln>
        </p:spPr>
        <p:txBody>
          <a:bodyPr wrap="none" anchor="ctr"/>
          <a:lstStyle/>
          <a:p>
            <a:endParaRPr lang="en-US" altLang="en-US" sz="1814"/>
          </a:p>
        </p:txBody>
      </p:sp>
      <p:sp>
        <p:nvSpPr>
          <p:cNvPr id="13353" name="Rectangle 41"/>
          <p:cNvSpPr>
            <a:spLocks noChangeArrowheads="1"/>
          </p:cNvSpPr>
          <p:nvPr/>
        </p:nvSpPr>
        <p:spPr bwMode="auto">
          <a:xfrm>
            <a:off x="2695680" y="3122280"/>
            <a:ext cx="207360" cy="414720"/>
          </a:xfrm>
          <a:prstGeom prst="rect">
            <a:avLst/>
          </a:prstGeom>
          <a:solidFill>
            <a:srgbClr val="000000"/>
          </a:solidFill>
          <a:ln w="9525">
            <a:solidFill>
              <a:srgbClr val="000000"/>
            </a:solidFill>
            <a:round/>
            <a:headEnd/>
            <a:tailEnd/>
          </a:ln>
        </p:spPr>
        <p:txBody>
          <a:bodyPr wrap="none" anchor="ctr"/>
          <a:lstStyle/>
          <a:p>
            <a:endParaRPr lang="en-US" altLang="en-US" sz="1814"/>
          </a:p>
        </p:txBody>
      </p:sp>
      <p:sp>
        <p:nvSpPr>
          <p:cNvPr id="13354" name="Rectangle 42"/>
          <p:cNvSpPr>
            <a:spLocks noChangeArrowheads="1"/>
          </p:cNvSpPr>
          <p:nvPr/>
        </p:nvSpPr>
        <p:spPr bwMode="auto">
          <a:xfrm>
            <a:off x="4147200" y="3122280"/>
            <a:ext cx="207360" cy="414720"/>
          </a:xfrm>
          <a:prstGeom prst="rect">
            <a:avLst/>
          </a:prstGeom>
          <a:solidFill>
            <a:srgbClr val="000000"/>
          </a:solidFill>
          <a:ln w="9525">
            <a:solidFill>
              <a:srgbClr val="000000"/>
            </a:solidFill>
            <a:round/>
            <a:headEnd/>
            <a:tailEnd/>
          </a:ln>
        </p:spPr>
        <p:txBody>
          <a:bodyPr wrap="none" anchor="ctr"/>
          <a:lstStyle/>
          <a:p>
            <a:endParaRPr lang="en-US" altLang="en-US" sz="1814"/>
          </a:p>
        </p:txBody>
      </p:sp>
      <p:sp>
        <p:nvSpPr>
          <p:cNvPr id="13355" name="Rectangle 43"/>
          <p:cNvSpPr>
            <a:spLocks noChangeArrowheads="1"/>
          </p:cNvSpPr>
          <p:nvPr/>
        </p:nvSpPr>
        <p:spPr bwMode="auto">
          <a:xfrm>
            <a:off x="5631841" y="3122280"/>
            <a:ext cx="207360" cy="414720"/>
          </a:xfrm>
          <a:prstGeom prst="rect">
            <a:avLst/>
          </a:prstGeom>
          <a:solidFill>
            <a:srgbClr val="000000"/>
          </a:solidFill>
          <a:ln w="9525">
            <a:solidFill>
              <a:srgbClr val="000000"/>
            </a:solidFill>
            <a:round/>
            <a:headEnd/>
            <a:tailEnd/>
          </a:ln>
        </p:spPr>
        <p:txBody>
          <a:bodyPr wrap="none" anchor="ctr"/>
          <a:lstStyle/>
          <a:p>
            <a:endParaRPr lang="en-US" altLang="en-US" sz="1814"/>
          </a:p>
        </p:txBody>
      </p:sp>
      <p:sp>
        <p:nvSpPr>
          <p:cNvPr id="13356" name="Rectangle 44"/>
          <p:cNvSpPr>
            <a:spLocks noChangeArrowheads="1"/>
          </p:cNvSpPr>
          <p:nvPr/>
        </p:nvSpPr>
        <p:spPr bwMode="auto">
          <a:xfrm flipH="1">
            <a:off x="6557761" y="3122280"/>
            <a:ext cx="83520" cy="414720"/>
          </a:xfrm>
          <a:prstGeom prst="rect">
            <a:avLst/>
          </a:prstGeom>
          <a:solidFill>
            <a:srgbClr val="000000"/>
          </a:solidFill>
          <a:ln w="9525">
            <a:solidFill>
              <a:srgbClr val="000000"/>
            </a:solidFill>
            <a:round/>
            <a:headEnd/>
            <a:tailEnd/>
          </a:ln>
        </p:spPr>
        <p:txBody>
          <a:bodyPr wrap="none" anchor="ctr"/>
          <a:lstStyle/>
          <a:p>
            <a:endParaRPr lang="en-US" altLang="en-US" sz="1814"/>
          </a:p>
        </p:txBody>
      </p:sp>
      <p:sp>
        <p:nvSpPr>
          <p:cNvPr id="13357" name="Rectangle 45"/>
          <p:cNvSpPr>
            <a:spLocks noChangeArrowheads="1"/>
          </p:cNvSpPr>
          <p:nvPr/>
        </p:nvSpPr>
        <p:spPr bwMode="auto">
          <a:xfrm>
            <a:off x="6647040" y="4880521"/>
            <a:ext cx="207360" cy="414720"/>
          </a:xfrm>
          <a:prstGeom prst="rect">
            <a:avLst/>
          </a:prstGeom>
          <a:solidFill>
            <a:srgbClr val="C00000"/>
          </a:solidFill>
          <a:ln w="38160">
            <a:solidFill>
              <a:srgbClr val="000000"/>
            </a:solidFill>
            <a:round/>
            <a:headEnd/>
            <a:tailEnd/>
          </a:ln>
        </p:spPr>
        <p:txBody>
          <a:bodyPr wrap="none" anchor="ctr"/>
          <a:lstStyle/>
          <a:p>
            <a:endParaRPr lang="en-US" altLang="en-US" sz="1814"/>
          </a:p>
        </p:txBody>
      </p:sp>
      <p:sp>
        <p:nvSpPr>
          <p:cNvPr id="13358" name="Line 46"/>
          <p:cNvSpPr>
            <a:spLocks noChangeShapeType="1"/>
          </p:cNvSpPr>
          <p:nvPr/>
        </p:nvSpPr>
        <p:spPr bwMode="auto">
          <a:xfrm flipV="1">
            <a:off x="6854401" y="3535561"/>
            <a:ext cx="1440" cy="1454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3359" name="Line 47"/>
          <p:cNvSpPr>
            <a:spLocks noChangeShapeType="1"/>
          </p:cNvSpPr>
          <p:nvPr/>
        </p:nvSpPr>
        <p:spPr bwMode="auto">
          <a:xfrm>
            <a:off x="7257601" y="3472201"/>
            <a:ext cx="1440" cy="145152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3360" name="Text Box 48"/>
          <p:cNvSpPr txBox="1">
            <a:spLocks noChangeArrowheads="1"/>
          </p:cNvSpPr>
          <p:nvPr/>
        </p:nvSpPr>
        <p:spPr bwMode="auto">
          <a:xfrm>
            <a:off x="5757121" y="4354921"/>
            <a:ext cx="1228320" cy="653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40819"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lnSpc>
                <a:spcPct val="108000"/>
              </a:lnSpc>
            </a:pPr>
            <a:r>
              <a:rPr lang="en-US" altLang="en-US" sz="1814">
                <a:solidFill>
                  <a:srgbClr val="000000"/>
                </a:solidFill>
                <a:latin typeface="Century Schoolbook L" pitchFamily="16" charset="0"/>
              </a:rPr>
              <a:t>Resource </a:t>
            </a:r>
          </a:p>
          <a:p>
            <a:pPr eaLnBrk="1">
              <a:lnSpc>
                <a:spcPct val="108000"/>
              </a:lnSpc>
            </a:pPr>
            <a:r>
              <a:rPr lang="en-US" altLang="en-US" sz="1814">
                <a:solidFill>
                  <a:srgbClr val="000000"/>
                </a:solidFill>
                <a:latin typeface="Century Schoolbook L" pitchFamily="16" charset="0"/>
              </a:rPr>
              <a:t>Request</a:t>
            </a:r>
          </a:p>
        </p:txBody>
      </p:sp>
      <p:sp>
        <p:nvSpPr>
          <p:cNvPr id="13361" name="Text Box 49"/>
          <p:cNvSpPr txBox="1">
            <a:spLocks noChangeArrowheads="1"/>
          </p:cNvSpPr>
          <p:nvPr/>
        </p:nvSpPr>
        <p:spPr bwMode="auto">
          <a:xfrm>
            <a:off x="7224481" y="3660841"/>
            <a:ext cx="1228320" cy="653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40819"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lnSpc>
                <a:spcPct val="108000"/>
              </a:lnSpc>
            </a:pPr>
            <a:r>
              <a:rPr lang="en-US" altLang="en-US" sz="1814">
                <a:solidFill>
                  <a:srgbClr val="000000"/>
                </a:solidFill>
                <a:latin typeface="Century Schoolbook L" pitchFamily="16" charset="0"/>
              </a:rPr>
              <a:t>Resource </a:t>
            </a:r>
          </a:p>
          <a:p>
            <a:pPr eaLnBrk="1">
              <a:lnSpc>
                <a:spcPct val="108000"/>
              </a:lnSpc>
            </a:pPr>
            <a:r>
              <a:rPr lang="en-US" altLang="en-US" sz="1814">
                <a:solidFill>
                  <a:srgbClr val="000000"/>
                </a:solidFill>
                <a:latin typeface="Century Schoolbook L" pitchFamily="16" charset="0"/>
              </a:rPr>
              <a:t>Response</a:t>
            </a:r>
          </a:p>
        </p:txBody>
      </p:sp>
      <p:sp>
        <p:nvSpPr>
          <p:cNvPr id="13362" name="Text Box 50"/>
          <p:cNvSpPr txBox="1">
            <a:spLocks noChangeArrowheads="1"/>
          </p:cNvSpPr>
          <p:nvPr/>
        </p:nvSpPr>
        <p:spPr bwMode="auto">
          <a:xfrm>
            <a:off x="2642401" y="1169640"/>
            <a:ext cx="5911200" cy="1635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40819" rIns="81638" bIns="40819"/>
          <a:lstStyle>
            <a:lvl1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9pPr>
          </a:lstStyle>
          <a:p>
            <a:pPr eaLnBrk="1">
              <a:lnSpc>
                <a:spcPct val="108000"/>
              </a:lnSpc>
              <a:buSzPct val="45000"/>
              <a:buFont typeface="Wingdings" panose="05000000000000000000" pitchFamily="2" charset="2"/>
              <a:buChar char=""/>
            </a:pPr>
            <a:r>
              <a:rPr lang="en-US" altLang="en-US" sz="2177">
                <a:solidFill>
                  <a:srgbClr val="000000"/>
                </a:solidFill>
                <a:latin typeface="Century Schoolbook L" pitchFamily="16" charset="0"/>
              </a:rPr>
              <a:t> Consider a new medium priority and</a:t>
            </a:r>
          </a:p>
          <a:p>
            <a:pPr eaLnBrk="1">
              <a:lnSpc>
                <a:spcPct val="108000"/>
              </a:lnSpc>
              <a:buSzPct val="45000"/>
              <a:buFont typeface="Wingdings" panose="05000000000000000000" pitchFamily="2" charset="2"/>
              <a:buNone/>
            </a:pPr>
            <a:r>
              <a:rPr lang="en-US" altLang="en-US" sz="2177">
                <a:solidFill>
                  <a:srgbClr val="000000"/>
                </a:solidFill>
                <a:latin typeface="Century Schoolbook L" pitchFamily="16" charset="0"/>
              </a:rPr>
              <a:t> Medium criticality task (say v2v task)</a:t>
            </a:r>
          </a:p>
          <a:p>
            <a:pPr eaLnBrk="1">
              <a:lnSpc>
                <a:spcPct val="108000"/>
              </a:lnSpc>
              <a:buSzPct val="45000"/>
              <a:buFont typeface="Wingdings" panose="05000000000000000000" pitchFamily="2" charset="2"/>
              <a:buNone/>
            </a:pPr>
            <a:endParaRPr lang="en-US" altLang="en-US" sz="726">
              <a:solidFill>
                <a:srgbClr val="000000"/>
              </a:solidFill>
              <a:latin typeface="Century Schoolbook L" pitchFamily="16" charset="0"/>
            </a:endParaRPr>
          </a:p>
          <a:p>
            <a:pPr eaLnBrk="1">
              <a:lnSpc>
                <a:spcPct val="108000"/>
              </a:lnSpc>
              <a:buSzPct val="45000"/>
              <a:buFont typeface="Wingdings" panose="05000000000000000000" pitchFamily="2" charset="2"/>
              <a:buChar char=""/>
            </a:pPr>
            <a:r>
              <a:rPr lang="en-US" altLang="en-US" sz="2177">
                <a:solidFill>
                  <a:srgbClr val="000000"/>
                </a:solidFill>
                <a:latin typeface="Century Schoolbook L" pitchFamily="16" charset="0"/>
              </a:rPr>
              <a:t> Let Planning and Obstacle Avoidance share</a:t>
            </a:r>
          </a:p>
          <a:p>
            <a:pPr eaLnBrk="1">
              <a:lnSpc>
                <a:spcPct val="108000"/>
              </a:lnSpc>
              <a:buSzPct val="45000"/>
              <a:buFont typeface="Wingdings" panose="05000000000000000000" pitchFamily="2" charset="2"/>
              <a:buNone/>
            </a:pPr>
            <a:r>
              <a:rPr lang="en-US" altLang="en-US" sz="2177">
                <a:solidFill>
                  <a:srgbClr val="000000"/>
                </a:solidFill>
                <a:latin typeface="Century Schoolbook L" pitchFamily="16" charset="0"/>
              </a:rPr>
              <a:t> an Obstacle Map Data Structure</a:t>
            </a:r>
          </a:p>
        </p:txBody>
      </p:sp>
      <p:sp>
        <p:nvSpPr>
          <p:cNvPr id="13363" name="Text Box 52"/>
          <p:cNvSpPr txBox="1">
            <a:spLocks noChangeArrowheads="1"/>
          </p:cNvSpPr>
          <p:nvPr/>
        </p:nvSpPr>
        <p:spPr bwMode="auto">
          <a:xfrm>
            <a:off x="1866241" y="5839561"/>
            <a:ext cx="6052320" cy="3686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40819" rIns="81638" bIns="40819"/>
          <a:lstStyle>
            <a:lvl1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chemeClr val="tx1"/>
                </a:solidFill>
                <a:latin typeface="Arial" panose="020B0604020202020204" pitchFamily="34" charset="0"/>
                <a:ea typeface="DejaVu Sans" charset="0"/>
                <a:cs typeface="DejaVu Sans" charset="0"/>
              </a:defRPr>
            </a:lvl9pPr>
          </a:lstStyle>
          <a:p>
            <a:pPr eaLnBrk="1">
              <a:lnSpc>
                <a:spcPct val="108000"/>
              </a:lnSpc>
            </a:pPr>
            <a:r>
              <a:rPr lang="en-US" altLang="en-US" sz="1814">
                <a:solidFill>
                  <a:srgbClr val="800000"/>
                </a:solidFill>
                <a:latin typeface="Century Schoolbook L" pitchFamily="16" charset="0"/>
              </a:rPr>
              <a:t>Potentially leads to unbounded Criticality Inversion !!!</a:t>
            </a:r>
          </a:p>
        </p:txBody>
      </p:sp>
      <p:sp>
        <p:nvSpPr>
          <p:cNvPr id="13364" name="Rectangle 53"/>
          <p:cNvSpPr>
            <a:spLocks noChangeArrowheads="1"/>
          </p:cNvSpPr>
          <p:nvPr/>
        </p:nvSpPr>
        <p:spPr bwMode="auto">
          <a:xfrm flipH="1">
            <a:off x="3621601" y="3951720"/>
            <a:ext cx="207360" cy="414720"/>
          </a:xfrm>
          <a:prstGeom prst="rect">
            <a:avLst/>
          </a:prstGeom>
          <a:solidFill>
            <a:srgbClr val="FF950E"/>
          </a:solidFill>
          <a:ln w="38160">
            <a:solidFill>
              <a:srgbClr val="000000"/>
            </a:solidFill>
            <a:round/>
            <a:headEnd/>
            <a:tailEnd/>
          </a:ln>
        </p:spPr>
        <p:txBody>
          <a:bodyPr wrap="none" anchor="ctr"/>
          <a:lstStyle/>
          <a:p>
            <a:endParaRPr lang="en-US" altLang="en-US" sz="1814"/>
          </a:p>
        </p:txBody>
      </p:sp>
      <p:sp>
        <p:nvSpPr>
          <p:cNvPr id="13365" name="Line 54"/>
          <p:cNvSpPr>
            <a:spLocks noChangeShapeType="1"/>
          </p:cNvSpPr>
          <p:nvPr/>
        </p:nvSpPr>
        <p:spPr bwMode="auto">
          <a:xfrm flipV="1">
            <a:off x="6253921" y="5292361"/>
            <a:ext cx="414720" cy="2102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3366" name="Text Box 55"/>
          <p:cNvSpPr txBox="1">
            <a:spLocks noChangeArrowheads="1"/>
          </p:cNvSpPr>
          <p:nvPr/>
        </p:nvSpPr>
        <p:spPr bwMode="auto">
          <a:xfrm>
            <a:off x="4122721" y="5391721"/>
            <a:ext cx="2414880" cy="588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1638" tIns="55220" rIns="81638" bIns="40819"/>
          <a:lstStyle>
            <a:lvl1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9pPr>
          </a:lstStyle>
          <a:p>
            <a:pPr algn="ctr" eaLnBrk="1"/>
            <a:r>
              <a:rPr lang="en-US" altLang="en-US" sz="1814" i="1">
                <a:solidFill>
                  <a:srgbClr val="000000"/>
                </a:solidFill>
              </a:rPr>
              <a:t>Zero-Slack Instant</a:t>
            </a:r>
          </a:p>
          <a:p>
            <a:pPr algn="ctr" eaLnBrk="1"/>
            <a:r>
              <a:rPr lang="en-US" altLang="en-US" sz="1814" i="1">
                <a:solidFill>
                  <a:srgbClr val="000000"/>
                </a:solidFill>
              </a:rPr>
              <a:t> of obstacle Avoidance</a:t>
            </a:r>
          </a:p>
        </p:txBody>
      </p:sp>
      <p:sp>
        <p:nvSpPr>
          <p:cNvPr id="13367" name="Line 56"/>
          <p:cNvSpPr>
            <a:spLocks noChangeShapeType="1"/>
          </p:cNvSpPr>
          <p:nvPr/>
        </p:nvSpPr>
        <p:spPr bwMode="auto">
          <a:xfrm flipH="1" flipV="1">
            <a:off x="6965281" y="4353481"/>
            <a:ext cx="210240" cy="12470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3368" name="Text Box 57"/>
          <p:cNvSpPr txBox="1">
            <a:spLocks noChangeArrowheads="1"/>
          </p:cNvSpPr>
          <p:nvPr/>
        </p:nvSpPr>
        <p:spPr bwMode="auto">
          <a:xfrm>
            <a:off x="6916321" y="5424841"/>
            <a:ext cx="2414880" cy="5889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1638" tIns="55220" rIns="81638" bIns="40819"/>
          <a:lstStyle>
            <a:lvl1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9pPr>
          </a:lstStyle>
          <a:p>
            <a:pPr algn="ctr" eaLnBrk="1"/>
            <a:r>
              <a:rPr lang="en-US" altLang="en-US" sz="1814" i="1">
                <a:solidFill>
                  <a:srgbClr val="000000"/>
                </a:solidFill>
              </a:rPr>
              <a:t>Zero-Slack Instant</a:t>
            </a:r>
          </a:p>
          <a:p>
            <a:pPr algn="ctr" eaLnBrk="1"/>
            <a:r>
              <a:rPr lang="en-US" altLang="en-US" sz="1814" i="1">
                <a:solidFill>
                  <a:srgbClr val="000000"/>
                </a:solidFill>
              </a:rPr>
              <a:t> of V2V Task</a:t>
            </a:r>
          </a:p>
        </p:txBody>
      </p:sp>
      <p:sp>
        <p:nvSpPr>
          <p:cNvPr id="13369" name="Rectangle 58"/>
          <p:cNvSpPr>
            <a:spLocks noChangeArrowheads="1"/>
          </p:cNvSpPr>
          <p:nvPr/>
        </p:nvSpPr>
        <p:spPr bwMode="auto">
          <a:xfrm flipH="1">
            <a:off x="6852961" y="3122280"/>
            <a:ext cx="83520" cy="414720"/>
          </a:xfrm>
          <a:prstGeom prst="rect">
            <a:avLst/>
          </a:prstGeom>
          <a:solidFill>
            <a:srgbClr val="000000"/>
          </a:solidFill>
          <a:ln w="9525">
            <a:solidFill>
              <a:srgbClr val="000000"/>
            </a:solidFill>
            <a:round/>
            <a:headEnd/>
            <a:tailEnd/>
          </a:ln>
        </p:spPr>
        <p:txBody>
          <a:bodyPr wrap="none" anchor="ctr"/>
          <a:lstStyle/>
          <a:p>
            <a:endParaRPr lang="en-US" altLang="en-US" sz="1814"/>
          </a:p>
        </p:txBody>
      </p:sp>
      <p:sp>
        <p:nvSpPr>
          <p:cNvPr id="13370" name="Rectangle 59"/>
          <p:cNvSpPr>
            <a:spLocks noChangeArrowheads="1"/>
          </p:cNvSpPr>
          <p:nvPr/>
        </p:nvSpPr>
        <p:spPr bwMode="auto">
          <a:xfrm flipH="1">
            <a:off x="7178401" y="3122280"/>
            <a:ext cx="83520" cy="414720"/>
          </a:xfrm>
          <a:prstGeom prst="rect">
            <a:avLst/>
          </a:prstGeom>
          <a:solidFill>
            <a:srgbClr val="000000"/>
          </a:solidFill>
          <a:ln w="9525">
            <a:solidFill>
              <a:srgbClr val="000000"/>
            </a:solidFill>
            <a:round/>
            <a:headEnd/>
            <a:tailEnd/>
          </a:ln>
        </p:spPr>
        <p:txBody>
          <a:bodyPr wrap="none" anchor="ctr"/>
          <a:lstStyle/>
          <a:p>
            <a:endParaRPr lang="en-US" altLang="en-US" sz="1814"/>
          </a:p>
        </p:txBody>
      </p:sp>
      <p:sp>
        <p:nvSpPr>
          <p:cNvPr id="13371" name="Line 60"/>
          <p:cNvSpPr>
            <a:spLocks noChangeShapeType="1"/>
          </p:cNvSpPr>
          <p:nvPr/>
        </p:nvSpPr>
        <p:spPr bwMode="auto">
          <a:xfrm flipV="1">
            <a:off x="4884481" y="4294441"/>
            <a:ext cx="1440" cy="141120"/>
          </a:xfrm>
          <a:prstGeom prst="line">
            <a:avLst/>
          </a:prstGeom>
          <a:noFill/>
          <a:ln w="38160">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3372" name="TextBox 64"/>
          <p:cNvSpPr txBox="1">
            <a:spLocks noChangeArrowheads="1"/>
          </p:cNvSpPr>
          <p:nvPr/>
        </p:nvSpPr>
        <p:spPr bwMode="auto">
          <a:xfrm>
            <a:off x="821221" y="3290762"/>
            <a:ext cx="1773242"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i="1"/>
              <a:t>Low Criticality</a:t>
            </a:r>
          </a:p>
          <a:p>
            <a:r>
              <a:rPr lang="en-US" altLang="en-US" sz="1814" i="1"/>
              <a:t>High Priority</a:t>
            </a:r>
          </a:p>
        </p:txBody>
      </p:sp>
      <p:sp>
        <p:nvSpPr>
          <p:cNvPr id="13373" name="TextBox 65"/>
          <p:cNvSpPr txBox="1">
            <a:spLocks noChangeArrowheads="1"/>
          </p:cNvSpPr>
          <p:nvPr/>
        </p:nvSpPr>
        <p:spPr bwMode="auto">
          <a:xfrm>
            <a:off x="749493" y="4811402"/>
            <a:ext cx="1824538"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i="1"/>
              <a:t>High Criticality</a:t>
            </a:r>
          </a:p>
          <a:p>
            <a:r>
              <a:rPr lang="en-US" altLang="en-US" sz="1814" i="1"/>
              <a:t>Low Priority</a:t>
            </a:r>
          </a:p>
        </p:txBody>
      </p:sp>
      <p:sp>
        <p:nvSpPr>
          <p:cNvPr id="13374" name="TextBox 66"/>
          <p:cNvSpPr txBox="1">
            <a:spLocks noChangeArrowheads="1"/>
          </p:cNvSpPr>
          <p:nvPr/>
        </p:nvSpPr>
        <p:spPr bwMode="auto">
          <a:xfrm>
            <a:off x="489153" y="4051082"/>
            <a:ext cx="2186817"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i="1"/>
              <a:t>Medium Criticality</a:t>
            </a:r>
          </a:p>
          <a:p>
            <a:r>
              <a:rPr lang="en-US" altLang="en-US" sz="1814" i="1"/>
              <a:t>Medium Priority</a:t>
            </a:r>
          </a:p>
        </p:txBody>
      </p:sp>
    </p:spTree>
    <p:extLst>
      <p:ext uri="{BB962C8B-B14F-4D97-AF65-F5344CB8AC3E}">
        <p14:creationId xmlns:p14="http://schemas.microsoft.com/office/powerpoint/2010/main" val="25936118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389A259A-2E00-47F6-8566-C67CFDF896A4}" type="slidenum">
              <a:rPr lang="en-US" altLang="en-US">
                <a:solidFill>
                  <a:srgbClr val="000000"/>
                </a:solidFill>
                <a:latin typeface="Century Schoolbook L" pitchFamily="16" charset="0"/>
              </a:rPr>
              <a:pPr eaLnBrk="1"/>
              <a:t>21</a:t>
            </a:fld>
            <a:endParaRPr lang="en-US" altLang="en-US">
              <a:solidFill>
                <a:srgbClr val="000000"/>
              </a:solidFill>
              <a:latin typeface="Century Schoolbook L" pitchFamily="16" charset="0"/>
            </a:endParaRPr>
          </a:p>
        </p:txBody>
      </p:sp>
      <p:sp>
        <p:nvSpPr>
          <p:cNvPr id="14339"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Priority and Criticality Inversion</a:t>
            </a:r>
          </a:p>
        </p:txBody>
      </p:sp>
      <p:sp>
        <p:nvSpPr>
          <p:cNvPr id="14340" name="Line 2"/>
          <p:cNvSpPr>
            <a:spLocks noChangeShapeType="1"/>
          </p:cNvSpPr>
          <p:nvPr/>
        </p:nvSpPr>
        <p:spPr bwMode="auto">
          <a:xfrm>
            <a:off x="3159360" y="4759561"/>
            <a:ext cx="3317760" cy="14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41" name="Line 3"/>
          <p:cNvSpPr>
            <a:spLocks noChangeShapeType="1"/>
          </p:cNvSpPr>
          <p:nvPr/>
        </p:nvSpPr>
        <p:spPr bwMode="auto">
          <a:xfrm>
            <a:off x="3159360" y="3198601"/>
            <a:ext cx="3317760" cy="14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42" name="Line 4"/>
          <p:cNvSpPr>
            <a:spLocks noChangeShapeType="1"/>
          </p:cNvSpPr>
          <p:nvPr/>
        </p:nvSpPr>
        <p:spPr bwMode="auto">
          <a:xfrm>
            <a:off x="3159360" y="2063881"/>
            <a:ext cx="3317760" cy="14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43" name="Line 5"/>
          <p:cNvSpPr>
            <a:spLocks noChangeShapeType="1"/>
          </p:cNvSpPr>
          <p:nvPr/>
        </p:nvSpPr>
        <p:spPr bwMode="auto">
          <a:xfrm flipV="1">
            <a:off x="3159361" y="1440361"/>
            <a:ext cx="1440" cy="332064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sz="1814"/>
          </a:p>
        </p:txBody>
      </p:sp>
      <p:sp>
        <p:nvSpPr>
          <p:cNvPr id="14344" name="Line 6"/>
          <p:cNvSpPr>
            <a:spLocks noChangeShapeType="1"/>
          </p:cNvSpPr>
          <p:nvPr/>
        </p:nvSpPr>
        <p:spPr bwMode="auto">
          <a:xfrm flipV="1">
            <a:off x="3574081" y="2040841"/>
            <a:ext cx="1440" cy="266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45" name="Text Box 7"/>
          <p:cNvSpPr txBox="1">
            <a:spLocks noChangeArrowheads="1"/>
          </p:cNvSpPr>
          <p:nvPr/>
        </p:nvSpPr>
        <p:spPr bwMode="auto">
          <a:xfrm>
            <a:off x="3159361" y="2302921"/>
            <a:ext cx="750240" cy="31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Arrival</a:t>
            </a:r>
          </a:p>
        </p:txBody>
      </p:sp>
      <p:sp>
        <p:nvSpPr>
          <p:cNvPr id="14346" name="Line 8"/>
          <p:cNvSpPr>
            <a:spLocks noChangeShapeType="1"/>
          </p:cNvSpPr>
          <p:nvPr/>
        </p:nvSpPr>
        <p:spPr bwMode="auto">
          <a:xfrm flipV="1">
            <a:off x="3939841" y="2072521"/>
            <a:ext cx="1440" cy="228384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47" name="Text Box 9"/>
          <p:cNvSpPr txBox="1">
            <a:spLocks noChangeArrowheads="1"/>
          </p:cNvSpPr>
          <p:nvPr/>
        </p:nvSpPr>
        <p:spPr bwMode="auto">
          <a:xfrm>
            <a:off x="3813121" y="2249641"/>
            <a:ext cx="773280" cy="54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Obtain</a:t>
            </a:r>
          </a:p>
          <a:p>
            <a:pPr eaLnBrk="1"/>
            <a:r>
              <a:rPr lang="en-US" altLang="en-US" sz="1814">
                <a:solidFill>
                  <a:srgbClr val="000000"/>
                </a:solidFill>
              </a:rPr>
              <a:t>Lock</a:t>
            </a:r>
          </a:p>
        </p:txBody>
      </p:sp>
      <p:sp>
        <p:nvSpPr>
          <p:cNvPr id="14348" name="Text Box 10"/>
          <p:cNvSpPr txBox="1">
            <a:spLocks noChangeArrowheads="1"/>
          </p:cNvSpPr>
          <p:nvPr/>
        </p:nvSpPr>
        <p:spPr bwMode="auto">
          <a:xfrm>
            <a:off x="5025600" y="2248201"/>
            <a:ext cx="921600" cy="54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Release</a:t>
            </a:r>
          </a:p>
          <a:p>
            <a:pPr eaLnBrk="1"/>
            <a:r>
              <a:rPr lang="en-US" altLang="en-US" sz="1814">
                <a:solidFill>
                  <a:srgbClr val="000000"/>
                </a:solidFill>
              </a:rPr>
              <a:t>Lock</a:t>
            </a:r>
          </a:p>
        </p:txBody>
      </p:sp>
      <p:sp>
        <p:nvSpPr>
          <p:cNvPr id="14349" name="Rectangle 11"/>
          <p:cNvSpPr>
            <a:spLocks noChangeArrowheads="1"/>
          </p:cNvSpPr>
          <p:nvPr/>
        </p:nvSpPr>
        <p:spPr bwMode="auto">
          <a:xfrm>
            <a:off x="3581281" y="1663561"/>
            <a:ext cx="151200" cy="414720"/>
          </a:xfrm>
          <a:prstGeom prst="rect">
            <a:avLst/>
          </a:prstGeom>
          <a:solidFill>
            <a:srgbClr val="5CA1FB"/>
          </a:solidFill>
          <a:ln w="38160">
            <a:solidFill>
              <a:srgbClr val="000000"/>
            </a:solidFill>
            <a:round/>
            <a:headEnd/>
            <a:tailEnd/>
          </a:ln>
        </p:spPr>
        <p:txBody>
          <a:bodyPr wrap="none" anchor="ctr"/>
          <a:lstStyle/>
          <a:p>
            <a:endParaRPr lang="en-US" altLang="en-US" sz="1814"/>
          </a:p>
        </p:txBody>
      </p:sp>
      <p:sp>
        <p:nvSpPr>
          <p:cNvPr id="14350" name="Rectangle 12"/>
          <p:cNvSpPr>
            <a:spLocks noChangeArrowheads="1"/>
          </p:cNvSpPr>
          <p:nvPr/>
        </p:nvSpPr>
        <p:spPr bwMode="auto">
          <a:xfrm>
            <a:off x="3939840" y="1649161"/>
            <a:ext cx="414720" cy="414720"/>
          </a:xfrm>
          <a:prstGeom prst="rect">
            <a:avLst/>
          </a:prstGeom>
          <a:solidFill>
            <a:srgbClr val="000000"/>
          </a:solidFill>
          <a:ln w="38160">
            <a:solidFill>
              <a:srgbClr val="000000"/>
            </a:solidFill>
            <a:round/>
            <a:headEnd/>
            <a:tailEnd/>
          </a:ln>
        </p:spPr>
        <p:txBody>
          <a:bodyPr wrap="none" anchor="ctr"/>
          <a:lstStyle/>
          <a:p>
            <a:endParaRPr lang="en-US" altLang="en-US" sz="1814"/>
          </a:p>
        </p:txBody>
      </p:sp>
      <p:sp>
        <p:nvSpPr>
          <p:cNvPr id="14351" name="Rectangle 13"/>
          <p:cNvSpPr>
            <a:spLocks noChangeArrowheads="1"/>
          </p:cNvSpPr>
          <p:nvPr/>
        </p:nvSpPr>
        <p:spPr bwMode="auto">
          <a:xfrm>
            <a:off x="5232960" y="1649161"/>
            <a:ext cx="207360" cy="414720"/>
          </a:xfrm>
          <a:prstGeom prst="rect">
            <a:avLst/>
          </a:prstGeom>
          <a:solidFill>
            <a:srgbClr val="000000"/>
          </a:solidFill>
          <a:ln w="38160">
            <a:solidFill>
              <a:srgbClr val="000000"/>
            </a:solidFill>
            <a:round/>
            <a:headEnd/>
            <a:tailEnd/>
          </a:ln>
        </p:spPr>
        <p:txBody>
          <a:bodyPr wrap="none" anchor="ctr"/>
          <a:lstStyle/>
          <a:p>
            <a:endParaRPr lang="en-US" altLang="en-US" sz="1814"/>
          </a:p>
        </p:txBody>
      </p:sp>
      <p:sp>
        <p:nvSpPr>
          <p:cNvPr id="14352" name="Rectangle 14"/>
          <p:cNvSpPr>
            <a:spLocks noChangeArrowheads="1"/>
          </p:cNvSpPr>
          <p:nvPr/>
        </p:nvSpPr>
        <p:spPr bwMode="auto">
          <a:xfrm>
            <a:off x="4610880" y="1649161"/>
            <a:ext cx="207360" cy="414720"/>
          </a:xfrm>
          <a:prstGeom prst="rect">
            <a:avLst/>
          </a:prstGeom>
          <a:solidFill>
            <a:srgbClr val="000000"/>
          </a:solidFill>
          <a:ln w="38160">
            <a:solidFill>
              <a:srgbClr val="000000"/>
            </a:solidFill>
            <a:round/>
            <a:headEnd/>
            <a:tailEnd/>
          </a:ln>
        </p:spPr>
        <p:txBody>
          <a:bodyPr wrap="none" anchor="ctr"/>
          <a:lstStyle/>
          <a:p>
            <a:endParaRPr lang="en-US" altLang="en-US" sz="1814"/>
          </a:p>
        </p:txBody>
      </p:sp>
      <p:sp>
        <p:nvSpPr>
          <p:cNvPr id="14353" name="Rectangle 15"/>
          <p:cNvSpPr>
            <a:spLocks noChangeArrowheads="1"/>
          </p:cNvSpPr>
          <p:nvPr/>
        </p:nvSpPr>
        <p:spPr bwMode="auto">
          <a:xfrm>
            <a:off x="3159360" y="4344841"/>
            <a:ext cx="414720" cy="414720"/>
          </a:xfrm>
          <a:prstGeom prst="rect">
            <a:avLst/>
          </a:prstGeom>
          <a:solidFill>
            <a:srgbClr val="C00000"/>
          </a:solidFill>
          <a:ln w="38160">
            <a:solidFill>
              <a:srgbClr val="000000"/>
            </a:solidFill>
            <a:round/>
            <a:headEnd/>
            <a:tailEnd/>
          </a:ln>
        </p:spPr>
        <p:txBody>
          <a:bodyPr wrap="none" anchor="ctr"/>
          <a:lstStyle/>
          <a:p>
            <a:endParaRPr lang="en-US" altLang="en-US" sz="1814"/>
          </a:p>
        </p:txBody>
      </p:sp>
      <p:sp>
        <p:nvSpPr>
          <p:cNvPr id="14354" name="Line 16"/>
          <p:cNvSpPr>
            <a:spLocks noChangeShapeType="1"/>
          </p:cNvSpPr>
          <p:nvPr/>
        </p:nvSpPr>
        <p:spPr bwMode="auto">
          <a:xfrm flipV="1">
            <a:off x="4032001" y="3182761"/>
            <a:ext cx="1440" cy="266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55" name="Text Box 17"/>
          <p:cNvSpPr txBox="1">
            <a:spLocks noChangeArrowheads="1"/>
          </p:cNvSpPr>
          <p:nvPr/>
        </p:nvSpPr>
        <p:spPr bwMode="auto">
          <a:xfrm>
            <a:off x="3670561" y="3408841"/>
            <a:ext cx="750240" cy="31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Arrival</a:t>
            </a:r>
          </a:p>
        </p:txBody>
      </p:sp>
      <p:sp>
        <p:nvSpPr>
          <p:cNvPr id="14356" name="Line 18"/>
          <p:cNvSpPr>
            <a:spLocks noChangeShapeType="1"/>
          </p:cNvSpPr>
          <p:nvPr/>
        </p:nvSpPr>
        <p:spPr bwMode="auto">
          <a:xfrm flipV="1">
            <a:off x="4818241" y="3164041"/>
            <a:ext cx="1440" cy="352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57" name="Text Box 19"/>
          <p:cNvSpPr txBox="1">
            <a:spLocks noChangeArrowheads="1"/>
          </p:cNvSpPr>
          <p:nvPr/>
        </p:nvSpPr>
        <p:spPr bwMode="auto">
          <a:xfrm>
            <a:off x="4445281" y="3416041"/>
            <a:ext cx="1212480" cy="779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Zero-</a:t>
            </a:r>
          </a:p>
          <a:p>
            <a:pPr eaLnBrk="1"/>
            <a:r>
              <a:rPr lang="en-US" altLang="en-US" sz="1814">
                <a:solidFill>
                  <a:srgbClr val="000000"/>
                </a:solidFill>
              </a:rPr>
              <a:t>Slack Instant</a:t>
            </a:r>
          </a:p>
        </p:txBody>
      </p:sp>
      <p:sp>
        <p:nvSpPr>
          <p:cNvPr id="14358" name="Line 20"/>
          <p:cNvSpPr>
            <a:spLocks noChangeShapeType="1"/>
          </p:cNvSpPr>
          <p:nvPr/>
        </p:nvSpPr>
        <p:spPr bwMode="auto">
          <a:xfrm flipV="1">
            <a:off x="5855041" y="3185641"/>
            <a:ext cx="1440" cy="266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59" name="Text Box 21"/>
          <p:cNvSpPr txBox="1">
            <a:spLocks noChangeArrowheads="1"/>
          </p:cNvSpPr>
          <p:nvPr/>
        </p:nvSpPr>
        <p:spPr bwMode="auto">
          <a:xfrm>
            <a:off x="5440321" y="3384360"/>
            <a:ext cx="977760" cy="4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Deadline</a:t>
            </a:r>
          </a:p>
        </p:txBody>
      </p:sp>
      <p:sp>
        <p:nvSpPr>
          <p:cNvPr id="14360" name="Line 22"/>
          <p:cNvSpPr>
            <a:spLocks noChangeShapeType="1"/>
          </p:cNvSpPr>
          <p:nvPr/>
        </p:nvSpPr>
        <p:spPr bwMode="auto">
          <a:xfrm flipV="1">
            <a:off x="3150721" y="4750921"/>
            <a:ext cx="1440" cy="2664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61" name="Text Box 23"/>
          <p:cNvSpPr txBox="1">
            <a:spLocks noChangeArrowheads="1"/>
          </p:cNvSpPr>
          <p:nvPr/>
        </p:nvSpPr>
        <p:spPr bwMode="auto">
          <a:xfrm>
            <a:off x="2789281" y="4977001"/>
            <a:ext cx="750240" cy="31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Arrival</a:t>
            </a:r>
          </a:p>
        </p:txBody>
      </p:sp>
      <p:sp>
        <p:nvSpPr>
          <p:cNvPr id="14362" name="Line 24"/>
          <p:cNvSpPr>
            <a:spLocks noChangeShapeType="1"/>
          </p:cNvSpPr>
          <p:nvPr/>
        </p:nvSpPr>
        <p:spPr bwMode="auto">
          <a:xfrm flipV="1">
            <a:off x="4403521" y="4713481"/>
            <a:ext cx="1440" cy="352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63" name="Text Box 25"/>
          <p:cNvSpPr txBox="1">
            <a:spLocks noChangeArrowheads="1"/>
          </p:cNvSpPr>
          <p:nvPr/>
        </p:nvSpPr>
        <p:spPr bwMode="auto">
          <a:xfrm>
            <a:off x="3890881" y="4977001"/>
            <a:ext cx="1212480" cy="78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81638" tIns="55220" rIns="81638" bIns="40819"/>
          <a:lstStyle>
            <a:lvl1pPr eaLnBrk="0">
              <a:tabLst>
                <a:tab pos="723900" algn="l"/>
              </a:tabLst>
              <a:defRPr>
                <a:solidFill>
                  <a:schemeClr val="tx1"/>
                </a:solidFill>
                <a:latin typeface="Arial" panose="020B0604020202020204" pitchFamily="34" charset="0"/>
                <a:ea typeface="DejaVu Sans" charset="0"/>
                <a:cs typeface="DejaVu Sans" charset="0"/>
              </a:defRPr>
            </a:lvl1pPr>
            <a:lvl2pPr eaLnBrk="0">
              <a:tabLst>
                <a:tab pos="723900" algn="l"/>
              </a:tabLst>
              <a:defRPr>
                <a:solidFill>
                  <a:schemeClr val="tx1"/>
                </a:solidFill>
                <a:latin typeface="Arial" panose="020B0604020202020204" pitchFamily="34" charset="0"/>
                <a:ea typeface="DejaVu Sans" charset="0"/>
                <a:cs typeface="DejaVu Sans" charset="0"/>
              </a:defRPr>
            </a:lvl2pPr>
            <a:lvl3pPr eaLnBrk="0">
              <a:tabLst>
                <a:tab pos="723900" algn="l"/>
              </a:tabLst>
              <a:defRPr>
                <a:solidFill>
                  <a:schemeClr val="tx1"/>
                </a:solidFill>
                <a:latin typeface="Arial" panose="020B0604020202020204" pitchFamily="34" charset="0"/>
                <a:ea typeface="DejaVu Sans" charset="0"/>
                <a:cs typeface="DejaVu Sans" charset="0"/>
              </a:defRPr>
            </a:lvl3pPr>
            <a:lvl4pPr eaLnBrk="0">
              <a:tabLst>
                <a:tab pos="723900" algn="l"/>
              </a:tabLst>
              <a:defRPr>
                <a:solidFill>
                  <a:schemeClr val="tx1"/>
                </a:solidFill>
                <a:latin typeface="Arial" panose="020B0604020202020204" pitchFamily="34" charset="0"/>
                <a:ea typeface="DejaVu Sans" charset="0"/>
                <a:cs typeface="DejaVu Sans" charset="0"/>
              </a:defRPr>
            </a:lvl4pPr>
            <a:lvl5pPr eaLnBrk="0">
              <a:tabLst>
                <a:tab pos="7239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Zero-</a:t>
            </a:r>
          </a:p>
          <a:p>
            <a:pPr eaLnBrk="1"/>
            <a:r>
              <a:rPr lang="en-US" altLang="en-US" sz="1814">
                <a:solidFill>
                  <a:srgbClr val="000000"/>
                </a:solidFill>
              </a:rPr>
              <a:t>Slack Instant</a:t>
            </a:r>
          </a:p>
        </p:txBody>
      </p:sp>
      <p:sp>
        <p:nvSpPr>
          <p:cNvPr id="14364" name="Rectangle 26"/>
          <p:cNvSpPr>
            <a:spLocks noChangeArrowheads="1"/>
          </p:cNvSpPr>
          <p:nvPr/>
        </p:nvSpPr>
        <p:spPr bwMode="auto">
          <a:xfrm>
            <a:off x="4818240" y="2769481"/>
            <a:ext cx="414720" cy="414720"/>
          </a:xfrm>
          <a:prstGeom prst="rect">
            <a:avLst/>
          </a:prstGeom>
          <a:solidFill>
            <a:srgbClr val="FF950E"/>
          </a:solidFill>
          <a:ln w="38160">
            <a:solidFill>
              <a:srgbClr val="000000"/>
            </a:solidFill>
            <a:round/>
            <a:headEnd/>
            <a:tailEnd/>
          </a:ln>
        </p:spPr>
        <p:txBody>
          <a:bodyPr wrap="none" anchor="ctr"/>
          <a:lstStyle/>
          <a:p>
            <a:endParaRPr lang="en-US" altLang="en-US" sz="1814"/>
          </a:p>
        </p:txBody>
      </p:sp>
      <p:sp>
        <p:nvSpPr>
          <p:cNvPr id="14365" name="Rectangle 27"/>
          <p:cNvSpPr>
            <a:spLocks noChangeArrowheads="1"/>
          </p:cNvSpPr>
          <p:nvPr/>
        </p:nvSpPr>
        <p:spPr bwMode="auto">
          <a:xfrm>
            <a:off x="4403520" y="4344841"/>
            <a:ext cx="207360" cy="414720"/>
          </a:xfrm>
          <a:prstGeom prst="rect">
            <a:avLst/>
          </a:prstGeom>
          <a:solidFill>
            <a:srgbClr val="C00000">
              <a:alpha val="50980"/>
            </a:srgbClr>
          </a:solidFill>
          <a:ln w="38160">
            <a:solidFill>
              <a:srgbClr val="000000"/>
            </a:solidFill>
            <a:round/>
            <a:headEnd/>
            <a:tailEnd/>
          </a:ln>
        </p:spPr>
        <p:txBody>
          <a:bodyPr wrap="none" anchor="ctr"/>
          <a:lstStyle/>
          <a:p>
            <a:endParaRPr lang="en-US" altLang="en-US" sz="1814"/>
          </a:p>
        </p:txBody>
      </p:sp>
      <p:sp>
        <p:nvSpPr>
          <p:cNvPr id="14366" name="Text Box 28"/>
          <p:cNvSpPr txBox="1">
            <a:spLocks noChangeArrowheads="1"/>
          </p:cNvSpPr>
          <p:nvPr/>
        </p:nvSpPr>
        <p:spPr bwMode="auto">
          <a:xfrm>
            <a:off x="4531681" y="4992841"/>
            <a:ext cx="627840" cy="7790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p>
            <a:pPr algn="ctr"/>
            <a:r>
              <a:rPr lang="en-US" altLang="en-US" sz="1814">
                <a:solidFill>
                  <a:srgbClr val="000000"/>
                </a:solidFill>
              </a:rPr>
              <a:t>Wait </a:t>
            </a:r>
          </a:p>
          <a:p>
            <a:pPr algn="ctr"/>
            <a:r>
              <a:rPr lang="en-US" altLang="en-US" sz="1814">
                <a:solidFill>
                  <a:srgbClr val="000000"/>
                </a:solidFill>
              </a:rPr>
              <a:t>on</a:t>
            </a:r>
          </a:p>
          <a:p>
            <a:pPr algn="ctr"/>
            <a:r>
              <a:rPr lang="en-US" altLang="en-US" sz="1814">
                <a:solidFill>
                  <a:srgbClr val="000000"/>
                </a:solidFill>
              </a:rPr>
              <a:t>Lock</a:t>
            </a:r>
          </a:p>
        </p:txBody>
      </p:sp>
      <p:sp>
        <p:nvSpPr>
          <p:cNvPr id="14367" name="Line 29"/>
          <p:cNvSpPr>
            <a:spLocks noChangeShapeType="1"/>
          </p:cNvSpPr>
          <p:nvPr/>
        </p:nvSpPr>
        <p:spPr bwMode="auto">
          <a:xfrm flipV="1">
            <a:off x="4632481" y="4713481"/>
            <a:ext cx="1440" cy="3528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68" name="Rectangle 30"/>
          <p:cNvSpPr>
            <a:spLocks noChangeArrowheads="1"/>
          </p:cNvSpPr>
          <p:nvPr/>
        </p:nvSpPr>
        <p:spPr bwMode="auto">
          <a:xfrm>
            <a:off x="5692321" y="4344841"/>
            <a:ext cx="207360" cy="414720"/>
          </a:xfrm>
          <a:prstGeom prst="rect">
            <a:avLst/>
          </a:prstGeom>
          <a:solidFill>
            <a:srgbClr val="C00000">
              <a:alpha val="50980"/>
            </a:srgbClr>
          </a:solidFill>
          <a:ln w="38160">
            <a:solidFill>
              <a:srgbClr val="000000"/>
            </a:solidFill>
            <a:round/>
            <a:headEnd/>
            <a:tailEnd/>
          </a:ln>
        </p:spPr>
        <p:txBody>
          <a:bodyPr wrap="none" anchor="ctr"/>
          <a:lstStyle/>
          <a:p>
            <a:endParaRPr lang="en-US" altLang="en-US" sz="1814"/>
          </a:p>
        </p:txBody>
      </p:sp>
      <p:sp>
        <p:nvSpPr>
          <p:cNvPr id="14369" name="Rectangle 31"/>
          <p:cNvSpPr>
            <a:spLocks noChangeArrowheads="1"/>
          </p:cNvSpPr>
          <p:nvPr/>
        </p:nvSpPr>
        <p:spPr bwMode="auto">
          <a:xfrm>
            <a:off x="5473441" y="4344841"/>
            <a:ext cx="207360" cy="414720"/>
          </a:xfrm>
          <a:prstGeom prst="rect">
            <a:avLst/>
          </a:prstGeom>
          <a:solidFill>
            <a:srgbClr val="000000"/>
          </a:solidFill>
          <a:ln w="38160">
            <a:solidFill>
              <a:srgbClr val="000000"/>
            </a:solidFill>
            <a:round/>
            <a:headEnd/>
            <a:tailEnd/>
          </a:ln>
        </p:spPr>
        <p:txBody>
          <a:bodyPr wrap="none" anchor="ctr"/>
          <a:lstStyle/>
          <a:p>
            <a:endParaRPr lang="en-US" altLang="en-US" sz="1814"/>
          </a:p>
        </p:txBody>
      </p:sp>
      <p:sp>
        <p:nvSpPr>
          <p:cNvPr id="14370" name="Line 32"/>
          <p:cNvSpPr>
            <a:spLocks noChangeShapeType="1"/>
          </p:cNvSpPr>
          <p:nvPr/>
        </p:nvSpPr>
        <p:spPr bwMode="auto">
          <a:xfrm>
            <a:off x="5473441" y="2063881"/>
            <a:ext cx="1440" cy="22809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71" name="Text Box 33"/>
          <p:cNvSpPr txBox="1">
            <a:spLocks noChangeArrowheads="1"/>
          </p:cNvSpPr>
          <p:nvPr/>
        </p:nvSpPr>
        <p:spPr bwMode="auto">
          <a:xfrm>
            <a:off x="1416960" y="1659241"/>
            <a:ext cx="1440000" cy="54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 pos="14478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Low Criticality</a:t>
            </a:r>
          </a:p>
          <a:p>
            <a:pPr eaLnBrk="1"/>
            <a:r>
              <a:rPr lang="en-US" altLang="en-US" sz="1814">
                <a:solidFill>
                  <a:srgbClr val="000000"/>
                </a:solidFill>
              </a:rPr>
              <a:t>High Priority</a:t>
            </a:r>
          </a:p>
        </p:txBody>
      </p:sp>
      <p:sp>
        <p:nvSpPr>
          <p:cNvPr id="14372" name="Text Box 34"/>
          <p:cNvSpPr txBox="1">
            <a:spLocks noChangeArrowheads="1"/>
          </p:cNvSpPr>
          <p:nvPr/>
        </p:nvSpPr>
        <p:spPr bwMode="auto">
          <a:xfrm>
            <a:off x="1244160" y="2796841"/>
            <a:ext cx="1797120" cy="54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 pos="14478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Medium Criticality</a:t>
            </a:r>
          </a:p>
          <a:p>
            <a:pPr eaLnBrk="1"/>
            <a:r>
              <a:rPr lang="en-US" altLang="en-US" sz="1814">
                <a:solidFill>
                  <a:srgbClr val="000000"/>
                </a:solidFill>
              </a:rPr>
              <a:t>Medium Priority</a:t>
            </a:r>
          </a:p>
        </p:txBody>
      </p:sp>
      <p:sp>
        <p:nvSpPr>
          <p:cNvPr id="14373" name="Text Box 35"/>
          <p:cNvSpPr txBox="1">
            <a:spLocks noChangeArrowheads="1"/>
          </p:cNvSpPr>
          <p:nvPr/>
        </p:nvSpPr>
        <p:spPr bwMode="auto">
          <a:xfrm>
            <a:off x="1244160" y="4354921"/>
            <a:ext cx="1486080" cy="54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 pos="14478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High Criticality</a:t>
            </a:r>
          </a:p>
          <a:p>
            <a:pPr eaLnBrk="1"/>
            <a:r>
              <a:rPr lang="en-US" altLang="en-US" sz="1814">
                <a:solidFill>
                  <a:srgbClr val="000000"/>
                </a:solidFill>
              </a:rPr>
              <a:t>Low Priority</a:t>
            </a:r>
          </a:p>
        </p:txBody>
      </p:sp>
      <p:sp>
        <p:nvSpPr>
          <p:cNvPr id="14374" name="Rectangle 36"/>
          <p:cNvSpPr>
            <a:spLocks noChangeArrowheads="1"/>
          </p:cNvSpPr>
          <p:nvPr/>
        </p:nvSpPr>
        <p:spPr bwMode="auto">
          <a:xfrm>
            <a:off x="3382561" y="4354920"/>
            <a:ext cx="207360" cy="414720"/>
          </a:xfrm>
          <a:prstGeom prst="rect">
            <a:avLst/>
          </a:prstGeom>
          <a:solidFill>
            <a:srgbClr val="000000"/>
          </a:solidFill>
          <a:ln w="38160">
            <a:solidFill>
              <a:srgbClr val="000000"/>
            </a:solidFill>
            <a:round/>
            <a:headEnd/>
            <a:tailEnd/>
          </a:ln>
        </p:spPr>
        <p:txBody>
          <a:bodyPr wrap="none" anchor="ctr"/>
          <a:lstStyle/>
          <a:p>
            <a:endParaRPr lang="en-US" altLang="en-US" sz="1814"/>
          </a:p>
        </p:txBody>
      </p:sp>
      <p:sp>
        <p:nvSpPr>
          <p:cNvPr id="14375" name="Rectangle 37"/>
          <p:cNvSpPr>
            <a:spLocks noChangeArrowheads="1"/>
          </p:cNvSpPr>
          <p:nvPr/>
        </p:nvSpPr>
        <p:spPr bwMode="auto">
          <a:xfrm flipH="1">
            <a:off x="3732480" y="4327561"/>
            <a:ext cx="207360" cy="414720"/>
          </a:xfrm>
          <a:prstGeom prst="rect">
            <a:avLst/>
          </a:prstGeom>
          <a:solidFill>
            <a:srgbClr val="000000"/>
          </a:solidFill>
          <a:ln w="38160">
            <a:solidFill>
              <a:srgbClr val="000000"/>
            </a:solidFill>
            <a:round/>
            <a:headEnd/>
            <a:tailEnd/>
          </a:ln>
        </p:spPr>
        <p:txBody>
          <a:bodyPr wrap="none" anchor="ctr"/>
          <a:lstStyle/>
          <a:p>
            <a:endParaRPr lang="en-US" altLang="en-US" sz="1814"/>
          </a:p>
        </p:txBody>
      </p:sp>
      <p:sp>
        <p:nvSpPr>
          <p:cNvPr id="14376" name="Oval 38"/>
          <p:cNvSpPr>
            <a:spLocks noChangeArrowheads="1"/>
          </p:cNvSpPr>
          <p:nvPr/>
        </p:nvSpPr>
        <p:spPr bwMode="auto">
          <a:xfrm>
            <a:off x="3732480" y="1418761"/>
            <a:ext cx="207360" cy="829440"/>
          </a:xfrm>
          <a:prstGeom prst="ellipse">
            <a:avLst/>
          </a:prstGeom>
          <a:noFill/>
          <a:ln w="36720">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tLang="en-US" sz="1814"/>
          </a:p>
        </p:txBody>
      </p:sp>
      <p:sp>
        <p:nvSpPr>
          <p:cNvPr id="14377" name="Line 39"/>
          <p:cNvSpPr>
            <a:spLocks noChangeShapeType="1"/>
          </p:cNvSpPr>
          <p:nvPr/>
        </p:nvSpPr>
        <p:spPr bwMode="auto">
          <a:xfrm flipH="1">
            <a:off x="3938401" y="1244520"/>
            <a:ext cx="210240" cy="2073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78" name="Text Box 40"/>
          <p:cNvSpPr txBox="1">
            <a:spLocks noChangeArrowheads="1"/>
          </p:cNvSpPr>
          <p:nvPr/>
        </p:nvSpPr>
        <p:spPr bwMode="auto">
          <a:xfrm>
            <a:off x="4147201" y="1137961"/>
            <a:ext cx="1869120" cy="31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 pos="14478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Priority Inversion</a:t>
            </a:r>
          </a:p>
        </p:txBody>
      </p:sp>
      <p:sp>
        <p:nvSpPr>
          <p:cNvPr id="14379" name="Oval 41"/>
          <p:cNvSpPr>
            <a:spLocks noChangeArrowheads="1"/>
          </p:cNvSpPr>
          <p:nvPr/>
        </p:nvSpPr>
        <p:spPr bwMode="auto">
          <a:xfrm>
            <a:off x="4595041" y="4097161"/>
            <a:ext cx="879840" cy="829440"/>
          </a:xfrm>
          <a:prstGeom prst="ellipse">
            <a:avLst/>
          </a:prstGeom>
          <a:noFill/>
          <a:ln w="36720">
            <a:solidFill>
              <a:srgbClr val="80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tLang="en-US" sz="1814"/>
          </a:p>
        </p:txBody>
      </p:sp>
      <p:sp>
        <p:nvSpPr>
          <p:cNvPr id="14380" name="Line 42"/>
          <p:cNvSpPr>
            <a:spLocks noChangeShapeType="1"/>
          </p:cNvSpPr>
          <p:nvPr/>
        </p:nvSpPr>
        <p:spPr bwMode="auto">
          <a:xfrm flipH="1">
            <a:off x="5182561" y="3954601"/>
            <a:ext cx="468000" cy="1929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US" sz="1814"/>
          </a:p>
        </p:txBody>
      </p:sp>
      <p:sp>
        <p:nvSpPr>
          <p:cNvPr id="14381" name="Text Box 43"/>
          <p:cNvSpPr txBox="1">
            <a:spLocks noChangeArrowheads="1"/>
          </p:cNvSpPr>
          <p:nvPr/>
        </p:nvSpPr>
        <p:spPr bwMode="auto">
          <a:xfrm>
            <a:off x="5649121" y="3848041"/>
            <a:ext cx="2088000" cy="3139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55220" rIns="81638" bIns="40819"/>
          <a:lstStyle>
            <a:lvl1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chemeClr val="tx1"/>
                </a:solidFill>
                <a:latin typeface="Arial" panose="020B0604020202020204" pitchFamily="34" charset="0"/>
                <a:ea typeface="DejaVu Sans" charset="0"/>
                <a:cs typeface="DejaVu Sans" charset="0"/>
              </a:defRPr>
            </a:lvl9pPr>
          </a:lstStyle>
          <a:p>
            <a:pPr eaLnBrk="1"/>
            <a:r>
              <a:rPr lang="en-US" altLang="en-US" sz="1814">
                <a:solidFill>
                  <a:srgbClr val="000000"/>
                </a:solidFill>
              </a:rPr>
              <a:t>Criticality Inversion</a:t>
            </a:r>
          </a:p>
        </p:txBody>
      </p:sp>
    </p:spTree>
    <p:extLst>
      <p:ext uri="{BB962C8B-B14F-4D97-AF65-F5344CB8AC3E}">
        <p14:creationId xmlns:p14="http://schemas.microsoft.com/office/powerpoint/2010/main" val="51230835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3A9B6AD4-3A41-410B-A081-3024DD6BEFC2}" type="slidenum">
              <a:rPr lang="en-US" altLang="en-US">
                <a:solidFill>
                  <a:srgbClr val="000000"/>
                </a:solidFill>
                <a:latin typeface="Century Schoolbook L" pitchFamily="16" charset="0"/>
              </a:rPr>
              <a:pPr eaLnBrk="1"/>
              <a:t>22</a:t>
            </a:fld>
            <a:endParaRPr lang="en-US" altLang="en-US">
              <a:solidFill>
                <a:srgbClr val="000000"/>
              </a:solidFill>
              <a:latin typeface="Century Schoolbook L" pitchFamily="16" charset="0"/>
            </a:endParaRPr>
          </a:p>
        </p:txBody>
      </p:sp>
      <p:sp>
        <p:nvSpPr>
          <p:cNvPr id="15363"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Blocking in Zero-Slack Scheduling</a:t>
            </a:r>
          </a:p>
        </p:txBody>
      </p:sp>
      <p:sp>
        <p:nvSpPr>
          <p:cNvPr id="17410" name="Rectangle 2"/>
          <p:cNvSpPr>
            <a:spLocks noGrp="1" noChangeArrowheads="1"/>
          </p:cNvSpPr>
          <p:nvPr>
            <p:ph type="body" idx="4294967295"/>
          </p:nvPr>
        </p:nvSpPr>
        <p:spPr>
          <a:xfrm>
            <a:off x="456481" y="1377001"/>
            <a:ext cx="8228160" cy="4525920"/>
          </a:xfrm>
        </p:spPr>
        <p:txBody>
          <a:bodyPr/>
          <a:lstStyle/>
          <a:p>
            <a:pPr marL="103682">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177" dirty="0"/>
              <a:t>A job </a:t>
            </a:r>
            <a:r>
              <a:rPr lang="en-US" sz="2177" i="1" dirty="0" err="1"/>
              <a:t>J</a:t>
            </a:r>
            <a:r>
              <a:rPr lang="en-US" sz="2177" i="1" baseline="-33000" dirty="0" err="1"/>
              <a:t>h</a:t>
            </a:r>
            <a:r>
              <a:rPr lang="en-US" sz="2177" dirty="0"/>
              <a:t> waiting for a job </a:t>
            </a:r>
            <a:r>
              <a:rPr lang="en-US" sz="2177" i="1" dirty="0" err="1"/>
              <a:t>J</a:t>
            </a:r>
            <a:r>
              <a:rPr lang="en-US" sz="2177" i="1" baseline="-33000" dirty="0" err="1"/>
              <a:t>l</a:t>
            </a:r>
            <a:r>
              <a:rPr lang="en-US" sz="2177" dirty="0"/>
              <a:t> to exit critical section </a:t>
            </a:r>
            <a:r>
              <a:rPr lang="en-US" sz="2177" dirty="0" err="1"/>
              <a:t>Z</a:t>
            </a:r>
            <a:r>
              <a:rPr lang="en-US" sz="2177" i="1" baseline="-33000" dirty="0" err="1"/>
              <a:t>l,k</a:t>
            </a:r>
            <a:r>
              <a:rPr lang="en-US" sz="2177" dirty="0"/>
              <a:t> is considered to be </a:t>
            </a:r>
            <a:r>
              <a:rPr lang="en-US" sz="2177" i="1" u="sng" dirty="0">
                <a:solidFill>
                  <a:srgbClr val="800000"/>
                </a:solidFill>
              </a:rPr>
              <a:t>blocked</a:t>
            </a:r>
            <a:r>
              <a:rPr lang="en-US" sz="2177" dirty="0"/>
              <a:t> at time t, </a:t>
            </a:r>
            <a:r>
              <a:rPr lang="en-US" sz="2177" i="1" u="sng" dirty="0"/>
              <a:t>if and only if</a:t>
            </a:r>
            <a:r>
              <a:rPr lang="en-US" sz="2177" dirty="0"/>
              <a:t> one of the following conditions is satisfied at t:</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endParaRPr lang="en-US" sz="2177" dirty="0"/>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177" dirty="0"/>
              <a:t>1) The priority of </a:t>
            </a:r>
            <a:r>
              <a:rPr lang="en-US" sz="2177" i="1" dirty="0" err="1"/>
              <a:t>J</a:t>
            </a:r>
            <a:r>
              <a:rPr lang="en-US" sz="2177" i="1" baseline="-33000" dirty="0" err="1"/>
              <a:t>l</a:t>
            </a:r>
            <a:r>
              <a:rPr lang="en-US" sz="2177" dirty="0"/>
              <a:t>  is lower than </a:t>
            </a:r>
            <a:r>
              <a:rPr lang="en-US" sz="2177" i="1" dirty="0" err="1"/>
              <a:t>J</a:t>
            </a:r>
            <a:r>
              <a:rPr lang="en-US" sz="2177" i="1" baseline="-33000" dirty="0" err="1"/>
              <a:t>h</a:t>
            </a:r>
            <a:r>
              <a:rPr lang="en-US" sz="2177" dirty="0" err="1"/>
              <a:t>'s</a:t>
            </a:r>
            <a:r>
              <a:rPr lang="en-US" sz="2177" dirty="0"/>
              <a:t> priority and </a:t>
            </a:r>
            <a:r>
              <a:rPr lang="en-US" sz="2177" i="1" dirty="0" err="1"/>
              <a:t>J</a:t>
            </a:r>
            <a:r>
              <a:rPr lang="en-US" sz="2177" i="1" baseline="-33000" dirty="0" err="1"/>
              <a:t>l</a:t>
            </a:r>
            <a:r>
              <a:rPr lang="en-US" sz="2177" dirty="0"/>
              <a:t> is running in its </a:t>
            </a:r>
            <a:r>
              <a:rPr lang="en-US" sz="2177" b="1" i="1" dirty="0">
                <a:solidFill>
                  <a:srgbClr val="00B050"/>
                </a:solidFill>
              </a:rPr>
              <a:t>normal</a:t>
            </a:r>
            <a:r>
              <a:rPr lang="en-US" sz="2177" dirty="0"/>
              <a:t> mode.</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endParaRPr lang="en-US" sz="2177" dirty="0"/>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177" dirty="0"/>
              <a:t>2) The criticality of </a:t>
            </a:r>
            <a:r>
              <a:rPr lang="en-US" sz="2177" i="1" dirty="0" err="1"/>
              <a:t>J</a:t>
            </a:r>
            <a:r>
              <a:rPr lang="en-US" sz="2177" i="1" baseline="-33000" dirty="0" err="1"/>
              <a:t>l</a:t>
            </a:r>
            <a:r>
              <a:rPr lang="en-US" sz="2177" dirty="0"/>
              <a:t> is lower than </a:t>
            </a:r>
            <a:r>
              <a:rPr lang="en-US" sz="2177" i="1" dirty="0" err="1"/>
              <a:t>J</a:t>
            </a:r>
            <a:r>
              <a:rPr lang="en-US" sz="2177" i="1" baseline="-33000" dirty="0" err="1"/>
              <a:t>h</a:t>
            </a:r>
            <a:r>
              <a:rPr lang="en-US" sz="2177" dirty="0" err="1"/>
              <a:t>'s</a:t>
            </a:r>
            <a:r>
              <a:rPr lang="en-US" sz="2177" dirty="0"/>
              <a:t> criticality and </a:t>
            </a:r>
            <a:r>
              <a:rPr lang="en-US" sz="2177" i="1" dirty="0" err="1"/>
              <a:t>J</a:t>
            </a:r>
            <a:r>
              <a:rPr lang="en-US" sz="2177" i="1" baseline="-33000" dirty="0" err="1"/>
              <a:t>h</a:t>
            </a:r>
            <a:r>
              <a:rPr lang="en-US" sz="2177" i="1" baseline="-33000" dirty="0"/>
              <a:t> </a:t>
            </a:r>
            <a:r>
              <a:rPr lang="en-US" sz="2177" dirty="0"/>
              <a:t>is running in its </a:t>
            </a:r>
            <a:r>
              <a:rPr lang="en-US" sz="2177" b="1" i="1" dirty="0">
                <a:solidFill>
                  <a:srgbClr val="C00000"/>
                </a:solidFill>
              </a:rPr>
              <a:t>critical</a:t>
            </a:r>
            <a:r>
              <a:rPr lang="en-US" sz="2177" dirty="0"/>
              <a:t> mode</a:t>
            </a:r>
            <a:r>
              <a:rPr lang="en-US" dirty="0" smtClean="0"/>
              <a:t>.</a:t>
            </a:r>
          </a:p>
        </p:txBody>
      </p:sp>
    </p:spTree>
    <p:extLst>
      <p:ext uri="{BB962C8B-B14F-4D97-AF65-F5344CB8AC3E}">
        <p14:creationId xmlns:p14="http://schemas.microsoft.com/office/powerpoint/2010/main" val="356711072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Number Placeholder 3"/>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A9B091F2-DEA6-457F-8828-72F9FFB98C6D}" type="slidenum">
              <a:rPr lang="en-US" altLang="en-US">
                <a:solidFill>
                  <a:srgbClr val="000000"/>
                </a:solidFill>
                <a:latin typeface="Century Schoolbook L" pitchFamily="16" charset="0"/>
              </a:rPr>
              <a:pPr eaLnBrk="1"/>
              <a:t>23</a:t>
            </a:fld>
            <a:endParaRPr lang="en-US" altLang="en-US">
              <a:solidFill>
                <a:srgbClr val="000000"/>
              </a:solidFill>
              <a:latin typeface="Century Schoolbook L" pitchFamily="16" charset="0"/>
            </a:endParaRPr>
          </a:p>
        </p:txBody>
      </p:sp>
      <p:sp>
        <p:nvSpPr>
          <p:cNvPr id="16387" name="Text Box 1"/>
          <p:cNvSpPr txBox="1">
            <a:spLocks noChangeArrowheads="1"/>
          </p:cNvSpPr>
          <p:nvPr/>
        </p:nvSpPr>
        <p:spPr bwMode="auto">
          <a:xfrm>
            <a:off x="456481" y="314281"/>
            <a:ext cx="8228160" cy="577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38402" rIns="0" bIns="0" anchor="ctr"/>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9pPr>
          </a:lstStyle>
          <a:p>
            <a:pPr algn="ctr" eaLnBrk="1"/>
            <a:r>
              <a:rPr lang="en-US" altLang="en-US" sz="4354">
                <a:solidFill>
                  <a:srgbClr val="000000"/>
                </a:solidFill>
              </a:rPr>
              <a:t>Priority and Criticality </a:t>
            </a:r>
          </a:p>
          <a:p>
            <a:pPr algn="ctr" eaLnBrk="1"/>
            <a:r>
              <a:rPr lang="en-US" altLang="en-US" sz="4354">
                <a:solidFill>
                  <a:srgbClr val="000000"/>
                </a:solidFill>
              </a:rPr>
              <a:t>Inheritance Protocol (PCIP)</a:t>
            </a:r>
          </a:p>
        </p:txBody>
      </p:sp>
    </p:spTree>
    <p:extLst>
      <p:ext uri="{BB962C8B-B14F-4D97-AF65-F5344CB8AC3E}">
        <p14:creationId xmlns:p14="http://schemas.microsoft.com/office/powerpoint/2010/main" val="54073927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EEDF4FC5-EB92-494E-8B14-DDFDD3A0BBD2}" type="slidenum">
              <a:rPr lang="en-US" altLang="en-US">
                <a:solidFill>
                  <a:srgbClr val="000000"/>
                </a:solidFill>
                <a:latin typeface="Century Schoolbook L" pitchFamily="16" charset="0"/>
              </a:rPr>
              <a:pPr eaLnBrk="1"/>
              <a:t>24</a:t>
            </a:fld>
            <a:endParaRPr lang="en-US" altLang="en-US">
              <a:solidFill>
                <a:srgbClr val="000000"/>
              </a:solidFill>
              <a:latin typeface="Century Schoolbook L" pitchFamily="16" charset="0"/>
            </a:endParaRPr>
          </a:p>
        </p:txBody>
      </p:sp>
      <p:sp>
        <p:nvSpPr>
          <p:cNvPr id="17411"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PCIP Definition</a:t>
            </a:r>
          </a:p>
        </p:txBody>
      </p:sp>
      <p:sp>
        <p:nvSpPr>
          <p:cNvPr id="19458" name="Rectangle 2"/>
          <p:cNvSpPr>
            <a:spLocks noGrp="1" noChangeArrowheads="1"/>
          </p:cNvSpPr>
          <p:nvPr>
            <p:ph type="body" idx="4294967295"/>
          </p:nvPr>
        </p:nvSpPr>
        <p:spPr>
          <a:xfrm>
            <a:off x="525601" y="1355401"/>
            <a:ext cx="8470080" cy="4525920"/>
          </a:xfrm>
        </p:spPr>
        <p:txBody>
          <a:bodyPr vert="horz" wrap="square" lIns="0" tIns="22401" rIns="0" bIns="0" numCol="1" anchor="t" anchorCtr="0" compatLnSpc="1">
            <a:prstTxWarp prst="textNoShape">
              <a:avLst/>
            </a:prstTxWarp>
          </a:bodyPr>
          <a:lstStyle/>
          <a:p>
            <a:pPr marL="103682" indent="-5760">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540" i="1" dirty="0"/>
              <a:t>A task </a:t>
            </a:r>
            <a:r>
              <a:rPr lang="en-US" dirty="0" err="1" smtClean="0">
                <a:solidFill>
                  <a:srgbClr val="333333"/>
                </a:solidFill>
                <a:latin typeface="Symbol" pitchFamily="16" charset="0"/>
                <a:ea typeface="ＭＳ Ｐゴシック" charset="-128"/>
              </a:rPr>
              <a:t>t</a:t>
            </a:r>
            <a:r>
              <a:rPr lang="en-US" baseline="-33000" dirty="0" err="1" smtClean="0">
                <a:solidFill>
                  <a:srgbClr val="333333"/>
                </a:solidFill>
                <a:ea typeface="ＭＳ Ｐゴシック" charset="-128"/>
              </a:rPr>
              <a:t>i</a:t>
            </a:r>
            <a:r>
              <a:rPr lang="en-US" baseline="-33000" dirty="0" smtClean="0">
                <a:solidFill>
                  <a:srgbClr val="333333"/>
                </a:solidFill>
                <a:ea typeface="ＭＳ Ｐゴシック" charset="-128"/>
              </a:rPr>
              <a:t> </a:t>
            </a:r>
            <a:r>
              <a:rPr lang="en-US" sz="2540" i="1" dirty="0"/>
              <a:t> that holds a lock to a resource can </a:t>
            </a:r>
            <a:r>
              <a:rPr lang="en-US" sz="2540" i="1" u="sng" dirty="0">
                <a:solidFill>
                  <a:srgbClr val="008000"/>
                </a:solidFill>
              </a:rPr>
              <a:t>inherit the priority</a:t>
            </a:r>
            <a:r>
              <a:rPr lang="en-US" sz="2540" i="1" dirty="0"/>
              <a:t> from a task </a:t>
            </a:r>
            <a:r>
              <a:rPr lang="en-US" dirty="0" err="1" smtClean="0">
                <a:solidFill>
                  <a:srgbClr val="333333"/>
                </a:solidFill>
                <a:latin typeface="Symbol" pitchFamily="16" charset="0"/>
                <a:ea typeface="ＭＳ Ｐゴシック" charset="-128"/>
              </a:rPr>
              <a:t>t</a:t>
            </a:r>
            <a:r>
              <a:rPr lang="en-US" baseline="-33000" dirty="0" err="1" smtClean="0">
                <a:solidFill>
                  <a:srgbClr val="333333"/>
                </a:solidFill>
                <a:ea typeface="ＭＳ Ｐゴシック" charset="-128"/>
              </a:rPr>
              <a:t>j</a:t>
            </a:r>
            <a:r>
              <a:rPr lang="en-US" baseline="-33000" dirty="0" smtClean="0">
                <a:solidFill>
                  <a:srgbClr val="333333"/>
                </a:solidFill>
                <a:ea typeface="ＭＳ Ｐゴシック" charset="-128"/>
              </a:rPr>
              <a:t> </a:t>
            </a:r>
            <a:r>
              <a:rPr lang="en-US" sz="2540" i="1" dirty="0"/>
              <a:t> and </a:t>
            </a:r>
            <a:r>
              <a:rPr lang="en-US" sz="2540" i="1" u="sng" dirty="0">
                <a:solidFill>
                  <a:srgbClr val="000080"/>
                </a:solidFill>
              </a:rPr>
              <a:t>the criticality from a task</a:t>
            </a:r>
            <a:r>
              <a:rPr lang="en-US" sz="2540" i="1" dirty="0">
                <a:solidFill>
                  <a:srgbClr val="000080"/>
                </a:solidFill>
              </a:rPr>
              <a:t> </a:t>
            </a:r>
            <a:r>
              <a:rPr lang="en-US" dirty="0" err="1" smtClean="0">
                <a:solidFill>
                  <a:srgbClr val="000080"/>
                </a:solidFill>
                <a:latin typeface="Symbol" pitchFamily="16" charset="0"/>
                <a:ea typeface="ＭＳ Ｐゴシック" charset="-128"/>
              </a:rPr>
              <a:t>t</a:t>
            </a:r>
            <a:r>
              <a:rPr lang="en-US" baseline="-33000" dirty="0" err="1" smtClean="0">
                <a:solidFill>
                  <a:srgbClr val="000080"/>
                </a:solidFill>
                <a:ea typeface="ＭＳ Ｐゴシック" charset="-128"/>
              </a:rPr>
              <a:t>k</a:t>
            </a:r>
            <a:r>
              <a:rPr lang="en-US" sz="2540" i="1" dirty="0"/>
              <a:t> (</a:t>
            </a:r>
            <a:r>
              <a:rPr lang="en-US" dirty="0" err="1" smtClean="0">
                <a:solidFill>
                  <a:srgbClr val="333333"/>
                </a:solidFill>
                <a:latin typeface="Symbol" pitchFamily="16" charset="0"/>
                <a:ea typeface="ＭＳ Ｐゴシック" charset="-128"/>
              </a:rPr>
              <a:t>t</a:t>
            </a:r>
            <a:r>
              <a:rPr lang="en-US" baseline="-33000" dirty="0" err="1" smtClean="0">
                <a:solidFill>
                  <a:srgbClr val="333333"/>
                </a:solidFill>
                <a:ea typeface="ＭＳ Ｐゴシック" charset="-128"/>
              </a:rPr>
              <a:t>k</a:t>
            </a:r>
            <a:r>
              <a:rPr lang="en-US" sz="2540" i="1" dirty="0"/>
              <a:t> can be the same as </a:t>
            </a:r>
            <a:r>
              <a:rPr lang="en-US" dirty="0" err="1" smtClean="0">
                <a:solidFill>
                  <a:srgbClr val="333333"/>
                </a:solidFill>
                <a:latin typeface="Symbol" pitchFamily="16" charset="0"/>
                <a:ea typeface="ＭＳ Ｐゴシック" charset="-128"/>
              </a:rPr>
              <a:t>t</a:t>
            </a:r>
            <a:r>
              <a:rPr lang="en-US" baseline="-33000" dirty="0" err="1" smtClean="0">
                <a:solidFill>
                  <a:srgbClr val="333333"/>
                </a:solidFill>
                <a:ea typeface="ＭＳ Ｐゴシック" charset="-128"/>
              </a:rPr>
              <a:t>j</a:t>
            </a:r>
            <a:r>
              <a:rPr lang="en-US" sz="2540" i="1" dirty="0"/>
              <a:t> ), both requesting a lock to the resource held by </a:t>
            </a:r>
            <a:r>
              <a:rPr lang="en-US" dirty="0" err="1" smtClean="0">
                <a:solidFill>
                  <a:srgbClr val="333333"/>
                </a:solidFill>
                <a:latin typeface="Symbol" pitchFamily="16" charset="0"/>
                <a:ea typeface="ＭＳ Ｐゴシック" charset="-128"/>
              </a:rPr>
              <a:t>t</a:t>
            </a:r>
            <a:r>
              <a:rPr lang="en-US" baseline="-33000" dirty="0" err="1" smtClean="0">
                <a:solidFill>
                  <a:srgbClr val="333333"/>
                </a:solidFill>
                <a:ea typeface="ＭＳ Ｐゴシック" charset="-128"/>
              </a:rPr>
              <a:t>i</a:t>
            </a:r>
            <a:r>
              <a:rPr lang="en-US" sz="2540" i="1" dirty="0"/>
              <a:t> as follows:</a:t>
            </a:r>
          </a:p>
          <a:p>
            <a:pPr marL="783372" lvl="1" indent="-293764">
              <a:lnSpc>
                <a:spcPct val="109000"/>
              </a:lnSpc>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i</a:t>
            </a:r>
            <a:r>
              <a:rPr lang="en-US" dirty="0" smtClean="0"/>
              <a:t> </a:t>
            </a:r>
            <a:r>
              <a:rPr lang="en-US" i="1" dirty="0" smtClean="0">
                <a:solidFill>
                  <a:srgbClr val="00B050"/>
                </a:solidFill>
              </a:rPr>
              <a:t>inherits the priority </a:t>
            </a:r>
            <a:r>
              <a:rPr lang="en-US" dirty="0" smtClean="0"/>
              <a:t>of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j</a:t>
            </a:r>
            <a:r>
              <a:rPr lang="en-US" dirty="0" smtClean="0"/>
              <a:t> if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j</a:t>
            </a:r>
            <a:r>
              <a:rPr lang="en-US" dirty="0" smtClean="0"/>
              <a:t> ’s priority is higher.</a:t>
            </a:r>
          </a:p>
          <a:p>
            <a:pPr marL="1175057" lvl="2" indent="-260644">
              <a:buSzPct val="75000"/>
              <a:buFont typeface="Symbol" pitchFamily="16" charset="0"/>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dirty="0" smtClean="0"/>
              <a:t>This inherited priority has an immediate effect on the scheduling of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i</a:t>
            </a:r>
            <a:endParaRPr lang="en-US" sz="2903" baseline="-33000" dirty="0">
              <a:solidFill>
                <a:srgbClr val="333333"/>
              </a:solidFill>
              <a:ea typeface="ＭＳ Ｐゴシック" charset="-128"/>
            </a:endParaRPr>
          </a:p>
          <a:p>
            <a:pPr marL="783372" lvl="1" indent="-293764">
              <a:lnSpc>
                <a:spcPct val="109000"/>
              </a:lnSpc>
              <a:buSzPct val="45000"/>
              <a:buFont typeface="Wingdings"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i</a:t>
            </a:r>
            <a:r>
              <a:rPr lang="en-US" dirty="0" smtClean="0"/>
              <a:t> </a:t>
            </a:r>
            <a:r>
              <a:rPr lang="en-US" i="1" dirty="0" smtClean="0">
                <a:solidFill>
                  <a:schemeClr val="accent2">
                    <a:lumMod val="50000"/>
                  </a:schemeClr>
                </a:solidFill>
              </a:rPr>
              <a:t>inherits the criticality </a:t>
            </a:r>
            <a:r>
              <a:rPr lang="en-US" dirty="0" smtClean="0"/>
              <a:t>of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k</a:t>
            </a:r>
            <a:r>
              <a:rPr lang="en-US" sz="2903" baseline="-33000" dirty="0">
                <a:solidFill>
                  <a:srgbClr val="333333"/>
                </a:solidFill>
                <a:ea typeface="ＭＳ Ｐゴシック" charset="-128"/>
              </a:rPr>
              <a:t> </a:t>
            </a:r>
            <a:r>
              <a:rPr lang="en-US" dirty="0" smtClean="0"/>
              <a:t>if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k</a:t>
            </a:r>
            <a:r>
              <a:rPr lang="en-US" dirty="0" err="1" smtClean="0"/>
              <a:t>’s</a:t>
            </a:r>
            <a:r>
              <a:rPr lang="en-US" dirty="0" smtClean="0"/>
              <a:t> criticality is higher.</a:t>
            </a:r>
          </a:p>
          <a:p>
            <a:pPr marL="1175057" lvl="2" indent="-260644">
              <a:buSzPct val="75000"/>
              <a:buFont typeface="Symbol" pitchFamily="16" charset="0"/>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defRPr/>
            </a:pPr>
            <a:r>
              <a:rPr lang="en-US" dirty="0" smtClean="0"/>
              <a:t>This criticality is used by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i</a:t>
            </a:r>
            <a:r>
              <a:rPr lang="en-US" dirty="0" smtClean="0"/>
              <a:t> immediately as soon as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k</a:t>
            </a:r>
            <a:r>
              <a:rPr lang="en-US" dirty="0" smtClean="0"/>
              <a:t> requests the lock held by </a:t>
            </a:r>
            <a:r>
              <a:rPr lang="en-US" sz="2903" dirty="0" err="1">
                <a:solidFill>
                  <a:srgbClr val="333333"/>
                </a:solidFill>
                <a:latin typeface="Symbol" pitchFamily="16" charset="0"/>
                <a:ea typeface="ＭＳ Ｐゴシック" charset="-128"/>
              </a:rPr>
              <a:t>t</a:t>
            </a:r>
            <a:r>
              <a:rPr lang="en-US" sz="2903" baseline="-33000" dirty="0" err="1">
                <a:solidFill>
                  <a:srgbClr val="333333"/>
                </a:solidFill>
                <a:ea typeface="ＭＳ Ｐゴシック" charset="-128"/>
              </a:rPr>
              <a:t>i</a:t>
            </a:r>
            <a:endParaRPr lang="en-US" sz="2903" baseline="-33000" dirty="0">
              <a:solidFill>
                <a:srgbClr val="333333"/>
              </a:solidFill>
              <a:ea typeface="ＭＳ Ｐゴシック" charset="-128"/>
            </a:endParaRPr>
          </a:p>
        </p:txBody>
      </p:sp>
    </p:spTree>
    <p:extLst>
      <p:ext uri="{BB962C8B-B14F-4D97-AF65-F5344CB8AC3E}">
        <p14:creationId xmlns:p14="http://schemas.microsoft.com/office/powerpoint/2010/main" val="254380649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8">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9458">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4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1C60D7F2-968D-466E-BDB2-305856652E7B}" type="slidenum">
              <a:rPr lang="en-US" altLang="en-US">
                <a:solidFill>
                  <a:srgbClr val="000000"/>
                </a:solidFill>
                <a:latin typeface="Century Schoolbook L" pitchFamily="16" charset="0"/>
              </a:rPr>
              <a:pPr eaLnBrk="1"/>
              <a:t>25</a:t>
            </a:fld>
            <a:endParaRPr lang="en-US" altLang="en-US">
              <a:solidFill>
                <a:srgbClr val="000000"/>
              </a:solidFill>
              <a:latin typeface="Century Schoolbook L" pitchFamily="16" charset="0"/>
            </a:endParaRPr>
          </a:p>
        </p:txBody>
      </p:sp>
      <p:sp>
        <p:nvSpPr>
          <p:cNvPr id="18435"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PCIP Possible Blocking</a:t>
            </a:r>
          </a:p>
        </p:txBody>
      </p:sp>
      <p:pic>
        <p:nvPicPr>
          <p:cNvPr id="1843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4881" y="1735561"/>
            <a:ext cx="4063680" cy="3754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0483" name="Text Box 3"/>
          <p:cNvSpPr txBox="1">
            <a:spLocks noChangeArrowheads="1"/>
          </p:cNvSpPr>
          <p:nvPr/>
        </p:nvSpPr>
        <p:spPr bwMode="auto">
          <a:xfrm>
            <a:off x="161280" y="1317961"/>
            <a:ext cx="4400640" cy="4281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60019" rIns="81638" bIns="40819"/>
          <a:lstStyle>
            <a:lvl1pPr eaLnBrk="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Lst>
              <a:defRPr>
                <a:solidFill>
                  <a:schemeClr val="tx1"/>
                </a:solidFill>
                <a:latin typeface="Arial" panose="020B0604020202020204" pitchFamily="34" charset="0"/>
                <a:ea typeface="DejaVu Sans" charset="0"/>
                <a:cs typeface="DejaVu Sans" charset="0"/>
              </a:defRPr>
            </a:lvl9pPr>
          </a:lstStyle>
          <a:p>
            <a:pPr eaLnBrk="1"/>
            <a:r>
              <a:rPr lang="en-US" altLang="en-US" sz="2177">
                <a:solidFill>
                  <a:srgbClr val="000000"/>
                </a:solidFill>
              </a:rPr>
              <a:t>Consider a Job </a:t>
            </a:r>
            <a:r>
              <a:rPr lang="en-US" altLang="en-US" sz="2177" i="1">
                <a:solidFill>
                  <a:srgbClr val="000000"/>
                </a:solidFill>
              </a:rPr>
              <a:t>J</a:t>
            </a:r>
            <a:r>
              <a:rPr lang="en-US" altLang="en-US" sz="2177" i="1" baseline="-33000">
                <a:solidFill>
                  <a:srgbClr val="000000"/>
                </a:solidFill>
              </a:rPr>
              <a:t>0</a:t>
            </a:r>
          </a:p>
          <a:p>
            <a:pPr eaLnBrk="1"/>
            <a:endParaRPr lang="en-US" altLang="en-US" sz="2177" i="1" baseline="-33000">
              <a:solidFill>
                <a:srgbClr val="000000"/>
              </a:solidFill>
            </a:endParaRPr>
          </a:p>
          <a:p>
            <a:pPr eaLnBrk="1">
              <a:buSzPct val="45000"/>
              <a:buFont typeface="Symbol" panose="05050102010706020507" pitchFamily="18" charset="2"/>
              <a:buChar char=""/>
            </a:pPr>
            <a:r>
              <a:rPr lang="en-US" altLang="en-US" sz="2177" i="1">
                <a:solidFill>
                  <a:srgbClr val="000000"/>
                </a:solidFill>
              </a:rPr>
              <a:t> </a:t>
            </a:r>
            <a:r>
              <a:rPr lang="en-US" altLang="en-US" sz="2177" i="1">
                <a:solidFill>
                  <a:srgbClr val="800000"/>
                </a:solidFill>
              </a:rPr>
              <a:t>L</a:t>
            </a:r>
            <a:r>
              <a:rPr lang="en-US" altLang="en-US" sz="2177" i="1" baseline="-33000">
                <a:solidFill>
                  <a:srgbClr val="800000"/>
                </a:solidFill>
              </a:rPr>
              <a:t>i</a:t>
            </a:r>
            <a:r>
              <a:rPr lang="en-US" altLang="en-US" sz="2177" i="1" baseline="33000">
                <a:solidFill>
                  <a:srgbClr val="800000"/>
                </a:solidFill>
              </a:rPr>
              <a:t>hc</a:t>
            </a:r>
            <a:r>
              <a:rPr lang="en-US" altLang="en-US" sz="2177" i="1">
                <a:solidFill>
                  <a:srgbClr val="800000"/>
                </a:solidFill>
              </a:rPr>
              <a:t>(J</a:t>
            </a:r>
            <a:r>
              <a:rPr lang="en-US" altLang="en-US" sz="2177" i="1" baseline="-33000">
                <a:solidFill>
                  <a:srgbClr val="800000"/>
                </a:solidFill>
              </a:rPr>
              <a:t>0</a:t>
            </a:r>
            <a:r>
              <a:rPr lang="en-US" altLang="en-US" sz="2177" i="1">
                <a:solidFill>
                  <a:srgbClr val="800000"/>
                </a:solidFill>
              </a:rPr>
              <a:t>) </a:t>
            </a:r>
            <a:r>
              <a:rPr lang="en-US" altLang="en-US" sz="2177" i="1">
                <a:solidFill>
                  <a:srgbClr val="000000"/>
                </a:solidFill>
              </a:rPr>
              <a:t>is the set of jobs with </a:t>
            </a:r>
          </a:p>
          <a:p>
            <a:pPr eaLnBrk="1">
              <a:buSzPct val="45000"/>
              <a:buFont typeface="Symbol" panose="05050102010706020507" pitchFamily="18" charset="2"/>
              <a:buNone/>
            </a:pPr>
            <a:r>
              <a:rPr lang="en-US" altLang="en-US" sz="2177" i="1" u="sng">
                <a:solidFill>
                  <a:srgbClr val="000000"/>
                </a:solidFill>
              </a:rPr>
              <a:t>lower priority and higher criticality</a:t>
            </a:r>
          </a:p>
          <a:p>
            <a:pPr eaLnBrk="1">
              <a:buSzPct val="45000"/>
              <a:buFont typeface="Symbol" panose="05050102010706020507" pitchFamily="18" charset="2"/>
              <a:buNone/>
            </a:pPr>
            <a:endParaRPr lang="en-US" altLang="en-US" sz="2177" i="1">
              <a:solidFill>
                <a:srgbClr val="000000"/>
              </a:solidFill>
            </a:endParaRPr>
          </a:p>
          <a:p>
            <a:pPr eaLnBrk="1">
              <a:buSzPct val="45000"/>
              <a:buFont typeface="Symbol" panose="05050102010706020507" pitchFamily="18" charset="2"/>
              <a:buChar char=""/>
            </a:pPr>
            <a:r>
              <a:rPr lang="en-US" altLang="en-US" sz="2177" i="1">
                <a:solidFill>
                  <a:srgbClr val="800080"/>
                </a:solidFill>
              </a:rPr>
              <a:t> L</a:t>
            </a:r>
            <a:r>
              <a:rPr lang="en-US" altLang="en-US" sz="2177" i="1" baseline="-33000">
                <a:solidFill>
                  <a:srgbClr val="800080"/>
                </a:solidFill>
              </a:rPr>
              <a:t>i</a:t>
            </a:r>
            <a:r>
              <a:rPr lang="en-US" altLang="en-US" sz="2177" i="1" baseline="33000">
                <a:solidFill>
                  <a:srgbClr val="800080"/>
                </a:solidFill>
              </a:rPr>
              <a:t>lc</a:t>
            </a:r>
            <a:r>
              <a:rPr lang="en-US" altLang="en-US" sz="2177" i="1">
                <a:solidFill>
                  <a:srgbClr val="800080"/>
                </a:solidFill>
              </a:rPr>
              <a:t>(J</a:t>
            </a:r>
            <a:r>
              <a:rPr lang="en-US" altLang="en-US" sz="2177" i="1" baseline="-33000">
                <a:solidFill>
                  <a:srgbClr val="800080"/>
                </a:solidFill>
              </a:rPr>
              <a:t>0</a:t>
            </a:r>
            <a:r>
              <a:rPr lang="en-US" altLang="en-US" sz="2177" i="1">
                <a:solidFill>
                  <a:srgbClr val="800080"/>
                </a:solidFill>
              </a:rPr>
              <a:t>)</a:t>
            </a:r>
            <a:r>
              <a:rPr lang="en-US" altLang="en-US" sz="2177" i="1">
                <a:solidFill>
                  <a:srgbClr val="000000"/>
                </a:solidFill>
              </a:rPr>
              <a:t> is the set of jobs with </a:t>
            </a:r>
          </a:p>
          <a:p>
            <a:pPr eaLnBrk="1">
              <a:buSzPct val="45000"/>
              <a:buFont typeface="Symbol" panose="05050102010706020507" pitchFamily="18" charset="2"/>
              <a:buNone/>
            </a:pPr>
            <a:r>
              <a:rPr lang="en-US" altLang="en-US" sz="2177" i="1" u="sng">
                <a:solidFill>
                  <a:srgbClr val="000000"/>
                </a:solidFill>
              </a:rPr>
              <a:t>lower priority and lower criticality</a:t>
            </a:r>
          </a:p>
          <a:p>
            <a:pPr eaLnBrk="1">
              <a:buSzPct val="45000"/>
              <a:buFont typeface="Symbol" panose="05050102010706020507" pitchFamily="18" charset="2"/>
              <a:buNone/>
            </a:pPr>
            <a:endParaRPr lang="en-US" altLang="en-US" sz="2177" i="1">
              <a:solidFill>
                <a:srgbClr val="000000"/>
              </a:solidFill>
            </a:endParaRPr>
          </a:p>
          <a:p>
            <a:pPr eaLnBrk="1">
              <a:buSzPct val="45000"/>
              <a:buFont typeface="Symbol" panose="05050102010706020507" pitchFamily="18" charset="2"/>
              <a:buChar char=""/>
            </a:pPr>
            <a:r>
              <a:rPr lang="en-US" altLang="en-US" sz="2177" i="1">
                <a:solidFill>
                  <a:srgbClr val="000000"/>
                </a:solidFill>
              </a:rPr>
              <a:t> </a:t>
            </a:r>
            <a:r>
              <a:rPr lang="en-US" altLang="en-US" sz="2177" i="1">
                <a:solidFill>
                  <a:srgbClr val="008080"/>
                </a:solidFill>
              </a:rPr>
              <a:t>H</a:t>
            </a:r>
            <a:r>
              <a:rPr lang="en-US" altLang="en-US" sz="2177" i="1" baseline="-33000">
                <a:solidFill>
                  <a:srgbClr val="008080"/>
                </a:solidFill>
              </a:rPr>
              <a:t>i</a:t>
            </a:r>
            <a:r>
              <a:rPr lang="en-US" altLang="en-US" sz="2177" i="1" baseline="33000">
                <a:solidFill>
                  <a:srgbClr val="008080"/>
                </a:solidFill>
              </a:rPr>
              <a:t>lc</a:t>
            </a:r>
            <a:r>
              <a:rPr lang="en-US" altLang="en-US" sz="2177" i="1">
                <a:solidFill>
                  <a:srgbClr val="008080"/>
                </a:solidFill>
              </a:rPr>
              <a:t>(J</a:t>
            </a:r>
            <a:r>
              <a:rPr lang="en-US" altLang="en-US" sz="2177" i="1" baseline="-33000">
                <a:solidFill>
                  <a:srgbClr val="008080"/>
                </a:solidFill>
              </a:rPr>
              <a:t>0</a:t>
            </a:r>
            <a:r>
              <a:rPr lang="en-US" altLang="en-US" sz="2177" i="1">
                <a:solidFill>
                  <a:srgbClr val="008080"/>
                </a:solidFill>
              </a:rPr>
              <a:t>)</a:t>
            </a:r>
            <a:r>
              <a:rPr lang="en-US" altLang="en-US" sz="2177" i="1">
                <a:solidFill>
                  <a:srgbClr val="000000"/>
                </a:solidFill>
              </a:rPr>
              <a:t> is the set of jobs with </a:t>
            </a:r>
          </a:p>
          <a:p>
            <a:pPr eaLnBrk="1">
              <a:buSzPct val="45000"/>
              <a:buFont typeface="Symbol" panose="05050102010706020507" pitchFamily="18" charset="2"/>
              <a:buNone/>
            </a:pPr>
            <a:r>
              <a:rPr lang="en-US" altLang="en-US" sz="2177" i="1" u="sng">
                <a:solidFill>
                  <a:srgbClr val="000000"/>
                </a:solidFill>
              </a:rPr>
              <a:t>higher priority and lower criticality</a:t>
            </a:r>
          </a:p>
          <a:p>
            <a:pPr eaLnBrk="1">
              <a:buSzPct val="45000"/>
              <a:buFont typeface="Symbol" panose="05050102010706020507" pitchFamily="18" charset="2"/>
              <a:buNone/>
            </a:pPr>
            <a:endParaRPr lang="en-US" altLang="en-US" sz="2177" i="1" u="sng">
              <a:solidFill>
                <a:srgbClr val="000000"/>
              </a:solidFill>
            </a:endParaRPr>
          </a:p>
          <a:p>
            <a:pPr eaLnBrk="1">
              <a:buSzPct val="45000"/>
              <a:buFont typeface="Symbol" panose="05050102010706020507" pitchFamily="18" charset="2"/>
              <a:buChar char=""/>
            </a:pPr>
            <a:r>
              <a:rPr lang="en-US" altLang="en-US" sz="2177" i="1">
                <a:solidFill>
                  <a:srgbClr val="000080"/>
                </a:solidFill>
              </a:rPr>
              <a:t> </a:t>
            </a:r>
            <a:r>
              <a:rPr lang="en-US" altLang="en-US" sz="2177" i="1">
                <a:solidFill>
                  <a:srgbClr val="008000"/>
                </a:solidFill>
              </a:rPr>
              <a:t>H</a:t>
            </a:r>
            <a:r>
              <a:rPr lang="en-US" altLang="en-US" sz="2177" i="1" baseline="-33000">
                <a:solidFill>
                  <a:srgbClr val="008000"/>
                </a:solidFill>
              </a:rPr>
              <a:t>i</a:t>
            </a:r>
            <a:r>
              <a:rPr lang="en-US" altLang="en-US" sz="2177" i="1" baseline="33000">
                <a:solidFill>
                  <a:srgbClr val="008000"/>
                </a:solidFill>
              </a:rPr>
              <a:t>hc</a:t>
            </a:r>
            <a:r>
              <a:rPr lang="en-US" altLang="en-US" sz="2177" i="1">
                <a:solidFill>
                  <a:srgbClr val="008000"/>
                </a:solidFill>
              </a:rPr>
              <a:t>(J</a:t>
            </a:r>
            <a:r>
              <a:rPr lang="en-US" altLang="en-US" sz="2177" i="1" baseline="-33000">
                <a:solidFill>
                  <a:srgbClr val="008000"/>
                </a:solidFill>
              </a:rPr>
              <a:t>0</a:t>
            </a:r>
            <a:r>
              <a:rPr lang="en-US" altLang="en-US" sz="2177" i="1">
                <a:solidFill>
                  <a:srgbClr val="008000"/>
                </a:solidFill>
              </a:rPr>
              <a:t>)</a:t>
            </a:r>
            <a:r>
              <a:rPr lang="en-US" altLang="en-US" sz="2177" i="1">
                <a:solidFill>
                  <a:srgbClr val="000000"/>
                </a:solidFill>
              </a:rPr>
              <a:t> is the set of jobs with </a:t>
            </a:r>
          </a:p>
          <a:p>
            <a:pPr eaLnBrk="1">
              <a:buSzPct val="45000"/>
              <a:buFont typeface="Symbol" panose="05050102010706020507" pitchFamily="18" charset="2"/>
              <a:buNone/>
            </a:pPr>
            <a:r>
              <a:rPr lang="en-US" altLang="en-US" sz="2177" i="1" u="sng">
                <a:solidFill>
                  <a:srgbClr val="000000"/>
                </a:solidFill>
              </a:rPr>
              <a:t>higher priority and higher criticality</a:t>
            </a:r>
          </a:p>
        </p:txBody>
      </p:sp>
      <p:sp>
        <p:nvSpPr>
          <p:cNvPr id="20484" name="Text Box 4"/>
          <p:cNvSpPr txBox="1">
            <a:spLocks noChangeArrowheads="1"/>
          </p:cNvSpPr>
          <p:nvPr/>
        </p:nvSpPr>
        <p:spPr bwMode="auto">
          <a:xfrm>
            <a:off x="33121" y="5630761"/>
            <a:ext cx="9033120" cy="4924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lIns="81638" tIns="60019" rIns="81638" bIns="40819"/>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a:solidFill>
                  <a:schemeClr val="tx1"/>
                </a:solidFill>
                <a:latin typeface="Arial" panose="020B0604020202020204" pitchFamily="34" charset="0"/>
                <a:ea typeface="DejaVu Sans" charset="0"/>
                <a:cs typeface="DejaVu Sans" charset="0"/>
              </a:defRPr>
            </a:lvl9pPr>
          </a:lstStyle>
          <a:p>
            <a:pPr eaLnBrk="1"/>
            <a:r>
              <a:rPr lang="en-US" altLang="en-US" sz="2177" i="1">
                <a:solidFill>
                  <a:srgbClr val="800000"/>
                </a:solidFill>
              </a:rPr>
              <a:t>Other than </a:t>
            </a:r>
            <a:r>
              <a:rPr lang="en-US" altLang="en-US" sz="2177" i="1">
                <a:solidFill>
                  <a:srgbClr val="008000"/>
                </a:solidFill>
              </a:rPr>
              <a:t>H</a:t>
            </a:r>
            <a:r>
              <a:rPr lang="en-US" altLang="en-US" sz="2177" i="1" baseline="-33000">
                <a:solidFill>
                  <a:srgbClr val="008000"/>
                </a:solidFill>
              </a:rPr>
              <a:t>i</a:t>
            </a:r>
            <a:r>
              <a:rPr lang="en-US" altLang="en-US" sz="2177" i="1" baseline="33000">
                <a:solidFill>
                  <a:srgbClr val="008000"/>
                </a:solidFill>
              </a:rPr>
              <a:t>hc</a:t>
            </a:r>
            <a:r>
              <a:rPr lang="en-US" altLang="en-US" sz="2177" i="1">
                <a:solidFill>
                  <a:srgbClr val="008000"/>
                </a:solidFill>
              </a:rPr>
              <a:t>(J</a:t>
            </a:r>
            <a:r>
              <a:rPr lang="en-US" altLang="en-US" sz="2177" i="1" baseline="-33000">
                <a:solidFill>
                  <a:srgbClr val="008000"/>
                </a:solidFill>
              </a:rPr>
              <a:t>0</a:t>
            </a:r>
            <a:r>
              <a:rPr lang="en-US" altLang="en-US" sz="2177" i="1">
                <a:solidFill>
                  <a:srgbClr val="008000"/>
                </a:solidFill>
              </a:rPr>
              <a:t>)</a:t>
            </a:r>
            <a:r>
              <a:rPr lang="en-US" altLang="en-US" sz="2177" i="1">
                <a:solidFill>
                  <a:srgbClr val="800000"/>
                </a:solidFill>
              </a:rPr>
              <a:t> all other sets can lead to priority or criticality inversion</a:t>
            </a:r>
          </a:p>
        </p:txBody>
      </p:sp>
    </p:spTree>
    <p:extLst>
      <p:ext uri="{BB962C8B-B14F-4D97-AF65-F5344CB8AC3E}">
        <p14:creationId xmlns:p14="http://schemas.microsoft.com/office/powerpoint/2010/main" val="3158734244"/>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048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0483">
                                            <p:txEl>
                                              <p:pRg st="6" end="6"/>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0483">
                                            <p:txEl>
                                              <p:pRg st="9" end="9"/>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048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483">
                                            <p:txEl>
                                              <p:pRg st="12" end="12"/>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0484"/>
                                        </p:tgtEl>
                                        <p:attrNameLst>
                                          <p:attrName>style.visibility</p:attrName>
                                        </p:attrNameLst>
                                      </p:cBhvr>
                                      <p:to>
                                        <p:strVal val="visible"/>
                                      </p:to>
                                    </p:set>
                                    <p:anim calcmode="lin" valueType="num">
                                      <p:cBhvr additive="base">
                                        <p:cTn id="31" dur="500" fill="hold"/>
                                        <p:tgtEl>
                                          <p:spTgt spid="20484"/>
                                        </p:tgtEl>
                                        <p:attrNameLst>
                                          <p:attrName>ppt_x</p:attrName>
                                        </p:attrNameLst>
                                      </p:cBhvr>
                                      <p:tavLst>
                                        <p:tav tm="0">
                                          <p:val>
                                            <p:strVal val="#ppt_x"/>
                                          </p:val>
                                        </p:tav>
                                        <p:tav tm="100000">
                                          <p:val>
                                            <p:strVal val="#ppt_x"/>
                                          </p:val>
                                        </p:tav>
                                      </p:tavLst>
                                    </p:anim>
                                    <p:anim calcmode="lin" valueType="num">
                                      <p:cBhvr additive="base">
                                        <p:cTn id="32" dur="500" fill="hold"/>
                                        <p:tgtEl>
                                          <p:spTgt spid="204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43C51BCF-1031-4FFA-8B2D-E63BF1EDC972}" type="slidenum">
              <a:rPr lang="en-US" altLang="en-US">
                <a:solidFill>
                  <a:srgbClr val="000000"/>
                </a:solidFill>
                <a:latin typeface="Century Schoolbook L" pitchFamily="16" charset="0"/>
              </a:rPr>
              <a:pPr eaLnBrk="1"/>
              <a:t>26</a:t>
            </a:fld>
            <a:endParaRPr lang="en-US" altLang="en-US">
              <a:solidFill>
                <a:srgbClr val="000000"/>
              </a:solidFill>
              <a:latin typeface="Century Schoolbook L" pitchFamily="16" charset="0"/>
            </a:endParaRPr>
          </a:p>
        </p:txBody>
      </p:sp>
      <p:sp>
        <p:nvSpPr>
          <p:cNvPr id="19459"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PCIP Properties</a:t>
            </a:r>
          </a:p>
        </p:txBody>
      </p:sp>
      <p:sp>
        <p:nvSpPr>
          <p:cNvPr id="21506" name="Rectangle 2"/>
          <p:cNvSpPr>
            <a:spLocks noGrp="1" noChangeArrowheads="1"/>
          </p:cNvSpPr>
          <p:nvPr>
            <p:ph type="body" idx="4294967295"/>
          </p:nvPr>
        </p:nvSpPr>
        <p:spPr>
          <a:xfrm>
            <a:off x="456481" y="1598761"/>
            <a:ext cx="8228160" cy="4525920"/>
          </a:xfrm>
        </p:spPr>
        <p:txBody>
          <a:bodyPr/>
          <a:lstStyle/>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Under PCIP, given a job </a:t>
            </a:r>
            <a:r>
              <a:rPr lang="en-US" altLang="en-US" sz="2177" i="1"/>
              <a:t>J</a:t>
            </a:r>
            <a:r>
              <a:rPr lang="en-US" altLang="en-US" sz="2177" i="1" baseline="-33000"/>
              <a:t>0</a:t>
            </a:r>
            <a:r>
              <a:rPr lang="en-US" altLang="en-US" sz="1633" i="1" baseline="-33000"/>
              <a:t> </a:t>
            </a:r>
            <a:r>
              <a:rPr lang="en-US" altLang="en-US" sz="2177"/>
              <a:t>for which there are n jobs {</a:t>
            </a:r>
            <a:r>
              <a:rPr lang="en-US" altLang="en-US" sz="2177" i="1"/>
              <a:t>J</a:t>
            </a:r>
            <a:r>
              <a:rPr lang="en-US" altLang="en-US" sz="2177" i="1" baseline="-33000"/>
              <a:t>1</a:t>
            </a:r>
            <a:r>
              <a:rPr lang="en-US" altLang="en-US" sz="2177" i="1"/>
              <a:t>,J</a:t>
            </a:r>
            <a:r>
              <a:rPr lang="en-US" altLang="en-US" sz="2177" i="1" baseline="-33000"/>
              <a:t>2</a:t>
            </a:r>
            <a:r>
              <a:rPr lang="en-US" altLang="en-US" sz="2177" i="1"/>
              <a:t> ,...,J</a:t>
            </a:r>
            <a:r>
              <a:rPr lang="en-US" altLang="en-US" sz="2177" i="1" baseline="-33000"/>
              <a:t>n</a:t>
            </a:r>
            <a:r>
              <a:rPr lang="en-US" altLang="en-US" sz="2177" i="1"/>
              <a:t>}</a:t>
            </a:r>
            <a:r>
              <a:rPr lang="en-US" altLang="en-US" sz="1633" i="1"/>
              <a:t>, </a:t>
            </a:r>
            <a:r>
              <a:rPr lang="en-US" altLang="en-US" sz="2177"/>
              <a:t>with </a:t>
            </a:r>
            <a:r>
              <a:rPr lang="en-US" altLang="en-US" sz="2177" i="1"/>
              <a:t>J</a:t>
            </a:r>
            <a:r>
              <a:rPr lang="en-US" altLang="en-US" sz="2177" i="1" baseline="-33000"/>
              <a:t>i</a:t>
            </a:r>
            <a:r>
              <a:rPr lang="en-US" altLang="en-US" sz="2177"/>
              <a:t> in </a:t>
            </a:r>
            <a:r>
              <a:rPr lang="en-US" altLang="en-US" sz="2177" b="1"/>
              <a:t>{ </a:t>
            </a:r>
            <a:r>
              <a:rPr lang="en-US" altLang="en-US" sz="1633" b="1" i="1">
                <a:solidFill>
                  <a:srgbClr val="800000"/>
                </a:solidFill>
              </a:rPr>
              <a:t>L</a:t>
            </a:r>
            <a:r>
              <a:rPr lang="en-US" altLang="en-US" sz="1633" b="1" i="1" baseline="-33000">
                <a:solidFill>
                  <a:srgbClr val="800000"/>
                </a:solidFill>
              </a:rPr>
              <a:t>i</a:t>
            </a:r>
            <a:r>
              <a:rPr lang="en-US" altLang="en-US" sz="1633" b="1" i="1" baseline="33000">
                <a:solidFill>
                  <a:srgbClr val="800000"/>
                </a:solidFill>
              </a:rPr>
              <a:t>hc</a:t>
            </a:r>
            <a:r>
              <a:rPr lang="en-US" altLang="en-US" sz="1633" b="1" i="1">
                <a:solidFill>
                  <a:srgbClr val="800000"/>
                </a:solidFill>
              </a:rPr>
              <a:t>(J</a:t>
            </a:r>
            <a:r>
              <a:rPr lang="en-US" altLang="en-US" sz="1633" b="1" i="1" baseline="-33000">
                <a:solidFill>
                  <a:srgbClr val="800000"/>
                </a:solidFill>
              </a:rPr>
              <a:t>0</a:t>
            </a:r>
            <a:r>
              <a:rPr lang="en-US" altLang="en-US" sz="1633" b="1" i="1">
                <a:solidFill>
                  <a:srgbClr val="800000"/>
                </a:solidFill>
              </a:rPr>
              <a:t>) </a:t>
            </a:r>
            <a:r>
              <a:rPr lang="en-US" altLang="en-US" sz="1633" b="1" i="1"/>
              <a:t>U</a:t>
            </a:r>
            <a:r>
              <a:rPr lang="en-US" altLang="en-US" sz="1633" b="1" i="1">
                <a:solidFill>
                  <a:srgbClr val="800000"/>
                </a:solidFill>
              </a:rPr>
              <a:t> </a:t>
            </a:r>
            <a:r>
              <a:rPr lang="en-US" altLang="en-US" sz="1633" b="1" i="1">
                <a:solidFill>
                  <a:srgbClr val="800080"/>
                </a:solidFill>
              </a:rPr>
              <a:t>L</a:t>
            </a:r>
            <a:r>
              <a:rPr lang="en-US" altLang="en-US" sz="1633" b="1" i="1" baseline="-33000">
                <a:solidFill>
                  <a:srgbClr val="800080"/>
                </a:solidFill>
              </a:rPr>
              <a:t>i</a:t>
            </a:r>
            <a:r>
              <a:rPr lang="en-US" altLang="en-US" sz="1633" b="1" i="1" baseline="33000">
                <a:solidFill>
                  <a:srgbClr val="800080"/>
                </a:solidFill>
              </a:rPr>
              <a:t>lc</a:t>
            </a:r>
            <a:r>
              <a:rPr lang="en-US" altLang="en-US" sz="1633" b="1" i="1">
                <a:solidFill>
                  <a:srgbClr val="800080"/>
                </a:solidFill>
              </a:rPr>
              <a:t>(J</a:t>
            </a:r>
            <a:r>
              <a:rPr lang="en-US" altLang="en-US" sz="1633" b="1" i="1" baseline="-33000">
                <a:solidFill>
                  <a:srgbClr val="800080"/>
                </a:solidFill>
              </a:rPr>
              <a:t>0</a:t>
            </a:r>
            <a:r>
              <a:rPr lang="en-US" altLang="en-US" sz="1633" b="1" i="1">
                <a:solidFill>
                  <a:srgbClr val="800080"/>
                </a:solidFill>
              </a:rPr>
              <a:t>) </a:t>
            </a:r>
            <a:r>
              <a:rPr lang="en-US" altLang="en-US" sz="1633" b="1" i="1"/>
              <a:t>U</a:t>
            </a:r>
            <a:r>
              <a:rPr lang="en-US" altLang="en-US" sz="1633" b="1" i="1">
                <a:solidFill>
                  <a:srgbClr val="800080"/>
                </a:solidFill>
              </a:rPr>
              <a:t> </a:t>
            </a:r>
            <a:r>
              <a:rPr lang="en-US" altLang="en-US" sz="1633" b="1" i="1">
                <a:solidFill>
                  <a:srgbClr val="008080"/>
                </a:solidFill>
              </a:rPr>
              <a:t>H</a:t>
            </a:r>
            <a:r>
              <a:rPr lang="en-US" altLang="en-US" sz="1633" b="1" i="1" baseline="-33000">
                <a:solidFill>
                  <a:srgbClr val="008080"/>
                </a:solidFill>
              </a:rPr>
              <a:t>i</a:t>
            </a:r>
            <a:r>
              <a:rPr lang="en-US" altLang="en-US" sz="1633" b="1" i="1" baseline="33000">
                <a:solidFill>
                  <a:srgbClr val="008080"/>
                </a:solidFill>
              </a:rPr>
              <a:t>lc</a:t>
            </a:r>
            <a:r>
              <a:rPr lang="en-US" altLang="en-US" sz="1633" b="1" i="1">
                <a:solidFill>
                  <a:srgbClr val="008080"/>
                </a:solidFill>
              </a:rPr>
              <a:t>(J</a:t>
            </a:r>
            <a:r>
              <a:rPr lang="en-US" altLang="en-US" sz="1633" b="1" i="1" baseline="-33000">
                <a:solidFill>
                  <a:srgbClr val="008080"/>
                </a:solidFill>
              </a:rPr>
              <a:t>0</a:t>
            </a:r>
            <a:r>
              <a:rPr lang="en-US" altLang="en-US" sz="1633" b="1" i="1">
                <a:solidFill>
                  <a:srgbClr val="008080"/>
                </a:solidFill>
              </a:rPr>
              <a:t>) </a:t>
            </a:r>
            <a:r>
              <a:rPr lang="en-US" altLang="en-US" sz="1633" b="1"/>
              <a:t>}</a:t>
            </a:r>
            <a:r>
              <a:rPr lang="en-US" altLang="en-US" sz="2177"/>
              <a:t>, job </a:t>
            </a:r>
            <a:r>
              <a:rPr lang="en-US" altLang="en-US" sz="2177" i="1"/>
              <a:t>J</a:t>
            </a:r>
            <a:r>
              <a:rPr lang="en-US" altLang="en-US" sz="2177" i="1" baseline="-33000"/>
              <a:t>0</a:t>
            </a:r>
            <a:r>
              <a:rPr lang="en-US" altLang="en-US" sz="1633" i="1" baseline="-33000"/>
              <a:t> </a:t>
            </a:r>
            <a:r>
              <a:rPr lang="en-US" altLang="en-US" sz="2177"/>
              <a:t> can be blocked for </a:t>
            </a:r>
            <a:r>
              <a:rPr lang="en-US" altLang="en-US" sz="2177" u="sng">
                <a:solidFill>
                  <a:srgbClr val="008000"/>
                </a:solidFill>
              </a:rPr>
              <a:t>at most</a:t>
            </a:r>
            <a:r>
              <a:rPr lang="en-US" altLang="en-US" sz="2177"/>
              <a:t> the duration of one critical section in each of </a:t>
            </a:r>
            <a:r>
              <a:rPr lang="en-US" altLang="en-US" sz="2177">
                <a:solidFill>
                  <a:srgbClr val="333333"/>
                </a:solidFill>
                <a:latin typeface="Symbol" panose="05050102010706020507" pitchFamily="18" charset="2"/>
                <a:ea typeface="ＭＳ Ｐゴシック" panose="020B0600070205080204" pitchFamily="34" charset="-128"/>
              </a:rPr>
              <a:t>b</a:t>
            </a:r>
            <a:r>
              <a:rPr lang="en-US" altLang="en-US" sz="2177" baseline="33000">
                <a:solidFill>
                  <a:srgbClr val="333333"/>
                </a:solidFill>
                <a:latin typeface="Symbol" panose="05050102010706020507" pitchFamily="18" charset="2"/>
                <a:ea typeface="ＭＳ Ｐゴシック" panose="020B0600070205080204" pitchFamily="34" charset="-128"/>
              </a:rPr>
              <a:t>*</a:t>
            </a:r>
            <a:r>
              <a:rPr lang="en-US" altLang="en-US" sz="2177" baseline="-33000">
                <a:solidFill>
                  <a:srgbClr val="333333"/>
                </a:solidFill>
                <a:ea typeface="ＭＳ Ｐゴシック" panose="020B0600070205080204" pitchFamily="34" charset="-128"/>
              </a:rPr>
              <a:t>0,i</a:t>
            </a:r>
            <a:r>
              <a:rPr lang="en-US" altLang="en-US" sz="2177"/>
              <a:t>.</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1814"/>
              <a:t>- where,</a:t>
            </a:r>
          </a:p>
          <a:p>
            <a:pPr marL="1175057" lvl="2" indent="-260644">
              <a:lnSpc>
                <a:spcPct val="109000"/>
              </a:lnSpc>
              <a:buSzPct val="7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solidFill>
                  <a:srgbClr val="333333"/>
                </a:solidFill>
                <a:latin typeface="Symbol" panose="05050102010706020507" pitchFamily="18" charset="2"/>
                <a:ea typeface="ＭＳ Ｐゴシック" panose="020B0600070205080204" pitchFamily="34" charset="-128"/>
              </a:rPr>
              <a:t>b</a:t>
            </a:r>
            <a:r>
              <a:rPr lang="en-US" altLang="en-US" baseline="33000" smtClean="0">
                <a:solidFill>
                  <a:srgbClr val="333333"/>
                </a:solidFill>
                <a:latin typeface="Symbol" panose="05050102010706020507" pitchFamily="18" charset="2"/>
                <a:ea typeface="ＭＳ Ｐゴシック" panose="020B0600070205080204" pitchFamily="34" charset="-128"/>
              </a:rPr>
              <a:t>*</a:t>
            </a:r>
            <a:r>
              <a:rPr lang="en-US" altLang="en-US" baseline="-33000" smtClean="0">
                <a:solidFill>
                  <a:srgbClr val="333333"/>
                </a:solidFill>
                <a:ea typeface="ＭＳ Ｐゴシック" panose="020B0600070205080204" pitchFamily="34" charset="-128"/>
              </a:rPr>
              <a:t>0,i </a:t>
            </a:r>
            <a:r>
              <a:rPr lang="en-US" altLang="en-US" sz="1633"/>
              <a:t>is the set of critical sections of </a:t>
            </a:r>
            <a:r>
              <a:rPr lang="en-US" altLang="en-US" i="1" smtClean="0"/>
              <a:t>J</a:t>
            </a:r>
            <a:r>
              <a:rPr lang="en-US" altLang="en-US" i="1" baseline="-33000" smtClean="0"/>
              <a:t>i</a:t>
            </a:r>
            <a:r>
              <a:rPr lang="en-US" altLang="en-US" baseline="-33000" smtClean="0">
                <a:solidFill>
                  <a:srgbClr val="333333"/>
                </a:solidFill>
                <a:ea typeface="ＭＳ Ｐゴシック" panose="020B0600070205080204" pitchFamily="34" charset="-128"/>
              </a:rPr>
              <a:t> </a:t>
            </a:r>
            <a:r>
              <a:rPr lang="en-US" altLang="en-US" sz="1633"/>
              <a:t>that can block </a:t>
            </a:r>
            <a:r>
              <a:rPr lang="en-US" altLang="en-US" i="1" smtClean="0"/>
              <a:t>J</a:t>
            </a:r>
            <a:r>
              <a:rPr lang="en-US" altLang="en-US" i="1" baseline="-33000" smtClean="0"/>
              <a:t>0</a:t>
            </a:r>
          </a:p>
          <a:p>
            <a:pPr marL="1175057" lvl="2" indent="-260644">
              <a:buSzPct val="7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i="1" baseline="-33000"/>
          </a:p>
          <a:p>
            <a:pPr marL="1175057" lvl="2" indent="-260644">
              <a:buSzPct val="7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i="1" baseline="-33000"/>
          </a:p>
          <a:p>
            <a:pPr marL="1175057" lvl="2" indent="-260644">
              <a:buSzPct val="7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i="1" baseline="-33000"/>
          </a:p>
          <a:p>
            <a:pPr marL="1175057" lvl="2" indent="-260644">
              <a:buSzPct val="7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i="1" baseline="-33000"/>
          </a:p>
          <a:p>
            <a:pPr marL="1175057" lvl="2" indent="-260644">
              <a:buSzPct val="7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i="1" baseline="-33000"/>
          </a:p>
          <a:p>
            <a:pPr marL="1175057" lvl="2" indent="-260644">
              <a:buSzPct val="7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i="1" baseline="-33000"/>
          </a:p>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Under PCIP, if there are </a:t>
            </a:r>
            <a:r>
              <a:rPr lang="en-US" altLang="en-US" sz="2177" i="1"/>
              <a:t>“m”</a:t>
            </a:r>
            <a:r>
              <a:rPr lang="en-US" altLang="en-US" sz="2177"/>
              <a:t> locks which can block job </a:t>
            </a:r>
            <a:r>
              <a:rPr lang="en-US" altLang="en-US" sz="2177" i="1"/>
              <a:t>J,</a:t>
            </a:r>
            <a:r>
              <a:rPr lang="en-US" altLang="en-US" sz="2177"/>
              <a:t> then </a:t>
            </a:r>
            <a:r>
              <a:rPr lang="en-US" altLang="en-US" sz="2177" i="1"/>
              <a:t>J</a:t>
            </a:r>
            <a:r>
              <a:rPr lang="en-US" altLang="en-US" sz="2177"/>
              <a:t> can be blocked </a:t>
            </a:r>
            <a:r>
              <a:rPr lang="en-US" altLang="en-US" sz="2177" u="sng">
                <a:solidFill>
                  <a:srgbClr val="008000"/>
                </a:solidFill>
              </a:rPr>
              <a:t>at most</a:t>
            </a:r>
            <a:r>
              <a:rPr lang="en-US" altLang="en-US" sz="2177"/>
              <a:t> </a:t>
            </a:r>
            <a:r>
              <a:rPr lang="en-US" altLang="en-US" sz="2177" i="1"/>
              <a:t>“m”</a:t>
            </a:r>
            <a:r>
              <a:rPr lang="en-US" altLang="en-US" sz="2177"/>
              <a:t> times in its </a:t>
            </a:r>
            <a:r>
              <a:rPr lang="en-US" altLang="en-US" sz="2177" i="1">
                <a:solidFill>
                  <a:srgbClr val="000080"/>
                </a:solidFill>
              </a:rPr>
              <a:t>normal</a:t>
            </a:r>
            <a:r>
              <a:rPr lang="en-US" altLang="en-US" sz="2177"/>
              <a:t> mode and blocked </a:t>
            </a:r>
            <a:r>
              <a:rPr lang="en-US" altLang="en-US" sz="2177" u="sng">
                <a:solidFill>
                  <a:srgbClr val="008000"/>
                </a:solidFill>
              </a:rPr>
              <a:t>at most</a:t>
            </a:r>
            <a:r>
              <a:rPr lang="en-US" altLang="en-US" sz="2177"/>
              <a:t> </a:t>
            </a:r>
            <a:r>
              <a:rPr lang="en-US" altLang="en-US" sz="2177" i="1"/>
              <a:t>“m”</a:t>
            </a:r>
            <a:r>
              <a:rPr lang="en-US" altLang="en-US" sz="2177"/>
              <a:t> times in its </a:t>
            </a:r>
            <a:r>
              <a:rPr lang="en-US" altLang="en-US" sz="2177" i="1">
                <a:solidFill>
                  <a:srgbClr val="800080"/>
                </a:solidFill>
              </a:rPr>
              <a:t>critical</a:t>
            </a:r>
            <a:r>
              <a:rPr lang="en-US" altLang="en-US" sz="2177"/>
              <a:t> mode. </a:t>
            </a:r>
          </a:p>
        </p:txBody>
      </p:sp>
    </p:spTree>
    <p:extLst>
      <p:ext uri="{BB962C8B-B14F-4D97-AF65-F5344CB8AC3E}">
        <p14:creationId xmlns:p14="http://schemas.microsoft.com/office/powerpoint/2010/main" val="838769502"/>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150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150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150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AEDF3947-5C39-4CFB-9751-2C31F0E3AC9A}" type="slidenum">
              <a:rPr lang="en-US" altLang="en-US">
                <a:solidFill>
                  <a:srgbClr val="000000"/>
                </a:solidFill>
                <a:latin typeface="Century Schoolbook L" pitchFamily="16" charset="0"/>
              </a:rPr>
              <a:pPr eaLnBrk="1"/>
              <a:t>27</a:t>
            </a:fld>
            <a:endParaRPr lang="en-US" altLang="en-US">
              <a:solidFill>
                <a:srgbClr val="000000"/>
              </a:solidFill>
              <a:latin typeface="Century Schoolbook L" pitchFamily="16" charset="0"/>
            </a:endParaRPr>
          </a:p>
        </p:txBody>
      </p:sp>
      <p:sp>
        <p:nvSpPr>
          <p:cNvPr id="20483"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PCIP Illustration</a:t>
            </a:r>
          </a:p>
        </p:txBody>
      </p:sp>
      <p:pic>
        <p:nvPicPr>
          <p:cNvPr id="2048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66081" y="1751401"/>
            <a:ext cx="3939840" cy="3280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048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1921" y="5004361"/>
            <a:ext cx="4070880" cy="84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0486" name="TextBox 7"/>
          <p:cNvSpPr txBox="1">
            <a:spLocks noChangeArrowheads="1"/>
          </p:cNvSpPr>
          <p:nvPr/>
        </p:nvSpPr>
        <p:spPr bwMode="auto">
          <a:xfrm>
            <a:off x="198420" y="2101322"/>
            <a:ext cx="1773242"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altLang="en-US" sz="1814" i="1"/>
              <a:t>Low Criticality</a:t>
            </a:r>
          </a:p>
          <a:p>
            <a:pPr algn="ctr"/>
            <a:r>
              <a:rPr lang="en-US" altLang="en-US" sz="1814" i="1"/>
              <a:t>High Priority</a:t>
            </a:r>
          </a:p>
        </p:txBody>
      </p:sp>
      <p:sp>
        <p:nvSpPr>
          <p:cNvPr id="20487" name="TextBox 8"/>
          <p:cNvSpPr txBox="1">
            <a:spLocks noChangeArrowheads="1"/>
          </p:cNvSpPr>
          <p:nvPr/>
        </p:nvSpPr>
        <p:spPr bwMode="auto">
          <a:xfrm>
            <a:off x="-104846" y="3070441"/>
            <a:ext cx="2186817"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altLang="en-US" sz="1814" i="1"/>
              <a:t>Medium Criticality</a:t>
            </a:r>
          </a:p>
          <a:p>
            <a:pPr algn="ctr"/>
            <a:r>
              <a:rPr lang="en-US" altLang="en-US" sz="1814" i="1"/>
              <a:t>Medium Priority</a:t>
            </a:r>
          </a:p>
        </p:txBody>
      </p:sp>
      <p:sp>
        <p:nvSpPr>
          <p:cNvPr id="20488" name="TextBox 9"/>
          <p:cNvSpPr txBox="1">
            <a:spLocks noChangeArrowheads="1"/>
          </p:cNvSpPr>
          <p:nvPr/>
        </p:nvSpPr>
        <p:spPr bwMode="auto">
          <a:xfrm>
            <a:off x="-2908" y="4036682"/>
            <a:ext cx="1824538"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altLang="en-US" sz="1814" i="1"/>
              <a:t>High Criticality</a:t>
            </a:r>
          </a:p>
          <a:p>
            <a:pPr algn="ctr"/>
            <a:r>
              <a:rPr lang="en-US" altLang="en-US" sz="1814" i="1"/>
              <a:t>Low Priority</a:t>
            </a:r>
          </a:p>
        </p:txBody>
      </p:sp>
      <p:sp>
        <p:nvSpPr>
          <p:cNvPr id="20489" name="TextBox 10"/>
          <p:cNvSpPr txBox="1">
            <a:spLocks noChangeArrowheads="1"/>
          </p:cNvSpPr>
          <p:nvPr/>
        </p:nvSpPr>
        <p:spPr bwMode="auto">
          <a:xfrm>
            <a:off x="1970771" y="2239561"/>
            <a:ext cx="886782" cy="3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a:t>(P</a:t>
            </a:r>
            <a:r>
              <a:rPr lang="en-US" altLang="en-US" sz="1814" baseline="-25000"/>
              <a:t>1</a:t>
            </a:r>
            <a:r>
              <a:rPr lang="en-US" altLang="en-US" sz="1814"/>
              <a:t> V</a:t>
            </a:r>
            <a:r>
              <a:rPr lang="en-US" altLang="en-US" sz="1814" baseline="-25000"/>
              <a:t>1</a:t>
            </a:r>
            <a:r>
              <a:rPr lang="en-US" altLang="en-US" sz="1814"/>
              <a:t>)</a:t>
            </a:r>
          </a:p>
        </p:txBody>
      </p:sp>
      <p:sp>
        <p:nvSpPr>
          <p:cNvPr id="20490" name="TextBox 11"/>
          <p:cNvSpPr txBox="1">
            <a:spLocks noChangeArrowheads="1"/>
          </p:cNvSpPr>
          <p:nvPr/>
        </p:nvSpPr>
        <p:spPr bwMode="auto">
          <a:xfrm>
            <a:off x="1939976" y="3207241"/>
            <a:ext cx="1478290" cy="3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a:t>(P</a:t>
            </a:r>
            <a:r>
              <a:rPr lang="en-US" altLang="en-US" sz="1814" baseline="-25000"/>
              <a:t>1</a:t>
            </a:r>
            <a:r>
              <a:rPr lang="en-US" altLang="en-US" sz="1814"/>
              <a:t> P</a:t>
            </a:r>
            <a:r>
              <a:rPr lang="en-US" altLang="en-US" sz="1814" baseline="-25000"/>
              <a:t>2</a:t>
            </a:r>
            <a:r>
              <a:rPr lang="en-US" altLang="en-US" sz="1814"/>
              <a:t> V</a:t>
            </a:r>
            <a:r>
              <a:rPr lang="en-US" altLang="en-US" sz="1814" baseline="-25000"/>
              <a:t>2 </a:t>
            </a:r>
            <a:r>
              <a:rPr lang="en-US" altLang="en-US" sz="1814"/>
              <a:t>V</a:t>
            </a:r>
            <a:r>
              <a:rPr lang="en-US" altLang="en-US" sz="1814" baseline="-25000"/>
              <a:t>1</a:t>
            </a:r>
            <a:r>
              <a:rPr lang="en-US" altLang="en-US" sz="1814"/>
              <a:t>)</a:t>
            </a:r>
          </a:p>
        </p:txBody>
      </p:sp>
      <p:sp>
        <p:nvSpPr>
          <p:cNvPr id="20491" name="TextBox 12"/>
          <p:cNvSpPr txBox="1">
            <a:spLocks noChangeArrowheads="1"/>
          </p:cNvSpPr>
          <p:nvPr/>
        </p:nvSpPr>
        <p:spPr bwMode="auto">
          <a:xfrm>
            <a:off x="1970771" y="4174921"/>
            <a:ext cx="886782" cy="3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a:t>(P</a:t>
            </a:r>
            <a:r>
              <a:rPr lang="en-US" altLang="en-US" sz="1814" baseline="-25000"/>
              <a:t>2</a:t>
            </a:r>
            <a:r>
              <a:rPr lang="en-US" altLang="en-US" sz="1814"/>
              <a:t> V</a:t>
            </a:r>
            <a:r>
              <a:rPr lang="en-US" altLang="en-US" sz="1814" baseline="-25000"/>
              <a:t>2</a:t>
            </a:r>
            <a:r>
              <a:rPr lang="en-US" altLang="en-US" sz="1814"/>
              <a:t>)</a:t>
            </a:r>
          </a:p>
        </p:txBody>
      </p:sp>
      <p:cxnSp>
        <p:nvCxnSpPr>
          <p:cNvPr id="22" name="Straight Arrow Connector 21"/>
          <p:cNvCxnSpPr/>
          <p:nvPr/>
        </p:nvCxnSpPr>
        <p:spPr bwMode="auto">
          <a:xfrm rot="16200000" flipH="1">
            <a:off x="4237921" y="2205001"/>
            <a:ext cx="1451520" cy="138240"/>
          </a:xfrm>
          <a:prstGeom prst="straightConnector1">
            <a:avLst/>
          </a:prstGeom>
          <a:ln>
            <a:solidFill>
              <a:srgbClr val="C00000"/>
            </a:solidFill>
            <a:headEnd type="none" w="med" len="med"/>
            <a:tailEnd type="arrow"/>
          </a:ln>
        </p:spPr>
        <p:style>
          <a:lnRef idx="3">
            <a:schemeClr val="dk1"/>
          </a:lnRef>
          <a:fillRef idx="0">
            <a:schemeClr val="dk1"/>
          </a:fillRef>
          <a:effectRef idx="2">
            <a:schemeClr val="dk1"/>
          </a:effectRef>
          <a:fontRef idx="minor">
            <a:schemeClr val="tx1"/>
          </a:fontRef>
        </p:style>
      </p:cxnSp>
      <p:sp>
        <p:nvSpPr>
          <p:cNvPr id="24" name="TextBox 23"/>
          <p:cNvSpPr txBox="1">
            <a:spLocks noChangeArrowheads="1"/>
          </p:cNvSpPr>
          <p:nvPr/>
        </p:nvSpPr>
        <p:spPr bwMode="auto">
          <a:xfrm>
            <a:off x="3594775" y="1148042"/>
            <a:ext cx="3580212" cy="4273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a:t>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1 </a:t>
            </a:r>
            <a:r>
              <a:rPr lang="en-US" altLang="en-US" sz="1814"/>
              <a:t>Inherits Criticality of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2</a:t>
            </a:r>
            <a:endParaRPr lang="en-US" altLang="en-US" sz="1814"/>
          </a:p>
        </p:txBody>
      </p:sp>
      <p:cxnSp>
        <p:nvCxnSpPr>
          <p:cNvPr id="25" name="Straight Arrow Connector 24"/>
          <p:cNvCxnSpPr/>
          <p:nvPr/>
        </p:nvCxnSpPr>
        <p:spPr bwMode="auto">
          <a:xfrm rot="5400000">
            <a:off x="4871521" y="1839241"/>
            <a:ext cx="414720" cy="0"/>
          </a:xfrm>
          <a:prstGeom prst="straightConnector1">
            <a:avLst/>
          </a:prstGeom>
          <a:ln>
            <a:solidFill>
              <a:srgbClr val="C00000"/>
            </a:solidFill>
            <a:headEnd type="none" w="med" len="med"/>
            <a:tailEnd type="arrow"/>
          </a:ln>
        </p:spPr>
        <p:style>
          <a:lnRef idx="3">
            <a:schemeClr val="dk1"/>
          </a:lnRef>
          <a:fillRef idx="0">
            <a:schemeClr val="dk1"/>
          </a:fillRef>
          <a:effectRef idx="2">
            <a:schemeClr val="dk1"/>
          </a:effectRef>
          <a:fontRef idx="minor">
            <a:schemeClr val="tx1"/>
          </a:fontRef>
        </p:style>
      </p:cxnSp>
      <p:sp>
        <p:nvSpPr>
          <p:cNvPr id="26" name="TextBox 25"/>
          <p:cNvSpPr txBox="1">
            <a:spLocks noChangeArrowheads="1"/>
          </p:cNvSpPr>
          <p:nvPr/>
        </p:nvSpPr>
        <p:spPr bwMode="auto">
          <a:xfrm>
            <a:off x="4917601" y="1369801"/>
            <a:ext cx="4008960" cy="76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1814"/>
              <a:t>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0 </a:t>
            </a:r>
            <a:r>
              <a:rPr lang="en-US" altLang="en-US" sz="1814"/>
              <a:t>Inherits Criticality of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1</a:t>
            </a:r>
            <a:r>
              <a:rPr lang="en-US" altLang="en-US" sz="2177"/>
              <a:t> </a:t>
            </a:r>
            <a:r>
              <a:rPr lang="en-US" altLang="en-US" sz="1814"/>
              <a:t>and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2</a:t>
            </a:r>
            <a:r>
              <a:rPr lang="en-US" altLang="en-US" sz="1814">
                <a:solidFill>
                  <a:srgbClr val="333333"/>
                </a:solidFill>
                <a:ea typeface="ＭＳ Ｐゴシック" panose="020B0600070205080204" pitchFamily="34" charset="-128"/>
              </a:rPr>
              <a:t> </a:t>
            </a:r>
            <a:endParaRPr lang="en-US" altLang="en-US" sz="1814"/>
          </a:p>
        </p:txBody>
      </p:sp>
    </p:spTree>
    <p:extLst>
      <p:ext uri="{BB962C8B-B14F-4D97-AF65-F5344CB8AC3E}">
        <p14:creationId xmlns:p14="http://schemas.microsoft.com/office/powerpoint/2010/main" val="818900089"/>
      </p:ext>
    </p:extLst>
  </p:cSld>
  <p:clrMapOvr>
    <a:masterClrMapping/>
  </p:clrMapOvr>
  <p:transition spd="med"/>
  <p:timing>
    <p:tnLst>
      <p:par>
        <p:cTn id="1" dur="indefinite" restart="never" nodeType="tmRoot">
          <p:childTnLst>
            <p:seq concurrent="1" nextAc="seek">
              <p:cTn id="2" dur="0"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4"/>
                                        </p:tgtEl>
                                        <p:attrNameLst>
                                          <p:attrName>style.visibility</p:attrName>
                                        </p:attrNameLst>
                                      </p:cBhvr>
                                      <p:to>
                                        <p:strVal val="visible"/>
                                      </p:to>
                                    </p:set>
                                    <p:anim calcmode="lin" valueType="num">
                                      <p:cBhvr additive="base">
                                        <p:cTn id="7" dur="500" fill="hold"/>
                                        <p:tgtEl>
                                          <p:spTgt spid="24"/>
                                        </p:tgtEl>
                                        <p:attrNameLst>
                                          <p:attrName>ppt_x</p:attrName>
                                        </p:attrNameLst>
                                      </p:cBhvr>
                                      <p:tavLst>
                                        <p:tav tm="0">
                                          <p:val>
                                            <p:strVal val="#ppt_x"/>
                                          </p:val>
                                        </p:tav>
                                        <p:tav tm="100000">
                                          <p:val>
                                            <p:strVal val="#ppt_x"/>
                                          </p:val>
                                        </p:tav>
                                      </p:tavLst>
                                    </p:anim>
                                    <p:anim calcmode="lin" valueType="num">
                                      <p:cBhvr additive="base">
                                        <p:cTn id="8" dur="500" fill="hold"/>
                                        <p:tgtEl>
                                          <p:spTgt spid="24"/>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2"/>
                                        </p:tgtEl>
                                        <p:attrNameLst>
                                          <p:attrName>style.visibility</p:attrName>
                                        </p:attrNameLst>
                                      </p:cBhvr>
                                      <p:to>
                                        <p:strVal val="visible"/>
                                      </p:to>
                                    </p:set>
                                    <p:anim calcmode="lin" valueType="num">
                                      <p:cBhvr additive="base">
                                        <p:cTn id="11" dur="500" fill="hold"/>
                                        <p:tgtEl>
                                          <p:spTgt spid="22"/>
                                        </p:tgtEl>
                                        <p:attrNameLst>
                                          <p:attrName>ppt_x</p:attrName>
                                        </p:attrNameLst>
                                      </p:cBhvr>
                                      <p:tavLst>
                                        <p:tav tm="0">
                                          <p:val>
                                            <p:strVal val="#ppt_x"/>
                                          </p:val>
                                        </p:tav>
                                        <p:tav tm="100000">
                                          <p:val>
                                            <p:strVal val="#ppt_x"/>
                                          </p:val>
                                        </p:tav>
                                      </p:tavLst>
                                    </p:anim>
                                    <p:anim calcmode="lin" valueType="num">
                                      <p:cBhvr additive="base">
                                        <p:cTn id="1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24"/>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22"/>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anim calcmode="lin" valueType="num">
                                      <p:cBhvr additive="base">
                                        <p:cTn id="23" dur="500" fill="hold"/>
                                        <p:tgtEl>
                                          <p:spTgt spid="26"/>
                                        </p:tgtEl>
                                        <p:attrNameLst>
                                          <p:attrName>ppt_x</p:attrName>
                                        </p:attrNameLst>
                                      </p:cBhvr>
                                      <p:tavLst>
                                        <p:tav tm="0">
                                          <p:val>
                                            <p:strVal val="#ppt_x"/>
                                          </p:val>
                                        </p:tav>
                                        <p:tav tm="100000">
                                          <p:val>
                                            <p:strVal val="#ppt_x"/>
                                          </p:val>
                                        </p:tav>
                                      </p:tavLst>
                                    </p:anim>
                                    <p:anim calcmode="lin" valueType="num">
                                      <p:cBhvr additive="base">
                                        <p:cTn id="24" dur="500" fill="hold"/>
                                        <p:tgtEl>
                                          <p:spTgt spid="26"/>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5"/>
                                        </p:tgtEl>
                                        <p:attrNameLst>
                                          <p:attrName>style.visibility</p:attrName>
                                        </p:attrNameLst>
                                      </p:cBhvr>
                                      <p:to>
                                        <p:strVal val="visible"/>
                                      </p:to>
                                    </p:set>
                                    <p:anim calcmode="lin" valueType="num">
                                      <p:cBhvr additive="base">
                                        <p:cTn id="27" dur="500" fill="hold"/>
                                        <p:tgtEl>
                                          <p:spTgt spid="25"/>
                                        </p:tgtEl>
                                        <p:attrNameLst>
                                          <p:attrName>ppt_x</p:attrName>
                                        </p:attrNameLst>
                                      </p:cBhvr>
                                      <p:tavLst>
                                        <p:tav tm="0">
                                          <p:val>
                                            <p:strVal val="#ppt_x"/>
                                          </p:val>
                                        </p:tav>
                                        <p:tav tm="100000">
                                          <p:val>
                                            <p:strVal val="#ppt_x"/>
                                          </p:val>
                                        </p:tav>
                                      </p:tavLst>
                                    </p:anim>
                                    <p:anim calcmode="lin" valueType="num">
                                      <p:cBhvr additive="base">
                                        <p:cTn id="2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26"/>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24" grpId="1"/>
      <p:bldP spid="26" grpId="0"/>
      <p:bldP spid="26" grpId="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3"/>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B59ED3E0-B5A6-497D-8D24-7ECDE9862F7A}" type="slidenum">
              <a:rPr lang="en-US" altLang="en-US">
                <a:solidFill>
                  <a:srgbClr val="000000"/>
                </a:solidFill>
                <a:latin typeface="Century Schoolbook L" pitchFamily="16" charset="0"/>
              </a:rPr>
              <a:pPr eaLnBrk="1"/>
              <a:t>28</a:t>
            </a:fld>
            <a:endParaRPr lang="en-US" altLang="en-US">
              <a:solidFill>
                <a:srgbClr val="000000"/>
              </a:solidFill>
              <a:latin typeface="Century Schoolbook L" pitchFamily="16" charset="0"/>
            </a:endParaRPr>
          </a:p>
        </p:txBody>
      </p:sp>
      <p:sp>
        <p:nvSpPr>
          <p:cNvPr id="21507" name="Text Box 1"/>
          <p:cNvSpPr txBox="1">
            <a:spLocks noChangeArrowheads="1"/>
          </p:cNvSpPr>
          <p:nvPr/>
        </p:nvSpPr>
        <p:spPr bwMode="auto">
          <a:xfrm>
            <a:off x="456481" y="314281"/>
            <a:ext cx="8228160" cy="577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0" tIns="35201" rIns="0" bIns="0" anchor="ctr"/>
          <a:lstStyle>
            <a:lvl1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1pPr>
            <a:lvl2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2pPr>
            <a:lvl3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3pPr>
            <a:lvl4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4pPr>
            <a:lvl5pPr eaLnBrk="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5pPr>
            <a:lvl6pPr marL="25146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6pPr>
            <a:lvl7pPr marL="29718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7pPr>
            <a:lvl8pPr marL="34290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8pPr>
            <a:lvl9pPr marL="3886200" indent="-228600" defTabSz="457200" eaLnBrk="0"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defRPr>
                <a:solidFill>
                  <a:schemeClr val="tx1"/>
                </a:solidFill>
                <a:latin typeface="Arial" panose="020B0604020202020204" pitchFamily="34" charset="0"/>
                <a:ea typeface="DejaVu Sans" charset="0"/>
                <a:cs typeface="DejaVu Sans" charset="0"/>
              </a:defRPr>
            </a:lvl9pPr>
          </a:lstStyle>
          <a:p>
            <a:pPr algn="ctr" eaLnBrk="1"/>
            <a:r>
              <a:rPr lang="en-US" altLang="en-US" sz="3991">
                <a:solidFill>
                  <a:srgbClr val="000000"/>
                </a:solidFill>
              </a:rPr>
              <a:t>Priority and Criticality </a:t>
            </a:r>
          </a:p>
          <a:p>
            <a:pPr algn="ctr" eaLnBrk="1"/>
            <a:r>
              <a:rPr lang="en-US" altLang="en-US" sz="3991">
                <a:solidFill>
                  <a:srgbClr val="000000"/>
                </a:solidFill>
              </a:rPr>
              <a:t>Ceiling Protocol (PCCP)</a:t>
            </a:r>
          </a:p>
        </p:txBody>
      </p:sp>
    </p:spTree>
    <p:extLst>
      <p:ext uri="{BB962C8B-B14F-4D97-AF65-F5344CB8AC3E}">
        <p14:creationId xmlns:p14="http://schemas.microsoft.com/office/powerpoint/2010/main" val="339397952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4A0D19C4-9BCC-4A0E-8AB9-5860AA2FB258}" type="slidenum">
              <a:rPr lang="en-US" altLang="en-US">
                <a:solidFill>
                  <a:srgbClr val="000000"/>
                </a:solidFill>
                <a:latin typeface="Century Schoolbook L" pitchFamily="16" charset="0"/>
              </a:rPr>
              <a:pPr eaLnBrk="1"/>
              <a:t>29</a:t>
            </a:fld>
            <a:endParaRPr lang="en-US" altLang="en-US">
              <a:solidFill>
                <a:srgbClr val="000000"/>
              </a:solidFill>
              <a:latin typeface="Century Schoolbook L" pitchFamily="16" charset="0"/>
            </a:endParaRPr>
          </a:p>
        </p:txBody>
      </p:sp>
      <p:sp>
        <p:nvSpPr>
          <p:cNvPr id="22531"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PCCP Definition</a:t>
            </a:r>
          </a:p>
        </p:txBody>
      </p:sp>
      <p:sp>
        <p:nvSpPr>
          <p:cNvPr id="24578" name="Rectangle 2"/>
          <p:cNvSpPr>
            <a:spLocks noGrp="1" noChangeArrowheads="1"/>
          </p:cNvSpPr>
          <p:nvPr>
            <p:ph type="body" idx="4294967295"/>
          </p:nvPr>
        </p:nvSpPr>
        <p:spPr>
          <a:xfrm>
            <a:off x="456481" y="1604521"/>
            <a:ext cx="8228160" cy="4525920"/>
          </a:xfrm>
        </p:spPr>
        <p:txBody>
          <a:bodyPr/>
          <a:lstStyle/>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540"/>
              <a:t>Each lock is assigned </a:t>
            </a:r>
            <a:r>
              <a:rPr lang="en-US" altLang="en-US" sz="2540" u="sng">
                <a:solidFill>
                  <a:srgbClr val="008000"/>
                </a:solidFill>
              </a:rPr>
              <a:t>both</a:t>
            </a:r>
            <a:r>
              <a:rPr lang="en-US" altLang="en-US" sz="2540"/>
              <a:t> a </a:t>
            </a:r>
            <a:r>
              <a:rPr lang="en-US" altLang="en-US" sz="2540" i="1">
                <a:solidFill>
                  <a:srgbClr val="000080"/>
                </a:solidFill>
              </a:rPr>
              <a:t>priority ceiling</a:t>
            </a:r>
            <a:r>
              <a:rPr lang="en-US" altLang="en-US" sz="2540"/>
              <a:t> and a </a:t>
            </a:r>
            <a:r>
              <a:rPr lang="en-US" altLang="en-US" sz="2540" i="1">
                <a:solidFill>
                  <a:srgbClr val="800080"/>
                </a:solidFill>
              </a:rPr>
              <a:t>criticality ceiling</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 </a:t>
            </a:r>
            <a:r>
              <a:rPr lang="en-US" altLang="en-US" sz="2177">
                <a:solidFill>
                  <a:srgbClr val="000080"/>
                </a:solidFill>
              </a:rPr>
              <a:t>Priority ceiling</a:t>
            </a:r>
            <a:r>
              <a:rPr lang="en-US" altLang="en-US" sz="2177"/>
              <a:t> is the highest possible priority of any locker of the lock</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a:t>
            </a:r>
            <a:r>
              <a:rPr lang="en-US" altLang="en-US" sz="2177">
                <a:solidFill>
                  <a:srgbClr val="800080"/>
                </a:solidFill>
              </a:rPr>
              <a:t> Criticality ceiling</a:t>
            </a:r>
            <a:r>
              <a:rPr lang="en-US" altLang="en-US" sz="2177"/>
              <a:t> is the highest possible criticality of any locker of the lock</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998"/>
          </a:p>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540"/>
              <a:t>Both the </a:t>
            </a:r>
            <a:r>
              <a:rPr lang="en-US" altLang="en-US" sz="2540" i="1">
                <a:solidFill>
                  <a:srgbClr val="000080"/>
                </a:solidFill>
              </a:rPr>
              <a:t>priority ceiling</a:t>
            </a:r>
            <a:r>
              <a:rPr lang="en-US" altLang="en-US" sz="2540"/>
              <a:t> and the </a:t>
            </a:r>
            <a:r>
              <a:rPr lang="en-US" altLang="en-US" sz="2540" i="1">
                <a:solidFill>
                  <a:srgbClr val="800080"/>
                </a:solidFill>
              </a:rPr>
              <a:t>criticality ceiling</a:t>
            </a:r>
            <a:r>
              <a:rPr lang="en-US" altLang="en-US" sz="2540"/>
              <a:t> of a lock are acquired by task whenever it holds the lock</a:t>
            </a:r>
          </a:p>
        </p:txBody>
      </p:sp>
    </p:spTree>
    <p:extLst>
      <p:ext uri="{BB962C8B-B14F-4D97-AF65-F5344CB8AC3E}">
        <p14:creationId xmlns:p14="http://schemas.microsoft.com/office/powerpoint/2010/main" val="234406463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4578">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578">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57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4578">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bwMode="auto">
          <a:xfrm>
            <a:off x="2362200" y="4163058"/>
            <a:ext cx="1905000" cy="909988"/>
          </a:xfrm>
          <a:prstGeom prst="rect">
            <a:avLst/>
          </a:prstGeom>
          <a:solidFill>
            <a:schemeClr val="bg1">
              <a:lumMod val="75000"/>
            </a:schemeClr>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 name="Title 1"/>
          <p:cNvSpPr>
            <a:spLocks noGrp="1"/>
          </p:cNvSpPr>
          <p:nvPr>
            <p:ph type="title" idx="4294967295"/>
          </p:nvPr>
        </p:nvSpPr>
        <p:spPr>
          <a:xfrm>
            <a:off x="990600" y="422275"/>
            <a:ext cx="8153400" cy="384175"/>
          </a:xfrm>
        </p:spPr>
        <p:txBody>
          <a:bodyPr/>
          <a:lstStyle/>
          <a:p>
            <a:r>
              <a:rPr lang="en-US" dirty="0" smtClean="0"/>
              <a:t>OS Dual Objective</a:t>
            </a:r>
            <a:endParaRPr lang="en-US" dirty="0"/>
          </a:p>
        </p:txBody>
      </p:sp>
      <p:sp>
        <p:nvSpPr>
          <p:cNvPr id="4" name="Rectangle 3"/>
          <p:cNvSpPr/>
          <p:nvPr/>
        </p:nvSpPr>
        <p:spPr bwMode="auto">
          <a:xfrm>
            <a:off x="2362200" y="3581400"/>
            <a:ext cx="3657600" cy="609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6" charset="-128"/>
              </a:rPr>
              <a:t>OS</a:t>
            </a:r>
          </a:p>
        </p:txBody>
      </p:sp>
      <p:sp>
        <p:nvSpPr>
          <p:cNvPr id="5" name="Can 4"/>
          <p:cNvSpPr/>
          <p:nvPr/>
        </p:nvSpPr>
        <p:spPr bwMode="auto">
          <a:xfrm>
            <a:off x="2819400" y="4539646"/>
            <a:ext cx="990600" cy="457200"/>
          </a:xfrm>
          <a:prstGeom prst="can">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grpSp>
        <p:nvGrpSpPr>
          <p:cNvPr id="16" name="Group 15"/>
          <p:cNvGrpSpPr/>
          <p:nvPr/>
        </p:nvGrpSpPr>
        <p:grpSpPr>
          <a:xfrm>
            <a:off x="2362200" y="2424638"/>
            <a:ext cx="1905000" cy="1147412"/>
            <a:chOff x="3204075" y="2971800"/>
            <a:chExt cx="1905000" cy="1147412"/>
          </a:xfrm>
        </p:grpSpPr>
        <p:sp>
          <p:nvSpPr>
            <p:cNvPr id="10" name="Rectangle 9"/>
            <p:cNvSpPr/>
            <p:nvPr/>
          </p:nvSpPr>
          <p:spPr bwMode="auto">
            <a:xfrm>
              <a:off x="3204075" y="3052412"/>
              <a:ext cx="1905000" cy="1066800"/>
            </a:xfrm>
            <a:prstGeom prst="rect">
              <a:avLst/>
            </a:prstGeom>
            <a:solidFill>
              <a:schemeClr val="bg1">
                <a:lumMod val="75000"/>
              </a:schemeClr>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7" name="Folded Corner 6"/>
            <p:cNvSpPr/>
            <p:nvPr/>
          </p:nvSpPr>
          <p:spPr bwMode="auto">
            <a:xfrm>
              <a:off x="3619500" y="3357212"/>
              <a:ext cx="571500" cy="457200"/>
            </a:xfrm>
            <a:prstGeom prst="foldedCorner">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8" name="Folded Corner 7"/>
            <p:cNvSpPr/>
            <p:nvPr/>
          </p:nvSpPr>
          <p:spPr bwMode="auto">
            <a:xfrm>
              <a:off x="3733800" y="3433412"/>
              <a:ext cx="571500" cy="457200"/>
            </a:xfrm>
            <a:prstGeom prst="foldedCorner">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9" name="Folded Corner 8"/>
            <p:cNvSpPr/>
            <p:nvPr/>
          </p:nvSpPr>
          <p:spPr bwMode="auto">
            <a:xfrm>
              <a:off x="3819863" y="3509612"/>
              <a:ext cx="571500" cy="457200"/>
            </a:xfrm>
            <a:prstGeom prst="foldedCorner">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1" name="TextBox 10"/>
            <p:cNvSpPr txBox="1"/>
            <p:nvPr/>
          </p:nvSpPr>
          <p:spPr>
            <a:xfrm>
              <a:off x="3301546" y="2971800"/>
              <a:ext cx="1608134" cy="400110"/>
            </a:xfrm>
            <a:prstGeom prst="rect">
              <a:avLst/>
            </a:prstGeom>
            <a:noFill/>
          </p:spPr>
          <p:txBody>
            <a:bodyPr wrap="none" rtlCol="0">
              <a:spAutoFit/>
            </a:bodyPr>
            <a:lstStyle/>
            <a:p>
              <a:r>
                <a:rPr lang="en-US" dirty="0" smtClean="0"/>
                <a:t>File System</a:t>
              </a:r>
              <a:endParaRPr lang="en-US" dirty="0"/>
            </a:p>
          </p:txBody>
        </p:sp>
      </p:grpSp>
      <p:sp>
        <p:nvSpPr>
          <p:cNvPr id="12" name="TextBox 11"/>
          <p:cNvSpPr txBox="1"/>
          <p:nvPr/>
        </p:nvSpPr>
        <p:spPr>
          <a:xfrm>
            <a:off x="2930697" y="4618052"/>
            <a:ext cx="726482" cy="400110"/>
          </a:xfrm>
          <a:prstGeom prst="rect">
            <a:avLst/>
          </a:prstGeom>
          <a:noFill/>
        </p:spPr>
        <p:txBody>
          <a:bodyPr wrap="none" rtlCol="0">
            <a:spAutoFit/>
          </a:bodyPr>
          <a:lstStyle/>
          <a:p>
            <a:r>
              <a:rPr lang="en-US" dirty="0" smtClean="0"/>
              <a:t>Disk</a:t>
            </a:r>
            <a:endParaRPr lang="en-US" dirty="0"/>
          </a:p>
        </p:txBody>
      </p:sp>
      <p:sp>
        <p:nvSpPr>
          <p:cNvPr id="14" name="TextBox 13"/>
          <p:cNvSpPr txBox="1"/>
          <p:nvPr/>
        </p:nvSpPr>
        <p:spPr>
          <a:xfrm>
            <a:off x="-31156" y="6105594"/>
            <a:ext cx="2808781" cy="253916"/>
          </a:xfrm>
          <a:prstGeom prst="rect">
            <a:avLst/>
          </a:prstGeom>
          <a:noFill/>
        </p:spPr>
        <p:txBody>
          <a:bodyPr wrap="none" rtlCol="0">
            <a:spAutoFit/>
          </a:bodyPr>
          <a:lstStyle/>
          <a:p>
            <a:r>
              <a:rPr lang="en-US" sz="1050" b="0" dirty="0" smtClean="0"/>
              <a:t>Icons credit:</a:t>
            </a:r>
            <a:r>
              <a:rPr lang="en-US" sz="1050" b="0" dirty="0"/>
              <a:t> </a:t>
            </a:r>
            <a:r>
              <a:rPr lang="en-US" sz="1050" b="0" dirty="0">
                <a:hlinkClick r:id="rId2"/>
              </a:rPr>
              <a:t>http://www.doublejdesign.co.uk</a:t>
            </a:r>
            <a:endParaRPr lang="en-US" sz="1050" dirty="0"/>
          </a:p>
        </p:txBody>
      </p:sp>
      <p:grpSp>
        <p:nvGrpSpPr>
          <p:cNvPr id="18" name="Group 17"/>
          <p:cNvGrpSpPr/>
          <p:nvPr/>
        </p:nvGrpSpPr>
        <p:grpSpPr>
          <a:xfrm>
            <a:off x="4483230" y="2464111"/>
            <a:ext cx="838200" cy="609600"/>
            <a:chOff x="5334000" y="4375754"/>
            <a:chExt cx="838200" cy="609600"/>
          </a:xfrm>
        </p:grpSpPr>
        <p:sp>
          <p:nvSpPr>
            <p:cNvPr id="17" name="Rectangle 16"/>
            <p:cNvSpPr/>
            <p:nvPr/>
          </p:nvSpPr>
          <p:spPr bwMode="auto">
            <a:xfrm>
              <a:off x="5334000" y="4375754"/>
              <a:ext cx="838200" cy="609600"/>
            </a:xfrm>
            <a:prstGeom prst="rect">
              <a:avLst/>
            </a:prstGeom>
            <a:solidFill>
              <a:schemeClr val="bg1">
                <a:lumMod val="85000"/>
              </a:schemeClr>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946182" name="Picture 6" descr="http://icons.iconarchive.com/icons/umut-pulat/tulliana-2/128/memory-ic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4419600"/>
              <a:ext cx="457199" cy="457200"/>
            </a:xfrm>
            <a:prstGeom prst="rect">
              <a:avLst/>
            </a:prstGeom>
            <a:noFill/>
            <a:extLst>
              <a:ext uri="{909E8E84-426E-40DD-AFC4-6F175D3DCCD1}">
                <a14:hiddenFill xmlns:a14="http://schemas.microsoft.com/office/drawing/2010/main">
                  <a:solidFill>
                    <a:srgbClr val="FFFFFF"/>
                  </a:solidFill>
                </a14:hiddenFill>
              </a:ext>
            </a:extLst>
          </p:spPr>
        </p:pic>
        <p:sp>
          <p:nvSpPr>
            <p:cNvPr id="15" name="Can 14"/>
            <p:cNvSpPr/>
            <p:nvPr/>
          </p:nvSpPr>
          <p:spPr bwMode="auto">
            <a:xfrm>
              <a:off x="5483397" y="4724400"/>
              <a:ext cx="381000" cy="152400"/>
            </a:xfrm>
            <a:prstGeom prst="can">
              <a:avLst/>
            </a:prstGeom>
            <a:solidFill>
              <a:srgbClr val="5CA1FB"/>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946184" name="Picture 8" descr="http://icons.iconarchive.com/icons/double-j-design/electronics/256/SMD-64-pin-icon.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89566" y="4485452"/>
              <a:ext cx="467548" cy="46754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3" name="Group 32"/>
          <p:cNvGrpSpPr/>
          <p:nvPr/>
        </p:nvGrpSpPr>
        <p:grpSpPr>
          <a:xfrm>
            <a:off x="4635630" y="2616511"/>
            <a:ext cx="838200" cy="609600"/>
            <a:chOff x="5334000" y="4375754"/>
            <a:chExt cx="838200" cy="609600"/>
          </a:xfrm>
        </p:grpSpPr>
        <p:sp>
          <p:nvSpPr>
            <p:cNvPr id="34" name="Rectangle 33"/>
            <p:cNvSpPr/>
            <p:nvPr/>
          </p:nvSpPr>
          <p:spPr bwMode="auto">
            <a:xfrm>
              <a:off x="5334000" y="4375754"/>
              <a:ext cx="838200" cy="609600"/>
            </a:xfrm>
            <a:prstGeom prst="rect">
              <a:avLst/>
            </a:prstGeom>
            <a:solidFill>
              <a:schemeClr val="bg1">
                <a:lumMod val="85000"/>
              </a:schemeClr>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35" name="Picture 6" descr="http://icons.iconarchive.com/icons/umut-pulat/tulliana-2/128/memory-ic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4419600"/>
              <a:ext cx="457199" cy="457200"/>
            </a:xfrm>
            <a:prstGeom prst="rect">
              <a:avLst/>
            </a:prstGeom>
            <a:noFill/>
            <a:extLst>
              <a:ext uri="{909E8E84-426E-40DD-AFC4-6F175D3DCCD1}">
                <a14:hiddenFill xmlns:a14="http://schemas.microsoft.com/office/drawing/2010/main">
                  <a:solidFill>
                    <a:srgbClr val="FFFFFF"/>
                  </a:solidFill>
                </a14:hiddenFill>
              </a:ext>
            </a:extLst>
          </p:spPr>
        </p:pic>
        <p:sp>
          <p:nvSpPr>
            <p:cNvPr id="36" name="Can 35"/>
            <p:cNvSpPr/>
            <p:nvPr/>
          </p:nvSpPr>
          <p:spPr bwMode="auto">
            <a:xfrm>
              <a:off x="5483397" y="4724400"/>
              <a:ext cx="381000" cy="152400"/>
            </a:xfrm>
            <a:prstGeom prst="can">
              <a:avLst/>
            </a:prstGeom>
            <a:solidFill>
              <a:srgbClr val="5CA1FB"/>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37" name="Picture 8" descr="http://icons.iconarchive.com/icons/double-j-design/electronics/256/SMD-64-pin-icon.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89566" y="4485452"/>
              <a:ext cx="467548" cy="46754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8" name="Group 37"/>
          <p:cNvGrpSpPr/>
          <p:nvPr/>
        </p:nvGrpSpPr>
        <p:grpSpPr>
          <a:xfrm>
            <a:off x="4788030" y="2768911"/>
            <a:ext cx="838200" cy="609600"/>
            <a:chOff x="5334000" y="4375754"/>
            <a:chExt cx="838200" cy="609600"/>
          </a:xfrm>
        </p:grpSpPr>
        <p:sp>
          <p:nvSpPr>
            <p:cNvPr id="39" name="Rectangle 38"/>
            <p:cNvSpPr/>
            <p:nvPr/>
          </p:nvSpPr>
          <p:spPr bwMode="auto">
            <a:xfrm>
              <a:off x="5334000" y="4375754"/>
              <a:ext cx="838200" cy="609600"/>
            </a:xfrm>
            <a:prstGeom prst="rect">
              <a:avLst/>
            </a:prstGeom>
            <a:solidFill>
              <a:schemeClr val="bg1">
                <a:lumMod val="85000"/>
              </a:schemeClr>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40" name="Picture 6" descr="http://icons.iconarchive.com/icons/umut-pulat/tulliana-2/128/memory-ic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4419600"/>
              <a:ext cx="457199" cy="457200"/>
            </a:xfrm>
            <a:prstGeom prst="rect">
              <a:avLst/>
            </a:prstGeom>
            <a:noFill/>
            <a:extLst>
              <a:ext uri="{909E8E84-426E-40DD-AFC4-6F175D3DCCD1}">
                <a14:hiddenFill xmlns:a14="http://schemas.microsoft.com/office/drawing/2010/main">
                  <a:solidFill>
                    <a:srgbClr val="FFFFFF"/>
                  </a:solidFill>
                </a14:hiddenFill>
              </a:ext>
            </a:extLst>
          </p:spPr>
        </p:pic>
        <p:sp>
          <p:nvSpPr>
            <p:cNvPr id="41" name="Can 40"/>
            <p:cNvSpPr/>
            <p:nvPr/>
          </p:nvSpPr>
          <p:spPr bwMode="auto">
            <a:xfrm>
              <a:off x="5483397" y="4724400"/>
              <a:ext cx="381000" cy="152400"/>
            </a:xfrm>
            <a:prstGeom prst="can">
              <a:avLst/>
            </a:prstGeom>
            <a:solidFill>
              <a:srgbClr val="5CA1FB"/>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42" name="Picture 8" descr="http://icons.iconarchive.com/icons/double-j-design/electronics/256/SMD-64-pin-icon.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89566" y="4485452"/>
              <a:ext cx="467548" cy="467548"/>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43" name="Group 42"/>
          <p:cNvGrpSpPr/>
          <p:nvPr/>
        </p:nvGrpSpPr>
        <p:grpSpPr>
          <a:xfrm>
            <a:off x="4940430" y="2921311"/>
            <a:ext cx="838200" cy="609600"/>
            <a:chOff x="5334000" y="4375754"/>
            <a:chExt cx="838200" cy="609600"/>
          </a:xfrm>
        </p:grpSpPr>
        <p:sp>
          <p:nvSpPr>
            <p:cNvPr id="44" name="Rectangle 43"/>
            <p:cNvSpPr/>
            <p:nvPr/>
          </p:nvSpPr>
          <p:spPr bwMode="auto">
            <a:xfrm>
              <a:off x="5334000" y="4375754"/>
              <a:ext cx="838200" cy="609600"/>
            </a:xfrm>
            <a:prstGeom prst="rect">
              <a:avLst/>
            </a:prstGeom>
            <a:solidFill>
              <a:schemeClr val="bg1">
                <a:lumMod val="85000"/>
              </a:schemeClr>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45" name="Picture 6" descr="http://icons.iconarchive.com/icons/umut-pulat/tulliana-2/128/memory-ic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34000" y="4419600"/>
              <a:ext cx="457199" cy="457200"/>
            </a:xfrm>
            <a:prstGeom prst="rect">
              <a:avLst/>
            </a:prstGeom>
            <a:noFill/>
            <a:extLst>
              <a:ext uri="{909E8E84-426E-40DD-AFC4-6F175D3DCCD1}">
                <a14:hiddenFill xmlns:a14="http://schemas.microsoft.com/office/drawing/2010/main">
                  <a:solidFill>
                    <a:srgbClr val="FFFFFF"/>
                  </a:solidFill>
                </a14:hiddenFill>
              </a:ext>
            </a:extLst>
          </p:spPr>
        </p:pic>
        <p:sp>
          <p:nvSpPr>
            <p:cNvPr id="46" name="Can 45"/>
            <p:cNvSpPr/>
            <p:nvPr/>
          </p:nvSpPr>
          <p:spPr bwMode="auto">
            <a:xfrm>
              <a:off x="5483397" y="4724400"/>
              <a:ext cx="381000" cy="152400"/>
            </a:xfrm>
            <a:prstGeom prst="can">
              <a:avLst/>
            </a:prstGeom>
            <a:solidFill>
              <a:srgbClr val="5CA1FB"/>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47" name="Picture 8" descr="http://icons.iconarchive.com/icons/double-j-design/electronics/256/SMD-64-pin-icon.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89566" y="4485452"/>
              <a:ext cx="467548" cy="467548"/>
            </a:xfrm>
            <a:prstGeom prst="rect">
              <a:avLst/>
            </a:prstGeom>
            <a:noFill/>
            <a:extLst>
              <a:ext uri="{909E8E84-426E-40DD-AFC4-6F175D3DCCD1}">
                <a14:hiddenFill xmlns:a14="http://schemas.microsoft.com/office/drawing/2010/main">
                  <a:solidFill>
                    <a:srgbClr val="FFFFFF"/>
                  </a:solidFill>
                </a14:hiddenFill>
              </a:ext>
            </a:extLst>
          </p:spPr>
        </p:pic>
      </p:grpSp>
      <p:sp>
        <p:nvSpPr>
          <p:cNvPr id="19" name="TextBox 18"/>
          <p:cNvSpPr txBox="1"/>
          <p:nvPr/>
        </p:nvSpPr>
        <p:spPr>
          <a:xfrm>
            <a:off x="2514600" y="1729410"/>
            <a:ext cx="1412566" cy="707886"/>
          </a:xfrm>
          <a:prstGeom prst="rect">
            <a:avLst/>
          </a:prstGeom>
          <a:noFill/>
        </p:spPr>
        <p:txBody>
          <a:bodyPr wrap="none" rtlCol="0">
            <a:spAutoFit/>
          </a:bodyPr>
          <a:lstStyle/>
          <a:p>
            <a:r>
              <a:rPr lang="en-US" dirty="0" smtClean="0"/>
              <a:t>Enhanced</a:t>
            </a:r>
            <a:br>
              <a:rPr lang="en-US" dirty="0" smtClean="0"/>
            </a:br>
            <a:r>
              <a:rPr lang="en-US" dirty="0" smtClean="0"/>
              <a:t>Machine</a:t>
            </a:r>
            <a:endParaRPr lang="en-US" dirty="0"/>
          </a:p>
        </p:txBody>
      </p:sp>
      <p:sp>
        <p:nvSpPr>
          <p:cNvPr id="49" name="TextBox 48"/>
          <p:cNvSpPr txBox="1"/>
          <p:nvPr/>
        </p:nvSpPr>
        <p:spPr>
          <a:xfrm>
            <a:off x="4314570" y="1649484"/>
            <a:ext cx="1353256" cy="707886"/>
          </a:xfrm>
          <a:prstGeom prst="rect">
            <a:avLst/>
          </a:prstGeom>
          <a:noFill/>
        </p:spPr>
        <p:txBody>
          <a:bodyPr wrap="none" rtlCol="0">
            <a:spAutoFit/>
          </a:bodyPr>
          <a:lstStyle/>
          <a:p>
            <a:r>
              <a:rPr lang="en-US" dirty="0" smtClean="0"/>
              <a:t>Multiple</a:t>
            </a:r>
            <a:br>
              <a:rPr lang="en-US" dirty="0" smtClean="0"/>
            </a:br>
            <a:r>
              <a:rPr lang="en-US" dirty="0" smtClean="0"/>
              <a:t>Machines</a:t>
            </a:r>
            <a:endParaRPr lang="en-US" dirty="0"/>
          </a:p>
        </p:txBody>
      </p:sp>
      <p:sp>
        <p:nvSpPr>
          <p:cNvPr id="51" name="Rectangle 50"/>
          <p:cNvSpPr/>
          <p:nvPr/>
        </p:nvSpPr>
        <p:spPr bwMode="auto">
          <a:xfrm>
            <a:off x="4296648" y="4189187"/>
            <a:ext cx="1723152" cy="883859"/>
          </a:xfrm>
          <a:prstGeom prst="rect">
            <a:avLst/>
          </a:prstGeom>
          <a:solidFill>
            <a:schemeClr val="bg1">
              <a:lumMod val="85000"/>
            </a:schemeClr>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pic>
        <p:nvPicPr>
          <p:cNvPr id="52" name="Picture 6" descr="http://icons.iconarchive.com/icons/umut-pulat/tulliana-2/128/memory-ico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96648" y="4257321"/>
            <a:ext cx="777420" cy="710458"/>
          </a:xfrm>
          <a:prstGeom prst="rect">
            <a:avLst/>
          </a:prstGeom>
          <a:noFill/>
          <a:extLst>
            <a:ext uri="{909E8E84-426E-40DD-AFC4-6F175D3DCCD1}">
              <a14:hiddenFill xmlns:a14="http://schemas.microsoft.com/office/drawing/2010/main">
                <a:solidFill>
                  <a:srgbClr val="FFFFFF"/>
                </a:solidFill>
              </a14:hiddenFill>
            </a:ext>
          </a:extLst>
        </p:spPr>
      </p:pic>
      <p:pic>
        <p:nvPicPr>
          <p:cNvPr id="54" name="Picture 8" descr="http://icons.iconarchive.com/icons/double-j-design/electronics/256/SMD-64-pin-icon.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901251" y="4359650"/>
            <a:ext cx="795017" cy="7265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85523324"/>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AB131214-D859-4A63-8EFB-C9B5C7E72D67}" type="slidenum">
              <a:rPr lang="en-US" altLang="en-US">
                <a:solidFill>
                  <a:srgbClr val="000000"/>
                </a:solidFill>
                <a:latin typeface="Century Schoolbook L" pitchFamily="16" charset="0"/>
              </a:rPr>
              <a:pPr eaLnBrk="1"/>
              <a:t>30</a:t>
            </a:fld>
            <a:endParaRPr lang="en-US" altLang="en-US">
              <a:solidFill>
                <a:srgbClr val="000000"/>
              </a:solidFill>
              <a:latin typeface="Century Schoolbook L" pitchFamily="16" charset="0"/>
            </a:endParaRPr>
          </a:p>
        </p:txBody>
      </p:sp>
      <p:sp>
        <p:nvSpPr>
          <p:cNvPr id="23555"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PCCP – Maximum Blocking</a:t>
            </a:r>
          </a:p>
        </p:txBody>
      </p:sp>
      <p:sp>
        <p:nvSpPr>
          <p:cNvPr id="25602" name="Rectangle 2"/>
          <p:cNvSpPr>
            <a:spLocks noGrp="1" noChangeArrowheads="1"/>
          </p:cNvSpPr>
          <p:nvPr>
            <p:ph type="body" idx="4294967295"/>
          </p:nvPr>
        </p:nvSpPr>
        <p:spPr>
          <a:xfrm>
            <a:off x="207360" y="1355401"/>
            <a:ext cx="8709120" cy="4525920"/>
          </a:xfrm>
        </p:spPr>
        <p:txBody>
          <a:bodyPr/>
          <a:lstStyle/>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r>
              <a:rPr lang="en-US" altLang="en-US" sz="2540"/>
              <a:t>Each job </a:t>
            </a:r>
            <a:r>
              <a:rPr lang="en-US" altLang="en-US" sz="2540" i="1"/>
              <a:t>J</a:t>
            </a:r>
            <a:r>
              <a:rPr lang="en-US" altLang="en-US" sz="2540"/>
              <a:t> can only be blocked twice</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r>
              <a:rPr lang="en-US" altLang="en-US" sz="2177"/>
              <a:t>- At most once in </a:t>
            </a:r>
            <a:r>
              <a:rPr lang="en-US" altLang="en-US" sz="2177" b="1" i="1">
                <a:solidFill>
                  <a:srgbClr val="000080"/>
                </a:solidFill>
              </a:rPr>
              <a:t>Normal</a:t>
            </a:r>
            <a:r>
              <a:rPr lang="en-US" altLang="en-US" sz="2177"/>
              <a:t> execution mode</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r>
              <a:rPr lang="en-US" altLang="en-US" sz="2177"/>
              <a:t>- At most once in </a:t>
            </a:r>
            <a:r>
              <a:rPr lang="en-US" altLang="en-US" sz="2177" b="1" i="1">
                <a:solidFill>
                  <a:srgbClr val="800080"/>
                </a:solidFill>
              </a:rPr>
              <a:t>Critical</a:t>
            </a:r>
            <a:r>
              <a:rPr lang="en-US" altLang="en-US" sz="2177"/>
              <a:t> execution mode</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endParaRPr lang="en-US" altLang="en-US" sz="2177"/>
          </a:p>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r>
              <a:rPr lang="en-US" altLang="en-US" sz="2540"/>
              <a:t>Each job </a:t>
            </a:r>
            <a:r>
              <a:rPr lang="en-US" altLang="en-US" sz="2540" i="1"/>
              <a:t>J</a:t>
            </a:r>
            <a:r>
              <a:rPr lang="en-US" altLang="en-US" sz="2540" i="1" baseline="-33000"/>
              <a:t>w</a:t>
            </a:r>
            <a:r>
              <a:rPr lang="en-US" altLang="en-US" sz="2540"/>
              <a:t> can block job </a:t>
            </a:r>
            <a:r>
              <a:rPr lang="en-US" altLang="en-US" sz="2540" i="1"/>
              <a:t>J</a:t>
            </a:r>
            <a:r>
              <a:rPr lang="en-US" altLang="en-US" sz="2540"/>
              <a:t> only once</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r>
              <a:rPr lang="en-US" altLang="en-US" sz="2177"/>
              <a:t>- Otherwise, </a:t>
            </a:r>
            <a:r>
              <a:rPr lang="en-US" altLang="en-US" sz="2177" i="1"/>
              <a:t>J</a:t>
            </a:r>
            <a:r>
              <a:rPr lang="en-US" altLang="en-US" sz="2177" i="1" baseline="-33000"/>
              <a:t>w </a:t>
            </a:r>
            <a:r>
              <a:rPr lang="en-US" altLang="en-US" sz="2177"/>
              <a:t>is </a:t>
            </a:r>
            <a:r>
              <a:rPr lang="en-US" altLang="en-US" sz="1814" b="1" i="1">
                <a:solidFill>
                  <a:srgbClr val="800080"/>
                </a:solidFill>
              </a:rPr>
              <a:t>L</a:t>
            </a:r>
            <a:r>
              <a:rPr lang="en-US" altLang="en-US" sz="1814" b="1" i="1" baseline="-33000">
                <a:solidFill>
                  <a:srgbClr val="800080"/>
                </a:solidFill>
              </a:rPr>
              <a:t>i</a:t>
            </a:r>
            <a:r>
              <a:rPr lang="en-US" altLang="en-US" sz="1814" b="1" i="1" baseline="33000">
                <a:solidFill>
                  <a:srgbClr val="800080"/>
                </a:solidFill>
              </a:rPr>
              <a:t>lc</a:t>
            </a:r>
            <a:r>
              <a:rPr lang="en-US" altLang="en-US" sz="1814" b="1" i="1">
                <a:solidFill>
                  <a:srgbClr val="800080"/>
                </a:solidFill>
              </a:rPr>
              <a:t>(J</a:t>
            </a:r>
            <a:r>
              <a:rPr lang="en-US" altLang="en-US" sz="1814" b="1" i="1" baseline="-33000">
                <a:solidFill>
                  <a:srgbClr val="800080"/>
                </a:solidFill>
              </a:rPr>
              <a:t>0</a:t>
            </a:r>
            <a:r>
              <a:rPr lang="en-US" altLang="en-US" sz="1814" b="1" i="1">
                <a:solidFill>
                  <a:srgbClr val="800080"/>
                </a:solidFill>
              </a:rPr>
              <a:t>)</a:t>
            </a:r>
            <a:r>
              <a:rPr lang="en-US" altLang="en-US" sz="2177"/>
              <a:t> </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r>
              <a:rPr lang="en-US" altLang="en-US" sz="2177"/>
              <a:t>- And, Job </a:t>
            </a:r>
            <a:r>
              <a:rPr lang="en-US" altLang="en-US" sz="2177" i="1"/>
              <a:t>J</a:t>
            </a:r>
            <a:r>
              <a:rPr lang="en-US" altLang="en-US" sz="2177"/>
              <a:t> has to be blocked by </a:t>
            </a:r>
            <a:r>
              <a:rPr lang="en-US" altLang="en-US" sz="2177" i="1"/>
              <a:t>J</a:t>
            </a:r>
            <a:r>
              <a:rPr lang="en-US" altLang="en-US" sz="2177" i="1" baseline="-33000"/>
              <a:t>w </a:t>
            </a:r>
            <a:r>
              <a:rPr lang="en-US" altLang="en-US" sz="2177"/>
              <a:t>once in Normal mode </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r>
              <a:rPr lang="en-US" altLang="en-US" sz="2177"/>
              <a:t>- However, </a:t>
            </a:r>
            <a:r>
              <a:rPr lang="en-US" altLang="en-US" sz="2177" i="1"/>
              <a:t>J</a:t>
            </a:r>
            <a:r>
              <a:rPr lang="en-US" altLang="en-US" sz="2177" i="1" baseline="-33000"/>
              <a:t>w</a:t>
            </a:r>
            <a:r>
              <a:rPr lang="en-US" altLang="en-US" sz="2177"/>
              <a:t> cannot obtain the processor again as it is in </a:t>
            </a:r>
            <a:r>
              <a:rPr lang="en-US" altLang="en-US" sz="1814" b="1" i="1">
                <a:solidFill>
                  <a:srgbClr val="800080"/>
                </a:solidFill>
              </a:rPr>
              <a:t>L</a:t>
            </a:r>
            <a:r>
              <a:rPr lang="en-US" altLang="en-US" sz="1814" b="1" i="1" baseline="-33000">
                <a:solidFill>
                  <a:srgbClr val="800080"/>
                </a:solidFill>
              </a:rPr>
              <a:t>i</a:t>
            </a:r>
            <a:r>
              <a:rPr lang="en-US" altLang="en-US" sz="1814" b="1" i="1" baseline="33000">
                <a:solidFill>
                  <a:srgbClr val="800080"/>
                </a:solidFill>
              </a:rPr>
              <a:t>lc</a:t>
            </a:r>
            <a:r>
              <a:rPr lang="en-US" altLang="en-US" sz="1814" b="1" i="1">
                <a:solidFill>
                  <a:srgbClr val="800080"/>
                </a:solidFill>
              </a:rPr>
              <a:t>(J</a:t>
            </a:r>
            <a:r>
              <a:rPr lang="en-US" altLang="en-US" sz="1814" b="1" i="1" baseline="-33000">
                <a:solidFill>
                  <a:srgbClr val="800080"/>
                </a:solidFill>
              </a:rPr>
              <a:t>0</a:t>
            </a:r>
            <a:r>
              <a:rPr lang="en-US" altLang="en-US" sz="1814" b="1" i="1">
                <a:solidFill>
                  <a:srgbClr val="800080"/>
                </a:solidFill>
              </a:rPr>
              <a:t>) </a:t>
            </a:r>
            <a:r>
              <a:rPr lang="en-US" altLang="en-US" sz="2177"/>
              <a:t>!!!</a:t>
            </a:r>
          </a:p>
          <a:p>
            <a:pPr marL="783372" lvl="1" indent="-293764">
              <a:buSzPct val="45000"/>
              <a:buNone/>
              <a:tabLst>
                <a:tab pos="656650" algn="l"/>
                <a:tab pos="1313299" algn="l"/>
                <a:tab pos="1969949" algn="l"/>
                <a:tab pos="2626599" algn="l"/>
                <a:tab pos="3283248" algn="l"/>
                <a:tab pos="3939898" algn="l"/>
                <a:tab pos="4596548" algn="l"/>
                <a:tab pos="5253198" algn="l"/>
                <a:tab pos="5909847" algn="l"/>
                <a:tab pos="6566497" algn="l"/>
                <a:tab pos="7223147" algn="l"/>
                <a:tab pos="7879796" algn="l"/>
                <a:tab pos="8536446" algn="l"/>
              </a:tabLst>
            </a:pPr>
            <a:endParaRPr lang="en-US" altLang="en-US" smtClean="0"/>
          </a:p>
        </p:txBody>
      </p:sp>
    </p:spTree>
    <p:extLst>
      <p:ext uri="{BB962C8B-B14F-4D97-AF65-F5344CB8AC3E}">
        <p14:creationId xmlns:p14="http://schemas.microsoft.com/office/powerpoint/2010/main" val="2122899576"/>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560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602">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560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5602">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560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560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66C55757-C4C9-4189-9355-90AE854D410E}" type="slidenum">
              <a:rPr lang="en-US" altLang="en-US">
                <a:solidFill>
                  <a:srgbClr val="000000"/>
                </a:solidFill>
                <a:latin typeface="Century Schoolbook L" pitchFamily="16" charset="0"/>
              </a:rPr>
              <a:pPr eaLnBrk="1"/>
              <a:t>31</a:t>
            </a:fld>
            <a:endParaRPr lang="en-US" altLang="en-US">
              <a:solidFill>
                <a:srgbClr val="000000"/>
              </a:solidFill>
              <a:latin typeface="Century Schoolbook L" pitchFamily="16" charset="0"/>
            </a:endParaRPr>
          </a:p>
        </p:txBody>
      </p:sp>
      <p:sp>
        <p:nvSpPr>
          <p:cNvPr id="24579"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PCCP - No Deadlocks</a:t>
            </a:r>
          </a:p>
        </p:txBody>
      </p:sp>
      <p:sp>
        <p:nvSpPr>
          <p:cNvPr id="24580" name="Rectangle 2"/>
          <p:cNvSpPr>
            <a:spLocks noGrp="1" noChangeArrowheads="1"/>
          </p:cNvSpPr>
          <p:nvPr>
            <p:ph type="body" idx="4294967295"/>
          </p:nvPr>
        </p:nvSpPr>
        <p:spPr>
          <a:xfrm>
            <a:off x="456481" y="1604521"/>
            <a:ext cx="8228160" cy="4525920"/>
          </a:xfrm>
        </p:spPr>
        <p:txBody>
          <a:bodyPr/>
          <a:lstStyle/>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Under PCCP, </a:t>
            </a:r>
            <a:r>
              <a:rPr lang="en-US" altLang="en-US" smtClean="0">
                <a:solidFill>
                  <a:srgbClr val="800000"/>
                </a:solidFill>
              </a:rPr>
              <a:t>no job</a:t>
            </a:r>
            <a:r>
              <a:rPr lang="en-US" altLang="en-US" smtClean="0"/>
              <a:t> </a:t>
            </a:r>
            <a:r>
              <a:rPr lang="en-US" altLang="en-US" i="1" smtClean="0"/>
              <a:t>J</a:t>
            </a:r>
            <a:r>
              <a:rPr lang="en-US" altLang="en-US" i="1" baseline="-33000" smtClean="0"/>
              <a:t>k</a:t>
            </a:r>
            <a:r>
              <a:rPr lang="en-US" altLang="en-US" smtClean="0"/>
              <a:t> can preempt another job </a:t>
            </a:r>
            <a:r>
              <a:rPr lang="en-US" altLang="en-US" i="1" smtClean="0"/>
              <a:t>J</a:t>
            </a:r>
            <a:r>
              <a:rPr lang="en-US" altLang="en-US" i="1" baseline="-33000" smtClean="0"/>
              <a:t>i</a:t>
            </a:r>
            <a:r>
              <a:rPr lang="en-US" altLang="en-US" smtClean="0"/>
              <a:t> while </a:t>
            </a:r>
            <a:r>
              <a:rPr lang="en-US" altLang="en-US" i="1" smtClean="0"/>
              <a:t>J</a:t>
            </a:r>
            <a:r>
              <a:rPr lang="en-US" altLang="en-US" i="1" baseline="-33000" smtClean="0"/>
              <a:t>i</a:t>
            </a:r>
            <a:r>
              <a:rPr lang="en-US" altLang="en-US" smtClean="0"/>
              <a:t> holds a lock (i.e. is inside the critical section) that is also accessed by </a:t>
            </a:r>
            <a:r>
              <a:rPr lang="en-US" altLang="en-US" i="1" smtClean="0"/>
              <a:t>J</a:t>
            </a:r>
            <a:r>
              <a:rPr lang="en-US" altLang="en-US" i="1" baseline="-33000" smtClean="0"/>
              <a:t>k</a:t>
            </a:r>
            <a:r>
              <a:rPr lang="en-US" altLang="en-US" smtClean="0"/>
              <a:t>.</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mtClean="0"/>
          </a:p>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PCCP </a:t>
            </a:r>
            <a:r>
              <a:rPr lang="en-US" altLang="en-US" u="sng" smtClean="0">
                <a:solidFill>
                  <a:srgbClr val="008000"/>
                </a:solidFill>
              </a:rPr>
              <a:t>prevents</a:t>
            </a:r>
            <a:r>
              <a:rPr lang="en-US" altLang="en-US" smtClean="0"/>
              <a:t> </a:t>
            </a:r>
            <a:r>
              <a:rPr lang="en-US" altLang="en-US" i="1" smtClean="0">
                <a:solidFill>
                  <a:srgbClr val="800000"/>
                </a:solidFill>
              </a:rPr>
              <a:t>Transitive Blocking</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i="1" smtClean="0">
              <a:solidFill>
                <a:srgbClr val="800000"/>
              </a:solidFill>
            </a:endParaRPr>
          </a:p>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PCCP</a:t>
            </a:r>
            <a:r>
              <a:rPr lang="en-US" altLang="en-US" i="1" smtClean="0">
                <a:solidFill>
                  <a:srgbClr val="800000"/>
                </a:solidFill>
              </a:rPr>
              <a:t> </a:t>
            </a:r>
            <a:r>
              <a:rPr lang="en-US" altLang="en-US" i="1" u="sng" smtClean="0">
                <a:solidFill>
                  <a:srgbClr val="008000"/>
                </a:solidFill>
              </a:rPr>
              <a:t>prevents</a:t>
            </a:r>
            <a:r>
              <a:rPr lang="en-US" altLang="en-US" i="1" smtClean="0">
                <a:solidFill>
                  <a:srgbClr val="800000"/>
                </a:solidFill>
              </a:rPr>
              <a:t> Deadlocks</a:t>
            </a:r>
          </a:p>
        </p:txBody>
      </p:sp>
    </p:spTree>
    <p:extLst>
      <p:ext uri="{BB962C8B-B14F-4D97-AF65-F5344CB8AC3E}">
        <p14:creationId xmlns:p14="http://schemas.microsoft.com/office/powerpoint/2010/main" val="1626778707"/>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E01C1224-E420-4BA1-9F5D-19A25E6155B3}" type="slidenum">
              <a:rPr lang="en-US" altLang="en-US">
                <a:solidFill>
                  <a:srgbClr val="000000"/>
                </a:solidFill>
                <a:latin typeface="Century Schoolbook L" pitchFamily="16" charset="0"/>
              </a:rPr>
              <a:pPr eaLnBrk="1"/>
              <a:t>32</a:t>
            </a:fld>
            <a:endParaRPr lang="en-US" altLang="en-US">
              <a:solidFill>
                <a:srgbClr val="000000"/>
              </a:solidFill>
              <a:latin typeface="Century Schoolbook L" pitchFamily="16" charset="0"/>
            </a:endParaRPr>
          </a:p>
        </p:txBody>
      </p:sp>
      <p:sp>
        <p:nvSpPr>
          <p:cNvPr id="25603" name="Rectangle 1"/>
          <p:cNvSpPr>
            <a:spLocks noGrp="1" noChangeArrowheads="1"/>
          </p:cNvSpPr>
          <p:nvPr>
            <p:ph type="title" idx="4294967295"/>
          </p:nvPr>
        </p:nvSpPr>
        <p:spPr>
          <a:xfrm>
            <a:off x="456481" y="27396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PCCP Illustration</a:t>
            </a:r>
          </a:p>
        </p:txBody>
      </p:sp>
      <p:pic>
        <p:nvPicPr>
          <p:cNvPr id="2560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9921" y="1816201"/>
            <a:ext cx="4147200" cy="32716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pic>
        <p:nvPicPr>
          <p:cNvPr id="2560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9921" y="5280841"/>
            <a:ext cx="4070880" cy="843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5606" name="TextBox 7"/>
          <p:cNvSpPr txBox="1">
            <a:spLocks noChangeArrowheads="1"/>
          </p:cNvSpPr>
          <p:nvPr/>
        </p:nvSpPr>
        <p:spPr bwMode="auto">
          <a:xfrm>
            <a:off x="597300" y="2157481"/>
            <a:ext cx="1773242"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altLang="en-US" sz="1814" i="1"/>
              <a:t>Low Criticality</a:t>
            </a:r>
          </a:p>
          <a:p>
            <a:pPr algn="ctr"/>
            <a:r>
              <a:rPr lang="en-US" altLang="en-US" sz="1814" i="1"/>
              <a:t>High Priority</a:t>
            </a:r>
          </a:p>
        </p:txBody>
      </p:sp>
      <p:sp>
        <p:nvSpPr>
          <p:cNvPr id="25607" name="TextBox 8"/>
          <p:cNvSpPr txBox="1">
            <a:spLocks noChangeArrowheads="1"/>
          </p:cNvSpPr>
          <p:nvPr/>
        </p:nvSpPr>
        <p:spPr bwMode="auto">
          <a:xfrm>
            <a:off x="395972" y="4092841"/>
            <a:ext cx="1824538"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altLang="en-US" sz="1814" i="1"/>
              <a:t>High Criticality</a:t>
            </a:r>
          </a:p>
          <a:p>
            <a:pPr algn="ctr"/>
            <a:r>
              <a:rPr lang="en-US" altLang="en-US" sz="1814" i="1"/>
              <a:t>Low Priority</a:t>
            </a:r>
          </a:p>
        </p:txBody>
      </p:sp>
      <p:sp>
        <p:nvSpPr>
          <p:cNvPr id="25608" name="TextBox 9"/>
          <p:cNvSpPr txBox="1">
            <a:spLocks noChangeArrowheads="1"/>
          </p:cNvSpPr>
          <p:nvPr/>
        </p:nvSpPr>
        <p:spPr bwMode="auto">
          <a:xfrm>
            <a:off x="2368930" y="2295720"/>
            <a:ext cx="886782" cy="3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a:t>(P</a:t>
            </a:r>
            <a:r>
              <a:rPr lang="en-US" altLang="en-US" sz="1814" baseline="-25000"/>
              <a:t>1</a:t>
            </a:r>
            <a:r>
              <a:rPr lang="en-US" altLang="en-US" sz="1814"/>
              <a:t> V</a:t>
            </a:r>
            <a:r>
              <a:rPr lang="en-US" altLang="en-US" sz="1814" baseline="-25000"/>
              <a:t>1</a:t>
            </a:r>
            <a:r>
              <a:rPr lang="en-US" altLang="en-US" sz="1814"/>
              <a:t>)</a:t>
            </a:r>
          </a:p>
        </p:txBody>
      </p:sp>
      <p:sp>
        <p:nvSpPr>
          <p:cNvPr id="25609" name="TextBox 10"/>
          <p:cNvSpPr txBox="1">
            <a:spLocks noChangeArrowheads="1"/>
          </p:cNvSpPr>
          <p:nvPr/>
        </p:nvSpPr>
        <p:spPr bwMode="auto">
          <a:xfrm>
            <a:off x="2338857" y="3263400"/>
            <a:ext cx="1478290" cy="3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a:t>(P</a:t>
            </a:r>
            <a:r>
              <a:rPr lang="en-US" altLang="en-US" sz="1814" baseline="-25000"/>
              <a:t>1</a:t>
            </a:r>
            <a:r>
              <a:rPr lang="en-US" altLang="en-US" sz="1814"/>
              <a:t> P</a:t>
            </a:r>
            <a:r>
              <a:rPr lang="en-US" altLang="en-US" sz="1814" baseline="-25000"/>
              <a:t>2</a:t>
            </a:r>
            <a:r>
              <a:rPr lang="en-US" altLang="en-US" sz="1814"/>
              <a:t> V</a:t>
            </a:r>
            <a:r>
              <a:rPr lang="en-US" altLang="en-US" sz="1814" baseline="-25000"/>
              <a:t>2 </a:t>
            </a:r>
            <a:r>
              <a:rPr lang="en-US" altLang="en-US" sz="1814"/>
              <a:t>V</a:t>
            </a:r>
            <a:r>
              <a:rPr lang="en-US" altLang="en-US" sz="1814" baseline="-25000"/>
              <a:t>1</a:t>
            </a:r>
            <a:r>
              <a:rPr lang="en-US" altLang="en-US" sz="1814"/>
              <a:t>)</a:t>
            </a:r>
          </a:p>
        </p:txBody>
      </p:sp>
      <p:sp>
        <p:nvSpPr>
          <p:cNvPr id="25610" name="TextBox 11"/>
          <p:cNvSpPr txBox="1">
            <a:spLocks noChangeArrowheads="1"/>
          </p:cNvSpPr>
          <p:nvPr/>
        </p:nvSpPr>
        <p:spPr bwMode="auto">
          <a:xfrm>
            <a:off x="2368930" y="4231080"/>
            <a:ext cx="886782" cy="3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altLang="en-US" sz="1814"/>
              <a:t>(P</a:t>
            </a:r>
            <a:r>
              <a:rPr lang="en-US" altLang="en-US" sz="1814" baseline="-25000"/>
              <a:t>2</a:t>
            </a:r>
            <a:r>
              <a:rPr lang="en-US" altLang="en-US" sz="1814"/>
              <a:t> V</a:t>
            </a:r>
            <a:r>
              <a:rPr lang="en-US" altLang="en-US" sz="1814" baseline="-25000"/>
              <a:t>2</a:t>
            </a:r>
            <a:r>
              <a:rPr lang="en-US" altLang="en-US" sz="1814"/>
              <a:t>)</a:t>
            </a:r>
          </a:p>
        </p:txBody>
      </p:sp>
      <p:sp>
        <p:nvSpPr>
          <p:cNvPr id="25611" name="TextBox 12"/>
          <p:cNvSpPr txBox="1">
            <a:spLocks noChangeArrowheads="1"/>
          </p:cNvSpPr>
          <p:nvPr/>
        </p:nvSpPr>
        <p:spPr bwMode="auto">
          <a:xfrm>
            <a:off x="102514" y="3194281"/>
            <a:ext cx="2186817" cy="7902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altLang="en-US" sz="1814" i="1"/>
              <a:t>Medium Criticality</a:t>
            </a:r>
          </a:p>
          <a:p>
            <a:pPr algn="ctr"/>
            <a:r>
              <a:rPr lang="en-US" altLang="en-US" sz="1814" i="1"/>
              <a:t>Medium Priority</a:t>
            </a:r>
          </a:p>
        </p:txBody>
      </p:sp>
      <p:cxnSp>
        <p:nvCxnSpPr>
          <p:cNvPr id="14" name="Straight Arrow Connector 13"/>
          <p:cNvCxnSpPr/>
          <p:nvPr/>
        </p:nvCxnSpPr>
        <p:spPr bwMode="auto">
          <a:xfrm rot="16200000" flipH="1">
            <a:off x="4931281" y="1687321"/>
            <a:ext cx="525600" cy="138240"/>
          </a:xfrm>
          <a:prstGeom prst="straightConnector1">
            <a:avLst/>
          </a:prstGeom>
          <a:ln>
            <a:solidFill>
              <a:srgbClr val="C00000"/>
            </a:solidFill>
            <a:headEnd type="none" w="med" len="med"/>
            <a:tailEnd type="arrow"/>
          </a:ln>
        </p:spPr>
        <p:style>
          <a:lnRef idx="3">
            <a:schemeClr val="dk1"/>
          </a:lnRef>
          <a:fillRef idx="0">
            <a:schemeClr val="dk1"/>
          </a:fillRef>
          <a:effectRef idx="2">
            <a:schemeClr val="dk1"/>
          </a:effectRef>
          <a:fontRef idx="minor">
            <a:schemeClr val="tx1"/>
          </a:fontRef>
        </p:style>
      </p:cxnSp>
      <p:sp>
        <p:nvSpPr>
          <p:cNvPr id="15" name="TextBox 14"/>
          <p:cNvSpPr txBox="1">
            <a:spLocks noChangeArrowheads="1"/>
          </p:cNvSpPr>
          <p:nvPr/>
        </p:nvSpPr>
        <p:spPr bwMode="auto">
          <a:xfrm>
            <a:off x="2360161" y="1148041"/>
            <a:ext cx="6359040" cy="70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1814"/>
              <a:t>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0 </a:t>
            </a:r>
            <a:r>
              <a:rPr lang="en-US" altLang="en-US" sz="1814"/>
              <a:t>acquires the Priority and Criticality Ceiling of Lock (P</a:t>
            </a:r>
            <a:r>
              <a:rPr lang="en-US" altLang="en-US" sz="1814" baseline="-25000"/>
              <a:t>1</a:t>
            </a:r>
            <a:r>
              <a:rPr lang="en-US" altLang="en-US" sz="1814"/>
              <a:t>, V</a:t>
            </a:r>
            <a:r>
              <a:rPr lang="en-US" altLang="en-US" sz="1814" baseline="-25000"/>
              <a:t>1</a:t>
            </a:r>
            <a:r>
              <a:rPr lang="en-US" altLang="en-US" sz="1814"/>
              <a:t>) </a:t>
            </a:r>
          </a:p>
        </p:txBody>
      </p:sp>
      <p:cxnSp>
        <p:nvCxnSpPr>
          <p:cNvPr id="18" name="Straight Arrow Connector 17"/>
          <p:cNvCxnSpPr/>
          <p:nvPr/>
        </p:nvCxnSpPr>
        <p:spPr bwMode="auto">
          <a:xfrm rot="5400000">
            <a:off x="4700161" y="2516041"/>
            <a:ext cx="1493280" cy="1440"/>
          </a:xfrm>
          <a:prstGeom prst="straightConnector1">
            <a:avLst/>
          </a:prstGeom>
          <a:ln>
            <a:solidFill>
              <a:srgbClr val="C00000"/>
            </a:solidFill>
            <a:headEnd type="none" w="med" len="med"/>
            <a:tailEnd type="arrow"/>
          </a:ln>
        </p:spPr>
        <p:style>
          <a:lnRef idx="3">
            <a:schemeClr val="dk1"/>
          </a:lnRef>
          <a:fillRef idx="0">
            <a:schemeClr val="dk1"/>
          </a:fillRef>
          <a:effectRef idx="2">
            <a:schemeClr val="dk1"/>
          </a:effectRef>
          <a:fontRef idx="minor">
            <a:schemeClr val="tx1"/>
          </a:fontRef>
        </p:style>
      </p:cxnSp>
      <p:sp>
        <p:nvSpPr>
          <p:cNvPr id="19" name="TextBox 18"/>
          <p:cNvSpPr txBox="1">
            <a:spLocks noChangeArrowheads="1"/>
          </p:cNvSpPr>
          <p:nvPr/>
        </p:nvSpPr>
        <p:spPr bwMode="auto">
          <a:xfrm>
            <a:off x="2498401" y="1424521"/>
            <a:ext cx="6359040" cy="7065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en-US" sz="1814"/>
              <a:t>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1 </a:t>
            </a:r>
            <a:r>
              <a:rPr lang="en-US" altLang="en-US" sz="1814"/>
              <a:t>acquires the Priority and Criticality Ceiling of Lock (P</a:t>
            </a:r>
            <a:r>
              <a:rPr lang="en-US" altLang="en-US" sz="1814" baseline="-25000"/>
              <a:t>2</a:t>
            </a:r>
            <a:r>
              <a:rPr lang="en-US" altLang="en-US" sz="1814"/>
              <a:t>, V</a:t>
            </a:r>
            <a:r>
              <a:rPr lang="en-US" altLang="en-US" sz="1814" baseline="-25000"/>
              <a:t>2</a:t>
            </a:r>
            <a:r>
              <a:rPr lang="en-US" altLang="en-US" sz="1814"/>
              <a:t>) </a:t>
            </a:r>
          </a:p>
        </p:txBody>
      </p:sp>
    </p:spTree>
    <p:extLst>
      <p:ext uri="{BB962C8B-B14F-4D97-AF65-F5344CB8AC3E}">
        <p14:creationId xmlns:p14="http://schemas.microsoft.com/office/powerpoint/2010/main" val="1206515067"/>
      </p:ext>
    </p:extLst>
  </p:cSld>
  <p:clrMapOvr>
    <a:masterClrMapping/>
  </p:clrMapOvr>
  <p:transition spd="med"/>
  <p:timing>
    <p:tnLst>
      <p:par>
        <p:cTn id="1" dur="indefinite" restart="never" nodeType="tmRoot">
          <p:childTnLst>
            <p:seq concurrent="1" nextAc="seek">
              <p:cTn id="2" dur="0"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anim calcmode="lin" valueType="num">
                                      <p:cBhvr additive="base">
                                        <p:cTn id="11" dur="500" fill="hold"/>
                                        <p:tgtEl>
                                          <p:spTgt spid="14"/>
                                        </p:tgtEl>
                                        <p:attrNameLst>
                                          <p:attrName>ppt_x</p:attrName>
                                        </p:attrNameLst>
                                      </p:cBhvr>
                                      <p:tavLst>
                                        <p:tav tm="0">
                                          <p:val>
                                            <p:strVal val="#ppt_x"/>
                                          </p:val>
                                        </p:tav>
                                        <p:tav tm="100000">
                                          <p:val>
                                            <p:strVal val="#ppt_x"/>
                                          </p:val>
                                        </p:tav>
                                      </p:tavLst>
                                    </p:anim>
                                    <p:anim calcmode="lin" valueType="num">
                                      <p:cBhvr additive="base">
                                        <p:cTn id="1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xit" presetSubtype="0" fill="hold" grpId="1" nodeType="clickEffect">
                                  <p:stCondLst>
                                    <p:cond delay="0"/>
                                  </p:stCondLst>
                                  <p:childTnLst>
                                    <p:set>
                                      <p:cBhvr>
                                        <p:cTn id="16" dur="1" fill="hold">
                                          <p:stCondLst>
                                            <p:cond delay="0"/>
                                          </p:stCondLst>
                                        </p:cTn>
                                        <p:tgtEl>
                                          <p:spTgt spid="15"/>
                                        </p:tgtEl>
                                        <p:attrNameLst>
                                          <p:attrName>style.visibility</p:attrName>
                                        </p:attrNameLst>
                                      </p:cBhvr>
                                      <p:to>
                                        <p:strVal val="hidden"/>
                                      </p:to>
                                    </p:set>
                                  </p:childTnLst>
                                </p:cTn>
                              </p:par>
                              <p:par>
                                <p:cTn id="17" presetID="1" presetClass="exit" presetSubtype="0" fill="hold" nodeType="withEffect">
                                  <p:stCondLst>
                                    <p:cond delay="0"/>
                                  </p:stCondLst>
                                  <p:childTnLst>
                                    <p:set>
                                      <p:cBhvr>
                                        <p:cTn id="18" dur="1" fill="hold">
                                          <p:stCondLst>
                                            <p:cond delay="0"/>
                                          </p:stCondLst>
                                        </p:cTn>
                                        <p:tgtEl>
                                          <p:spTgt spid="14"/>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ppt_x"/>
                                          </p:val>
                                        </p:tav>
                                        <p:tav tm="100000">
                                          <p:val>
                                            <p:strVal val="#ppt_x"/>
                                          </p:val>
                                        </p:tav>
                                      </p:tavLst>
                                    </p:anim>
                                    <p:anim calcmode="lin" valueType="num">
                                      <p:cBhvr additive="base">
                                        <p:cTn id="2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19"/>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1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5" grpId="1"/>
      <p:bldP spid="19" grpId="0"/>
      <p:bldP spid="19" grpId="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392FF804-205A-4D64-8F02-3EA5AEDF7335}" type="slidenum">
              <a:rPr lang="en-US" altLang="en-US">
                <a:solidFill>
                  <a:srgbClr val="000000"/>
                </a:solidFill>
                <a:latin typeface="Century Schoolbook L" pitchFamily="16" charset="0"/>
              </a:rPr>
              <a:pPr eaLnBrk="1"/>
              <a:t>33</a:t>
            </a:fld>
            <a:endParaRPr lang="en-US" altLang="en-US">
              <a:solidFill>
                <a:srgbClr val="000000"/>
              </a:solidFill>
              <a:latin typeface="Century Schoolbook L" pitchFamily="16" charset="0"/>
            </a:endParaRPr>
          </a:p>
        </p:txBody>
      </p:sp>
      <p:sp>
        <p:nvSpPr>
          <p:cNvPr id="27651" name="Rectangle 1"/>
          <p:cNvSpPr>
            <a:spLocks noGrp="1" noChangeArrowheads="1"/>
          </p:cNvSpPr>
          <p:nvPr>
            <p:ph type="title" idx="4294967295"/>
          </p:nvPr>
        </p:nvSpPr>
        <p:spPr>
          <a:xfrm>
            <a:off x="456481" y="31428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PCIP Blocking Term Analysis</a:t>
            </a:r>
          </a:p>
        </p:txBody>
      </p:sp>
      <p:pic>
        <p:nvPicPr>
          <p:cNvPr id="2765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8880" y="1866601"/>
            <a:ext cx="6220800" cy="10900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29699" name="Rectangle 3"/>
          <p:cNvSpPr>
            <a:spLocks noGrp="1" noChangeArrowheads="1"/>
          </p:cNvSpPr>
          <p:nvPr>
            <p:ph type="body" idx="4294967295"/>
          </p:nvPr>
        </p:nvSpPr>
        <p:spPr>
          <a:xfrm>
            <a:off x="563041" y="1493641"/>
            <a:ext cx="8228160" cy="4855680"/>
          </a:xfrm>
        </p:spPr>
        <p:txBody>
          <a:bodyPr/>
          <a:lstStyle/>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PCIP Blocking Term </a:t>
            </a:r>
            <a:r>
              <a:rPr lang="en-US" altLang="en-US" sz="2177" i="1"/>
              <a:t>B</a:t>
            </a:r>
            <a:r>
              <a:rPr lang="en-US" altLang="en-US" sz="2177" i="1" baseline="-33000"/>
              <a:t>i</a:t>
            </a:r>
            <a:r>
              <a:rPr lang="en-US" altLang="en-US" sz="2177"/>
              <a:t> for 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i</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 </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2177"/>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where,</a:t>
            </a:r>
          </a:p>
          <a:p>
            <a:pPr marL="391686" indent="-293764">
              <a:buSzPct val="45000"/>
              <a:buFont typeface="Courier New" panose="02070309020205020404" pitchFamily="49" charset="0"/>
              <a:buChar char="o"/>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 </a:t>
            </a:r>
            <a:r>
              <a:rPr lang="en-US" altLang="en-US" sz="2177">
                <a:solidFill>
                  <a:srgbClr val="333333"/>
                </a:solidFill>
                <a:latin typeface="Symbol" panose="05050102010706020507" pitchFamily="18" charset="2"/>
                <a:ea typeface="ＭＳ Ｐゴシック" panose="020B0600070205080204" pitchFamily="34" charset="-128"/>
              </a:rPr>
              <a:t>b</a:t>
            </a:r>
            <a:r>
              <a:rPr lang="en-US" altLang="en-US" sz="2177" baseline="33000">
                <a:solidFill>
                  <a:srgbClr val="333333"/>
                </a:solidFill>
                <a:latin typeface="Symbol" panose="05050102010706020507" pitchFamily="18" charset="2"/>
                <a:ea typeface="ＭＳ Ｐゴシック" panose="020B0600070205080204" pitchFamily="34" charset="-128"/>
              </a:rPr>
              <a:t>*</a:t>
            </a:r>
            <a:r>
              <a:rPr lang="en-US" altLang="en-US" sz="2177" baseline="-33000">
                <a:solidFill>
                  <a:srgbClr val="333333"/>
                </a:solidFill>
                <a:ea typeface="ＭＳ Ｐゴシック" panose="020B0600070205080204" pitchFamily="34" charset="-128"/>
              </a:rPr>
              <a:t>i,j </a:t>
            </a:r>
            <a:r>
              <a:rPr lang="en-US" altLang="en-US" sz="2177"/>
              <a:t>is the set of critical sections of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j </a:t>
            </a:r>
            <a:r>
              <a:rPr lang="en-US" altLang="en-US" sz="2177"/>
              <a:t>that can block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i </a:t>
            </a:r>
          </a:p>
          <a:p>
            <a:pPr marL="391686" indent="-293764">
              <a:buSzPct val="45000"/>
              <a:buFont typeface="Courier New" panose="02070309020205020404" pitchFamily="49" charset="0"/>
              <a:buChar char="o"/>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solidFill>
                  <a:srgbClr val="333333"/>
                </a:solidFill>
                <a:latin typeface="Symbol" panose="05050102010706020507" pitchFamily="18" charset="2"/>
                <a:ea typeface="ＭＳ Ｐゴシック" panose="020B0600070205080204" pitchFamily="34" charset="-128"/>
              </a:rPr>
              <a:t>l(b</a:t>
            </a:r>
            <a:r>
              <a:rPr lang="en-US" altLang="en-US" sz="2177" baseline="33000">
                <a:solidFill>
                  <a:srgbClr val="333333"/>
                </a:solidFill>
                <a:latin typeface="Symbol" panose="05050102010706020507" pitchFamily="18" charset="2"/>
                <a:ea typeface="ＭＳ Ｐゴシック" panose="020B0600070205080204" pitchFamily="34" charset="-128"/>
              </a:rPr>
              <a:t>*</a:t>
            </a:r>
            <a:r>
              <a:rPr lang="en-US" altLang="en-US" sz="2177" baseline="-33000">
                <a:solidFill>
                  <a:srgbClr val="333333"/>
                </a:solidFill>
                <a:ea typeface="ＭＳ Ｐゴシック" panose="020B0600070205080204" pitchFamily="34" charset="-128"/>
              </a:rPr>
              <a:t>i,j</a:t>
            </a:r>
            <a:r>
              <a:rPr lang="en-US" altLang="en-US" sz="2177">
                <a:solidFill>
                  <a:srgbClr val="333333"/>
                </a:solidFill>
                <a:ea typeface="ＭＳ Ｐゴシック" panose="020B0600070205080204" pitchFamily="34" charset="-128"/>
              </a:rPr>
              <a:t>) </a:t>
            </a:r>
            <a:r>
              <a:rPr lang="en-US" altLang="en-US" sz="2177"/>
              <a:t>is the </a:t>
            </a:r>
            <a:r>
              <a:rPr lang="en-US" altLang="en-US" sz="2177">
                <a:solidFill>
                  <a:srgbClr val="800000"/>
                </a:solidFill>
              </a:rPr>
              <a:t>length of the </a:t>
            </a:r>
            <a:r>
              <a:rPr lang="en-US" altLang="en-US" sz="2177" i="1">
                <a:solidFill>
                  <a:srgbClr val="800000"/>
                </a:solidFill>
              </a:rPr>
              <a:t>longest critical sections</a:t>
            </a:r>
            <a:r>
              <a:rPr lang="en-US" altLang="en-US" sz="2177"/>
              <a:t> of </a:t>
            </a:r>
            <a:r>
              <a:rPr lang="en-US" altLang="en-US" sz="2177">
                <a:solidFill>
                  <a:srgbClr val="333333"/>
                </a:solidFill>
                <a:latin typeface="Symbol" panose="05050102010706020507" pitchFamily="18" charset="2"/>
                <a:ea typeface="ＭＳ Ｐゴシック" panose="020B0600070205080204" pitchFamily="34" charset="-128"/>
              </a:rPr>
              <a:t>b</a:t>
            </a:r>
            <a:r>
              <a:rPr lang="en-US" altLang="en-US" sz="2177" baseline="33000">
                <a:solidFill>
                  <a:srgbClr val="333333"/>
                </a:solidFill>
                <a:latin typeface="Symbol" panose="05050102010706020507" pitchFamily="18" charset="2"/>
                <a:ea typeface="ＭＳ Ｐゴシック" panose="020B0600070205080204" pitchFamily="34" charset="-128"/>
              </a:rPr>
              <a:t>*</a:t>
            </a:r>
            <a:r>
              <a:rPr lang="en-US" altLang="en-US" sz="2177" baseline="-33000">
                <a:solidFill>
                  <a:srgbClr val="333333"/>
                </a:solidFill>
                <a:ea typeface="ＭＳ Ｐゴシック" panose="020B0600070205080204" pitchFamily="34" charset="-128"/>
              </a:rPr>
              <a:t>i,j </a:t>
            </a:r>
            <a:r>
              <a:rPr lang="en-US" altLang="en-US" sz="2177"/>
              <a:t>that can block 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i</a:t>
            </a:r>
          </a:p>
          <a:p>
            <a:pPr marL="391686" indent="-293764">
              <a:buSzPct val="45000"/>
              <a:buFont typeface="Courier New" panose="02070309020205020404" pitchFamily="49" charset="0"/>
              <a:buChar char="o"/>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solidFill>
                  <a:srgbClr val="333333"/>
                </a:solidFill>
                <a:latin typeface="Symbol" panose="05050102010706020507" pitchFamily="18" charset="2"/>
                <a:ea typeface="ＭＳ Ｐゴシック" panose="020B0600070205080204" pitchFamily="34" charset="-128"/>
              </a:rPr>
              <a:t>L(Y</a:t>
            </a:r>
            <a:r>
              <a:rPr lang="en-US" altLang="en-US" sz="2177" baseline="-33000">
                <a:solidFill>
                  <a:srgbClr val="333333"/>
                </a:solidFill>
                <a:ea typeface="ＭＳ Ｐゴシック" panose="020B0600070205080204" pitchFamily="34" charset="-128"/>
              </a:rPr>
              <a:t>i,j</a:t>
            </a:r>
            <a:r>
              <a:rPr lang="en-US" altLang="en-US" sz="2177">
                <a:solidFill>
                  <a:srgbClr val="333333"/>
                </a:solidFill>
                <a:ea typeface="ＭＳ Ｐゴシック" panose="020B0600070205080204" pitchFamily="34" charset="-128"/>
              </a:rPr>
              <a:t>)</a:t>
            </a:r>
            <a:r>
              <a:rPr lang="en-US" altLang="en-US" sz="2177"/>
              <a:t>  is the </a:t>
            </a:r>
            <a:r>
              <a:rPr lang="en-US" altLang="en-US" sz="2177">
                <a:solidFill>
                  <a:srgbClr val="800080"/>
                </a:solidFill>
              </a:rPr>
              <a:t>length of the critical section</a:t>
            </a:r>
            <a:r>
              <a:rPr lang="en-US" altLang="en-US" sz="2177"/>
              <a:t> protected by lock </a:t>
            </a:r>
            <a:r>
              <a:rPr lang="en-US" altLang="en-US" sz="2177">
                <a:solidFill>
                  <a:srgbClr val="333333"/>
                </a:solidFill>
                <a:latin typeface="Symbol" panose="05050102010706020507" pitchFamily="18" charset="2"/>
                <a:ea typeface="ＭＳ Ｐゴシック" panose="020B0600070205080204" pitchFamily="34" charset="-128"/>
              </a:rPr>
              <a:t>Y</a:t>
            </a:r>
            <a:r>
              <a:rPr lang="en-US" altLang="en-US" sz="2177" baseline="-33000">
                <a:solidFill>
                  <a:srgbClr val="333333"/>
                </a:solidFill>
                <a:ea typeface="ＭＳ Ｐゴシック" panose="020B0600070205080204" pitchFamily="34" charset="-128"/>
              </a:rPr>
              <a:t>i,j</a:t>
            </a:r>
            <a:r>
              <a:rPr lang="en-US" altLang="en-US" sz="2177"/>
              <a:t> </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      </a:t>
            </a:r>
          </a:p>
        </p:txBody>
      </p:sp>
    </p:spTree>
    <p:extLst>
      <p:ext uri="{BB962C8B-B14F-4D97-AF65-F5344CB8AC3E}">
        <p14:creationId xmlns:p14="http://schemas.microsoft.com/office/powerpoint/2010/main" val="3857799109"/>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5" end="5"/>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p:cNvSpPr>
            <a:spLocks noGrp="1"/>
          </p:cNvSpPr>
          <p:nvPr>
            <p:ph type="sldNum" sz="quarter" idx="4294967295"/>
          </p:nvPr>
        </p:nvSpPr>
        <p:spPr>
          <a:xfrm>
            <a:off x="3939841" y="6221161"/>
            <a:ext cx="2128320" cy="47088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lvl1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1pPr>
            <a:lvl2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2pPr>
            <a:lvl3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3pPr>
            <a:lvl4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4pPr>
            <a:lvl5pPr eaLnBrk="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5pPr>
            <a:lvl6pPr marL="2280994"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6pPr>
            <a:lvl7pPr marL="2695720"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7pPr>
            <a:lvl8pPr marL="3110446"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8pPr>
            <a:lvl9pPr marL="3525172" indent="-207363" defTabSz="414726" eaLnBrk="0" fontAlgn="base" hangingPunct="0">
              <a:lnSpc>
                <a:spcPct val="93000"/>
              </a:lnSpc>
              <a:spcBef>
                <a:spcPct val="0"/>
              </a:spcBef>
              <a:spcAft>
                <a:spcPct val="0"/>
              </a:spcAft>
              <a:buClr>
                <a:srgbClr val="000000"/>
              </a:buClr>
              <a:buSzPct val="100000"/>
              <a:buFont typeface="Times New Roman" panose="02020603050405020304" pitchFamily="18" charset="0"/>
              <a:tabLst>
                <a:tab pos="656650" algn="l"/>
                <a:tab pos="1313299" algn="l"/>
                <a:tab pos="1969949" algn="l"/>
              </a:tabLst>
              <a:defRPr>
                <a:solidFill>
                  <a:schemeClr val="tx1"/>
                </a:solidFill>
                <a:latin typeface="Arial" panose="020B0604020202020204" pitchFamily="34" charset="0"/>
                <a:ea typeface="DejaVu Sans" charset="0"/>
                <a:cs typeface="DejaVu Sans" charset="0"/>
              </a:defRPr>
            </a:lvl9pPr>
          </a:lstStyle>
          <a:p>
            <a:pPr eaLnBrk="1"/>
            <a:fld id="{7B561BBE-8BC3-4DC6-BB88-3F629E9C8F2F}" type="slidenum">
              <a:rPr lang="en-US" altLang="en-US">
                <a:solidFill>
                  <a:srgbClr val="000000"/>
                </a:solidFill>
                <a:latin typeface="Century Schoolbook L" pitchFamily="16" charset="0"/>
              </a:rPr>
              <a:pPr eaLnBrk="1"/>
              <a:t>34</a:t>
            </a:fld>
            <a:endParaRPr lang="en-US" altLang="en-US">
              <a:solidFill>
                <a:srgbClr val="000000"/>
              </a:solidFill>
              <a:latin typeface="Century Schoolbook L" pitchFamily="16" charset="0"/>
            </a:endParaRPr>
          </a:p>
        </p:txBody>
      </p:sp>
      <p:sp>
        <p:nvSpPr>
          <p:cNvPr id="28675" name="Rectangle 1"/>
          <p:cNvSpPr>
            <a:spLocks noGrp="1" noChangeArrowheads="1"/>
          </p:cNvSpPr>
          <p:nvPr>
            <p:ph type="title" idx="4294967295"/>
          </p:nvPr>
        </p:nvSpPr>
        <p:spPr>
          <a:xfrm>
            <a:off x="456481" y="273961"/>
            <a:ext cx="8228160" cy="423343"/>
          </a:xfrm>
        </p:spPr>
        <p:txBody>
          <a:bodyPr vert="horz" wrap="square" lIns="0" tIns="35201" rIns="0" bIns="0" numCol="1" anchor="t" anchorCtr="0" compatLnSpc="1">
            <a:prstTxWarp prst="textNoShape">
              <a:avLst/>
            </a:prstTxWarp>
            <a:sp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mtClean="0"/>
              <a:t>PCCP Blocking Term Analysis</a:t>
            </a:r>
          </a:p>
        </p:txBody>
      </p:sp>
      <p:sp>
        <p:nvSpPr>
          <p:cNvPr id="30722" name="Rectangle 2"/>
          <p:cNvSpPr>
            <a:spLocks noGrp="1" noChangeArrowheads="1"/>
          </p:cNvSpPr>
          <p:nvPr>
            <p:ph type="body" idx="4294967295"/>
          </p:nvPr>
        </p:nvSpPr>
        <p:spPr>
          <a:xfrm>
            <a:off x="456481" y="1343881"/>
            <a:ext cx="8228160" cy="4525920"/>
          </a:xfrm>
        </p:spPr>
        <p:txBody>
          <a:bodyPr vert="horz" wrap="square" lIns="0" tIns="19200" rIns="0" bIns="0" numCol="1" anchor="t" anchorCtr="0" compatLnSpc="1">
            <a:prstTxWarp prst="textNoShape">
              <a:avLst/>
            </a:prstTxWarp>
          </a:bodyPr>
          <a:lstStyle/>
          <a:p>
            <a:pPr marL="391686" indent="-293764">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PCCP Blocking Term </a:t>
            </a:r>
            <a:r>
              <a:rPr lang="en-US" altLang="en-US" sz="2177" i="1"/>
              <a:t>B</a:t>
            </a:r>
            <a:r>
              <a:rPr lang="en-US" altLang="en-US" sz="2177" i="1" baseline="-33000"/>
              <a:t>i</a:t>
            </a:r>
            <a:r>
              <a:rPr lang="en-US" altLang="en-US" sz="2177"/>
              <a:t> for 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i </a:t>
            </a:r>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2177"/>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endParaRPr lang="en-US" altLang="en-US" sz="2177"/>
          </a:p>
          <a:p>
            <a:pPr marL="391686" indent="-293764">
              <a:buSzPct val="45000"/>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t> where,</a:t>
            </a:r>
          </a:p>
          <a:p>
            <a:pPr marL="391686" indent="-293764">
              <a:lnSpc>
                <a:spcPct val="109000"/>
              </a:lnSpc>
              <a:buSzPct val="45000"/>
              <a:buFont typeface="Courier New" panose="02070309020205020404" pitchFamily="49" charset="0"/>
              <a:buChar char="o"/>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solidFill>
                  <a:srgbClr val="333333"/>
                </a:solidFill>
                <a:latin typeface="Symbol" panose="05050102010706020507" pitchFamily="18" charset="2"/>
                <a:ea typeface="ＭＳ Ｐゴシック" panose="020B0600070205080204" pitchFamily="34" charset="-128"/>
              </a:rPr>
              <a:t>    b</a:t>
            </a:r>
            <a:r>
              <a:rPr lang="en-US" altLang="en-US" sz="2177" baseline="33000">
                <a:solidFill>
                  <a:srgbClr val="333333"/>
                </a:solidFill>
                <a:latin typeface="Symbol" panose="05050102010706020507" pitchFamily="18" charset="2"/>
                <a:ea typeface="ＭＳ Ｐゴシック" panose="020B0600070205080204" pitchFamily="34" charset="-128"/>
              </a:rPr>
              <a:t>*</a:t>
            </a:r>
            <a:r>
              <a:rPr lang="en-US" altLang="en-US" sz="2177" baseline="-33000">
                <a:solidFill>
                  <a:srgbClr val="333333"/>
                </a:solidFill>
                <a:ea typeface="ＭＳ Ｐゴシック" panose="020B0600070205080204" pitchFamily="34" charset="-128"/>
              </a:rPr>
              <a:t>i,j </a:t>
            </a:r>
            <a:r>
              <a:rPr lang="en-US" altLang="en-US" sz="2177"/>
              <a:t>is the set of critical sections of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j </a:t>
            </a:r>
            <a:r>
              <a:rPr lang="en-US" altLang="en-US" sz="2177"/>
              <a:t>that can block 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i </a:t>
            </a:r>
          </a:p>
          <a:p>
            <a:pPr marL="391686" indent="-293764">
              <a:lnSpc>
                <a:spcPct val="109000"/>
              </a:lnSpc>
              <a:buSzPct val="45000"/>
              <a:buFont typeface="Courier New" panose="02070309020205020404" pitchFamily="49" charset="0"/>
              <a:buChar char="o"/>
              <a:tabLst>
                <a:tab pos="656650" algn="l"/>
                <a:tab pos="1313299" algn="l"/>
                <a:tab pos="1969949" algn="l"/>
                <a:tab pos="2626599" algn="l"/>
                <a:tab pos="3283248" algn="l"/>
                <a:tab pos="3939898" algn="l"/>
                <a:tab pos="4596548" algn="l"/>
                <a:tab pos="5253198" algn="l"/>
                <a:tab pos="5909847" algn="l"/>
                <a:tab pos="6566497" algn="l"/>
                <a:tab pos="7223147" algn="l"/>
                <a:tab pos="7879796" algn="l"/>
              </a:tabLst>
            </a:pPr>
            <a:r>
              <a:rPr lang="en-US" altLang="en-US" sz="2177">
                <a:solidFill>
                  <a:srgbClr val="333333"/>
                </a:solidFill>
                <a:latin typeface="Symbol" panose="05050102010706020507" pitchFamily="18" charset="2"/>
                <a:ea typeface="ＭＳ Ｐゴシック" panose="020B0600070205080204" pitchFamily="34" charset="-128"/>
              </a:rPr>
              <a:t>    l(b</a:t>
            </a:r>
            <a:r>
              <a:rPr lang="en-US" altLang="en-US" sz="2177" baseline="33000">
                <a:solidFill>
                  <a:srgbClr val="333333"/>
                </a:solidFill>
                <a:latin typeface="Symbol" panose="05050102010706020507" pitchFamily="18" charset="2"/>
                <a:ea typeface="ＭＳ Ｐゴシック" panose="020B0600070205080204" pitchFamily="34" charset="-128"/>
              </a:rPr>
              <a:t>*</a:t>
            </a:r>
            <a:r>
              <a:rPr lang="en-US" altLang="en-US" sz="2177" baseline="-33000">
                <a:solidFill>
                  <a:srgbClr val="333333"/>
                </a:solidFill>
                <a:ea typeface="ＭＳ Ｐゴシック" panose="020B0600070205080204" pitchFamily="34" charset="-128"/>
              </a:rPr>
              <a:t>i,j</a:t>
            </a:r>
            <a:r>
              <a:rPr lang="en-US" altLang="en-US" sz="2177">
                <a:solidFill>
                  <a:srgbClr val="333333"/>
                </a:solidFill>
                <a:ea typeface="ＭＳ Ｐゴシック" panose="020B0600070205080204" pitchFamily="34" charset="-128"/>
              </a:rPr>
              <a:t>) </a:t>
            </a:r>
            <a:r>
              <a:rPr lang="en-US" altLang="en-US" sz="2177"/>
              <a:t>is the </a:t>
            </a:r>
            <a:r>
              <a:rPr lang="en-US" altLang="en-US" sz="2177">
                <a:solidFill>
                  <a:srgbClr val="800000"/>
                </a:solidFill>
              </a:rPr>
              <a:t>length of the longest critical sections</a:t>
            </a:r>
            <a:r>
              <a:rPr lang="en-US" altLang="en-US" sz="2177"/>
              <a:t> of </a:t>
            </a:r>
            <a:r>
              <a:rPr lang="en-US" altLang="en-US" sz="2177">
                <a:solidFill>
                  <a:srgbClr val="333333"/>
                </a:solidFill>
                <a:latin typeface="Symbol" panose="05050102010706020507" pitchFamily="18" charset="2"/>
                <a:ea typeface="ＭＳ Ｐゴシック" panose="020B0600070205080204" pitchFamily="34" charset="-128"/>
              </a:rPr>
              <a:t>b</a:t>
            </a:r>
            <a:r>
              <a:rPr lang="en-US" altLang="en-US" sz="2177" baseline="33000">
                <a:solidFill>
                  <a:srgbClr val="333333"/>
                </a:solidFill>
                <a:latin typeface="Symbol" panose="05050102010706020507" pitchFamily="18" charset="2"/>
                <a:ea typeface="ＭＳ Ｐゴシック" panose="020B0600070205080204" pitchFamily="34" charset="-128"/>
              </a:rPr>
              <a:t>*</a:t>
            </a:r>
            <a:r>
              <a:rPr lang="en-US" altLang="en-US" sz="2177" baseline="-33000">
                <a:solidFill>
                  <a:srgbClr val="333333"/>
                </a:solidFill>
                <a:ea typeface="ＭＳ Ｐゴシック" panose="020B0600070205080204" pitchFamily="34" charset="-128"/>
              </a:rPr>
              <a:t>i,j</a:t>
            </a:r>
            <a:r>
              <a:rPr lang="en-US" altLang="en-US" sz="2177"/>
              <a:t> that can block task </a:t>
            </a:r>
            <a:r>
              <a:rPr lang="en-US" altLang="en-US" sz="2177">
                <a:solidFill>
                  <a:srgbClr val="333333"/>
                </a:solidFill>
                <a:latin typeface="Symbol" panose="05050102010706020507" pitchFamily="18" charset="2"/>
                <a:ea typeface="ＭＳ Ｐゴシック" panose="020B0600070205080204" pitchFamily="34" charset="-128"/>
              </a:rPr>
              <a:t>t</a:t>
            </a:r>
            <a:r>
              <a:rPr lang="en-US" altLang="en-US" sz="2177" baseline="-33000">
                <a:solidFill>
                  <a:srgbClr val="333333"/>
                </a:solidFill>
                <a:ea typeface="ＭＳ Ｐゴシック" panose="020B0600070205080204" pitchFamily="34" charset="-128"/>
              </a:rPr>
              <a:t>i</a:t>
            </a:r>
          </a:p>
        </p:txBody>
      </p:sp>
      <p:pic>
        <p:nvPicPr>
          <p:cNvPr id="2867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73600" y="1798921"/>
            <a:ext cx="4561920" cy="115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1506537631"/>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0722">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Criticality isolation strategy (S)</a:t>
            </a:r>
            <a:endParaRPr lang="en-US" dirty="0"/>
          </a:p>
        </p:txBody>
      </p:sp>
      <p:pic>
        <p:nvPicPr>
          <p:cNvPr id="3" name="Picture 2"/>
          <p:cNvPicPr>
            <a:picLocks noChangeAspect="1" noChangeArrowheads="1"/>
          </p:cNvPicPr>
          <p:nvPr/>
        </p:nvPicPr>
        <p:blipFill>
          <a:blip r:embed="rId2" cstate="print"/>
          <a:srcRect/>
          <a:stretch>
            <a:fillRect/>
          </a:stretch>
        </p:blipFill>
        <p:spPr bwMode="auto">
          <a:xfrm>
            <a:off x="619038" y="1143000"/>
            <a:ext cx="7686762" cy="4879776"/>
          </a:xfrm>
          <a:prstGeom prst="rect">
            <a:avLst/>
          </a:prstGeom>
          <a:noFill/>
          <a:ln w="9525" algn="ctr">
            <a:noFill/>
            <a:miter lim="800000"/>
            <a:headEnd/>
            <a:tailEnd/>
          </a:ln>
        </p:spPr>
      </p:pic>
    </p:spTree>
    <p:extLst>
      <p:ext uri="{BB962C8B-B14F-4D97-AF65-F5344CB8AC3E}">
        <p14:creationId xmlns:p14="http://schemas.microsoft.com/office/powerpoint/2010/main" val="1630992892"/>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Criticality mixture strategy (T)</a:t>
            </a:r>
            <a:endParaRPr lang="en-US" dirty="0"/>
          </a:p>
        </p:txBody>
      </p:sp>
      <p:pic>
        <p:nvPicPr>
          <p:cNvPr id="3" name="Picture 2"/>
          <p:cNvPicPr>
            <a:picLocks noChangeAspect="1" noChangeArrowheads="1"/>
          </p:cNvPicPr>
          <p:nvPr/>
        </p:nvPicPr>
        <p:blipFill>
          <a:blip r:embed="rId2" cstate="print"/>
          <a:srcRect/>
          <a:stretch>
            <a:fillRect/>
          </a:stretch>
        </p:blipFill>
        <p:spPr bwMode="auto">
          <a:xfrm>
            <a:off x="629909" y="1219199"/>
            <a:ext cx="7675891" cy="4864851"/>
          </a:xfrm>
          <a:prstGeom prst="rect">
            <a:avLst/>
          </a:prstGeom>
          <a:noFill/>
          <a:ln w="9525" algn="ctr">
            <a:noFill/>
            <a:miter lim="800000"/>
            <a:headEnd/>
            <a:tailEnd/>
          </a:ln>
        </p:spPr>
      </p:pic>
    </p:spTree>
    <p:extLst>
      <p:ext uri="{BB962C8B-B14F-4D97-AF65-F5344CB8AC3E}">
        <p14:creationId xmlns:p14="http://schemas.microsoft.com/office/powerpoint/2010/main" val="478680698"/>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Generalization: Ductility Matrix</a:t>
            </a:r>
            <a:endParaRPr lang="en-US" dirty="0"/>
          </a:p>
        </p:txBody>
      </p:sp>
      <p:pic>
        <p:nvPicPr>
          <p:cNvPr id="3" name="Picture 2"/>
          <p:cNvPicPr>
            <a:picLocks noChangeAspect="1" noChangeArrowheads="1"/>
          </p:cNvPicPr>
          <p:nvPr/>
        </p:nvPicPr>
        <p:blipFill>
          <a:blip r:embed="rId2" cstate="print"/>
          <a:srcRect/>
          <a:stretch>
            <a:fillRect/>
          </a:stretch>
        </p:blipFill>
        <p:spPr bwMode="auto">
          <a:xfrm>
            <a:off x="914400" y="1219200"/>
            <a:ext cx="7674364" cy="4729162"/>
          </a:xfrm>
          <a:prstGeom prst="rect">
            <a:avLst/>
          </a:prstGeom>
          <a:noFill/>
          <a:ln w="9525" algn="ctr">
            <a:noFill/>
            <a:miter lim="800000"/>
            <a:headEnd/>
            <a:tailEnd/>
          </a:ln>
        </p:spPr>
      </p:pic>
    </p:spTree>
    <p:extLst>
      <p:ext uri="{BB962C8B-B14F-4D97-AF65-F5344CB8AC3E}">
        <p14:creationId xmlns:p14="http://schemas.microsoft.com/office/powerpoint/2010/main" val="154189331"/>
      </p:ext>
    </p:extLst>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Quantification of Ductility</a:t>
            </a:r>
            <a:endParaRPr lang="en-US" dirty="0"/>
          </a:p>
        </p:txBody>
      </p:sp>
      <p:pic>
        <p:nvPicPr>
          <p:cNvPr id="3" name="Picture 2"/>
          <p:cNvPicPr>
            <a:picLocks noChangeAspect="1" noChangeArrowheads="1"/>
          </p:cNvPicPr>
          <p:nvPr/>
        </p:nvPicPr>
        <p:blipFill>
          <a:blip r:embed="rId2" cstate="print"/>
          <a:srcRect/>
          <a:stretch>
            <a:fillRect/>
          </a:stretch>
        </p:blipFill>
        <p:spPr bwMode="auto">
          <a:xfrm>
            <a:off x="152400" y="1143000"/>
            <a:ext cx="8638035" cy="4856162"/>
          </a:xfrm>
          <a:prstGeom prst="rect">
            <a:avLst/>
          </a:prstGeom>
          <a:noFill/>
          <a:ln w="9525" algn="ctr">
            <a:noFill/>
            <a:miter lim="800000"/>
            <a:headEnd/>
            <a:tailEnd/>
          </a:ln>
        </p:spPr>
      </p:pic>
    </p:spTree>
    <p:extLst>
      <p:ext uri="{BB962C8B-B14F-4D97-AF65-F5344CB8AC3E}">
        <p14:creationId xmlns:p14="http://schemas.microsoft.com/office/powerpoint/2010/main" val="2597841684"/>
      </p:ext>
    </p:extLst>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Outline</a:t>
            </a:r>
            <a:endParaRPr lang="en-US" dirty="0"/>
          </a:p>
        </p:txBody>
      </p:sp>
      <p:sp>
        <p:nvSpPr>
          <p:cNvPr id="4" name="Content Placeholder 3"/>
          <p:cNvSpPr>
            <a:spLocks noGrp="1"/>
          </p:cNvSpPr>
          <p:nvPr>
            <p:ph idx="1"/>
          </p:nvPr>
        </p:nvSpPr>
        <p:spPr/>
        <p:txBody>
          <a:bodyPr/>
          <a:lstStyle/>
          <a:p>
            <a:r>
              <a:rPr lang="en-US" dirty="0" smtClean="0"/>
              <a:t>Mixed-criticality task scheduling problem</a:t>
            </a:r>
          </a:p>
          <a:p>
            <a:r>
              <a:rPr lang="en-US" dirty="0" smtClean="0"/>
              <a:t>Zero-slack scheduling for </a:t>
            </a:r>
            <a:r>
              <a:rPr lang="en-US" dirty="0" err="1" smtClean="0"/>
              <a:t>uni</a:t>
            </a:r>
            <a:r>
              <a:rPr lang="en-US" dirty="0" smtClean="0"/>
              <a:t>-processors</a:t>
            </a:r>
          </a:p>
          <a:p>
            <a:pPr lvl="1"/>
            <a:r>
              <a:rPr lang="en-US" dirty="0" smtClean="0"/>
              <a:t>Zero-slack metrics &amp; properties</a:t>
            </a:r>
          </a:p>
          <a:p>
            <a:r>
              <a:rPr lang="en-US" dirty="0" smtClean="0"/>
              <a:t>Generalizing resource allocation to distributed mixed criticality tasks</a:t>
            </a:r>
          </a:p>
          <a:p>
            <a:pPr lvl="1"/>
            <a:r>
              <a:rPr lang="en-US" dirty="0" smtClean="0"/>
              <a:t>Generalized metric: Ductility matrix</a:t>
            </a:r>
          </a:p>
          <a:p>
            <a:r>
              <a:rPr lang="en-US" dirty="0" smtClean="0">
                <a:solidFill>
                  <a:srgbClr val="C00000"/>
                </a:solidFill>
              </a:rPr>
              <a:t>Compress-on-Overload Packing (COP)</a:t>
            </a:r>
          </a:p>
          <a:p>
            <a:pPr lvl="1"/>
            <a:r>
              <a:rPr lang="en-US" dirty="0" smtClean="0"/>
              <a:t>COP Performance</a:t>
            </a:r>
          </a:p>
          <a:p>
            <a:r>
              <a:rPr lang="en-US" dirty="0" smtClean="0"/>
              <a:t>Radar surveillance case study</a:t>
            </a:r>
          </a:p>
          <a:p>
            <a:r>
              <a:rPr lang="en-US" dirty="0" smtClean="0"/>
              <a:t>Conclusions</a:t>
            </a:r>
          </a:p>
          <a:p>
            <a:endParaRPr lang="en-US" dirty="0"/>
          </a:p>
        </p:txBody>
      </p:sp>
    </p:spTree>
    <p:extLst>
      <p:ext uri="{BB962C8B-B14F-4D97-AF65-F5344CB8AC3E}">
        <p14:creationId xmlns:p14="http://schemas.microsoft.com/office/powerpoint/2010/main" val="120726426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Time-Sharing CPU – Round robin</a:t>
            </a:r>
          </a:p>
        </p:txBody>
      </p:sp>
      <p:sp>
        <p:nvSpPr>
          <p:cNvPr id="3" name="Rectangle 2"/>
          <p:cNvSpPr/>
          <p:nvPr/>
        </p:nvSpPr>
        <p:spPr bwMode="auto">
          <a:xfrm rot="5400000">
            <a:off x="189489" y="2932424"/>
            <a:ext cx="3048000" cy="609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6" charset="-128"/>
              </a:rPr>
              <a:t>Scheduler</a:t>
            </a:r>
          </a:p>
        </p:txBody>
      </p:sp>
      <p:pic>
        <p:nvPicPr>
          <p:cNvPr id="4" name="Picture 8" descr="http://icons.iconarchive.com/icons/double-j-design/electronics/256/SMD-64-pin-ico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2177" y="2454238"/>
            <a:ext cx="1581468" cy="1445248"/>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8" descr="http://icons.iconarchive.com/icons/double-j-design/electronics/256/SMD-64-pin-ic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4824" y="1772474"/>
            <a:ext cx="958894" cy="87630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8" descr="http://icons.iconarchive.com/icons/double-j-design/electronics/256/SMD-64-pin-ic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4824" y="2783636"/>
            <a:ext cx="958894" cy="8763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descr="http://icons.iconarchive.com/icons/double-j-design/electronics/256/SMD-64-pin-icon.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3632" y="3754093"/>
            <a:ext cx="958894" cy="876300"/>
          </a:xfrm>
          <a:prstGeom prst="rect">
            <a:avLst/>
          </a:prstGeom>
          <a:noFill/>
          <a:extLst>
            <a:ext uri="{909E8E84-426E-40DD-AFC4-6F175D3DCCD1}">
              <a14:hiddenFill xmlns:a14="http://schemas.microsoft.com/office/drawing/2010/main">
                <a:solidFill>
                  <a:srgbClr val="FFFFFF"/>
                </a:solidFill>
              </a14:hiddenFill>
            </a:ext>
          </a:extLst>
        </p:spPr>
      </p:pic>
      <p:sp>
        <p:nvSpPr>
          <p:cNvPr id="11" name="Right Arrow 10"/>
          <p:cNvSpPr/>
          <p:nvPr/>
        </p:nvSpPr>
        <p:spPr bwMode="auto">
          <a:xfrm>
            <a:off x="1905000" y="2895600"/>
            <a:ext cx="1066800" cy="609600"/>
          </a:xfrm>
          <a:prstGeom prst="rightArrow">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2" name="Right Arrow 11"/>
          <p:cNvSpPr/>
          <p:nvPr/>
        </p:nvSpPr>
        <p:spPr bwMode="auto">
          <a:xfrm rot="19217998">
            <a:off x="1873157" y="2590801"/>
            <a:ext cx="1066800" cy="609600"/>
          </a:xfrm>
          <a:prstGeom prst="rightArrow">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3" name="Right Arrow 12"/>
          <p:cNvSpPr/>
          <p:nvPr/>
        </p:nvSpPr>
        <p:spPr bwMode="auto">
          <a:xfrm rot="2224874">
            <a:off x="1847442" y="3277768"/>
            <a:ext cx="1066800" cy="609600"/>
          </a:xfrm>
          <a:prstGeom prst="rightArrow">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4" name="TextBox 13"/>
          <p:cNvSpPr txBox="1"/>
          <p:nvPr/>
        </p:nvSpPr>
        <p:spPr>
          <a:xfrm>
            <a:off x="914400" y="5619690"/>
            <a:ext cx="7772400" cy="400110"/>
          </a:xfrm>
          <a:prstGeom prst="rect">
            <a:avLst/>
          </a:prstGeom>
          <a:solidFill>
            <a:srgbClr val="FFC000"/>
          </a:solidFill>
        </p:spPr>
        <p:txBody>
          <a:bodyPr wrap="square" rtlCol="0">
            <a:spAutoFit/>
          </a:bodyPr>
          <a:lstStyle/>
          <a:p>
            <a:r>
              <a:rPr lang="en-US" dirty="0" smtClean="0"/>
              <a:t>Same time requirement – Fair Scheduling</a:t>
            </a:r>
            <a:endParaRPr lang="en-US" dirty="0"/>
          </a:p>
        </p:txBody>
      </p:sp>
    </p:spTree>
    <p:extLst>
      <p:ext uri="{BB962C8B-B14F-4D97-AF65-F5344CB8AC3E}">
        <p14:creationId xmlns:p14="http://schemas.microsoft.com/office/powerpoint/2010/main" val="3326625890"/>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xit" presetSubtype="0" fill="hold" grpId="1" nodeType="clickEffect">
                                  <p:stCondLst>
                                    <p:cond delay="0"/>
                                  </p:stCondLst>
                                  <p:childTnLst>
                                    <p:set>
                                      <p:cBhvr>
                                        <p:cTn id="12" dur="1" fill="hold">
                                          <p:stCondLst>
                                            <p:cond delay="0"/>
                                          </p:stCondLst>
                                        </p:cTn>
                                        <p:tgtEl>
                                          <p:spTgt spid="11"/>
                                        </p:tgtEl>
                                        <p:attrNameLst>
                                          <p:attrName>style.visibility</p:attrName>
                                        </p:attrNameLst>
                                      </p:cBhvr>
                                      <p:to>
                                        <p:strVal val="hidden"/>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3" grpId="0" animBg="1"/>
      <p:bldP spid="1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Compress-on-Overload Packing (COP)</a:t>
            </a:r>
            <a:endParaRPr lang="en-US" dirty="0"/>
          </a:p>
        </p:txBody>
      </p:sp>
      <p:sp>
        <p:nvSpPr>
          <p:cNvPr id="5" name="Rectangle 4"/>
          <p:cNvSpPr/>
          <p:nvPr/>
        </p:nvSpPr>
        <p:spPr bwMode="auto">
          <a:xfrm>
            <a:off x="1371600" y="16002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 name="Rectangle 5"/>
          <p:cNvSpPr/>
          <p:nvPr/>
        </p:nvSpPr>
        <p:spPr bwMode="auto">
          <a:xfrm>
            <a:off x="1371600" y="17526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7" name="Rectangle 6"/>
          <p:cNvSpPr/>
          <p:nvPr/>
        </p:nvSpPr>
        <p:spPr bwMode="auto">
          <a:xfrm>
            <a:off x="32766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8" name="Rectangle 7"/>
          <p:cNvSpPr/>
          <p:nvPr/>
        </p:nvSpPr>
        <p:spPr bwMode="auto">
          <a:xfrm>
            <a:off x="1371600" y="21336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9" name="Rectangle 8"/>
          <p:cNvSpPr/>
          <p:nvPr/>
        </p:nvSpPr>
        <p:spPr bwMode="auto">
          <a:xfrm>
            <a:off x="1371600" y="22860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0" name="Rectangle 9"/>
          <p:cNvSpPr/>
          <p:nvPr/>
        </p:nvSpPr>
        <p:spPr bwMode="auto">
          <a:xfrm>
            <a:off x="1371600" y="27432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1" name="Rectangle 10"/>
          <p:cNvSpPr/>
          <p:nvPr/>
        </p:nvSpPr>
        <p:spPr bwMode="auto">
          <a:xfrm>
            <a:off x="1371600" y="28956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2" name="Rectangle 11"/>
          <p:cNvSpPr/>
          <p:nvPr/>
        </p:nvSpPr>
        <p:spPr bwMode="auto">
          <a:xfrm>
            <a:off x="1371600" y="33528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3" name="Rectangle 12"/>
          <p:cNvSpPr/>
          <p:nvPr/>
        </p:nvSpPr>
        <p:spPr bwMode="auto">
          <a:xfrm>
            <a:off x="1371600" y="35052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4" name="Rectangle 13"/>
          <p:cNvSpPr/>
          <p:nvPr/>
        </p:nvSpPr>
        <p:spPr bwMode="auto">
          <a:xfrm>
            <a:off x="1371600" y="39624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5" name="Rectangle 14"/>
          <p:cNvSpPr/>
          <p:nvPr/>
        </p:nvSpPr>
        <p:spPr bwMode="auto">
          <a:xfrm>
            <a:off x="1371600" y="41148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6" name="Rectangle 15"/>
          <p:cNvSpPr/>
          <p:nvPr/>
        </p:nvSpPr>
        <p:spPr bwMode="auto">
          <a:xfrm>
            <a:off x="1371600" y="4572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7" name="Rectangle 16"/>
          <p:cNvSpPr/>
          <p:nvPr/>
        </p:nvSpPr>
        <p:spPr bwMode="auto">
          <a:xfrm>
            <a:off x="1371600" y="4724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8" name="Rectangle 17"/>
          <p:cNvSpPr/>
          <p:nvPr/>
        </p:nvSpPr>
        <p:spPr bwMode="auto">
          <a:xfrm>
            <a:off x="1371600" y="51816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9" name="Rectangle 18"/>
          <p:cNvSpPr/>
          <p:nvPr/>
        </p:nvSpPr>
        <p:spPr bwMode="auto">
          <a:xfrm>
            <a:off x="1371600" y="53340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0" name="Rectangle 19"/>
          <p:cNvSpPr/>
          <p:nvPr/>
        </p:nvSpPr>
        <p:spPr bwMode="auto">
          <a:xfrm>
            <a:off x="1371600" y="5715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1" name="Rectangle 20"/>
          <p:cNvSpPr/>
          <p:nvPr/>
        </p:nvSpPr>
        <p:spPr bwMode="auto">
          <a:xfrm>
            <a:off x="1371600" y="5867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2" name="Rectangle 21"/>
          <p:cNvSpPr/>
          <p:nvPr/>
        </p:nvSpPr>
        <p:spPr bwMode="auto">
          <a:xfrm>
            <a:off x="3276600" y="1295400"/>
            <a:ext cx="914400" cy="1016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3" name="Rectangle 22"/>
          <p:cNvSpPr/>
          <p:nvPr/>
        </p:nvSpPr>
        <p:spPr bwMode="auto">
          <a:xfrm>
            <a:off x="3276600" y="1697666"/>
            <a:ext cx="914400" cy="609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4" name="Left Brace 23"/>
          <p:cNvSpPr/>
          <p:nvPr/>
        </p:nvSpPr>
        <p:spPr bwMode="auto">
          <a:xfrm>
            <a:off x="2971800" y="1752600"/>
            <a:ext cx="228600" cy="533400"/>
          </a:xfrm>
          <a:prstGeom prst="leftBrace">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5" name="Right Brace 24"/>
          <p:cNvSpPr/>
          <p:nvPr/>
        </p:nvSpPr>
        <p:spPr bwMode="auto">
          <a:xfrm>
            <a:off x="4267200" y="1295400"/>
            <a:ext cx="304800" cy="990600"/>
          </a:xfrm>
          <a:prstGeom prst="rightBrace">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graphicFrame>
        <p:nvGraphicFramePr>
          <p:cNvPr id="28" name="Object 27"/>
          <p:cNvGraphicFramePr>
            <a:graphicFrameLocks noChangeAspect="1"/>
          </p:cNvGraphicFramePr>
          <p:nvPr/>
        </p:nvGraphicFramePr>
        <p:xfrm>
          <a:off x="4724400" y="1315453"/>
          <a:ext cx="533400" cy="926431"/>
        </p:xfrm>
        <a:graphic>
          <a:graphicData uri="http://schemas.openxmlformats.org/presentationml/2006/ole">
            <mc:AlternateContent xmlns:mc="http://schemas.openxmlformats.org/markup-compatibility/2006">
              <mc:Choice xmlns:v="urn:schemas-microsoft-com:vml" Requires="v">
                <p:oleObj spid="_x0000_s940082" name="Equation" r:id="rId3" imgW="241200" imgH="419040" progId="Equation.3">
                  <p:embed/>
                </p:oleObj>
              </mc:Choice>
              <mc:Fallback>
                <p:oleObj name="Equation" r:id="rId3" imgW="241200" imgH="4190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24400" y="1315453"/>
                        <a:ext cx="533400" cy="92643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5875" name="Object 3"/>
          <p:cNvGraphicFramePr>
            <a:graphicFrameLocks noChangeAspect="1"/>
          </p:cNvGraphicFramePr>
          <p:nvPr/>
        </p:nvGraphicFramePr>
        <p:xfrm>
          <a:off x="2514600" y="1447800"/>
          <a:ext cx="393700" cy="868363"/>
        </p:xfrm>
        <a:graphic>
          <a:graphicData uri="http://schemas.openxmlformats.org/presentationml/2006/ole">
            <mc:AlternateContent xmlns:mc="http://schemas.openxmlformats.org/markup-compatibility/2006">
              <mc:Choice xmlns:v="urn:schemas-microsoft-com:vml" Requires="v">
                <p:oleObj spid="_x0000_s940083" name="Equation" r:id="rId5" imgW="177480" imgH="393480" progId="Equation.3">
                  <p:embed/>
                </p:oleObj>
              </mc:Choice>
              <mc:Fallback>
                <p:oleObj name="Equation" r:id="rId5" imgW="17748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14600" y="1447800"/>
                        <a:ext cx="393700" cy="868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1" name="Straight Connector 30"/>
          <p:cNvCxnSpPr/>
          <p:nvPr/>
        </p:nvCxnSpPr>
        <p:spPr bwMode="auto">
          <a:xfrm flipV="1">
            <a:off x="1371600" y="1295400"/>
            <a:ext cx="1905000" cy="304800"/>
          </a:xfrm>
          <a:prstGeom prst="line">
            <a:avLst/>
          </a:prstGeom>
          <a:solidFill>
            <a:srgbClr val="5CA1FB"/>
          </a:solidFill>
          <a:ln w="22225" cap="flat" cmpd="sng" algn="ctr">
            <a:solidFill>
              <a:schemeClr val="bg2">
                <a:lumMod val="60000"/>
                <a:lumOff val="40000"/>
              </a:schemeClr>
            </a:solidFill>
            <a:prstDash val="dash"/>
            <a:round/>
            <a:headEnd type="none" w="med" len="med"/>
            <a:tailEnd type="none" w="med" len="med"/>
          </a:ln>
          <a:effectLst/>
        </p:spPr>
      </p:cxnSp>
      <p:cxnSp>
        <p:nvCxnSpPr>
          <p:cNvPr id="33" name="Straight Connector 32"/>
          <p:cNvCxnSpPr/>
          <p:nvPr/>
        </p:nvCxnSpPr>
        <p:spPr bwMode="auto">
          <a:xfrm flipV="1">
            <a:off x="1828800" y="1447800"/>
            <a:ext cx="1447800" cy="152400"/>
          </a:xfrm>
          <a:prstGeom prst="line">
            <a:avLst/>
          </a:prstGeom>
          <a:solidFill>
            <a:srgbClr val="5CA1FB"/>
          </a:solidFill>
          <a:ln w="22225" cap="flat" cmpd="sng" algn="ctr">
            <a:solidFill>
              <a:schemeClr val="bg2">
                <a:lumMod val="60000"/>
                <a:lumOff val="40000"/>
              </a:schemeClr>
            </a:solidFill>
            <a:prstDash val="dash"/>
            <a:round/>
            <a:headEnd type="none" w="med" len="med"/>
            <a:tailEnd type="none" w="med" len="med"/>
          </a:ln>
          <a:effectLst/>
        </p:spPr>
      </p:cxnSp>
      <p:cxnSp>
        <p:nvCxnSpPr>
          <p:cNvPr id="35" name="Straight Connector 34"/>
          <p:cNvCxnSpPr/>
          <p:nvPr/>
        </p:nvCxnSpPr>
        <p:spPr bwMode="auto">
          <a:xfrm>
            <a:off x="1828800" y="1981200"/>
            <a:ext cx="1219200" cy="152400"/>
          </a:xfrm>
          <a:prstGeom prst="line">
            <a:avLst/>
          </a:prstGeom>
          <a:solidFill>
            <a:srgbClr val="5CA1FB"/>
          </a:solidFill>
          <a:ln w="22225" cap="flat" cmpd="sng" algn="ctr">
            <a:solidFill>
              <a:schemeClr val="bg2">
                <a:lumMod val="60000"/>
                <a:lumOff val="40000"/>
              </a:schemeClr>
            </a:solidFill>
            <a:prstDash val="dash"/>
            <a:round/>
            <a:headEnd type="none" w="med" len="med"/>
            <a:tailEnd type="none" w="med" len="med"/>
          </a:ln>
          <a:effectLst/>
        </p:spPr>
      </p:cxnSp>
      <p:cxnSp>
        <p:nvCxnSpPr>
          <p:cNvPr id="37" name="Straight Connector 36"/>
          <p:cNvCxnSpPr/>
          <p:nvPr/>
        </p:nvCxnSpPr>
        <p:spPr bwMode="auto">
          <a:xfrm>
            <a:off x="1371600" y="1981200"/>
            <a:ext cx="1905000" cy="304800"/>
          </a:xfrm>
          <a:prstGeom prst="line">
            <a:avLst/>
          </a:prstGeom>
          <a:solidFill>
            <a:srgbClr val="5CA1FB"/>
          </a:solidFill>
          <a:ln w="22225" cap="flat" cmpd="sng" algn="ctr">
            <a:solidFill>
              <a:schemeClr val="bg2">
                <a:lumMod val="60000"/>
                <a:lumOff val="40000"/>
              </a:schemeClr>
            </a:solidFill>
            <a:prstDash val="dash"/>
            <a:round/>
            <a:headEnd type="none" w="med" len="med"/>
            <a:tailEnd type="none" w="med" len="med"/>
          </a:ln>
          <a:effectLst/>
        </p:spPr>
      </p:cxnSp>
      <p:sp>
        <p:nvSpPr>
          <p:cNvPr id="38" name="Rectangle 37"/>
          <p:cNvSpPr/>
          <p:nvPr/>
        </p:nvSpPr>
        <p:spPr bwMode="auto">
          <a:xfrm>
            <a:off x="41148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cxnSp>
        <p:nvCxnSpPr>
          <p:cNvPr id="41" name="Straight Arrow Connector 40"/>
          <p:cNvCxnSpPr/>
          <p:nvPr/>
        </p:nvCxnSpPr>
        <p:spPr bwMode="auto">
          <a:xfrm rot="5400000">
            <a:off x="-1371600" y="3810000"/>
            <a:ext cx="4419600" cy="1588"/>
          </a:xfrm>
          <a:prstGeom prst="straightConnector1">
            <a:avLst/>
          </a:prstGeom>
          <a:solidFill>
            <a:srgbClr val="5CA1FB"/>
          </a:solidFill>
          <a:ln w="38100" cap="flat" cmpd="sng" algn="ctr">
            <a:solidFill>
              <a:schemeClr val="tx1"/>
            </a:solidFill>
            <a:prstDash val="solid"/>
            <a:round/>
            <a:headEnd type="arrow" w="med" len="med"/>
            <a:tailEnd type="arrow"/>
          </a:ln>
          <a:effectLst/>
        </p:spPr>
      </p:cxnSp>
      <p:sp>
        <p:nvSpPr>
          <p:cNvPr id="42" name="TextBox 41"/>
          <p:cNvSpPr txBox="1"/>
          <p:nvPr/>
        </p:nvSpPr>
        <p:spPr>
          <a:xfrm rot="16200000">
            <a:off x="-417090" y="2322090"/>
            <a:ext cx="1691490" cy="400110"/>
          </a:xfrm>
          <a:prstGeom prst="rect">
            <a:avLst/>
          </a:prstGeom>
          <a:noFill/>
        </p:spPr>
        <p:txBody>
          <a:bodyPr wrap="none" rtlCol="0">
            <a:spAutoFit/>
          </a:bodyPr>
          <a:lstStyle/>
          <a:p>
            <a:r>
              <a:rPr lang="en-US" dirty="0" smtClean="0"/>
              <a:t>More critical</a:t>
            </a:r>
            <a:endParaRPr lang="en-US" dirty="0"/>
          </a:p>
        </p:txBody>
      </p:sp>
      <p:sp>
        <p:nvSpPr>
          <p:cNvPr id="43" name="TextBox 42"/>
          <p:cNvSpPr txBox="1"/>
          <p:nvPr/>
        </p:nvSpPr>
        <p:spPr>
          <a:xfrm rot="16200000">
            <a:off x="-403464" y="5051664"/>
            <a:ext cx="1664238" cy="400110"/>
          </a:xfrm>
          <a:prstGeom prst="rect">
            <a:avLst/>
          </a:prstGeom>
          <a:noFill/>
        </p:spPr>
        <p:txBody>
          <a:bodyPr wrap="none" rtlCol="0">
            <a:spAutoFit/>
          </a:bodyPr>
          <a:lstStyle/>
          <a:p>
            <a:r>
              <a:rPr lang="en-US" dirty="0" smtClean="0"/>
              <a:t>Less critical</a:t>
            </a:r>
            <a:endParaRPr lang="en-US" dirty="0"/>
          </a:p>
        </p:txBody>
      </p:sp>
      <p:sp>
        <p:nvSpPr>
          <p:cNvPr id="44" name="TextBox 43"/>
          <p:cNvSpPr txBox="1"/>
          <p:nvPr/>
        </p:nvSpPr>
        <p:spPr>
          <a:xfrm>
            <a:off x="3124200" y="3962400"/>
            <a:ext cx="811440" cy="338554"/>
          </a:xfrm>
          <a:prstGeom prst="rect">
            <a:avLst/>
          </a:prstGeom>
          <a:noFill/>
        </p:spPr>
        <p:txBody>
          <a:bodyPr wrap="none" rtlCol="0">
            <a:spAutoFit/>
          </a:bodyPr>
          <a:lstStyle/>
          <a:p>
            <a:r>
              <a:rPr lang="en-US" sz="1600" dirty="0" smtClean="0"/>
              <a:t>Proc 1</a:t>
            </a:r>
            <a:endParaRPr lang="en-US" sz="1600" dirty="0"/>
          </a:p>
        </p:txBody>
      </p:sp>
      <p:sp>
        <p:nvSpPr>
          <p:cNvPr id="45" name="TextBox 44"/>
          <p:cNvSpPr txBox="1"/>
          <p:nvPr/>
        </p:nvSpPr>
        <p:spPr>
          <a:xfrm>
            <a:off x="3962399" y="3962400"/>
            <a:ext cx="811441" cy="338554"/>
          </a:xfrm>
          <a:prstGeom prst="rect">
            <a:avLst/>
          </a:prstGeom>
          <a:noFill/>
        </p:spPr>
        <p:txBody>
          <a:bodyPr wrap="none" rtlCol="0">
            <a:spAutoFit/>
          </a:bodyPr>
          <a:lstStyle/>
          <a:p>
            <a:r>
              <a:rPr lang="en-US" sz="1600" dirty="0" smtClean="0"/>
              <a:t>Proc 2</a:t>
            </a:r>
            <a:endParaRPr lang="en-US" sz="1600" dirty="0"/>
          </a:p>
        </p:txBody>
      </p:sp>
      <p:sp>
        <p:nvSpPr>
          <p:cNvPr id="47" name="Left Brace 46"/>
          <p:cNvSpPr/>
          <p:nvPr/>
        </p:nvSpPr>
        <p:spPr bwMode="auto">
          <a:xfrm>
            <a:off x="3886200" y="3581400"/>
            <a:ext cx="304800" cy="1752600"/>
          </a:xfrm>
          <a:prstGeom prst="leftBrace">
            <a:avLst/>
          </a:prstGeom>
          <a:solidFill>
            <a:srgbClr val="5CA1FB"/>
          </a:solidFill>
          <a:ln w="38100" cap="flat" cmpd="sng" algn="ctr">
            <a:solidFill>
              <a:schemeClr val="tx1"/>
            </a:solidFill>
            <a:prstDash val="solid"/>
            <a:round/>
            <a:headEnd type="none" w="med" len="med"/>
            <a:tailEnd type="none" w="med" len="med"/>
          </a:ln>
          <a:effectLst/>
          <a:scene3d>
            <a:camera prst="orthographicFront">
              <a:rot lat="0" lon="0" rev="5400000"/>
            </a:camera>
            <a:lightRig rig="threePt" dir="t"/>
          </a:scene3d>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graphicFrame>
        <p:nvGraphicFramePr>
          <p:cNvPr id="48" name="Object 47"/>
          <p:cNvGraphicFramePr>
            <a:graphicFrameLocks noChangeAspect="1"/>
          </p:cNvGraphicFramePr>
          <p:nvPr/>
        </p:nvGraphicFramePr>
        <p:xfrm>
          <a:off x="3657600" y="4840288"/>
          <a:ext cx="809625" cy="887412"/>
        </p:xfrm>
        <a:graphic>
          <a:graphicData uri="http://schemas.openxmlformats.org/presentationml/2006/ole">
            <mc:AlternateContent xmlns:mc="http://schemas.openxmlformats.org/markup-compatibility/2006">
              <mc:Choice xmlns:v="urn:schemas-microsoft-com:vml" Requires="v">
                <p:oleObj spid="_x0000_s940084" name="Equation" r:id="rId7" imgW="393480" imgH="431640" progId="Equation.3">
                  <p:embed/>
                </p:oleObj>
              </mc:Choice>
              <mc:Fallback>
                <p:oleObj name="Equation" r:id="rId7" imgW="393480" imgH="43164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57600" y="4840288"/>
                        <a:ext cx="809625" cy="8874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484979274"/>
      </p:ext>
    </p:extLst>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Compress-on-Overload Packing (COP)</a:t>
            </a:r>
            <a:endParaRPr lang="en-US" dirty="0"/>
          </a:p>
        </p:txBody>
      </p:sp>
      <p:sp>
        <p:nvSpPr>
          <p:cNvPr id="5" name="Rectangle 4"/>
          <p:cNvSpPr/>
          <p:nvPr/>
        </p:nvSpPr>
        <p:spPr bwMode="auto">
          <a:xfrm>
            <a:off x="1371600" y="16002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 name="Rectangle 5"/>
          <p:cNvSpPr/>
          <p:nvPr/>
        </p:nvSpPr>
        <p:spPr bwMode="auto">
          <a:xfrm>
            <a:off x="1371600" y="17526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7" name="Rectangle 6"/>
          <p:cNvSpPr/>
          <p:nvPr/>
        </p:nvSpPr>
        <p:spPr bwMode="auto">
          <a:xfrm>
            <a:off x="32766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8" name="Rectangle 7"/>
          <p:cNvSpPr/>
          <p:nvPr/>
        </p:nvSpPr>
        <p:spPr bwMode="auto">
          <a:xfrm>
            <a:off x="1371600" y="21336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9" name="Rectangle 8"/>
          <p:cNvSpPr/>
          <p:nvPr/>
        </p:nvSpPr>
        <p:spPr bwMode="auto">
          <a:xfrm>
            <a:off x="1371600" y="22860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0" name="Rectangle 9"/>
          <p:cNvSpPr/>
          <p:nvPr/>
        </p:nvSpPr>
        <p:spPr bwMode="auto">
          <a:xfrm>
            <a:off x="1371600" y="27432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1" name="Rectangle 10"/>
          <p:cNvSpPr/>
          <p:nvPr/>
        </p:nvSpPr>
        <p:spPr bwMode="auto">
          <a:xfrm>
            <a:off x="1371600" y="28956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2" name="Rectangle 11"/>
          <p:cNvSpPr/>
          <p:nvPr/>
        </p:nvSpPr>
        <p:spPr bwMode="auto">
          <a:xfrm>
            <a:off x="1371600" y="33528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3" name="Rectangle 12"/>
          <p:cNvSpPr/>
          <p:nvPr/>
        </p:nvSpPr>
        <p:spPr bwMode="auto">
          <a:xfrm>
            <a:off x="1371600" y="35052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4" name="Rectangle 13"/>
          <p:cNvSpPr/>
          <p:nvPr/>
        </p:nvSpPr>
        <p:spPr bwMode="auto">
          <a:xfrm>
            <a:off x="1371600" y="39624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5" name="Rectangle 14"/>
          <p:cNvSpPr/>
          <p:nvPr/>
        </p:nvSpPr>
        <p:spPr bwMode="auto">
          <a:xfrm>
            <a:off x="1371600" y="41148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6" name="Rectangle 15"/>
          <p:cNvSpPr/>
          <p:nvPr/>
        </p:nvSpPr>
        <p:spPr bwMode="auto">
          <a:xfrm>
            <a:off x="1371600" y="4572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7" name="Rectangle 16"/>
          <p:cNvSpPr/>
          <p:nvPr/>
        </p:nvSpPr>
        <p:spPr bwMode="auto">
          <a:xfrm>
            <a:off x="1371600" y="4724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8" name="Rectangle 17"/>
          <p:cNvSpPr/>
          <p:nvPr/>
        </p:nvSpPr>
        <p:spPr bwMode="auto">
          <a:xfrm>
            <a:off x="1371600" y="51816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9" name="Rectangle 18"/>
          <p:cNvSpPr/>
          <p:nvPr/>
        </p:nvSpPr>
        <p:spPr bwMode="auto">
          <a:xfrm>
            <a:off x="1371600" y="53340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0" name="Rectangle 19"/>
          <p:cNvSpPr/>
          <p:nvPr/>
        </p:nvSpPr>
        <p:spPr bwMode="auto">
          <a:xfrm>
            <a:off x="1371600" y="5715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1" name="Rectangle 20"/>
          <p:cNvSpPr/>
          <p:nvPr/>
        </p:nvSpPr>
        <p:spPr bwMode="auto">
          <a:xfrm>
            <a:off x="1371600" y="5867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8" name="Rectangle 37"/>
          <p:cNvSpPr/>
          <p:nvPr/>
        </p:nvSpPr>
        <p:spPr bwMode="auto">
          <a:xfrm>
            <a:off x="41148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cxnSp>
        <p:nvCxnSpPr>
          <p:cNvPr id="41" name="Straight Arrow Connector 40"/>
          <p:cNvCxnSpPr/>
          <p:nvPr/>
        </p:nvCxnSpPr>
        <p:spPr bwMode="auto">
          <a:xfrm rot="5400000">
            <a:off x="-1371600" y="3810000"/>
            <a:ext cx="4419600" cy="1588"/>
          </a:xfrm>
          <a:prstGeom prst="straightConnector1">
            <a:avLst/>
          </a:prstGeom>
          <a:solidFill>
            <a:srgbClr val="5CA1FB"/>
          </a:solidFill>
          <a:ln w="38100" cap="flat" cmpd="sng" algn="ctr">
            <a:solidFill>
              <a:schemeClr val="tx1"/>
            </a:solidFill>
            <a:prstDash val="solid"/>
            <a:round/>
            <a:headEnd type="arrow" w="med" len="med"/>
            <a:tailEnd type="arrow"/>
          </a:ln>
          <a:effectLst/>
        </p:spPr>
      </p:cxnSp>
      <p:sp>
        <p:nvSpPr>
          <p:cNvPr id="42" name="TextBox 41"/>
          <p:cNvSpPr txBox="1"/>
          <p:nvPr/>
        </p:nvSpPr>
        <p:spPr>
          <a:xfrm rot="16200000">
            <a:off x="-417090" y="2322090"/>
            <a:ext cx="1691490" cy="400110"/>
          </a:xfrm>
          <a:prstGeom prst="rect">
            <a:avLst/>
          </a:prstGeom>
          <a:noFill/>
        </p:spPr>
        <p:txBody>
          <a:bodyPr wrap="none" rtlCol="0">
            <a:spAutoFit/>
          </a:bodyPr>
          <a:lstStyle/>
          <a:p>
            <a:r>
              <a:rPr lang="en-US" dirty="0" smtClean="0"/>
              <a:t>More critical</a:t>
            </a:r>
            <a:endParaRPr lang="en-US" dirty="0"/>
          </a:p>
        </p:txBody>
      </p:sp>
      <p:sp>
        <p:nvSpPr>
          <p:cNvPr id="43" name="TextBox 42"/>
          <p:cNvSpPr txBox="1"/>
          <p:nvPr/>
        </p:nvSpPr>
        <p:spPr>
          <a:xfrm rot="16200000">
            <a:off x="-403464" y="5051664"/>
            <a:ext cx="1664238" cy="400110"/>
          </a:xfrm>
          <a:prstGeom prst="rect">
            <a:avLst/>
          </a:prstGeom>
          <a:noFill/>
        </p:spPr>
        <p:txBody>
          <a:bodyPr wrap="none" rtlCol="0">
            <a:spAutoFit/>
          </a:bodyPr>
          <a:lstStyle/>
          <a:p>
            <a:r>
              <a:rPr lang="en-US" dirty="0" smtClean="0"/>
              <a:t>Less critical</a:t>
            </a:r>
            <a:endParaRPr lang="en-US" dirty="0"/>
          </a:p>
        </p:txBody>
      </p:sp>
      <p:sp>
        <p:nvSpPr>
          <p:cNvPr id="44" name="TextBox 43"/>
          <p:cNvSpPr txBox="1"/>
          <p:nvPr/>
        </p:nvSpPr>
        <p:spPr>
          <a:xfrm>
            <a:off x="3124200" y="3962400"/>
            <a:ext cx="811440" cy="338554"/>
          </a:xfrm>
          <a:prstGeom prst="rect">
            <a:avLst/>
          </a:prstGeom>
          <a:noFill/>
        </p:spPr>
        <p:txBody>
          <a:bodyPr wrap="none" rtlCol="0">
            <a:spAutoFit/>
          </a:bodyPr>
          <a:lstStyle/>
          <a:p>
            <a:r>
              <a:rPr lang="en-US" sz="1600" dirty="0" smtClean="0"/>
              <a:t>Proc 1</a:t>
            </a:r>
            <a:endParaRPr lang="en-US" sz="1600" dirty="0"/>
          </a:p>
        </p:txBody>
      </p:sp>
      <p:sp>
        <p:nvSpPr>
          <p:cNvPr id="45" name="TextBox 44"/>
          <p:cNvSpPr txBox="1"/>
          <p:nvPr/>
        </p:nvSpPr>
        <p:spPr>
          <a:xfrm>
            <a:off x="3962399" y="3962400"/>
            <a:ext cx="811441" cy="338554"/>
          </a:xfrm>
          <a:prstGeom prst="rect">
            <a:avLst/>
          </a:prstGeom>
          <a:noFill/>
        </p:spPr>
        <p:txBody>
          <a:bodyPr wrap="none" rtlCol="0">
            <a:spAutoFit/>
          </a:bodyPr>
          <a:lstStyle/>
          <a:p>
            <a:r>
              <a:rPr lang="en-US" sz="1600" dirty="0" smtClean="0"/>
              <a:t>Proc 2</a:t>
            </a:r>
            <a:endParaRPr lang="en-US" sz="1600" dirty="0"/>
          </a:p>
        </p:txBody>
      </p:sp>
      <p:sp>
        <p:nvSpPr>
          <p:cNvPr id="40" name="TextBox 39"/>
          <p:cNvSpPr txBox="1"/>
          <p:nvPr/>
        </p:nvSpPr>
        <p:spPr>
          <a:xfrm>
            <a:off x="2362200" y="1143000"/>
            <a:ext cx="4639412" cy="707886"/>
          </a:xfrm>
          <a:prstGeom prst="rect">
            <a:avLst/>
          </a:prstGeom>
          <a:noFill/>
        </p:spPr>
        <p:txBody>
          <a:bodyPr wrap="none" rtlCol="0">
            <a:spAutoFit/>
          </a:bodyPr>
          <a:lstStyle/>
          <a:p>
            <a:pPr algn="r"/>
            <a:r>
              <a:rPr lang="en-US" dirty="0" smtClean="0"/>
              <a:t>Phase 1: Pack by criticality then size</a:t>
            </a:r>
            <a:br>
              <a:rPr lang="en-US" dirty="0" smtClean="0"/>
            </a:br>
            <a:r>
              <a:rPr lang="en-US" dirty="0" smtClean="0"/>
              <a:t>object size =  </a:t>
            </a:r>
            <a:endParaRPr lang="en-US" dirty="0"/>
          </a:p>
        </p:txBody>
      </p:sp>
      <p:graphicFrame>
        <p:nvGraphicFramePr>
          <p:cNvPr id="976901" name="Object 5"/>
          <p:cNvGraphicFramePr>
            <a:graphicFrameLocks noChangeAspect="1"/>
          </p:cNvGraphicFramePr>
          <p:nvPr/>
        </p:nvGraphicFramePr>
        <p:xfrm>
          <a:off x="6934200" y="1219200"/>
          <a:ext cx="547687" cy="966788"/>
        </p:xfrm>
        <a:graphic>
          <a:graphicData uri="http://schemas.openxmlformats.org/presentationml/2006/ole">
            <mc:AlternateContent xmlns:mc="http://schemas.openxmlformats.org/markup-compatibility/2006">
              <mc:Choice xmlns:v="urn:schemas-microsoft-com:vml" Requires="v">
                <p:oleObj spid="_x0000_s941074" name="Equation" r:id="rId3" imgW="266400" imgH="469800" progId="Equation.3">
                  <p:embed/>
                </p:oleObj>
              </mc:Choice>
              <mc:Fallback>
                <p:oleObj name="Equation" r:id="rId3" imgW="266400" imgH="469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1219200"/>
                        <a:ext cx="547687" cy="966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7" name="Rectangle 56"/>
          <p:cNvSpPr/>
          <p:nvPr/>
        </p:nvSpPr>
        <p:spPr bwMode="auto">
          <a:xfrm>
            <a:off x="4114800" y="3429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58" name="Rectangle 57"/>
          <p:cNvSpPr/>
          <p:nvPr/>
        </p:nvSpPr>
        <p:spPr bwMode="auto">
          <a:xfrm>
            <a:off x="4114800" y="3581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59" name="Rectangle 58"/>
          <p:cNvSpPr/>
          <p:nvPr/>
        </p:nvSpPr>
        <p:spPr bwMode="auto">
          <a:xfrm>
            <a:off x="4114800" y="3048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0" name="Rectangle 59"/>
          <p:cNvSpPr/>
          <p:nvPr/>
        </p:nvSpPr>
        <p:spPr bwMode="auto">
          <a:xfrm>
            <a:off x="4114800" y="3200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1" name="Rectangle 60"/>
          <p:cNvSpPr/>
          <p:nvPr/>
        </p:nvSpPr>
        <p:spPr bwMode="auto">
          <a:xfrm>
            <a:off x="4114800" y="2667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2" name="Rectangle 61"/>
          <p:cNvSpPr/>
          <p:nvPr/>
        </p:nvSpPr>
        <p:spPr bwMode="auto">
          <a:xfrm>
            <a:off x="4114800" y="2819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Tree>
    <p:extLst>
      <p:ext uri="{BB962C8B-B14F-4D97-AF65-F5344CB8AC3E}">
        <p14:creationId xmlns:p14="http://schemas.microsoft.com/office/powerpoint/2010/main" val="205894768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20833 0.26667 " pathEditMode="relative" ptsTypes="AA">
                                      <p:cBhvr>
                                        <p:cTn id="6" dur="500" fill="hold"/>
                                        <p:tgtEl>
                                          <p:spTgt spid="5"/>
                                        </p:tgtEl>
                                        <p:attrNameLst>
                                          <p:attrName>ppt_x</p:attrName>
                                          <p:attrName>ppt_y</p:attrName>
                                        </p:attrNameLst>
                                      </p:cBhvr>
                                    </p:animMotion>
                                  </p:childTnLst>
                                </p:cTn>
                              </p:par>
                              <p:par>
                                <p:cTn id="7" presetID="0" presetClass="path" presetSubtype="0" accel="50000" decel="50000" fill="hold" grpId="0" nodeType="withEffect">
                                  <p:stCondLst>
                                    <p:cond delay="0"/>
                                  </p:stCondLst>
                                  <p:childTnLst>
                                    <p:animMotion origin="layout" path="M 0 0 L 0.20833 0.26667 " pathEditMode="relative" ptsTypes="AA">
                                      <p:cBhvr>
                                        <p:cTn id="8" dur="500" fill="hold"/>
                                        <p:tgtEl>
                                          <p:spTgt spid="6"/>
                                        </p:tgtEl>
                                        <p:attrNameLst>
                                          <p:attrName>ppt_x</p:attrName>
                                          <p:attrName>ppt_y</p:attrName>
                                        </p:attrNameLst>
                                      </p:cBhvr>
                                    </p:animMotion>
                                  </p:childTnLst>
                                </p:cTn>
                              </p:par>
                            </p:childTnLst>
                          </p:cTn>
                        </p:par>
                        <p:par>
                          <p:cTn id="9" fill="hold">
                            <p:stCondLst>
                              <p:cond delay="500"/>
                            </p:stCondLst>
                            <p:childTnLst>
                              <p:par>
                                <p:cTn id="10" presetID="0" presetClass="path" presetSubtype="0" accel="50000" decel="50000" fill="hold" grpId="0" nodeType="afterEffect">
                                  <p:stCondLst>
                                    <p:cond delay="0"/>
                                  </p:stCondLst>
                                  <p:childTnLst>
                                    <p:animMotion origin="layout" path="M 0 0 L 0.20833 0.13333 " pathEditMode="relative" ptsTypes="AA">
                                      <p:cBhvr>
                                        <p:cTn id="11" dur="500" fill="hold"/>
                                        <p:tgtEl>
                                          <p:spTgt spid="8"/>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0 0 L 0.20833 0.13333 " pathEditMode="relative" ptsTypes="AA">
                                      <p:cBhvr>
                                        <p:cTn id="13" dur="500" fill="hold"/>
                                        <p:tgtEl>
                                          <p:spTgt spid="9"/>
                                        </p:tgtEl>
                                        <p:attrNameLst>
                                          <p:attrName>ppt_x</p:attrName>
                                          <p:attrName>ppt_y</p:attrName>
                                        </p:attrNameLst>
                                      </p:cBhvr>
                                    </p:animMotion>
                                  </p:childTnLst>
                                </p:cTn>
                              </p:par>
                            </p:childTnLst>
                          </p:cTn>
                        </p:par>
                        <p:par>
                          <p:cTn id="14" fill="hold">
                            <p:stCondLst>
                              <p:cond delay="1000"/>
                            </p:stCondLst>
                            <p:childTnLst>
                              <p:par>
                                <p:cTn id="15" presetID="0" presetClass="path" presetSubtype="0" accel="50000" decel="50000" fill="hold" grpId="0" nodeType="afterEffect">
                                  <p:stCondLst>
                                    <p:cond delay="0"/>
                                  </p:stCondLst>
                                  <p:childTnLst>
                                    <p:animMotion origin="layout" path="M 0 0 L 0.20833 -0.01112 " pathEditMode="relative" ptsTypes="AA">
                                      <p:cBhvr>
                                        <p:cTn id="16" dur="500" fill="hold"/>
                                        <p:tgtEl>
                                          <p:spTgt spid="10"/>
                                        </p:tgtEl>
                                        <p:attrNameLst>
                                          <p:attrName>ppt_x</p:attrName>
                                          <p:attrName>ppt_y</p:attrName>
                                        </p:attrNameLst>
                                      </p:cBhvr>
                                    </p:animMotion>
                                  </p:childTnLst>
                                </p:cTn>
                              </p:par>
                              <p:par>
                                <p:cTn id="17" presetID="0" presetClass="path" presetSubtype="0" accel="50000" decel="50000" fill="hold" grpId="0" nodeType="withEffect">
                                  <p:stCondLst>
                                    <p:cond delay="0"/>
                                  </p:stCondLst>
                                  <p:childTnLst>
                                    <p:animMotion origin="layout" path="M 0 0 L 0.20833 -0.01112 " pathEditMode="relative" ptsTypes="AA">
                                      <p:cBhvr>
                                        <p:cTn id="18" dur="500" fill="hold"/>
                                        <p:tgtEl>
                                          <p:spTgt spid="11"/>
                                        </p:tgtEl>
                                        <p:attrNameLst>
                                          <p:attrName>ppt_x</p:attrName>
                                          <p:attrName>ppt_y</p:attrName>
                                        </p:attrNameLst>
                                      </p:cBhvr>
                                    </p:animMotion>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hidden"/>
                                      </p:to>
                                    </p:set>
                                  </p:childTnLst>
                                </p:cTn>
                              </p:par>
                              <p:par>
                                <p:cTn id="23" presetID="1" presetClass="exit" presetSubtype="0" fill="hold" grpId="0" nodeType="withEffect">
                                  <p:stCondLst>
                                    <p:cond delay="0"/>
                                  </p:stCondLst>
                                  <p:childTnLst>
                                    <p:set>
                                      <p:cBhvr>
                                        <p:cTn id="24" dur="1" fill="hold">
                                          <p:stCondLst>
                                            <p:cond delay="0"/>
                                          </p:stCondLst>
                                        </p:cTn>
                                        <p:tgtEl>
                                          <p:spTgt spid="13"/>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hidden"/>
                                      </p:to>
                                    </p:set>
                                  </p:childTnLst>
                                </p:cTn>
                              </p:par>
                              <p:par>
                                <p:cTn id="27" presetID="1" presetClass="exit"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hidden"/>
                                      </p:to>
                                    </p:set>
                                  </p:childTnLst>
                                </p:cTn>
                              </p:par>
                              <p:par>
                                <p:cTn id="29" presetID="1" presetClass="exit" presetSubtype="0" fill="hold" grpId="0" nodeType="withEffect">
                                  <p:stCondLst>
                                    <p:cond delay="0"/>
                                  </p:stCondLst>
                                  <p:childTnLst>
                                    <p:set>
                                      <p:cBhvr>
                                        <p:cTn id="30" dur="1" fill="hold">
                                          <p:stCondLst>
                                            <p:cond delay="0"/>
                                          </p:stCondLst>
                                        </p:cTn>
                                        <p:tgtEl>
                                          <p:spTgt spid="16"/>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hidden"/>
                                      </p:to>
                                    </p:set>
                                  </p:childTnLst>
                                </p:cTn>
                              </p:par>
                              <p:par>
                                <p:cTn id="33" presetID="1" presetClass="entr" presetSubtype="0" fill="hold" grpId="0" nodeType="withEffect">
                                  <p:stCondLst>
                                    <p:cond delay="0"/>
                                  </p:stCondLst>
                                  <p:childTnLst>
                                    <p:set>
                                      <p:cBhvr>
                                        <p:cTn id="34" dur="1" fill="hold">
                                          <p:stCondLst>
                                            <p:cond delay="0"/>
                                          </p:stCondLst>
                                        </p:cTn>
                                        <p:tgtEl>
                                          <p:spTgt spid="57"/>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8"/>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9"/>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0"/>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1"/>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57" grpId="0" animBg="1"/>
      <p:bldP spid="58" grpId="0" animBg="1"/>
      <p:bldP spid="59" grpId="0" animBg="1"/>
      <p:bldP spid="60" grpId="0" animBg="1"/>
      <p:bldP spid="61" grpId="0" animBg="1"/>
      <p:bldP spid="62"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Compress-on-Overload Packing (COP)</a:t>
            </a:r>
            <a:endParaRPr lang="en-US" dirty="0"/>
          </a:p>
        </p:txBody>
      </p:sp>
      <p:sp>
        <p:nvSpPr>
          <p:cNvPr id="5" name="Rectangle 4"/>
          <p:cNvSpPr/>
          <p:nvPr/>
        </p:nvSpPr>
        <p:spPr bwMode="auto">
          <a:xfrm>
            <a:off x="3276600" y="2667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 name="Rectangle 5"/>
          <p:cNvSpPr/>
          <p:nvPr/>
        </p:nvSpPr>
        <p:spPr bwMode="auto">
          <a:xfrm>
            <a:off x="3276600" y="2819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7" name="Rectangle 6"/>
          <p:cNvSpPr/>
          <p:nvPr/>
        </p:nvSpPr>
        <p:spPr bwMode="auto">
          <a:xfrm>
            <a:off x="32766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8" name="Rectangle 7"/>
          <p:cNvSpPr/>
          <p:nvPr/>
        </p:nvSpPr>
        <p:spPr bwMode="auto">
          <a:xfrm>
            <a:off x="3276600" y="3048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9" name="Rectangle 8"/>
          <p:cNvSpPr/>
          <p:nvPr/>
        </p:nvSpPr>
        <p:spPr bwMode="auto">
          <a:xfrm>
            <a:off x="3276600" y="3200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0" name="Rectangle 9"/>
          <p:cNvSpPr/>
          <p:nvPr/>
        </p:nvSpPr>
        <p:spPr bwMode="auto">
          <a:xfrm>
            <a:off x="3276600" y="3429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1" name="Rectangle 10"/>
          <p:cNvSpPr/>
          <p:nvPr/>
        </p:nvSpPr>
        <p:spPr bwMode="auto">
          <a:xfrm>
            <a:off x="3276600" y="3581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8" name="Rectangle 17"/>
          <p:cNvSpPr/>
          <p:nvPr/>
        </p:nvSpPr>
        <p:spPr bwMode="auto">
          <a:xfrm>
            <a:off x="1371600" y="51816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9" name="Rectangle 18"/>
          <p:cNvSpPr/>
          <p:nvPr/>
        </p:nvSpPr>
        <p:spPr bwMode="auto">
          <a:xfrm>
            <a:off x="1371600" y="53340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0" name="Rectangle 19"/>
          <p:cNvSpPr/>
          <p:nvPr/>
        </p:nvSpPr>
        <p:spPr bwMode="auto">
          <a:xfrm>
            <a:off x="1371600" y="5715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1" name="Rectangle 20"/>
          <p:cNvSpPr/>
          <p:nvPr/>
        </p:nvSpPr>
        <p:spPr bwMode="auto">
          <a:xfrm>
            <a:off x="1371600" y="5867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8" name="Rectangle 37"/>
          <p:cNvSpPr/>
          <p:nvPr/>
        </p:nvSpPr>
        <p:spPr bwMode="auto">
          <a:xfrm>
            <a:off x="41148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cxnSp>
        <p:nvCxnSpPr>
          <p:cNvPr id="41" name="Straight Arrow Connector 40"/>
          <p:cNvCxnSpPr/>
          <p:nvPr/>
        </p:nvCxnSpPr>
        <p:spPr bwMode="auto">
          <a:xfrm rot="5400000">
            <a:off x="-1371600" y="3810000"/>
            <a:ext cx="4419600" cy="1588"/>
          </a:xfrm>
          <a:prstGeom prst="straightConnector1">
            <a:avLst/>
          </a:prstGeom>
          <a:solidFill>
            <a:srgbClr val="5CA1FB"/>
          </a:solidFill>
          <a:ln w="38100" cap="flat" cmpd="sng" algn="ctr">
            <a:solidFill>
              <a:schemeClr val="tx1"/>
            </a:solidFill>
            <a:prstDash val="solid"/>
            <a:round/>
            <a:headEnd type="arrow" w="med" len="med"/>
            <a:tailEnd type="arrow"/>
          </a:ln>
          <a:effectLst/>
        </p:spPr>
      </p:cxnSp>
      <p:sp>
        <p:nvSpPr>
          <p:cNvPr id="42" name="TextBox 41"/>
          <p:cNvSpPr txBox="1"/>
          <p:nvPr/>
        </p:nvSpPr>
        <p:spPr>
          <a:xfrm rot="16200000">
            <a:off x="-417090" y="2322090"/>
            <a:ext cx="1691490" cy="400110"/>
          </a:xfrm>
          <a:prstGeom prst="rect">
            <a:avLst/>
          </a:prstGeom>
          <a:noFill/>
        </p:spPr>
        <p:txBody>
          <a:bodyPr wrap="none" rtlCol="0">
            <a:spAutoFit/>
          </a:bodyPr>
          <a:lstStyle/>
          <a:p>
            <a:r>
              <a:rPr lang="en-US" dirty="0" smtClean="0"/>
              <a:t>More critical</a:t>
            </a:r>
            <a:endParaRPr lang="en-US" dirty="0"/>
          </a:p>
        </p:txBody>
      </p:sp>
      <p:sp>
        <p:nvSpPr>
          <p:cNvPr id="43" name="TextBox 42"/>
          <p:cNvSpPr txBox="1"/>
          <p:nvPr/>
        </p:nvSpPr>
        <p:spPr>
          <a:xfrm rot="16200000">
            <a:off x="-403464" y="5051664"/>
            <a:ext cx="1664238" cy="400110"/>
          </a:xfrm>
          <a:prstGeom prst="rect">
            <a:avLst/>
          </a:prstGeom>
          <a:noFill/>
        </p:spPr>
        <p:txBody>
          <a:bodyPr wrap="none" rtlCol="0">
            <a:spAutoFit/>
          </a:bodyPr>
          <a:lstStyle/>
          <a:p>
            <a:r>
              <a:rPr lang="en-US" dirty="0" smtClean="0"/>
              <a:t>Less critical</a:t>
            </a:r>
            <a:endParaRPr lang="en-US" dirty="0"/>
          </a:p>
        </p:txBody>
      </p:sp>
      <p:sp>
        <p:nvSpPr>
          <p:cNvPr id="44" name="TextBox 43"/>
          <p:cNvSpPr txBox="1"/>
          <p:nvPr/>
        </p:nvSpPr>
        <p:spPr>
          <a:xfrm>
            <a:off x="3124200" y="3962400"/>
            <a:ext cx="811440" cy="338554"/>
          </a:xfrm>
          <a:prstGeom prst="rect">
            <a:avLst/>
          </a:prstGeom>
          <a:noFill/>
        </p:spPr>
        <p:txBody>
          <a:bodyPr wrap="none" rtlCol="0">
            <a:spAutoFit/>
          </a:bodyPr>
          <a:lstStyle/>
          <a:p>
            <a:r>
              <a:rPr lang="en-US" sz="1600" dirty="0" smtClean="0"/>
              <a:t>Proc 1</a:t>
            </a:r>
            <a:endParaRPr lang="en-US" sz="1600" dirty="0"/>
          </a:p>
        </p:txBody>
      </p:sp>
      <p:sp>
        <p:nvSpPr>
          <p:cNvPr id="45" name="TextBox 44"/>
          <p:cNvSpPr txBox="1"/>
          <p:nvPr/>
        </p:nvSpPr>
        <p:spPr>
          <a:xfrm>
            <a:off x="3962399" y="3962400"/>
            <a:ext cx="811441" cy="338554"/>
          </a:xfrm>
          <a:prstGeom prst="rect">
            <a:avLst/>
          </a:prstGeom>
          <a:noFill/>
        </p:spPr>
        <p:txBody>
          <a:bodyPr wrap="none" rtlCol="0">
            <a:spAutoFit/>
          </a:bodyPr>
          <a:lstStyle/>
          <a:p>
            <a:r>
              <a:rPr lang="en-US" sz="1600" dirty="0" smtClean="0"/>
              <a:t>Proc 2</a:t>
            </a:r>
            <a:endParaRPr lang="en-US" sz="1600" dirty="0"/>
          </a:p>
        </p:txBody>
      </p:sp>
      <p:sp>
        <p:nvSpPr>
          <p:cNvPr id="40" name="TextBox 39"/>
          <p:cNvSpPr txBox="1"/>
          <p:nvPr/>
        </p:nvSpPr>
        <p:spPr>
          <a:xfrm>
            <a:off x="1988012" y="1066800"/>
            <a:ext cx="4639411" cy="707886"/>
          </a:xfrm>
          <a:prstGeom prst="rect">
            <a:avLst/>
          </a:prstGeom>
          <a:noFill/>
        </p:spPr>
        <p:txBody>
          <a:bodyPr wrap="none" rtlCol="0">
            <a:spAutoFit/>
          </a:bodyPr>
          <a:lstStyle/>
          <a:p>
            <a:pPr algn="r"/>
            <a:r>
              <a:rPr lang="en-US" dirty="0" smtClean="0"/>
              <a:t>Phase 2: Pack by criticality then size</a:t>
            </a:r>
            <a:br>
              <a:rPr lang="en-US" dirty="0" smtClean="0"/>
            </a:br>
            <a:r>
              <a:rPr lang="en-US" dirty="0" smtClean="0"/>
              <a:t>object size =  </a:t>
            </a:r>
            <a:endParaRPr lang="en-US" dirty="0"/>
          </a:p>
        </p:txBody>
      </p:sp>
      <p:graphicFrame>
        <p:nvGraphicFramePr>
          <p:cNvPr id="976901" name="Object 5"/>
          <p:cNvGraphicFramePr>
            <a:graphicFrameLocks noChangeAspect="1"/>
          </p:cNvGraphicFramePr>
          <p:nvPr/>
        </p:nvGraphicFramePr>
        <p:xfrm>
          <a:off x="6705600" y="1143000"/>
          <a:ext cx="547687" cy="966788"/>
        </p:xfrm>
        <a:graphic>
          <a:graphicData uri="http://schemas.openxmlformats.org/presentationml/2006/ole">
            <mc:AlternateContent xmlns:mc="http://schemas.openxmlformats.org/markup-compatibility/2006">
              <mc:Choice xmlns:v="urn:schemas-microsoft-com:vml" Requires="v">
                <p:oleObj spid="_x0000_s942098" name="Equation" r:id="rId3" imgW="266400" imgH="469800" progId="Equation.3">
                  <p:embed/>
                </p:oleObj>
              </mc:Choice>
              <mc:Fallback>
                <p:oleObj name="Equation" r:id="rId3" imgW="266400" imgH="469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143000"/>
                        <a:ext cx="547687" cy="966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7" name="Rectangle 56"/>
          <p:cNvSpPr/>
          <p:nvPr/>
        </p:nvSpPr>
        <p:spPr bwMode="auto">
          <a:xfrm>
            <a:off x="4114800" y="3429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58" name="Rectangle 57"/>
          <p:cNvSpPr/>
          <p:nvPr/>
        </p:nvSpPr>
        <p:spPr bwMode="auto">
          <a:xfrm>
            <a:off x="4114800" y="3581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59" name="Rectangle 58"/>
          <p:cNvSpPr/>
          <p:nvPr/>
        </p:nvSpPr>
        <p:spPr bwMode="auto">
          <a:xfrm>
            <a:off x="4114800" y="3048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0" name="Rectangle 59"/>
          <p:cNvSpPr/>
          <p:nvPr/>
        </p:nvSpPr>
        <p:spPr bwMode="auto">
          <a:xfrm>
            <a:off x="4114800" y="3200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1" name="Rectangle 60"/>
          <p:cNvSpPr/>
          <p:nvPr/>
        </p:nvSpPr>
        <p:spPr bwMode="auto">
          <a:xfrm>
            <a:off x="4114800" y="2667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2" name="Rectangle 61"/>
          <p:cNvSpPr/>
          <p:nvPr/>
        </p:nvSpPr>
        <p:spPr bwMode="auto">
          <a:xfrm>
            <a:off x="4114800" y="2819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Tree>
    <p:extLst>
      <p:ext uri="{BB962C8B-B14F-4D97-AF65-F5344CB8AC3E}">
        <p14:creationId xmlns:p14="http://schemas.microsoft.com/office/powerpoint/2010/main" val="37955742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hidden"/>
                                      </p:to>
                                    </p:set>
                                  </p:childTnLst>
                                </p:cTn>
                              </p:par>
                              <p:par>
                                <p:cTn id="9" presetID="1" presetClass="exit"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hidden"/>
                                      </p:to>
                                    </p:set>
                                  </p:childTnLst>
                                </p:cTn>
                              </p:par>
                              <p:par>
                                <p:cTn id="11" presetID="1" presetClass="exit" presetSubtype="0" fill="hold" grpId="0" nodeType="withEffect">
                                  <p:stCondLst>
                                    <p:cond delay="0"/>
                                  </p:stCondLst>
                                  <p:childTnLst>
                                    <p:set>
                                      <p:cBhvr>
                                        <p:cTn id="12" dur="1" fill="hold">
                                          <p:stCondLst>
                                            <p:cond delay="0"/>
                                          </p:stCondLst>
                                        </p:cTn>
                                        <p:tgtEl>
                                          <p:spTgt spid="57"/>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59"/>
                                        </p:tgtEl>
                                        <p:attrNameLst>
                                          <p:attrName>style.visibility</p:attrName>
                                        </p:attrNameLst>
                                      </p:cBhvr>
                                      <p:to>
                                        <p:strVal val="hidden"/>
                                      </p:to>
                                    </p:set>
                                  </p:childTnLst>
                                </p:cTn>
                              </p:par>
                              <p:par>
                                <p:cTn id="15" presetID="1" presetClass="exit" presetSubtype="0" fill="hold" grpId="0" nodeType="withEffect">
                                  <p:stCondLst>
                                    <p:cond delay="0"/>
                                  </p:stCondLst>
                                  <p:childTnLst>
                                    <p:set>
                                      <p:cBhvr>
                                        <p:cTn id="16" dur="1" fill="hold">
                                          <p:stCondLst>
                                            <p:cond delay="0"/>
                                          </p:stCondLst>
                                        </p:cTn>
                                        <p:tgtEl>
                                          <p:spTgt spid="6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57" grpId="0" animBg="1"/>
      <p:bldP spid="59" grpId="0" animBg="1"/>
      <p:bldP spid="6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Compress-on-Overload Packing (COP)</a:t>
            </a:r>
            <a:endParaRPr lang="en-US" dirty="0"/>
          </a:p>
        </p:txBody>
      </p:sp>
      <p:sp>
        <p:nvSpPr>
          <p:cNvPr id="6" name="Rectangle 5"/>
          <p:cNvSpPr/>
          <p:nvPr/>
        </p:nvSpPr>
        <p:spPr bwMode="auto">
          <a:xfrm>
            <a:off x="3276600" y="31242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7" name="Rectangle 6"/>
          <p:cNvSpPr/>
          <p:nvPr/>
        </p:nvSpPr>
        <p:spPr bwMode="auto">
          <a:xfrm>
            <a:off x="32766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9" name="Rectangle 8"/>
          <p:cNvSpPr/>
          <p:nvPr/>
        </p:nvSpPr>
        <p:spPr bwMode="auto">
          <a:xfrm>
            <a:off x="3276600" y="33528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1" name="Rectangle 10"/>
          <p:cNvSpPr/>
          <p:nvPr/>
        </p:nvSpPr>
        <p:spPr bwMode="auto">
          <a:xfrm>
            <a:off x="3276600" y="3581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8" name="Rectangle 17"/>
          <p:cNvSpPr/>
          <p:nvPr/>
        </p:nvSpPr>
        <p:spPr bwMode="auto">
          <a:xfrm>
            <a:off x="1371600" y="51816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19" name="Rectangle 18"/>
          <p:cNvSpPr/>
          <p:nvPr/>
        </p:nvSpPr>
        <p:spPr bwMode="auto">
          <a:xfrm>
            <a:off x="1371600" y="53340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0" name="Rectangle 19"/>
          <p:cNvSpPr/>
          <p:nvPr/>
        </p:nvSpPr>
        <p:spPr bwMode="auto">
          <a:xfrm>
            <a:off x="1371600" y="5715000"/>
            <a:ext cx="457200" cy="3810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1" name="Rectangle 20"/>
          <p:cNvSpPr/>
          <p:nvPr/>
        </p:nvSpPr>
        <p:spPr bwMode="auto">
          <a:xfrm>
            <a:off x="1371600" y="5867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8" name="Rectangle 37"/>
          <p:cNvSpPr/>
          <p:nvPr/>
        </p:nvSpPr>
        <p:spPr bwMode="auto">
          <a:xfrm>
            <a:off x="4114800" y="2590800"/>
            <a:ext cx="457200" cy="1219200"/>
          </a:xfrm>
          <a:prstGeom prst="rect">
            <a:avLst/>
          </a:prstGeom>
          <a:no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cxnSp>
        <p:nvCxnSpPr>
          <p:cNvPr id="41" name="Straight Arrow Connector 40"/>
          <p:cNvCxnSpPr/>
          <p:nvPr/>
        </p:nvCxnSpPr>
        <p:spPr bwMode="auto">
          <a:xfrm rot="5400000">
            <a:off x="-1371600" y="3810000"/>
            <a:ext cx="4419600" cy="1588"/>
          </a:xfrm>
          <a:prstGeom prst="straightConnector1">
            <a:avLst/>
          </a:prstGeom>
          <a:solidFill>
            <a:srgbClr val="5CA1FB"/>
          </a:solidFill>
          <a:ln w="38100" cap="flat" cmpd="sng" algn="ctr">
            <a:solidFill>
              <a:schemeClr val="tx1"/>
            </a:solidFill>
            <a:prstDash val="solid"/>
            <a:round/>
            <a:headEnd type="arrow" w="med" len="med"/>
            <a:tailEnd type="arrow"/>
          </a:ln>
          <a:effectLst/>
        </p:spPr>
      </p:cxnSp>
      <p:sp>
        <p:nvSpPr>
          <p:cNvPr id="42" name="TextBox 41"/>
          <p:cNvSpPr txBox="1"/>
          <p:nvPr/>
        </p:nvSpPr>
        <p:spPr>
          <a:xfrm rot="16200000">
            <a:off x="-417090" y="2322090"/>
            <a:ext cx="1691490" cy="400110"/>
          </a:xfrm>
          <a:prstGeom prst="rect">
            <a:avLst/>
          </a:prstGeom>
          <a:noFill/>
        </p:spPr>
        <p:txBody>
          <a:bodyPr wrap="none" rtlCol="0">
            <a:spAutoFit/>
          </a:bodyPr>
          <a:lstStyle/>
          <a:p>
            <a:r>
              <a:rPr lang="en-US" dirty="0" smtClean="0"/>
              <a:t>More critical</a:t>
            </a:r>
            <a:endParaRPr lang="en-US" dirty="0"/>
          </a:p>
        </p:txBody>
      </p:sp>
      <p:sp>
        <p:nvSpPr>
          <p:cNvPr id="43" name="TextBox 42"/>
          <p:cNvSpPr txBox="1"/>
          <p:nvPr/>
        </p:nvSpPr>
        <p:spPr>
          <a:xfrm rot="16200000">
            <a:off x="-403464" y="5051664"/>
            <a:ext cx="1664238" cy="400110"/>
          </a:xfrm>
          <a:prstGeom prst="rect">
            <a:avLst/>
          </a:prstGeom>
          <a:noFill/>
        </p:spPr>
        <p:txBody>
          <a:bodyPr wrap="none" rtlCol="0">
            <a:spAutoFit/>
          </a:bodyPr>
          <a:lstStyle/>
          <a:p>
            <a:r>
              <a:rPr lang="en-US" dirty="0" smtClean="0"/>
              <a:t>Less critical</a:t>
            </a:r>
            <a:endParaRPr lang="en-US" dirty="0"/>
          </a:p>
        </p:txBody>
      </p:sp>
      <p:sp>
        <p:nvSpPr>
          <p:cNvPr id="44" name="TextBox 43"/>
          <p:cNvSpPr txBox="1"/>
          <p:nvPr/>
        </p:nvSpPr>
        <p:spPr>
          <a:xfrm>
            <a:off x="3124200" y="3962400"/>
            <a:ext cx="811440" cy="338554"/>
          </a:xfrm>
          <a:prstGeom prst="rect">
            <a:avLst/>
          </a:prstGeom>
          <a:noFill/>
        </p:spPr>
        <p:txBody>
          <a:bodyPr wrap="none" rtlCol="0">
            <a:spAutoFit/>
          </a:bodyPr>
          <a:lstStyle/>
          <a:p>
            <a:r>
              <a:rPr lang="en-US" sz="1600" dirty="0" smtClean="0"/>
              <a:t>Proc 1</a:t>
            </a:r>
            <a:endParaRPr lang="en-US" sz="1600" dirty="0"/>
          </a:p>
        </p:txBody>
      </p:sp>
      <p:sp>
        <p:nvSpPr>
          <p:cNvPr id="45" name="TextBox 44"/>
          <p:cNvSpPr txBox="1"/>
          <p:nvPr/>
        </p:nvSpPr>
        <p:spPr>
          <a:xfrm>
            <a:off x="3962399" y="3962400"/>
            <a:ext cx="811441" cy="338554"/>
          </a:xfrm>
          <a:prstGeom prst="rect">
            <a:avLst/>
          </a:prstGeom>
          <a:noFill/>
        </p:spPr>
        <p:txBody>
          <a:bodyPr wrap="none" rtlCol="0">
            <a:spAutoFit/>
          </a:bodyPr>
          <a:lstStyle/>
          <a:p>
            <a:r>
              <a:rPr lang="en-US" sz="1600" dirty="0" smtClean="0"/>
              <a:t>Proc 2</a:t>
            </a:r>
            <a:endParaRPr lang="en-US" sz="1600" dirty="0"/>
          </a:p>
        </p:txBody>
      </p:sp>
      <p:sp>
        <p:nvSpPr>
          <p:cNvPr id="58" name="Rectangle 57"/>
          <p:cNvSpPr/>
          <p:nvPr/>
        </p:nvSpPr>
        <p:spPr bwMode="auto">
          <a:xfrm>
            <a:off x="4114800" y="35814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0" name="Rectangle 59"/>
          <p:cNvSpPr/>
          <p:nvPr/>
        </p:nvSpPr>
        <p:spPr bwMode="auto">
          <a:xfrm>
            <a:off x="4114800" y="33528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62" name="Rectangle 61"/>
          <p:cNvSpPr/>
          <p:nvPr/>
        </p:nvSpPr>
        <p:spPr bwMode="auto">
          <a:xfrm>
            <a:off x="4114800" y="3124200"/>
            <a:ext cx="457200" cy="2286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9" name="TextBox 28"/>
          <p:cNvSpPr txBox="1"/>
          <p:nvPr/>
        </p:nvSpPr>
        <p:spPr>
          <a:xfrm>
            <a:off x="1988012" y="1066800"/>
            <a:ext cx="4639411" cy="707886"/>
          </a:xfrm>
          <a:prstGeom prst="rect">
            <a:avLst/>
          </a:prstGeom>
          <a:noFill/>
        </p:spPr>
        <p:txBody>
          <a:bodyPr wrap="none" rtlCol="0">
            <a:spAutoFit/>
          </a:bodyPr>
          <a:lstStyle/>
          <a:p>
            <a:pPr algn="r"/>
            <a:r>
              <a:rPr lang="en-US" dirty="0" smtClean="0"/>
              <a:t>Phase 2: Pack by criticality then size</a:t>
            </a:r>
            <a:br>
              <a:rPr lang="en-US" dirty="0" smtClean="0"/>
            </a:br>
            <a:r>
              <a:rPr lang="en-US" dirty="0" smtClean="0"/>
              <a:t>object size =  </a:t>
            </a:r>
            <a:endParaRPr lang="en-US" dirty="0"/>
          </a:p>
        </p:txBody>
      </p:sp>
      <p:graphicFrame>
        <p:nvGraphicFramePr>
          <p:cNvPr id="30" name="Object 5"/>
          <p:cNvGraphicFramePr>
            <a:graphicFrameLocks noChangeAspect="1"/>
          </p:cNvGraphicFramePr>
          <p:nvPr/>
        </p:nvGraphicFramePr>
        <p:xfrm>
          <a:off x="6705600" y="1143000"/>
          <a:ext cx="547687" cy="966788"/>
        </p:xfrm>
        <a:graphic>
          <a:graphicData uri="http://schemas.openxmlformats.org/presentationml/2006/ole">
            <mc:AlternateContent xmlns:mc="http://schemas.openxmlformats.org/markup-compatibility/2006">
              <mc:Choice xmlns:v="urn:schemas-microsoft-com:vml" Requires="v">
                <p:oleObj spid="_x0000_s943122" name="Equation" r:id="rId3" imgW="266400" imgH="469800" progId="Equation.3">
                  <p:embed/>
                </p:oleObj>
              </mc:Choice>
              <mc:Fallback>
                <p:oleObj name="Equation" r:id="rId3" imgW="266400" imgH="4698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5600" y="1143000"/>
                        <a:ext cx="547687" cy="966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57824310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L 0.20833 -0.35523 " pathEditMode="relative" ptsTypes="AA">
                                      <p:cBhvr>
                                        <p:cTn id="6" dur="500" fill="hold"/>
                                        <p:tgtEl>
                                          <p:spTgt spid="18"/>
                                        </p:tgtEl>
                                        <p:attrNameLst>
                                          <p:attrName>ppt_x</p:attrName>
                                          <p:attrName>ppt_y</p:attrName>
                                        </p:attrNameLst>
                                      </p:cBhvr>
                                    </p:animMotion>
                                  </p:childTnLst>
                                </p:cTn>
                              </p:par>
                              <p:par>
                                <p:cTn id="7" presetID="0" presetClass="path" presetSubtype="0" accel="50000" decel="50000" fill="hold" grpId="0" nodeType="withEffect">
                                  <p:stCondLst>
                                    <p:cond delay="0"/>
                                  </p:stCondLst>
                                  <p:childTnLst>
                                    <p:animMotion origin="layout" path="M 0 0 L 0.20833 -0.35523 " pathEditMode="relative" ptsTypes="AA">
                                      <p:cBhvr>
                                        <p:cTn id="8" dur="500" fill="hold"/>
                                        <p:tgtEl>
                                          <p:spTgt spid="19"/>
                                        </p:tgtEl>
                                        <p:attrNameLst>
                                          <p:attrName>ppt_x</p:attrName>
                                          <p:attrName>ppt_y</p:attrName>
                                        </p:attrNameLst>
                                      </p:cBhvr>
                                    </p:animMotion>
                                  </p:childTnLst>
                                </p:cTn>
                              </p:par>
                            </p:childTnLst>
                          </p:cTn>
                        </p:par>
                        <p:par>
                          <p:cTn id="9" fill="hold">
                            <p:stCondLst>
                              <p:cond delay="500"/>
                            </p:stCondLst>
                            <p:childTnLst>
                              <p:par>
                                <p:cTn id="10" presetID="0" presetClass="path" presetSubtype="0" accel="50000" decel="50000" fill="hold" grpId="0" nodeType="afterEffect">
                                  <p:stCondLst>
                                    <p:cond delay="0"/>
                                  </p:stCondLst>
                                  <p:childTnLst>
                                    <p:animMotion origin="layout" path="M 0 0 L 0.3 -0.43294 " pathEditMode="relative" ptsTypes="AA">
                                      <p:cBhvr>
                                        <p:cTn id="11" dur="500" fill="hold"/>
                                        <p:tgtEl>
                                          <p:spTgt spid="20"/>
                                        </p:tgtEl>
                                        <p:attrNameLst>
                                          <p:attrName>ppt_x</p:attrName>
                                          <p:attrName>ppt_y</p:attrName>
                                        </p:attrNameLst>
                                      </p:cBhvr>
                                    </p:animMotion>
                                  </p:childTnLst>
                                </p:cTn>
                              </p:par>
                              <p:par>
                                <p:cTn id="12" presetID="0" presetClass="path" presetSubtype="0" accel="50000" decel="50000" fill="hold" grpId="0" nodeType="withEffect">
                                  <p:stCondLst>
                                    <p:cond delay="0"/>
                                  </p:stCondLst>
                                  <p:childTnLst>
                                    <p:animMotion origin="layout" path="M 0 0 L 0.3 -0.43294 " pathEditMode="relative" ptsTypes="AA">
                                      <p:cBhvr>
                                        <p:cTn id="13" dur="500" fill="hold"/>
                                        <p:tgtEl>
                                          <p:spTgt spid="21"/>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19" grpId="0" animBg="1"/>
      <p:bldP spid="20" grpId="0" animBg="1"/>
      <p:bldP spid="21"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COP Performance</a:t>
            </a:r>
            <a:endParaRPr lang="en-US" dirty="0"/>
          </a:p>
        </p:txBody>
      </p:sp>
      <p:pic>
        <p:nvPicPr>
          <p:cNvPr id="982018" name="Picture 2"/>
          <p:cNvPicPr>
            <a:picLocks noChangeAspect="1" noChangeArrowheads="1"/>
          </p:cNvPicPr>
          <p:nvPr/>
        </p:nvPicPr>
        <p:blipFill>
          <a:blip r:embed="rId2" cstate="print"/>
          <a:srcRect/>
          <a:stretch>
            <a:fillRect/>
          </a:stretch>
        </p:blipFill>
        <p:spPr bwMode="auto">
          <a:xfrm>
            <a:off x="823913" y="1000125"/>
            <a:ext cx="7496175" cy="4857750"/>
          </a:xfrm>
          <a:prstGeom prst="rect">
            <a:avLst/>
          </a:prstGeom>
          <a:noFill/>
          <a:ln w="9525">
            <a:noFill/>
            <a:miter lim="800000"/>
            <a:headEnd/>
            <a:tailEnd/>
          </a:ln>
        </p:spPr>
      </p:pic>
    </p:spTree>
    <p:extLst>
      <p:ext uri="{BB962C8B-B14F-4D97-AF65-F5344CB8AC3E}">
        <p14:creationId xmlns:p14="http://schemas.microsoft.com/office/powerpoint/2010/main" val="2703348306"/>
      </p:ext>
    </p:extLst>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p:cNvCxnSpPr/>
          <p:nvPr/>
        </p:nvCxnSpPr>
        <p:spPr>
          <a:xfrm>
            <a:off x="1343891" y="39182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2829791" y="3956379"/>
            <a:ext cx="228600"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418415" y="393322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343891" y="47564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2829791" y="47945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4418415" y="4771429"/>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8091" y="3537279"/>
            <a:ext cx="340158" cy="369332"/>
          </a:xfrm>
          <a:prstGeom prst="rect">
            <a:avLst/>
          </a:prstGeom>
          <a:noFill/>
        </p:spPr>
        <p:txBody>
          <a:bodyPr wrap="none" rtlCol="0">
            <a:spAutoFit/>
          </a:bodyPr>
          <a:lstStyle/>
          <a:p>
            <a:r>
              <a:rPr lang="en-US" dirty="0" smtClean="0"/>
              <a:t>t</a:t>
            </a:r>
            <a:r>
              <a:rPr lang="en-US" baseline="-25000" dirty="0" smtClean="0"/>
              <a:t>1</a:t>
            </a:r>
            <a:endParaRPr lang="en-US" baseline="-25000" dirty="0"/>
          </a:p>
        </p:txBody>
      </p:sp>
      <p:sp>
        <p:nvSpPr>
          <p:cNvPr id="10" name="TextBox 9"/>
          <p:cNvSpPr txBox="1"/>
          <p:nvPr/>
        </p:nvSpPr>
        <p:spPr>
          <a:xfrm>
            <a:off x="658091" y="4451679"/>
            <a:ext cx="340158" cy="369332"/>
          </a:xfrm>
          <a:prstGeom prst="rect">
            <a:avLst/>
          </a:prstGeom>
          <a:noFill/>
        </p:spPr>
        <p:txBody>
          <a:bodyPr wrap="none" rtlCol="0">
            <a:spAutoFit/>
          </a:bodyPr>
          <a:lstStyle/>
          <a:p>
            <a:r>
              <a:rPr lang="en-US" dirty="0" smtClean="0"/>
              <a:t>t</a:t>
            </a:r>
            <a:r>
              <a:rPr lang="en-US" baseline="-25000" dirty="0"/>
              <a:t>2</a:t>
            </a:r>
          </a:p>
        </p:txBody>
      </p:sp>
      <p:sp>
        <p:nvSpPr>
          <p:cNvPr id="11" name="Rectangle 10"/>
          <p:cNvSpPr/>
          <p:nvPr/>
        </p:nvSpPr>
        <p:spPr>
          <a:xfrm>
            <a:off x="2182091" y="4375479"/>
            <a:ext cx="7620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2" name="Rectangle 11"/>
          <p:cNvSpPr/>
          <p:nvPr/>
        </p:nvSpPr>
        <p:spPr>
          <a:xfrm>
            <a:off x="3737622" y="4359726"/>
            <a:ext cx="1524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½</a:t>
            </a:r>
            <a:endParaRPr lang="en-US" sz="1200" dirty="0"/>
          </a:p>
        </p:txBody>
      </p:sp>
      <p:sp>
        <p:nvSpPr>
          <p:cNvPr id="13" name="Rectangle 12"/>
          <p:cNvSpPr/>
          <p:nvPr/>
        </p:nvSpPr>
        <p:spPr>
          <a:xfrm>
            <a:off x="3890022" y="4359726"/>
            <a:ext cx="1143000" cy="381000"/>
          </a:xfrm>
          <a:prstGeom prst="rect">
            <a:avLst/>
          </a:prstGeom>
          <a:solidFill>
            <a:srgbClr val="C00000">
              <a:alpha val="50196"/>
            </a:srgbClr>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2.5</a:t>
            </a:r>
            <a:endParaRPr lang="en-US" sz="1800" dirty="0"/>
          </a:p>
        </p:txBody>
      </p:sp>
      <p:sp>
        <p:nvSpPr>
          <p:cNvPr id="14" name="Rectangle 13"/>
          <p:cNvSpPr/>
          <p:nvPr/>
        </p:nvSpPr>
        <p:spPr>
          <a:xfrm>
            <a:off x="1420090" y="3537279"/>
            <a:ext cx="764969"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cxnSp>
        <p:nvCxnSpPr>
          <p:cNvPr id="17" name="Straight Arrow Connector 16"/>
          <p:cNvCxnSpPr/>
          <p:nvPr/>
        </p:nvCxnSpPr>
        <p:spPr>
          <a:xfrm flipV="1">
            <a:off x="3899750" y="4565974"/>
            <a:ext cx="334130" cy="289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TextBox 59"/>
          <p:cNvSpPr txBox="1"/>
          <p:nvPr/>
        </p:nvSpPr>
        <p:spPr>
          <a:xfrm>
            <a:off x="2766951" y="4928260"/>
            <a:ext cx="312906" cy="369332"/>
          </a:xfrm>
          <a:prstGeom prst="rect">
            <a:avLst/>
          </a:prstGeom>
          <a:noFill/>
        </p:spPr>
        <p:txBody>
          <a:bodyPr wrap="none" rtlCol="0">
            <a:spAutoFit/>
          </a:bodyPr>
          <a:lstStyle/>
          <a:p>
            <a:r>
              <a:rPr lang="en-US" sz="1800" dirty="0" smtClean="0"/>
              <a:t>4</a:t>
            </a:r>
            <a:endParaRPr lang="en-US" sz="1800" dirty="0"/>
          </a:p>
        </p:txBody>
      </p:sp>
      <p:sp>
        <p:nvSpPr>
          <p:cNvPr id="61" name="TextBox 60"/>
          <p:cNvSpPr txBox="1"/>
          <p:nvPr/>
        </p:nvSpPr>
        <p:spPr>
          <a:xfrm>
            <a:off x="4356265" y="4928260"/>
            <a:ext cx="312906" cy="369332"/>
          </a:xfrm>
          <a:prstGeom prst="rect">
            <a:avLst/>
          </a:prstGeom>
          <a:noFill/>
        </p:spPr>
        <p:txBody>
          <a:bodyPr wrap="none" rtlCol="0">
            <a:spAutoFit/>
          </a:bodyPr>
          <a:lstStyle/>
          <a:p>
            <a:r>
              <a:rPr lang="en-US" sz="1800" dirty="0" smtClean="0"/>
              <a:t>8</a:t>
            </a:r>
            <a:endParaRPr lang="en-US" sz="1800" dirty="0"/>
          </a:p>
        </p:txBody>
      </p:sp>
      <p:graphicFrame>
        <p:nvGraphicFramePr>
          <p:cNvPr id="22" name="Table 21"/>
          <p:cNvGraphicFramePr>
            <a:graphicFrameLocks noGrp="1"/>
          </p:cNvGraphicFramePr>
          <p:nvPr/>
        </p:nvGraphicFramePr>
        <p:xfrm>
          <a:off x="570017" y="1560916"/>
          <a:ext cx="8122720" cy="1112520"/>
        </p:xfrm>
        <a:graphic>
          <a:graphicData uri="http://schemas.openxmlformats.org/drawingml/2006/table">
            <a:tbl>
              <a:tblPr firstRow="1" bandRow="1">
                <a:tableStyleId>{5C22544A-7EE6-4342-B048-85BDC9FD1C3A}</a:tableStyleId>
              </a:tblPr>
              <a:tblGrid>
                <a:gridCol w="2220684"/>
                <a:gridCol w="1294411"/>
                <a:gridCol w="1358537"/>
                <a:gridCol w="1624544"/>
                <a:gridCol w="1624544"/>
              </a:tblGrid>
              <a:tr h="370840">
                <a:tc>
                  <a:txBody>
                    <a:bodyPr/>
                    <a:lstStyle/>
                    <a:p>
                      <a:r>
                        <a:rPr lang="en-US" dirty="0" smtClean="0"/>
                        <a:t>Task</a:t>
                      </a:r>
                      <a:endParaRPr lang="en-US" dirty="0"/>
                    </a:p>
                  </a:txBody>
                  <a:tcPr>
                    <a:solidFill>
                      <a:srgbClr val="336699"/>
                    </a:solidFill>
                  </a:tcPr>
                </a:tc>
                <a:tc>
                  <a:txBody>
                    <a:bodyPr/>
                    <a:lstStyle/>
                    <a:p>
                      <a:r>
                        <a:rPr lang="en-US" dirty="0" smtClean="0"/>
                        <a:t>Period</a:t>
                      </a:r>
                      <a:endParaRPr lang="en-US" dirty="0"/>
                    </a:p>
                  </a:txBody>
                  <a:tcPr>
                    <a:solidFill>
                      <a:srgbClr val="336699"/>
                    </a:solidFill>
                  </a:tcPr>
                </a:tc>
                <a:tc>
                  <a:txBody>
                    <a:bodyPr/>
                    <a:lstStyle/>
                    <a:p>
                      <a:r>
                        <a:rPr lang="en-US" dirty="0" smtClean="0"/>
                        <a:t>Criticality</a:t>
                      </a:r>
                      <a:endParaRPr lang="en-US" dirty="0"/>
                    </a:p>
                  </a:txBody>
                  <a:tcPr>
                    <a:solidFill>
                      <a:srgbClr val="336699"/>
                    </a:solidFill>
                  </a:tcPr>
                </a:tc>
                <a:tc>
                  <a:txBody>
                    <a:bodyPr/>
                    <a:lstStyle/>
                    <a:p>
                      <a:r>
                        <a:rPr lang="en-US" dirty="0" smtClean="0"/>
                        <a:t>WCET</a:t>
                      </a:r>
                      <a:endParaRPr lang="en-US" dirty="0"/>
                    </a:p>
                  </a:txBody>
                  <a:tcPr>
                    <a:solidFill>
                      <a:srgbClr val="336699"/>
                    </a:solidFill>
                  </a:tcPr>
                </a:tc>
                <a:tc>
                  <a:txBody>
                    <a:bodyPr/>
                    <a:lstStyle/>
                    <a:p>
                      <a:r>
                        <a:rPr lang="en-US" dirty="0" smtClean="0"/>
                        <a:t>NCET</a:t>
                      </a:r>
                      <a:endParaRPr lang="en-US" dirty="0"/>
                    </a:p>
                  </a:txBody>
                  <a:tcPr>
                    <a:solidFill>
                      <a:srgbClr val="336699"/>
                    </a:solidFill>
                  </a:tcPr>
                </a:tc>
              </a:tr>
              <a:tr h="370840">
                <a:tc>
                  <a:txBody>
                    <a:bodyPr/>
                    <a:lstStyle/>
                    <a:p>
                      <a:r>
                        <a:rPr lang="en-US" dirty="0" smtClean="0"/>
                        <a:t>t</a:t>
                      </a:r>
                      <a:r>
                        <a:rPr lang="en-US" baseline="-25000" dirty="0" smtClean="0"/>
                        <a:t>1 </a:t>
                      </a:r>
                      <a:r>
                        <a:rPr lang="en-US" baseline="0" dirty="0" smtClean="0"/>
                        <a:t>Surveillance </a:t>
                      </a:r>
                      <a:r>
                        <a:rPr lang="en-US" baseline="0" dirty="0" err="1" smtClean="0"/>
                        <a:t>Cov</a:t>
                      </a:r>
                      <a:r>
                        <a:rPr lang="en-US" baseline="0" dirty="0" smtClean="0"/>
                        <a:t>.</a:t>
                      </a:r>
                      <a:endParaRPr lang="en-US" baseline="-25000" dirty="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r>
              <a:tr h="370840">
                <a:tc>
                  <a:txBody>
                    <a:bodyPr/>
                    <a:lstStyle/>
                    <a:p>
                      <a:r>
                        <a:rPr lang="en-US" dirty="0" smtClean="0"/>
                        <a:t>t</a:t>
                      </a:r>
                      <a:r>
                        <a:rPr lang="en-US" baseline="-25000" dirty="0" smtClean="0"/>
                        <a:t>2  </a:t>
                      </a:r>
                      <a:r>
                        <a:rPr lang="en-US" baseline="0" dirty="0" smtClean="0"/>
                        <a:t>Collision Avoid.</a:t>
                      </a:r>
                      <a:endParaRPr lang="en-US" baseline="-25000" dirty="0"/>
                    </a:p>
                  </a:txBody>
                  <a:tcPr/>
                </a:tc>
                <a:tc>
                  <a:txBody>
                    <a:bodyPr/>
                    <a:lstStyle/>
                    <a:p>
                      <a:r>
                        <a:rPr lang="en-US" dirty="0" smtClean="0"/>
                        <a:t>8</a:t>
                      </a:r>
                      <a:endParaRPr lang="en-US" dirty="0"/>
                    </a:p>
                  </a:txBody>
                  <a:tcPr/>
                </a:tc>
                <a:tc>
                  <a:txBody>
                    <a:bodyPr/>
                    <a:lstStyle/>
                    <a:p>
                      <a:r>
                        <a:rPr lang="en-US" dirty="0" smtClean="0"/>
                        <a:t>Safety</a:t>
                      </a:r>
                      <a:endParaRPr lang="en-US" dirty="0"/>
                    </a:p>
                  </a:txBody>
                  <a:tcPr/>
                </a:tc>
                <a:tc>
                  <a:txBody>
                    <a:bodyPr/>
                    <a:lstStyle/>
                    <a:p>
                      <a:r>
                        <a:rPr lang="en-US" dirty="0" smtClean="0"/>
                        <a:t>5</a:t>
                      </a:r>
                      <a:endParaRPr lang="en-US" dirty="0"/>
                    </a:p>
                  </a:txBody>
                  <a:tcPr/>
                </a:tc>
                <a:tc>
                  <a:txBody>
                    <a:bodyPr/>
                    <a:lstStyle/>
                    <a:p>
                      <a:r>
                        <a:rPr lang="en-US" dirty="0" smtClean="0"/>
                        <a:t>2.5</a:t>
                      </a:r>
                      <a:endParaRPr lang="en-US" dirty="0"/>
                    </a:p>
                  </a:txBody>
                  <a:tcPr/>
                </a:tc>
              </a:tr>
            </a:tbl>
          </a:graphicData>
        </a:graphic>
      </p:graphicFrame>
      <p:sp>
        <p:nvSpPr>
          <p:cNvPr id="21" name="Title 3"/>
          <p:cNvSpPr>
            <a:spLocks noGrp="1"/>
          </p:cNvSpPr>
          <p:nvPr>
            <p:ph type="title"/>
          </p:nvPr>
        </p:nvSpPr>
        <p:spPr>
          <a:xfrm>
            <a:off x="304800" y="193675"/>
            <a:ext cx="8153400" cy="387798"/>
          </a:xfrm>
        </p:spPr>
        <p:txBody>
          <a:bodyPr/>
          <a:lstStyle/>
          <a:p>
            <a:r>
              <a:rPr lang="en-US" dirty="0" smtClean="0"/>
              <a:t>Overloading in Mixed-Criticality Systems</a:t>
            </a:r>
            <a:endParaRPr lang="en-US" dirty="0"/>
          </a:p>
        </p:txBody>
      </p:sp>
      <p:sp>
        <p:nvSpPr>
          <p:cNvPr id="20" name="Rectangle 19"/>
          <p:cNvSpPr/>
          <p:nvPr/>
        </p:nvSpPr>
        <p:spPr>
          <a:xfrm>
            <a:off x="2959855" y="3532024"/>
            <a:ext cx="764969"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Tree>
    <p:extLst>
      <p:ext uri="{BB962C8B-B14F-4D97-AF65-F5344CB8AC3E}">
        <p14:creationId xmlns:p14="http://schemas.microsoft.com/office/powerpoint/2010/main" val="2385953939"/>
      </p:ext>
    </p:extLst>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p:cNvCxnSpPr/>
          <p:nvPr/>
        </p:nvCxnSpPr>
        <p:spPr>
          <a:xfrm>
            <a:off x="1343891" y="39182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2829791" y="39563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418415" y="393322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343891" y="47564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2829791" y="47945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4418415" y="4771429"/>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8091" y="3537279"/>
            <a:ext cx="340158" cy="369332"/>
          </a:xfrm>
          <a:prstGeom prst="rect">
            <a:avLst/>
          </a:prstGeom>
          <a:noFill/>
        </p:spPr>
        <p:txBody>
          <a:bodyPr wrap="none" rtlCol="0">
            <a:spAutoFit/>
          </a:bodyPr>
          <a:lstStyle/>
          <a:p>
            <a:r>
              <a:rPr lang="en-US" dirty="0" smtClean="0"/>
              <a:t>t</a:t>
            </a:r>
            <a:r>
              <a:rPr lang="en-US" baseline="-25000" dirty="0" smtClean="0"/>
              <a:t>1</a:t>
            </a:r>
            <a:endParaRPr lang="en-US" baseline="-25000" dirty="0"/>
          </a:p>
        </p:txBody>
      </p:sp>
      <p:sp>
        <p:nvSpPr>
          <p:cNvPr id="10" name="TextBox 9"/>
          <p:cNvSpPr txBox="1"/>
          <p:nvPr/>
        </p:nvSpPr>
        <p:spPr>
          <a:xfrm>
            <a:off x="658091" y="4451679"/>
            <a:ext cx="340158" cy="369332"/>
          </a:xfrm>
          <a:prstGeom prst="rect">
            <a:avLst/>
          </a:prstGeom>
          <a:noFill/>
        </p:spPr>
        <p:txBody>
          <a:bodyPr wrap="none" rtlCol="0">
            <a:spAutoFit/>
          </a:bodyPr>
          <a:lstStyle/>
          <a:p>
            <a:r>
              <a:rPr lang="en-US" dirty="0" smtClean="0"/>
              <a:t>t</a:t>
            </a:r>
            <a:r>
              <a:rPr lang="en-US" baseline="-25000" dirty="0"/>
              <a:t>2</a:t>
            </a:r>
          </a:p>
        </p:txBody>
      </p:sp>
      <p:sp>
        <p:nvSpPr>
          <p:cNvPr id="11" name="Rectangle 10"/>
          <p:cNvSpPr/>
          <p:nvPr/>
        </p:nvSpPr>
        <p:spPr>
          <a:xfrm>
            <a:off x="2182091" y="4375479"/>
            <a:ext cx="7620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2" name="Rectangle 11"/>
          <p:cNvSpPr/>
          <p:nvPr/>
        </p:nvSpPr>
        <p:spPr>
          <a:xfrm>
            <a:off x="3248891" y="4375479"/>
            <a:ext cx="1524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½</a:t>
            </a:r>
            <a:endParaRPr lang="en-US" sz="1200" dirty="0"/>
          </a:p>
        </p:txBody>
      </p:sp>
      <p:sp>
        <p:nvSpPr>
          <p:cNvPr id="13" name="Rectangle 12"/>
          <p:cNvSpPr/>
          <p:nvPr/>
        </p:nvSpPr>
        <p:spPr>
          <a:xfrm>
            <a:off x="3401291" y="4375479"/>
            <a:ext cx="1143000" cy="381000"/>
          </a:xfrm>
          <a:prstGeom prst="rect">
            <a:avLst/>
          </a:prstGeom>
          <a:solidFill>
            <a:srgbClr val="C00000">
              <a:alpha val="50196"/>
            </a:srgbClr>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2.5</a:t>
            </a:r>
            <a:endParaRPr lang="en-US" sz="1800" dirty="0"/>
          </a:p>
        </p:txBody>
      </p:sp>
      <p:sp>
        <p:nvSpPr>
          <p:cNvPr id="14" name="Rectangle 13"/>
          <p:cNvSpPr/>
          <p:nvPr/>
        </p:nvSpPr>
        <p:spPr>
          <a:xfrm>
            <a:off x="1420090" y="3537279"/>
            <a:ext cx="764969"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5" name="Rectangle 14"/>
          <p:cNvSpPr/>
          <p:nvPr/>
        </p:nvSpPr>
        <p:spPr>
          <a:xfrm>
            <a:off x="2944091" y="3537279"/>
            <a:ext cx="304800"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59" name="Rectangle 58"/>
          <p:cNvSpPr/>
          <p:nvPr/>
        </p:nvSpPr>
        <p:spPr>
          <a:xfrm>
            <a:off x="3381491" y="3536293"/>
            <a:ext cx="304800"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60" name="TextBox 59"/>
          <p:cNvSpPr txBox="1"/>
          <p:nvPr/>
        </p:nvSpPr>
        <p:spPr>
          <a:xfrm>
            <a:off x="2766951" y="4928260"/>
            <a:ext cx="312906" cy="369332"/>
          </a:xfrm>
          <a:prstGeom prst="rect">
            <a:avLst/>
          </a:prstGeom>
          <a:noFill/>
        </p:spPr>
        <p:txBody>
          <a:bodyPr wrap="none" rtlCol="0">
            <a:spAutoFit/>
          </a:bodyPr>
          <a:lstStyle/>
          <a:p>
            <a:r>
              <a:rPr lang="en-US" sz="1800" dirty="0" smtClean="0"/>
              <a:t>4</a:t>
            </a:r>
            <a:endParaRPr lang="en-US" sz="1800" dirty="0"/>
          </a:p>
        </p:txBody>
      </p:sp>
      <p:sp>
        <p:nvSpPr>
          <p:cNvPr id="61" name="TextBox 60"/>
          <p:cNvSpPr txBox="1"/>
          <p:nvPr/>
        </p:nvSpPr>
        <p:spPr>
          <a:xfrm>
            <a:off x="4356265" y="4928260"/>
            <a:ext cx="312906" cy="369332"/>
          </a:xfrm>
          <a:prstGeom prst="rect">
            <a:avLst/>
          </a:prstGeom>
          <a:noFill/>
        </p:spPr>
        <p:txBody>
          <a:bodyPr wrap="none" rtlCol="0">
            <a:spAutoFit/>
          </a:bodyPr>
          <a:lstStyle/>
          <a:p>
            <a:r>
              <a:rPr lang="en-US" sz="1800" dirty="0" smtClean="0"/>
              <a:t>8</a:t>
            </a:r>
            <a:endParaRPr lang="en-US" sz="1800" dirty="0"/>
          </a:p>
        </p:txBody>
      </p:sp>
      <p:graphicFrame>
        <p:nvGraphicFramePr>
          <p:cNvPr id="62" name="Table 61"/>
          <p:cNvGraphicFramePr>
            <a:graphicFrameLocks noGrp="1"/>
          </p:cNvGraphicFramePr>
          <p:nvPr/>
        </p:nvGraphicFramePr>
        <p:xfrm>
          <a:off x="570017" y="1560916"/>
          <a:ext cx="8122720" cy="1112520"/>
        </p:xfrm>
        <a:graphic>
          <a:graphicData uri="http://schemas.openxmlformats.org/drawingml/2006/table">
            <a:tbl>
              <a:tblPr firstRow="1" bandRow="1">
                <a:tableStyleId>{5C22544A-7EE6-4342-B048-85BDC9FD1C3A}</a:tableStyleId>
              </a:tblPr>
              <a:tblGrid>
                <a:gridCol w="2220684"/>
                <a:gridCol w="1294411"/>
                <a:gridCol w="1358537"/>
                <a:gridCol w="1624544"/>
                <a:gridCol w="1624544"/>
              </a:tblGrid>
              <a:tr h="370840">
                <a:tc>
                  <a:txBody>
                    <a:bodyPr/>
                    <a:lstStyle/>
                    <a:p>
                      <a:r>
                        <a:rPr lang="en-US" dirty="0" smtClean="0"/>
                        <a:t>Task</a:t>
                      </a:r>
                      <a:endParaRPr lang="en-US" dirty="0"/>
                    </a:p>
                  </a:txBody>
                  <a:tcPr>
                    <a:solidFill>
                      <a:srgbClr val="336699"/>
                    </a:solidFill>
                  </a:tcPr>
                </a:tc>
                <a:tc>
                  <a:txBody>
                    <a:bodyPr/>
                    <a:lstStyle/>
                    <a:p>
                      <a:r>
                        <a:rPr lang="en-US" dirty="0" smtClean="0"/>
                        <a:t>Period</a:t>
                      </a:r>
                      <a:endParaRPr lang="en-US" dirty="0"/>
                    </a:p>
                  </a:txBody>
                  <a:tcPr>
                    <a:solidFill>
                      <a:srgbClr val="336699"/>
                    </a:solidFill>
                  </a:tcPr>
                </a:tc>
                <a:tc>
                  <a:txBody>
                    <a:bodyPr/>
                    <a:lstStyle/>
                    <a:p>
                      <a:r>
                        <a:rPr lang="en-US" dirty="0" smtClean="0"/>
                        <a:t>Criticality</a:t>
                      </a:r>
                      <a:endParaRPr lang="en-US" dirty="0"/>
                    </a:p>
                  </a:txBody>
                  <a:tcPr>
                    <a:solidFill>
                      <a:srgbClr val="336699"/>
                    </a:solidFill>
                  </a:tcPr>
                </a:tc>
                <a:tc>
                  <a:txBody>
                    <a:bodyPr/>
                    <a:lstStyle/>
                    <a:p>
                      <a:r>
                        <a:rPr lang="en-US" dirty="0" smtClean="0"/>
                        <a:t>WCET</a:t>
                      </a:r>
                      <a:endParaRPr lang="en-US" dirty="0"/>
                    </a:p>
                  </a:txBody>
                  <a:tcPr>
                    <a:solidFill>
                      <a:srgbClr val="336699"/>
                    </a:solidFill>
                  </a:tcPr>
                </a:tc>
                <a:tc>
                  <a:txBody>
                    <a:bodyPr/>
                    <a:lstStyle/>
                    <a:p>
                      <a:r>
                        <a:rPr lang="en-US" dirty="0" smtClean="0"/>
                        <a:t>NCET</a:t>
                      </a:r>
                      <a:endParaRPr lang="en-US" dirty="0"/>
                    </a:p>
                  </a:txBody>
                  <a:tcPr>
                    <a:solidFill>
                      <a:srgbClr val="336699"/>
                    </a:solidFill>
                  </a:tcPr>
                </a:tc>
              </a:tr>
              <a:tr h="370840">
                <a:tc>
                  <a:txBody>
                    <a:bodyPr/>
                    <a:lstStyle/>
                    <a:p>
                      <a:r>
                        <a:rPr lang="en-US" dirty="0" smtClean="0"/>
                        <a:t>t</a:t>
                      </a:r>
                      <a:r>
                        <a:rPr lang="en-US" baseline="-25000" dirty="0" smtClean="0"/>
                        <a:t>1 </a:t>
                      </a:r>
                      <a:r>
                        <a:rPr lang="en-US" baseline="0" dirty="0" smtClean="0"/>
                        <a:t>Surveillance </a:t>
                      </a:r>
                      <a:r>
                        <a:rPr lang="en-US" baseline="0" dirty="0" err="1" smtClean="0"/>
                        <a:t>Cov</a:t>
                      </a:r>
                      <a:r>
                        <a:rPr lang="en-US" baseline="0" dirty="0" smtClean="0"/>
                        <a:t>.</a:t>
                      </a:r>
                      <a:endParaRPr lang="en-US" baseline="-25000" dirty="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r>
              <a:tr h="370840">
                <a:tc>
                  <a:txBody>
                    <a:bodyPr/>
                    <a:lstStyle/>
                    <a:p>
                      <a:r>
                        <a:rPr lang="en-US" dirty="0" smtClean="0"/>
                        <a:t>t</a:t>
                      </a:r>
                      <a:r>
                        <a:rPr lang="en-US" baseline="-25000" dirty="0" smtClean="0"/>
                        <a:t>2  </a:t>
                      </a:r>
                      <a:r>
                        <a:rPr lang="en-US" baseline="0" dirty="0" smtClean="0"/>
                        <a:t>Collision Avoid.</a:t>
                      </a:r>
                      <a:endParaRPr lang="en-US" baseline="-25000" dirty="0"/>
                    </a:p>
                  </a:txBody>
                  <a:tcPr/>
                </a:tc>
                <a:tc>
                  <a:txBody>
                    <a:bodyPr/>
                    <a:lstStyle/>
                    <a:p>
                      <a:r>
                        <a:rPr lang="en-US" dirty="0" smtClean="0"/>
                        <a:t>8</a:t>
                      </a:r>
                      <a:endParaRPr lang="en-US" dirty="0"/>
                    </a:p>
                  </a:txBody>
                  <a:tcPr/>
                </a:tc>
                <a:tc>
                  <a:txBody>
                    <a:bodyPr/>
                    <a:lstStyle/>
                    <a:p>
                      <a:r>
                        <a:rPr lang="en-US" dirty="0" smtClean="0"/>
                        <a:t>Safety</a:t>
                      </a:r>
                      <a:endParaRPr lang="en-US" dirty="0"/>
                    </a:p>
                  </a:txBody>
                  <a:tcPr/>
                </a:tc>
                <a:tc>
                  <a:txBody>
                    <a:bodyPr/>
                    <a:lstStyle/>
                    <a:p>
                      <a:r>
                        <a:rPr lang="en-US" dirty="0" smtClean="0"/>
                        <a:t>5</a:t>
                      </a:r>
                      <a:endParaRPr lang="en-US" dirty="0"/>
                    </a:p>
                  </a:txBody>
                  <a:tcPr/>
                </a:tc>
                <a:tc>
                  <a:txBody>
                    <a:bodyPr/>
                    <a:lstStyle/>
                    <a:p>
                      <a:r>
                        <a:rPr lang="en-US" dirty="0" smtClean="0"/>
                        <a:t>2.5</a:t>
                      </a:r>
                      <a:endParaRPr lang="en-US" dirty="0"/>
                    </a:p>
                  </a:txBody>
                  <a:tcPr/>
                </a:tc>
              </a:tr>
            </a:tbl>
          </a:graphicData>
        </a:graphic>
      </p:graphicFrame>
      <p:sp>
        <p:nvSpPr>
          <p:cNvPr id="24" name="Title 3"/>
          <p:cNvSpPr>
            <a:spLocks noGrp="1"/>
          </p:cNvSpPr>
          <p:nvPr>
            <p:ph type="title"/>
          </p:nvPr>
        </p:nvSpPr>
        <p:spPr>
          <a:xfrm>
            <a:off x="304800" y="193675"/>
            <a:ext cx="8153400" cy="387798"/>
          </a:xfrm>
        </p:spPr>
        <p:txBody>
          <a:bodyPr/>
          <a:lstStyle/>
          <a:p>
            <a:r>
              <a:rPr lang="en-US" dirty="0" smtClean="0"/>
              <a:t>Zero-Slack Rate Monotonic</a:t>
            </a:r>
            <a:endParaRPr lang="en-US" dirty="0"/>
          </a:p>
        </p:txBody>
      </p:sp>
      <p:cxnSp>
        <p:nvCxnSpPr>
          <p:cNvPr id="25" name="Straight Arrow Connector 24"/>
          <p:cNvCxnSpPr/>
          <p:nvPr/>
        </p:nvCxnSpPr>
        <p:spPr>
          <a:xfrm flipV="1">
            <a:off x="3411019" y="4581727"/>
            <a:ext cx="334130" cy="289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bwMode="auto">
          <a:xfrm flipV="1">
            <a:off x="3260782" y="4766097"/>
            <a:ext cx="1" cy="685799"/>
          </a:xfrm>
          <a:prstGeom prst="straightConnector1">
            <a:avLst/>
          </a:prstGeom>
          <a:solidFill>
            <a:srgbClr val="5CA1FB"/>
          </a:solidFill>
          <a:ln w="38100" cap="flat" cmpd="sng" algn="ctr">
            <a:solidFill>
              <a:schemeClr val="tx1"/>
            </a:solidFill>
            <a:prstDash val="solid"/>
            <a:round/>
            <a:headEnd type="none" w="med" len="med"/>
            <a:tailEnd type="arrow"/>
          </a:ln>
          <a:effectLst/>
        </p:spPr>
      </p:cxnSp>
      <p:sp>
        <p:nvSpPr>
          <p:cNvPr id="31" name="TextBox 30"/>
          <p:cNvSpPr txBox="1"/>
          <p:nvPr/>
        </p:nvSpPr>
        <p:spPr>
          <a:xfrm>
            <a:off x="2406771" y="5477774"/>
            <a:ext cx="1734770" cy="307777"/>
          </a:xfrm>
          <a:prstGeom prst="rect">
            <a:avLst/>
          </a:prstGeom>
          <a:noFill/>
        </p:spPr>
        <p:txBody>
          <a:bodyPr wrap="none" rtlCol="0">
            <a:spAutoFit/>
          </a:bodyPr>
          <a:lstStyle/>
          <a:p>
            <a:r>
              <a:rPr lang="en-US" sz="1400" b="1" dirty="0" smtClean="0"/>
              <a:t>Zero-Slack Instant</a:t>
            </a:r>
            <a:endParaRPr lang="en-US" sz="1400" b="1" dirty="0"/>
          </a:p>
        </p:txBody>
      </p:sp>
      <mc:AlternateContent xmlns:mc="http://schemas.openxmlformats.org/markup-compatibility/2006" xmlns:p14="http://schemas.microsoft.com/office/powerpoint/2010/main">
        <mc:Choice Requires="p14">
          <p:contentPart p14:bwMode="auto" r:id="rId2">
            <p14:nvContentPartPr>
              <p14:cNvPr id="172034" name="Ink 2"/>
              <p14:cNvContentPartPr>
                <a14:cpLocks xmlns:a14="http://schemas.microsoft.com/office/drawing/2010/main" noRot="1" noChangeAspect="1" noEditPoints="1" noChangeArrowheads="1" noChangeShapeType="1"/>
              </p14:cNvContentPartPr>
              <p14:nvPr/>
            </p14:nvContentPartPr>
            <p14:xfrm>
              <a:off x="7300913" y="3562350"/>
              <a:ext cx="9525" cy="25400"/>
            </p14:xfrm>
          </p:contentPart>
        </mc:Choice>
        <mc:Fallback xmlns="">
          <p:pic>
            <p:nvPicPr>
              <p:cNvPr id="172034" name="Ink 2"/>
              <p:cNvPicPr>
                <a:picLocks noRot="1" noChangeAspect="1" noEditPoints="1" noChangeArrowheads="1" noChangeShapeType="1"/>
              </p:cNvPicPr>
              <p:nvPr/>
            </p:nvPicPr>
            <p:blipFill>
              <a:blip r:embed="rId3"/>
              <a:stretch>
                <a:fillRect/>
              </a:stretch>
            </p:blipFill>
            <p:spPr>
              <a:xfrm>
                <a:off x="7288213" y="3560742"/>
                <a:ext cx="28121" cy="36010"/>
              </a:xfrm>
              <a:prstGeom prst="rect">
                <a:avLst/>
              </a:prstGeom>
            </p:spPr>
          </p:pic>
        </mc:Fallback>
      </mc:AlternateContent>
    </p:spTree>
    <p:extLst>
      <p:ext uri="{BB962C8B-B14F-4D97-AF65-F5344CB8AC3E}">
        <p14:creationId xmlns:p14="http://schemas.microsoft.com/office/powerpoint/2010/main" val="3518654"/>
      </p:ext>
    </p:extLst>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p:cNvCxnSpPr/>
          <p:nvPr/>
        </p:nvCxnSpPr>
        <p:spPr>
          <a:xfrm>
            <a:off x="1343891" y="39182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2829791" y="39563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418415" y="393322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343891" y="47564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2829791" y="47945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4418415" y="4771429"/>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8091" y="3537279"/>
            <a:ext cx="340158" cy="369332"/>
          </a:xfrm>
          <a:prstGeom prst="rect">
            <a:avLst/>
          </a:prstGeom>
          <a:noFill/>
        </p:spPr>
        <p:txBody>
          <a:bodyPr wrap="none" rtlCol="0">
            <a:spAutoFit/>
          </a:bodyPr>
          <a:lstStyle/>
          <a:p>
            <a:r>
              <a:rPr lang="en-US" dirty="0" smtClean="0"/>
              <a:t>t</a:t>
            </a:r>
            <a:r>
              <a:rPr lang="en-US" baseline="-25000" dirty="0" smtClean="0"/>
              <a:t>1</a:t>
            </a:r>
            <a:endParaRPr lang="en-US" baseline="-25000" dirty="0"/>
          </a:p>
        </p:txBody>
      </p:sp>
      <p:sp>
        <p:nvSpPr>
          <p:cNvPr id="10" name="TextBox 9"/>
          <p:cNvSpPr txBox="1"/>
          <p:nvPr/>
        </p:nvSpPr>
        <p:spPr>
          <a:xfrm>
            <a:off x="658091" y="4451679"/>
            <a:ext cx="340158" cy="369332"/>
          </a:xfrm>
          <a:prstGeom prst="rect">
            <a:avLst/>
          </a:prstGeom>
          <a:noFill/>
        </p:spPr>
        <p:txBody>
          <a:bodyPr wrap="none" rtlCol="0">
            <a:spAutoFit/>
          </a:bodyPr>
          <a:lstStyle/>
          <a:p>
            <a:r>
              <a:rPr lang="en-US" dirty="0" smtClean="0"/>
              <a:t>t</a:t>
            </a:r>
            <a:r>
              <a:rPr lang="en-US" baseline="-25000" dirty="0"/>
              <a:t>2</a:t>
            </a:r>
          </a:p>
        </p:txBody>
      </p:sp>
      <p:sp>
        <p:nvSpPr>
          <p:cNvPr id="11" name="Rectangle 10"/>
          <p:cNvSpPr/>
          <p:nvPr/>
        </p:nvSpPr>
        <p:spPr>
          <a:xfrm>
            <a:off x="2182091" y="4375479"/>
            <a:ext cx="7620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2" name="Rectangle 11"/>
          <p:cNvSpPr/>
          <p:nvPr/>
        </p:nvSpPr>
        <p:spPr>
          <a:xfrm>
            <a:off x="3248891" y="4375479"/>
            <a:ext cx="1524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½</a:t>
            </a:r>
            <a:endParaRPr lang="en-US" sz="1200" dirty="0"/>
          </a:p>
        </p:txBody>
      </p:sp>
      <p:sp>
        <p:nvSpPr>
          <p:cNvPr id="13" name="Rectangle 12"/>
          <p:cNvSpPr/>
          <p:nvPr/>
        </p:nvSpPr>
        <p:spPr>
          <a:xfrm>
            <a:off x="3401291" y="4375479"/>
            <a:ext cx="1143000" cy="381000"/>
          </a:xfrm>
          <a:prstGeom prst="rect">
            <a:avLst/>
          </a:prstGeom>
          <a:solidFill>
            <a:srgbClr val="C00000">
              <a:alpha val="50196"/>
            </a:srgbClr>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2.5</a:t>
            </a:r>
            <a:endParaRPr lang="en-US" sz="1800" dirty="0"/>
          </a:p>
        </p:txBody>
      </p:sp>
      <p:sp>
        <p:nvSpPr>
          <p:cNvPr id="14" name="Rectangle 13"/>
          <p:cNvSpPr/>
          <p:nvPr/>
        </p:nvSpPr>
        <p:spPr>
          <a:xfrm>
            <a:off x="1420090" y="3537279"/>
            <a:ext cx="764969"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5" name="Rectangle 14"/>
          <p:cNvSpPr/>
          <p:nvPr/>
        </p:nvSpPr>
        <p:spPr>
          <a:xfrm>
            <a:off x="2944091" y="3537279"/>
            <a:ext cx="304800"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18" name="Rectangle 17"/>
          <p:cNvSpPr/>
          <p:nvPr/>
        </p:nvSpPr>
        <p:spPr>
          <a:xfrm>
            <a:off x="3381835" y="3384879"/>
            <a:ext cx="304800" cy="1579007"/>
          </a:xfrm>
          <a:prstGeom prst="rect">
            <a:avLst/>
          </a:prstGeom>
          <a:no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p:cNvSpPr/>
          <p:nvPr/>
        </p:nvSpPr>
        <p:spPr>
          <a:xfrm>
            <a:off x="3381491" y="3536293"/>
            <a:ext cx="304800"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60" name="TextBox 59"/>
          <p:cNvSpPr txBox="1"/>
          <p:nvPr/>
        </p:nvSpPr>
        <p:spPr>
          <a:xfrm>
            <a:off x="2766951" y="4928260"/>
            <a:ext cx="312906" cy="369332"/>
          </a:xfrm>
          <a:prstGeom prst="rect">
            <a:avLst/>
          </a:prstGeom>
          <a:noFill/>
        </p:spPr>
        <p:txBody>
          <a:bodyPr wrap="none" rtlCol="0">
            <a:spAutoFit/>
          </a:bodyPr>
          <a:lstStyle/>
          <a:p>
            <a:r>
              <a:rPr lang="en-US" sz="1800" dirty="0" smtClean="0"/>
              <a:t>4</a:t>
            </a:r>
            <a:endParaRPr lang="en-US" sz="1800" dirty="0"/>
          </a:p>
        </p:txBody>
      </p:sp>
      <p:sp>
        <p:nvSpPr>
          <p:cNvPr id="61" name="TextBox 60"/>
          <p:cNvSpPr txBox="1"/>
          <p:nvPr/>
        </p:nvSpPr>
        <p:spPr>
          <a:xfrm>
            <a:off x="4356265" y="4928260"/>
            <a:ext cx="312906" cy="369332"/>
          </a:xfrm>
          <a:prstGeom prst="rect">
            <a:avLst/>
          </a:prstGeom>
          <a:noFill/>
        </p:spPr>
        <p:txBody>
          <a:bodyPr wrap="none" rtlCol="0">
            <a:spAutoFit/>
          </a:bodyPr>
          <a:lstStyle/>
          <a:p>
            <a:r>
              <a:rPr lang="en-US" sz="1800" dirty="0" smtClean="0"/>
              <a:t>8</a:t>
            </a:r>
            <a:endParaRPr lang="en-US" sz="1800" dirty="0"/>
          </a:p>
        </p:txBody>
      </p:sp>
      <p:graphicFrame>
        <p:nvGraphicFramePr>
          <p:cNvPr id="62" name="Table 61"/>
          <p:cNvGraphicFramePr>
            <a:graphicFrameLocks noGrp="1"/>
          </p:cNvGraphicFramePr>
          <p:nvPr/>
        </p:nvGraphicFramePr>
        <p:xfrm>
          <a:off x="570017" y="1560916"/>
          <a:ext cx="8122720" cy="1112520"/>
        </p:xfrm>
        <a:graphic>
          <a:graphicData uri="http://schemas.openxmlformats.org/drawingml/2006/table">
            <a:tbl>
              <a:tblPr firstRow="1" bandRow="1">
                <a:tableStyleId>{5C22544A-7EE6-4342-B048-85BDC9FD1C3A}</a:tableStyleId>
              </a:tblPr>
              <a:tblGrid>
                <a:gridCol w="2220684"/>
                <a:gridCol w="1294411"/>
                <a:gridCol w="1358537"/>
                <a:gridCol w="1624544"/>
                <a:gridCol w="1624544"/>
              </a:tblGrid>
              <a:tr h="370840">
                <a:tc>
                  <a:txBody>
                    <a:bodyPr/>
                    <a:lstStyle/>
                    <a:p>
                      <a:r>
                        <a:rPr lang="en-US" dirty="0" smtClean="0"/>
                        <a:t>Task</a:t>
                      </a:r>
                      <a:endParaRPr lang="en-US" dirty="0"/>
                    </a:p>
                  </a:txBody>
                  <a:tcPr>
                    <a:solidFill>
                      <a:srgbClr val="336699"/>
                    </a:solidFill>
                  </a:tcPr>
                </a:tc>
                <a:tc>
                  <a:txBody>
                    <a:bodyPr/>
                    <a:lstStyle/>
                    <a:p>
                      <a:r>
                        <a:rPr lang="en-US" dirty="0" smtClean="0"/>
                        <a:t>Period</a:t>
                      </a:r>
                      <a:endParaRPr lang="en-US" dirty="0"/>
                    </a:p>
                  </a:txBody>
                  <a:tcPr>
                    <a:solidFill>
                      <a:srgbClr val="336699"/>
                    </a:solidFill>
                  </a:tcPr>
                </a:tc>
                <a:tc>
                  <a:txBody>
                    <a:bodyPr/>
                    <a:lstStyle/>
                    <a:p>
                      <a:r>
                        <a:rPr lang="en-US" dirty="0" smtClean="0"/>
                        <a:t>Criticality</a:t>
                      </a:r>
                      <a:endParaRPr lang="en-US" dirty="0"/>
                    </a:p>
                  </a:txBody>
                  <a:tcPr>
                    <a:solidFill>
                      <a:srgbClr val="336699"/>
                    </a:solidFill>
                  </a:tcPr>
                </a:tc>
                <a:tc>
                  <a:txBody>
                    <a:bodyPr/>
                    <a:lstStyle/>
                    <a:p>
                      <a:r>
                        <a:rPr lang="en-US" dirty="0" smtClean="0"/>
                        <a:t>WCET</a:t>
                      </a:r>
                      <a:endParaRPr lang="en-US" dirty="0"/>
                    </a:p>
                  </a:txBody>
                  <a:tcPr>
                    <a:solidFill>
                      <a:srgbClr val="336699"/>
                    </a:solidFill>
                  </a:tcPr>
                </a:tc>
                <a:tc>
                  <a:txBody>
                    <a:bodyPr/>
                    <a:lstStyle/>
                    <a:p>
                      <a:r>
                        <a:rPr lang="en-US" dirty="0" smtClean="0"/>
                        <a:t>NCET</a:t>
                      </a:r>
                      <a:endParaRPr lang="en-US" dirty="0"/>
                    </a:p>
                  </a:txBody>
                  <a:tcPr>
                    <a:solidFill>
                      <a:srgbClr val="336699"/>
                    </a:solidFill>
                  </a:tcPr>
                </a:tc>
              </a:tr>
              <a:tr h="370840">
                <a:tc>
                  <a:txBody>
                    <a:bodyPr/>
                    <a:lstStyle/>
                    <a:p>
                      <a:r>
                        <a:rPr lang="en-US" dirty="0" smtClean="0"/>
                        <a:t>t</a:t>
                      </a:r>
                      <a:r>
                        <a:rPr lang="en-US" baseline="-25000" dirty="0" smtClean="0"/>
                        <a:t>1 </a:t>
                      </a:r>
                      <a:r>
                        <a:rPr lang="en-US" baseline="0" dirty="0" smtClean="0"/>
                        <a:t>Surveillance </a:t>
                      </a:r>
                      <a:r>
                        <a:rPr lang="en-US" baseline="0" dirty="0" err="1" smtClean="0"/>
                        <a:t>Cov</a:t>
                      </a:r>
                      <a:r>
                        <a:rPr lang="en-US" baseline="0" dirty="0" smtClean="0"/>
                        <a:t>.</a:t>
                      </a:r>
                      <a:endParaRPr lang="en-US" baseline="-25000" dirty="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r>
              <a:tr h="370840">
                <a:tc>
                  <a:txBody>
                    <a:bodyPr/>
                    <a:lstStyle/>
                    <a:p>
                      <a:r>
                        <a:rPr lang="en-US" dirty="0" smtClean="0"/>
                        <a:t>t</a:t>
                      </a:r>
                      <a:r>
                        <a:rPr lang="en-US" baseline="-25000" dirty="0" smtClean="0"/>
                        <a:t>2  </a:t>
                      </a:r>
                      <a:r>
                        <a:rPr lang="en-US" baseline="0" dirty="0" smtClean="0"/>
                        <a:t>Collision Avoid.</a:t>
                      </a:r>
                      <a:endParaRPr lang="en-US" baseline="-25000" dirty="0"/>
                    </a:p>
                  </a:txBody>
                  <a:tcPr/>
                </a:tc>
                <a:tc>
                  <a:txBody>
                    <a:bodyPr/>
                    <a:lstStyle/>
                    <a:p>
                      <a:r>
                        <a:rPr lang="en-US" dirty="0" smtClean="0"/>
                        <a:t>8</a:t>
                      </a:r>
                      <a:endParaRPr lang="en-US" dirty="0"/>
                    </a:p>
                  </a:txBody>
                  <a:tcPr/>
                </a:tc>
                <a:tc>
                  <a:txBody>
                    <a:bodyPr/>
                    <a:lstStyle/>
                    <a:p>
                      <a:r>
                        <a:rPr lang="en-US" dirty="0" smtClean="0"/>
                        <a:t>Safety</a:t>
                      </a:r>
                      <a:endParaRPr lang="en-US" dirty="0"/>
                    </a:p>
                  </a:txBody>
                  <a:tcPr/>
                </a:tc>
                <a:tc>
                  <a:txBody>
                    <a:bodyPr/>
                    <a:lstStyle/>
                    <a:p>
                      <a:r>
                        <a:rPr lang="en-US" dirty="0" smtClean="0"/>
                        <a:t>5</a:t>
                      </a:r>
                      <a:endParaRPr lang="en-US" dirty="0"/>
                    </a:p>
                  </a:txBody>
                  <a:tcPr/>
                </a:tc>
                <a:tc>
                  <a:txBody>
                    <a:bodyPr/>
                    <a:lstStyle/>
                    <a:p>
                      <a:r>
                        <a:rPr lang="en-US" dirty="0" smtClean="0"/>
                        <a:t>2.5</a:t>
                      </a:r>
                      <a:endParaRPr lang="en-US" dirty="0"/>
                    </a:p>
                  </a:txBody>
                  <a:tcPr/>
                </a:tc>
              </a:tr>
            </a:tbl>
          </a:graphicData>
        </a:graphic>
      </p:graphicFrame>
      <p:sp>
        <p:nvSpPr>
          <p:cNvPr id="63" name="Rounded Rectangular Callout 62"/>
          <p:cNvSpPr/>
          <p:nvPr/>
        </p:nvSpPr>
        <p:spPr bwMode="auto">
          <a:xfrm>
            <a:off x="1686296" y="5486401"/>
            <a:ext cx="2018805" cy="344384"/>
          </a:xfrm>
          <a:prstGeom prst="wedgeRoundRectCallout">
            <a:avLst>
              <a:gd name="adj1" fmla="val 38663"/>
              <a:gd name="adj2" fmla="val -244707"/>
              <a:gd name="adj3" fmla="val 16667"/>
            </a:avLst>
          </a:prstGeom>
          <a:solidFill>
            <a:srgbClr val="FFFF66"/>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 charset="-128"/>
              </a:rPr>
              <a:t>Overbooking</a:t>
            </a:r>
          </a:p>
        </p:txBody>
      </p:sp>
      <p:sp>
        <p:nvSpPr>
          <p:cNvPr id="24" name="Title 3"/>
          <p:cNvSpPr>
            <a:spLocks noGrp="1"/>
          </p:cNvSpPr>
          <p:nvPr>
            <p:ph type="title"/>
          </p:nvPr>
        </p:nvSpPr>
        <p:spPr>
          <a:xfrm>
            <a:off x="304800" y="193675"/>
            <a:ext cx="8153400" cy="387798"/>
          </a:xfrm>
        </p:spPr>
        <p:txBody>
          <a:bodyPr/>
          <a:lstStyle/>
          <a:p>
            <a:r>
              <a:rPr lang="en-US" dirty="0" smtClean="0"/>
              <a:t>Zero-Slack Rate Monotonic</a:t>
            </a:r>
            <a:endParaRPr lang="en-US" dirty="0"/>
          </a:p>
        </p:txBody>
      </p:sp>
      <p:cxnSp>
        <p:nvCxnSpPr>
          <p:cNvPr id="25" name="Straight Arrow Connector 24"/>
          <p:cNvCxnSpPr/>
          <p:nvPr/>
        </p:nvCxnSpPr>
        <p:spPr>
          <a:xfrm flipV="1">
            <a:off x="3411019" y="4581727"/>
            <a:ext cx="334130" cy="2896"/>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p14="http://schemas.microsoft.com/office/powerpoint/2010/main">
        <mc:Choice Requires="p14">
          <p:contentPart p14:bwMode="auto" r:id="rId2">
            <p14:nvContentPartPr>
              <p14:cNvPr id="173058" name="Ink 2"/>
              <p14:cNvContentPartPr>
                <a14:cpLocks xmlns:a14="http://schemas.microsoft.com/office/drawing/2010/main" noRot="1" noChangeAspect="1" noEditPoints="1" noChangeArrowheads="1" noChangeShapeType="1"/>
              </p14:cNvContentPartPr>
              <p14:nvPr/>
            </p14:nvContentPartPr>
            <p14:xfrm>
              <a:off x="7300913" y="3562350"/>
              <a:ext cx="9525" cy="25400"/>
            </p14:xfrm>
          </p:contentPart>
        </mc:Choice>
        <mc:Fallback xmlns="">
          <p:pic>
            <p:nvPicPr>
              <p:cNvPr id="173058" name="Ink 2"/>
              <p:cNvPicPr>
                <a:picLocks noRot="1" noChangeAspect="1" noEditPoints="1" noChangeArrowheads="1" noChangeShapeType="1"/>
              </p:cNvPicPr>
              <p:nvPr/>
            </p:nvPicPr>
            <p:blipFill>
              <a:blip r:embed="rId3"/>
              <a:stretch>
                <a:fillRect/>
              </a:stretch>
            </p:blipFill>
            <p:spPr>
              <a:xfrm>
                <a:off x="7288213" y="3560742"/>
                <a:ext cx="28121" cy="36010"/>
              </a:xfrm>
              <a:prstGeom prst="rect">
                <a:avLst/>
              </a:prstGeom>
            </p:spPr>
          </p:pic>
        </mc:Fallback>
      </mc:AlternateContent>
    </p:spTree>
    <p:extLst>
      <p:ext uri="{BB962C8B-B14F-4D97-AF65-F5344CB8AC3E}">
        <p14:creationId xmlns:p14="http://schemas.microsoft.com/office/powerpoint/2010/main" val="1146581628"/>
      </p:ext>
    </p:extLst>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Arrow Connector 2"/>
          <p:cNvCxnSpPr/>
          <p:nvPr/>
        </p:nvCxnSpPr>
        <p:spPr>
          <a:xfrm>
            <a:off x="1343891" y="39182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2829791" y="39563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418415" y="393322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343891" y="47564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2829791" y="47945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4418415" y="4771429"/>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8091" y="3537279"/>
            <a:ext cx="340158" cy="369332"/>
          </a:xfrm>
          <a:prstGeom prst="rect">
            <a:avLst/>
          </a:prstGeom>
          <a:noFill/>
        </p:spPr>
        <p:txBody>
          <a:bodyPr wrap="none" rtlCol="0">
            <a:spAutoFit/>
          </a:bodyPr>
          <a:lstStyle/>
          <a:p>
            <a:r>
              <a:rPr lang="en-US" dirty="0" smtClean="0"/>
              <a:t>t</a:t>
            </a:r>
            <a:r>
              <a:rPr lang="en-US" baseline="-25000" dirty="0" smtClean="0"/>
              <a:t>1</a:t>
            </a:r>
            <a:endParaRPr lang="en-US" baseline="-25000" dirty="0"/>
          </a:p>
        </p:txBody>
      </p:sp>
      <p:sp>
        <p:nvSpPr>
          <p:cNvPr id="10" name="TextBox 9"/>
          <p:cNvSpPr txBox="1"/>
          <p:nvPr/>
        </p:nvSpPr>
        <p:spPr>
          <a:xfrm>
            <a:off x="658091" y="4451679"/>
            <a:ext cx="340158" cy="369332"/>
          </a:xfrm>
          <a:prstGeom prst="rect">
            <a:avLst/>
          </a:prstGeom>
          <a:noFill/>
        </p:spPr>
        <p:txBody>
          <a:bodyPr wrap="none" rtlCol="0">
            <a:spAutoFit/>
          </a:bodyPr>
          <a:lstStyle/>
          <a:p>
            <a:r>
              <a:rPr lang="en-US" dirty="0" smtClean="0"/>
              <a:t>t</a:t>
            </a:r>
            <a:r>
              <a:rPr lang="en-US" baseline="-25000" dirty="0"/>
              <a:t>2</a:t>
            </a:r>
          </a:p>
        </p:txBody>
      </p:sp>
      <p:sp>
        <p:nvSpPr>
          <p:cNvPr id="11" name="Rectangle 10"/>
          <p:cNvSpPr/>
          <p:nvPr/>
        </p:nvSpPr>
        <p:spPr>
          <a:xfrm>
            <a:off x="2182091" y="4375479"/>
            <a:ext cx="7620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2" name="Rectangle 11"/>
          <p:cNvSpPr/>
          <p:nvPr/>
        </p:nvSpPr>
        <p:spPr>
          <a:xfrm>
            <a:off x="3248891" y="4375479"/>
            <a:ext cx="1524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½</a:t>
            </a:r>
            <a:endParaRPr lang="en-US" sz="1200" dirty="0"/>
          </a:p>
        </p:txBody>
      </p:sp>
      <p:sp>
        <p:nvSpPr>
          <p:cNvPr id="13" name="Rectangle 12"/>
          <p:cNvSpPr/>
          <p:nvPr/>
        </p:nvSpPr>
        <p:spPr>
          <a:xfrm>
            <a:off x="3401291" y="4375479"/>
            <a:ext cx="1143000" cy="381000"/>
          </a:xfrm>
          <a:prstGeom prst="rect">
            <a:avLst/>
          </a:prstGeom>
          <a:solidFill>
            <a:srgbClr val="C00000">
              <a:alpha val="50196"/>
            </a:srgbClr>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2.5</a:t>
            </a:r>
            <a:endParaRPr lang="en-US" sz="1800" dirty="0"/>
          </a:p>
        </p:txBody>
      </p:sp>
      <p:cxnSp>
        <p:nvCxnSpPr>
          <p:cNvPr id="17" name="Straight Arrow Connector 16"/>
          <p:cNvCxnSpPr/>
          <p:nvPr/>
        </p:nvCxnSpPr>
        <p:spPr>
          <a:xfrm>
            <a:off x="3401291" y="4574895"/>
            <a:ext cx="314675" cy="683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9" name="Table 18"/>
          <p:cNvGraphicFramePr>
            <a:graphicFrameLocks noGrp="1"/>
          </p:cNvGraphicFramePr>
          <p:nvPr/>
        </p:nvGraphicFramePr>
        <p:xfrm>
          <a:off x="344384" y="1560916"/>
          <a:ext cx="8597736" cy="1483360"/>
        </p:xfrm>
        <a:graphic>
          <a:graphicData uri="http://schemas.openxmlformats.org/drawingml/2006/table">
            <a:tbl>
              <a:tblPr firstRow="1" bandRow="1">
                <a:tableStyleId>{5C22544A-7EE6-4342-B048-85BDC9FD1C3A}</a:tableStyleId>
              </a:tblPr>
              <a:tblGrid>
                <a:gridCol w="2666445"/>
                <a:gridCol w="1062407"/>
                <a:gridCol w="1460665"/>
                <a:gridCol w="1270660"/>
                <a:gridCol w="1128156"/>
                <a:gridCol w="1009403"/>
              </a:tblGrid>
              <a:tr h="370840">
                <a:tc>
                  <a:txBody>
                    <a:bodyPr/>
                    <a:lstStyle/>
                    <a:p>
                      <a:r>
                        <a:rPr lang="en-US" dirty="0" smtClean="0"/>
                        <a:t>Task</a:t>
                      </a:r>
                      <a:endParaRPr lang="en-US" dirty="0"/>
                    </a:p>
                  </a:txBody>
                  <a:tcPr>
                    <a:solidFill>
                      <a:srgbClr val="336699"/>
                    </a:solidFill>
                  </a:tcPr>
                </a:tc>
                <a:tc>
                  <a:txBody>
                    <a:bodyPr/>
                    <a:lstStyle/>
                    <a:p>
                      <a:r>
                        <a:rPr lang="en-US" dirty="0" smtClean="0"/>
                        <a:t>Period</a:t>
                      </a:r>
                      <a:endParaRPr lang="en-US" dirty="0"/>
                    </a:p>
                  </a:txBody>
                  <a:tcPr>
                    <a:solidFill>
                      <a:srgbClr val="336699"/>
                    </a:solidFill>
                  </a:tcPr>
                </a:tc>
                <a:tc>
                  <a:txBody>
                    <a:bodyPr/>
                    <a:lstStyle/>
                    <a:p>
                      <a:r>
                        <a:rPr lang="en-US" dirty="0" smtClean="0"/>
                        <a:t>Criticality</a:t>
                      </a:r>
                      <a:endParaRPr lang="en-US" dirty="0"/>
                    </a:p>
                  </a:txBody>
                  <a:tcPr>
                    <a:solidFill>
                      <a:srgbClr val="336699"/>
                    </a:solidFill>
                  </a:tcPr>
                </a:tc>
                <a:tc>
                  <a:txBody>
                    <a:bodyPr/>
                    <a:lstStyle/>
                    <a:p>
                      <a:r>
                        <a:rPr lang="en-US" dirty="0" smtClean="0"/>
                        <a:t>WCET</a:t>
                      </a:r>
                      <a:endParaRPr lang="en-US" dirty="0"/>
                    </a:p>
                  </a:txBody>
                  <a:tcPr>
                    <a:solidFill>
                      <a:srgbClr val="336699"/>
                    </a:solidFill>
                  </a:tcPr>
                </a:tc>
                <a:tc>
                  <a:txBody>
                    <a:bodyPr/>
                    <a:lstStyle/>
                    <a:p>
                      <a:r>
                        <a:rPr lang="en-US" dirty="0" smtClean="0"/>
                        <a:t>NCET</a:t>
                      </a:r>
                      <a:endParaRPr lang="en-US" dirty="0"/>
                    </a:p>
                  </a:txBody>
                  <a:tcPr>
                    <a:solidFill>
                      <a:srgbClr val="336699"/>
                    </a:solidFill>
                  </a:tcPr>
                </a:tc>
                <a:tc>
                  <a:txBody>
                    <a:bodyPr/>
                    <a:lstStyle/>
                    <a:p>
                      <a:r>
                        <a:rPr lang="en-US" dirty="0" smtClean="0"/>
                        <a:t>Utility</a:t>
                      </a:r>
                      <a:endParaRPr lang="en-US" dirty="0"/>
                    </a:p>
                  </a:txBody>
                  <a:tcPr>
                    <a:solidFill>
                      <a:srgbClr val="336699"/>
                    </a:solidFill>
                  </a:tcPr>
                </a:tc>
              </a:tr>
              <a:tr h="370840">
                <a:tc>
                  <a:txBody>
                    <a:bodyPr/>
                    <a:lstStyle/>
                    <a:p>
                      <a:r>
                        <a:rPr lang="en-US" dirty="0" smtClean="0"/>
                        <a:t>t</a:t>
                      </a:r>
                      <a:r>
                        <a:rPr lang="en-US" baseline="-25000" dirty="0" smtClean="0"/>
                        <a:t>1 </a:t>
                      </a:r>
                      <a:r>
                        <a:rPr lang="en-US" baseline="0" dirty="0" smtClean="0"/>
                        <a:t>Surveillance </a:t>
                      </a:r>
                      <a:r>
                        <a:rPr lang="en-US" baseline="0" dirty="0" err="1" smtClean="0"/>
                        <a:t>Cov</a:t>
                      </a:r>
                      <a:r>
                        <a:rPr lang="en-US" baseline="0" dirty="0" smtClean="0"/>
                        <a:t>.</a:t>
                      </a:r>
                      <a:endParaRPr lang="en-US" baseline="-25000" dirty="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{2,2.5}</a:t>
                      </a:r>
                      <a:endParaRPr lang="en-US" dirty="0"/>
                    </a:p>
                  </a:txBody>
                  <a:tcPr/>
                </a:tc>
              </a:tr>
              <a:tr h="370840">
                <a:tc>
                  <a:txBody>
                    <a:bodyPr/>
                    <a:lstStyle/>
                    <a:p>
                      <a:r>
                        <a:rPr lang="en-US" dirty="0" smtClean="0"/>
                        <a:t>t</a:t>
                      </a:r>
                      <a:r>
                        <a:rPr lang="en-US" baseline="-25000" dirty="0" smtClean="0"/>
                        <a:t>2  </a:t>
                      </a:r>
                      <a:r>
                        <a:rPr lang="en-US" baseline="0" dirty="0" smtClean="0"/>
                        <a:t>Collision Avoid.</a:t>
                      </a:r>
                      <a:endParaRPr lang="en-US" baseline="-25000" dirty="0"/>
                    </a:p>
                  </a:txBody>
                  <a:tcPr/>
                </a:tc>
                <a:tc>
                  <a:txBody>
                    <a:bodyPr/>
                    <a:lstStyle/>
                    <a:p>
                      <a:r>
                        <a:rPr lang="en-US" dirty="0" smtClean="0"/>
                        <a:t>8</a:t>
                      </a:r>
                      <a:endParaRPr lang="en-US" dirty="0"/>
                    </a:p>
                  </a:txBody>
                  <a:tcPr/>
                </a:tc>
                <a:tc>
                  <a:txBody>
                    <a:bodyPr/>
                    <a:lstStyle/>
                    <a:p>
                      <a:r>
                        <a:rPr lang="en-US" dirty="0" smtClean="0"/>
                        <a:t>Safety</a:t>
                      </a:r>
                      <a:endParaRPr lang="en-US" dirty="0"/>
                    </a:p>
                  </a:txBody>
                  <a:tcPr/>
                </a:tc>
                <a:tc>
                  <a:txBody>
                    <a:bodyPr/>
                    <a:lstStyle/>
                    <a:p>
                      <a:r>
                        <a:rPr lang="en-US" dirty="0" smtClean="0"/>
                        <a:t>5</a:t>
                      </a:r>
                      <a:endParaRPr lang="en-US" dirty="0"/>
                    </a:p>
                  </a:txBody>
                  <a:tcPr/>
                </a:tc>
                <a:tc>
                  <a:txBody>
                    <a:bodyPr/>
                    <a:lstStyle/>
                    <a:p>
                      <a:r>
                        <a:rPr lang="en-US" dirty="0" smtClean="0"/>
                        <a:t>2.5</a:t>
                      </a:r>
                      <a:endParaRPr lang="en-US" dirty="0"/>
                    </a:p>
                  </a:txBody>
                  <a:tcPr/>
                </a:tc>
                <a:tc>
                  <a:txBody>
                    <a:bodyPr/>
                    <a:lstStyle/>
                    <a:p>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a:t>
                      </a:r>
                      <a:r>
                        <a:rPr lang="en-US" baseline="-25000" dirty="0" smtClean="0"/>
                        <a:t>3 </a:t>
                      </a:r>
                      <a:r>
                        <a:rPr lang="en-US" baseline="0" dirty="0" smtClean="0"/>
                        <a:t>Amount of Intelligence</a:t>
                      </a:r>
                      <a:endParaRPr lang="en-US" baseline="-25000" dirty="0" smtClean="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{2,2.5}</a:t>
                      </a:r>
                    </a:p>
                  </a:txBody>
                  <a:tcPr/>
                </a:tc>
              </a:tr>
            </a:tbl>
          </a:graphicData>
        </a:graphic>
      </p:graphicFrame>
      <p:cxnSp>
        <p:nvCxnSpPr>
          <p:cNvPr id="20" name="Straight Arrow Connector 19"/>
          <p:cNvCxnSpPr/>
          <p:nvPr/>
        </p:nvCxnSpPr>
        <p:spPr>
          <a:xfrm>
            <a:off x="1353787" y="5555095"/>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2839687" y="5593195"/>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4428311" y="5570045"/>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67987" y="5174095"/>
            <a:ext cx="383438" cy="461665"/>
          </a:xfrm>
          <a:prstGeom prst="rect">
            <a:avLst/>
          </a:prstGeom>
          <a:noFill/>
        </p:spPr>
        <p:txBody>
          <a:bodyPr wrap="none" rtlCol="0">
            <a:spAutoFit/>
          </a:bodyPr>
          <a:lstStyle/>
          <a:p>
            <a:r>
              <a:rPr lang="en-US" dirty="0" smtClean="0"/>
              <a:t>t</a:t>
            </a:r>
            <a:r>
              <a:rPr lang="en-US" baseline="-25000" dirty="0" smtClean="0"/>
              <a:t>3</a:t>
            </a:r>
            <a:endParaRPr lang="en-US" baseline="-25000" dirty="0"/>
          </a:p>
        </p:txBody>
      </p:sp>
      <p:sp>
        <p:nvSpPr>
          <p:cNvPr id="59" name="TextBox 58"/>
          <p:cNvSpPr txBox="1"/>
          <p:nvPr/>
        </p:nvSpPr>
        <p:spPr>
          <a:xfrm>
            <a:off x="2766951" y="5648341"/>
            <a:ext cx="312906" cy="369332"/>
          </a:xfrm>
          <a:prstGeom prst="rect">
            <a:avLst/>
          </a:prstGeom>
          <a:noFill/>
        </p:spPr>
        <p:txBody>
          <a:bodyPr wrap="none" rtlCol="0">
            <a:spAutoFit/>
          </a:bodyPr>
          <a:lstStyle/>
          <a:p>
            <a:r>
              <a:rPr lang="en-US" sz="1800" dirty="0" smtClean="0"/>
              <a:t>4</a:t>
            </a:r>
            <a:endParaRPr lang="en-US" sz="1800" dirty="0"/>
          </a:p>
        </p:txBody>
      </p:sp>
      <p:sp>
        <p:nvSpPr>
          <p:cNvPr id="60" name="TextBox 59"/>
          <p:cNvSpPr txBox="1"/>
          <p:nvPr/>
        </p:nvSpPr>
        <p:spPr>
          <a:xfrm>
            <a:off x="4356265" y="5650655"/>
            <a:ext cx="312906" cy="369332"/>
          </a:xfrm>
          <a:prstGeom prst="rect">
            <a:avLst/>
          </a:prstGeom>
          <a:noFill/>
        </p:spPr>
        <p:txBody>
          <a:bodyPr wrap="none" rtlCol="0">
            <a:spAutoFit/>
          </a:bodyPr>
          <a:lstStyle/>
          <a:p>
            <a:r>
              <a:rPr lang="en-US" sz="1800" dirty="0" smtClean="0"/>
              <a:t>8</a:t>
            </a:r>
            <a:endParaRPr lang="en-US" sz="1800" dirty="0"/>
          </a:p>
        </p:txBody>
      </p:sp>
      <p:sp>
        <p:nvSpPr>
          <p:cNvPr id="69" name="Rectangle 68"/>
          <p:cNvSpPr/>
          <p:nvPr/>
        </p:nvSpPr>
        <p:spPr bwMode="auto">
          <a:xfrm>
            <a:off x="1318161" y="3608791"/>
            <a:ext cx="855023" cy="2081720"/>
          </a:xfrm>
          <a:prstGeom prst="rect">
            <a:avLst/>
          </a:prstGeom>
          <a:noFill/>
          <a:ln w="1905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effectLst/>
              <a:latin typeface="Arial" charset="0"/>
              <a:ea typeface="ＭＳ Ｐゴシック" pitchFamily="1" charset="-128"/>
            </a:endParaRPr>
          </a:p>
        </p:txBody>
      </p:sp>
      <p:sp>
        <p:nvSpPr>
          <p:cNvPr id="70" name="Rectangle 69"/>
          <p:cNvSpPr/>
          <p:nvPr/>
        </p:nvSpPr>
        <p:spPr bwMode="auto">
          <a:xfrm>
            <a:off x="2943101" y="3618689"/>
            <a:ext cx="298863" cy="2081720"/>
          </a:xfrm>
          <a:prstGeom prst="rect">
            <a:avLst/>
          </a:prstGeom>
          <a:noFill/>
          <a:ln w="1905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effectLst/>
              <a:latin typeface="Arial" charset="0"/>
              <a:ea typeface="ＭＳ Ｐゴシック" pitchFamily="1" charset="-128"/>
            </a:endParaRPr>
          </a:p>
        </p:txBody>
      </p:sp>
      <p:sp>
        <p:nvSpPr>
          <p:cNvPr id="71" name="Rectangle 70"/>
          <p:cNvSpPr/>
          <p:nvPr/>
        </p:nvSpPr>
        <p:spPr bwMode="auto">
          <a:xfrm>
            <a:off x="3382488" y="3630563"/>
            <a:ext cx="1153886" cy="2081720"/>
          </a:xfrm>
          <a:prstGeom prst="rect">
            <a:avLst/>
          </a:prstGeom>
          <a:noFill/>
          <a:ln w="1905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effectLst/>
              <a:latin typeface="Arial" charset="0"/>
              <a:ea typeface="ＭＳ Ｐゴシック" pitchFamily="1" charset="-128"/>
            </a:endParaRPr>
          </a:p>
        </p:txBody>
      </p:sp>
      <p:sp>
        <p:nvSpPr>
          <p:cNvPr id="72" name="Rounded Rectangular Callout 71"/>
          <p:cNvSpPr/>
          <p:nvPr/>
        </p:nvSpPr>
        <p:spPr bwMode="auto">
          <a:xfrm>
            <a:off x="5296395" y="3335898"/>
            <a:ext cx="1911927" cy="701712"/>
          </a:xfrm>
          <a:prstGeom prst="wedgeRoundRectCallout">
            <a:avLst>
              <a:gd name="adj1" fmla="val -89156"/>
              <a:gd name="adj2" fmla="val 74130"/>
              <a:gd name="adj3" fmla="val 16667"/>
            </a:avLst>
          </a:prstGeom>
          <a:solidFill>
            <a:srgbClr val="FFFF66"/>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Arial" charset="0"/>
                <a:ea typeface="ＭＳ Ｐゴシック" pitchFamily="1" charset="-128"/>
              </a:rPr>
              <a:t>Reclaimed</a:t>
            </a:r>
            <a:r>
              <a:rPr kumimoji="0" lang="en-US" sz="2000" b="1" i="0" u="none" strike="noStrike" cap="none" normalizeH="0" dirty="0" smtClean="0">
                <a:ln>
                  <a:noFill/>
                </a:ln>
                <a:solidFill>
                  <a:schemeClr val="tx1"/>
                </a:solidFill>
                <a:effectLst/>
                <a:latin typeface="Arial" charset="0"/>
                <a:ea typeface="ＭＳ Ｐゴシック" pitchFamily="1" charset="-128"/>
              </a:rPr>
              <a:t> </a:t>
            </a:r>
            <a:br>
              <a:rPr kumimoji="0" lang="en-US" sz="2000" b="1" i="0" u="none" strike="noStrike" cap="none" normalizeH="0" dirty="0" smtClean="0">
                <a:ln>
                  <a:noFill/>
                </a:ln>
                <a:solidFill>
                  <a:schemeClr val="tx1"/>
                </a:solidFill>
                <a:effectLst/>
                <a:latin typeface="Arial" charset="0"/>
                <a:ea typeface="ＭＳ Ｐゴシック" pitchFamily="1" charset="-128"/>
              </a:rPr>
            </a:br>
            <a:r>
              <a:rPr kumimoji="0" lang="en-US" sz="2000" b="1" i="0" u="none" strike="noStrike" cap="none" normalizeH="0" dirty="0" smtClean="0">
                <a:ln>
                  <a:noFill/>
                </a:ln>
                <a:solidFill>
                  <a:schemeClr val="tx1"/>
                </a:solidFill>
                <a:effectLst/>
                <a:latin typeface="Arial" charset="0"/>
                <a:ea typeface="ＭＳ Ｐゴシック" pitchFamily="1" charset="-128"/>
              </a:rPr>
              <a:t>Resources</a:t>
            </a:r>
            <a:endParaRPr kumimoji="0" lang="en-US" sz="2000" b="1" i="0" u="none" strike="noStrike" cap="none" normalizeH="0" baseline="0" dirty="0" smtClean="0">
              <a:ln>
                <a:noFill/>
              </a:ln>
              <a:solidFill>
                <a:schemeClr val="tx1"/>
              </a:solidFill>
              <a:effectLst/>
              <a:latin typeface="Arial" charset="0"/>
              <a:ea typeface="ＭＳ Ｐゴシック" pitchFamily="1" charset="-128"/>
            </a:endParaRPr>
          </a:p>
        </p:txBody>
      </p:sp>
      <p:sp>
        <p:nvSpPr>
          <p:cNvPr id="27" name="Title 3"/>
          <p:cNvSpPr>
            <a:spLocks noGrp="1"/>
          </p:cNvSpPr>
          <p:nvPr>
            <p:ph type="title"/>
          </p:nvPr>
        </p:nvSpPr>
        <p:spPr>
          <a:xfrm>
            <a:off x="304800" y="193675"/>
            <a:ext cx="8153400" cy="775597"/>
          </a:xfrm>
        </p:spPr>
        <p:txBody>
          <a:bodyPr/>
          <a:lstStyle/>
          <a:p>
            <a:r>
              <a:rPr lang="en-US" dirty="0" smtClean="0"/>
              <a:t>Reclaiming Resources in Mixed-Criticality Systems</a:t>
            </a:r>
            <a:endParaRPr lang="en-US" dirty="0"/>
          </a:p>
        </p:txBody>
      </p:sp>
      <mc:AlternateContent xmlns:mc="http://schemas.openxmlformats.org/markup-compatibility/2006" xmlns:p14="http://schemas.microsoft.com/office/powerpoint/2010/main">
        <mc:Choice Requires="p14">
          <p:contentPart p14:bwMode="auto" r:id="rId2">
            <p14:nvContentPartPr>
              <p14:cNvPr id="174082" name="Ink 2"/>
              <p14:cNvContentPartPr>
                <a14:cpLocks xmlns:a14="http://schemas.microsoft.com/office/drawing/2010/main" noRot="1" noChangeAspect="1" noEditPoints="1" noChangeArrowheads="1" noChangeShapeType="1"/>
              </p14:cNvContentPartPr>
              <p14:nvPr/>
            </p14:nvContentPartPr>
            <p14:xfrm>
              <a:off x="5359400" y="4362450"/>
              <a:ext cx="9525" cy="9525"/>
            </p14:xfrm>
          </p:contentPart>
        </mc:Choice>
        <mc:Fallback xmlns="">
          <p:pic>
            <p:nvPicPr>
              <p:cNvPr id="174082" name="Ink 2"/>
              <p:cNvPicPr>
                <a:picLocks noRot="1" noChangeAspect="1" noEditPoints="1" noChangeArrowheads="1" noChangeShapeType="1"/>
              </p:cNvPicPr>
              <p:nvPr/>
            </p:nvPicPr>
            <p:blipFill>
              <a:blip r:embed="rId3"/>
              <a:stretch>
                <a:fillRect/>
              </a:stretch>
            </p:blipFill>
            <p:spPr>
              <a:xfrm>
                <a:off x="5357568" y="4360985"/>
                <a:ext cx="12822" cy="12822"/>
              </a:xfrm>
              <a:prstGeom prst="rect">
                <a:avLst/>
              </a:prstGeom>
            </p:spPr>
          </p:pic>
        </mc:Fallback>
      </mc:AlternateContent>
    </p:spTree>
    <p:extLst>
      <p:ext uri="{BB962C8B-B14F-4D97-AF65-F5344CB8AC3E}">
        <p14:creationId xmlns:p14="http://schemas.microsoft.com/office/powerpoint/2010/main" val="3686968172"/>
      </p:ext>
    </p:extLst>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Oval 81"/>
          <p:cNvSpPr/>
          <p:nvPr/>
        </p:nvSpPr>
        <p:spPr bwMode="auto">
          <a:xfrm>
            <a:off x="5783283" y="3325091"/>
            <a:ext cx="688769" cy="344384"/>
          </a:xfrm>
          <a:prstGeom prst="ellipse">
            <a:avLst/>
          </a:prstGeom>
          <a:solidFill>
            <a:srgbClr val="FFFF66"/>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sp>
        <p:nvSpPr>
          <p:cNvPr id="66" name="Right Triangle 65"/>
          <p:cNvSpPr/>
          <p:nvPr/>
        </p:nvSpPr>
        <p:spPr bwMode="auto">
          <a:xfrm flipH="1">
            <a:off x="6246418" y="3669031"/>
            <a:ext cx="485851" cy="567214"/>
          </a:xfrm>
          <a:prstGeom prst="rtTriangle">
            <a:avLst/>
          </a:prstGeom>
          <a:solidFill>
            <a:srgbClr val="336699"/>
          </a:solidFill>
          <a:ln w="12700" cap="flat" cmpd="sng" algn="ctr">
            <a:solidFill>
              <a:srgbClr val="0070C0"/>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cxnSp>
        <p:nvCxnSpPr>
          <p:cNvPr id="3" name="Straight Arrow Connector 2"/>
          <p:cNvCxnSpPr/>
          <p:nvPr/>
        </p:nvCxnSpPr>
        <p:spPr>
          <a:xfrm>
            <a:off x="1343891" y="39182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2829791" y="39563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418415" y="393322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343891" y="47564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2829791" y="47945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4418415" y="4771429"/>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8091" y="3537279"/>
            <a:ext cx="340158" cy="369332"/>
          </a:xfrm>
          <a:prstGeom prst="rect">
            <a:avLst/>
          </a:prstGeom>
          <a:noFill/>
        </p:spPr>
        <p:txBody>
          <a:bodyPr wrap="none" rtlCol="0">
            <a:spAutoFit/>
          </a:bodyPr>
          <a:lstStyle/>
          <a:p>
            <a:r>
              <a:rPr lang="en-US" dirty="0" smtClean="0"/>
              <a:t>t</a:t>
            </a:r>
            <a:r>
              <a:rPr lang="en-US" baseline="-25000" dirty="0" smtClean="0"/>
              <a:t>1</a:t>
            </a:r>
            <a:endParaRPr lang="en-US" baseline="-25000" dirty="0"/>
          </a:p>
        </p:txBody>
      </p:sp>
      <p:sp>
        <p:nvSpPr>
          <p:cNvPr id="10" name="TextBox 9"/>
          <p:cNvSpPr txBox="1"/>
          <p:nvPr/>
        </p:nvSpPr>
        <p:spPr>
          <a:xfrm>
            <a:off x="658091" y="4451679"/>
            <a:ext cx="340158" cy="369332"/>
          </a:xfrm>
          <a:prstGeom prst="rect">
            <a:avLst/>
          </a:prstGeom>
          <a:noFill/>
        </p:spPr>
        <p:txBody>
          <a:bodyPr wrap="none" rtlCol="0">
            <a:spAutoFit/>
          </a:bodyPr>
          <a:lstStyle/>
          <a:p>
            <a:r>
              <a:rPr lang="en-US" dirty="0" smtClean="0"/>
              <a:t>t</a:t>
            </a:r>
            <a:r>
              <a:rPr lang="en-US" baseline="-25000" dirty="0"/>
              <a:t>2</a:t>
            </a:r>
          </a:p>
        </p:txBody>
      </p:sp>
      <p:sp>
        <p:nvSpPr>
          <p:cNvPr id="11" name="Rectangle 10"/>
          <p:cNvSpPr/>
          <p:nvPr/>
        </p:nvSpPr>
        <p:spPr>
          <a:xfrm>
            <a:off x="2182091" y="4375479"/>
            <a:ext cx="7620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2" name="Rectangle 11"/>
          <p:cNvSpPr/>
          <p:nvPr/>
        </p:nvSpPr>
        <p:spPr>
          <a:xfrm>
            <a:off x="3248891" y="4375479"/>
            <a:ext cx="1524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½</a:t>
            </a:r>
            <a:endParaRPr lang="en-US" sz="1200" dirty="0"/>
          </a:p>
        </p:txBody>
      </p:sp>
      <p:sp>
        <p:nvSpPr>
          <p:cNvPr id="13" name="Rectangle 12"/>
          <p:cNvSpPr/>
          <p:nvPr/>
        </p:nvSpPr>
        <p:spPr>
          <a:xfrm>
            <a:off x="3401291" y="4375479"/>
            <a:ext cx="1143000" cy="381000"/>
          </a:xfrm>
          <a:prstGeom prst="rect">
            <a:avLst/>
          </a:prstGeom>
          <a:solidFill>
            <a:srgbClr val="C00000">
              <a:alpha val="50196"/>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2.5</a:t>
            </a:r>
            <a:endParaRPr lang="en-US" sz="1800" dirty="0"/>
          </a:p>
        </p:txBody>
      </p:sp>
      <p:sp>
        <p:nvSpPr>
          <p:cNvPr id="14" name="Rectangle 13"/>
          <p:cNvSpPr/>
          <p:nvPr/>
        </p:nvSpPr>
        <p:spPr>
          <a:xfrm>
            <a:off x="1420091" y="3537279"/>
            <a:ext cx="361208"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15" name="Rectangle 14"/>
          <p:cNvSpPr/>
          <p:nvPr/>
        </p:nvSpPr>
        <p:spPr>
          <a:xfrm>
            <a:off x="2944091" y="3537279"/>
            <a:ext cx="304800"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cxnSp>
        <p:nvCxnSpPr>
          <p:cNvPr id="17" name="Straight Arrow Connector 16"/>
          <p:cNvCxnSpPr/>
          <p:nvPr/>
        </p:nvCxnSpPr>
        <p:spPr>
          <a:xfrm>
            <a:off x="3401291" y="4604079"/>
            <a:ext cx="38100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9" name="Table 18"/>
          <p:cNvGraphicFramePr>
            <a:graphicFrameLocks noGrp="1"/>
          </p:cNvGraphicFramePr>
          <p:nvPr/>
        </p:nvGraphicFramePr>
        <p:xfrm>
          <a:off x="344384" y="1286596"/>
          <a:ext cx="8597736" cy="1752600"/>
        </p:xfrm>
        <a:graphic>
          <a:graphicData uri="http://schemas.openxmlformats.org/drawingml/2006/table">
            <a:tbl>
              <a:tblPr firstRow="1" bandRow="1">
                <a:tableStyleId>{5C22544A-7EE6-4342-B048-85BDC9FD1C3A}</a:tableStyleId>
              </a:tblPr>
              <a:tblGrid>
                <a:gridCol w="2684566"/>
                <a:gridCol w="1044286"/>
                <a:gridCol w="1460665"/>
                <a:gridCol w="1270660"/>
                <a:gridCol w="1128156"/>
                <a:gridCol w="1009403"/>
              </a:tblGrid>
              <a:tr h="370840">
                <a:tc>
                  <a:txBody>
                    <a:bodyPr/>
                    <a:lstStyle/>
                    <a:p>
                      <a:r>
                        <a:rPr lang="en-US" dirty="0" smtClean="0"/>
                        <a:t>Task</a:t>
                      </a:r>
                      <a:endParaRPr lang="en-US" dirty="0"/>
                    </a:p>
                  </a:txBody>
                  <a:tcPr>
                    <a:solidFill>
                      <a:srgbClr val="336699"/>
                    </a:solidFill>
                  </a:tcPr>
                </a:tc>
                <a:tc>
                  <a:txBody>
                    <a:bodyPr/>
                    <a:lstStyle/>
                    <a:p>
                      <a:r>
                        <a:rPr lang="en-US" dirty="0" smtClean="0"/>
                        <a:t>Period</a:t>
                      </a:r>
                      <a:endParaRPr lang="en-US" dirty="0"/>
                    </a:p>
                  </a:txBody>
                  <a:tcPr>
                    <a:solidFill>
                      <a:srgbClr val="336699"/>
                    </a:solidFill>
                  </a:tcPr>
                </a:tc>
                <a:tc>
                  <a:txBody>
                    <a:bodyPr/>
                    <a:lstStyle/>
                    <a:p>
                      <a:r>
                        <a:rPr lang="en-US" dirty="0" smtClean="0"/>
                        <a:t>Criticality</a:t>
                      </a:r>
                      <a:endParaRPr lang="en-US" dirty="0"/>
                    </a:p>
                  </a:txBody>
                  <a:tcPr>
                    <a:solidFill>
                      <a:srgbClr val="336699"/>
                    </a:solidFill>
                  </a:tcPr>
                </a:tc>
                <a:tc>
                  <a:txBody>
                    <a:bodyPr/>
                    <a:lstStyle/>
                    <a:p>
                      <a:r>
                        <a:rPr lang="en-US" dirty="0" smtClean="0"/>
                        <a:t>WCET</a:t>
                      </a:r>
                      <a:endParaRPr lang="en-US" dirty="0"/>
                    </a:p>
                  </a:txBody>
                  <a:tcPr>
                    <a:solidFill>
                      <a:srgbClr val="336699"/>
                    </a:solidFill>
                  </a:tcPr>
                </a:tc>
                <a:tc>
                  <a:txBody>
                    <a:bodyPr/>
                    <a:lstStyle/>
                    <a:p>
                      <a:r>
                        <a:rPr lang="en-US" dirty="0" smtClean="0"/>
                        <a:t>NCET</a:t>
                      </a:r>
                      <a:endParaRPr lang="en-US" dirty="0"/>
                    </a:p>
                  </a:txBody>
                  <a:tcPr>
                    <a:solidFill>
                      <a:srgbClr val="336699"/>
                    </a:solidFill>
                  </a:tcPr>
                </a:tc>
                <a:tc>
                  <a:txBody>
                    <a:bodyPr/>
                    <a:lstStyle/>
                    <a:p>
                      <a:r>
                        <a:rPr lang="en-US" dirty="0" smtClean="0"/>
                        <a:t>Utility</a:t>
                      </a:r>
                      <a:br>
                        <a:rPr lang="en-US" dirty="0" smtClean="0"/>
                      </a:br>
                      <a:r>
                        <a:rPr lang="en-US" dirty="0" smtClean="0"/>
                        <a:t>Levels</a:t>
                      </a:r>
                      <a:endParaRPr lang="en-US" dirty="0"/>
                    </a:p>
                  </a:txBody>
                  <a:tcPr>
                    <a:solidFill>
                      <a:srgbClr val="336699"/>
                    </a:solidFill>
                  </a:tcPr>
                </a:tc>
              </a:tr>
              <a:tr h="370840">
                <a:tc>
                  <a:txBody>
                    <a:bodyPr/>
                    <a:lstStyle/>
                    <a:p>
                      <a:r>
                        <a:rPr lang="en-US" dirty="0" smtClean="0"/>
                        <a:t>t</a:t>
                      </a:r>
                      <a:r>
                        <a:rPr lang="en-US" baseline="-25000" dirty="0" smtClean="0"/>
                        <a:t>1 </a:t>
                      </a:r>
                      <a:r>
                        <a:rPr lang="en-US" baseline="0" dirty="0" smtClean="0"/>
                        <a:t>Surveillance </a:t>
                      </a:r>
                      <a:r>
                        <a:rPr lang="en-US" baseline="0" dirty="0" err="1" smtClean="0"/>
                        <a:t>Cov</a:t>
                      </a:r>
                      <a:r>
                        <a:rPr lang="en-US" baseline="0" dirty="0" smtClean="0"/>
                        <a:t>.</a:t>
                      </a:r>
                      <a:endParaRPr lang="en-US" baseline="-25000" dirty="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{2,2.5}</a:t>
                      </a:r>
                      <a:endParaRPr lang="en-US" dirty="0"/>
                    </a:p>
                  </a:txBody>
                  <a:tcPr/>
                </a:tc>
              </a:tr>
              <a:tr h="370840">
                <a:tc>
                  <a:txBody>
                    <a:bodyPr/>
                    <a:lstStyle/>
                    <a:p>
                      <a:r>
                        <a:rPr lang="en-US" dirty="0" smtClean="0"/>
                        <a:t>t</a:t>
                      </a:r>
                      <a:r>
                        <a:rPr lang="en-US" baseline="-25000" dirty="0" smtClean="0"/>
                        <a:t>2  </a:t>
                      </a:r>
                      <a:r>
                        <a:rPr lang="en-US" baseline="0" dirty="0" smtClean="0"/>
                        <a:t>Collision Avoid.</a:t>
                      </a:r>
                      <a:endParaRPr lang="en-US" baseline="-25000" dirty="0"/>
                    </a:p>
                  </a:txBody>
                  <a:tcPr/>
                </a:tc>
                <a:tc>
                  <a:txBody>
                    <a:bodyPr/>
                    <a:lstStyle/>
                    <a:p>
                      <a:r>
                        <a:rPr lang="en-US" dirty="0" smtClean="0"/>
                        <a:t>8</a:t>
                      </a:r>
                      <a:endParaRPr lang="en-US" dirty="0"/>
                    </a:p>
                  </a:txBody>
                  <a:tcPr/>
                </a:tc>
                <a:tc>
                  <a:txBody>
                    <a:bodyPr/>
                    <a:lstStyle/>
                    <a:p>
                      <a:r>
                        <a:rPr lang="en-US" dirty="0" smtClean="0"/>
                        <a:t>Safety</a:t>
                      </a:r>
                      <a:endParaRPr lang="en-US" dirty="0"/>
                    </a:p>
                  </a:txBody>
                  <a:tcPr/>
                </a:tc>
                <a:tc>
                  <a:txBody>
                    <a:bodyPr/>
                    <a:lstStyle/>
                    <a:p>
                      <a:r>
                        <a:rPr lang="en-US" dirty="0" smtClean="0"/>
                        <a:t>5</a:t>
                      </a:r>
                      <a:endParaRPr lang="en-US" dirty="0"/>
                    </a:p>
                  </a:txBody>
                  <a:tcPr/>
                </a:tc>
                <a:tc>
                  <a:txBody>
                    <a:bodyPr/>
                    <a:lstStyle/>
                    <a:p>
                      <a:r>
                        <a:rPr lang="en-US" dirty="0" smtClean="0"/>
                        <a:t>2.5</a:t>
                      </a:r>
                      <a:endParaRPr lang="en-US" dirty="0"/>
                    </a:p>
                  </a:txBody>
                  <a:tcPr/>
                </a:tc>
                <a:tc>
                  <a:txBody>
                    <a:bodyPr/>
                    <a:lstStyle/>
                    <a:p>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a:t>
                      </a:r>
                      <a:r>
                        <a:rPr lang="en-US" baseline="-25000" dirty="0" smtClean="0"/>
                        <a:t>3 </a:t>
                      </a:r>
                      <a:r>
                        <a:rPr lang="en-US" baseline="0" dirty="0" smtClean="0"/>
                        <a:t>Amount of Intelligence</a:t>
                      </a:r>
                      <a:endParaRPr lang="en-US" baseline="-25000" dirty="0" smtClean="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{2,2.5}</a:t>
                      </a:r>
                    </a:p>
                  </a:txBody>
                  <a:tcPr/>
                </a:tc>
              </a:tr>
            </a:tbl>
          </a:graphicData>
        </a:graphic>
      </p:graphicFrame>
      <p:cxnSp>
        <p:nvCxnSpPr>
          <p:cNvPr id="20" name="Straight Arrow Connector 19"/>
          <p:cNvCxnSpPr/>
          <p:nvPr/>
        </p:nvCxnSpPr>
        <p:spPr>
          <a:xfrm>
            <a:off x="1353787" y="5555095"/>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2839687" y="5593195"/>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4428311" y="5570045"/>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67987" y="5174095"/>
            <a:ext cx="383438" cy="461665"/>
          </a:xfrm>
          <a:prstGeom prst="rect">
            <a:avLst/>
          </a:prstGeom>
          <a:noFill/>
        </p:spPr>
        <p:txBody>
          <a:bodyPr wrap="none" rtlCol="0">
            <a:spAutoFit/>
          </a:bodyPr>
          <a:lstStyle/>
          <a:p>
            <a:r>
              <a:rPr lang="en-US" dirty="0" smtClean="0"/>
              <a:t>t</a:t>
            </a:r>
            <a:r>
              <a:rPr lang="en-US" baseline="-25000" dirty="0" smtClean="0"/>
              <a:t>3</a:t>
            </a:r>
            <a:endParaRPr lang="en-US" baseline="-25000" dirty="0"/>
          </a:p>
        </p:txBody>
      </p:sp>
      <p:sp>
        <p:nvSpPr>
          <p:cNvPr id="24" name="Rectangle 23"/>
          <p:cNvSpPr/>
          <p:nvPr/>
        </p:nvSpPr>
        <p:spPr>
          <a:xfrm>
            <a:off x="1816925" y="5174095"/>
            <a:ext cx="375062" cy="381000"/>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rPr>
              <a:t>1</a:t>
            </a:r>
            <a:endParaRPr lang="en-US" sz="1800" dirty="0">
              <a:solidFill>
                <a:schemeClr val="tx1"/>
              </a:solidFill>
            </a:endParaRPr>
          </a:p>
        </p:txBody>
      </p:sp>
      <p:sp>
        <p:nvSpPr>
          <p:cNvPr id="26" name="Rectangle 25"/>
          <p:cNvSpPr/>
          <p:nvPr/>
        </p:nvSpPr>
        <p:spPr>
          <a:xfrm>
            <a:off x="3411187" y="5174095"/>
            <a:ext cx="304800" cy="381000"/>
          </a:xfrm>
          <a:prstGeom prst="rect">
            <a:avLst/>
          </a:prstGeom>
          <a:solidFill>
            <a:schemeClr val="bg1"/>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rPr>
              <a:t>1</a:t>
            </a:r>
            <a:endParaRPr lang="en-US" sz="1800" dirty="0">
              <a:solidFill>
                <a:schemeClr val="tx1"/>
              </a:solidFill>
            </a:endParaRPr>
          </a:p>
        </p:txBody>
      </p:sp>
      <p:cxnSp>
        <p:nvCxnSpPr>
          <p:cNvPr id="28" name="Straight Arrow Connector 27"/>
          <p:cNvCxnSpPr/>
          <p:nvPr/>
        </p:nvCxnSpPr>
        <p:spPr bwMode="auto">
          <a:xfrm rot="5400000" flipH="1" flipV="1">
            <a:off x="5701361" y="3706369"/>
            <a:ext cx="1092530" cy="11876"/>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30" name="Straight Arrow Connector 29"/>
          <p:cNvCxnSpPr/>
          <p:nvPr/>
        </p:nvCxnSpPr>
        <p:spPr bwMode="auto">
          <a:xfrm>
            <a:off x="6222670" y="4239491"/>
            <a:ext cx="1436914" cy="1588"/>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32" name="Straight Connector 31"/>
          <p:cNvCxnSpPr/>
          <p:nvPr/>
        </p:nvCxnSpPr>
        <p:spPr bwMode="auto">
          <a:xfrm rot="5400000" flipH="1" flipV="1">
            <a:off x="6211273" y="3737992"/>
            <a:ext cx="543762" cy="47346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34" name="Straight Connector 33"/>
          <p:cNvCxnSpPr/>
          <p:nvPr/>
        </p:nvCxnSpPr>
        <p:spPr bwMode="auto">
          <a:xfrm flipV="1">
            <a:off x="6709898" y="3524252"/>
            <a:ext cx="476714" cy="18304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rot="16200000" flipH="1">
            <a:off x="6664160" y="4237665"/>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39" name="Straight Connector 38"/>
          <p:cNvCxnSpPr/>
          <p:nvPr/>
        </p:nvCxnSpPr>
        <p:spPr bwMode="auto">
          <a:xfrm rot="16200000" flipH="1">
            <a:off x="7099928" y="4240047"/>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43" name="Straight Connector 42"/>
          <p:cNvCxnSpPr/>
          <p:nvPr/>
        </p:nvCxnSpPr>
        <p:spPr bwMode="auto">
          <a:xfrm rot="10800000">
            <a:off x="6167255" y="3693226"/>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rot="10800000">
            <a:off x="6167255" y="3525001"/>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sp>
        <p:nvSpPr>
          <p:cNvPr id="45" name="TextBox 44"/>
          <p:cNvSpPr txBox="1"/>
          <p:nvPr/>
        </p:nvSpPr>
        <p:spPr>
          <a:xfrm>
            <a:off x="6614555" y="4310744"/>
            <a:ext cx="269626" cy="276999"/>
          </a:xfrm>
          <a:prstGeom prst="rect">
            <a:avLst/>
          </a:prstGeom>
          <a:noFill/>
        </p:spPr>
        <p:txBody>
          <a:bodyPr wrap="none" rtlCol="0">
            <a:spAutoFit/>
          </a:bodyPr>
          <a:lstStyle/>
          <a:p>
            <a:r>
              <a:rPr lang="en-US" sz="1200" dirty="0" smtClean="0"/>
              <a:t>1</a:t>
            </a:r>
            <a:endParaRPr lang="en-US" dirty="0"/>
          </a:p>
        </p:txBody>
      </p:sp>
      <p:sp>
        <p:nvSpPr>
          <p:cNvPr id="46" name="TextBox 45"/>
          <p:cNvSpPr txBox="1"/>
          <p:nvPr/>
        </p:nvSpPr>
        <p:spPr>
          <a:xfrm>
            <a:off x="7040087" y="4320640"/>
            <a:ext cx="269626" cy="276999"/>
          </a:xfrm>
          <a:prstGeom prst="rect">
            <a:avLst/>
          </a:prstGeom>
          <a:noFill/>
        </p:spPr>
        <p:txBody>
          <a:bodyPr wrap="none" rtlCol="0">
            <a:spAutoFit/>
          </a:bodyPr>
          <a:lstStyle/>
          <a:p>
            <a:r>
              <a:rPr lang="en-US" sz="1200" dirty="0" smtClean="0"/>
              <a:t>2</a:t>
            </a:r>
            <a:endParaRPr lang="en-US" dirty="0"/>
          </a:p>
        </p:txBody>
      </p:sp>
      <p:sp>
        <p:nvSpPr>
          <p:cNvPr id="47" name="TextBox 46"/>
          <p:cNvSpPr txBox="1"/>
          <p:nvPr/>
        </p:nvSpPr>
        <p:spPr>
          <a:xfrm>
            <a:off x="5805056" y="3572496"/>
            <a:ext cx="269626" cy="276999"/>
          </a:xfrm>
          <a:prstGeom prst="rect">
            <a:avLst/>
          </a:prstGeom>
          <a:noFill/>
        </p:spPr>
        <p:txBody>
          <a:bodyPr wrap="none" rtlCol="0">
            <a:spAutoFit/>
          </a:bodyPr>
          <a:lstStyle/>
          <a:p>
            <a:r>
              <a:rPr lang="en-US" sz="1200" dirty="0" smtClean="0"/>
              <a:t>2</a:t>
            </a:r>
            <a:endParaRPr lang="en-US" dirty="0"/>
          </a:p>
        </p:txBody>
      </p:sp>
      <p:sp>
        <p:nvSpPr>
          <p:cNvPr id="48" name="TextBox 47"/>
          <p:cNvSpPr txBox="1"/>
          <p:nvPr/>
        </p:nvSpPr>
        <p:spPr>
          <a:xfrm>
            <a:off x="5803073" y="3380512"/>
            <a:ext cx="397866" cy="276999"/>
          </a:xfrm>
          <a:prstGeom prst="rect">
            <a:avLst/>
          </a:prstGeom>
          <a:noFill/>
          <a:ln w="12700">
            <a:noFill/>
          </a:ln>
        </p:spPr>
        <p:txBody>
          <a:bodyPr wrap="none" rtlCol="0">
            <a:spAutoFit/>
          </a:bodyPr>
          <a:lstStyle/>
          <a:p>
            <a:r>
              <a:rPr lang="en-US" sz="1200" dirty="0" smtClean="0"/>
              <a:t>2.5</a:t>
            </a:r>
            <a:endParaRPr lang="en-US" dirty="0"/>
          </a:p>
        </p:txBody>
      </p:sp>
      <p:cxnSp>
        <p:nvCxnSpPr>
          <p:cNvPr id="49" name="Straight Arrow Connector 48"/>
          <p:cNvCxnSpPr/>
          <p:nvPr/>
        </p:nvCxnSpPr>
        <p:spPr bwMode="auto">
          <a:xfrm rot="5400000" flipH="1" flipV="1">
            <a:off x="5687506" y="5248182"/>
            <a:ext cx="1092530" cy="11876"/>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50" name="Straight Arrow Connector 49"/>
          <p:cNvCxnSpPr/>
          <p:nvPr/>
        </p:nvCxnSpPr>
        <p:spPr bwMode="auto">
          <a:xfrm>
            <a:off x="6208815" y="5781304"/>
            <a:ext cx="1436914" cy="1588"/>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51" name="Straight Connector 50"/>
          <p:cNvCxnSpPr/>
          <p:nvPr/>
        </p:nvCxnSpPr>
        <p:spPr bwMode="auto">
          <a:xfrm rot="5400000" flipH="1" flipV="1">
            <a:off x="6197418" y="5279805"/>
            <a:ext cx="543762" cy="47346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flipV="1">
            <a:off x="6696043" y="5066065"/>
            <a:ext cx="476714" cy="18304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rot="16200000" flipH="1">
            <a:off x="6650305" y="5779478"/>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4" name="Straight Connector 53"/>
          <p:cNvCxnSpPr/>
          <p:nvPr/>
        </p:nvCxnSpPr>
        <p:spPr bwMode="auto">
          <a:xfrm rot="16200000" flipH="1">
            <a:off x="7086073" y="5781860"/>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5" name="Straight Connector 54"/>
          <p:cNvCxnSpPr/>
          <p:nvPr/>
        </p:nvCxnSpPr>
        <p:spPr bwMode="auto">
          <a:xfrm rot="10800000">
            <a:off x="6167255" y="5235039"/>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10800000">
            <a:off x="6167255" y="5066814"/>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sp>
        <p:nvSpPr>
          <p:cNvPr id="57" name="TextBox 56"/>
          <p:cNvSpPr txBox="1"/>
          <p:nvPr/>
        </p:nvSpPr>
        <p:spPr>
          <a:xfrm>
            <a:off x="5791201" y="5114309"/>
            <a:ext cx="269626" cy="276999"/>
          </a:xfrm>
          <a:prstGeom prst="rect">
            <a:avLst/>
          </a:prstGeom>
          <a:noFill/>
        </p:spPr>
        <p:txBody>
          <a:bodyPr wrap="none" rtlCol="0">
            <a:spAutoFit/>
          </a:bodyPr>
          <a:lstStyle/>
          <a:p>
            <a:r>
              <a:rPr lang="en-US" sz="1200" dirty="0" smtClean="0"/>
              <a:t>2</a:t>
            </a:r>
            <a:endParaRPr lang="en-US" dirty="0"/>
          </a:p>
        </p:txBody>
      </p:sp>
      <p:sp>
        <p:nvSpPr>
          <p:cNvPr id="58" name="TextBox 57"/>
          <p:cNvSpPr txBox="1"/>
          <p:nvPr/>
        </p:nvSpPr>
        <p:spPr>
          <a:xfrm>
            <a:off x="5789218" y="4922325"/>
            <a:ext cx="397866" cy="276999"/>
          </a:xfrm>
          <a:prstGeom prst="rect">
            <a:avLst/>
          </a:prstGeom>
          <a:noFill/>
        </p:spPr>
        <p:txBody>
          <a:bodyPr wrap="none" rtlCol="0">
            <a:spAutoFit/>
          </a:bodyPr>
          <a:lstStyle/>
          <a:p>
            <a:r>
              <a:rPr lang="en-US" sz="1200" dirty="0" smtClean="0"/>
              <a:t>2.5</a:t>
            </a:r>
            <a:endParaRPr lang="en-US" dirty="0"/>
          </a:p>
        </p:txBody>
      </p:sp>
      <p:sp>
        <p:nvSpPr>
          <p:cNvPr id="61" name="TextBox 60"/>
          <p:cNvSpPr txBox="1"/>
          <p:nvPr/>
        </p:nvSpPr>
        <p:spPr>
          <a:xfrm>
            <a:off x="6600705" y="5864394"/>
            <a:ext cx="269626" cy="276999"/>
          </a:xfrm>
          <a:prstGeom prst="rect">
            <a:avLst/>
          </a:prstGeom>
          <a:noFill/>
        </p:spPr>
        <p:txBody>
          <a:bodyPr wrap="none" rtlCol="0">
            <a:spAutoFit/>
          </a:bodyPr>
          <a:lstStyle/>
          <a:p>
            <a:r>
              <a:rPr lang="en-US" sz="1200" dirty="0" smtClean="0"/>
              <a:t>1</a:t>
            </a:r>
            <a:endParaRPr lang="en-US" dirty="0"/>
          </a:p>
        </p:txBody>
      </p:sp>
      <p:sp>
        <p:nvSpPr>
          <p:cNvPr id="62" name="TextBox 61"/>
          <p:cNvSpPr txBox="1"/>
          <p:nvPr/>
        </p:nvSpPr>
        <p:spPr>
          <a:xfrm>
            <a:off x="7026237" y="5874290"/>
            <a:ext cx="269626" cy="276999"/>
          </a:xfrm>
          <a:prstGeom prst="rect">
            <a:avLst/>
          </a:prstGeom>
          <a:noFill/>
        </p:spPr>
        <p:txBody>
          <a:bodyPr wrap="none" rtlCol="0">
            <a:spAutoFit/>
          </a:bodyPr>
          <a:lstStyle/>
          <a:p>
            <a:r>
              <a:rPr lang="en-US" sz="1200" dirty="0" smtClean="0"/>
              <a:t>2</a:t>
            </a:r>
            <a:endParaRPr lang="en-US" dirty="0"/>
          </a:p>
        </p:txBody>
      </p:sp>
      <p:sp>
        <p:nvSpPr>
          <p:cNvPr id="63" name="TextBox 62"/>
          <p:cNvSpPr txBox="1"/>
          <p:nvPr/>
        </p:nvSpPr>
        <p:spPr>
          <a:xfrm>
            <a:off x="6460176" y="4476999"/>
            <a:ext cx="840295" cy="276999"/>
          </a:xfrm>
          <a:prstGeom prst="rect">
            <a:avLst/>
          </a:prstGeom>
          <a:noFill/>
        </p:spPr>
        <p:txBody>
          <a:bodyPr wrap="none" rtlCol="0">
            <a:spAutoFit/>
          </a:bodyPr>
          <a:lstStyle/>
          <a:p>
            <a:r>
              <a:rPr lang="en-US" sz="1200" dirty="0" smtClean="0"/>
              <a:t>Resource</a:t>
            </a:r>
            <a:endParaRPr lang="en-US" sz="1200" dirty="0"/>
          </a:p>
        </p:txBody>
      </p:sp>
      <p:sp>
        <p:nvSpPr>
          <p:cNvPr id="64" name="TextBox 63"/>
          <p:cNvSpPr txBox="1"/>
          <p:nvPr/>
        </p:nvSpPr>
        <p:spPr>
          <a:xfrm rot="16200000">
            <a:off x="5425043" y="3584370"/>
            <a:ext cx="559769" cy="276999"/>
          </a:xfrm>
          <a:prstGeom prst="rect">
            <a:avLst/>
          </a:prstGeom>
          <a:noFill/>
        </p:spPr>
        <p:txBody>
          <a:bodyPr wrap="none" rtlCol="0">
            <a:spAutoFit/>
          </a:bodyPr>
          <a:lstStyle/>
          <a:p>
            <a:r>
              <a:rPr lang="en-US" sz="1200" dirty="0" smtClean="0"/>
              <a:t>Utility</a:t>
            </a:r>
            <a:endParaRPr lang="en-US" sz="1200" dirty="0"/>
          </a:p>
        </p:txBody>
      </p:sp>
      <p:sp>
        <p:nvSpPr>
          <p:cNvPr id="65" name="TextBox 64"/>
          <p:cNvSpPr txBox="1"/>
          <p:nvPr/>
        </p:nvSpPr>
        <p:spPr>
          <a:xfrm rot="16200000">
            <a:off x="5446815" y="5114307"/>
            <a:ext cx="559769" cy="276999"/>
          </a:xfrm>
          <a:prstGeom prst="rect">
            <a:avLst/>
          </a:prstGeom>
          <a:noFill/>
        </p:spPr>
        <p:txBody>
          <a:bodyPr wrap="none" rtlCol="0">
            <a:spAutoFit/>
          </a:bodyPr>
          <a:lstStyle/>
          <a:p>
            <a:r>
              <a:rPr lang="en-US" sz="1200" dirty="0" smtClean="0"/>
              <a:t>Utility</a:t>
            </a:r>
            <a:endParaRPr lang="en-US" sz="1200" dirty="0"/>
          </a:p>
        </p:txBody>
      </p:sp>
      <p:sp>
        <p:nvSpPr>
          <p:cNvPr id="75" name="Title 3"/>
          <p:cNvSpPr>
            <a:spLocks noGrp="1"/>
          </p:cNvSpPr>
          <p:nvPr>
            <p:ph type="title"/>
          </p:nvPr>
        </p:nvSpPr>
        <p:spPr>
          <a:xfrm>
            <a:off x="304800" y="193675"/>
            <a:ext cx="8153400" cy="775597"/>
          </a:xfrm>
        </p:spPr>
        <p:txBody>
          <a:bodyPr/>
          <a:lstStyle/>
          <a:p>
            <a:r>
              <a:rPr lang="en-US" dirty="0" smtClean="0"/>
              <a:t>Using Reclaimed Resources to Maximized Utility</a:t>
            </a:r>
            <a:endParaRPr lang="en-US" dirty="0"/>
          </a:p>
        </p:txBody>
      </p:sp>
      <p:sp>
        <p:nvSpPr>
          <p:cNvPr id="76" name="TextBox 75"/>
          <p:cNvSpPr txBox="1"/>
          <p:nvPr/>
        </p:nvSpPr>
        <p:spPr>
          <a:xfrm>
            <a:off x="2766951" y="5648341"/>
            <a:ext cx="312906" cy="369332"/>
          </a:xfrm>
          <a:prstGeom prst="rect">
            <a:avLst/>
          </a:prstGeom>
          <a:noFill/>
        </p:spPr>
        <p:txBody>
          <a:bodyPr wrap="none" rtlCol="0">
            <a:spAutoFit/>
          </a:bodyPr>
          <a:lstStyle/>
          <a:p>
            <a:r>
              <a:rPr lang="en-US" sz="1800" dirty="0" smtClean="0"/>
              <a:t>4</a:t>
            </a:r>
            <a:endParaRPr lang="en-US" sz="1800" dirty="0"/>
          </a:p>
        </p:txBody>
      </p:sp>
      <p:sp>
        <p:nvSpPr>
          <p:cNvPr id="77" name="TextBox 76"/>
          <p:cNvSpPr txBox="1"/>
          <p:nvPr/>
        </p:nvSpPr>
        <p:spPr>
          <a:xfrm>
            <a:off x="4356265" y="5650655"/>
            <a:ext cx="312906" cy="369332"/>
          </a:xfrm>
          <a:prstGeom prst="rect">
            <a:avLst/>
          </a:prstGeom>
          <a:noFill/>
        </p:spPr>
        <p:txBody>
          <a:bodyPr wrap="none" rtlCol="0">
            <a:spAutoFit/>
          </a:bodyPr>
          <a:lstStyle/>
          <a:p>
            <a:r>
              <a:rPr lang="en-US" sz="1800" dirty="0" smtClean="0"/>
              <a:t>8</a:t>
            </a:r>
            <a:endParaRPr lang="en-US" sz="1800" dirty="0"/>
          </a:p>
        </p:txBody>
      </p:sp>
      <p:sp>
        <p:nvSpPr>
          <p:cNvPr id="72" name="Flowchart: Manual Input 71"/>
          <p:cNvSpPr/>
          <p:nvPr/>
        </p:nvSpPr>
        <p:spPr bwMode="auto">
          <a:xfrm>
            <a:off x="6743700" y="3531870"/>
            <a:ext cx="468630" cy="697230"/>
          </a:xfrm>
          <a:prstGeom prst="flowChartManualInput">
            <a:avLst/>
          </a:prstGeom>
          <a:solidFill>
            <a:srgbClr val="336699"/>
          </a:solidFill>
          <a:ln w="12700" cap="flat" cmpd="sng" algn="ctr">
            <a:solidFill>
              <a:srgbClr val="0070C0"/>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algn="ctr">
              <a:spcBef>
                <a:spcPct val="50000"/>
              </a:spcBef>
            </a:pPr>
            <a:endParaRPr lang="en-US" sz="2000" b="1" dirty="0" smtClean="0">
              <a:ea typeface="ＭＳ Ｐゴシック" pitchFamily="1" charset="-128"/>
            </a:endParaRPr>
          </a:p>
        </p:txBody>
      </p:sp>
      <p:sp>
        <p:nvSpPr>
          <p:cNvPr id="78" name="Rectangle 77"/>
          <p:cNvSpPr/>
          <p:nvPr/>
        </p:nvSpPr>
        <p:spPr>
          <a:xfrm>
            <a:off x="1789661" y="3529938"/>
            <a:ext cx="361208"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80" name="Rectangle 79"/>
          <p:cNvSpPr/>
          <p:nvPr/>
        </p:nvSpPr>
        <p:spPr>
          <a:xfrm>
            <a:off x="3450821" y="3529938"/>
            <a:ext cx="304800"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84" name="TextBox 83"/>
          <p:cNvSpPr txBox="1"/>
          <p:nvPr/>
        </p:nvSpPr>
        <p:spPr>
          <a:xfrm>
            <a:off x="7217613" y="4619502"/>
            <a:ext cx="1883914" cy="369332"/>
          </a:xfrm>
          <a:prstGeom prst="rect">
            <a:avLst/>
          </a:prstGeom>
          <a:solidFill>
            <a:srgbClr val="FFFF66"/>
          </a:solidFill>
          <a:ln w="12700">
            <a:solidFill>
              <a:schemeClr val="tx1"/>
            </a:solidFill>
          </a:ln>
        </p:spPr>
        <p:txBody>
          <a:bodyPr wrap="none" rtlCol="0">
            <a:spAutoFit/>
          </a:bodyPr>
          <a:lstStyle/>
          <a:p>
            <a:r>
              <a:rPr lang="en-US" sz="1800" dirty="0" smtClean="0"/>
              <a:t>Total Utility = 2.5</a:t>
            </a:r>
            <a:endParaRPr lang="en-US" sz="1800" dirty="0"/>
          </a:p>
        </p:txBody>
      </p:sp>
      <p:sp>
        <p:nvSpPr>
          <p:cNvPr id="85" name="Freeform 84"/>
          <p:cNvSpPr/>
          <p:nvPr/>
        </p:nvSpPr>
        <p:spPr bwMode="auto">
          <a:xfrm>
            <a:off x="5743575" y="3669030"/>
            <a:ext cx="1434465" cy="1154430"/>
          </a:xfrm>
          <a:custGeom>
            <a:avLst/>
            <a:gdLst>
              <a:gd name="connsiteX0" fmla="*/ 371475 w 1434465"/>
              <a:gd name="connsiteY0" fmla="*/ 0 h 1154430"/>
              <a:gd name="connsiteX1" fmla="*/ 177165 w 1434465"/>
              <a:gd name="connsiteY1" fmla="*/ 411480 h 1154430"/>
              <a:gd name="connsiteX2" fmla="*/ 1434465 w 1434465"/>
              <a:gd name="connsiteY2" fmla="*/ 1154430 h 1154430"/>
            </a:gdLst>
            <a:ahLst/>
            <a:cxnLst>
              <a:cxn ang="0">
                <a:pos x="connsiteX0" y="connsiteY0"/>
              </a:cxn>
              <a:cxn ang="0">
                <a:pos x="connsiteX1" y="connsiteY1"/>
              </a:cxn>
              <a:cxn ang="0">
                <a:pos x="connsiteX2" y="connsiteY2"/>
              </a:cxn>
            </a:cxnLst>
            <a:rect l="l" t="t" r="r" b="b"/>
            <a:pathLst>
              <a:path w="1434465" h="1154430">
                <a:moveTo>
                  <a:pt x="371475" y="0"/>
                </a:moveTo>
                <a:cubicBezTo>
                  <a:pt x="185737" y="109537"/>
                  <a:pt x="0" y="219075"/>
                  <a:pt x="177165" y="411480"/>
                </a:cubicBezTo>
                <a:cubicBezTo>
                  <a:pt x="354330" y="603885"/>
                  <a:pt x="894397" y="879157"/>
                  <a:pt x="1434465" y="1154430"/>
                </a:cubicBezTo>
              </a:path>
            </a:pathLst>
          </a:custGeom>
          <a:noFill/>
          <a:ln w="12700" cap="flat" cmpd="sng" algn="ctr">
            <a:solidFill>
              <a:schemeClr val="tx1"/>
            </a:solidFill>
            <a:prstDash val="dash"/>
            <a:round/>
            <a:headEnd type="none" w="med" len="med"/>
            <a:tailEnd type="triangl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sp>
        <p:nvSpPr>
          <p:cNvPr id="60" name="TextBox 59"/>
          <p:cNvSpPr txBox="1"/>
          <p:nvPr/>
        </p:nvSpPr>
        <p:spPr>
          <a:xfrm>
            <a:off x="2054430" y="6163293"/>
            <a:ext cx="5043368" cy="461665"/>
          </a:xfrm>
          <a:prstGeom prst="rect">
            <a:avLst/>
          </a:prstGeom>
          <a:solidFill>
            <a:srgbClr val="FFFF99"/>
          </a:solidFill>
        </p:spPr>
        <p:txBody>
          <a:bodyPr wrap="none" rtlCol="0">
            <a:spAutoFit/>
          </a:bodyPr>
          <a:lstStyle/>
          <a:p>
            <a:r>
              <a:rPr lang="en-US" dirty="0" smtClean="0"/>
              <a:t>Utility Diminishes: Utility ≠ Criticality</a:t>
            </a:r>
            <a:endParaRPr lang="en-US" dirty="0"/>
          </a:p>
        </p:txBody>
      </p:sp>
      <mc:AlternateContent xmlns:mc="http://schemas.openxmlformats.org/markup-compatibility/2006" xmlns:p14="http://schemas.microsoft.com/office/powerpoint/2010/main">
        <mc:Choice Requires="p14">
          <p:contentPart p14:bwMode="auto" r:id="rId2">
            <p14:nvContentPartPr>
              <p14:cNvPr id="175106" name="Ink 2"/>
              <p14:cNvContentPartPr>
                <a14:cpLocks xmlns:a14="http://schemas.microsoft.com/office/drawing/2010/main" noRot="1" noChangeAspect="1" noEditPoints="1" noChangeArrowheads="1" noChangeShapeType="1"/>
              </p14:cNvContentPartPr>
              <p14:nvPr/>
            </p14:nvContentPartPr>
            <p14:xfrm>
              <a:off x="1397000" y="1174750"/>
              <a:ext cx="334963" cy="61913"/>
            </p14:xfrm>
          </p:contentPart>
        </mc:Choice>
        <mc:Fallback xmlns="">
          <p:pic>
            <p:nvPicPr>
              <p:cNvPr id="175106" name="Ink 2"/>
              <p:cNvPicPr>
                <a:picLocks noRot="1" noChangeAspect="1" noEditPoints="1" noChangeArrowheads="1" noChangeShapeType="1"/>
              </p:cNvPicPr>
              <p:nvPr/>
            </p:nvPicPr>
            <p:blipFill>
              <a:blip r:embed="rId3"/>
              <a:stretch>
                <a:fillRect/>
              </a:stretch>
            </p:blipFill>
            <p:spPr>
              <a:xfrm>
                <a:off x="1390157" y="1170790"/>
                <a:ext cx="348650" cy="70912"/>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75107" name="Ink 3"/>
              <p14:cNvContentPartPr>
                <a14:cpLocks xmlns:a14="http://schemas.microsoft.com/office/drawing/2010/main" noRot="1" noChangeAspect="1" noEditPoints="1" noChangeArrowheads="1" noChangeShapeType="1"/>
              </p14:cNvContentPartPr>
              <p14:nvPr/>
            </p14:nvContentPartPr>
            <p14:xfrm>
              <a:off x="4983163" y="3589338"/>
              <a:ext cx="7937" cy="14287"/>
            </p14:xfrm>
          </p:contentPart>
        </mc:Choice>
        <mc:Fallback xmlns="">
          <p:pic>
            <p:nvPicPr>
              <p:cNvPr id="175107" name="Ink 3"/>
              <p:cNvPicPr>
                <a:picLocks noRot="1" noChangeAspect="1" noEditPoints="1" noChangeArrowheads="1" noChangeShapeType="1"/>
              </p:cNvPicPr>
              <p:nvPr/>
            </p:nvPicPr>
            <p:blipFill>
              <a:blip r:embed="rId5"/>
              <a:stretch>
                <a:fillRect/>
              </a:stretch>
            </p:blipFill>
            <p:spPr>
              <a:xfrm>
                <a:off x="4981720" y="3587909"/>
                <a:ext cx="10823" cy="17144"/>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75108" name="Ink 4"/>
              <p14:cNvContentPartPr>
                <a14:cpLocks xmlns:a14="http://schemas.microsoft.com/office/drawing/2010/main" noRot="1" noChangeAspect="1" noEditPoints="1" noChangeArrowheads="1" noChangeShapeType="1"/>
              </p14:cNvContentPartPr>
              <p14:nvPr/>
            </p14:nvContentPartPr>
            <p14:xfrm>
              <a:off x="5486400" y="5156200"/>
              <a:ext cx="4763" cy="77788"/>
            </p14:xfrm>
          </p:contentPart>
        </mc:Choice>
        <mc:Fallback xmlns="">
          <p:pic>
            <p:nvPicPr>
              <p:cNvPr id="175108" name="Ink 4"/>
              <p:cNvPicPr>
                <a:picLocks noRot="1" noChangeAspect="1" noEditPoints="1" noChangeArrowheads="1" noChangeShapeType="1"/>
              </p:cNvPicPr>
              <p:nvPr/>
            </p:nvPicPr>
            <p:blipFill>
              <a:blip r:embed="rId7"/>
              <a:stretch>
                <a:fillRect/>
              </a:stretch>
            </p:blipFill>
            <p:spPr>
              <a:xfrm>
                <a:off x="5484568" y="5154759"/>
                <a:ext cx="8060" cy="80669"/>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75109" name="Ink 5"/>
              <p14:cNvContentPartPr>
                <a14:cpLocks xmlns:a14="http://schemas.microsoft.com/office/drawing/2010/main" noRot="1" noChangeAspect="1" noEditPoints="1" noChangeArrowheads="1" noChangeShapeType="1"/>
              </p14:cNvContentPartPr>
              <p14:nvPr/>
            </p14:nvContentPartPr>
            <p14:xfrm>
              <a:off x="319897125" y="306962175"/>
              <a:ext cx="0" cy="0"/>
            </p14:xfrm>
          </p:contentPart>
        </mc:Choice>
        <mc:Fallback xmlns="">
          <p:pic>
            <p:nvPicPr>
              <p:cNvPr id="175109" name="Ink 5"/>
              <p:cNvPicPr>
                <a:picLocks noRot="1" noChangeAspect="1" noEditPoints="1" noChangeArrowheads="1" noChangeShapeType="1"/>
              </p:cNvPicPr>
              <p:nvPr/>
            </p:nvPicPr>
            <p:blipFill>
              <a:blip r:embed="rId9"/>
              <a:stretch>
                <a:fillRect/>
              </a:stretch>
            </p:blipFill>
            <p:spPr>
              <a:xfrm>
                <a:off x="319897125" y="306962175"/>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75110" name="Ink 6"/>
              <p14:cNvContentPartPr>
                <a14:cpLocks xmlns:a14="http://schemas.microsoft.com/office/drawing/2010/main" noRot="1" noChangeAspect="1" noEditPoints="1" noChangeArrowheads="1" noChangeShapeType="1"/>
              </p14:cNvContentPartPr>
              <p14:nvPr/>
            </p14:nvContentPartPr>
            <p14:xfrm>
              <a:off x="8699500" y="1833563"/>
              <a:ext cx="12700" cy="4762"/>
            </p14:xfrm>
          </p:contentPart>
        </mc:Choice>
        <mc:Fallback xmlns="">
          <p:pic>
            <p:nvPicPr>
              <p:cNvPr id="175110" name="Ink 6"/>
              <p:cNvPicPr>
                <a:picLocks noRot="1" noChangeAspect="1" noEditPoints="1" noChangeArrowheads="1" noChangeShapeType="1"/>
              </p:cNvPicPr>
              <p:nvPr/>
            </p:nvPicPr>
            <p:blipFill>
              <a:blip r:embed="rId11"/>
              <a:stretch>
                <a:fillRect/>
              </a:stretch>
            </p:blipFill>
            <p:spPr>
              <a:xfrm>
                <a:off x="8693150" y="1826969"/>
                <a:ext cx="25400" cy="17949"/>
              </a:xfrm>
              <a:prstGeom prst="rect">
                <a:avLst/>
              </a:prstGeom>
            </p:spPr>
          </p:pic>
        </mc:Fallback>
      </mc:AlternateContent>
    </p:spTree>
    <p:extLst>
      <p:ext uri="{BB962C8B-B14F-4D97-AF65-F5344CB8AC3E}">
        <p14:creationId xmlns:p14="http://schemas.microsoft.com/office/powerpoint/2010/main" val="8469327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4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4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1"/>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53"/>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5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5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56"/>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57"/>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1"/>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62"/>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3"/>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64"/>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6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8" fill="hold" grpId="0" nodeType="clickEffect">
                                  <p:stCondLst>
                                    <p:cond delay="0"/>
                                  </p:stCondLst>
                                  <p:childTnLst>
                                    <p:set>
                                      <p:cBhvr>
                                        <p:cTn id="62" dur="1" fill="hold">
                                          <p:stCondLst>
                                            <p:cond delay="0"/>
                                          </p:stCondLst>
                                        </p:cTn>
                                        <p:tgtEl>
                                          <p:spTgt spid="66"/>
                                        </p:tgtEl>
                                        <p:attrNameLst>
                                          <p:attrName>style.visibility</p:attrName>
                                        </p:attrNameLst>
                                      </p:cBhvr>
                                      <p:to>
                                        <p:strVal val="visible"/>
                                      </p:to>
                                    </p:set>
                                    <p:animEffect transition="in" filter="wipe(left)">
                                      <p:cBhvr>
                                        <p:cTn id="63" dur="500"/>
                                        <p:tgtEl>
                                          <p:spTgt spid="66"/>
                                        </p:tgtEl>
                                      </p:cBhvr>
                                    </p:animEffect>
                                  </p:childTnLst>
                                </p:cTn>
                              </p:par>
                              <p:par>
                                <p:cTn id="64" presetID="22" presetClass="entr" presetSubtype="8" fill="hold" grpId="0" nodeType="withEffect">
                                  <p:stCondLst>
                                    <p:cond delay="0"/>
                                  </p:stCondLst>
                                  <p:childTnLst>
                                    <p:set>
                                      <p:cBhvr>
                                        <p:cTn id="65" dur="1" fill="hold">
                                          <p:stCondLst>
                                            <p:cond delay="0"/>
                                          </p:stCondLst>
                                        </p:cTn>
                                        <p:tgtEl>
                                          <p:spTgt spid="14"/>
                                        </p:tgtEl>
                                        <p:attrNameLst>
                                          <p:attrName>style.visibility</p:attrName>
                                        </p:attrNameLst>
                                      </p:cBhvr>
                                      <p:to>
                                        <p:strVal val="visible"/>
                                      </p:to>
                                    </p:set>
                                    <p:animEffect transition="in" filter="wipe(left)">
                                      <p:cBhvr>
                                        <p:cTn id="66" dur="500"/>
                                        <p:tgtEl>
                                          <p:spTgt spid="14"/>
                                        </p:tgtEl>
                                      </p:cBhvr>
                                    </p:animEffect>
                                  </p:childTnLst>
                                </p:cTn>
                              </p:par>
                              <p:par>
                                <p:cTn id="67" presetID="22" presetClass="entr" presetSubtype="8" fill="hold" grpId="0" nodeType="withEffect">
                                  <p:stCondLst>
                                    <p:cond delay="0"/>
                                  </p:stCondLst>
                                  <p:childTnLst>
                                    <p:set>
                                      <p:cBhvr>
                                        <p:cTn id="68" dur="1" fill="hold">
                                          <p:stCondLst>
                                            <p:cond delay="0"/>
                                          </p:stCondLst>
                                        </p:cTn>
                                        <p:tgtEl>
                                          <p:spTgt spid="15"/>
                                        </p:tgtEl>
                                        <p:attrNameLst>
                                          <p:attrName>style.visibility</p:attrName>
                                        </p:attrNameLst>
                                      </p:cBhvr>
                                      <p:to>
                                        <p:strVal val="visible"/>
                                      </p:to>
                                    </p:set>
                                    <p:animEffect transition="in" filter="wipe(left)">
                                      <p:cBhvr>
                                        <p:cTn id="69" dur="500"/>
                                        <p:tgtEl>
                                          <p:spTgt spid="15"/>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8" fill="hold" grpId="0" nodeType="clickEffect">
                                  <p:stCondLst>
                                    <p:cond delay="0"/>
                                  </p:stCondLst>
                                  <p:childTnLst>
                                    <p:set>
                                      <p:cBhvr>
                                        <p:cTn id="73" dur="1" fill="hold">
                                          <p:stCondLst>
                                            <p:cond delay="0"/>
                                          </p:stCondLst>
                                        </p:cTn>
                                        <p:tgtEl>
                                          <p:spTgt spid="72"/>
                                        </p:tgtEl>
                                        <p:attrNameLst>
                                          <p:attrName>style.visibility</p:attrName>
                                        </p:attrNameLst>
                                      </p:cBhvr>
                                      <p:to>
                                        <p:strVal val="visible"/>
                                      </p:to>
                                    </p:set>
                                    <p:animEffect transition="in" filter="wipe(left)">
                                      <p:cBhvr>
                                        <p:cTn id="74" dur="500"/>
                                        <p:tgtEl>
                                          <p:spTgt spid="72"/>
                                        </p:tgtEl>
                                      </p:cBhvr>
                                    </p:animEffect>
                                  </p:childTnLst>
                                </p:cTn>
                              </p:par>
                              <p:par>
                                <p:cTn id="75" presetID="22" presetClass="entr" presetSubtype="8" fill="hold" grpId="0" nodeType="withEffect">
                                  <p:stCondLst>
                                    <p:cond delay="0"/>
                                  </p:stCondLst>
                                  <p:childTnLst>
                                    <p:set>
                                      <p:cBhvr>
                                        <p:cTn id="76" dur="1" fill="hold">
                                          <p:stCondLst>
                                            <p:cond delay="0"/>
                                          </p:stCondLst>
                                        </p:cTn>
                                        <p:tgtEl>
                                          <p:spTgt spid="78"/>
                                        </p:tgtEl>
                                        <p:attrNameLst>
                                          <p:attrName>style.visibility</p:attrName>
                                        </p:attrNameLst>
                                      </p:cBhvr>
                                      <p:to>
                                        <p:strVal val="visible"/>
                                      </p:to>
                                    </p:set>
                                    <p:animEffect transition="in" filter="wipe(left)">
                                      <p:cBhvr>
                                        <p:cTn id="77" dur="500"/>
                                        <p:tgtEl>
                                          <p:spTgt spid="78"/>
                                        </p:tgtEl>
                                      </p:cBhvr>
                                    </p:animEffect>
                                  </p:childTnLst>
                                </p:cTn>
                              </p:par>
                              <p:par>
                                <p:cTn id="78" presetID="22" presetClass="entr" presetSubtype="8" fill="hold" grpId="0" nodeType="withEffect">
                                  <p:stCondLst>
                                    <p:cond delay="0"/>
                                  </p:stCondLst>
                                  <p:childTnLst>
                                    <p:set>
                                      <p:cBhvr>
                                        <p:cTn id="79" dur="1" fill="hold">
                                          <p:stCondLst>
                                            <p:cond delay="0"/>
                                          </p:stCondLst>
                                        </p:cTn>
                                        <p:tgtEl>
                                          <p:spTgt spid="80"/>
                                        </p:tgtEl>
                                        <p:attrNameLst>
                                          <p:attrName>style.visibility</p:attrName>
                                        </p:attrNameLst>
                                      </p:cBhvr>
                                      <p:to>
                                        <p:strVal val="visible"/>
                                      </p:to>
                                    </p:set>
                                    <p:animEffect transition="in" filter="wipe(left)">
                                      <p:cBhvr>
                                        <p:cTn id="80" dur="500"/>
                                        <p:tgtEl>
                                          <p:spTgt spid="80"/>
                                        </p:tgtEl>
                                      </p:cBhvr>
                                    </p:animEffect>
                                  </p:childTnLst>
                                </p:cTn>
                              </p:par>
                              <p:par>
                                <p:cTn id="81" presetID="22" presetClass="entr" presetSubtype="8" fill="hold" grpId="0" nodeType="withEffect">
                                  <p:stCondLst>
                                    <p:cond delay="0"/>
                                  </p:stCondLst>
                                  <p:childTnLst>
                                    <p:set>
                                      <p:cBhvr>
                                        <p:cTn id="82" dur="1" fill="hold">
                                          <p:stCondLst>
                                            <p:cond delay="0"/>
                                          </p:stCondLst>
                                        </p:cTn>
                                        <p:tgtEl>
                                          <p:spTgt spid="24"/>
                                        </p:tgtEl>
                                        <p:attrNameLst>
                                          <p:attrName>style.visibility</p:attrName>
                                        </p:attrNameLst>
                                      </p:cBhvr>
                                      <p:to>
                                        <p:strVal val="visible"/>
                                      </p:to>
                                    </p:set>
                                    <p:animEffect transition="in" filter="wipe(left)">
                                      <p:cBhvr>
                                        <p:cTn id="83" dur="500"/>
                                        <p:tgtEl>
                                          <p:spTgt spid="24"/>
                                        </p:tgtEl>
                                      </p:cBhvr>
                                    </p:animEffect>
                                  </p:childTnLst>
                                </p:cTn>
                              </p:par>
                              <p:par>
                                <p:cTn id="84" presetID="22" presetClass="entr" presetSubtype="8" fill="hold" grpId="0" nodeType="withEffect">
                                  <p:stCondLst>
                                    <p:cond delay="0"/>
                                  </p:stCondLst>
                                  <p:childTnLst>
                                    <p:set>
                                      <p:cBhvr>
                                        <p:cTn id="85" dur="1" fill="hold">
                                          <p:stCondLst>
                                            <p:cond delay="0"/>
                                          </p:stCondLst>
                                        </p:cTn>
                                        <p:tgtEl>
                                          <p:spTgt spid="26"/>
                                        </p:tgtEl>
                                        <p:attrNameLst>
                                          <p:attrName>style.visibility</p:attrName>
                                        </p:attrNameLst>
                                      </p:cBhvr>
                                      <p:to>
                                        <p:strVal val="visible"/>
                                      </p:to>
                                    </p:set>
                                    <p:animEffect transition="in" filter="wipe(left)">
                                      <p:cBhvr>
                                        <p:cTn id="86" dur="500"/>
                                        <p:tgtEl>
                                          <p:spTgt spid="26"/>
                                        </p:tgtEl>
                                      </p:cBhvr>
                                    </p:animEffect>
                                  </p:childTnLst>
                                </p:cTn>
                              </p:par>
                            </p:childTnLst>
                          </p:cTn>
                        </p:par>
                        <p:par>
                          <p:cTn id="87" fill="hold">
                            <p:stCondLst>
                              <p:cond delay="500"/>
                            </p:stCondLst>
                            <p:childTnLst>
                              <p:par>
                                <p:cTn id="88" presetID="1" presetClass="entr" presetSubtype="0" fill="hold" grpId="0" nodeType="afterEffect">
                                  <p:stCondLst>
                                    <p:cond delay="0"/>
                                  </p:stCondLst>
                                  <p:childTnLst>
                                    <p:set>
                                      <p:cBhvr>
                                        <p:cTn id="89" dur="1" fill="hold">
                                          <p:stCondLst>
                                            <p:cond delay="0"/>
                                          </p:stCondLst>
                                        </p:cTn>
                                        <p:tgtEl>
                                          <p:spTgt spid="82"/>
                                        </p:tgtEl>
                                        <p:attrNameLst>
                                          <p:attrName>style.visibility</p:attrName>
                                        </p:attrNameLst>
                                      </p:cBhvr>
                                      <p:to>
                                        <p:strVal val="visible"/>
                                      </p:to>
                                    </p:set>
                                  </p:childTnLst>
                                </p:cTn>
                              </p:par>
                              <p:par>
                                <p:cTn id="90" presetID="1" presetClass="entr" presetSubtype="0" fill="hold" grpId="0" nodeType="withEffect">
                                  <p:stCondLst>
                                    <p:cond delay="0"/>
                                  </p:stCondLst>
                                  <p:childTnLst>
                                    <p:set>
                                      <p:cBhvr>
                                        <p:cTn id="91" dur="1" fill="hold">
                                          <p:stCondLst>
                                            <p:cond delay="0"/>
                                          </p:stCondLst>
                                        </p:cTn>
                                        <p:tgtEl>
                                          <p:spTgt spid="84"/>
                                        </p:tgtEl>
                                        <p:attrNameLst>
                                          <p:attrName>style.visibility</p:attrName>
                                        </p:attrNameLst>
                                      </p:cBhvr>
                                      <p:to>
                                        <p:strVal val="visible"/>
                                      </p:to>
                                    </p:set>
                                  </p:childTnLst>
                                </p:cTn>
                              </p:par>
                              <p:par>
                                <p:cTn id="92" presetID="1" presetClass="entr" presetSubtype="0" fill="hold" grpId="0" nodeType="withEffect">
                                  <p:stCondLst>
                                    <p:cond delay="0"/>
                                  </p:stCondLst>
                                  <p:childTnLst>
                                    <p:set>
                                      <p:cBhvr>
                                        <p:cTn id="93" dur="1" fill="hold">
                                          <p:stCondLst>
                                            <p:cond delay="0"/>
                                          </p:stCondLst>
                                        </p:cTn>
                                        <p:tgtEl>
                                          <p:spTgt spid="85"/>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1" presetClass="entr" presetSubtype="0" fill="hold" grpId="0" nodeType="clickEffect">
                                  <p:stCondLst>
                                    <p:cond delay="0"/>
                                  </p:stCondLst>
                                  <p:childTnLst>
                                    <p:set>
                                      <p:cBhvr>
                                        <p:cTn id="97" dur="1" fill="hold">
                                          <p:stCondLst>
                                            <p:cond delay="0"/>
                                          </p:stCondLst>
                                        </p:cTn>
                                        <p:tgtEl>
                                          <p:spTgt spid="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 grpId="0" animBg="1"/>
      <p:bldP spid="66" grpId="0" animBg="1"/>
      <p:bldP spid="14" grpId="0" animBg="1"/>
      <p:bldP spid="15" grpId="0" animBg="1"/>
      <p:bldP spid="24" grpId="0" animBg="1"/>
      <p:bldP spid="26" grpId="0" animBg="1"/>
      <p:bldP spid="45" grpId="0"/>
      <p:bldP spid="46" grpId="0"/>
      <p:bldP spid="47" grpId="0"/>
      <p:bldP spid="48" grpId="0"/>
      <p:bldP spid="57" grpId="0"/>
      <p:bldP spid="58" grpId="0"/>
      <p:bldP spid="61" grpId="0"/>
      <p:bldP spid="62" grpId="0"/>
      <p:bldP spid="63" grpId="0"/>
      <p:bldP spid="64" grpId="0"/>
      <p:bldP spid="65" grpId="0"/>
      <p:bldP spid="72" grpId="0" animBg="1"/>
      <p:bldP spid="78" grpId="0" animBg="1"/>
      <p:bldP spid="80" grpId="0" animBg="1"/>
      <p:bldP spid="84" grpId="0" animBg="1"/>
      <p:bldP spid="85" grpId="0" animBg="1"/>
      <p:bldP spid="6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Consolidation of Mixed-Criticality Tasks</a:t>
            </a:r>
            <a:endParaRPr lang="en-US" dirty="0"/>
          </a:p>
        </p:txBody>
      </p:sp>
      <p:pic>
        <p:nvPicPr>
          <p:cNvPr id="6" name="Picture 3"/>
          <p:cNvPicPr>
            <a:picLocks noChangeAspect="1" noChangeArrowheads="1"/>
          </p:cNvPicPr>
          <p:nvPr/>
        </p:nvPicPr>
        <p:blipFill>
          <a:blip r:embed="rId3" cstate="print"/>
          <a:srcRect/>
          <a:stretch>
            <a:fillRect/>
          </a:stretch>
        </p:blipFill>
        <p:spPr bwMode="auto">
          <a:xfrm>
            <a:off x="1149350" y="1239838"/>
            <a:ext cx="1631950" cy="2265362"/>
          </a:xfrm>
          <a:prstGeom prst="rect">
            <a:avLst/>
          </a:prstGeom>
          <a:noFill/>
          <a:ln w="9525" algn="ctr">
            <a:noFill/>
            <a:miter lim="800000"/>
            <a:headEnd/>
            <a:tailEnd/>
          </a:ln>
        </p:spPr>
      </p:pic>
      <p:sp>
        <p:nvSpPr>
          <p:cNvPr id="9" name="TextBox 8"/>
          <p:cNvSpPr txBox="1">
            <a:spLocks noChangeArrowheads="1"/>
          </p:cNvSpPr>
          <p:nvPr/>
        </p:nvSpPr>
        <p:spPr bwMode="auto">
          <a:xfrm rot="16200000">
            <a:off x="634206" y="1458119"/>
            <a:ext cx="838200" cy="277812"/>
          </a:xfrm>
          <a:prstGeom prst="rect">
            <a:avLst/>
          </a:prstGeom>
          <a:noFill/>
          <a:ln w="9525">
            <a:noFill/>
            <a:miter lim="800000"/>
            <a:headEnd/>
            <a:tailEnd/>
          </a:ln>
        </p:spPr>
        <p:txBody>
          <a:bodyPr wrap="none">
            <a:spAutoFit/>
          </a:bodyPr>
          <a:lstStyle/>
          <a:p>
            <a:r>
              <a:rPr lang="en-US" sz="1200"/>
              <a:t>Planning</a:t>
            </a:r>
          </a:p>
        </p:txBody>
      </p:sp>
      <p:sp>
        <p:nvSpPr>
          <p:cNvPr id="11" name="TextBox 10"/>
          <p:cNvSpPr txBox="1">
            <a:spLocks noChangeArrowheads="1"/>
          </p:cNvSpPr>
          <p:nvPr/>
        </p:nvSpPr>
        <p:spPr bwMode="auto">
          <a:xfrm rot="16200000">
            <a:off x="2039143" y="2150269"/>
            <a:ext cx="1630363" cy="276225"/>
          </a:xfrm>
          <a:prstGeom prst="rect">
            <a:avLst/>
          </a:prstGeom>
          <a:noFill/>
          <a:ln w="9525">
            <a:noFill/>
            <a:miter lim="800000"/>
            <a:headEnd/>
            <a:tailEnd/>
          </a:ln>
        </p:spPr>
        <p:txBody>
          <a:bodyPr wrap="none">
            <a:spAutoFit/>
          </a:bodyPr>
          <a:lstStyle/>
          <a:p>
            <a:r>
              <a:rPr lang="en-US" sz="1200"/>
              <a:t>Obstacle avoidance</a:t>
            </a:r>
          </a:p>
        </p:txBody>
      </p:sp>
      <p:cxnSp>
        <p:nvCxnSpPr>
          <p:cNvPr id="16" name="Straight Arrow Connector 15"/>
          <p:cNvCxnSpPr/>
          <p:nvPr/>
        </p:nvCxnSpPr>
        <p:spPr bwMode="auto">
          <a:xfrm>
            <a:off x="2133600" y="4343400"/>
            <a:ext cx="64770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19" name="Straight Arrow Connector 18"/>
          <p:cNvCxnSpPr/>
          <p:nvPr/>
        </p:nvCxnSpPr>
        <p:spPr bwMode="auto">
          <a:xfrm>
            <a:off x="2133600" y="5256212"/>
            <a:ext cx="64770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25" name="Straight Arrow Connector 24"/>
          <p:cNvCxnSpPr/>
          <p:nvPr/>
        </p:nvCxnSpPr>
        <p:spPr bwMode="auto">
          <a:xfrm rot="5400000" flipH="1" flipV="1">
            <a:off x="1333500" y="4457700"/>
            <a:ext cx="16002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27" name="Straight Connector 26"/>
          <p:cNvCxnSpPr/>
          <p:nvPr/>
        </p:nvCxnSpPr>
        <p:spPr bwMode="auto">
          <a:xfrm rot="5400000" flipH="1" flipV="1">
            <a:off x="5410200"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8" name="Straight Connector 27"/>
          <p:cNvCxnSpPr/>
          <p:nvPr/>
        </p:nvCxnSpPr>
        <p:spPr bwMode="auto">
          <a:xfrm rot="5400000" flipH="1" flipV="1">
            <a:off x="8153399"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rot="5400000" flipH="1" flipV="1">
            <a:off x="54102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rot="5400000" flipH="1" flipV="1">
            <a:off x="8153399"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rot="5400000" flipH="1" flipV="1">
            <a:off x="2667001"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rot="5400000" flipH="1" flipV="1">
            <a:off x="2667000"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4" name="Straight Connector 33"/>
          <p:cNvCxnSpPr/>
          <p:nvPr/>
        </p:nvCxnSpPr>
        <p:spPr bwMode="auto">
          <a:xfrm rot="5400000" flipH="1" flipV="1">
            <a:off x="40386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5" name="Straight Connector 34"/>
          <p:cNvCxnSpPr/>
          <p:nvPr/>
        </p:nvCxnSpPr>
        <p:spPr bwMode="auto">
          <a:xfrm rot="5400000" flipH="1" flipV="1">
            <a:off x="68580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36" name="Rectangle 35"/>
          <p:cNvSpPr/>
          <p:nvPr/>
        </p:nvSpPr>
        <p:spPr bwMode="auto">
          <a:xfrm>
            <a:off x="2743200" y="3886200"/>
            <a:ext cx="2286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7" name="Rectangle 36"/>
          <p:cNvSpPr/>
          <p:nvPr/>
        </p:nvSpPr>
        <p:spPr bwMode="auto">
          <a:xfrm>
            <a:off x="4114800" y="3886200"/>
            <a:ext cx="533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8" name="Rectangle 37"/>
          <p:cNvSpPr/>
          <p:nvPr/>
        </p:nvSpPr>
        <p:spPr bwMode="auto">
          <a:xfrm>
            <a:off x="5486400" y="3886200"/>
            <a:ext cx="6858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9" name="Rectangle 38"/>
          <p:cNvSpPr/>
          <p:nvPr/>
        </p:nvSpPr>
        <p:spPr bwMode="auto">
          <a:xfrm>
            <a:off x="6934200" y="3886200"/>
            <a:ext cx="533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0" name="Rectangle 39"/>
          <p:cNvSpPr/>
          <p:nvPr/>
        </p:nvSpPr>
        <p:spPr bwMode="auto">
          <a:xfrm>
            <a:off x="2971800" y="4800600"/>
            <a:ext cx="8382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1" name="Rectangle 40"/>
          <p:cNvSpPr/>
          <p:nvPr/>
        </p:nvSpPr>
        <p:spPr bwMode="auto">
          <a:xfrm>
            <a:off x="6172200" y="4800600"/>
            <a:ext cx="7620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2" name="Rectangle 41"/>
          <p:cNvSpPr/>
          <p:nvPr/>
        </p:nvSpPr>
        <p:spPr bwMode="auto">
          <a:xfrm>
            <a:off x="7772400" y="4800600"/>
            <a:ext cx="4572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3" name="Rectangle 42"/>
          <p:cNvSpPr/>
          <p:nvPr/>
        </p:nvSpPr>
        <p:spPr bwMode="auto">
          <a:xfrm>
            <a:off x="8229600" y="4800600"/>
            <a:ext cx="228600" cy="457200"/>
          </a:xfrm>
          <a:prstGeom prst="rect">
            <a:avLst/>
          </a:prstGeom>
          <a:solidFill>
            <a:srgbClr val="C00000">
              <a:alpha val="50196"/>
            </a:srgb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4" name="TextBox 43"/>
          <p:cNvSpPr txBox="1"/>
          <p:nvPr/>
        </p:nvSpPr>
        <p:spPr>
          <a:xfrm>
            <a:off x="4038600" y="1676400"/>
            <a:ext cx="3886200" cy="707886"/>
          </a:xfrm>
          <a:prstGeom prst="rect">
            <a:avLst/>
          </a:prstGeom>
          <a:noFill/>
        </p:spPr>
        <p:txBody>
          <a:bodyPr wrap="square" rtlCol="0">
            <a:spAutoFit/>
          </a:bodyPr>
          <a:lstStyle/>
          <a:p>
            <a:pPr algn="l"/>
            <a:r>
              <a:rPr lang="en-US" dirty="0" smtClean="0"/>
              <a:t>Shared Hardware</a:t>
            </a:r>
            <a:br>
              <a:rPr lang="en-US" dirty="0" smtClean="0"/>
            </a:br>
            <a:r>
              <a:rPr lang="en-US" dirty="0" smtClean="0"/>
              <a:t>Can lead to cycle stealing</a:t>
            </a:r>
          </a:p>
        </p:txBody>
      </p:sp>
      <p:sp>
        <p:nvSpPr>
          <p:cNvPr id="45" name="Rectangle 44"/>
          <p:cNvSpPr/>
          <p:nvPr/>
        </p:nvSpPr>
        <p:spPr bwMode="auto">
          <a:xfrm>
            <a:off x="7467600" y="3886200"/>
            <a:ext cx="304800" cy="457200"/>
          </a:xfrm>
          <a:prstGeom prst="rect">
            <a:avLst/>
          </a:prstGeom>
          <a:solidFill>
            <a:srgbClr val="3C4F82"/>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Oval 71"/>
          <p:cNvSpPr/>
          <p:nvPr/>
        </p:nvSpPr>
        <p:spPr bwMode="auto">
          <a:xfrm>
            <a:off x="5809953" y="5077691"/>
            <a:ext cx="688769" cy="344384"/>
          </a:xfrm>
          <a:prstGeom prst="ellipse">
            <a:avLst/>
          </a:prstGeom>
          <a:solidFill>
            <a:srgbClr val="FFFF66"/>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sp>
        <p:nvSpPr>
          <p:cNvPr id="66" name="Right Triangle 65"/>
          <p:cNvSpPr/>
          <p:nvPr/>
        </p:nvSpPr>
        <p:spPr bwMode="auto">
          <a:xfrm flipH="1">
            <a:off x="6246421" y="3728853"/>
            <a:ext cx="463136" cy="507391"/>
          </a:xfrm>
          <a:prstGeom prst="rtTriangle">
            <a:avLst/>
          </a:prstGeom>
          <a:solidFill>
            <a:srgbClr val="336699"/>
          </a:solidFill>
          <a:ln w="12700" cap="flat" cmpd="sng" algn="ctr">
            <a:solidFill>
              <a:srgbClr val="0070C0"/>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sp>
        <p:nvSpPr>
          <p:cNvPr id="67" name="Right Triangle 66"/>
          <p:cNvSpPr/>
          <p:nvPr/>
        </p:nvSpPr>
        <p:spPr bwMode="auto">
          <a:xfrm flipH="1">
            <a:off x="6270337" y="5289421"/>
            <a:ext cx="403761" cy="479081"/>
          </a:xfrm>
          <a:prstGeom prst="rtTriangle">
            <a:avLst/>
          </a:prstGeom>
          <a:solidFill>
            <a:srgbClr val="FFCC00"/>
          </a:solidFill>
          <a:ln w="12700"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sp>
        <p:nvSpPr>
          <p:cNvPr id="71" name="Oval 70"/>
          <p:cNvSpPr/>
          <p:nvPr/>
        </p:nvSpPr>
        <p:spPr bwMode="auto">
          <a:xfrm>
            <a:off x="5783283" y="3542261"/>
            <a:ext cx="688769" cy="344384"/>
          </a:xfrm>
          <a:prstGeom prst="ellipse">
            <a:avLst/>
          </a:prstGeom>
          <a:solidFill>
            <a:srgbClr val="FFFF66"/>
          </a:solidFill>
          <a:ln w="127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cxnSp>
        <p:nvCxnSpPr>
          <p:cNvPr id="3" name="Straight Arrow Connector 2"/>
          <p:cNvCxnSpPr/>
          <p:nvPr/>
        </p:nvCxnSpPr>
        <p:spPr>
          <a:xfrm>
            <a:off x="1343891" y="39182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rot="5400000">
            <a:off x="2829791" y="39563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rot="5400000">
            <a:off x="4418415" y="393322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1343891" y="4756479"/>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rot="5400000">
            <a:off x="2829791" y="4794579"/>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rot="5400000">
            <a:off x="4418415" y="4771429"/>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658091" y="3537279"/>
            <a:ext cx="340158" cy="369332"/>
          </a:xfrm>
          <a:prstGeom prst="rect">
            <a:avLst/>
          </a:prstGeom>
          <a:noFill/>
        </p:spPr>
        <p:txBody>
          <a:bodyPr wrap="none" rtlCol="0">
            <a:spAutoFit/>
          </a:bodyPr>
          <a:lstStyle/>
          <a:p>
            <a:r>
              <a:rPr lang="en-US" dirty="0" smtClean="0"/>
              <a:t>t</a:t>
            </a:r>
            <a:r>
              <a:rPr lang="en-US" baseline="-25000" dirty="0" smtClean="0"/>
              <a:t>1</a:t>
            </a:r>
            <a:endParaRPr lang="en-US" baseline="-25000" dirty="0"/>
          </a:p>
        </p:txBody>
      </p:sp>
      <p:sp>
        <p:nvSpPr>
          <p:cNvPr id="10" name="TextBox 9"/>
          <p:cNvSpPr txBox="1"/>
          <p:nvPr/>
        </p:nvSpPr>
        <p:spPr>
          <a:xfrm>
            <a:off x="658091" y="4451679"/>
            <a:ext cx="340158" cy="369332"/>
          </a:xfrm>
          <a:prstGeom prst="rect">
            <a:avLst/>
          </a:prstGeom>
          <a:noFill/>
        </p:spPr>
        <p:txBody>
          <a:bodyPr wrap="none" rtlCol="0">
            <a:spAutoFit/>
          </a:bodyPr>
          <a:lstStyle/>
          <a:p>
            <a:r>
              <a:rPr lang="en-US" dirty="0" smtClean="0"/>
              <a:t>t</a:t>
            </a:r>
            <a:r>
              <a:rPr lang="en-US" baseline="-25000" dirty="0"/>
              <a:t>2</a:t>
            </a:r>
          </a:p>
        </p:txBody>
      </p:sp>
      <p:sp>
        <p:nvSpPr>
          <p:cNvPr id="11" name="Rectangle 10"/>
          <p:cNvSpPr/>
          <p:nvPr/>
        </p:nvSpPr>
        <p:spPr>
          <a:xfrm>
            <a:off x="2182091" y="4375479"/>
            <a:ext cx="7620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a:t>
            </a:r>
            <a:endParaRPr lang="en-US" sz="1800" dirty="0"/>
          </a:p>
        </p:txBody>
      </p:sp>
      <p:sp>
        <p:nvSpPr>
          <p:cNvPr id="12" name="Rectangle 11"/>
          <p:cNvSpPr/>
          <p:nvPr/>
        </p:nvSpPr>
        <p:spPr>
          <a:xfrm>
            <a:off x="3248891" y="4375479"/>
            <a:ext cx="152400" cy="381000"/>
          </a:xfrm>
          <a:prstGeom prst="rect">
            <a:avLst/>
          </a:prstGeom>
          <a:solidFill>
            <a:srgbClr val="C000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t>½</a:t>
            </a:r>
            <a:endParaRPr lang="en-US" sz="1200" dirty="0"/>
          </a:p>
        </p:txBody>
      </p:sp>
      <p:sp>
        <p:nvSpPr>
          <p:cNvPr id="13" name="Rectangle 12"/>
          <p:cNvSpPr/>
          <p:nvPr/>
        </p:nvSpPr>
        <p:spPr>
          <a:xfrm>
            <a:off x="3401291" y="4375479"/>
            <a:ext cx="1143000" cy="381000"/>
          </a:xfrm>
          <a:prstGeom prst="rect">
            <a:avLst/>
          </a:prstGeom>
          <a:solidFill>
            <a:srgbClr val="C00000">
              <a:alpha val="50196"/>
            </a:srgbClr>
          </a:solid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2.5</a:t>
            </a:r>
            <a:endParaRPr lang="en-US" sz="1800" dirty="0"/>
          </a:p>
        </p:txBody>
      </p:sp>
      <p:sp>
        <p:nvSpPr>
          <p:cNvPr id="14" name="Rectangle 13"/>
          <p:cNvSpPr/>
          <p:nvPr/>
        </p:nvSpPr>
        <p:spPr>
          <a:xfrm>
            <a:off x="1420091" y="3537279"/>
            <a:ext cx="361208"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15" name="Rectangle 14"/>
          <p:cNvSpPr/>
          <p:nvPr/>
        </p:nvSpPr>
        <p:spPr>
          <a:xfrm>
            <a:off x="2944091" y="3537279"/>
            <a:ext cx="304800" cy="381000"/>
          </a:xfrm>
          <a:prstGeom prst="rect">
            <a:avLst/>
          </a:prstGeom>
          <a:solidFill>
            <a:srgbClr val="336699"/>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cxnSp>
        <p:nvCxnSpPr>
          <p:cNvPr id="17" name="Straight Arrow Connector 16"/>
          <p:cNvCxnSpPr/>
          <p:nvPr/>
        </p:nvCxnSpPr>
        <p:spPr>
          <a:xfrm>
            <a:off x="3401291" y="4604079"/>
            <a:ext cx="381000" cy="1588"/>
          </a:xfrm>
          <a:prstGeom prst="straightConnector1">
            <a:avLst/>
          </a:prstGeom>
          <a:ln w="28575">
            <a:solidFill>
              <a:srgbClr val="00206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9" name="Table 18"/>
          <p:cNvGraphicFramePr>
            <a:graphicFrameLocks noGrp="1"/>
          </p:cNvGraphicFramePr>
          <p:nvPr/>
        </p:nvGraphicFramePr>
        <p:xfrm>
          <a:off x="344384" y="1286596"/>
          <a:ext cx="8597736" cy="1752600"/>
        </p:xfrm>
        <a:graphic>
          <a:graphicData uri="http://schemas.openxmlformats.org/drawingml/2006/table">
            <a:tbl>
              <a:tblPr firstRow="1" bandRow="1">
                <a:tableStyleId>{5C22544A-7EE6-4342-B048-85BDC9FD1C3A}</a:tableStyleId>
              </a:tblPr>
              <a:tblGrid>
                <a:gridCol w="2684566"/>
                <a:gridCol w="1044286"/>
                <a:gridCol w="1460665"/>
                <a:gridCol w="1270660"/>
                <a:gridCol w="1128156"/>
                <a:gridCol w="1009403"/>
              </a:tblGrid>
              <a:tr h="370840">
                <a:tc>
                  <a:txBody>
                    <a:bodyPr/>
                    <a:lstStyle/>
                    <a:p>
                      <a:r>
                        <a:rPr lang="en-US" dirty="0" smtClean="0"/>
                        <a:t>Task</a:t>
                      </a:r>
                      <a:endParaRPr lang="en-US" dirty="0"/>
                    </a:p>
                  </a:txBody>
                  <a:tcPr>
                    <a:solidFill>
                      <a:srgbClr val="336699"/>
                    </a:solidFill>
                  </a:tcPr>
                </a:tc>
                <a:tc>
                  <a:txBody>
                    <a:bodyPr/>
                    <a:lstStyle/>
                    <a:p>
                      <a:r>
                        <a:rPr lang="en-US" dirty="0" smtClean="0"/>
                        <a:t>Period</a:t>
                      </a:r>
                      <a:endParaRPr lang="en-US" dirty="0"/>
                    </a:p>
                  </a:txBody>
                  <a:tcPr>
                    <a:solidFill>
                      <a:srgbClr val="336699"/>
                    </a:solidFill>
                  </a:tcPr>
                </a:tc>
                <a:tc>
                  <a:txBody>
                    <a:bodyPr/>
                    <a:lstStyle/>
                    <a:p>
                      <a:r>
                        <a:rPr lang="en-US" dirty="0" smtClean="0"/>
                        <a:t>Criticality</a:t>
                      </a:r>
                      <a:endParaRPr lang="en-US" dirty="0"/>
                    </a:p>
                  </a:txBody>
                  <a:tcPr>
                    <a:solidFill>
                      <a:srgbClr val="336699"/>
                    </a:solidFill>
                  </a:tcPr>
                </a:tc>
                <a:tc>
                  <a:txBody>
                    <a:bodyPr/>
                    <a:lstStyle/>
                    <a:p>
                      <a:r>
                        <a:rPr lang="en-US" dirty="0" smtClean="0"/>
                        <a:t>WCET</a:t>
                      </a:r>
                      <a:endParaRPr lang="en-US" dirty="0"/>
                    </a:p>
                  </a:txBody>
                  <a:tcPr>
                    <a:solidFill>
                      <a:srgbClr val="336699"/>
                    </a:solidFill>
                  </a:tcPr>
                </a:tc>
                <a:tc>
                  <a:txBody>
                    <a:bodyPr/>
                    <a:lstStyle/>
                    <a:p>
                      <a:r>
                        <a:rPr lang="en-US" dirty="0" smtClean="0"/>
                        <a:t>NCET</a:t>
                      </a:r>
                      <a:endParaRPr lang="en-US" dirty="0"/>
                    </a:p>
                  </a:txBody>
                  <a:tcPr>
                    <a:solidFill>
                      <a:srgbClr val="336699"/>
                    </a:solidFill>
                  </a:tcPr>
                </a:tc>
                <a:tc>
                  <a:txBody>
                    <a:bodyPr/>
                    <a:lstStyle/>
                    <a:p>
                      <a:r>
                        <a:rPr lang="en-US" dirty="0" smtClean="0"/>
                        <a:t>Utility</a:t>
                      </a:r>
                      <a:br>
                        <a:rPr lang="en-US" dirty="0" smtClean="0"/>
                      </a:br>
                      <a:r>
                        <a:rPr lang="en-US" dirty="0" smtClean="0"/>
                        <a:t>Levels</a:t>
                      </a:r>
                      <a:endParaRPr lang="en-US" dirty="0"/>
                    </a:p>
                  </a:txBody>
                  <a:tcPr>
                    <a:solidFill>
                      <a:srgbClr val="336699"/>
                    </a:solidFill>
                  </a:tcPr>
                </a:tc>
              </a:tr>
              <a:tr h="370840">
                <a:tc>
                  <a:txBody>
                    <a:bodyPr/>
                    <a:lstStyle/>
                    <a:p>
                      <a:r>
                        <a:rPr lang="en-US" dirty="0" smtClean="0"/>
                        <a:t>t</a:t>
                      </a:r>
                      <a:r>
                        <a:rPr lang="en-US" baseline="-25000" dirty="0" smtClean="0"/>
                        <a:t>1 </a:t>
                      </a:r>
                      <a:r>
                        <a:rPr lang="en-US" baseline="0" dirty="0" smtClean="0"/>
                        <a:t>Surveillance </a:t>
                      </a:r>
                      <a:r>
                        <a:rPr lang="en-US" baseline="0" dirty="0" err="1" smtClean="0"/>
                        <a:t>Cov</a:t>
                      </a:r>
                      <a:r>
                        <a:rPr lang="en-US" baseline="0" dirty="0" smtClean="0"/>
                        <a:t>.</a:t>
                      </a:r>
                      <a:endParaRPr lang="en-US" baseline="-25000" dirty="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r>
                        <a:rPr lang="en-US" dirty="0" smtClean="0"/>
                        <a:t>{2,2.5}</a:t>
                      </a:r>
                      <a:endParaRPr lang="en-US" dirty="0"/>
                    </a:p>
                  </a:txBody>
                  <a:tcPr/>
                </a:tc>
              </a:tr>
              <a:tr h="370840">
                <a:tc>
                  <a:txBody>
                    <a:bodyPr/>
                    <a:lstStyle/>
                    <a:p>
                      <a:r>
                        <a:rPr lang="en-US" dirty="0" smtClean="0"/>
                        <a:t>t</a:t>
                      </a:r>
                      <a:r>
                        <a:rPr lang="en-US" baseline="-25000" dirty="0" smtClean="0"/>
                        <a:t>2  </a:t>
                      </a:r>
                      <a:r>
                        <a:rPr lang="en-US" baseline="0" dirty="0" smtClean="0"/>
                        <a:t>Collision Avoid.</a:t>
                      </a:r>
                      <a:endParaRPr lang="en-US" baseline="-25000" dirty="0"/>
                    </a:p>
                  </a:txBody>
                  <a:tcPr/>
                </a:tc>
                <a:tc>
                  <a:txBody>
                    <a:bodyPr/>
                    <a:lstStyle/>
                    <a:p>
                      <a:r>
                        <a:rPr lang="en-US" dirty="0" smtClean="0"/>
                        <a:t>8</a:t>
                      </a:r>
                      <a:endParaRPr lang="en-US" dirty="0"/>
                    </a:p>
                  </a:txBody>
                  <a:tcPr/>
                </a:tc>
                <a:tc>
                  <a:txBody>
                    <a:bodyPr/>
                    <a:lstStyle/>
                    <a:p>
                      <a:r>
                        <a:rPr lang="en-US" dirty="0" smtClean="0"/>
                        <a:t>Safety</a:t>
                      </a:r>
                      <a:endParaRPr lang="en-US" dirty="0"/>
                    </a:p>
                  </a:txBody>
                  <a:tcPr/>
                </a:tc>
                <a:tc>
                  <a:txBody>
                    <a:bodyPr/>
                    <a:lstStyle/>
                    <a:p>
                      <a:r>
                        <a:rPr lang="en-US" dirty="0" smtClean="0"/>
                        <a:t>5</a:t>
                      </a:r>
                      <a:endParaRPr lang="en-US" dirty="0"/>
                    </a:p>
                  </a:txBody>
                  <a:tcPr/>
                </a:tc>
                <a:tc>
                  <a:txBody>
                    <a:bodyPr/>
                    <a:lstStyle/>
                    <a:p>
                      <a:r>
                        <a:rPr lang="en-US" dirty="0" smtClean="0"/>
                        <a:t>2.5</a:t>
                      </a:r>
                      <a:endParaRPr lang="en-US" dirty="0"/>
                    </a:p>
                  </a:txBody>
                  <a:tcPr/>
                </a:tc>
                <a:tc>
                  <a:txBody>
                    <a:bodyPr/>
                    <a:lstStyle/>
                    <a:p>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a:t>
                      </a:r>
                      <a:r>
                        <a:rPr lang="en-US" baseline="-25000" dirty="0" smtClean="0"/>
                        <a:t>3 </a:t>
                      </a:r>
                      <a:r>
                        <a:rPr lang="en-US" baseline="0" dirty="0" smtClean="0"/>
                        <a:t>Amount of Intelligence</a:t>
                      </a:r>
                      <a:endParaRPr lang="en-US" baseline="-25000" dirty="0" smtClean="0"/>
                    </a:p>
                  </a:txBody>
                  <a:tcPr/>
                </a:tc>
                <a:tc>
                  <a:txBody>
                    <a:bodyPr/>
                    <a:lstStyle/>
                    <a:p>
                      <a:r>
                        <a:rPr lang="en-US" dirty="0" smtClean="0"/>
                        <a:t>4</a:t>
                      </a:r>
                      <a:endParaRPr lang="en-US" dirty="0"/>
                    </a:p>
                  </a:txBody>
                  <a:tcPr/>
                </a:tc>
                <a:tc>
                  <a:txBody>
                    <a:bodyPr/>
                    <a:lstStyle/>
                    <a:p>
                      <a:r>
                        <a:rPr lang="en-US" dirty="0" smtClean="0"/>
                        <a:t>Mission</a:t>
                      </a:r>
                      <a:endParaRPr lang="en-US" dirty="0"/>
                    </a:p>
                  </a:txBody>
                  <a:tcPr/>
                </a:tc>
                <a:tc>
                  <a:txBody>
                    <a:bodyPr/>
                    <a:lstStyle/>
                    <a:p>
                      <a:r>
                        <a:rPr lang="en-US" dirty="0" smtClean="0"/>
                        <a:t>2</a:t>
                      </a:r>
                      <a:endParaRPr lang="en-US" dirty="0"/>
                    </a:p>
                  </a:txBody>
                  <a:tcPr/>
                </a:tc>
                <a:tc>
                  <a:txBody>
                    <a:bodyPr/>
                    <a:lstStyle/>
                    <a:p>
                      <a:r>
                        <a:rPr lang="en-US" dirty="0" smtClean="0"/>
                        <a:t>2</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{2,2.5}</a:t>
                      </a:r>
                    </a:p>
                  </a:txBody>
                  <a:tcPr/>
                </a:tc>
              </a:tr>
            </a:tbl>
          </a:graphicData>
        </a:graphic>
      </p:graphicFrame>
      <p:cxnSp>
        <p:nvCxnSpPr>
          <p:cNvPr id="20" name="Straight Arrow Connector 19"/>
          <p:cNvCxnSpPr/>
          <p:nvPr/>
        </p:nvCxnSpPr>
        <p:spPr>
          <a:xfrm>
            <a:off x="1353787" y="5555095"/>
            <a:ext cx="3429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5400000">
            <a:off x="2839687" y="5593195"/>
            <a:ext cx="228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4428311" y="5570045"/>
            <a:ext cx="228600" cy="0"/>
          </a:xfrm>
          <a:prstGeom prst="line">
            <a:avLst/>
          </a:prstGeom>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667987" y="5174095"/>
            <a:ext cx="383438" cy="461665"/>
          </a:xfrm>
          <a:prstGeom prst="rect">
            <a:avLst/>
          </a:prstGeom>
          <a:noFill/>
        </p:spPr>
        <p:txBody>
          <a:bodyPr wrap="none" rtlCol="0">
            <a:spAutoFit/>
          </a:bodyPr>
          <a:lstStyle/>
          <a:p>
            <a:r>
              <a:rPr lang="en-US" dirty="0" smtClean="0"/>
              <a:t>t</a:t>
            </a:r>
            <a:r>
              <a:rPr lang="en-US" baseline="-25000" dirty="0" smtClean="0"/>
              <a:t>3</a:t>
            </a:r>
            <a:endParaRPr lang="en-US" baseline="-25000" dirty="0"/>
          </a:p>
        </p:txBody>
      </p:sp>
      <p:sp>
        <p:nvSpPr>
          <p:cNvPr id="24" name="Rectangle 23"/>
          <p:cNvSpPr/>
          <p:nvPr/>
        </p:nvSpPr>
        <p:spPr>
          <a:xfrm>
            <a:off x="1816925" y="5174095"/>
            <a:ext cx="375062" cy="381000"/>
          </a:xfrm>
          <a:prstGeom prst="rect">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sp>
        <p:nvSpPr>
          <p:cNvPr id="26" name="Rectangle 25"/>
          <p:cNvSpPr/>
          <p:nvPr/>
        </p:nvSpPr>
        <p:spPr>
          <a:xfrm>
            <a:off x="3411187" y="5174095"/>
            <a:ext cx="304800" cy="381000"/>
          </a:xfrm>
          <a:prstGeom prst="rect">
            <a:avLst/>
          </a:prstGeom>
          <a:solidFill>
            <a:srgbClr val="FFCC00"/>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t>1</a:t>
            </a:r>
            <a:endParaRPr lang="en-US" sz="1800" dirty="0"/>
          </a:p>
        </p:txBody>
      </p:sp>
      <p:cxnSp>
        <p:nvCxnSpPr>
          <p:cNvPr id="28" name="Straight Arrow Connector 27"/>
          <p:cNvCxnSpPr/>
          <p:nvPr/>
        </p:nvCxnSpPr>
        <p:spPr bwMode="auto">
          <a:xfrm rot="5400000" flipH="1" flipV="1">
            <a:off x="5701361" y="3706369"/>
            <a:ext cx="1092530" cy="11876"/>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30" name="Straight Arrow Connector 29"/>
          <p:cNvCxnSpPr/>
          <p:nvPr/>
        </p:nvCxnSpPr>
        <p:spPr bwMode="auto">
          <a:xfrm>
            <a:off x="6222670" y="4239491"/>
            <a:ext cx="1436914" cy="1588"/>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32" name="Straight Connector 31"/>
          <p:cNvCxnSpPr/>
          <p:nvPr/>
        </p:nvCxnSpPr>
        <p:spPr bwMode="auto">
          <a:xfrm rot="5400000" flipH="1" flipV="1">
            <a:off x="6211273" y="3737992"/>
            <a:ext cx="543762" cy="47346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34" name="Straight Connector 33"/>
          <p:cNvCxnSpPr/>
          <p:nvPr/>
        </p:nvCxnSpPr>
        <p:spPr bwMode="auto">
          <a:xfrm flipV="1">
            <a:off x="6709898" y="3524252"/>
            <a:ext cx="476714" cy="18304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rot="16200000" flipH="1">
            <a:off x="6664160" y="4237665"/>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39" name="Straight Connector 38"/>
          <p:cNvCxnSpPr/>
          <p:nvPr/>
        </p:nvCxnSpPr>
        <p:spPr bwMode="auto">
          <a:xfrm rot="16200000" flipH="1">
            <a:off x="7099928" y="4240047"/>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43" name="Straight Connector 42"/>
          <p:cNvCxnSpPr/>
          <p:nvPr/>
        </p:nvCxnSpPr>
        <p:spPr bwMode="auto">
          <a:xfrm rot="10800000">
            <a:off x="6167255" y="3693226"/>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rot="10800000">
            <a:off x="6167255" y="3525001"/>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sp>
        <p:nvSpPr>
          <p:cNvPr id="45" name="TextBox 44"/>
          <p:cNvSpPr txBox="1"/>
          <p:nvPr/>
        </p:nvSpPr>
        <p:spPr>
          <a:xfrm>
            <a:off x="6614555" y="4310744"/>
            <a:ext cx="269626" cy="276999"/>
          </a:xfrm>
          <a:prstGeom prst="rect">
            <a:avLst/>
          </a:prstGeom>
          <a:noFill/>
        </p:spPr>
        <p:txBody>
          <a:bodyPr wrap="none" rtlCol="0">
            <a:spAutoFit/>
          </a:bodyPr>
          <a:lstStyle/>
          <a:p>
            <a:r>
              <a:rPr lang="en-US" sz="1200" dirty="0" smtClean="0"/>
              <a:t>1</a:t>
            </a:r>
            <a:endParaRPr lang="en-US" dirty="0"/>
          </a:p>
        </p:txBody>
      </p:sp>
      <p:sp>
        <p:nvSpPr>
          <p:cNvPr id="46" name="TextBox 45"/>
          <p:cNvSpPr txBox="1"/>
          <p:nvPr/>
        </p:nvSpPr>
        <p:spPr>
          <a:xfrm>
            <a:off x="7040087" y="4320640"/>
            <a:ext cx="269626" cy="276999"/>
          </a:xfrm>
          <a:prstGeom prst="rect">
            <a:avLst/>
          </a:prstGeom>
          <a:noFill/>
        </p:spPr>
        <p:txBody>
          <a:bodyPr wrap="none" rtlCol="0">
            <a:spAutoFit/>
          </a:bodyPr>
          <a:lstStyle/>
          <a:p>
            <a:r>
              <a:rPr lang="en-US" sz="1200" dirty="0" smtClean="0"/>
              <a:t>2</a:t>
            </a:r>
            <a:endParaRPr lang="en-US" dirty="0"/>
          </a:p>
        </p:txBody>
      </p:sp>
      <p:sp>
        <p:nvSpPr>
          <p:cNvPr id="47" name="TextBox 46"/>
          <p:cNvSpPr txBox="1"/>
          <p:nvPr/>
        </p:nvSpPr>
        <p:spPr>
          <a:xfrm>
            <a:off x="5805056" y="3572496"/>
            <a:ext cx="269626" cy="276999"/>
          </a:xfrm>
          <a:prstGeom prst="rect">
            <a:avLst/>
          </a:prstGeom>
          <a:noFill/>
        </p:spPr>
        <p:txBody>
          <a:bodyPr wrap="none" rtlCol="0">
            <a:spAutoFit/>
          </a:bodyPr>
          <a:lstStyle/>
          <a:p>
            <a:r>
              <a:rPr lang="en-US" sz="1200" dirty="0" smtClean="0"/>
              <a:t>2</a:t>
            </a:r>
            <a:endParaRPr lang="en-US" dirty="0"/>
          </a:p>
        </p:txBody>
      </p:sp>
      <p:sp>
        <p:nvSpPr>
          <p:cNvPr id="48" name="TextBox 47"/>
          <p:cNvSpPr txBox="1"/>
          <p:nvPr/>
        </p:nvSpPr>
        <p:spPr>
          <a:xfrm>
            <a:off x="5803073" y="3380512"/>
            <a:ext cx="397866" cy="276999"/>
          </a:xfrm>
          <a:prstGeom prst="rect">
            <a:avLst/>
          </a:prstGeom>
          <a:noFill/>
          <a:ln w="12700">
            <a:noFill/>
          </a:ln>
        </p:spPr>
        <p:txBody>
          <a:bodyPr wrap="none" rtlCol="0">
            <a:spAutoFit/>
          </a:bodyPr>
          <a:lstStyle/>
          <a:p>
            <a:r>
              <a:rPr lang="en-US" sz="1200" dirty="0" smtClean="0"/>
              <a:t>2.5</a:t>
            </a:r>
            <a:endParaRPr lang="en-US" dirty="0"/>
          </a:p>
        </p:txBody>
      </p:sp>
      <p:cxnSp>
        <p:nvCxnSpPr>
          <p:cNvPr id="49" name="Straight Arrow Connector 48"/>
          <p:cNvCxnSpPr/>
          <p:nvPr/>
        </p:nvCxnSpPr>
        <p:spPr bwMode="auto">
          <a:xfrm rot="5400000" flipH="1" flipV="1">
            <a:off x="5687506" y="5248182"/>
            <a:ext cx="1092530" cy="11876"/>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50" name="Straight Arrow Connector 49"/>
          <p:cNvCxnSpPr/>
          <p:nvPr/>
        </p:nvCxnSpPr>
        <p:spPr bwMode="auto">
          <a:xfrm>
            <a:off x="6208815" y="5781304"/>
            <a:ext cx="1436914" cy="1588"/>
          </a:xfrm>
          <a:prstGeom prst="straightConnector1">
            <a:avLst/>
          </a:prstGeom>
          <a:solidFill>
            <a:srgbClr val="5CA1FB"/>
          </a:solidFill>
          <a:ln w="12700" cap="flat" cmpd="sng" algn="ctr">
            <a:solidFill>
              <a:schemeClr val="tx1"/>
            </a:solidFill>
            <a:prstDash val="solid"/>
            <a:round/>
            <a:headEnd type="none" w="med" len="med"/>
            <a:tailEnd type="arrow"/>
          </a:ln>
          <a:effectLst/>
        </p:spPr>
      </p:cxnSp>
      <p:cxnSp>
        <p:nvCxnSpPr>
          <p:cNvPr id="51" name="Straight Connector 50"/>
          <p:cNvCxnSpPr/>
          <p:nvPr/>
        </p:nvCxnSpPr>
        <p:spPr bwMode="auto">
          <a:xfrm rot="5400000" flipH="1" flipV="1">
            <a:off x="6197418" y="5279805"/>
            <a:ext cx="543762" cy="47346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flipV="1">
            <a:off x="6696043" y="5066065"/>
            <a:ext cx="476714" cy="18304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rot="16200000" flipH="1">
            <a:off x="6650305" y="5779478"/>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4" name="Straight Connector 53"/>
          <p:cNvCxnSpPr/>
          <p:nvPr/>
        </p:nvCxnSpPr>
        <p:spPr bwMode="auto">
          <a:xfrm rot="16200000" flipH="1">
            <a:off x="7086073" y="5781860"/>
            <a:ext cx="177513" cy="617"/>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5" name="Straight Connector 54"/>
          <p:cNvCxnSpPr/>
          <p:nvPr/>
        </p:nvCxnSpPr>
        <p:spPr bwMode="auto">
          <a:xfrm rot="10800000">
            <a:off x="6167255" y="5235039"/>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10800000">
            <a:off x="6167255" y="5066814"/>
            <a:ext cx="154379" cy="0"/>
          </a:xfrm>
          <a:prstGeom prst="line">
            <a:avLst/>
          </a:prstGeom>
          <a:solidFill>
            <a:srgbClr val="5CA1FB"/>
          </a:solidFill>
          <a:ln w="12700" cap="flat" cmpd="sng" algn="ctr">
            <a:solidFill>
              <a:schemeClr val="tx1"/>
            </a:solidFill>
            <a:prstDash val="solid"/>
            <a:round/>
            <a:headEnd type="none" w="med" len="med"/>
            <a:tailEnd type="none" w="med" len="med"/>
          </a:ln>
          <a:effectLst/>
        </p:spPr>
      </p:cxnSp>
      <p:sp>
        <p:nvSpPr>
          <p:cNvPr id="57" name="TextBox 56"/>
          <p:cNvSpPr txBox="1"/>
          <p:nvPr/>
        </p:nvSpPr>
        <p:spPr>
          <a:xfrm>
            <a:off x="5791201" y="5114309"/>
            <a:ext cx="269626" cy="276999"/>
          </a:xfrm>
          <a:prstGeom prst="rect">
            <a:avLst/>
          </a:prstGeom>
          <a:noFill/>
        </p:spPr>
        <p:txBody>
          <a:bodyPr wrap="none" rtlCol="0">
            <a:spAutoFit/>
          </a:bodyPr>
          <a:lstStyle/>
          <a:p>
            <a:r>
              <a:rPr lang="en-US" sz="1200" dirty="0" smtClean="0"/>
              <a:t>2</a:t>
            </a:r>
            <a:endParaRPr lang="en-US" dirty="0"/>
          </a:p>
        </p:txBody>
      </p:sp>
      <p:sp>
        <p:nvSpPr>
          <p:cNvPr id="58" name="TextBox 57"/>
          <p:cNvSpPr txBox="1"/>
          <p:nvPr/>
        </p:nvSpPr>
        <p:spPr>
          <a:xfrm>
            <a:off x="5789218" y="4922325"/>
            <a:ext cx="397866" cy="276999"/>
          </a:xfrm>
          <a:prstGeom prst="rect">
            <a:avLst/>
          </a:prstGeom>
          <a:noFill/>
        </p:spPr>
        <p:txBody>
          <a:bodyPr wrap="none" rtlCol="0">
            <a:spAutoFit/>
          </a:bodyPr>
          <a:lstStyle/>
          <a:p>
            <a:r>
              <a:rPr lang="en-US" sz="1200" dirty="0" smtClean="0"/>
              <a:t>2.5</a:t>
            </a:r>
            <a:endParaRPr lang="en-US" dirty="0"/>
          </a:p>
        </p:txBody>
      </p:sp>
      <p:sp>
        <p:nvSpPr>
          <p:cNvPr id="61" name="TextBox 60"/>
          <p:cNvSpPr txBox="1"/>
          <p:nvPr/>
        </p:nvSpPr>
        <p:spPr>
          <a:xfrm>
            <a:off x="6600705" y="5864394"/>
            <a:ext cx="269626" cy="276999"/>
          </a:xfrm>
          <a:prstGeom prst="rect">
            <a:avLst/>
          </a:prstGeom>
          <a:noFill/>
        </p:spPr>
        <p:txBody>
          <a:bodyPr wrap="none" rtlCol="0">
            <a:spAutoFit/>
          </a:bodyPr>
          <a:lstStyle/>
          <a:p>
            <a:r>
              <a:rPr lang="en-US" sz="1200" dirty="0" smtClean="0"/>
              <a:t>1</a:t>
            </a:r>
            <a:endParaRPr lang="en-US" dirty="0"/>
          </a:p>
        </p:txBody>
      </p:sp>
      <p:sp>
        <p:nvSpPr>
          <p:cNvPr id="62" name="TextBox 61"/>
          <p:cNvSpPr txBox="1"/>
          <p:nvPr/>
        </p:nvSpPr>
        <p:spPr>
          <a:xfrm>
            <a:off x="7026237" y="5874290"/>
            <a:ext cx="269626" cy="276999"/>
          </a:xfrm>
          <a:prstGeom prst="rect">
            <a:avLst/>
          </a:prstGeom>
          <a:noFill/>
        </p:spPr>
        <p:txBody>
          <a:bodyPr wrap="none" rtlCol="0">
            <a:spAutoFit/>
          </a:bodyPr>
          <a:lstStyle/>
          <a:p>
            <a:r>
              <a:rPr lang="en-US" sz="1200" dirty="0" smtClean="0"/>
              <a:t>2</a:t>
            </a:r>
            <a:endParaRPr lang="en-US" dirty="0"/>
          </a:p>
        </p:txBody>
      </p:sp>
      <p:sp>
        <p:nvSpPr>
          <p:cNvPr id="63" name="TextBox 62"/>
          <p:cNvSpPr txBox="1"/>
          <p:nvPr/>
        </p:nvSpPr>
        <p:spPr>
          <a:xfrm>
            <a:off x="6460176" y="4476999"/>
            <a:ext cx="840295" cy="276999"/>
          </a:xfrm>
          <a:prstGeom prst="rect">
            <a:avLst/>
          </a:prstGeom>
          <a:noFill/>
        </p:spPr>
        <p:txBody>
          <a:bodyPr wrap="none" rtlCol="0">
            <a:spAutoFit/>
          </a:bodyPr>
          <a:lstStyle/>
          <a:p>
            <a:r>
              <a:rPr lang="en-US" sz="1200" dirty="0" smtClean="0"/>
              <a:t>Resource</a:t>
            </a:r>
            <a:endParaRPr lang="en-US" sz="1200" dirty="0"/>
          </a:p>
        </p:txBody>
      </p:sp>
      <p:sp>
        <p:nvSpPr>
          <p:cNvPr id="64" name="TextBox 63"/>
          <p:cNvSpPr txBox="1"/>
          <p:nvPr/>
        </p:nvSpPr>
        <p:spPr>
          <a:xfrm rot="16200000">
            <a:off x="5425043" y="3584370"/>
            <a:ext cx="559769" cy="276999"/>
          </a:xfrm>
          <a:prstGeom prst="rect">
            <a:avLst/>
          </a:prstGeom>
          <a:noFill/>
        </p:spPr>
        <p:txBody>
          <a:bodyPr wrap="none" rtlCol="0">
            <a:spAutoFit/>
          </a:bodyPr>
          <a:lstStyle/>
          <a:p>
            <a:r>
              <a:rPr lang="en-US" sz="1200" dirty="0" smtClean="0"/>
              <a:t>Utility</a:t>
            </a:r>
            <a:endParaRPr lang="en-US" sz="1200" dirty="0"/>
          </a:p>
        </p:txBody>
      </p:sp>
      <p:sp>
        <p:nvSpPr>
          <p:cNvPr id="65" name="TextBox 64"/>
          <p:cNvSpPr txBox="1"/>
          <p:nvPr/>
        </p:nvSpPr>
        <p:spPr>
          <a:xfrm rot="16200000">
            <a:off x="5446815" y="5114307"/>
            <a:ext cx="559769" cy="276999"/>
          </a:xfrm>
          <a:prstGeom prst="rect">
            <a:avLst/>
          </a:prstGeom>
          <a:noFill/>
        </p:spPr>
        <p:txBody>
          <a:bodyPr wrap="none" rtlCol="0">
            <a:spAutoFit/>
          </a:bodyPr>
          <a:lstStyle/>
          <a:p>
            <a:r>
              <a:rPr lang="en-US" sz="1200" dirty="0" smtClean="0"/>
              <a:t>Utility</a:t>
            </a:r>
            <a:endParaRPr lang="en-US" sz="1200" dirty="0"/>
          </a:p>
        </p:txBody>
      </p:sp>
      <p:sp>
        <p:nvSpPr>
          <p:cNvPr id="68" name="TextBox 67"/>
          <p:cNvSpPr txBox="1"/>
          <p:nvPr/>
        </p:nvSpPr>
        <p:spPr>
          <a:xfrm>
            <a:off x="7286193" y="4619502"/>
            <a:ext cx="1691553" cy="369332"/>
          </a:xfrm>
          <a:prstGeom prst="rect">
            <a:avLst/>
          </a:prstGeom>
          <a:solidFill>
            <a:srgbClr val="FFFF66"/>
          </a:solidFill>
          <a:ln w="12700">
            <a:solidFill>
              <a:schemeClr val="tx1"/>
            </a:solidFill>
          </a:ln>
        </p:spPr>
        <p:txBody>
          <a:bodyPr wrap="none" rtlCol="0">
            <a:spAutoFit/>
          </a:bodyPr>
          <a:lstStyle/>
          <a:p>
            <a:r>
              <a:rPr lang="en-US" sz="1800" dirty="0" smtClean="0"/>
              <a:t>Total Utility = 4</a:t>
            </a:r>
            <a:endParaRPr lang="en-US" sz="1800" dirty="0"/>
          </a:p>
        </p:txBody>
      </p:sp>
      <p:sp>
        <p:nvSpPr>
          <p:cNvPr id="74" name="TextBox 73"/>
          <p:cNvSpPr txBox="1"/>
          <p:nvPr/>
        </p:nvSpPr>
        <p:spPr>
          <a:xfrm>
            <a:off x="523137" y="6246420"/>
            <a:ext cx="8345554" cy="461665"/>
          </a:xfrm>
          <a:prstGeom prst="rect">
            <a:avLst/>
          </a:prstGeom>
          <a:solidFill>
            <a:srgbClr val="FFFF66"/>
          </a:solidFill>
        </p:spPr>
        <p:txBody>
          <a:bodyPr wrap="none" rtlCol="0">
            <a:spAutoFit/>
          </a:bodyPr>
          <a:lstStyle/>
          <a:p>
            <a:pPr algn="ctr"/>
            <a:r>
              <a:rPr lang="en-US" b="1" dirty="0" smtClean="0"/>
              <a:t>ZS-QRAM</a:t>
            </a:r>
            <a:r>
              <a:rPr lang="en-US" dirty="0" smtClean="0"/>
              <a:t>: More mission-critical utility from same resources</a:t>
            </a:r>
            <a:endParaRPr lang="en-US" dirty="0"/>
          </a:p>
        </p:txBody>
      </p:sp>
      <p:sp>
        <p:nvSpPr>
          <p:cNvPr id="75" name="Title 3"/>
          <p:cNvSpPr>
            <a:spLocks noGrp="1"/>
          </p:cNvSpPr>
          <p:nvPr>
            <p:ph type="title"/>
          </p:nvPr>
        </p:nvSpPr>
        <p:spPr>
          <a:xfrm>
            <a:off x="304800" y="193675"/>
            <a:ext cx="8153400" cy="775597"/>
          </a:xfrm>
        </p:spPr>
        <p:txBody>
          <a:bodyPr/>
          <a:lstStyle/>
          <a:p>
            <a:r>
              <a:rPr lang="en-US" dirty="0" smtClean="0"/>
              <a:t>Using Reclaimed Resources to Maximized Utility</a:t>
            </a:r>
            <a:endParaRPr lang="en-US" dirty="0"/>
          </a:p>
        </p:txBody>
      </p:sp>
      <p:sp>
        <p:nvSpPr>
          <p:cNvPr id="76" name="TextBox 75"/>
          <p:cNvSpPr txBox="1"/>
          <p:nvPr/>
        </p:nvSpPr>
        <p:spPr>
          <a:xfrm>
            <a:off x="2766951" y="5648341"/>
            <a:ext cx="312906" cy="369332"/>
          </a:xfrm>
          <a:prstGeom prst="rect">
            <a:avLst/>
          </a:prstGeom>
          <a:noFill/>
        </p:spPr>
        <p:txBody>
          <a:bodyPr wrap="none" rtlCol="0">
            <a:spAutoFit/>
          </a:bodyPr>
          <a:lstStyle/>
          <a:p>
            <a:r>
              <a:rPr lang="en-US" sz="1800" dirty="0" smtClean="0"/>
              <a:t>4</a:t>
            </a:r>
            <a:endParaRPr lang="en-US" sz="1800" dirty="0"/>
          </a:p>
        </p:txBody>
      </p:sp>
      <p:sp>
        <p:nvSpPr>
          <p:cNvPr id="77" name="TextBox 76"/>
          <p:cNvSpPr txBox="1"/>
          <p:nvPr/>
        </p:nvSpPr>
        <p:spPr>
          <a:xfrm>
            <a:off x="4356265" y="5650655"/>
            <a:ext cx="312906" cy="369332"/>
          </a:xfrm>
          <a:prstGeom prst="rect">
            <a:avLst/>
          </a:prstGeom>
          <a:noFill/>
        </p:spPr>
        <p:txBody>
          <a:bodyPr wrap="none" rtlCol="0">
            <a:spAutoFit/>
          </a:bodyPr>
          <a:lstStyle/>
          <a:p>
            <a:r>
              <a:rPr lang="en-US" sz="1800" dirty="0" smtClean="0"/>
              <a:t>8</a:t>
            </a:r>
            <a:endParaRPr lang="en-US" sz="1800" dirty="0"/>
          </a:p>
        </p:txBody>
      </p:sp>
      <p:sp>
        <p:nvSpPr>
          <p:cNvPr id="78" name="Freeform 77"/>
          <p:cNvSpPr/>
          <p:nvPr/>
        </p:nvSpPr>
        <p:spPr bwMode="auto">
          <a:xfrm>
            <a:off x="5657850" y="3897630"/>
            <a:ext cx="1543050" cy="834390"/>
          </a:xfrm>
          <a:custGeom>
            <a:avLst/>
            <a:gdLst>
              <a:gd name="connsiteX0" fmla="*/ 377190 w 1543050"/>
              <a:gd name="connsiteY0" fmla="*/ 0 h 834390"/>
              <a:gd name="connsiteX1" fmla="*/ 194310 w 1543050"/>
              <a:gd name="connsiteY1" fmla="*/ 262890 h 834390"/>
              <a:gd name="connsiteX2" fmla="*/ 1543050 w 1543050"/>
              <a:gd name="connsiteY2" fmla="*/ 834390 h 834390"/>
            </a:gdLst>
            <a:ahLst/>
            <a:cxnLst>
              <a:cxn ang="0">
                <a:pos x="connsiteX0" y="connsiteY0"/>
              </a:cxn>
              <a:cxn ang="0">
                <a:pos x="connsiteX1" y="connsiteY1"/>
              </a:cxn>
              <a:cxn ang="0">
                <a:pos x="connsiteX2" y="connsiteY2"/>
              </a:cxn>
            </a:cxnLst>
            <a:rect l="l" t="t" r="r" b="b"/>
            <a:pathLst>
              <a:path w="1543050" h="834390">
                <a:moveTo>
                  <a:pt x="377190" y="0"/>
                </a:moveTo>
                <a:cubicBezTo>
                  <a:pt x="188595" y="61912"/>
                  <a:pt x="0" y="123825"/>
                  <a:pt x="194310" y="262890"/>
                </a:cubicBezTo>
                <a:cubicBezTo>
                  <a:pt x="388620" y="401955"/>
                  <a:pt x="965835" y="618172"/>
                  <a:pt x="1543050" y="834390"/>
                </a:cubicBezTo>
              </a:path>
            </a:pathLst>
          </a:custGeom>
          <a:noFill/>
          <a:ln w="12700" cap="flat" cmpd="sng" algn="ctr">
            <a:solidFill>
              <a:schemeClr val="tx1"/>
            </a:solidFill>
            <a:prstDash val="dash"/>
            <a:round/>
            <a:headEnd type="none" w="med" len="med"/>
            <a:tailEnd type="triangl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p:sp>
        <p:nvSpPr>
          <p:cNvPr id="79" name="Freeform 78"/>
          <p:cNvSpPr/>
          <p:nvPr/>
        </p:nvSpPr>
        <p:spPr bwMode="auto">
          <a:xfrm>
            <a:off x="6355080" y="4834890"/>
            <a:ext cx="845820" cy="262890"/>
          </a:xfrm>
          <a:custGeom>
            <a:avLst/>
            <a:gdLst>
              <a:gd name="connsiteX0" fmla="*/ 0 w 845820"/>
              <a:gd name="connsiteY0" fmla="*/ 262890 h 262890"/>
              <a:gd name="connsiteX1" fmla="*/ 217170 w 845820"/>
              <a:gd name="connsiteY1" fmla="*/ 102870 h 262890"/>
              <a:gd name="connsiteX2" fmla="*/ 845820 w 845820"/>
              <a:gd name="connsiteY2" fmla="*/ 0 h 262890"/>
            </a:gdLst>
            <a:ahLst/>
            <a:cxnLst>
              <a:cxn ang="0">
                <a:pos x="connsiteX0" y="connsiteY0"/>
              </a:cxn>
              <a:cxn ang="0">
                <a:pos x="connsiteX1" y="connsiteY1"/>
              </a:cxn>
              <a:cxn ang="0">
                <a:pos x="connsiteX2" y="connsiteY2"/>
              </a:cxn>
            </a:cxnLst>
            <a:rect l="l" t="t" r="r" b="b"/>
            <a:pathLst>
              <a:path w="845820" h="262890">
                <a:moveTo>
                  <a:pt x="0" y="262890"/>
                </a:moveTo>
                <a:cubicBezTo>
                  <a:pt x="38100" y="204787"/>
                  <a:pt x="76200" y="146685"/>
                  <a:pt x="217170" y="102870"/>
                </a:cubicBezTo>
                <a:cubicBezTo>
                  <a:pt x="358140" y="59055"/>
                  <a:pt x="601980" y="29527"/>
                  <a:pt x="845820" y="0"/>
                </a:cubicBezTo>
              </a:path>
            </a:pathLst>
          </a:custGeom>
          <a:noFill/>
          <a:ln w="12700" cap="flat" cmpd="sng" algn="ctr">
            <a:solidFill>
              <a:schemeClr val="tx1"/>
            </a:solidFill>
            <a:prstDash val="dash"/>
            <a:round/>
            <a:headEnd type="none" w="med" len="med"/>
            <a:tailEnd type="triangl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 charset="-128"/>
            </a:endParaRPr>
          </a:p>
        </p:txBody>
      </p:sp>
      <mc:AlternateContent xmlns:mc="http://schemas.openxmlformats.org/markup-compatibility/2006" xmlns:p14="http://schemas.microsoft.com/office/powerpoint/2010/main">
        <mc:Choice Requires="p14">
          <p:contentPart p14:bwMode="auto" r:id="rId2">
            <p14:nvContentPartPr>
              <p14:cNvPr id="176130" name="Ink 2"/>
              <p14:cNvContentPartPr>
                <a14:cpLocks xmlns:a14="http://schemas.microsoft.com/office/drawing/2010/main" noRot="1" noChangeAspect="1" noEditPoints="1" noChangeArrowheads="1" noChangeShapeType="1"/>
              </p14:cNvContentPartPr>
              <p14:nvPr/>
            </p14:nvContentPartPr>
            <p14:xfrm>
              <a:off x="1397000" y="1174750"/>
              <a:ext cx="334963" cy="61913"/>
            </p14:xfrm>
          </p:contentPart>
        </mc:Choice>
        <mc:Fallback xmlns="">
          <p:pic>
            <p:nvPicPr>
              <p:cNvPr id="176130" name="Ink 2"/>
              <p:cNvPicPr>
                <a:picLocks noRot="1" noChangeAspect="1" noEditPoints="1" noChangeArrowheads="1" noChangeShapeType="1"/>
              </p:cNvPicPr>
              <p:nvPr/>
            </p:nvPicPr>
            <p:blipFill>
              <a:blip r:embed="rId3"/>
              <a:stretch>
                <a:fillRect/>
              </a:stretch>
            </p:blipFill>
            <p:spPr>
              <a:xfrm>
                <a:off x="1390157" y="1170790"/>
                <a:ext cx="348650" cy="70912"/>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176131" name="Ink 3"/>
              <p14:cNvContentPartPr>
                <a14:cpLocks xmlns:a14="http://schemas.microsoft.com/office/drawing/2010/main" noRot="1" noChangeAspect="1" noEditPoints="1" noChangeArrowheads="1" noChangeShapeType="1"/>
              </p14:cNvContentPartPr>
              <p14:nvPr/>
            </p14:nvContentPartPr>
            <p14:xfrm>
              <a:off x="4983163" y="3589338"/>
              <a:ext cx="7937" cy="14287"/>
            </p14:xfrm>
          </p:contentPart>
        </mc:Choice>
        <mc:Fallback xmlns="">
          <p:pic>
            <p:nvPicPr>
              <p:cNvPr id="176131" name="Ink 3"/>
              <p:cNvPicPr>
                <a:picLocks noRot="1" noChangeAspect="1" noEditPoints="1" noChangeArrowheads="1" noChangeShapeType="1"/>
              </p:cNvPicPr>
              <p:nvPr/>
            </p:nvPicPr>
            <p:blipFill>
              <a:blip r:embed="rId5"/>
              <a:stretch>
                <a:fillRect/>
              </a:stretch>
            </p:blipFill>
            <p:spPr>
              <a:xfrm>
                <a:off x="4981720" y="3587909"/>
                <a:ext cx="10823" cy="17144"/>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76132" name="Ink 4"/>
              <p14:cNvContentPartPr>
                <a14:cpLocks xmlns:a14="http://schemas.microsoft.com/office/drawing/2010/main" noRot="1" noChangeAspect="1" noEditPoints="1" noChangeArrowheads="1" noChangeShapeType="1"/>
              </p14:cNvContentPartPr>
              <p14:nvPr/>
            </p14:nvContentPartPr>
            <p14:xfrm>
              <a:off x="5486400" y="5156200"/>
              <a:ext cx="4763" cy="77788"/>
            </p14:xfrm>
          </p:contentPart>
        </mc:Choice>
        <mc:Fallback xmlns="">
          <p:pic>
            <p:nvPicPr>
              <p:cNvPr id="176132" name="Ink 4"/>
              <p:cNvPicPr>
                <a:picLocks noRot="1" noChangeAspect="1" noEditPoints="1" noChangeArrowheads="1" noChangeShapeType="1"/>
              </p:cNvPicPr>
              <p:nvPr/>
            </p:nvPicPr>
            <p:blipFill>
              <a:blip r:embed="rId7"/>
              <a:stretch>
                <a:fillRect/>
              </a:stretch>
            </p:blipFill>
            <p:spPr>
              <a:xfrm>
                <a:off x="5484568" y="5154759"/>
                <a:ext cx="8060" cy="80669"/>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76133" name="Ink 5"/>
              <p14:cNvContentPartPr>
                <a14:cpLocks xmlns:a14="http://schemas.microsoft.com/office/drawing/2010/main" noRot="1" noChangeAspect="1" noEditPoints="1" noChangeArrowheads="1" noChangeShapeType="1"/>
              </p14:cNvContentPartPr>
              <p14:nvPr/>
            </p14:nvContentPartPr>
            <p14:xfrm>
              <a:off x="319897125" y="306962175"/>
              <a:ext cx="0" cy="0"/>
            </p14:xfrm>
          </p:contentPart>
        </mc:Choice>
        <mc:Fallback xmlns="">
          <p:pic>
            <p:nvPicPr>
              <p:cNvPr id="176133" name="Ink 5"/>
              <p:cNvPicPr>
                <a:picLocks noRot="1" noChangeAspect="1" noEditPoints="1" noChangeArrowheads="1" noChangeShapeType="1"/>
              </p:cNvPicPr>
              <p:nvPr/>
            </p:nvPicPr>
            <p:blipFill>
              <a:blip r:embed="rId9"/>
              <a:stretch>
                <a:fillRect/>
              </a:stretch>
            </p:blipFill>
            <p:spPr>
              <a:xfrm>
                <a:off x="319897125" y="306962175"/>
                <a:ext cx="0" cy="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76134" name="Ink 6"/>
              <p14:cNvContentPartPr>
                <a14:cpLocks xmlns:a14="http://schemas.microsoft.com/office/drawing/2010/main" noRot="1" noChangeAspect="1" noEditPoints="1" noChangeArrowheads="1" noChangeShapeType="1"/>
              </p14:cNvContentPartPr>
              <p14:nvPr/>
            </p14:nvContentPartPr>
            <p14:xfrm>
              <a:off x="8699500" y="1833563"/>
              <a:ext cx="12700" cy="4762"/>
            </p14:xfrm>
          </p:contentPart>
        </mc:Choice>
        <mc:Fallback xmlns="">
          <p:pic>
            <p:nvPicPr>
              <p:cNvPr id="176134" name="Ink 6"/>
              <p:cNvPicPr>
                <a:picLocks noRot="1" noChangeAspect="1" noEditPoints="1" noChangeArrowheads="1" noChangeShapeType="1"/>
              </p:cNvPicPr>
              <p:nvPr/>
            </p:nvPicPr>
            <p:blipFill>
              <a:blip r:embed="rId11"/>
              <a:stretch>
                <a:fillRect/>
              </a:stretch>
            </p:blipFill>
            <p:spPr>
              <a:xfrm>
                <a:off x="8693150" y="1826969"/>
                <a:ext cx="25400" cy="17949"/>
              </a:xfrm>
              <a:prstGeom prst="rect">
                <a:avLst/>
              </a:prstGeom>
            </p:spPr>
          </p:pic>
        </mc:Fallback>
      </mc:AlternateContent>
    </p:spTree>
    <p:extLst>
      <p:ext uri="{BB962C8B-B14F-4D97-AF65-F5344CB8AC3E}">
        <p14:creationId xmlns:p14="http://schemas.microsoft.com/office/powerpoint/2010/main" val="88020220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Effect transition="in" filter="wipe(left)">
                                      <p:cBhvr>
                                        <p:cTn id="7" dur="500"/>
                                        <p:tgtEl>
                                          <p:spTgt spid="66"/>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7"/>
                                        </p:tgtEl>
                                        <p:attrNameLst>
                                          <p:attrName>style.visibility</p:attrName>
                                        </p:attrNameLst>
                                      </p:cBhvr>
                                      <p:to>
                                        <p:strVal val="visible"/>
                                      </p:to>
                                    </p:set>
                                    <p:animEffect transition="in" filter="wipe(left)">
                                      <p:cBhvr>
                                        <p:cTn id="10" dur="500"/>
                                        <p:tgtEl>
                                          <p:spTgt spid="67"/>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wipe(left)">
                                      <p:cBhvr>
                                        <p:cTn id="13" dur="500"/>
                                        <p:tgtEl>
                                          <p:spTgt spid="14"/>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24"/>
                                        </p:tgtEl>
                                        <p:attrNameLst>
                                          <p:attrName>style.visibility</p:attrName>
                                        </p:attrNameLst>
                                      </p:cBhvr>
                                      <p:to>
                                        <p:strVal val="visible"/>
                                      </p:to>
                                    </p:set>
                                    <p:animEffect transition="in" filter="wipe(left)">
                                      <p:cBhvr>
                                        <p:cTn id="16" dur="500"/>
                                        <p:tgtEl>
                                          <p:spTgt spid="24"/>
                                        </p:tgtEl>
                                      </p:cBhvr>
                                    </p:animEffect>
                                  </p:childTnLst>
                                </p:cTn>
                              </p:par>
                              <p:par>
                                <p:cTn id="17" presetID="22" presetClass="entr" presetSubtype="8" fill="hold" grpId="0" nodeType="with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left)">
                                      <p:cBhvr>
                                        <p:cTn id="19" dur="500"/>
                                        <p:tgtEl>
                                          <p:spTgt spid="15"/>
                                        </p:tgtEl>
                                      </p:cBhvr>
                                    </p:animEffect>
                                  </p:childTnLst>
                                </p:cTn>
                              </p:par>
                              <p:par>
                                <p:cTn id="20" presetID="22" presetClass="entr" presetSubtype="8" fill="hold" grpId="0" nodeType="with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ipe(left)">
                                      <p:cBhvr>
                                        <p:cTn id="22" dur="500"/>
                                        <p:tgtEl>
                                          <p:spTgt spid="26"/>
                                        </p:tgtEl>
                                      </p:cBhvr>
                                    </p:animEffect>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0"/>
                                          </p:stCondLst>
                                        </p:cTn>
                                        <p:tgtEl>
                                          <p:spTgt spid="68"/>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71"/>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78"/>
                                        </p:tgtEl>
                                        <p:attrNameLst>
                                          <p:attrName>style.visibility</p:attrName>
                                        </p:attrNameLst>
                                      </p:cBhvr>
                                      <p:to>
                                        <p:strVal val="visible"/>
                                      </p:to>
                                    </p:set>
                                  </p:childTnLst>
                                </p:cTn>
                              </p:par>
                              <p:par>
                                <p:cTn id="30" presetID="1" presetClass="entr" presetSubtype="0" fill="hold" grpId="0" nodeType="withEffect">
                                  <p:stCondLst>
                                    <p:cond delay="0"/>
                                  </p:stCondLst>
                                  <p:childTnLst>
                                    <p:set>
                                      <p:cBhvr>
                                        <p:cTn id="31" dur="1" fill="hold">
                                          <p:stCondLst>
                                            <p:cond delay="0"/>
                                          </p:stCondLst>
                                        </p:cTn>
                                        <p:tgtEl>
                                          <p:spTgt spid="79"/>
                                        </p:tgtEl>
                                        <p:attrNameLst>
                                          <p:attrName>style.visibility</p:attrName>
                                        </p:attrNameLst>
                                      </p:cBhvr>
                                      <p:to>
                                        <p:strVal val="visible"/>
                                      </p:to>
                                    </p:set>
                                  </p:childTnLst>
                                </p:cTn>
                              </p:par>
                              <p:par>
                                <p:cTn id="32" presetID="1" presetClass="entr" presetSubtype="0" fill="hold" grpId="0" nodeType="withEffect">
                                  <p:stCondLst>
                                    <p:cond delay="0"/>
                                  </p:stCondLst>
                                  <p:childTnLst>
                                    <p:set>
                                      <p:cBhvr>
                                        <p:cTn id="33" dur="1" fill="hold">
                                          <p:stCondLst>
                                            <p:cond delay="0"/>
                                          </p:stCondLst>
                                        </p:cTn>
                                        <p:tgtEl>
                                          <p:spTgt spid="72"/>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P spid="66" grpId="0" animBg="1"/>
      <p:bldP spid="67" grpId="0" animBg="1"/>
      <p:bldP spid="71" grpId="0" animBg="1"/>
      <p:bldP spid="14" grpId="0" animBg="1"/>
      <p:bldP spid="15" grpId="0" animBg="1"/>
      <p:bldP spid="24" grpId="0" animBg="1"/>
      <p:bldP spid="26" grpId="0" animBg="1"/>
      <p:bldP spid="68" grpId="0" animBg="1"/>
      <p:bldP spid="74" grpId="0" animBg="1"/>
      <p:bldP spid="78" grpId="0" animBg="1"/>
      <p:bldP spid="79"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337477" y="468402"/>
            <a:ext cx="8501187" cy="384461"/>
          </a:xfrm>
        </p:spPr>
        <p:txBody>
          <a:bodyPr/>
          <a:lstStyle/>
          <a:p>
            <a:pPr eaLnBrk="1" hangingPunct="1"/>
            <a:r>
              <a:rPr lang="en-US" dirty="0" smtClean="0"/>
              <a:t>ZSQRAM: Period Degradation</a:t>
            </a:r>
          </a:p>
        </p:txBody>
      </p:sp>
      <p:pic>
        <p:nvPicPr>
          <p:cNvPr id="11271" name="Picture 7"/>
          <p:cNvPicPr>
            <a:picLocks noChangeArrowheads="1"/>
          </p:cNvPicPr>
          <p:nvPr/>
        </p:nvPicPr>
        <p:blipFill>
          <a:blip r:embed="rId4" cstate="print"/>
          <a:srcRect/>
          <a:stretch>
            <a:fillRect/>
          </a:stretch>
        </p:blipFill>
        <p:spPr bwMode="auto">
          <a:xfrm>
            <a:off x="307221" y="1507422"/>
            <a:ext cx="8107773" cy="4670578"/>
          </a:xfrm>
          <a:prstGeom prst="rect">
            <a:avLst/>
          </a:prstGeom>
          <a:noFill/>
          <a:ln w="9525">
            <a:noFill/>
            <a:miter lim="800000"/>
            <a:headEnd/>
            <a:tailEnd/>
          </a:ln>
          <a:effectLst/>
        </p:spPr>
      </p:pic>
      <p:sp>
        <p:nvSpPr>
          <p:cNvPr id="5" name="Rectangular Callout 4"/>
          <p:cNvSpPr/>
          <p:nvPr/>
        </p:nvSpPr>
        <p:spPr bwMode="auto">
          <a:xfrm>
            <a:off x="5047012" y="724395"/>
            <a:ext cx="4096987" cy="3752601"/>
          </a:xfrm>
          <a:prstGeom prst="wedgeRectCallout">
            <a:avLst>
              <a:gd name="adj1" fmla="val -60760"/>
              <a:gd name="adj2" fmla="val 46992"/>
            </a:avLst>
          </a:prstGeom>
          <a:solidFill>
            <a:srgbClr val="E4E4E4"/>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charset="0"/>
              <a:ea typeface="ＭＳ Ｐゴシック" pitchFamily="1" charset="-128"/>
            </a:endParaRPr>
          </a:p>
        </p:txBody>
      </p:sp>
      <p:grpSp>
        <p:nvGrpSpPr>
          <p:cNvPr id="2" name="Group 5"/>
          <p:cNvGrpSpPr/>
          <p:nvPr/>
        </p:nvGrpSpPr>
        <p:grpSpPr>
          <a:xfrm>
            <a:off x="5066560" y="935377"/>
            <a:ext cx="4077440" cy="3357306"/>
            <a:chOff x="437111" y="1754774"/>
            <a:chExt cx="4077440" cy="3357306"/>
          </a:xfrm>
        </p:grpSpPr>
        <p:cxnSp>
          <p:nvCxnSpPr>
            <p:cNvPr id="7" name="Straight Arrow Connector 6"/>
            <p:cNvCxnSpPr/>
            <p:nvPr/>
          </p:nvCxnSpPr>
          <p:spPr bwMode="auto">
            <a:xfrm flipV="1">
              <a:off x="852210" y="4157732"/>
              <a:ext cx="3508744" cy="21265"/>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8" name="Straight Arrow Connector 7"/>
            <p:cNvCxnSpPr/>
            <p:nvPr/>
          </p:nvCxnSpPr>
          <p:spPr bwMode="auto">
            <a:xfrm flipH="1" flipV="1">
              <a:off x="830945" y="1754774"/>
              <a:ext cx="10632" cy="24454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9" name="Straight Connector 8"/>
            <p:cNvCxnSpPr/>
            <p:nvPr/>
          </p:nvCxnSpPr>
          <p:spPr bwMode="auto">
            <a:xfrm>
              <a:off x="758286" y="3891918"/>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0" name="Straight Connector 9"/>
            <p:cNvCxnSpPr/>
            <p:nvPr/>
          </p:nvCxnSpPr>
          <p:spPr bwMode="auto">
            <a:xfrm>
              <a:off x="758286" y="3478875"/>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1" name="Straight Connector 10"/>
            <p:cNvCxnSpPr/>
            <p:nvPr/>
          </p:nvCxnSpPr>
          <p:spPr bwMode="auto">
            <a:xfrm>
              <a:off x="758286" y="3065832"/>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2" name="Straight Connector 11"/>
            <p:cNvCxnSpPr/>
            <p:nvPr/>
          </p:nvCxnSpPr>
          <p:spPr bwMode="auto">
            <a:xfrm>
              <a:off x="758286" y="2652789"/>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3" name="Straight Connector 12"/>
            <p:cNvCxnSpPr/>
            <p:nvPr/>
          </p:nvCxnSpPr>
          <p:spPr bwMode="auto">
            <a:xfrm>
              <a:off x="758286" y="2239746"/>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14" name="TextBox 13"/>
            <p:cNvSpPr txBox="1"/>
            <p:nvPr/>
          </p:nvSpPr>
          <p:spPr>
            <a:xfrm>
              <a:off x="490702" y="3753694"/>
              <a:ext cx="269626" cy="276999"/>
            </a:xfrm>
            <a:prstGeom prst="rect">
              <a:avLst/>
            </a:prstGeom>
            <a:noFill/>
          </p:spPr>
          <p:txBody>
            <a:bodyPr wrap="none" rtlCol="0" anchor="ctr">
              <a:spAutoFit/>
            </a:bodyPr>
            <a:lstStyle/>
            <a:p>
              <a:r>
                <a:rPr lang="en-US" sz="1200" dirty="0" smtClean="0"/>
                <a:t>2</a:t>
              </a:r>
              <a:endParaRPr lang="en-US" sz="1200" dirty="0"/>
            </a:p>
          </p:txBody>
        </p:sp>
        <p:sp>
          <p:nvSpPr>
            <p:cNvPr id="15" name="TextBox 14"/>
            <p:cNvSpPr txBox="1"/>
            <p:nvPr/>
          </p:nvSpPr>
          <p:spPr>
            <a:xfrm>
              <a:off x="472280" y="3338363"/>
              <a:ext cx="269626" cy="276999"/>
            </a:xfrm>
            <a:prstGeom prst="rect">
              <a:avLst/>
            </a:prstGeom>
            <a:noFill/>
          </p:spPr>
          <p:txBody>
            <a:bodyPr wrap="none" rtlCol="0" anchor="ctr">
              <a:spAutoFit/>
            </a:bodyPr>
            <a:lstStyle/>
            <a:p>
              <a:r>
                <a:rPr lang="en-US" sz="1200" dirty="0" smtClean="0"/>
                <a:t>4</a:t>
              </a:r>
              <a:endParaRPr lang="en-US" sz="1200" dirty="0"/>
            </a:p>
          </p:txBody>
        </p:sp>
        <p:sp>
          <p:nvSpPr>
            <p:cNvPr id="16" name="TextBox 15"/>
            <p:cNvSpPr txBox="1"/>
            <p:nvPr/>
          </p:nvSpPr>
          <p:spPr>
            <a:xfrm>
              <a:off x="447159" y="2923031"/>
              <a:ext cx="269626" cy="276999"/>
            </a:xfrm>
            <a:prstGeom prst="rect">
              <a:avLst/>
            </a:prstGeom>
            <a:noFill/>
          </p:spPr>
          <p:txBody>
            <a:bodyPr wrap="none" rtlCol="0" anchor="ctr">
              <a:spAutoFit/>
            </a:bodyPr>
            <a:lstStyle/>
            <a:p>
              <a:r>
                <a:rPr lang="en-US" sz="1200" dirty="0" smtClean="0"/>
                <a:t>6</a:t>
              </a:r>
              <a:endParaRPr lang="en-US" sz="1200" dirty="0"/>
            </a:p>
          </p:txBody>
        </p:sp>
        <p:sp>
          <p:nvSpPr>
            <p:cNvPr id="17" name="TextBox 16"/>
            <p:cNvSpPr txBox="1"/>
            <p:nvPr/>
          </p:nvSpPr>
          <p:spPr>
            <a:xfrm>
              <a:off x="467256" y="2507699"/>
              <a:ext cx="269626" cy="276999"/>
            </a:xfrm>
            <a:prstGeom prst="rect">
              <a:avLst/>
            </a:prstGeom>
            <a:noFill/>
          </p:spPr>
          <p:txBody>
            <a:bodyPr wrap="none" rtlCol="0" anchor="ctr">
              <a:spAutoFit/>
            </a:bodyPr>
            <a:lstStyle/>
            <a:p>
              <a:r>
                <a:rPr lang="en-US" sz="1200" dirty="0" smtClean="0"/>
                <a:t>8</a:t>
              </a:r>
              <a:endParaRPr lang="en-US" sz="1200" dirty="0"/>
            </a:p>
          </p:txBody>
        </p:sp>
        <p:sp>
          <p:nvSpPr>
            <p:cNvPr id="18" name="TextBox 17"/>
            <p:cNvSpPr txBox="1"/>
            <p:nvPr/>
          </p:nvSpPr>
          <p:spPr>
            <a:xfrm>
              <a:off x="437111" y="2092367"/>
              <a:ext cx="354584" cy="276999"/>
            </a:xfrm>
            <a:prstGeom prst="rect">
              <a:avLst/>
            </a:prstGeom>
            <a:noFill/>
          </p:spPr>
          <p:txBody>
            <a:bodyPr wrap="none" rtlCol="0" anchor="ctr">
              <a:spAutoFit/>
            </a:bodyPr>
            <a:lstStyle/>
            <a:p>
              <a:r>
                <a:rPr lang="en-US" sz="1200" dirty="0" smtClean="0"/>
                <a:t>10</a:t>
              </a:r>
              <a:endParaRPr lang="en-US" sz="1200" dirty="0"/>
            </a:p>
          </p:txBody>
        </p:sp>
        <p:cxnSp>
          <p:nvCxnSpPr>
            <p:cNvPr id="19" name="Straight Connector 18"/>
            <p:cNvCxnSpPr/>
            <p:nvPr/>
          </p:nvCxnSpPr>
          <p:spPr bwMode="auto">
            <a:xfrm flipH="1">
              <a:off x="2543371" y="4074891"/>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0" name="Straight Connector 19"/>
            <p:cNvCxnSpPr/>
            <p:nvPr/>
          </p:nvCxnSpPr>
          <p:spPr bwMode="auto">
            <a:xfrm flipH="1">
              <a:off x="4072395" y="4076565"/>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graphicFrame>
          <p:nvGraphicFramePr>
            <p:cNvPr id="21" name="Object 20"/>
            <p:cNvGraphicFramePr>
              <a:graphicFrameLocks noChangeAspect="1"/>
            </p:cNvGraphicFramePr>
            <p:nvPr/>
          </p:nvGraphicFramePr>
          <p:xfrm>
            <a:off x="1632092" y="4344693"/>
            <a:ext cx="266700" cy="393700"/>
          </p:xfrm>
          <a:graphic>
            <a:graphicData uri="http://schemas.openxmlformats.org/presentationml/2006/ole">
              <mc:AlternateContent xmlns:mc="http://schemas.openxmlformats.org/markup-compatibility/2006">
                <mc:Choice xmlns:v="urn:schemas-microsoft-com:vml" Requires="v">
                  <p:oleObj spid="_x0000_s944194" name="Equation" r:id="rId5" imgW="266400" imgH="393480" progId="Equation.3">
                    <p:embed/>
                  </p:oleObj>
                </mc:Choice>
                <mc:Fallback>
                  <p:oleObj name="Equation" r:id="rId5" imgW="26640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32092" y="4344693"/>
                          <a:ext cx="2667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Straight Connector 21"/>
            <p:cNvCxnSpPr/>
            <p:nvPr/>
          </p:nvCxnSpPr>
          <p:spPr bwMode="auto">
            <a:xfrm flipH="1">
              <a:off x="1686121" y="4087591"/>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3" name="Straight Connector 22"/>
            <p:cNvCxnSpPr/>
            <p:nvPr/>
          </p:nvCxnSpPr>
          <p:spPr bwMode="auto">
            <a:xfrm flipH="1">
              <a:off x="3349821" y="4081241"/>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24" name="TextBox 23"/>
            <p:cNvSpPr txBox="1"/>
            <p:nvPr/>
          </p:nvSpPr>
          <p:spPr>
            <a:xfrm>
              <a:off x="3938752" y="4363294"/>
              <a:ext cx="575799" cy="276999"/>
            </a:xfrm>
            <a:prstGeom prst="rect">
              <a:avLst/>
            </a:prstGeom>
            <a:noFill/>
          </p:spPr>
          <p:txBody>
            <a:bodyPr wrap="none" rtlCol="0" anchor="ctr">
              <a:spAutoFit/>
            </a:bodyPr>
            <a:lstStyle/>
            <a:p>
              <a:r>
                <a:rPr lang="en-US" sz="1200" dirty="0" smtClean="0"/>
                <a:t>100%</a:t>
              </a:r>
              <a:endParaRPr lang="en-US" sz="1200" dirty="0"/>
            </a:p>
          </p:txBody>
        </p:sp>
        <p:graphicFrame>
          <p:nvGraphicFramePr>
            <p:cNvPr id="25" name="Object 3"/>
            <p:cNvGraphicFramePr>
              <a:graphicFrameLocks noChangeAspect="1"/>
            </p:cNvGraphicFramePr>
            <p:nvPr/>
          </p:nvGraphicFramePr>
          <p:xfrm>
            <a:off x="2655019" y="4319768"/>
            <a:ext cx="139700" cy="393700"/>
          </p:xfrm>
          <a:graphic>
            <a:graphicData uri="http://schemas.openxmlformats.org/presentationml/2006/ole">
              <mc:AlternateContent xmlns:mc="http://schemas.openxmlformats.org/markup-compatibility/2006">
                <mc:Choice xmlns:v="urn:schemas-microsoft-com:vml" Requires="v">
                  <p:oleObj spid="_x0000_s944195" name="Equation" r:id="rId7" imgW="139680" imgH="393480" progId="Equation.3">
                    <p:embed/>
                  </p:oleObj>
                </mc:Choice>
                <mc:Fallback>
                  <p:oleObj name="Equation" r:id="rId7" imgW="13968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5019" y="4319768"/>
                          <a:ext cx="1397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4"/>
            <p:cNvGraphicFramePr>
              <a:graphicFrameLocks noChangeAspect="1"/>
            </p:cNvGraphicFramePr>
            <p:nvPr/>
          </p:nvGraphicFramePr>
          <p:xfrm>
            <a:off x="1048469" y="4364218"/>
            <a:ext cx="266700" cy="393700"/>
          </p:xfrm>
          <a:graphic>
            <a:graphicData uri="http://schemas.openxmlformats.org/presentationml/2006/ole">
              <mc:AlternateContent xmlns:mc="http://schemas.openxmlformats.org/markup-compatibility/2006">
                <mc:Choice xmlns:v="urn:schemas-microsoft-com:vml" Requires="v">
                  <p:oleObj spid="_x0000_s944196" name="Equation" r:id="rId9" imgW="266400" imgH="393480" progId="Equation.3">
                    <p:embed/>
                  </p:oleObj>
                </mc:Choice>
                <mc:Fallback>
                  <p:oleObj name="Equation" r:id="rId9" imgW="26640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48469" y="4364218"/>
                          <a:ext cx="2667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5"/>
            <p:cNvGraphicFramePr>
              <a:graphicFrameLocks noChangeAspect="1"/>
            </p:cNvGraphicFramePr>
            <p:nvPr/>
          </p:nvGraphicFramePr>
          <p:xfrm>
            <a:off x="1633987" y="4718380"/>
            <a:ext cx="203200" cy="393700"/>
          </p:xfrm>
          <a:graphic>
            <a:graphicData uri="http://schemas.openxmlformats.org/presentationml/2006/ole">
              <mc:AlternateContent xmlns:mc="http://schemas.openxmlformats.org/markup-compatibility/2006">
                <mc:Choice xmlns:v="urn:schemas-microsoft-com:vml" Requires="v">
                  <p:oleObj spid="_x0000_s944197" name="Equation" r:id="rId11" imgW="203040" imgH="393480" progId="Equation.3">
                    <p:embed/>
                  </p:oleObj>
                </mc:Choice>
                <mc:Fallback>
                  <p:oleObj name="Equation" r:id="rId11" imgW="20304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33987" y="4718380"/>
                          <a:ext cx="2032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8" name="Straight Connector 27"/>
            <p:cNvCxnSpPr/>
            <p:nvPr/>
          </p:nvCxnSpPr>
          <p:spPr bwMode="auto">
            <a:xfrm flipV="1">
              <a:off x="857969" y="2879905"/>
              <a:ext cx="323850" cy="1301750"/>
            </a:xfrm>
            <a:prstGeom prst="line">
              <a:avLst/>
            </a:prstGeom>
            <a:solidFill>
              <a:srgbClr val="5CA1FB"/>
            </a:solidFill>
            <a:ln w="38100" cap="flat" cmpd="sng" algn="ctr">
              <a:solidFill>
                <a:srgbClr val="C00000"/>
              </a:solidFill>
              <a:prstDash val="solid"/>
              <a:round/>
              <a:headEnd type="none" w="med" len="med"/>
              <a:tailEnd type="none" w="med" len="med"/>
            </a:ln>
            <a:effectLst/>
          </p:spPr>
        </p:cxnSp>
        <p:cxnSp>
          <p:nvCxnSpPr>
            <p:cNvPr id="29" name="Straight Connector 28"/>
            <p:cNvCxnSpPr/>
            <p:nvPr/>
          </p:nvCxnSpPr>
          <p:spPr bwMode="auto">
            <a:xfrm flipV="1">
              <a:off x="1175469" y="2625905"/>
              <a:ext cx="533400" cy="254000"/>
            </a:xfrm>
            <a:prstGeom prst="line">
              <a:avLst/>
            </a:prstGeom>
            <a:solidFill>
              <a:srgbClr val="5CA1FB"/>
            </a:solidFill>
            <a:ln w="38100" cap="flat" cmpd="sng" algn="ctr">
              <a:solidFill>
                <a:srgbClr val="C00000"/>
              </a:solidFill>
              <a:prstDash val="solid"/>
              <a:round/>
              <a:headEnd type="none" w="med" len="med"/>
              <a:tailEnd type="none" w="med" len="med"/>
            </a:ln>
            <a:effectLst/>
          </p:spPr>
        </p:cxnSp>
        <p:cxnSp>
          <p:nvCxnSpPr>
            <p:cNvPr id="30" name="Straight Connector 29"/>
            <p:cNvCxnSpPr/>
            <p:nvPr/>
          </p:nvCxnSpPr>
          <p:spPr bwMode="auto">
            <a:xfrm>
              <a:off x="1715219" y="2625905"/>
              <a:ext cx="25400" cy="1708150"/>
            </a:xfrm>
            <a:prstGeom prst="line">
              <a:avLst/>
            </a:prstGeom>
            <a:solidFill>
              <a:srgbClr val="5CA1FB"/>
            </a:solidFill>
            <a:ln w="12700" cap="flat" cmpd="sng" algn="ctr">
              <a:solidFill>
                <a:schemeClr val="tx1"/>
              </a:solidFill>
              <a:prstDash val="sysDash"/>
              <a:round/>
              <a:headEnd type="none" w="med" len="med"/>
              <a:tailEnd type="none" w="med" len="med"/>
            </a:ln>
            <a:effectLst/>
          </p:spPr>
        </p:cxnSp>
        <p:cxnSp>
          <p:nvCxnSpPr>
            <p:cNvPr id="31" name="Straight Connector 30"/>
            <p:cNvCxnSpPr/>
            <p:nvPr/>
          </p:nvCxnSpPr>
          <p:spPr bwMode="auto">
            <a:xfrm>
              <a:off x="1181819" y="2854505"/>
              <a:ext cx="6350" cy="1466850"/>
            </a:xfrm>
            <a:prstGeom prst="line">
              <a:avLst/>
            </a:prstGeom>
            <a:solidFill>
              <a:srgbClr val="5CA1FB"/>
            </a:solidFill>
            <a:ln w="12700" cap="flat" cmpd="sng" algn="ctr">
              <a:solidFill>
                <a:schemeClr val="tx1"/>
              </a:solidFill>
              <a:prstDash val="sysDash"/>
              <a:round/>
              <a:headEnd type="none" w="med" len="med"/>
              <a:tailEnd type="none" w="med" len="med"/>
            </a:ln>
            <a:effectLst/>
          </p:spPr>
        </p:cxnSp>
        <p:cxnSp>
          <p:nvCxnSpPr>
            <p:cNvPr id="32" name="Straight Connector 31"/>
            <p:cNvCxnSpPr/>
            <p:nvPr/>
          </p:nvCxnSpPr>
          <p:spPr bwMode="auto">
            <a:xfrm flipV="1">
              <a:off x="857969" y="2835455"/>
              <a:ext cx="863600" cy="1346200"/>
            </a:xfrm>
            <a:prstGeom prst="line">
              <a:avLst/>
            </a:prstGeom>
            <a:solidFill>
              <a:srgbClr val="5CA1FB"/>
            </a:solidFill>
            <a:ln w="38100" cap="flat" cmpd="sng" algn="ctr">
              <a:solidFill>
                <a:srgbClr val="C00000"/>
              </a:solidFill>
              <a:prstDash val="dash"/>
              <a:round/>
              <a:headEnd type="none" w="med" len="med"/>
              <a:tailEnd type="none" w="med" len="med"/>
            </a:ln>
            <a:effectLst/>
          </p:spPr>
        </p:cxnSp>
        <p:cxnSp>
          <p:nvCxnSpPr>
            <p:cNvPr id="33" name="Straight Connector 32"/>
            <p:cNvCxnSpPr/>
            <p:nvPr/>
          </p:nvCxnSpPr>
          <p:spPr bwMode="auto">
            <a:xfrm flipV="1">
              <a:off x="1721569" y="2575105"/>
              <a:ext cx="990600" cy="260350"/>
            </a:xfrm>
            <a:prstGeom prst="line">
              <a:avLst/>
            </a:prstGeom>
            <a:solidFill>
              <a:srgbClr val="5CA1FB"/>
            </a:solidFill>
            <a:ln w="38100" cap="flat" cmpd="sng" algn="ctr">
              <a:solidFill>
                <a:srgbClr val="C00000"/>
              </a:solidFill>
              <a:prstDash val="dash"/>
              <a:round/>
              <a:headEnd type="none" w="med" len="med"/>
              <a:tailEnd type="none" w="med" len="med"/>
            </a:ln>
            <a:effectLst/>
          </p:spPr>
        </p:cxnSp>
        <p:cxnSp>
          <p:nvCxnSpPr>
            <p:cNvPr id="34" name="Straight Connector 33"/>
            <p:cNvCxnSpPr/>
            <p:nvPr/>
          </p:nvCxnSpPr>
          <p:spPr bwMode="auto">
            <a:xfrm>
              <a:off x="2705819" y="2575105"/>
              <a:ext cx="25400" cy="1708150"/>
            </a:xfrm>
            <a:prstGeom prst="line">
              <a:avLst/>
            </a:prstGeom>
            <a:solidFill>
              <a:srgbClr val="5CA1FB"/>
            </a:solidFill>
            <a:ln w="12700" cap="flat" cmpd="sng" algn="ctr">
              <a:solidFill>
                <a:schemeClr val="tx1"/>
              </a:solidFill>
              <a:prstDash val="sysDash"/>
              <a:round/>
              <a:headEnd type="none" w="med" len="med"/>
              <a:tailEnd type="none" w="med" len="med"/>
            </a:ln>
            <a:effectLst/>
          </p:spPr>
        </p:cxnSp>
      </p:grpSp>
    </p:spTree>
    <p:extLst>
      <p:ext uri="{BB962C8B-B14F-4D97-AF65-F5344CB8AC3E}">
        <p14:creationId xmlns:p14="http://schemas.microsoft.com/office/powerpoint/2010/main" val="367710783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Rectangle 170"/>
          <p:cNvSpPr/>
          <p:nvPr/>
        </p:nvSpPr>
        <p:spPr bwMode="auto">
          <a:xfrm>
            <a:off x="6527541" y="259725"/>
            <a:ext cx="2616459" cy="1872752"/>
          </a:xfrm>
          <a:prstGeom prst="rect">
            <a:avLst/>
          </a:prstGeom>
          <a:solidFill>
            <a:schemeClr val="bg1"/>
          </a:solidFill>
          <a:ln w="9525" cap="flat" cmpd="sng" algn="ctr">
            <a:noFill/>
            <a:prstDash val="solid"/>
            <a:round/>
            <a:headEnd type="none" w="med" len="med"/>
            <a:tailEnd type="none" w="med" len="med"/>
          </a:ln>
          <a:effectLst/>
        </p:spPr>
        <p:txBody>
          <a:bodyPr vert="horz" wrap="square" lIns="102678" tIns="51339" rIns="102678" bIns="51339" numCol="1" rtlCol="0" anchor="t" anchorCtr="0" compatLnSpc="1">
            <a:prstTxWarp prst="textNoShape">
              <a:avLst/>
            </a:prstTxWarp>
          </a:bodyPr>
          <a:lstStyle/>
          <a:p>
            <a:pPr marL="656173" indent="-269246" defTabSz="811302">
              <a:spcBef>
                <a:spcPct val="0"/>
              </a:spcBef>
            </a:pPr>
            <a:endParaRPr lang="en-US" sz="2200" b="1" dirty="0" smtClean="0">
              <a:solidFill>
                <a:schemeClr val="bg1"/>
              </a:solidFill>
              <a:latin typeface="Arial" pitchFamily="34" charset="0"/>
            </a:endParaRPr>
          </a:p>
        </p:txBody>
      </p:sp>
      <p:sp>
        <p:nvSpPr>
          <p:cNvPr id="9218" name="Rectangle 2"/>
          <p:cNvSpPr>
            <a:spLocks noGrp="1" noChangeArrowheads="1"/>
          </p:cNvSpPr>
          <p:nvPr>
            <p:ph type="title"/>
          </p:nvPr>
        </p:nvSpPr>
        <p:spPr>
          <a:xfrm>
            <a:off x="337477" y="468402"/>
            <a:ext cx="8501187" cy="384461"/>
          </a:xfrm>
        </p:spPr>
        <p:txBody>
          <a:bodyPr/>
          <a:lstStyle/>
          <a:p>
            <a:pPr eaLnBrk="1" hangingPunct="1"/>
            <a:r>
              <a:rPr lang="en-US" dirty="0" smtClean="0"/>
              <a:t>ZSQRAM: Period Degradation</a:t>
            </a:r>
          </a:p>
        </p:txBody>
      </p:sp>
      <p:pic>
        <p:nvPicPr>
          <p:cNvPr id="11271" name="Picture 7"/>
          <p:cNvPicPr>
            <a:picLocks noChangeArrowheads="1"/>
          </p:cNvPicPr>
          <p:nvPr/>
        </p:nvPicPr>
        <p:blipFill>
          <a:blip r:embed="rId4" cstate="print"/>
          <a:srcRect/>
          <a:stretch>
            <a:fillRect/>
          </a:stretch>
        </p:blipFill>
        <p:spPr bwMode="auto">
          <a:xfrm>
            <a:off x="307221" y="1507422"/>
            <a:ext cx="8107773" cy="4670578"/>
          </a:xfrm>
          <a:prstGeom prst="rect">
            <a:avLst/>
          </a:prstGeom>
          <a:noFill/>
          <a:ln w="9525">
            <a:noFill/>
            <a:miter lim="800000"/>
            <a:headEnd/>
            <a:tailEnd/>
          </a:ln>
          <a:effectLst/>
        </p:spPr>
      </p:pic>
      <p:sp>
        <p:nvSpPr>
          <p:cNvPr id="5" name="Rectangular Callout 4"/>
          <p:cNvSpPr/>
          <p:nvPr/>
        </p:nvSpPr>
        <p:spPr bwMode="auto">
          <a:xfrm>
            <a:off x="5047012" y="724395"/>
            <a:ext cx="4096987" cy="3752601"/>
          </a:xfrm>
          <a:prstGeom prst="wedgeRectCallout">
            <a:avLst>
              <a:gd name="adj1" fmla="val -60760"/>
              <a:gd name="adj2" fmla="val 46992"/>
            </a:avLst>
          </a:prstGeom>
          <a:solidFill>
            <a:srgbClr val="E4E4E4"/>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charset="0"/>
              <a:ea typeface="ＭＳ Ｐゴシック" pitchFamily="1" charset="-128"/>
            </a:endParaRPr>
          </a:p>
        </p:txBody>
      </p:sp>
      <p:sp>
        <p:nvSpPr>
          <p:cNvPr id="70" name="Rectangular Callout 69"/>
          <p:cNvSpPr/>
          <p:nvPr/>
        </p:nvSpPr>
        <p:spPr bwMode="auto">
          <a:xfrm>
            <a:off x="5045037" y="722420"/>
            <a:ext cx="4096987" cy="3752601"/>
          </a:xfrm>
          <a:prstGeom prst="wedgeRectCallout">
            <a:avLst>
              <a:gd name="adj1" fmla="val -61919"/>
              <a:gd name="adj2" fmla="val 26422"/>
            </a:avLst>
          </a:prstGeom>
          <a:solidFill>
            <a:srgbClr val="E4E4E4"/>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charset="0"/>
              <a:ea typeface="ＭＳ Ｐゴシック" pitchFamily="1" charset="-128"/>
            </a:endParaRPr>
          </a:p>
        </p:txBody>
      </p:sp>
      <p:grpSp>
        <p:nvGrpSpPr>
          <p:cNvPr id="2" name="Group 105"/>
          <p:cNvGrpSpPr/>
          <p:nvPr/>
        </p:nvGrpSpPr>
        <p:grpSpPr>
          <a:xfrm>
            <a:off x="5066560" y="978599"/>
            <a:ext cx="4077440" cy="3383185"/>
            <a:chOff x="437111" y="1754774"/>
            <a:chExt cx="4077440" cy="3383185"/>
          </a:xfrm>
        </p:grpSpPr>
        <p:cxnSp>
          <p:nvCxnSpPr>
            <p:cNvPr id="107" name="Straight Arrow Connector 106"/>
            <p:cNvCxnSpPr/>
            <p:nvPr/>
          </p:nvCxnSpPr>
          <p:spPr bwMode="auto">
            <a:xfrm flipV="1">
              <a:off x="852210" y="4157732"/>
              <a:ext cx="3508744" cy="21265"/>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108" name="Straight Arrow Connector 107"/>
            <p:cNvCxnSpPr/>
            <p:nvPr/>
          </p:nvCxnSpPr>
          <p:spPr bwMode="auto">
            <a:xfrm flipH="1" flipV="1">
              <a:off x="830945" y="1754774"/>
              <a:ext cx="10632" cy="24454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109" name="Straight Connector 108"/>
            <p:cNvCxnSpPr/>
            <p:nvPr/>
          </p:nvCxnSpPr>
          <p:spPr bwMode="auto">
            <a:xfrm>
              <a:off x="758286" y="3891918"/>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758286" y="3478875"/>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758286" y="3065832"/>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758286" y="2652789"/>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758286" y="2239746"/>
              <a:ext cx="159488"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114" name="TextBox 113"/>
            <p:cNvSpPr txBox="1"/>
            <p:nvPr/>
          </p:nvSpPr>
          <p:spPr>
            <a:xfrm>
              <a:off x="490702" y="3753694"/>
              <a:ext cx="269626" cy="276999"/>
            </a:xfrm>
            <a:prstGeom prst="rect">
              <a:avLst/>
            </a:prstGeom>
            <a:noFill/>
          </p:spPr>
          <p:txBody>
            <a:bodyPr wrap="none" rtlCol="0" anchor="ctr">
              <a:spAutoFit/>
            </a:bodyPr>
            <a:lstStyle/>
            <a:p>
              <a:r>
                <a:rPr lang="en-US" sz="1200" dirty="0" smtClean="0"/>
                <a:t>2</a:t>
              </a:r>
              <a:endParaRPr lang="en-US" sz="1200" dirty="0"/>
            </a:p>
          </p:txBody>
        </p:sp>
        <p:sp>
          <p:nvSpPr>
            <p:cNvPr id="115" name="TextBox 114"/>
            <p:cNvSpPr txBox="1"/>
            <p:nvPr/>
          </p:nvSpPr>
          <p:spPr>
            <a:xfrm>
              <a:off x="472280" y="3338363"/>
              <a:ext cx="269626" cy="276999"/>
            </a:xfrm>
            <a:prstGeom prst="rect">
              <a:avLst/>
            </a:prstGeom>
            <a:noFill/>
          </p:spPr>
          <p:txBody>
            <a:bodyPr wrap="none" rtlCol="0" anchor="ctr">
              <a:spAutoFit/>
            </a:bodyPr>
            <a:lstStyle/>
            <a:p>
              <a:r>
                <a:rPr lang="en-US" sz="1200" dirty="0" smtClean="0"/>
                <a:t>4</a:t>
              </a:r>
              <a:endParaRPr lang="en-US" sz="1200" dirty="0"/>
            </a:p>
          </p:txBody>
        </p:sp>
        <p:sp>
          <p:nvSpPr>
            <p:cNvPr id="116" name="TextBox 115"/>
            <p:cNvSpPr txBox="1"/>
            <p:nvPr/>
          </p:nvSpPr>
          <p:spPr>
            <a:xfrm>
              <a:off x="447159" y="2923031"/>
              <a:ext cx="269626" cy="276999"/>
            </a:xfrm>
            <a:prstGeom prst="rect">
              <a:avLst/>
            </a:prstGeom>
            <a:noFill/>
          </p:spPr>
          <p:txBody>
            <a:bodyPr wrap="none" rtlCol="0" anchor="ctr">
              <a:spAutoFit/>
            </a:bodyPr>
            <a:lstStyle/>
            <a:p>
              <a:r>
                <a:rPr lang="en-US" sz="1200" dirty="0" smtClean="0"/>
                <a:t>6</a:t>
              </a:r>
              <a:endParaRPr lang="en-US" sz="1200" dirty="0"/>
            </a:p>
          </p:txBody>
        </p:sp>
        <p:sp>
          <p:nvSpPr>
            <p:cNvPr id="117" name="TextBox 116"/>
            <p:cNvSpPr txBox="1"/>
            <p:nvPr/>
          </p:nvSpPr>
          <p:spPr>
            <a:xfrm>
              <a:off x="467256" y="2507699"/>
              <a:ext cx="269626" cy="276999"/>
            </a:xfrm>
            <a:prstGeom prst="rect">
              <a:avLst/>
            </a:prstGeom>
            <a:noFill/>
          </p:spPr>
          <p:txBody>
            <a:bodyPr wrap="none" rtlCol="0" anchor="ctr">
              <a:spAutoFit/>
            </a:bodyPr>
            <a:lstStyle/>
            <a:p>
              <a:r>
                <a:rPr lang="en-US" sz="1200" dirty="0" smtClean="0"/>
                <a:t>8</a:t>
              </a:r>
              <a:endParaRPr lang="en-US" sz="1200" dirty="0"/>
            </a:p>
          </p:txBody>
        </p:sp>
        <p:sp>
          <p:nvSpPr>
            <p:cNvPr id="118" name="TextBox 117"/>
            <p:cNvSpPr txBox="1"/>
            <p:nvPr/>
          </p:nvSpPr>
          <p:spPr>
            <a:xfrm>
              <a:off x="437111" y="2092367"/>
              <a:ext cx="354584" cy="276999"/>
            </a:xfrm>
            <a:prstGeom prst="rect">
              <a:avLst/>
            </a:prstGeom>
            <a:noFill/>
          </p:spPr>
          <p:txBody>
            <a:bodyPr wrap="none" rtlCol="0" anchor="ctr">
              <a:spAutoFit/>
            </a:bodyPr>
            <a:lstStyle/>
            <a:p>
              <a:r>
                <a:rPr lang="en-US" sz="1200" dirty="0" smtClean="0"/>
                <a:t>10</a:t>
              </a:r>
              <a:endParaRPr lang="en-US" sz="1200" dirty="0"/>
            </a:p>
          </p:txBody>
        </p:sp>
        <p:cxnSp>
          <p:nvCxnSpPr>
            <p:cNvPr id="119" name="Straight Connector 118"/>
            <p:cNvCxnSpPr/>
            <p:nvPr/>
          </p:nvCxnSpPr>
          <p:spPr bwMode="auto">
            <a:xfrm flipH="1">
              <a:off x="2543371" y="4074891"/>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flipH="1">
              <a:off x="4072395" y="4076565"/>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graphicFrame>
          <p:nvGraphicFramePr>
            <p:cNvPr id="121" name="Object 120"/>
            <p:cNvGraphicFramePr>
              <a:graphicFrameLocks noChangeAspect="1"/>
            </p:cNvGraphicFramePr>
            <p:nvPr/>
          </p:nvGraphicFramePr>
          <p:xfrm>
            <a:off x="1692477" y="4370573"/>
            <a:ext cx="266700" cy="393700"/>
          </p:xfrm>
          <a:graphic>
            <a:graphicData uri="http://schemas.openxmlformats.org/presentationml/2006/ole">
              <mc:AlternateContent xmlns:mc="http://schemas.openxmlformats.org/markup-compatibility/2006">
                <mc:Choice xmlns:v="urn:schemas-microsoft-com:vml" Requires="v">
                  <p:oleObj spid="_x0000_s945250" name="Equation" r:id="rId5" imgW="266400" imgH="393480" progId="Equation.3">
                    <p:embed/>
                  </p:oleObj>
                </mc:Choice>
                <mc:Fallback>
                  <p:oleObj name="Equation" r:id="rId5" imgW="266400" imgH="39348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2477" y="4370573"/>
                          <a:ext cx="2667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2" name="Straight Connector 121"/>
            <p:cNvCxnSpPr/>
            <p:nvPr/>
          </p:nvCxnSpPr>
          <p:spPr bwMode="auto">
            <a:xfrm flipH="1">
              <a:off x="1686121" y="4087591"/>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flipH="1">
              <a:off x="3349821" y="4081241"/>
              <a:ext cx="5024" cy="175846"/>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124" name="TextBox 123"/>
            <p:cNvSpPr txBox="1"/>
            <p:nvPr/>
          </p:nvSpPr>
          <p:spPr>
            <a:xfrm>
              <a:off x="3938752" y="4363294"/>
              <a:ext cx="575799" cy="276999"/>
            </a:xfrm>
            <a:prstGeom prst="rect">
              <a:avLst/>
            </a:prstGeom>
            <a:noFill/>
          </p:spPr>
          <p:txBody>
            <a:bodyPr wrap="none" rtlCol="0" anchor="ctr">
              <a:spAutoFit/>
            </a:bodyPr>
            <a:lstStyle/>
            <a:p>
              <a:r>
                <a:rPr lang="en-US" sz="1200" dirty="0" smtClean="0"/>
                <a:t>100%</a:t>
              </a:r>
              <a:endParaRPr lang="en-US" sz="1200" dirty="0"/>
            </a:p>
          </p:txBody>
        </p:sp>
        <p:graphicFrame>
          <p:nvGraphicFramePr>
            <p:cNvPr id="125" name="Object 3"/>
            <p:cNvGraphicFramePr>
              <a:graphicFrameLocks noChangeAspect="1"/>
            </p:cNvGraphicFramePr>
            <p:nvPr/>
          </p:nvGraphicFramePr>
          <p:xfrm>
            <a:off x="2655019" y="4319768"/>
            <a:ext cx="139700" cy="393700"/>
          </p:xfrm>
          <a:graphic>
            <a:graphicData uri="http://schemas.openxmlformats.org/presentationml/2006/ole">
              <mc:AlternateContent xmlns:mc="http://schemas.openxmlformats.org/markup-compatibility/2006">
                <mc:Choice xmlns:v="urn:schemas-microsoft-com:vml" Requires="v">
                  <p:oleObj spid="_x0000_s945251" name="Equation" r:id="rId7" imgW="139680" imgH="393480" progId="Equation.3">
                    <p:embed/>
                  </p:oleObj>
                </mc:Choice>
                <mc:Fallback>
                  <p:oleObj name="Equation" r:id="rId7" imgW="139680" imgH="393480"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5019" y="4319768"/>
                          <a:ext cx="1397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6" name="Object 4"/>
            <p:cNvGraphicFramePr>
              <a:graphicFrameLocks noChangeAspect="1"/>
            </p:cNvGraphicFramePr>
            <p:nvPr/>
          </p:nvGraphicFramePr>
          <p:xfrm>
            <a:off x="1048469" y="4364218"/>
            <a:ext cx="266700" cy="393700"/>
          </p:xfrm>
          <a:graphic>
            <a:graphicData uri="http://schemas.openxmlformats.org/presentationml/2006/ole">
              <mc:AlternateContent xmlns:mc="http://schemas.openxmlformats.org/markup-compatibility/2006">
                <mc:Choice xmlns:v="urn:schemas-microsoft-com:vml" Requires="v">
                  <p:oleObj spid="_x0000_s945252" name="Equation" r:id="rId9" imgW="266400" imgH="393480" progId="Equation.3">
                    <p:embed/>
                  </p:oleObj>
                </mc:Choice>
                <mc:Fallback>
                  <p:oleObj name="Equation" r:id="rId9" imgW="266400" imgH="393480"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048469" y="4364218"/>
                          <a:ext cx="2667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7" name="Object 5"/>
            <p:cNvGraphicFramePr>
              <a:graphicFrameLocks noChangeAspect="1"/>
            </p:cNvGraphicFramePr>
            <p:nvPr/>
          </p:nvGraphicFramePr>
          <p:xfrm>
            <a:off x="1711624" y="4744259"/>
            <a:ext cx="203200" cy="393700"/>
          </p:xfrm>
          <a:graphic>
            <a:graphicData uri="http://schemas.openxmlformats.org/presentationml/2006/ole">
              <mc:AlternateContent xmlns:mc="http://schemas.openxmlformats.org/markup-compatibility/2006">
                <mc:Choice xmlns:v="urn:schemas-microsoft-com:vml" Requires="v">
                  <p:oleObj spid="_x0000_s945253" name="Equation" r:id="rId11" imgW="203040" imgH="393480" progId="Equation.3">
                    <p:embed/>
                  </p:oleObj>
                </mc:Choice>
                <mc:Fallback>
                  <p:oleObj name="Equation" r:id="rId11" imgW="203040" imgH="393480"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11624" y="4744259"/>
                          <a:ext cx="2032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28" name="Straight Connector 127"/>
            <p:cNvCxnSpPr/>
            <p:nvPr/>
          </p:nvCxnSpPr>
          <p:spPr bwMode="auto">
            <a:xfrm flipV="1">
              <a:off x="857969" y="2879905"/>
              <a:ext cx="323850" cy="1301750"/>
            </a:xfrm>
            <a:prstGeom prst="line">
              <a:avLst/>
            </a:prstGeom>
            <a:solidFill>
              <a:srgbClr val="5CA1FB"/>
            </a:solidFill>
            <a:ln w="38100" cap="flat" cmpd="sng" algn="ctr">
              <a:solidFill>
                <a:srgbClr val="C00000"/>
              </a:solidFill>
              <a:prstDash val="solid"/>
              <a:round/>
              <a:headEnd type="none" w="med" len="med"/>
              <a:tailEnd type="none" w="med" len="med"/>
            </a:ln>
            <a:effectLst/>
          </p:spPr>
        </p:cxnSp>
        <p:cxnSp>
          <p:nvCxnSpPr>
            <p:cNvPr id="129" name="Straight Connector 128"/>
            <p:cNvCxnSpPr/>
            <p:nvPr/>
          </p:nvCxnSpPr>
          <p:spPr bwMode="auto">
            <a:xfrm flipV="1">
              <a:off x="1175469" y="2625905"/>
              <a:ext cx="533400" cy="254000"/>
            </a:xfrm>
            <a:prstGeom prst="line">
              <a:avLst/>
            </a:prstGeom>
            <a:solidFill>
              <a:srgbClr val="5CA1FB"/>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1715219" y="2625905"/>
              <a:ext cx="25400" cy="1708150"/>
            </a:xfrm>
            <a:prstGeom prst="line">
              <a:avLst/>
            </a:prstGeom>
            <a:solidFill>
              <a:srgbClr val="5CA1FB"/>
            </a:solidFill>
            <a:ln w="12700" cap="flat" cmpd="sng" algn="ctr">
              <a:solidFill>
                <a:schemeClr val="tx1"/>
              </a:solidFill>
              <a:prstDash val="sysDash"/>
              <a:round/>
              <a:headEnd type="none" w="med" len="med"/>
              <a:tailEnd type="none" w="med" len="med"/>
            </a:ln>
            <a:effectLst/>
          </p:spPr>
        </p:cxnSp>
        <p:cxnSp>
          <p:nvCxnSpPr>
            <p:cNvPr id="131" name="Straight Connector 130"/>
            <p:cNvCxnSpPr/>
            <p:nvPr/>
          </p:nvCxnSpPr>
          <p:spPr bwMode="auto">
            <a:xfrm>
              <a:off x="1181819" y="2854505"/>
              <a:ext cx="6350" cy="1466850"/>
            </a:xfrm>
            <a:prstGeom prst="line">
              <a:avLst/>
            </a:prstGeom>
            <a:solidFill>
              <a:srgbClr val="5CA1FB"/>
            </a:solidFill>
            <a:ln w="12700" cap="flat" cmpd="sng" algn="ctr">
              <a:solidFill>
                <a:schemeClr val="tx1"/>
              </a:solidFill>
              <a:prstDash val="sysDash"/>
              <a:round/>
              <a:headEnd type="none" w="med" len="med"/>
              <a:tailEnd type="none" w="med" len="med"/>
            </a:ln>
            <a:effectLst/>
          </p:spPr>
        </p:cxnSp>
        <p:cxnSp>
          <p:nvCxnSpPr>
            <p:cNvPr id="132" name="Straight Connector 131"/>
            <p:cNvCxnSpPr/>
            <p:nvPr/>
          </p:nvCxnSpPr>
          <p:spPr bwMode="auto">
            <a:xfrm flipV="1">
              <a:off x="857969" y="2835455"/>
              <a:ext cx="863600" cy="1346200"/>
            </a:xfrm>
            <a:prstGeom prst="line">
              <a:avLst/>
            </a:prstGeom>
            <a:solidFill>
              <a:srgbClr val="5CA1FB"/>
            </a:solidFill>
            <a:ln w="38100" cap="flat" cmpd="sng" algn="ctr">
              <a:solidFill>
                <a:srgbClr val="C00000"/>
              </a:solidFill>
              <a:prstDash val="sysDash"/>
              <a:round/>
              <a:headEnd type="none" w="med" len="med"/>
              <a:tailEnd type="none" w="med" len="med"/>
            </a:ln>
            <a:effectLst/>
          </p:spPr>
        </p:cxnSp>
        <p:cxnSp>
          <p:nvCxnSpPr>
            <p:cNvPr id="133" name="Straight Connector 132"/>
            <p:cNvCxnSpPr/>
            <p:nvPr/>
          </p:nvCxnSpPr>
          <p:spPr bwMode="auto">
            <a:xfrm flipV="1">
              <a:off x="1721569" y="2575105"/>
              <a:ext cx="990600" cy="260350"/>
            </a:xfrm>
            <a:prstGeom prst="line">
              <a:avLst/>
            </a:prstGeom>
            <a:solidFill>
              <a:srgbClr val="5CA1FB"/>
            </a:solidFill>
            <a:ln w="38100" cap="flat" cmpd="sng" algn="ctr">
              <a:solidFill>
                <a:srgbClr val="C00000"/>
              </a:solidFill>
              <a:prstDash val="sysDash"/>
              <a:round/>
              <a:headEnd type="none" w="med" len="med"/>
              <a:tailEnd type="none" w="med" len="med"/>
            </a:ln>
            <a:effectLst/>
          </p:spPr>
        </p:cxnSp>
        <p:cxnSp>
          <p:nvCxnSpPr>
            <p:cNvPr id="134" name="Straight Connector 133"/>
            <p:cNvCxnSpPr/>
            <p:nvPr/>
          </p:nvCxnSpPr>
          <p:spPr bwMode="auto">
            <a:xfrm>
              <a:off x="2705819" y="2575105"/>
              <a:ext cx="25400" cy="1708150"/>
            </a:xfrm>
            <a:prstGeom prst="line">
              <a:avLst/>
            </a:prstGeom>
            <a:solidFill>
              <a:srgbClr val="5CA1FB"/>
            </a:solidFill>
            <a:ln w="12700" cap="flat" cmpd="sng" algn="ctr">
              <a:solidFill>
                <a:schemeClr val="tx1"/>
              </a:solidFill>
              <a:prstDash val="sysDash"/>
              <a:round/>
              <a:headEnd type="none" w="med" len="med"/>
              <a:tailEnd type="none" w="med" len="med"/>
            </a:ln>
            <a:effectLst/>
          </p:spPr>
        </p:cxnSp>
        <p:graphicFrame>
          <p:nvGraphicFramePr>
            <p:cNvPr id="135" name="Object 134"/>
            <p:cNvGraphicFramePr>
              <a:graphicFrameLocks noChangeAspect="1"/>
            </p:cNvGraphicFramePr>
            <p:nvPr/>
          </p:nvGraphicFramePr>
          <p:xfrm>
            <a:off x="1454207" y="3746529"/>
            <a:ext cx="152400" cy="393700"/>
          </p:xfrm>
          <a:graphic>
            <a:graphicData uri="http://schemas.openxmlformats.org/presentationml/2006/ole">
              <mc:AlternateContent xmlns:mc="http://schemas.openxmlformats.org/markup-compatibility/2006">
                <mc:Choice xmlns:v="urn:schemas-microsoft-com:vml" Requires="v">
                  <p:oleObj spid="_x0000_s945254" name="Equation" r:id="rId13" imgW="152280" imgH="393480" progId="Equation.3">
                    <p:embed/>
                  </p:oleObj>
                </mc:Choice>
                <mc:Fallback>
                  <p:oleObj name="Equation" r:id="rId13" imgW="152280" imgH="393480" progId="Equation.3">
                    <p:embed/>
                    <p:pic>
                      <p:nvPicPr>
                        <p:cNvPr id="0" name=""/>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454207" y="3746529"/>
                          <a:ext cx="1524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6" name="Object 3"/>
            <p:cNvGraphicFramePr>
              <a:graphicFrameLocks noChangeAspect="1"/>
            </p:cNvGraphicFramePr>
            <p:nvPr/>
          </p:nvGraphicFramePr>
          <p:xfrm>
            <a:off x="2482190" y="4507152"/>
            <a:ext cx="152400" cy="393700"/>
          </p:xfrm>
          <a:graphic>
            <a:graphicData uri="http://schemas.openxmlformats.org/presentationml/2006/ole">
              <mc:AlternateContent xmlns:mc="http://schemas.openxmlformats.org/markup-compatibility/2006">
                <mc:Choice xmlns:v="urn:schemas-microsoft-com:vml" Requires="v">
                  <p:oleObj spid="_x0000_s945255" name="Equation" r:id="rId15" imgW="152280" imgH="393480" progId="Equation.3">
                    <p:embed/>
                  </p:oleObj>
                </mc:Choice>
                <mc:Fallback>
                  <p:oleObj name="Equation" r:id="rId15" imgW="152280" imgH="393480" progId="Equation.3">
                    <p:embed/>
                    <p:pic>
                      <p:nvPicPr>
                        <p:cNvPr id="0" name=""/>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82190" y="4507152"/>
                          <a:ext cx="152400" cy="393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37" name="Straight Connector 136"/>
            <p:cNvCxnSpPr/>
            <p:nvPr/>
          </p:nvCxnSpPr>
          <p:spPr bwMode="auto">
            <a:xfrm flipV="1">
              <a:off x="855092" y="3158836"/>
              <a:ext cx="843079" cy="1045823"/>
            </a:xfrm>
            <a:prstGeom prst="line">
              <a:avLst/>
            </a:prstGeom>
            <a:solidFill>
              <a:srgbClr val="5CA1FB"/>
            </a:solidFill>
            <a:ln w="38100" cap="flat" cmpd="sng" algn="ctr">
              <a:solidFill>
                <a:srgbClr val="00B050"/>
              </a:solidFill>
              <a:prstDash val="solid"/>
              <a:round/>
              <a:headEnd type="none" w="med" len="med"/>
              <a:tailEnd type="none" w="med" len="med"/>
            </a:ln>
            <a:effectLst/>
          </p:spPr>
        </p:cxnSp>
        <p:cxnSp>
          <p:nvCxnSpPr>
            <p:cNvPr id="138" name="Straight Connector 137"/>
            <p:cNvCxnSpPr/>
            <p:nvPr/>
          </p:nvCxnSpPr>
          <p:spPr bwMode="auto">
            <a:xfrm flipV="1">
              <a:off x="1686296" y="2993366"/>
              <a:ext cx="823991" cy="177346"/>
            </a:xfrm>
            <a:prstGeom prst="line">
              <a:avLst/>
            </a:prstGeom>
            <a:solidFill>
              <a:srgbClr val="5CA1FB"/>
            </a:solidFill>
            <a:ln w="38100" cap="flat" cmpd="sng" algn="ctr">
              <a:solidFill>
                <a:srgbClr val="00B050"/>
              </a:solidFill>
              <a:prstDash val="solid"/>
              <a:round/>
              <a:headEnd type="none" w="med" len="med"/>
              <a:tailEnd type="none" w="med" len="med"/>
            </a:ln>
            <a:effectLst/>
          </p:spPr>
        </p:cxnSp>
        <p:cxnSp>
          <p:nvCxnSpPr>
            <p:cNvPr id="139" name="Straight Connector 138"/>
            <p:cNvCxnSpPr/>
            <p:nvPr/>
          </p:nvCxnSpPr>
          <p:spPr bwMode="auto">
            <a:xfrm>
              <a:off x="1682750" y="3187700"/>
              <a:ext cx="12700" cy="984250"/>
            </a:xfrm>
            <a:prstGeom prst="line">
              <a:avLst/>
            </a:prstGeom>
            <a:solidFill>
              <a:srgbClr val="5CA1FB"/>
            </a:solidFill>
            <a:ln w="12700" cap="flat" cmpd="sng" algn="ctr">
              <a:solidFill>
                <a:schemeClr val="tx1"/>
              </a:solidFill>
              <a:prstDash val="sysDash"/>
              <a:round/>
              <a:headEnd type="none" w="med" len="med"/>
              <a:tailEnd type="none" w="med" len="med"/>
            </a:ln>
            <a:effectLst/>
          </p:spPr>
        </p:cxnSp>
        <p:cxnSp>
          <p:nvCxnSpPr>
            <p:cNvPr id="140" name="Straight Connector 139"/>
            <p:cNvCxnSpPr/>
            <p:nvPr/>
          </p:nvCxnSpPr>
          <p:spPr bwMode="auto">
            <a:xfrm>
              <a:off x="2539040" y="2969044"/>
              <a:ext cx="14378" cy="1464933"/>
            </a:xfrm>
            <a:prstGeom prst="line">
              <a:avLst/>
            </a:prstGeom>
            <a:solidFill>
              <a:srgbClr val="5CA1FB"/>
            </a:solidFill>
            <a:ln w="12700" cap="flat" cmpd="sng" algn="ctr">
              <a:solidFill>
                <a:schemeClr val="tx1"/>
              </a:solidFill>
              <a:prstDash val="sysDash"/>
              <a:round/>
              <a:headEnd type="none" w="med" len="med"/>
              <a:tailEnd type="none" w="med" len="med"/>
            </a:ln>
            <a:effectLst/>
          </p:spPr>
        </p:cxnSp>
      </p:grpSp>
    </p:spTree>
    <p:extLst>
      <p:ext uri="{BB962C8B-B14F-4D97-AF65-F5344CB8AC3E}">
        <p14:creationId xmlns:p14="http://schemas.microsoft.com/office/powerpoint/2010/main" val="816187739"/>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Consolidation of Mixed-Criticality Tasks</a:t>
            </a:r>
            <a:endParaRPr lang="en-US" dirty="0"/>
          </a:p>
        </p:txBody>
      </p:sp>
      <p:pic>
        <p:nvPicPr>
          <p:cNvPr id="6" name="Picture 3"/>
          <p:cNvPicPr>
            <a:picLocks noChangeAspect="1" noChangeArrowheads="1"/>
          </p:cNvPicPr>
          <p:nvPr/>
        </p:nvPicPr>
        <p:blipFill>
          <a:blip r:embed="rId3" cstate="print"/>
          <a:srcRect/>
          <a:stretch>
            <a:fillRect/>
          </a:stretch>
        </p:blipFill>
        <p:spPr bwMode="auto">
          <a:xfrm>
            <a:off x="1149350" y="1239838"/>
            <a:ext cx="1631950" cy="2265362"/>
          </a:xfrm>
          <a:prstGeom prst="rect">
            <a:avLst/>
          </a:prstGeom>
          <a:noFill/>
          <a:ln w="9525" algn="ctr">
            <a:noFill/>
            <a:miter lim="800000"/>
            <a:headEnd/>
            <a:tailEnd/>
          </a:ln>
        </p:spPr>
      </p:pic>
      <p:sp>
        <p:nvSpPr>
          <p:cNvPr id="9" name="TextBox 8"/>
          <p:cNvSpPr txBox="1">
            <a:spLocks noChangeArrowheads="1"/>
          </p:cNvSpPr>
          <p:nvPr/>
        </p:nvSpPr>
        <p:spPr bwMode="auto">
          <a:xfrm rot="16200000">
            <a:off x="634206" y="1458119"/>
            <a:ext cx="838200" cy="277812"/>
          </a:xfrm>
          <a:prstGeom prst="rect">
            <a:avLst/>
          </a:prstGeom>
          <a:noFill/>
          <a:ln w="9525">
            <a:noFill/>
            <a:miter lim="800000"/>
            <a:headEnd/>
            <a:tailEnd/>
          </a:ln>
        </p:spPr>
        <p:txBody>
          <a:bodyPr wrap="none">
            <a:spAutoFit/>
          </a:bodyPr>
          <a:lstStyle/>
          <a:p>
            <a:r>
              <a:rPr lang="en-US" sz="1200"/>
              <a:t>Planning</a:t>
            </a:r>
          </a:p>
        </p:txBody>
      </p:sp>
      <p:sp>
        <p:nvSpPr>
          <p:cNvPr id="11" name="TextBox 10"/>
          <p:cNvSpPr txBox="1">
            <a:spLocks noChangeArrowheads="1"/>
          </p:cNvSpPr>
          <p:nvPr/>
        </p:nvSpPr>
        <p:spPr bwMode="auto">
          <a:xfrm rot="16200000">
            <a:off x="2039143" y="2150269"/>
            <a:ext cx="1630363" cy="276225"/>
          </a:xfrm>
          <a:prstGeom prst="rect">
            <a:avLst/>
          </a:prstGeom>
          <a:noFill/>
          <a:ln w="9525">
            <a:noFill/>
            <a:miter lim="800000"/>
            <a:headEnd/>
            <a:tailEnd/>
          </a:ln>
        </p:spPr>
        <p:txBody>
          <a:bodyPr wrap="none">
            <a:spAutoFit/>
          </a:bodyPr>
          <a:lstStyle/>
          <a:p>
            <a:r>
              <a:rPr lang="en-US" sz="1200"/>
              <a:t>Obstacle avoidance</a:t>
            </a:r>
          </a:p>
        </p:txBody>
      </p:sp>
      <p:cxnSp>
        <p:nvCxnSpPr>
          <p:cNvPr id="16" name="Straight Arrow Connector 15"/>
          <p:cNvCxnSpPr/>
          <p:nvPr/>
        </p:nvCxnSpPr>
        <p:spPr bwMode="auto">
          <a:xfrm>
            <a:off x="2133600" y="4343400"/>
            <a:ext cx="64770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19" name="Straight Arrow Connector 18"/>
          <p:cNvCxnSpPr/>
          <p:nvPr/>
        </p:nvCxnSpPr>
        <p:spPr bwMode="auto">
          <a:xfrm>
            <a:off x="2133600" y="5256212"/>
            <a:ext cx="64770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25" name="Straight Arrow Connector 24"/>
          <p:cNvCxnSpPr/>
          <p:nvPr/>
        </p:nvCxnSpPr>
        <p:spPr bwMode="auto">
          <a:xfrm rot="5400000" flipH="1" flipV="1">
            <a:off x="1333500" y="4457700"/>
            <a:ext cx="16002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27" name="Straight Connector 26"/>
          <p:cNvCxnSpPr/>
          <p:nvPr/>
        </p:nvCxnSpPr>
        <p:spPr bwMode="auto">
          <a:xfrm rot="5400000" flipH="1" flipV="1">
            <a:off x="5410200"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8" name="Straight Connector 27"/>
          <p:cNvCxnSpPr/>
          <p:nvPr/>
        </p:nvCxnSpPr>
        <p:spPr bwMode="auto">
          <a:xfrm rot="5400000" flipH="1" flipV="1">
            <a:off x="8153399"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rot="5400000" flipH="1" flipV="1">
            <a:off x="54102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rot="5400000" flipH="1" flipV="1">
            <a:off x="8153399"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rot="5400000" flipH="1" flipV="1">
            <a:off x="2667001"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rot="5400000" flipH="1" flipV="1">
            <a:off x="2667000"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4" name="Straight Connector 33"/>
          <p:cNvCxnSpPr/>
          <p:nvPr/>
        </p:nvCxnSpPr>
        <p:spPr bwMode="auto">
          <a:xfrm rot="5400000" flipH="1" flipV="1">
            <a:off x="40386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5" name="Straight Connector 34"/>
          <p:cNvCxnSpPr/>
          <p:nvPr/>
        </p:nvCxnSpPr>
        <p:spPr bwMode="auto">
          <a:xfrm rot="5400000" flipH="1" flipV="1">
            <a:off x="68580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36" name="Rectangle 35"/>
          <p:cNvSpPr/>
          <p:nvPr/>
        </p:nvSpPr>
        <p:spPr bwMode="auto">
          <a:xfrm>
            <a:off x="2743200" y="3886200"/>
            <a:ext cx="2286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7" name="Rectangle 36"/>
          <p:cNvSpPr/>
          <p:nvPr/>
        </p:nvSpPr>
        <p:spPr bwMode="auto">
          <a:xfrm>
            <a:off x="4114800" y="3886200"/>
            <a:ext cx="533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8" name="Rectangle 37"/>
          <p:cNvSpPr/>
          <p:nvPr/>
        </p:nvSpPr>
        <p:spPr bwMode="auto">
          <a:xfrm>
            <a:off x="5486400" y="3886200"/>
            <a:ext cx="8382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9" name="Rectangle 38"/>
          <p:cNvSpPr/>
          <p:nvPr/>
        </p:nvSpPr>
        <p:spPr bwMode="auto">
          <a:xfrm>
            <a:off x="6934200" y="3886200"/>
            <a:ext cx="533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0" name="Rectangle 39"/>
          <p:cNvSpPr/>
          <p:nvPr/>
        </p:nvSpPr>
        <p:spPr bwMode="auto">
          <a:xfrm>
            <a:off x="2971800" y="4800600"/>
            <a:ext cx="8382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1" name="Rectangle 40"/>
          <p:cNvSpPr/>
          <p:nvPr/>
        </p:nvSpPr>
        <p:spPr bwMode="auto">
          <a:xfrm>
            <a:off x="6400800" y="4800600"/>
            <a:ext cx="5334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2" name="Rectangle 41"/>
          <p:cNvSpPr/>
          <p:nvPr/>
        </p:nvSpPr>
        <p:spPr bwMode="auto">
          <a:xfrm>
            <a:off x="7467600" y="4800600"/>
            <a:ext cx="5334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2" name="Rectangle 31"/>
          <p:cNvSpPr/>
          <p:nvPr/>
        </p:nvSpPr>
        <p:spPr bwMode="auto">
          <a:xfrm>
            <a:off x="8229600" y="3886200"/>
            <a:ext cx="152400" cy="457200"/>
          </a:xfrm>
          <a:prstGeom prst="rect">
            <a:avLst/>
          </a:prstGeom>
          <a:solidFill>
            <a:srgbClr val="5CA1FB">
              <a:alpha val="50196"/>
            </a:srgb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4" name="TextBox 43"/>
          <p:cNvSpPr txBox="1"/>
          <p:nvPr/>
        </p:nvSpPr>
        <p:spPr>
          <a:xfrm>
            <a:off x="4038600" y="2057400"/>
            <a:ext cx="3118161" cy="707886"/>
          </a:xfrm>
          <a:prstGeom prst="rect">
            <a:avLst/>
          </a:prstGeom>
          <a:noFill/>
        </p:spPr>
        <p:txBody>
          <a:bodyPr wrap="none" rtlCol="0">
            <a:spAutoFit/>
          </a:bodyPr>
          <a:lstStyle/>
          <a:p>
            <a:pPr algn="l"/>
            <a:r>
              <a:rPr lang="en-US" dirty="0" smtClean="0"/>
              <a:t>To avoid interference</a:t>
            </a:r>
            <a:br>
              <a:rPr lang="en-US" dirty="0" smtClean="0"/>
            </a:br>
            <a:r>
              <a:rPr lang="en-US" dirty="0" smtClean="0"/>
              <a:t>add temporal protection</a:t>
            </a:r>
            <a:endParaRPr lang="en-US" dirty="0"/>
          </a:p>
        </p:txBody>
      </p:sp>
      <p:sp>
        <p:nvSpPr>
          <p:cNvPr id="45" name="Rectangle 44"/>
          <p:cNvSpPr/>
          <p:nvPr/>
        </p:nvSpPr>
        <p:spPr bwMode="auto">
          <a:xfrm>
            <a:off x="8001000" y="4800600"/>
            <a:ext cx="228600" cy="457200"/>
          </a:xfrm>
          <a:prstGeom prst="rect">
            <a:avLst/>
          </a:prstGeom>
          <a:solidFill>
            <a:srgbClr val="74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Consolidation of Mixed-Criticality Tasks</a:t>
            </a:r>
            <a:endParaRPr lang="en-US" dirty="0"/>
          </a:p>
        </p:txBody>
      </p:sp>
      <p:pic>
        <p:nvPicPr>
          <p:cNvPr id="6" name="Picture 3"/>
          <p:cNvPicPr>
            <a:picLocks noChangeAspect="1" noChangeArrowheads="1"/>
          </p:cNvPicPr>
          <p:nvPr/>
        </p:nvPicPr>
        <p:blipFill>
          <a:blip r:embed="rId3" cstate="print"/>
          <a:srcRect/>
          <a:stretch>
            <a:fillRect/>
          </a:stretch>
        </p:blipFill>
        <p:spPr bwMode="auto">
          <a:xfrm>
            <a:off x="1149350" y="1239838"/>
            <a:ext cx="1631950" cy="2265362"/>
          </a:xfrm>
          <a:prstGeom prst="rect">
            <a:avLst/>
          </a:prstGeom>
          <a:noFill/>
          <a:ln w="9525" algn="ctr">
            <a:noFill/>
            <a:miter lim="800000"/>
            <a:headEnd/>
            <a:tailEnd/>
          </a:ln>
        </p:spPr>
      </p:pic>
      <p:sp>
        <p:nvSpPr>
          <p:cNvPr id="9" name="TextBox 8"/>
          <p:cNvSpPr txBox="1">
            <a:spLocks noChangeArrowheads="1"/>
          </p:cNvSpPr>
          <p:nvPr/>
        </p:nvSpPr>
        <p:spPr bwMode="auto">
          <a:xfrm rot="16200000">
            <a:off x="634206" y="1458119"/>
            <a:ext cx="838200" cy="277812"/>
          </a:xfrm>
          <a:prstGeom prst="rect">
            <a:avLst/>
          </a:prstGeom>
          <a:noFill/>
          <a:ln w="9525">
            <a:noFill/>
            <a:miter lim="800000"/>
            <a:headEnd/>
            <a:tailEnd/>
          </a:ln>
        </p:spPr>
        <p:txBody>
          <a:bodyPr wrap="none">
            <a:spAutoFit/>
          </a:bodyPr>
          <a:lstStyle/>
          <a:p>
            <a:r>
              <a:rPr lang="en-US" sz="1200"/>
              <a:t>Planning</a:t>
            </a:r>
          </a:p>
        </p:txBody>
      </p:sp>
      <p:sp>
        <p:nvSpPr>
          <p:cNvPr id="11" name="TextBox 10"/>
          <p:cNvSpPr txBox="1">
            <a:spLocks noChangeArrowheads="1"/>
          </p:cNvSpPr>
          <p:nvPr/>
        </p:nvSpPr>
        <p:spPr bwMode="auto">
          <a:xfrm rot="16200000">
            <a:off x="2039143" y="2150269"/>
            <a:ext cx="1630363" cy="276225"/>
          </a:xfrm>
          <a:prstGeom prst="rect">
            <a:avLst/>
          </a:prstGeom>
          <a:noFill/>
          <a:ln w="9525">
            <a:noFill/>
            <a:miter lim="800000"/>
            <a:headEnd/>
            <a:tailEnd/>
          </a:ln>
        </p:spPr>
        <p:txBody>
          <a:bodyPr wrap="none">
            <a:spAutoFit/>
          </a:bodyPr>
          <a:lstStyle/>
          <a:p>
            <a:r>
              <a:rPr lang="en-US" sz="1200"/>
              <a:t>Obstacle avoidance</a:t>
            </a:r>
          </a:p>
        </p:txBody>
      </p:sp>
      <p:cxnSp>
        <p:nvCxnSpPr>
          <p:cNvPr id="16" name="Straight Arrow Connector 15"/>
          <p:cNvCxnSpPr/>
          <p:nvPr/>
        </p:nvCxnSpPr>
        <p:spPr bwMode="auto">
          <a:xfrm>
            <a:off x="2133600" y="4343400"/>
            <a:ext cx="64770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19" name="Straight Arrow Connector 18"/>
          <p:cNvCxnSpPr/>
          <p:nvPr/>
        </p:nvCxnSpPr>
        <p:spPr bwMode="auto">
          <a:xfrm>
            <a:off x="2133600" y="5256212"/>
            <a:ext cx="64770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25" name="Straight Arrow Connector 24"/>
          <p:cNvCxnSpPr/>
          <p:nvPr/>
        </p:nvCxnSpPr>
        <p:spPr bwMode="auto">
          <a:xfrm rot="5400000" flipH="1" flipV="1">
            <a:off x="1333500" y="4457700"/>
            <a:ext cx="1600200" cy="1588"/>
          </a:xfrm>
          <a:prstGeom prst="straightConnector1">
            <a:avLst/>
          </a:prstGeom>
          <a:solidFill>
            <a:srgbClr val="5CA1FB"/>
          </a:solidFill>
          <a:ln w="38100" cap="flat" cmpd="sng" algn="ctr">
            <a:solidFill>
              <a:schemeClr val="tx1"/>
            </a:solidFill>
            <a:prstDash val="solid"/>
            <a:round/>
            <a:headEnd type="none" w="med" len="med"/>
            <a:tailEnd type="arrow"/>
          </a:ln>
          <a:effectLst/>
        </p:spPr>
      </p:cxnSp>
      <p:cxnSp>
        <p:nvCxnSpPr>
          <p:cNvPr id="27" name="Straight Connector 26"/>
          <p:cNvCxnSpPr/>
          <p:nvPr/>
        </p:nvCxnSpPr>
        <p:spPr bwMode="auto">
          <a:xfrm rot="5400000" flipH="1" flipV="1">
            <a:off x="5410200"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8" name="Straight Connector 27"/>
          <p:cNvCxnSpPr/>
          <p:nvPr/>
        </p:nvCxnSpPr>
        <p:spPr bwMode="auto">
          <a:xfrm rot="5400000" flipH="1" flipV="1">
            <a:off x="8153399"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rot="5400000" flipH="1" flipV="1">
            <a:off x="54102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0" name="Straight Connector 29"/>
          <p:cNvCxnSpPr/>
          <p:nvPr/>
        </p:nvCxnSpPr>
        <p:spPr bwMode="auto">
          <a:xfrm rot="5400000" flipH="1" flipV="1">
            <a:off x="8153399"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rot="5400000" flipH="1" flipV="1">
            <a:off x="2667001"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rot="5400000" flipH="1" flipV="1">
            <a:off x="2667000" y="52578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4" name="Straight Connector 33"/>
          <p:cNvCxnSpPr/>
          <p:nvPr/>
        </p:nvCxnSpPr>
        <p:spPr bwMode="auto">
          <a:xfrm rot="5400000" flipH="1" flipV="1">
            <a:off x="40386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cxnSp>
        <p:nvCxnSpPr>
          <p:cNvPr id="35" name="Straight Connector 34"/>
          <p:cNvCxnSpPr/>
          <p:nvPr/>
        </p:nvCxnSpPr>
        <p:spPr bwMode="auto">
          <a:xfrm rot="5400000" flipH="1" flipV="1">
            <a:off x="6858000" y="4343400"/>
            <a:ext cx="152400" cy="0"/>
          </a:xfrm>
          <a:prstGeom prst="line">
            <a:avLst/>
          </a:prstGeom>
          <a:solidFill>
            <a:srgbClr val="5CA1FB"/>
          </a:solidFill>
          <a:ln w="38100" cap="flat" cmpd="sng" algn="ctr">
            <a:solidFill>
              <a:schemeClr val="tx1"/>
            </a:solidFill>
            <a:prstDash val="solid"/>
            <a:round/>
            <a:headEnd type="none" w="med" len="med"/>
            <a:tailEnd type="none" w="med" len="med"/>
          </a:ln>
          <a:effectLst/>
        </p:spPr>
      </p:cxnSp>
      <p:sp>
        <p:nvSpPr>
          <p:cNvPr id="36" name="Rectangle 35"/>
          <p:cNvSpPr/>
          <p:nvPr/>
        </p:nvSpPr>
        <p:spPr bwMode="auto">
          <a:xfrm>
            <a:off x="2743200" y="3886200"/>
            <a:ext cx="2286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7" name="Rectangle 36"/>
          <p:cNvSpPr/>
          <p:nvPr/>
        </p:nvSpPr>
        <p:spPr bwMode="auto">
          <a:xfrm>
            <a:off x="4114800" y="3886200"/>
            <a:ext cx="533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8" name="Rectangle 37"/>
          <p:cNvSpPr/>
          <p:nvPr/>
        </p:nvSpPr>
        <p:spPr bwMode="auto">
          <a:xfrm>
            <a:off x="5486400" y="3886200"/>
            <a:ext cx="8382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9" name="Rectangle 38"/>
          <p:cNvSpPr/>
          <p:nvPr/>
        </p:nvSpPr>
        <p:spPr bwMode="auto">
          <a:xfrm>
            <a:off x="6934200" y="3886200"/>
            <a:ext cx="533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0" name="Rectangle 39"/>
          <p:cNvSpPr/>
          <p:nvPr/>
        </p:nvSpPr>
        <p:spPr bwMode="auto">
          <a:xfrm>
            <a:off x="2971800" y="4800600"/>
            <a:ext cx="8382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1" name="Rectangle 40"/>
          <p:cNvSpPr/>
          <p:nvPr/>
        </p:nvSpPr>
        <p:spPr bwMode="auto">
          <a:xfrm>
            <a:off x="6400800" y="4800600"/>
            <a:ext cx="5334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2" name="Rectangle 41"/>
          <p:cNvSpPr/>
          <p:nvPr/>
        </p:nvSpPr>
        <p:spPr bwMode="auto">
          <a:xfrm>
            <a:off x="7467600" y="4800600"/>
            <a:ext cx="533400" cy="457200"/>
          </a:xfrm>
          <a:prstGeom prst="rect">
            <a:avLst/>
          </a:prstGeom>
          <a:solidFill>
            <a:srgbClr val="C00000"/>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32" name="Rectangle 31"/>
          <p:cNvSpPr/>
          <p:nvPr/>
        </p:nvSpPr>
        <p:spPr bwMode="auto">
          <a:xfrm>
            <a:off x="8077200" y="3886200"/>
            <a:ext cx="152400" cy="457200"/>
          </a:xfrm>
          <a:prstGeom prst="rect">
            <a:avLst/>
          </a:prstGeom>
          <a:solidFill>
            <a:srgbClr val="5CA1FB"/>
          </a:solidFill>
          <a:ln w="38100"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26" name="Rectangle 25"/>
          <p:cNvSpPr/>
          <p:nvPr/>
        </p:nvSpPr>
        <p:spPr bwMode="auto">
          <a:xfrm>
            <a:off x="8229600" y="4800600"/>
            <a:ext cx="152400" cy="457200"/>
          </a:xfrm>
          <a:prstGeom prst="rect">
            <a:avLst/>
          </a:prstGeom>
          <a:solidFill>
            <a:srgbClr val="C00000">
              <a:alpha val="50196"/>
            </a:srgbClr>
          </a:solidFill>
          <a:ln w="38100" cap="flat" cmpd="sng" algn="ctr">
            <a:solidFill>
              <a:schemeClr val="tx1"/>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smtClean="0">
              <a:ln>
                <a:noFill/>
              </a:ln>
              <a:solidFill>
                <a:schemeClr val="tx1"/>
              </a:solidFill>
              <a:effectLst/>
              <a:latin typeface="Arial" charset="0"/>
              <a:ea typeface="ＭＳ Ｐゴシック" pitchFamily="-16" charset="-128"/>
            </a:endParaRPr>
          </a:p>
        </p:txBody>
      </p:sp>
      <p:sp>
        <p:nvSpPr>
          <p:cNvPr id="43" name="TextBox 42"/>
          <p:cNvSpPr txBox="1"/>
          <p:nvPr/>
        </p:nvSpPr>
        <p:spPr>
          <a:xfrm>
            <a:off x="4586632" y="1981200"/>
            <a:ext cx="3555782" cy="1015663"/>
          </a:xfrm>
          <a:prstGeom prst="rect">
            <a:avLst/>
          </a:prstGeom>
          <a:noFill/>
        </p:spPr>
        <p:txBody>
          <a:bodyPr wrap="none" rtlCol="0">
            <a:spAutoFit/>
          </a:bodyPr>
          <a:lstStyle/>
          <a:p>
            <a:pPr algn="l"/>
            <a:r>
              <a:rPr lang="en-US" dirty="0" smtClean="0"/>
              <a:t>BUT</a:t>
            </a:r>
            <a:br>
              <a:rPr lang="en-US" dirty="0" smtClean="0"/>
            </a:br>
            <a:r>
              <a:rPr lang="en-US" dirty="0" smtClean="0"/>
              <a:t>Symmetric protection</a:t>
            </a:r>
            <a:br>
              <a:rPr lang="en-US" dirty="0" smtClean="0"/>
            </a:br>
            <a:r>
              <a:rPr lang="en-US" dirty="0" smtClean="0"/>
              <a:t>leads to </a:t>
            </a:r>
            <a:r>
              <a:rPr lang="en-US" i="1" dirty="0" smtClean="0">
                <a:solidFill>
                  <a:srgbClr val="C00000"/>
                </a:solidFill>
              </a:rPr>
              <a:t>criticality inversion</a:t>
            </a:r>
            <a:endParaRPr lang="en-US" i="1" dirty="0">
              <a:solidFill>
                <a:srgbClr val="C00000"/>
              </a:solidFill>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Criticality Inversion</a:t>
            </a:r>
            <a:endParaRPr lang="en-US" dirty="0"/>
          </a:p>
        </p:txBody>
      </p:sp>
      <p:sp>
        <p:nvSpPr>
          <p:cNvPr id="3" name="Content Placeholder 2"/>
          <p:cNvSpPr>
            <a:spLocks noGrp="1"/>
          </p:cNvSpPr>
          <p:nvPr>
            <p:ph idx="1"/>
          </p:nvPr>
        </p:nvSpPr>
        <p:spPr/>
        <p:txBody>
          <a:bodyPr/>
          <a:lstStyle/>
          <a:p>
            <a:r>
              <a:rPr lang="en-US" dirty="0" smtClean="0"/>
              <a:t>A higher-criticality task waits for a lower-criticality task to release a resource</a:t>
            </a:r>
          </a:p>
          <a:p>
            <a:pPr lvl="1"/>
            <a:r>
              <a:rPr lang="en-US" dirty="0" smtClean="0"/>
              <a:t>Symmetric temporal protection</a:t>
            </a:r>
          </a:p>
          <a:p>
            <a:pPr lvl="1"/>
            <a:r>
              <a:rPr lang="en-US" dirty="0" smtClean="0"/>
              <a:t>Scheduling policy is aimed at maximizing utilization (RMS/DMS/EDF)</a:t>
            </a:r>
            <a:endParaRPr lang="en-US"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dirty="0" smtClean="0"/>
              <a:t>Rate-Monotonic Priority</a:t>
            </a:r>
          </a:p>
        </p:txBody>
      </p:sp>
      <p:sp>
        <p:nvSpPr>
          <p:cNvPr id="6147" name="Content Placeholder 2"/>
          <p:cNvSpPr>
            <a:spLocks noGrp="1"/>
          </p:cNvSpPr>
          <p:nvPr>
            <p:ph idx="1"/>
          </p:nvPr>
        </p:nvSpPr>
        <p:spPr>
          <a:xfrm>
            <a:off x="355333" y="1137365"/>
            <a:ext cx="8408336" cy="1854668"/>
          </a:xfrm>
        </p:spPr>
        <p:txBody>
          <a:bodyPr/>
          <a:lstStyle/>
          <a:p>
            <a:r>
              <a:rPr lang="en-US" dirty="0" smtClean="0"/>
              <a:t>Shorter Period </a:t>
            </a:r>
            <a:r>
              <a:rPr lang="en-US" dirty="0" smtClean="0">
                <a:sym typeface="Wingdings" pitchFamily="2" charset="2"/>
              </a:rPr>
              <a:t></a:t>
            </a:r>
            <a:r>
              <a:rPr lang="en-US" dirty="0" smtClean="0"/>
              <a:t> Higher Priority</a:t>
            </a:r>
          </a:p>
          <a:p>
            <a:pPr lvl="1"/>
            <a:r>
              <a:rPr lang="en-US" dirty="0" smtClean="0"/>
              <a:t>Ideal utilization</a:t>
            </a:r>
          </a:p>
          <a:p>
            <a:r>
              <a:rPr lang="en-US" dirty="0" smtClean="0"/>
              <a:t>BUT: Poor Criticality Protection Due to </a:t>
            </a:r>
            <a:r>
              <a:rPr lang="en-US" dirty="0" smtClean="0">
                <a:solidFill>
                  <a:srgbClr val="FF0000"/>
                </a:solidFill>
              </a:rPr>
              <a:t>Criticality Inversion</a:t>
            </a:r>
          </a:p>
          <a:p>
            <a:pPr lvl="1"/>
            <a:r>
              <a:rPr lang="en-US" dirty="0" smtClean="0"/>
              <a:t>If criticality order is opposite to rate-monotonic priority order</a:t>
            </a:r>
          </a:p>
        </p:txBody>
      </p:sp>
      <p:cxnSp>
        <p:nvCxnSpPr>
          <p:cNvPr id="6148" name="Straight Connector 12"/>
          <p:cNvCxnSpPr>
            <a:cxnSpLocks noChangeShapeType="1"/>
          </p:cNvCxnSpPr>
          <p:nvPr/>
        </p:nvCxnSpPr>
        <p:spPr bwMode="auto">
          <a:xfrm>
            <a:off x="2819445" y="3380053"/>
            <a:ext cx="3581891" cy="0"/>
          </a:xfrm>
          <a:prstGeom prst="line">
            <a:avLst/>
          </a:prstGeom>
          <a:noFill/>
          <a:ln w="38100" algn="ctr">
            <a:solidFill>
              <a:schemeClr val="tx1"/>
            </a:solidFill>
            <a:round/>
            <a:headEnd/>
            <a:tailEnd/>
          </a:ln>
        </p:spPr>
      </p:cxnSp>
      <p:cxnSp>
        <p:nvCxnSpPr>
          <p:cNvPr id="6149" name="Straight Connector 17"/>
          <p:cNvCxnSpPr>
            <a:cxnSpLocks noChangeShapeType="1"/>
          </p:cNvCxnSpPr>
          <p:nvPr/>
        </p:nvCxnSpPr>
        <p:spPr bwMode="auto">
          <a:xfrm>
            <a:off x="1607030" y="3380053"/>
            <a:ext cx="1523108" cy="0"/>
          </a:xfrm>
          <a:prstGeom prst="line">
            <a:avLst/>
          </a:prstGeom>
          <a:noFill/>
          <a:ln w="38100" algn="ctr">
            <a:solidFill>
              <a:schemeClr val="tx1"/>
            </a:solidFill>
            <a:prstDash val="dash"/>
            <a:round/>
            <a:headEnd/>
            <a:tailEnd/>
          </a:ln>
        </p:spPr>
      </p:cxnSp>
      <p:cxnSp>
        <p:nvCxnSpPr>
          <p:cNvPr id="6150" name="Straight Arrow Connector 19"/>
          <p:cNvCxnSpPr>
            <a:cxnSpLocks noChangeShapeType="1"/>
          </p:cNvCxnSpPr>
          <p:nvPr/>
        </p:nvCxnSpPr>
        <p:spPr bwMode="auto">
          <a:xfrm>
            <a:off x="6365624" y="3380053"/>
            <a:ext cx="839227" cy="1779"/>
          </a:xfrm>
          <a:prstGeom prst="straightConnector1">
            <a:avLst/>
          </a:prstGeom>
          <a:noFill/>
          <a:ln w="38100" algn="ctr">
            <a:solidFill>
              <a:schemeClr val="tx1"/>
            </a:solidFill>
            <a:round/>
            <a:headEnd/>
            <a:tailEnd type="arrow" w="med" len="med"/>
          </a:ln>
        </p:spPr>
      </p:cxnSp>
      <p:cxnSp>
        <p:nvCxnSpPr>
          <p:cNvPr id="6151" name="Straight Connector 24"/>
          <p:cNvCxnSpPr>
            <a:cxnSpLocks noChangeShapeType="1"/>
          </p:cNvCxnSpPr>
          <p:nvPr/>
        </p:nvCxnSpPr>
        <p:spPr bwMode="auto">
          <a:xfrm>
            <a:off x="2651600" y="4642009"/>
            <a:ext cx="3581891" cy="0"/>
          </a:xfrm>
          <a:prstGeom prst="line">
            <a:avLst/>
          </a:prstGeom>
          <a:noFill/>
          <a:ln w="38100" algn="ctr">
            <a:solidFill>
              <a:schemeClr val="tx1"/>
            </a:solidFill>
            <a:round/>
            <a:headEnd/>
            <a:tailEnd/>
          </a:ln>
        </p:spPr>
      </p:cxnSp>
      <p:cxnSp>
        <p:nvCxnSpPr>
          <p:cNvPr id="6152" name="Straight Connector 25"/>
          <p:cNvCxnSpPr>
            <a:cxnSpLocks noChangeShapeType="1"/>
          </p:cNvCxnSpPr>
          <p:nvPr/>
        </p:nvCxnSpPr>
        <p:spPr bwMode="auto">
          <a:xfrm rot="5400000">
            <a:off x="1422707" y="3379162"/>
            <a:ext cx="304364" cy="0"/>
          </a:xfrm>
          <a:prstGeom prst="line">
            <a:avLst/>
          </a:prstGeom>
          <a:noFill/>
          <a:ln w="38100" algn="ctr">
            <a:solidFill>
              <a:schemeClr val="tx1"/>
            </a:solidFill>
            <a:round/>
            <a:headEnd/>
            <a:tailEnd/>
          </a:ln>
        </p:spPr>
      </p:cxnSp>
      <p:cxnSp>
        <p:nvCxnSpPr>
          <p:cNvPr id="6153" name="Straight Connector 26"/>
          <p:cNvCxnSpPr>
            <a:cxnSpLocks noChangeShapeType="1"/>
          </p:cNvCxnSpPr>
          <p:nvPr/>
        </p:nvCxnSpPr>
        <p:spPr bwMode="auto">
          <a:xfrm rot="5400000">
            <a:off x="2499418" y="4642900"/>
            <a:ext cx="304364" cy="0"/>
          </a:xfrm>
          <a:prstGeom prst="line">
            <a:avLst/>
          </a:prstGeom>
          <a:noFill/>
          <a:ln w="38100" algn="ctr">
            <a:solidFill>
              <a:schemeClr val="tx1"/>
            </a:solidFill>
            <a:round/>
            <a:headEnd/>
            <a:tailEnd/>
          </a:ln>
        </p:spPr>
      </p:cxnSp>
      <p:cxnSp>
        <p:nvCxnSpPr>
          <p:cNvPr id="6154" name="Straight Connector 27"/>
          <p:cNvCxnSpPr>
            <a:cxnSpLocks noChangeShapeType="1"/>
          </p:cNvCxnSpPr>
          <p:nvPr/>
        </p:nvCxnSpPr>
        <p:spPr bwMode="auto">
          <a:xfrm rot="5400000">
            <a:off x="4252866" y="4642900"/>
            <a:ext cx="304364" cy="0"/>
          </a:xfrm>
          <a:prstGeom prst="line">
            <a:avLst/>
          </a:prstGeom>
          <a:noFill/>
          <a:ln w="38100" algn="ctr">
            <a:solidFill>
              <a:schemeClr val="tx1"/>
            </a:solidFill>
            <a:round/>
            <a:headEnd/>
            <a:tailEnd/>
          </a:ln>
        </p:spPr>
      </p:cxnSp>
      <p:cxnSp>
        <p:nvCxnSpPr>
          <p:cNvPr id="6155" name="Straight Connector 28"/>
          <p:cNvCxnSpPr>
            <a:cxnSpLocks noChangeShapeType="1"/>
          </p:cNvCxnSpPr>
          <p:nvPr/>
        </p:nvCxnSpPr>
        <p:spPr bwMode="auto">
          <a:xfrm rot="5400000">
            <a:off x="5775972" y="4642900"/>
            <a:ext cx="304364" cy="0"/>
          </a:xfrm>
          <a:prstGeom prst="line">
            <a:avLst/>
          </a:prstGeom>
          <a:noFill/>
          <a:ln w="38100" algn="ctr">
            <a:solidFill>
              <a:schemeClr val="tx1"/>
            </a:solidFill>
            <a:round/>
            <a:headEnd/>
            <a:tailEnd/>
          </a:ln>
        </p:spPr>
      </p:cxnSp>
      <p:sp>
        <p:nvSpPr>
          <p:cNvPr id="6156" name="Rectangle 29"/>
          <p:cNvSpPr>
            <a:spLocks noChangeArrowheads="1"/>
          </p:cNvSpPr>
          <p:nvPr/>
        </p:nvSpPr>
        <p:spPr bwMode="auto">
          <a:xfrm>
            <a:off x="3017646" y="3038310"/>
            <a:ext cx="1676668" cy="357762"/>
          </a:xfrm>
          <a:prstGeom prst="rect">
            <a:avLst/>
          </a:prstGeom>
          <a:solidFill>
            <a:srgbClr val="C00000"/>
          </a:solid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sp>
        <p:nvSpPr>
          <p:cNvPr id="6157" name="Rectangle 30"/>
          <p:cNvSpPr>
            <a:spLocks noChangeArrowheads="1"/>
          </p:cNvSpPr>
          <p:nvPr/>
        </p:nvSpPr>
        <p:spPr bwMode="auto">
          <a:xfrm>
            <a:off x="2676598" y="4236190"/>
            <a:ext cx="307121" cy="405820"/>
          </a:xfrm>
          <a:prstGeom prst="rect">
            <a:avLst/>
          </a:prstGeom>
          <a:solidFill>
            <a:srgbClr val="5CA1FB">
              <a:alpha val="50195"/>
            </a:srgbClr>
          </a:solid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cxnSp>
        <p:nvCxnSpPr>
          <p:cNvPr id="6158" name="Straight Connector 31"/>
          <p:cNvCxnSpPr>
            <a:cxnSpLocks noChangeShapeType="1"/>
          </p:cNvCxnSpPr>
          <p:nvPr/>
        </p:nvCxnSpPr>
        <p:spPr bwMode="auto">
          <a:xfrm rot="5400000">
            <a:off x="4420711" y="3379162"/>
            <a:ext cx="304364" cy="0"/>
          </a:xfrm>
          <a:prstGeom prst="line">
            <a:avLst/>
          </a:prstGeom>
          <a:noFill/>
          <a:ln w="38100" algn="ctr">
            <a:solidFill>
              <a:schemeClr val="tx1"/>
            </a:solidFill>
            <a:round/>
            <a:headEnd/>
            <a:tailEnd/>
          </a:ln>
        </p:spPr>
      </p:cxnSp>
      <p:sp>
        <p:nvSpPr>
          <p:cNvPr id="6159" name="TextBox 32"/>
          <p:cNvSpPr txBox="1">
            <a:spLocks noChangeArrowheads="1"/>
          </p:cNvSpPr>
          <p:nvPr/>
        </p:nvSpPr>
        <p:spPr bwMode="auto">
          <a:xfrm>
            <a:off x="4262106" y="3558045"/>
            <a:ext cx="612644" cy="400097"/>
          </a:xfrm>
          <a:prstGeom prst="rect">
            <a:avLst/>
          </a:prstGeom>
          <a:noFill/>
          <a:ln w="9525">
            <a:noFill/>
            <a:miter lim="800000"/>
            <a:headEnd/>
            <a:tailEnd/>
          </a:ln>
        </p:spPr>
        <p:txBody>
          <a:bodyPr wrap="none" lIns="91428" tIns="45714" rIns="91428" bIns="45714">
            <a:spAutoFit/>
          </a:bodyPr>
          <a:lstStyle/>
          <a:p>
            <a:r>
              <a:rPr lang="en-US"/>
              <a:t>100</a:t>
            </a:r>
          </a:p>
        </p:txBody>
      </p:sp>
      <p:sp>
        <p:nvSpPr>
          <p:cNvPr id="6160" name="TextBox 35"/>
          <p:cNvSpPr txBox="1">
            <a:spLocks noChangeArrowheads="1"/>
          </p:cNvSpPr>
          <p:nvPr/>
        </p:nvSpPr>
        <p:spPr bwMode="auto">
          <a:xfrm>
            <a:off x="1696842" y="3461929"/>
            <a:ext cx="968510" cy="400097"/>
          </a:xfrm>
          <a:prstGeom prst="rect">
            <a:avLst/>
          </a:prstGeom>
          <a:noFill/>
          <a:ln w="9525">
            <a:noFill/>
            <a:miter lim="800000"/>
            <a:headEnd/>
            <a:tailEnd/>
          </a:ln>
        </p:spPr>
        <p:txBody>
          <a:bodyPr wrap="none" lIns="91428" tIns="45714" rIns="91428" bIns="45714">
            <a:spAutoFit/>
          </a:bodyPr>
          <a:lstStyle/>
          <a:p>
            <a:r>
              <a:rPr lang="en-US"/>
              <a:t>10/100</a:t>
            </a:r>
          </a:p>
        </p:txBody>
      </p:sp>
      <p:sp>
        <p:nvSpPr>
          <p:cNvPr id="6161" name="TextBox 36"/>
          <p:cNvSpPr txBox="1">
            <a:spLocks noChangeArrowheads="1"/>
          </p:cNvSpPr>
          <p:nvPr/>
        </p:nvSpPr>
        <p:spPr bwMode="auto">
          <a:xfrm>
            <a:off x="1554708" y="4214831"/>
            <a:ext cx="683175" cy="400097"/>
          </a:xfrm>
          <a:prstGeom prst="rect">
            <a:avLst/>
          </a:prstGeom>
          <a:noFill/>
          <a:ln w="9525">
            <a:noFill/>
            <a:miter lim="800000"/>
            <a:headEnd/>
            <a:tailEnd/>
          </a:ln>
        </p:spPr>
        <p:txBody>
          <a:bodyPr wrap="none" lIns="91428" tIns="45714" rIns="91428" bIns="45714">
            <a:spAutoFit/>
          </a:bodyPr>
          <a:lstStyle/>
          <a:p>
            <a:r>
              <a:rPr lang="en-US"/>
              <a:t>1/10</a:t>
            </a:r>
          </a:p>
        </p:txBody>
      </p:sp>
      <p:sp>
        <p:nvSpPr>
          <p:cNvPr id="6162" name="Rectangle 37"/>
          <p:cNvSpPr>
            <a:spLocks noChangeArrowheads="1"/>
          </p:cNvSpPr>
          <p:nvPr/>
        </p:nvSpPr>
        <p:spPr bwMode="auto">
          <a:xfrm>
            <a:off x="1448113" y="2846080"/>
            <a:ext cx="7390551" cy="1142703"/>
          </a:xfrm>
          <a:prstGeom prst="rect">
            <a:avLst/>
          </a:prstGeom>
          <a:no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sp>
        <p:nvSpPr>
          <p:cNvPr id="6163" name="Rectangle 38"/>
          <p:cNvSpPr>
            <a:spLocks noChangeArrowheads="1"/>
          </p:cNvSpPr>
          <p:nvPr/>
        </p:nvSpPr>
        <p:spPr bwMode="auto">
          <a:xfrm>
            <a:off x="1448113" y="4147194"/>
            <a:ext cx="7390551" cy="1902726"/>
          </a:xfrm>
          <a:prstGeom prst="rect">
            <a:avLst/>
          </a:prstGeom>
          <a:no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sp>
        <p:nvSpPr>
          <p:cNvPr id="6164" name="TextBox 39"/>
          <p:cNvSpPr txBox="1">
            <a:spLocks noChangeArrowheads="1"/>
          </p:cNvSpPr>
          <p:nvPr/>
        </p:nvSpPr>
        <p:spPr bwMode="auto">
          <a:xfrm>
            <a:off x="73150" y="3226980"/>
            <a:ext cx="1350025" cy="707874"/>
          </a:xfrm>
          <a:prstGeom prst="rect">
            <a:avLst/>
          </a:prstGeom>
          <a:noFill/>
          <a:ln w="9525">
            <a:noFill/>
            <a:miter lim="800000"/>
            <a:headEnd/>
            <a:tailEnd/>
          </a:ln>
        </p:spPr>
        <p:txBody>
          <a:bodyPr wrap="none" lIns="91428" tIns="45714" rIns="91428" bIns="45714">
            <a:spAutoFit/>
          </a:bodyPr>
          <a:lstStyle/>
          <a:p>
            <a:r>
              <a:rPr lang="en-US"/>
              <a:t>High</a:t>
            </a:r>
            <a:br>
              <a:rPr lang="en-US"/>
            </a:br>
            <a:r>
              <a:rPr lang="en-US"/>
              <a:t>Criticality</a:t>
            </a:r>
          </a:p>
        </p:txBody>
      </p:sp>
      <p:sp>
        <p:nvSpPr>
          <p:cNvPr id="6165" name="TextBox 40"/>
          <p:cNvSpPr txBox="1">
            <a:spLocks noChangeArrowheads="1"/>
          </p:cNvSpPr>
          <p:nvPr/>
        </p:nvSpPr>
        <p:spPr bwMode="auto">
          <a:xfrm>
            <a:off x="73150" y="4969514"/>
            <a:ext cx="1350025" cy="707874"/>
          </a:xfrm>
          <a:prstGeom prst="rect">
            <a:avLst/>
          </a:prstGeom>
          <a:noFill/>
          <a:ln w="9525">
            <a:noFill/>
            <a:miter lim="800000"/>
            <a:headEnd/>
            <a:tailEnd/>
          </a:ln>
        </p:spPr>
        <p:txBody>
          <a:bodyPr wrap="none" lIns="91428" tIns="45714" rIns="91428" bIns="45714">
            <a:spAutoFit/>
          </a:bodyPr>
          <a:lstStyle/>
          <a:p>
            <a:r>
              <a:rPr lang="en-US"/>
              <a:t>Low</a:t>
            </a:r>
            <a:br>
              <a:rPr lang="en-US"/>
            </a:br>
            <a:r>
              <a:rPr lang="en-US"/>
              <a:t>Criticality</a:t>
            </a:r>
          </a:p>
        </p:txBody>
      </p:sp>
      <p:sp>
        <p:nvSpPr>
          <p:cNvPr id="6166" name="Rectangle 41"/>
          <p:cNvSpPr>
            <a:spLocks noChangeArrowheads="1"/>
          </p:cNvSpPr>
          <p:nvPr/>
        </p:nvSpPr>
        <p:spPr bwMode="auto">
          <a:xfrm>
            <a:off x="1567747" y="3041869"/>
            <a:ext cx="1451684" cy="375561"/>
          </a:xfrm>
          <a:prstGeom prst="rect">
            <a:avLst/>
          </a:prstGeom>
          <a:solidFill>
            <a:srgbClr val="C00000">
              <a:alpha val="50195"/>
            </a:srgbClr>
          </a:solidFill>
          <a:ln w="38100" algn="ctr">
            <a:solidFill>
              <a:schemeClr val="tx1"/>
            </a:solidFill>
            <a:prstDash val="sysDot"/>
            <a:round/>
            <a:headEnd/>
            <a:tailEnd/>
          </a:ln>
        </p:spPr>
        <p:txBody>
          <a:bodyPr wrap="none" lIns="0" tIns="0" rIns="0" bIns="0" anchor="ctr"/>
          <a:lstStyle/>
          <a:p>
            <a:pPr defTabSz="912937"/>
            <a:endParaRPr lang="en-US" dirty="0">
              <a:ea typeface="MS PGothic" pitchFamily="34" charset="-128"/>
            </a:endParaRPr>
          </a:p>
        </p:txBody>
      </p:sp>
      <p:cxnSp>
        <p:nvCxnSpPr>
          <p:cNvPr id="6167" name="Straight Connector 24"/>
          <p:cNvCxnSpPr>
            <a:cxnSpLocks noChangeShapeType="1"/>
          </p:cNvCxnSpPr>
          <p:nvPr/>
        </p:nvCxnSpPr>
        <p:spPr bwMode="auto">
          <a:xfrm>
            <a:off x="2401618" y="5167084"/>
            <a:ext cx="3581891" cy="0"/>
          </a:xfrm>
          <a:prstGeom prst="line">
            <a:avLst/>
          </a:prstGeom>
          <a:noFill/>
          <a:ln w="38100" algn="ctr">
            <a:solidFill>
              <a:schemeClr val="tx1"/>
            </a:solidFill>
            <a:round/>
            <a:headEnd/>
            <a:tailEnd/>
          </a:ln>
        </p:spPr>
      </p:cxnSp>
      <p:cxnSp>
        <p:nvCxnSpPr>
          <p:cNvPr id="6168" name="Straight Connector 26"/>
          <p:cNvCxnSpPr>
            <a:cxnSpLocks noChangeShapeType="1"/>
          </p:cNvCxnSpPr>
          <p:nvPr/>
        </p:nvCxnSpPr>
        <p:spPr bwMode="auto">
          <a:xfrm rot="5400000">
            <a:off x="2249435" y="5167974"/>
            <a:ext cx="304365" cy="0"/>
          </a:xfrm>
          <a:prstGeom prst="line">
            <a:avLst/>
          </a:prstGeom>
          <a:noFill/>
          <a:ln w="38100" algn="ctr">
            <a:solidFill>
              <a:schemeClr val="tx1"/>
            </a:solidFill>
            <a:round/>
            <a:headEnd/>
            <a:tailEnd/>
          </a:ln>
        </p:spPr>
      </p:cxnSp>
      <p:cxnSp>
        <p:nvCxnSpPr>
          <p:cNvPr id="6169" name="Straight Connector 27"/>
          <p:cNvCxnSpPr>
            <a:cxnSpLocks noChangeShapeType="1"/>
          </p:cNvCxnSpPr>
          <p:nvPr/>
        </p:nvCxnSpPr>
        <p:spPr bwMode="auto">
          <a:xfrm rot="5400000">
            <a:off x="4002883" y="5167974"/>
            <a:ext cx="304365" cy="0"/>
          </a:xfrm>
          <a:prstGeom prst="line">
            <a:avLst/>
          </a:prstGeom>
          <a:noFill/>
          <a:ln w="38100" algn="ctr">
            <a:solidFill>
              <a:schemeClr val="tx1"/>
            </a:solidFill>
            <a:round/>
            <a:headEnd/>
            <a:tailEnd/>
          </a:ln>
        </p:spPr>
      </p:cxnSp>
      <p:cxnSp>
        <p:nvCxnSpPr>
          <p:cNvPr id="6170" name="Straight Connector 28"/>
          <p:cNvCxnSpPr>
            <a:cxnSpLocks noChangeShapeType="1"/>
          </p:cNvCxnSpPr>
          <p:nvPr/>
        </p:nvCxnSpPr>
        <p:spPr bwMode="auto">
          <a:xfrm rot="5400000">
            <a:off x="5525989" y="5167974"/>
            <a:ext cx="304365" cy="0"/>
          </a:xfrm>
          <a:prstGeom prst="line">
            <a:avLst/>
          </a:prstGeom>
          <a:noFill/>
          <a:ln w="38100" algn="ctr">
            <a:solidFill>
              <a:schemeClr val="tx1"/>
            </a:solidFill>
            <a:round/>
            <a:headEnd/>
            <a:tailEnd/>
          </a:ln>
        </p:spPr>
      </p:cxnSp>
      <p:sp>
        <p:nvSpPr>
          <p:cNvPr id="6171" name="Rectangle 30"/>
          <p:cNvSpPr>
            <a:spLocks noChangeArrowheads="1"/>
          </p:cNvSpPr>
          <p:nvPr/>
        </p:nvSpPr>
        <p:spPr bwMode="auto">
          <a:xfrm>
            <a:off x="2426616" y="4786183"/>
            <a:ext cx="151774" cy="380901"/>
          </a:xfrm>
          <a:prstGeom prst="rect">
            <a:avLst/>
          </a:prstGeom>
          <a:solidFill>
            <a:srgbClr val="5CA1FB">
              <a:alpha val="50195"/>
            </a:srgbClr>
          </a:solid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cxnSp>
        <p:nvCxnSpPr>
          <p:cNvPr id="6172" name="Straight Connector 24"/>
          <p:cNvCxnSpPr>
            <a:cxnSpLocks noChangeShapeType="1"/>
          </p:cNvCxnSpPr>
          <p:nvPr/>
        </p:nvCxnSpPr>
        <p:spPr bwMode="auto">
          <a:xfrm>
            <a:off x="2865870" y="5647660"/>
            <a:ext cx="2256984" cy="5339"/>
          </a:xfrm>
          <a:prstGeom prst="line">
            <a:avLst/>
          </a:prstGeom>
          <a:noFill/>
          <a:ln w="38100" algn="ctr">
            <a:solidFill>
              <a:schemeClr val="tx1"/>
            </a:solidFill>
            <a:round/>
            <a:headEnd/>
            <a:tailEnd/>
          </a:ln>
        </p:spPr>
      </p:cxnSp>
      <p:cxnSp>
        <p:nvCxnSpPr>
          <p:cNvPr id="6173" name="Straight Connector 26"/>
          <p:cNvCxnSpPr>
            <a:cxnSpLocks noChangeShapeType="1"/>
          </p:cNvCxnSpPr>
          <p:nvPr/>
        </p:nvCxnSpPr>
        <p:spPr bwMode="auto">
          <a:xfrm rot="5400000">
            <a:off x="1388782" y="5653890"/>
            <a:ext cx="304364" cy="0"/>
          </a:xfrm>
          <a:prstGeom prst="line">
            <a:avLst/>
          </a:prstGeom>
          <a:noFill/>
          <a:ln w="38100" algn="ctr">
            <a:solidFill>
              <a:schemeClr val="tx1"/>
            </a:solidFill>
            <a:round/>
            <a:headEnd/>
            <a:tailEnd/>
          </a:ln>
        </p:spPr>
      </p:cxnSp>
      <p:cxnSp>
        <p:nvCxnSpPr>
          <p:cNvPr id="6174" name="Straight Connector 27"/>
          <p:cNvCxnSpPr>
            <a:cxnSpLocks noChangeShapeType="1"/>
          </p:cNvCxnSpPr>
          <p:nvPr/>
        </p:nvCxnSpPr>
        <p:spPr bwMode="auto">
          <a:xfrm rot="5400000">
            <a:off x="3142230" y="5653890"/>
            <a:ext cx="304364" cy="0"/>
          </a:xfrm>
          <a:prstGeom prst="line">
            <a:avLst/>
          </a:prstGeom>
          <a:noFill/>
          <a:ln w="38100" algn="ctr">
            <a:solidFill>
              <a:schemeClr val="tx1"/>
            </a:solidFill>
            <a:round/>
            <a:headEnd/>
            <a:tailEnd/>
          </a:ln>
        </p:spPr>
      </p:cxnSp>
      <p:cxnSp>
        <p:nvCxnSpPr>
          <p:cNvPr id="6175" name="Straight Connector 28"/>
          <p:cNvCxnSpPr>
            <a:cxnSpLocks noChangeShapeType="1"/>
          </p:cNvCxnSpPr>
          <p:nvPr/>
        </p:nvCxnSpPr>
        <p:spPr bwMode="auto">
          <a:xfrm rot="5400000">
            <a:off x="4665336" y="5653890"/>
            <a:ext cx="304364" cy="0"/>
          </a:xfrm>
          <a:prstGeom prst="line">
            <a:avLst/>
          </a:prstGeom>
          <a:noFill/>
          <a:ln w="38100" algn="ctr">
            <a:solidFill>
              <a:schemeClr val="tx1"/>
            </a:solidFill>
            <a:round/>
            <a:headEnd/>
            <a:tailEnd/>
          </a:ln>
        </p:spPr>
      </p:cxnSp>
      <p:sp>
        <p:nvSpPr>
          <p:cNvPr id="6176" name="Rectangle 30"/>
          <p:cNvSpPr>
            <a:spLocks noChangeArrowheads="1"/>
          </p:cNvSpPr>
          <p:nvPr/>
        </p:nvSpPr>
        <p:spPr bwMode="auto">
          <a:xfrm>
            <a:off x="1565963" y="5272099"/>
            <a:ext cx="151774" cy="380901"/>
          </a:xfrm>
          <a:prstGeom prst="rect">
            <a:avLst/>
          </a:prstGeom>
          <a:solidFill>
            <a:srgbClr val="5CA1FB">
              <a:alpha val="50195"/>
            </a:srgbClr>
          </a:solidFill>
          <a:ln w="38100" algn="ctr">
            <a:solidFill>
              <a:schemeClr val="tx1"/>
            </a:solidFill>
            <a:round/>
            <a:headEnd/>
            <a:tailEnd/>
          </a:ln>
        </p:spPr>
        <p:txBody>
          <a:bodyPr wrap="none" lIns="0" tIns="0" rIns="0" bIns="0" anchor="ctr"/>
          <a:lstStyle/>
          <a:p>
            <a:pPr defTabSz="912937"/>
            <a:endParaRPr lang="en-US" dirty="0">
              <a:ea typeface="MS PGothic" pitchFamily="34" charset="-128"/>
            </a:endParaRPr>
          </a:p>
        </p:txBody>
      </p:sp>
      <p:cxnSp>
        <p:nvCxnSpPr>
          <p:cNvPr id="6177" name="Straight Connector 17"/>
          <p:cNvCxnSpPr>
            <a:cxnSpLocks noChangeShapeType="1"/>
          </p:cNvCxnSpPr>
          <p:nvPr/>
        </p:nvCxnSpPr>
        <p:spPr bwMode="auto">
          <a:xfrm>
            <a:off x="1626672" y="5651220"/>
            <a:ext cx="1523107" cy="0"/>
          </a:xfrm>
          <a:prstGeom prst="line">
            <a:avLst/>
          </a:prstGeom>
          <a:noFill/>
          <a:ln w="38100" algn="ctr">
            <a:solidFill>
              <a:schemeClr val="tx1"/>
            </a:solidFill>
            <a:prstDash val="dash"/>
            <a:round/>
            <a:headEnd/>
            <a:tailEnd/>
          </a:ln>
        </p:spPr>
      </p:cxn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007-presentation-basic">
  <a:themeElements>
    <a:clrScheme name="">
      <a:dk1>
        <a:srgbClr val="000000"/>
      </a:dk1>
      <a:lt1>
        <a:srgbClr val="FFFFFF"/>
      </a:lt1>
      <a:dk2>
        <a:srgbClr val="000000"/>
      </a:dk2>
      <a:lt2>
        <a:srgbClr val="808080"/>
      </a:lt2>
      <a:accent1>
        <a:srgbClr val="0066FF"/>
      </a:accent1>
      <a:accent2>
        <a:srgbClr val="9933FF"/>
      </a:accent2>
      <a:accent3>
        <a:srgbClr val="FFFFFF"/>
      </a:accent3>
      <a:accent4>
        <a:srgbClr val="000000"/>
      </a:accent4>
      <a:accent5>
        <a:srgbClr val="AAB8FF"/>
      </a:accent5>
      <a:accent6>
        <a:srgbClr val="8A2DE7"/>
      </a:accent6>
      <a:hlink>
        <a:srgbClr val="3C4F82"/>
      </a:hlink>
      <a:folHlink>
        <a:srgbClr val="33CC33"/>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5CA1FB"/>
        </a:solidFill>
        <a:ln w="38100"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ea typeface="ＭＳ Ｐゴシック" pitchFamily="-16" charset="-128"/>
          </a:defRPr>
        </a:defPPr>
      </a:lstStyle>
    </a:spDef>
    <a:lnDef>
      <a:spPr bwMode="auto">
        <a:xfrm>
          <a:off x="0" y="0"/>
          <a:ext cx="1" cy="1"/>
        </a:xfrm>
        <a:custGeom>
          <a:avLst/>
          <a:gdLst/>
          <a:ahLst/>
          <a:cxnLst/>
          <a:rect l="0" t="0" r="0" b="0"/>
          <a:pathLst/>
        </a:custGeom>
        <a:solidFill>
          <a:srgbClr val="5CA1FB"/>
        </a:solidFill>
        <a:ln w="38100"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000" b="1" i="0" u="none" strike="noStrike" cap="none" normalizeH="0" baseline="0" smtClean="0">
            <a:ln>
              <a:noFill/>
            </a:ln>
            <a:solidFill>
              <a:schemeClr val="tx1"/>
            </a:solidFill>
            <a:effectLst/>
            <a:latin typeface="Arial" charset="0"/>
            <a:ea typeface="ＭＳ Ｐゴシック" pitchFamily="-16"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3399"/>
        </a:folHlink>
      </a:clrScheme>
      <a:clrMap bg1="lt1" tx1="dk1" bg2="lt2" tx2="dk2" accent1="accent1" accent2="accent2" accent3="accent3" accent4="accent4" accent5="accent5" accent6="accent6" hlink="hlink" folHlink="folHlink"/>
    </a:extraClrScheme>
    <a:extraClrScheme>
      <a:clrScheme name="Blank Presentation 14">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800000"/>
        </a:hlink>
        <a:folHlink>
          <a:srgbClr val="800000"/>
        </a:folHlink>
      </a:clrScheme>
      <a:clrMap bg1="lt1" tx1="dk1" bg2="lt2" tx2="dk2" accent1="accent1" accent2="accent2" accent3="accent3" accent4="accent4" accent5="accent5" accent6="accent6" hlink="hlink" folHlink="folHlink"/>
    </a:extraClrScheme>
    <a:extraClrScheme>
      <a:clrScheme name="Blank Presentation 15">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66FF"/>
        </a:hlink>
        <a:folHlink>
          <a:srgbClr val="0066FF"/>
        </a:folHlink>
      </a:clrScheme>
      <a:clrMap bg1="lt1" tx1="dk1" bg2="lt2" tx2="dk2" accent1="accent1" accent2="accent2" accent3="accent3" accent4="accent4" accent5="accent5" accent6="accent6" hlink="hlink" folHlink="folHlink"/>
    </a:extraClrScheme>
    <a:extraClrScheme>
      <a:clrScheme name="Blank Presentation 16">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3C4F82"/>
        </a:hlink>
        <a:folHlink>
          <a:srgbClr val="0066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2007-presentation-basic</Template>
  <TotalTime>2833</TotalTime>
  <Words>2067</Words>
  <Application>Microsoft Office PowerPoint</Application>
  <PresentationFormat>On-screen Show (4:3)</PresentationFormat>
  <Paragraphs>630</Paragraphs>
  <Slides>52</Slides>
  <Notes>22</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52</vt:i4>
      </vt:variant>
    </vt:vector>
  </HeadingPairs>
  <TitlesOfParts>
    <vt:vector size="64" baseType="lpstr">
      <vt:lpstr>MS PGothic</vt:lpstr>
      <vt:lpstr>MS PGothic</vt:lpstr>
      <vt:lpstr>Arial</vt:lpstr>
      <vt:lpstr>Century Schoolbook L</vt:lpstr>
      <vt:lpstr>Courier New</vt:lpstr>
      <vt:lpstr>DejaVu Sans</vt:lpstr>
      <vt:lpstr>Symbol</vt:lpstr>
      <vt:lpstr>Times</vt:lpstr>
      <vt:lpstr>Times New Roman</vt:lpstr>
      <vt:lpstr>Wingdings</vt:lpstr>
      <vt:lpstr>2007-presentation-basic</vt:lpstr>
      <vt:lpstr>Equation</vt:lpstr>
      <vt:lpstr>Temporal Protection in Real-Time Systems </vt:lpstr>
      <vt:lpstr>PowerPoint Presentation</vt:lpstr>
      <vt:lpstr>OS Dual Objective</vt:lpstr>
      <vt:lpstr>Time-Sharing CPU – Round robin</vt:lpstr>
      <vt:lpstr>Consolidation of Mixed-Criticality Tasks</vt:lpstr>
      <vt:lpstr>Consolidation of Mixed-Criticality Tasks</vt:lpstr>
      <vt:lpstr>Consolidation of Mixed-Criticality Tasks</vt:lpstr>
      <vt:lpstr>Criticality Inversion</vt:lpstr>
      <vt:lpstr>Rate-Monotonic Priority</vt:lpstr>
      <vt:lpstr>Criticality As Priority Assignment (CAPA)</vt:lpstr>
      <vt:lpstr>Task Model</vt:lpstr>
      <vt:lpstr>Zero-Slack Scheduling</vt:lpstr>
      <vt:lpstr>Critical Instant of a Task ti</vt:lpstr>
      <vt:lpstr>Interference in Zero-Slack Scheduling</vt:lpstr>
      <vt:lpstr>Scheduling Guarantee</vt:lpstr>
      <vt:lpstr>Calculating The Zero-Slack Instant</vt:lpstr>
      <vt:lpstr>Calculating The Zero-Slack Instant</vt:lpstr>
      <vt:lpstr>ZSRM Properties</vt:lpstr>
      <vt:lpstr>Implementation</vt:lpstr>
      <vt:lpstr>What about Shared Resources?</vt:lpstr>
      <vt:lpstr>Priority and Criticality Inversion</vt:lpstr>
      <vt:lpstr>Blocking in Zero-Slack Scheduling</vt:lpstr>
      <vt:lpstr>PowerPoint Presentation</vt:lpstr>
      <vt:lpstr>PCIP Definition</vt:lpstr>
      <vt:lpstr>PCIP Possible Blocking</vt:lpstr>
      <vt:lpstr>PCIP Properties</vt:lpstr>
      <vt:lpstr>PCIP Illustration</vt:lpstr>
      <vt:lpstr>PowerPoint Presentation</vt:lpstr>
      <vt:lpstr>PCCP Definition</vt:lpstr>
      <vt:lpstr>PCCP – Maximum Blocking</vt:lpstr>
      <vt:lpstr>PCCP - No Deadlocks</vt:lpstr>
      <vt:lpstr>PCCP Illustration</vt:lpstr>
      <vt:lpstr>PCIP Blocking Term Analysis</vt:lpstr>
      <vt:lpstr>PCCP Blocking Term Analysis</vt:lpstr>
      <vt:lpstr>Criticality isolation strategy (S)</vt:lpstr>
      <vt:lpstr>Criticality mixture strategy (T)</vt:lpstr>
      <vt:lpstr>Generalization: Ductility Matrix</vt:lpstr>
      <vt:lpstr>Quantification of Ductility</vt:lpstr>
      <vt:lpstr>Outline</vt:lpstr>
      <vt:lpstr>Compress-on-Overload Packing (COP)</vt:lpstr>
      <vt:lpstr>Compress-on-Overload Packing (COP)</vt:lpstr>
      <vt:lpstr>Compress-on-Overload Packing (COP)</vt:lpstr>
      <vt:lpstr>Compress-on-Overload Packing (COP)</vt:lpstr>
      <vt:lpstr>COP Performance</vt:lpstr>
      <vt:lpstr>Overloading in Mixed-Criticality Systems</vt:lpstr>
      <vt:lpstr>Zero-Slack Rate Monotonic</vt:lpstr>
      <vt:lpstr>Zero-Slack Rate Monotonic</vt:lpstr>
      <vt:lpstr>Reclaiming Resources in Mixed-Criticality Systems</vt:lpstr>
      <vt:lpstr>Using Reclaimed Resources to Maximized Utility</vt:lpstr>
      <vt:lpstr>Using Reclaimed Resources to Maximized Utility</vt:lpstr>
      <vt:lpstr>ZSQRAM: Period Degradation</vt:lpstr>
      <vt:lpstr>ZSQRAM: Period Degradation</vt:lpstr>
    </vt:vector>
  </TitlesOfParts>
  <Company>Software Engineering Institute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 The Scheduling of Mixed-Criticality Real-Time Task Sets</dc:title>
  <dc:creator>Dionisio de Niz</dc:creator>
  <cp:lastModifiedBy>Felicia Evans</cp:lastModifiedBy>
  <cp:revision>130</cp:revision>
  <cp:lastPrinted>2006-06-21T20:45:34Z</cp:lastPrinted>
  <dcterms:created xsi:type="dcterms:W3CDTF">2009-12-01T03:22:50Z</dcterms:created>
  <dcterms:modified xsi:type="dcterms:W3CDTF">2016-11-17T19:26:22Z</dcterms:modified>
</cp:coreProperties>
</file>