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slides/slide75.xml" ContentType="application/vnd.openxmlformats-officedocument.presentationml.slide+xml"/>
  <Override PartName="/ppt/drawings/drawing1.xml" ContentType="application/vnd.openxmlformats-officedocument.drawingml.chartshapes+xml"/>
  <Override PartName="/ppt/diagrams/data1.xml" ContentType="application/vnd.openxmlformats-officedocument.drawingml.diagramData+xml"/>
  <Override PartName="/ppt/slides/slide77.xml" ContentType="application/vnd.openxmlformats-officedocument.presentationml.slide+xml"/>
  <Override PartName="/ppt/slides/slide76.xml" ContentType="application/vnd.openxmlformats-officedocument.presentationml.slide+xml"/>
  <Override PartName="/ppt/presentation.xml" ContentType="application/vnd.openxmlformats-officedocument.presentationml.presentation.main+xml"/>
  <Override PartName="/ppt/slides/slide7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72.xml" ContentType="application/vnd.openxmlformats-officedocument.presentationml.slide+xml"/>
  <Override PartName="/ppt/slides/slide67.xml" ContentType="application/vnd.openxmlformats-officedocument.presentationml.slide+xml"/>
  <Override PartName="/ppt/slides/slide73.xml" ContentType="application/vnd.openxmlformats-officedocument.presentationml.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7.xml" ContentType="application/vnd.openxmlformats-officedocument.presentationml.slideLayout+xml"/>
  <Override PartName="/ppt/slideLayouts/slideLayout18.xml" ContentType="application/vnd.openxmlformats-officedocument.presentationml.slideLayout+xml"/>
  <Override PartName="/ppt/slideLayouts/slideLayout29.xml" ContentType="application/vnd.openxmlformats-officedocument.presentationml.slideLayou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slideLayouts/slideLayout28.xml" ContentType="application/vnd.openxmlformats-officedocument.presentationml.slideLayou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73.xml" ContentType="application/vnd.openxmlformats-officedocument.presentationml.notesSlide+xml"/>
  <Override PartName="/ppt/notesSlides/notesSlide54.xml" ContentType="application/vnd.openxmlformats-officedocument.presentationml.notesSlide+xml"/>
  <Override PartName="/ppt/notesSlides/notesSlide7.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6.xml" ContentType="application/vnd.openxmlformats-officedocument.presentationml.notesSlide+xml"/>
  <Override PartName="/ppt/slideLayouts/slideLayout32.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slideLayouts/slideLayout3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74.xml" ContentType="application/vnd.openxmlformats-officedocument.presentationml.notesSlide+xml"/>
  <Override PartName="/ppt/slideLayouts/slideLayout38.xml" ContentType="application/vnd.openxmlformats-officedocument.presentationml.slideLayout+xml"/>
  <Override PartName="/ppt/charts/chart1.xml" ContentType="application/vnd.openxmlformats-officedocument.drawingml.chart+xml"/>
  <Override PartName="/ppt/diagrams/quickStyle1.xml" ContentType="application/vnd.openxmlformats-officedocument.drawingml.diagramStyle+xml"/>
  <Override PartName="/ppt/diagrams/colors1.xml" ContentType="application/vnd.openxmlformats-officedocument.drawingml.diagramColors+xml"/>
  <Override PartName="/ppt/charts/style1.xml" ContentType="application/vnd.ms-office.chartstyle+xml"/>
  <Override PartName="/ppt/charts/colors1.xml" ContentType="application/vnd.ms-office.chartcolorstyle+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charts/chart2.xml" ContentType="application/vnd.openxmlformats-officedocument.drawingml.chart+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2" r:id="rId4"/>
    <p:sldMasterId id="2147483796" r:id="rId5"/>
    <p:sldMasterId id="2147483808" r:id="rId6"/>
    <p:sldMasterId id="2147483817" r:id="rId7"/>
  </p:sldMasterIdLst>
  <p:notesMasterIdLst>
    <p:notesMasterId r:id="rId85"/>
  </p:notesMasterIdLst>
  <p:handoutMasterIdLst>
    <p:handoutMasterId r:id="rId86"/>
  </p:handoutMasterIdLst>
  <p:sldIdLst>
    <p:sldId id="701" r:id="rId8"/>
    <p:sldId id="694" r:id="rId9"/>
    <p:sldId id="512" r:id="rId10"/>
    <p:sldId id="514" r:id="rId11"/>
    <p:sldId id="712" r:id="rId12"/>
    <p:sldId id="747" r:id="rId13"/>
    <p:sldId id="748" r:id="rId14"/>
    <p:sldId id="822" r:id="rId15"/>
    <p:sldId id="750" r:id="rId16"/>
    <p:sldId id="751" r:id="rId17"/>
    <p:sldId id="752" r:id="rId18"/>
    <p:sldId id="753" r:id="rId19"/>
    <p:sldId id="754" r:id="rId20"/>
    <p:sldId id="525" r:id="rId21"/>
    <p:sldId id="756" r:id="rId22"/>
    <p:sldId id="757" r:id="rId23"/>
    <p:sldId id="764" r:id="rId24"/>
    <p:sldId id="713" r:id="rId25"/>
    <p:sldId id="814" r:id="rId26"/>
    <p:sldId id="825" r:id="rId27"/>
    <p:sldId id="819" r:id="rId28"/>
    <p:sldId id="823" r:id="rId29"/>
    <p:sldId id="826" r:id="rId30"/>
    <p:sldId id="827" r:id="rId31"/>
    <p:sldId id="570" r:id="rId32"/>
    <p:sldId id="818" r:id="rId33"/>
    <p:sldId id="721" r:id="rId34"/>
    <p:sldId id="519" r:id="rId35"/>
    <p:sldId id="769" r:id="rId36"/>
    <p:sldId id="772" r:id="rId37"/>
    <p:sldId id="771" r:id="rId38"/>
    <p:sldId id="510" r:id="rId39"/>
    <p:sldId id="593" r:id="rId40"/>
    <p:sldId id="714" r:id="rId41"/>
    <p:sldId id="773" r:id="rId42"/>
    <p:sldId id="715" r:id="rId43"/>
    <p:sldId id="532" r:id="rId44"/>
    <p:sldId id="522" r:id="rId45"/>
    <p:sldId id="560" r:id="rId46"/>
    <p:sldId id="371" r:id="rId47"/>
    <p:sldId id="538" r:id="rId48"/>
    <p:sldId id="373" r:id="rId49"/>
    <p:sldId id="537" r:id="rId50"/>
    <p:sldId id="377" r:id="rId51"/>
    <p:sldId id="536" r:id="rId52"/>
    <p:sldId id="379" r:id="rId53"/>
    <p:sldId id="528" r:id="rId54"/>
    <p:sldId id="382" r:id="rId55"/>
    <p:sldId id="529" r:id="rId56"/>
    <p:sldId id="386" r:id="rId57"/>
    <p:sldId id="530" r:id="rId58"/>
    <p:sldId id="388" r:id="rId59"/>
    <p:sldId id="716" r:id="rId60"/>
    <p:sldId id="541" r:id="rId61"/>
    <p:sldId id="483" r:id="rId62"/>
    <p:sldId id="542" r:id="rId63"/>
    <p:sldId id="549" r:id="rId64"/>
    <p:sldId id="543" r:id="rId65"/>
    <p:sldId id="550" r:id="rId66"/>
    <p:sldId id="544" r:id="rId67"/>
    <p:sldId id="551" r:id="rId68"/>
    <p:sldId id="545" r:id="rId69"/>
    <p:sldId id="552" r:id="rId70"/>
    <p:sldId id="546" r:id="rId71"/>
    <p:sldId id="553" r:id="rId72"/>
    <p:sldId id="547" r:id="rId73"/>
    <p:sldId id="554" r:id="rId74"/>
    <p:sldId id="548" r:id="rId75"/>
    <p:sldId id="555" r:id="rId76"/>
    <p:sldId id="770" r:id="rId77"/>
    <p:sldId id="717" r:id="rId78"/>
    <p:sldId id="557" r:id="rId79"/>
    <p:sldId id="637" r:id="rId80"/>
    <p:sldId id="488" r:id="rId81"/>
    <p:sldId id="422" r:id="rId82"/>
    <p:sldId id="484" r:id="rId83"/>
    <p:sldId id="702" r:id="rId84"/>
  </p:sldIdLst>
  <p:sldSz cx="9144000" cy="6858000" type="screen4x3"/>
  <p:notesSz cx="7010400" cy="92964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768">
          <p15:clr>
            <a:srgbClr val="A4A3A4"/>
          </p15:clr>
        </p15:guide>
        <p15:guide id="2" pos="552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Mullaney" initials="JM" lastIdx="1" clrIdx="0"/>
  <p:cmAuthor id="1" name="Julia Mullaney" initials="jlg" lastIdx="5" clrIdx="1">
    <p:extLst>
      <p:ext uri="{19B8F6BF-5375-455C-9EA6-DF929625EA0E}">
        <p15:presenceInfo xmlns:p15="http://schemas.microsoft.com/office/powerpoint/2012/main" userId="Julia Mulla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800080"/>
    <a:srgbClr val="990099"/>
    <a:srgbClr val="E7AC43"/>
    <a:srgbClr val="A74D19"/>
    <a:srgbClr val="FF0000"/>
    <a:srgbClr val="FFFF00"/>
    <a:srgbClr val="008000"/>
    <a:srgbClr val="A5A5A5"/>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0" autoAdjust="0"/>
    <p:restoredTop sz="95979" autoAdjust="0"/>
  </p:normalViewPr>
  <p:slideViewPr>
    <p:cSldViewPr snapToGrid="0">
      <p:cViewPr>
        <p:scale>
          <a:sx n="75" d="100"/>
          <a:sy n="75" d="100"/>
        </p:scale>
        <p:origin x="720" y="576"/>
      </p:cViewPr>
      <p:guideLst>
        <p:guide orient="horz" pos="768"/>
        <p:guide pos="55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173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customXml" Target="../customXml/item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commentAuthors" Target="commentAuthor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d\dfs\Users\nmott\Documents\Work\SEI%20partners\powerpoint\gt%20250k-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lumMod val="50000"/>
              </a:schemeClr>
            </a:solidFill>
          </c:spPr>
          <c:dPt>
            <c:idx val="0"/>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798C-AF47-ACA9-ED8B857BA3CA}"/>
              </c:ext>
            </c:extLst>
          </c:dPt>
          <c:dPt>
            <c:idx val="1"/>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798C-AF47-ACA9-ED8B857BA3CA}"/>
              </c:ext>
            </c:extLst>
          </c:dPt>
          <c:dPt>
            <c:idx val="2"/>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798C-AF47-ACA9-ED8B857BA3CA}"/>
              </c:ext>
            </c:extLst>
          </c:dPt>
          <c:dPt>
            <c:idx val="3"/>
            <c:bubble3D val="0"/>
            <c:spPr>
              <a:solidFill>
                <a:schemeClr val="accent6">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98C-AF47-ACA9-ED8B857BA3CA}"/>
              </c:ext>
            </c:extLst>
          </c:dPt>
          <c:cat>
            <c:strRef>
              <c:f>Sheet1!$A$2:$A$5</c:f>
              <c:strCache>
                <c:ptCount val="4"/>
                <c:pt idx="0">
                  <c:v>USA</c:v>
                </c:pt>
                <c:pt idx="1">
                  <c:v>Europe, Middle East &amp; Africa</c:v>
                </c:pt>
                <c:pt idx="2">
                  <c:v>Asia-Pacific</c:v>
                </c:pt>
                <c:pt idx="3">
                  <c:v>Other</c:v>
                </c:pt>
              </c:strCache>
            </c:strRef>
          </c:cat>
          <c:val>
            <c:numRef>
              <c:f>Sheet1!$B$2:$B$5</c:f>
              <c:numCache>
                <c:formatCode>General</c:formatCode>
                <c:ptCount val="4"/>
                <c:pt idx="0">
                  <c:v>36</c:v>
                </c:pt>
                <c:pt idx="1">
                  <c:v>22</c:v>
                </c:pt>
                <c:pt idx="2">
                  <c:v>29</c:v>
                </c:pt>
                <c:pt idx="3">
                  <c:v>13</c:v>
                </c:pt>
              </c:numCache>
            </c:numRef>
          </c:val>
          <c:extLst xmlns:c16r2="http://schemas.microsoft.com/office/drawing/2015/06/chart">
            <c:ext xmlns:c16="http://schemas.microsoft.com/office/drawing/2014/chart" uri="{C3380CC4-5D6E-409C-BE32-E72D297353CC}">
              <c16:uniqueId val="{00000000-798C-AF47-ACA9-ED8B857BA3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Meter count</c:v>
          </c:tx>
          <c:spPr>
            <a:ln w="28575">
              <a:noFill/>
            </a:ln>
          </c:spPr>
          <c:marker>
            <c:spPr>
              <a:solidFill>
                <a:srgbClr val="0070C0"/>
              </a:solidFill>
              <a:ln>
                <a:solidFill>
                  <a:srgbClr val="0070C0"/>
                </a:solidFill>
              </a:ln>
            </c:spPr>
          </c:marker>
          <c:yVal>
            <c:numRef>
              <c:f>[0]!c_meterCount</c:f>
              <c:numCache>
                <c:formatCode>General</c:formatCode>
                <c:ptCount val="155"/>
                <c:pt idx="0">
                  <c:v>40194371</c:v>
                </c:pt>
                <c:pt idx="1">
                  <c:v>34000000</c:v>
                </c:pt>
                <c:pt idx="2">
                  <c:v>19350000</c:v>
                </c:pt>
                <c:pt idx="3">
                  <c:v>18311471</c:v>
                </c:pt>
                <c:pt idx="4">
                  <c:v>15000000</c:v>
                </c:pt>
                <c:pt idx="5">
                  <c:v>15000000</c:v>
                </c:pt>
                <c:pt idx="6">
                  <c:v>13336700</c:v>
                </c:pt>
                <c:pt idx="7">
                  <c:v>13000000</c:v>
                </c:pt>
                <c:pt idx="8">
                  <c:v>8674049</c:v>
                </c:pt>
                <c:pt idx="9">
                  <c:v>8000000</c:v>
                </c:pt>
                <c:pt idx="10">
                  <c:v>7624000</c:v>
                </c:pt>
                <c:pt idx="11">
                  <c:v>7600000</c:v>
                </c:pt>
                <c:pt idx="12">
                  <c:v>7115253</c:v>
                </c:pt>
                <c:pt idx="13">
                  <c:v>6613447</c:v>
                </c:pt>
                <c:pt idx="14">
                  <c:v>6118000</c:v>
                </c:pt>
                <c:pt idx="15">
                  <c:v>5426000</c:v>
                </c:pt>
                <c:pt idx="16">
                  <c:v>4838000</c:v>
                </c:pt>
                <c:pt idx="17">
                  <c:v>4400000</c:v>
                </c:pt>
                <c:pt idx="18">
                  <c:v>4400000</c:v>
                </c:pt>
                <c:pt idx="19">
                  <c:v>4100000</c:v>
                </c:pt>
                <c:pt idx="20">
                  <c:v>4000000</c:v>
                </c:pt>
                <c:pt idx="21">
                  <c:v>4000000</c:v>
                </c:pt>
                <c:pt idx="22">
                  <c:v>4000000</c:v>
                </c:pt>
                <c:pt idx="23">
                  <c:v>3580000</c:v>
                </c:pt>
                <c:pt idx="24">
                  <c:v>3415046</c:v>
                </c:pt>
                <c:pt idx="25">
                  <c:v>3400000</c:v>
                </c:pt>
                <c:pt idx="26">
                  <c:v>3000000</c:v>
                </c:pt>
                <c:pt idx="27">
                  <c:v>2900000</c:v>
                </c:pt>
                <c:pt idx="28">
                  <c:v>2900000</c:v>
                </c:pt>
                <c:pt idx="29">
                  <c:v>2723278</c:v>
                </c:pt>
                <c:pt idx="30">
                  <c:v>2700000</c:v>
                </c:pt>
                <c:pt idx="31">
                  <c:v>2700000</c:v>
                </c:pt>
                <c:pt idx="32">
                  <c:v>2637256</c:v>
                </c:pt>
                <c:pt idx="33">
                  <c:v>2569000</c:v>
                </c:pt>
                <c:pt idx="34">
                  <c:v>2500000</c:v>
                </c:pt>
                <c:pt idx="35">
                  <c:v>2444926</c:v>
                </c:pt>
                <c:pt idx="36">
                  <c:v>2400000</c:v>
                </c:pt>
                <c:pt idx="37">
                  <c:v>2300000</c:v>
                </c:pt>
                <c:pt idx="38">
                  <c:v>2283010</c:v>
                </c:pt>
                <c:pt idx="39">
                  <c:v>2188000</c:v>
                </c:pt>
                <c:pt idx="40">
                  <c:v>2000000</c:v>
                </c:pt>
                <c:pt idx="41">
                  <c:v>1899249</c:v>
                </c:pt>
                <c:pt idx="42">
                  <c:v>1895923</c:v>
                </c:pt>
                <c:pt idx="43">
                  <c:v>1800000</c:v>
                </c:pt>
                <c:pt idx="44">
                  <c:v>1664839</c:v>
                </c:pt>
                <c:pt idx="45">
                  <c:v>1600000</c:v>
                </c:pt>
                <c:pt idx="46">
                  <c:v>1600000</c:v>
                </c:pt>
                <c:pt idx="47">
                  <c:v>1600000</c:v>
                </c:pt>
                <c:pt idx="48">
                  <c:v>1589400</c:v>
                </c:pt>
                <c:pt idx="49">
                  <c:v>1512493</c:v>
                </c:pt>
                <c:pt idx="50">
                  <c:v>1500000</c:v>
                </c:pt>
                <c:pt idx="51">
                  <c:v>1412224</c:v>
                </c:pt>
                <c:pt idx="52">
                  <c:v>1400000</c:v>
                </c:pt>
                <c:pt idx="53">
                  <c:v>1400000</c:v>
                </c:pt>
                <c:pt idx="54">
                  <c:v>1400000</c:v>
                </c:pt>
                <c:pt idx="55">
                  <c:v>1347407</c:v>
                </c:pt>
                <c:pt idx="56">
                  <c:v>1300000</c:v>
                </c:pt>
                <c:pt idx="57">
                  <c:v>1254530</c:v>
                </c:pt>
                <c:pt idx="58">
                  <c:v>1215476</c:v>
                </c:pt>
                <c:pt idx="59">
                  <c:v>1200000</c:v>
                </c:pt>
                <c:pt idx="60">
                  <c:v>1200000</c:v>
                </c:pt>
                <c:pt idx="61">
                  <c:v>1200000</c:v>
                </c:pt>
                <c:pt idx="62">
                  <c:v>1122124</c:v>
                </c:pt>
                <c:pt idx="63">
                  <c:v>1022300</c:v>
                </c:pt>
                <c:pt idx="64">
                  <c:v>1000000</c:v>
                </c:pt>
                <c:pt idx="65">
                  <c:v>978259</c:v>
                </c:pt>
                <c:pt idx="66">
                  <c:v>965543</c:v>
                </c:pt>
                <c:pt idx="67">
                  <c:v>940000</c:v>
                </c:pt>
                <c:pt idx="68">
                  <c:v>854462</c:v>
                </c:pt>
                <c:pt idx="69">
                  <c:v>766965</c:v>
                </c:pt>
                <c:pt idx="70">
                  <c:v>713969</c:v>
                </c:pt>
                <c:pt idx="71">
                  <c:v>704535</c:v>
                </c:pt>
                <c:pt idx="72">
                  <c:v>704000</c:v>
                </c:pt>
                <c:pt idx="73">
                  <c:v>650612</c:v>
                </c:pt>
                <c:pt idx="74">
                  <c:v>600000</c:v>
                </c:pt>
                <c:pt idx="75">
                  <c:v>560000</c:v>
                </c:pt>
                <c:pt idx="76">
                  <c:v>512504</c:v>
                </c:pt>
                <c:pt idx="77">
                  <c:v>504299</c:v>
                </c:pt>
                <c:pt idx="78">
                  <c:v>500729</c:v>
                </c:pt>
                <c:pt idx="79">
                  <c:v>467570</c:v>
                </c:pt>
                <c:pt idx="80">
                  <c:v>455430</c:v>
                </c:pt>
                <c:pt idx="81">
                  <c:v>436193</c:v>
                </c:pt>
                <c:pt idx="82">
                  <c:v>400000</c:v>
                </c:pt>
                <c:pt idx="83">
                  <c:v>398000</c:v>
                </c:pt>
                <c:pt idx="84">
                  <c:v>388000</c:v>
                </c:pt>
                <c:pt idx="85">
                  <c:v>375000</c:v>
                </c:pt>
                <c:pt idx="86">
                  <c:v>362337</c:v>
                </c:pt>
                <c:pt idx="87">
                  <c:v>336057</c:v>
                </c:pt>
                <c:pt idx="88">
                  <c:v>330918</c:v>
                </c:pt>
                <c:pt idx="89">
                  <c:v>311019</c:v>
                </c:pt>
                <c:pt idx="90">
                  <c:v>309770</c:v>
                </c:pt>
                <c:pt idx="91">
                  <c:v>300000</c:v>
                </c:pt>
                <c:pt idx="92">
                  <c:v>300000</c:v>
                </c:pt>
                <c:pt idx="93">
                  <c:v>292120</c:v>
                </c:pt>
                <c:pt idx="94">
                  <c:v>290000</c:v>
                </c:pt>
                <c:pt idx="95">
                  <c:v>250000</c:v>
                </c:pt>
                <c:pt idx="96">
                  <c:v>209000</c:v>
                </c:pt>
                <c:pt idx="97">
                  <c:v>166809</c:v>
                </c:pt>
                <c:pt idx="98">
                  <c:v>166518</c:v>
                </c:pt>
                <c:pt idx="99">
                  <c:v>160000</c:v>
                </c:pt>
                <c:pt idx="100">
                  <c:v>145626</c:v>
                </c:pt>
                <c:pt idx="101">
                  <c:v>112500</c:v>
                </c:pt>
                <c:pt idx="102">
                  <c:v>106385</c:v>
                </c:pt>
                <c:pt idx="103">
                  <c:v>90116</c:v>
                </c:pt>
                <c:pt idx="104">
                  <c:v>85596</c:v>
                </c:pt>
                <c:pt idx="105">
                  <c:v>84678</c:v>
                </c:pt>
                <c:pt idx="106">
                  <c:v>78000</c:v>
                </c:pt>
                <c:pt idx="107">
                  <c:v>78000</c:v>
                </c:pt>
                <c:pt idx="108">
                  <c:v>72759</c:v>
                </c:pt>
                <c:pt idx="109">
                  <c:v>72000</c:v>
                </c:pt>
                <c:pt idx="110">
                  <c:v>69012</c:v>
                </c:pt>
                <c:pt idx="111">
                  <c:v>62300</c:v>
                </c:pt>
                <c:pt idx="112">
                  <c:v>62300</c:v>
                </c:pt>
                <c:pt idx="113">
                  <c:v>55338</c:v>
                </c:pt>
                <c:pt idx="114">
                  <c:v>52000</c:v>
                </c:pt>
                <c:pt idx="115">
                  <c:v>52000</c:v>
                </c:pt>
                <c:pt idx="116">
                  <c:v>50000</c:v>
                </c:pt>
                <c:pt idx="117">
                  <c:v>50000</c:v>
                </c:pt>
                <c:pt idx="118">
                  <c:v>45218</c:v>
                </c:pt>
                <c:pt idx="119">
                  <c:v>45000</c:v>
                </c:pt>
                <c:pt idx="120">
                  <c:v>43000</c:v>
                </c:pt>
                <c:pt idx="121">
                  <c:v>42686</c:v>
                </c:pt>
                <c:pt idx="122">
                  <c:v>42669</c:v>
                </c:pt>
                <c:pt idx="123">
                  <c:v>41274</c:v>
                </c:pt>
                <c:pt idx="124">
                  <c:v>36000</c:v>
                </c:pt>
                <c:pt idx="125">
                  <c:v>34688</c:v>
                </c:pt>
                <c:pt idx="126">
                  <c:v>31229</c:v>
                </c:pt>
                <c:pt idx="127">
                  <c:v>29312</c:v>
                </c:pt>
                <c:pt idx="128">
                  <c:v>27706</c:v>
                </c:pt>
                <c:pt idx="129">
                  <c:v>24876</c:v>
                </c:pt>
                <c:pt idx="130">
                  <c:v>16198</c:v>
                </c:pt>
                <c:pt idx="131">
                  <c:v>12984</c:v>
                </c:pt>
                <c:pt idx="132">
                  <c:v>12954</c:v>
                </c:pt>
                <c:pt idx="133">
                  <c:v>12500</c:v>
                </c:pt>
                <c:pt idx="134">
                  <c:v>12056</c:v>
                </c:pt>
                <c:pt idx="135">
                  <c:v>11263</c:v>
                </c:pt>
                <c:pt idx="136">
                  <c:v>10998</c:v>
                </c:pt>
                <c:pt idx="137">
                  <c:v>7227</c:v>
                </c:pt>
                <c:pt idx="138">
                  <c:v>6922</c:v>
                </c:pt>
                <c:pt idx="139">
                  <c:v>6900</c:v>
                </c:pt>
                <c:pt idx="140">
                  <c:v>6692</c:v>
                </c:pt>
                <c:pt idx="141">
                  <c:v>6594</c:v>
                </c:pt>
                <c:pt idx="142">
                  <c:v>6519</c:v>
                </c:pt>
                <c:pt idx="143">
                  <c:v>5920</c:v>
                </c:pt>
                <c:pt idx="144">
                  <c:v>5343</c:v>
                </c:pt>
                <c:pt idx="145">
                  <c:v>4170</c:v>
                </c:pt>
                <c:pt idx="146">
                  <c:v>3931</c:v>
                </c:pt>
                <c:pt idx="147">
                  <c:v>3000</c:v>
                </c:pt>
                <c:pt idx="148">
                  <c:v>2073</c:v>
                </c:pt>
                <c:pt idx="149">
                  <c:v>1867</c:v>
                </c:pt>
                <c:pt idx="150">
                  <c:v>1785</c:v>
                </c:pt>
                <c:pt idx="151">
                  <c:v>1494</c:v>
                </c:pt>
                <c:pt idx="152">
                  <c:v>872</c:v>
                </c:pt>
                <c:pt idx="153">
                  <c:v>40</c:v>
                </c:pt>
                <c:pt idx="154">
                  <c:v>0</c:v>
                </c:pt>
              </c:numCache>
            </c:numRef>
          </c:yVal>
          <c:smooth val="0"/>
          <c:extLst xmlns:c16r2="http://schemas.microsoft.com/office/drawing/2015/06/chart">
            <c:ext xmlns:c16="http://schemas.microsoft.com/office/drawing/2014/chart" uri="{C3380CC4-5D6E-409C-BE32-E72D297353CC}">
              <c16:uniqueId val="{00000000-7C9B-414D-9870-2DC246D70BD0}"/>
            </c:ext>
          </c:extLst>
        </c:ser>
        <c:dLbls>
          <c:showLegendKey val="0"/>
          <c:showVal val="0"/>
          <c:showCatName val="0"/>
          <c:showSerName val="0"/>
          <c:showPercent val="0"/>
          <c:showBubbleSize val="0"/>
        </c:dLbls>
        <c:axId val="832371064"/>
        <c:axId val="832374984"/>
      </c:scatterChart>
      <c:valAx>
        <c:axId val="832371064"/>
        <c:scaling>
          <c:orientation val="minMax"/>
        </c:scaling>
        <c:delete val="1"/>
        <c:axPos val="b"/>
        <c:title>
          <c:tx>
            <c:rich>
              <a:bodyPr/>
              <a:lstStyle/>
              <a:p>
                <a:pPr>
                  <a:defRPr sz="1800"/>
                </a:pPr>
                <a:r>
                  <a:rPr lang="en-US" sz="1800" dirty="0" err="1"/>
                  <a:t>SGMM</a:t>
                </a:r>
                <a:r>
                  <a:rPr lang="en-US" sz="1800" dirty="0"/>
                  <a:t> Community</a:t>
                </a:r>
              </a:p>
            </c:rich>
          </c:tx>
          <c:layout/>
          <c:overlay val="0"/>
        </c:title>
        <c:majorTickMark val="out"/>
        <c:minorTickMark val="none"/>
        <c:tickLblPos val="nextTo"/>
        <c:crossAx val="832374984"/>
        <c:crosses val="autoZero"/>
        <c:crossBetween val="midCat"/>
      </c:valAx>
      <c:valAx>
        <c:axId val="832374984"/>
        <c:scaling>
          <c:logBase val="10"/>
          <c:orientation val="minMax"/>
          <c:max val="100000000"/>
          <c:min val="10"/>
        </c:scaling>
        <c:delete val="0"/>
        <c:axPos val="l"/>
        <c:majorGridlines/>
        <c:title>
          <c:tx>
            <c:rich>
              <a:bodyPr rot="-5400000" vert="horz"/>
              <a:lstStyle/>
              <a:p>
                <a:pPr>
                  <a:defRPr sz="1800"/>
                </a:pPr>
                <a:r>
                  <a:rPr lang="en-US" sz="1800"/>
                  <a:t>Meter Count</a:t>
                </a:r>
              </a:p>
            </c:rich>
          </c:tx>
          <c:layout>
            <c:manualLayout>
              <c:xMode val="edge"/>
              <c:yMode val="edge"/>
              <c:x val="4.0678754067875397E-2"/>
              <c:y val="0.41087581816494501"/>
            </c:manualLayout>
          </c:layout>
          <c:overlay val="0"/>
        </c:title>
        <c:numFmt formatCode="#,##0" sourceLinked="0"/>
        <c:majorTickMark val="out"/>
        <c:minorTickMark val="none"/>
        <c:tickLblPos val="nextTo"/>
        <c:txPr>
          <a:bodyPr/>
          <a:lstStyle/>
          <a:p>
            <a:pPr>
              <a:defRPr sz="1800"/>
            </a:pPr>
            <a:endParaRPr lang="en-US"/>
          </a:p>
        </c:txPr>
        <c:crossAx val="832371064"/>
        <c:crosses val="autoZero"/>
        <c:crossBetween val="midCat"/>
      </c:valAx>
      <c:spPr>
        <a:noFill/>
      </c:spPr>
    </c:plotArea>
    <c:plotVisOnly val="1"/>
    <c:dispBlanksAs val="gap"/>
    <c:showDLblsOverMax val="0"/>
  </c:chart>
  <c:spPr>
    <a:noFill/>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99A26-27D9-4240-8AD9-D1A19BEF9D51}" type="doc">
      <dgm:prSet loTypeId="urn:microsoft.com/office/officeart/2005/8/layout/gear1" loCatId="relationship" qsTypeId="urn:microsoft.com/office/officeart/2005/8/quickstyle/simple5" qsCatId="simple" csTypeId="urn:microsoft.com/office/officeart/2005/8/colors/accent1_2" csCatId="accent1" phldr="1"/>
      <dgm:spPr/>
    </dgm:pt>
    <dgm:pt modelId="{518DF893-66B2-B44C-BB65-3364275EE473}">
      <dgm:prSet phldrT="[Text]"/>
      <dgm:spPr>
        <a:solidFill>
          <a:srgbClr val="00534C"/>
        </a:solidFill>
      </dgm:spPr>
      <dgm:t>
        <a:bodyPr/>
        <a:lstStyle/>
        <a:p>
          <a:r>
            <a:rPr lang="en-US" dirty="0"/>
            <a:t> </a:t>
          </a:r>
        </a:p>
      </dgm:t>
    </dgm:pt>
    <dgm:pt modelId="{87F8CCA5-6939-F846-97B4-3A791428E15F}" type="parTrans" cxnId="{3DF9D970-CADB-F540-B4DD-CF654CD0F030}">
      <dgm:prSet/>
      <dgm:spPr/>
      <dgm:t>
        <a:bodyPr/>
        <a:lstStyle/>
        <a:p>
          <a:endParaRPr lang="en-US"/>
        </a:p>
      </dgm:t>
    </dgm:pt>
    <dgm:pt modelId="{0673D7BF-F39A-4247-BD39-C38546613712}" type="sibTrans" cxnId="{3DF9D970-CADB-F540-B4DD-CF654CD0F030}">
      <dgm:prSet/>
      <dgm:spPr>
        <a:solidFill>
          <a:srgbClr val="6F9F9A"/>
        </a:solidFill>
      </dgm:spPr>
      <dgm:t>
        <a:bodyPr/>
        <a:lstStyle/>
        <a:p>
          <a:endParaRPr lang="en-US"/>
        </a:p>
      </dgm:t>
    </dgm:pt>
    <dgm:pt modelId="{7B1C7239-695C-2743-B166-64CB7B617B55}">
      <dgm:prSet phldrT="[Text]"/>
      <dgm:spPr>
        <a:solidFill>
          <a:srgbClr val="00534C"/>
        </a:solidFill>
      </dgm:spPr>
      <dgm:t>
        <a:bodyPr/>
        <a:lstStyle/>
        <a:p>
          <a:r>
            <a:rPr lang="en-US" dirty="0"/>
            <a:t> </a:t>
          </a:r>
        </a:p>
      </dgm:t>
    </dgm:pt>
    <dgm:pt modelId="{E6C69957-2D3D-7942-8F3A-EC340B795F52}" type="parTrans" cxnId="{7FF635C6-0A83-6048-BD45-28858DA850FE}">
      <dgm:prSet/>
      <dgm:spPr/>
      <dgm:t>
        <a:bodyPr/>
        <a:lstStyle/>
        <a:p>
          <a:endParaRPr lang="en-US"/>
        </a:p>
      </dgm:t>
    </dgm:pt>
    <dgm:pt modelId="{5910C982-4F50-5A46-A29B-FC4E86465646}" type="sibTrans" cxnId="{7FF635C6-0A83-6048-BD45-28858DA850FE}">
      <dgm:prSet/>
      <dgm:spPr>
        <a:solidFill>
          <a:srgbClr val="6F9F9A"/>
        </a:solidFill>
      </dgm:spPr>
      <dgm:t>
        <a:bodyPr/>
        <a:lstStyle/>
        <a:p>
          <a:endParaRPr lang="en-US"/>
        </a:p>
      </dgm:t>
    </dgm:pt>
    <dgm:pt modelId="{72916BDB-9EC0-3D46-ACD2-8F31D4E1EB2F}">
      <dgm:prSet phldrT="[Text]"/>
      <dgm:spPr>
        <a:solidFill>
          <a:srgbClr val="00534C"/>
        </a:solidFill>
      </dgm:spPr>
      <dgm:t>
        <a:bodyPr/>
        <a:lstStyle/>
        <a:p>
          <a:r>
            <a:rPr lang="en-US" dirty="0"/>
            <a:t> </a:t>
          </a:r>
        </a:p>
      </dgm:t>
    </dgm:pt>
    <dgm:pt modelId="{AC090044-A111-BA4A-A553-25C215D0A4E9}" type="parTrans" cxnId="{58C190DA-ABE7-9F4F-8EFF-C1DB2D3A7F96}">
      <dgm:prSet/>
      <dgm:spPr/>
      <dgm:t>
        <a:bodyPr/>
        <a:lstStyle/>
        <a:p>
          <a:endParaRPr lang="en-US"/>
        </a:p>
      </dgm:t>
    </dgm:pt>
    <dgm:pt modelId="{2BC26D65-B530-354F-A2BA-AFA0DE1F430F}" type="sibTrans" cxnId="{58C190DA-ABE7-9F4F-8EFF-C1DB2D3A7F96}">
      <dgm:prSet/>
      <dgm:spPr>
        <a:solidFill>
          <a:srgbClr val="6F9F9A"/>
        </a:solidFill>
      </dgm:spPr>
      <dgm:t>
        <a:bodyPr/>
        <a:lstStyle/>
        <a:p>
          <a:endParaRPr lang="en-US"/>
        </a:p>
      </dgm:t>
    </dgm:pt>
    <dgm:pt modelId="{ABA96845-311E-AF4F-BA94-3001C523637C}" type="pres">
      <dgm:prSet presAssocID="{F1499A26-27D9-4240-8AD9-D1A19BEF9D51}" presName="composite" presStyleCnt="0">
        <dgm:presLayoutVars>
          <dgm:chMax val="3"/>
          <dgm:animLvl val="lvl"/>
          <dgm:resizeHandles val="exact"/>
        </dgm:presLayoutVars>
      </dgm:prSet>
      <dgm:spPr/>
    </dgm:pt>
    <dgm:pt modelId="{E3303D01-1D4C-F543-891C-198255A73A7B}" type="pres">
      <dgm:prSet presAssocID="{518DF893-66B2-B44C-BB65-3364275EE473}" presName="gear1" presStyleLbl="node1" presStyleIdx="0" presStyleCnt="3">
        <dgm:presLayoutVars>
          <dgm:chMax val="1"/>
          <dgm:bulletEnabled val="1"/>
        </dgm:presLayoutVars>
      </dgm:prSet>
      <dgm:spPr/>
      <dgm:t>
        <a:bodyPr/>
        <a:lstStyle/>
        <a:p>
          <a:endParaRPr lang="en-US"/>
        </a:p>
      </dgm:t>
    </dgm:pt>
    <dgm:pt modelId="{1823D305-66BD-4448-9D04-39BFC9AB5491}" type="pres">
      <dgm:prSet presAssocID="{518DF893-66B2-B44C-BB65-3364275EE473}" presName="gear1srcNode" presStyleLbl="node1" presStyleIdx="0" presStyleCnt="3"/>
      <dgm:spPr/>
      <dgm:t>
        <a:bodyPr/>
        <a:lstStyle/>
        <a:p>
          <a:endParaRPr lang="en-US"/>
        </a:p>
      </dgm:t>
    </dgm:pt>
    <dgm:pt modelId="{B59EB3DE-8FB4-8241-A2F3-6CFF1527A107}" type="pres">
      <dgm:prSet presAssocID="{518DF893-66B2-B44C-BB65-3364275EE473}" presName="gear1dstNode" presStyleLbl="node1" presStyleIdx="0" presStyleCnt="3"/>
      <dgm:spPr/>
      <dgm:t>
        <a:bodyPr/>
        <a:lstStyle/>
        <a:p>
          <a:endParaRPr lang="en-US"/>
        </a:p>
      </dgm:t>
    </dgm:pt>
    <dgm:pt modelId="{BA09A057-7403-9C49-964E-66B72624F61C}" type="pres">
      <dgm:prSet presAssocID="{7B1C7239-695C-2743-B166-64CB7B617B55}" presName="gear2" presStyleLbl="node1" presStyleIdx="1" presStyleCnt="3">
        <dgm:presLayoutVars>
          <dgm:chMax val="1"/>
          <dgm:bulletEnabled val="1"/>
        </dgm:presLayoutVars>
      </dgm:prSet>
      <dgm:spPr/>
      <dgm:t>
        <a:bodyPr/>
        <a:lstStyle/>
        <a:p>
          <a:endParaRPr lang="en-US"/>
        </a:p>
      </dgm:t>
    </dgm:pt>
    <dgm:pt modelId="{899B2BD0-E0F8-D64B-9E55-52C534F0F289}" type="pres">
      <dgm:prSet presAssocID="{7B1C7239-695C-2743-B166-64CB7B617B55}" presName="gear2srcNode" presStyleLbl="node1" presStyleIdx="1" presStyleCnt="3"/>
      <dgm:spPr/>
      <dgm:t>
        <a:bodyPr/>
        <a:lstStyle/>
        <a:p>
          <a:endParaRPr lang="en-US"/>
        </a:p>
      </dgm:t>
    </dgm:pt>
    <dgm:pt modelId="{4DC4EC68-E2B0-9B4B-848B-CE7788828311}" type="pres">
      <dgm:prSet presAssocID="{7B1C7239-695C-2743-B166-64CB7B617B55}" presName="gear2dstNode" presStyleLbl="node1" presStyleIdx="1" presStyleCnt="3"/>
      <dgm:spPr/>
      <dgm:t>
        <a:bodyPr/>
        <a:lstStyle/>
        <a:p>
          <a:endParaRPr lang="en-US"/>
        </a:p>
      </dgm:t>
    </dgm:pt>
    <dgm:pt modelId="{A2E27BD6-94CF-4043-907E-19A4E384F2DD}" type="pres">
      <dgm:prSet presAssocID="{72916BDB-9EC0-3D46-ACD2-8F31D4E1EB2F}" presName="gear3" presStyleLbl="node1" presStyleIdx="2" presStyleCnt="3"/>
      <dgm:spPr/>
      <dgm:t>
        <a:bodyPr/>
        <a:lstStyle/>
        <a:p>
          <a:endParaRPr lang="en-US"/>
        </a:p>
      </dgm:t>
    </dgm:pt>
    <dgm:pt modelId="{1BFE1CCF-6608-C141-A54D-EB4773F3187E}" type="pres">
      <dgm:prSet presAssocID="{72916BDB-9EC0-3D46-ACD2-8F31D4E1EB2F}" presName="gear3tx" presStyleLbl="node1" presStyleIdx="2" presStyleCnt="3">
        <dgm:presLayoutVars>
          <dgm:chMax val="1"/>
          <dgm:bulletEnabled val="1"/>
        </dgm:presLayoutVars>
      </dgm:prSet>
      <dgm:spPr/>
      <dgm:t>
        <a:bodyPr/>
        <a:lstStyle/>
        <a:p>
          <a:endParaRPr lang="en-US"/>
        </a:p>
      </dgm:t>
    </dgm:pt>
    <dgm:pt modelId="{85C6708A-1F3F-ED44-9EAF-CC62B9FA2FFB}" type="pres">
      <dgm:prSet presAssocID="{72916BDB-9EC0-3D46-ACD2-8F31D4E1EB2F}" presName="gear3srcNode" presStyleLbl="node1" presStyleIdx="2" presStyleCnt="3"/>
      <dgm:spPr/>
      <dgm:t>
        <a:bodyPr/>
        <a:lstStyle/>
        <a:p>
          <a:endParaRPr lang="en-US"/>
        </a:p>
      </dgm:t>
    </dgm:pt>
    <dgm:pt modelId="{9FD1289E-1D01-9546-B3F0-1AABCE970F56}" type="pres">
      <dgm:prSet presAssocID="{72916BDB-9EC0-3D46-ACD2-8F31D4E1EB2F}" presName="gear3dstNode" presStyleLbl="node1" presStyleIdx="2" presStyleCnt="3"/>
      <dgm:spPr/>
      <dgm:t>
        <a:bodyPr/>
        <a:lstStyle/>
        <a:p>
          <a:endParaRPr lang="en-US"/>
        </a:p>
      </dgm:t>
    </dgm:pt>
    <dgm:pt modelId="{73F5E635-C0C3-4546-AF32-E05708B8D8E3}" type="pres">
      <dgm:prSet presAssocID="{0673D7BF-F39A-4247-BD39-C38546613712}" presName="connector1" presStyleLbl="sibTrans2D1" presStyleIdx="0" presStyleCnt="3"/>
      <dgm:spPr/>
      <dgm:t>
        <a:bodyPr/>
        <a:lstStyle/>
        <a:p>
          <a:endParaRPr lang="en-US"/>
        </a:p>
      </dgm:t>
    </dgm:pt>
    <dgm:pt modelId="{396A0285-D367-DE44-A27A-31B7D4F49CC7}" type="pres">
      <dgm:prSet presAssocID="{5910C982-4F50-5A46-A29B-FC4E86465646}" presName="connector2" presStyleLbl="sibTrans2D1" presStyleIdx="1" presStyleCnt="3"/>
      <dgm:spPr/>
      <dgm:t>
        <a:bodyPr/>
        <a:lstStyle/>
        <a:p>
          <a:endParaRPr lang="en-US"/>
        </a:p>
      </dgm:t>
    </dgm:pt>
    <dgm:pt modelId="{32C6AFA4-2F88-4E4E-9EAE-231D5FC3156C}" type="pres">
      <dgm:prSet presAssocID="{2BC26D65-B530-354F-A2BA-AFA0DE1F430F}" presName="connector3" presStyleLbl="sibTrans2D1" presStyleIdx="2" presStyleCnt="3"/>
      <dgm:spPr/>
      <dgm:t>
        <a:bodyPr/>
        <a:lstStyle/>
        <a:p>
          <a:endParaRPr lang="en-US"/>
        </a:p>
      </dgm:t>
    </dgm:pt>
  </dgm:ptLst>
  <dgm:cxnLst>
    <dgm:cxn modelId="{F6AB06DF-F73A-A647-8212-00237F669FEA}" type="presOf" srcId="{0673D7BF-F39A-4247-BD39-C38546613712}" destId="{73F5E635-C0C3-4546-AF32-E05708B8D8E3}" srcOrd="0" destOrd="0" presId="urn:microsoft.com/office/officeart/2005/8/layout/gear1"/>
    <dgm:cxn modelId="{7BC500C8-C947-A24F-802B-AD84873EA681}" type="presOf" srcId="{2BC26D65-B530-354F-A2BA-AFA0DE1F430F}" destId="{32C6AFA4-2F88-4E4E-9EAE-231D5FC3156C}" srcOrd="0" destOrd="0" presId="urn:microsoft.com/office/officeart/2005/8/layout/gear1"/>
    <dgm:cxn modelId="{051CFC8B-6B1A-CC48-B13F-07FCF2B8DFE3}" type="presOf" srcId="{518DF893-66B2-B44C-BB65-3364275EE473}" destId="{E3303D01-1D4C-F543-891C-198255A73A7B}" srcOrd="0" destOrd="0" presId="urn:microsoft.com/office/officeart/2005/8/layout/gear1"/>
    <dgm:cxn modelId="{3ED39EC2-92C7-644E-B282-888C98FEEDD0}" type="presOf" srcId="{72916BDB-9EC0-3D46-ACD2-8F31D4E1EB2F}" destId="{A2E27BD6-94CF-4043-907E-19A4E384F2DD}" srcOrd="0" destOrd="0" presId="urn:microsoft.com/office/officeart/2005/8/layout/gear1"/>
    <dgm:cxn modelId="{D073FF32-4688-424A-B449-EF7644E990B0}" type="presOf" srcId="{7B1C7239-695C-2743-B166-64CB7B617B55}" destId="{899B2BD0-E0F8-D64B-9E55-52C534F0F289}" srcOrd="1" destOrd="0" presId="urn:microsoft.com/office/officeart/2005/8/layout/gear1"/>
    <dgm:cxn modelId="{3DF9D970-CADB-F540-B4DD-CF654CD0F030}" srcId="{F1499A26-27D9-4240-8AD9-D1A19BEF9D51}" destId="{518DF893-66B2-B44C-BB65-3364275EE473}" srcOrd="0" destOrd="0" parTransId="{87F8CCA5-6939-F846-97B4-3A791428E15F}" sibTransId="{0673D7BF-F39A-4247-BD39-C38546613712}"/>
    <dgm:cxn modelId="{3B15290C-3AFC-AC41-8A9B-F3BAD654FD3F}" type="presOf" srcId="{72916BDB-9EC0-3D46-ACD2-8F31D4E1EB2F}" destId="{9FD1289E-1D01-9546-B3F0-1AABCE970F56}" srcOrd="3" destOrd="0" presId="urn:microsoft.com/office/officeart/2005/8/layout/gear1"/>
    <dgm:cxn modelId="{5F6F516A-CA72-264A-BF99-025AC7FB32B0}" type="presOf" srcId="{7B1C7239-695C-2743-B166-64CB7B617B55}" destId="{4DC4EC68-E2B0-9B4B-848B-CE7788828311}" srcOrd="2" destOrd="0" presId="urn:microsoft.com/office/officeart/2005/8/layout/gear1"/>
    <dgm:cxn modelId="{7FF635C6-0A83-6048-BD45-28858DA850FE}" srcId="{F1499A26-27D9-4240-8AD9-D1A19BEF9D51}" destId="{7B1C7239-695C-2743-B166-64CB7B617B55}" srcOrd="1" destOrd="0" parTransId="{E6C69957-2D3D-7942-8F3A-EC340B795F52}" sibTransId="{5910C982-4F50-5A46-A29B-FC4E86465646}"/>
    <dgm:cxn modelId="{C8DA4C2A-63EF-1040-97BD-6A2B45147ACC}" type="presOf" srcId="{518DF893-66B2-B44C-BB65-3364275EE473}" destId="{B59EB3DE-8FB4-8241-A2F3-6CFF1527A107}" srcOrd="2" destOrd="0" presId="urn:microsoft.com/office/officeart/2005/8/layout/gear1"/>
    <dgm:cxn modelId="{D3DDF26A-2B2B-774A-BB25-D6CE7AD66222}" type="presOf" srcId="{518DF893-66B2-B44C-BB65-3364275EE473}" destId="{1823D305-66BD-4448-9D04-39BFC9AB5491}" srcOrd="1" destOrd="0" presId="urn:microsoft.com/office/officeart/2005/8/layout/gear1"/>
    <dgm:cxn modelId="{CF444427-D88A-614B-9717-D90EBEB42F72}" type="presOf" srcId="{F1499A26-27D9-4240-8AD9-D1A19BEF9D51}" destId="{ABA96845-311E-AF4F-BA94-3001C523637C}" srcOrd="0" destOrd="0" presId="urn:microsoft.com/office/officeart/2005/8/layout/gear1"/>
    <dgm:cxn modelId="{8E812AD9-4F7D-254E-8934-A57B130A5B1F}" type="presOf" srcId="{72916BDB-9EC0-3D46-ACD2-8F31D4E1EB2F}" destId="{85C6708A-1F3F-ED44-9EAF-CC62B9FA2FFB}" srcOrd="2" destOrd="0" presId="urn:microsoft.com/office/officeart/2005/8/layout/gear1"/>
    <dgm:cxn modelId="{5079BD62-B31F-1C4E-B957-73868D7E0345}" type="presOf" srcId="{5910C982-4F50-5A46-A29B-FC4E86465646}" destId="{396A0285-D367-DE44-A27A-31B7D4F49CC7}" srcOrd="0" destOrd="0" presId="urn:microsoft.com/office/officeart/2005/8/layout/gear1"/>
    <dgm:cxn modelId="{946FA6D0-F3E9-E241-8D90-F9BB3E488C63}" type="presOf" srcId="{7B1C7239-695C-2743-B166-64CB7B617B55}" destId="{BA09A057-7403-9C49-964E-66B72624F61C}" srcOrd="0" destOrd="0" presId="urn:microsoft.com/office/officeart/2005/8/layout/gear1"/>
    <dgm:cxn modelId="{03BF42A2-4D75-CB4C-900F-DBBBCAB60EFC}" type="presOf" srcId="{72916BDB-9EC0-3D46-ACD2-8F31D4E1EB2F}" destId="{1BFE1CCF-6608-C141-A54D-EB4773F3187E}" srcOrd="1" destOrd="0" presId="urn:microsoft.com/office/officeart/2005/8/layout/gear1"/>
    <dgm:cxn modelId="{58C190DA-ABE7-9F4F-8EFF-C1DB2D3A7F96}" srcId="{F1499A26-27D9-4240-8AD9-D1A19BEF9D51}" destId="{72916BDB-9EC0-3D46-ACD2-8F31D4E1EB2F}" srcOrd="2" destOrd="0" parTransId="{AC090044-A111-BA4A-A553-25C215D0A4E9}" sibTransId="{2BC26D65-B530-354F-A2BA-AFA0DE1F430F}"/>
    <dgm:cxn modelId="{3E7D87A1-9164-6748-B70F-0591A452895F}" type="presParOf" srcId="{ABA96845-311E-AF4F-BA94-3001C523637C}" destId="{E3303D01-1D4C-F543-891C-198255A73A7B}" srcOrd="0" destOrd="0" presId="urn:microsoft.com/office/officeart/2005/8/layout/gear1"/>
    <dgm:cxn modelId="{69831A7B-19AD-0846-BF8F-5A624CC349D4}" type="presParOf" srcId="{ABA96845-311E-AF4F-BA94-3001C523637C}" destId="{1823D305-66BD-4448-9D04-39BFC9AB5491}" srcOrd="1" destOrd="0" presId="urn:microsoft.com/office/officeart/2005/8/layout/gear1"/>
    <dgm:cxn modelId="{91EA3BBF-73D9-844E-8397-EC2212F3805D}" type="presParOf" srcId="{ABA96845-311E-AF4F-BA94-3001C523637C}" destId="{B59EB3DE-8FB4-8241-A2F3-6CFF1527A107}" srcOrd="2" destOrd="0" presId="urn:microsoft.com/office/officeart/2005/8/layout/gear1"/>
    <dgm:cxn modelId="{6B4ED2D3-CC0B-6B45-9649-89C60360FBF6}" type="presParOf" srcId="{ABA96845-311E-AF4F-BA94-3001C523637C}" destId="{BA09A057-7403-9C49-964E-66B72624F61C}" srcOrd="3" destOrd="0" presId="urn:microsoft.com/office/officeart/2005/8/layout/gear1"/>
    <dgm:cxn modelId="{F427D988-4C89-1B42-B51C-74BBB4E0ED4F}" type="presParOf" srcId="{ABA96845-311E-AF4F-BA94-3001C523637C}" destId="{899B2BD0-E0F8-D64B-9E55-52C534F0F289}" srcOrd="4" destOrd="0" presId="urn:microsoft.com/office/officeart/2005/8/layout/gear1"/>
    <dgm:cxn modelId="{E0D8DE68-578A-4A45-B3A9-BD78517E87AA}" type="presParOf" srcId="{ABA96845-311E-AF4F-BA94-3001C523637C}" destId="{4DC4EC68-E2B0-9B4B-848B-CE7788828311}" srcOrd="5" destOrd="0" presId="urn:microsoft.com/office/officeart/2005/8/layout/gear1"/>
    <dgm:cxn modelId="{4F411D1F-9FFD-FF49-9232-ACA4CEA2A200}" type="presParOf" srcId="{ABA96845-311E-AF4F-BA94-3001C523637C}" destId="{A2E27BD6-94CF-4043-907E-19A4E384F2DD}" srcOrd="6" destOrd="0" presId="urn:microsoft.com/office/officeart/2005/8/layout/gear1"/>
    <dgm:cxn modelId="{FB97040C-F8B8-A749-981A-8360E2DF8835}" type="presParOf" srcId="{ABA96845-311E-AF4F-BA94-3001C523637C}" destId="{1BFE1CCF-6608-C141-A54D-EB4773F3187E}" srcOrd="7" destOrd="0" presId="urn:microsoft.com/office/officeart/2005/8/layout/gear1"/>
    <dgm:cxn modelId="{DFB7852D-9530-734B-86E0-C83E4FB832FC}" type="presParOf" srcId="{ABA96845-311E-AF4F-BA94-3001C523637C}" destId="{85C6708A-1F3F-ED44-9EAF-CC62B9FA2FFB}" srcOrd="8" destOrd="0" presId="urn:microsoft.com/office/officeart/2005/8/layout/gear1"/>
    <dgm:cxn modelId="{B8A1C362-0C88-BE45-B74D-754488D1875E}" type="presParOf" srcId="{ABA96845-311E-AF4F-BA94-3001C523637C}" destId="{9FD1289E-1D01-9546-B3F0-1AABCE970F56}" srcOrd="9" destOrd="0" presId="urn:microsoft.com/office/officeart/2005/8/layout/gear1"/>
    <dgm:cxn modelId="{1A15DA6E-D11F-B240-B2EA-04BF1768158F}" type="presParOf" srcId="{ABA96845-311E-AF4F-BA94-3001C523637C}" destId="{73F5E635-C0C3-4546-AF32-E05708B8D8E3}" srcOrd="10" destOrd="0" presId="urn:microsoft.com/office/officeart/2005/8/layout/gear1"/>
    <dgm:cxn modelId="{023E2A1B-5725-F643-821F-3A7324AD4906}" type="presParOf" srcId="{ABA96845-311E-AF4F-BA94-3001C523637C}" destId="{396A0285-D367-DE44-A27A-31B7D4F49CC7}" srcOrd="11" destOrd="0" presId="urn:microsoft.com/office/officeart/2005/8/layout/gear1"/>
    <dgm:cxn modelId="{BB892C4A-B4ED-5248-B6E6-C6B590186C3D}" type="presParOf" srcId="{ABA96845-311E-AF4F-BA94-3001C523637C}" destId="{32C6AFA4-2F88-4E4E-9EAE-231D5FC3156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03D01-1D4C-F543-891C-198255A73A7B}">
      <dsp:nvSpPr>
        <dsp:cNvPr id="0" name=""/>
        <dsp:cNvSpPr/>
      </dsp:nvSpPr>
      <dsp:spPr>
        <a:xfrm>
          <a:off x="457200" y="342900"/>
          <a:ext cx="419100" cy="419100"/>
        </a:xfrm>
        <a:prstGeom prst="gear9">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a:off x="541458" y="441072"/>
        <a:ext cx="250584" cy="215426"/>
      </dsp:txXfrm>
    </dsp:sp>
    <dsp:sp modelId="{BA09A057-7403-9C49-964E-66B72624F61C}">
      <dsp:nvSpPr>
        <dsp:cNvPr id="0" name=""/>
        <dsp:cNvSpPr/>
      </dsp:nvSpPr>
      <dsp:spPr>
        <a:xfrm>
          <a:off x="213360" y="243840"/>
          <a:ext cx="304800" cy="304800"/>
        </a:xfrm>
        <a:prstGeom prst="gear6">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a:off x="290094" y="321038"/>
        <a:ext cx="151332" cy="150404"/>
      </dsp:txXfrm>
    </dsp:sp>
    <dsp:sp modelId="{A2E27BD6-94CF-4043-907E-19A4E384F2DD}">
      <dsp:nvSpPr>
        <dsp:cNvPr id="0" name=""/>
        <dsp:cNvSpPr/>
      </dsp:nvSpPr>
      <dsp:spPr>
        <a:xfrm rot="20700000">
          <a:off x="384079" y="33559"/>
          <a:ext cx="298641" cy="298641"/>
        </a:xfrm>
        <a:prstGeom prst="gear6">
          <a:avLst/>
        </a:prstGeom>
        <a:solidFill>
          <a:srgbClr val="0053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 </a:t>
          </a:r>
        </a:p>
      </dsp:txBody>
      <dsp:txXfrm rot="-20700000">
        <a:off x="449580" y="99060"/>
        <a:ext cx="167640" cy="167640"/>
      </dsp:txXfrm>
    </dsp:sp>
    <dsp:sp modelId="{73F5E635-C0C3-4546-AF32-E05708B8D8E3}">
      <dsp:nvSpPr>
        <dsp:cNvPr id="0" name=""/>
        <dsp:cNvSpPr/>
      </dsp:nvSpPr>
      <dsp:spPr>
        <a:xfrm>
          <a:off x="396888" y="293172"/>
          <a:ext cx="536448" cy="536448"/>
        </a:xfrm>
        <a:prstGeom prst="circularArrow">
          <a:avLst>
            <a:gd name="adj1" fmla="val 4687"/>
            <a:gd name="adj2" fmla="val 299029"/>
            <a:gd name="adj3" fmla="val 2245134"/>
            <a:gd name="adj4" fmla="val 16684161"/>
            <a:gd name="adj5" fmla="val 5469"/>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6A0285-D367-DE44-A27A-31B7D4F49CC7}">
      <dsp:nvSpPr>
        <dsp:cNvPr id="0" name=""/>
        <dsp:cNvSpPr/>
      </dsp:nvSpPr>
      <dsp:spPr>
        <a:xfrm>
          <a:off x="159380" y="191129"/>
          <a:ext cx="389763" cy="389763"/>
        </a:xfrm>
        <a:prstGeom prst="leftCircularArrow">
          <a:avLst>
            <a:gd name="adj1" fmla="val 6452"/>
            <a:gd name="adj2" fmla="val 429999"/>
            <a:gd name="adj3" fmla="val 10489124"/>
            <a:gd name="adj4" fmla="val 14837806"/>
            <a:gd name="adj5" fmla="val 7527"/>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C6AFA4-2F88-4E4E-9EAE-231D5FC3156C}">
      <dsp:nvSpPr>
        <dsp:cNvPr id="0" name=""/>
        <dsp:cNvSpPr/>
      </dsp:nvSpPr>
      <dsp:spPr>
        <a:xfrm>
          <a:off x="315000" y="-17124"/>
          <a:ext cx="420243" cy="420243"/>
        </a:xfrm>
        <a:prstGeom prst="circularArrow">
          <a:avLst>
            <a:gd name="adj1" fmla="val 5984"/>
            <a:gd name="adj2" fmla="val 394124"/>
            <a:gd name="adj3" fmla="val 13313824"/>
            <a:gd name="adj4" fmla="val 10508221"/>
            <a:gd name="adj5" fmla="val 6981"/>
          </a:avLst>
        </a:prstGeom>
        <a:solidFill>
          <a:srgbClr val="6F9F9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0.01923</cdr:x>
      <cdr:y>0.90316</cdr:y>
    </cdr:from>
    <cdr:to>
      <cdr:x>0.13699</cdr:x>
      <cdr:y>0.98814</cdr:y>
    </cdr:to>
    <cdr:sp macro="" textlink="">
      <cdr:nvSpPr>
        <cdr:cNvPr id="2" name="TextBox 1"/>
        <cdr:cNvSpPr txBox="1"/>
      </cdr:nvSpPr>
      <cdr:spPr>
        <a:xfrm xmlns:a="http://schemas.openxmlformats.org/drawingml/2006/main">
          <a:off x="217715" y="6218465"/>
          <a:ext cx="1333500" cy="585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21"/>
          <p:cNvSpPr>
            <a:spLocks noChangeArrowheads="1"/>
          </p:cNvSpPr>
          <p:nvPr/>
        </p:nvSpPr>
        <p:spPr bwMode="auto">
          <a:xfrm>
            <a:off x="6518332" y="8951690"/>
            <a:ext cx="338953" cy="229466"/>
          </a:xfrm>
          <a:prstGeom prst="rect">
            <a:avLst/>
          </a:prstGeom>
          <a:noFill/>
          <a:ln w="9525">
            <a:noFill/>
            <a:miter lim="800000"/>
            <a:headEnd/>
            <a:tailEnd/>
          </a:ln>
          <a:effectLst/>
        </p:spPr>
        <p:txBody>
          <a:bodyPr wrap="none" lIns="89048" tIns="44524" rIns="89048" bIns="44524">
            <a:spAutoFit/>
          </a:bodyPr>
          <a:lstStyle/>
          <a:p>
            <a:pPr defTabSz="910108" eaLnBrk="0" hangingPunct="0">
              <a:lnSpc>
                <a:spcPct val="90000"/>
              </a:lnSpc>
              <a:spcBef>
                <a:spcPct val="0"/>
              </a:spcBef>
            </a:pPr>
            <a:fld id="{8E959640-3EC2-45B7-8FBE-5A952E3B3D55}" type="slidenum">
              <a:rPr lang="en-US" sz="1000"/>
              <a:pPr defTabSz="910108" eaLnBrk="0" hangingPunct="0">
                <a:lnSpc>
                  <a:spcPct val="90000"/>
                </a:lnSpc>
                <a:spcBef>
                  <a:spcPct val="0"/>
                </a:spcBef>
              </a:pPr>
              <a:t>‹#›</a:t>
            </a:fld>
            <a:endParaRPr lang="en-US" sz="1000"/>
          </a:p>
        </p:txBody>
      </p:sp>
      <p:sp>
        <p:nvSpPr>
          <p:cNvPr id="9" name="Line 22"/>
          <p:cNvSpPr>
            <a:spLocks noChangeShapeType="1"/>
          </p:cNvSpPr>
          <p:nvPr/>
        </p:nvSpPr>
        <p:spPr bwMode="auto">
          <a:xfrm flipH="1">
            <a:off x="231112" y="8836603"/>
            <a:ext cx="6548176" cy="0"/>
          </a:xfrm>
          <a:prstGeom prst="line">
            <a:avLst/>
          </a:prstGeom>
          <a:noFill/>
          <a:ln w="6350">
            <a:solidFill>
              <a:schemeClr val="tx1"/>
            </a:solidFill>
            <a:round/>
            <a:headEnd/>
            <a:tailEnd/>
          </a:ln>
          <a:effectLst/>
        </p:spPr>
        <p:txBody>
          <a:bodyPr wrap="none" lIns="92293" tIns="46146" rIns="92293" bIns="46146" anchor="ctr">
            <a:spAutoFit/>
          </a:bodyPr>
          <a:lstStyle/>
          <a:p>
            <a:endParaRPr lang="en-US"/>
          </a:p>
        </p:txBody>
      </p:sp>
      <p:pic>
        <p:nvPicPr>
          <p:cNvPr id="10" name="Picture 23" descr="SEI_CMU_1Line_Blk"/>
          <p:cNvPicPr>
            <a:picLocks noChangeAspect="1" noChangeArrowheads="1"/>
          </p:cNvPicPr>
          <p:nvPr/>
        </p:nvPicPr>
        <p:blipFill>
          <a:blip r:embed="rId2" cstate="print"/>
          <a:srcRect/>
          <a:stretch>
            <a:fillRect/>
          </a:stretch>
        </p:blipFill>
        <p:spPr bwMode="auto">
          <a:xfrm>
            <a:off x="263212" y="8932509"/>
            <a:ext cx="3768411" cy="223778"/>
          </a:xfrm>
          <a:prstGeom prst="rect">
            <a:avLst/>
          </a:prstGeom>
          <a:noFill/>
        </p:spPr>
      </p:pic>
    </p:spTree>
    <p:extLst>
      <p:ext uri="{BB962C8B-B14F-4D97-AF65-F5344CB8AC3E}">
        <p14:creationId xmlns:p14="http://schemas.microsoft.com/office/powerpoint/2010/main" val="2647225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34078" y="4416429"/>
            <a:ext cx="5142244" cy="4181462"/>
          </a:xfrm>
          <a:prstGeom prst="rect">
            <a:avLst/>
          </a:prstGeom>
          <a:noFill/>
          <a:ln w="9525">
            <a:noFill/>
            <a:miter lim="800000"/>
            <a:headEnd/>
            <a:tailEnd/>
          </a:ln>
        </p:spPr>
        <p:txBody>
          <a:bodyPr vert="horz" wrap="square" lIns="93170" tIns="46584" rIns="93170" bIns="46584" numCol="1" anchor="t" anchorCtr="0" compatLnSpc="1">
            <a:prstTxWarp prst="textNoShape">
              <a:avLst/>
            </a:prstTxWarp>
          </a:bodyPr>
          <a:lstStyle/>
          <a:p>
            <a:pPr lvl="0"/>
            <a:r>
              <a:rPr lang="en-US"/>
              <a:t>Click to edit Master text styles</a:t>
            </a:r>
          </a:p>
        </p:txBody>
      </p:sp>
      <p:sp>
        <p:nvSpPr>
          <p:cNvPr id="10" name="Rectangle 21"/>
          <p:cNvSpPr>
            <a:spLocks noChangeArrowheads="1"/>
          </p:cNvSpPr>
          <p:nvPr/>
        </p:nvSpPr>
        <p:spPr bwMode="auto">
          <a:xfrm>
            <a:off x="6518332" y="8951690"/>
            <a:ext cx="338953" cy="229466"/>
          </a:xfrm>
          <a:prstGeom prst="rect">
            <a:avLst/>
          </a:prstGeom>
          <a:noFill/>
          <a:ln w="9525">
            <a:noFill/>
            <a:miter lim="800000"/>
            <a:headEnd/>
            <a:tailEnd/>
          </a:ln>
          <a:effectLst/>
        </p:spPr>
        <p:txBody>
          <a:bodyPr wrap="none" lIns="89048" tIns="44524" rIns="89048" bIns="44524">
            <a:spAutoFit/>
          </a:bodyPr>
          <a:lstStyle/>
          <a:p>
            <a:pPr defTabSz="910108" eaLnBrk="0" hangingPunct="0">
              <a:lnSpc>
                <a:spcPct val="90000"/>
              </a:lnSpc>
              <a:spcBef>
                <a:spcPct val="0"/>
              </a:spcBef>
            </a:pPr>
            <a:fld id="{8E959640-3EC2-45B7-8FBE-5A952E3B3D55}" type="slidenum">
              <a:rPr lang="en-US" sz="1000"/>
              <a:pPr defTabSz="910108" eaLnBrk="0" hangingPunct="0">
                <a:lnSpc>
                  <a:spcPct val="90000"/>
                </a:lnSpc>
                <a:spcBef>
                  <a:spcPct val="0"/>
                </a:spcBef>
              </a:pPr>
              <a:t>‹#›</a:t>
            </a:fld>
            <a:endParaRPr lang="en-US" sz="1000"/>
          </a:p>
        </p:txBody>
      </p:sp>
      <p:sp>
        <p:nvSpPr>
          <p:cNvPr id="11" name="Line 22"/>
          <p:cNvSpPr>
            <a:spLocks noChangeShapeType="1"/>
          </p:cNvSpPr>
          <p:nvPr/>
        </p:nvSpPr>
        <p:spPr bwMode="auto">
          <a:xfrm flipH="1">
            <a:off x="231112" y="8836603"/>
            <a:ext cx="6548176" cy="0"/>
          </a:xfrm>
          <a:prstGeom prst="line">
            <a:avLst/>
          </a:prstGeom>
          <a:noFill/>
          <a:ln w="6350">
            <a:solidFill>
              <a:schemeClr val="tx1"/>
            </a:solidFill>
            <a:round/>
            <a:headEnd/>
            <a:tailEnd/>
          </a:ln>
          <a:effectLst/>
        </p:spPr>
        <p:txBody>
          <a:bodyPr wrap="none" lIns="92293" tIns="46146" rIns="92293" bIns="46146" anchor="ctr">
            <a:spAutoFit/>
          </a:bodyPr>
          <a:lstStyle/>
          <a:p>
            <a:endParaRPr lang="en-US"/>
          </a:p>
        </p:txBody>
      </p:sp>
      <p:pic>
        <p:nvPicPr>
          <p:cNvPr id="12" name="Picture 23" descr="SEI_CMU_1Line_Blk"/>
          <p:cNvPicPr>
            <a:picLocks noChangeAspect="1" noChangeArrowheads="1"/>
          </p:cNvPicPr>
          <p:nvPr/>
        </p:nvPicPr>
        <p:blipFill>
          <a:blip r:embed="rId2" cstate="print"/>
          <a:srcRect/>
          <a:stretch>
            <a:fillRect/>
          </a:stretch>
        </p:blipFill>
        <p:spPr bwMode="auto">
          <a:xfrm>
            <a:off x="263212" y="8932509"/>
            <a:ext cx="3768411" cy="223778"/>
          </a:xfrm>
          <a:prstGeom prst="rect">
            <a:avLst/>
          </a:prstGeom>
          <a:noFill/>
        </p:spPr>
      </p:pic>
    </p:spTree>
    <p:extLst>
      <p:ext uri="{BB962C8B-B14F-4D97-AF65-F5344CB8AC3E}">
        <p14:creationId xmlns:p14="http://schemas.microsoft.com/office/powerpoint/2010/main" val="350457799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052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3484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558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a:latin typeface="Arial" pitchFamily="-108" charset="0"/>
              <a:ea typeface="ＭＳ Ｐゴシック" pitchFamily="-108" charset="-128"/>
            </a:endParaRPr>
          </a:p>
        </p:txBody>
      </p:sp>
    </p:spTree>
    <p:extLst>
      <p:ext uri="{BB962C8B-B14F-4D97-AF65-F5344CB8AC3E}">
        <p14:creationId xmlns:p14="http://schemas.microsoft.com/office/powerpoint/2010/main" val="201611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9494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a:latin typeface="Arial" pitchFamily="-108" charset="0"/>
              <a:ea typeface="ＭＳ Ｐゴシック" pitchFamily="-108" charset="-128"/>
            </a:endParaRPr>
          </a:p>
        </p:txBody>
      </p:sp>
    </p:spTree>
    <p:extLst>
      <p:ext uri="{BB962C8B-B14F-4D97-AF65-F5344CB8AC3E}">
        <p14:creationId xmlns:p14="http://schemas.microsoft.com/office/powerpoint/2010/main" val="240978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1241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8842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47332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338782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012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1291996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835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230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4862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1497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78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90017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723334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90812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75204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186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2717212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1210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37041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57517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1997940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150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3782886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72855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43938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36078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6463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397178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88084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19516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65952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27771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60916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4069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30967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88992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11170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8577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1165951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97125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80741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14726448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28104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83976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965021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14671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712615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18786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7465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8151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53655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05919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635233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429218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551194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257439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453538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38477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30167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14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normAutofit/>
          </a:bodyPr>
          <a:lstStyle/>
          <a:p>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9584564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35686" y="4419630"/>
            <a:ext cx="5139034" cy="4178265"/>
          </a:xfrm>
        </p:spPr>
        <p:txBody>
          <a:bodyPr lIns="92509" tIns="46253" rIns="92509" bIns="46253"/>
          <a:lstStyle/>
          <a:p>
            <a:pPr marL="192276" indent="-192276"/>
            <a:endParaRPr lang="en-US" dirty="0"/>
          </a:p>
        </p:txBody>
      </p:sp>
    </p:spTree>
    <p:extLst>
      <p:ext uri="{BB962C8B-B14F-4D97-AF65-F5344CB8AC3E}">
        <p14:creationId xmlns:p14="http://schemas.microsoft.com/office/powerpoint/2010/main" val="4112698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677936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558820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34091" y="4413825"/>
            <a:ext cx="5142218" cy="4184363"/>
          </a:xfrm>
          <a:noFill/>
          <a:ln/>
        </p:spPr>
        <p:txBody>
          <a:bodyPr lIns="86846" tIns="41813" rIns="86846" bIns="41813"/>
          <a:lstStyle/>
          <a:p>
            <a:pPr eaLnBrk="1" hangingPunct="1">
              <a:tabLst/>
            </a:pPr>
            <a:endParaRPr lang="en-US" dirty="0">
              <a:latin typeface="Arial" pitchFamily="-108" charset="0"/>
              <a:ea typeface="ＭＳ Ｐゴシック" pitchFamily="-108" charset="-128"/>
            </a:endParaRPr>
          </a:p>
        </p:txBody>
      </p:sp>
    </p:spTree>
    <p:extLst>
      <p:ext uri="{BB962C8B-B14F-4D97-AF65-F5344CB8AC3E}">
        <p14:creationId xmlns:p14="http://schemas.microsoft.com/office/powerpoint/2010/main" val="20972520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5834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381300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482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1507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5326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27117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pic>
        <p:nvPicPr>
          <p:cNvPr id="5" name="Picture 4" descr="SGMM_Powerpoin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113"/>
            <a:ext cx="9144000" cy="6928113"/>
          </a:xfrm>
          <a:prstGeom prst="rect">
            <a:avLst/>
          </a:prstGeom>
        </p:spPr>
      </p:pic>
      <p:sp>
        <p:nvSpPr>
          <p:cNvPr id="10" name="Content Placeholder 9"/>
          <p:cNvSpPr>
            <a:spLocks noGrp="1"/>
          </p:cNvSpPr>
          <p:nvPr>
            <p:ph sz="quarter" idx="10"/>
          </p:nvPr>
        </p:nvSpPr>
        <p:spPr>
          <a:xfrm>
            <a:off x="4572000" y="2438400"/>
            <a:ext cx="4038600" cy="1219200"/>
          </a:xfrm>
        </p:spPr>
        <p:txBody>
          <a:bodyPr/>
          <a:lstStyle>
            <a:lvl1pPr marL="0" marR="0" indent="0" algn="l" defTabSz="914400" rtl="0" eaLnBrk="1" fontAlgn="base" latinLnBrk="0" hangingPunct="1">
              <a:lnSpc>
                <a:spcPct val="95000"/>
              </a:lnSpc>
              <a:spcBef>
                <a:spcPts val="0"/>
              </a:spcBef>
              <a:spcAft>
                <a:spcPts val="0"/>
              </a:spcAft>
              <a:buClrTx/>
              <a:buSzPct val="70000"/>
              <a:buFontTx/>
              <a:buNone/>
              <a:tabLst/>
              <a:defRPr sz="2000" b="0" i="0">
                <a:latin typeface="Gill Sans Light"/>
                <a:cs typeface="Gill Sans Light"/>
              </a:defRPr>
            </a:lvl1pPr>
            <a:lvl2pPr marL="114300" indent="0">
              <a:buNone/>
              <a:defRPr/>
            </a:lvl2pPr>
            <a:lvl3pPr marL="398463" indent="0">
              <a:buNone/>
              <a:defRPr/>
            </a:lvl3pPr>
            <a:lvl4pPr marL="690563" indent="0">
              <a:buNone/>
              <a:defRPr/>
            </a:lvl4pPr>
            <a:lvl5pPr marL="973137" indent="0">
              <a:buNone/>
              <a:defRPr/>
            </a:lvl5pPr>
          </a:lstStyle>
          <a:p>
            <a:pPr lvl="0"/>
            <a:r>
              <a:rPr lang="en-US" dirty="0"/>
              <a:t>Click to edit Master text styles</a:t>
            </a:r>
          </a:p>
        </p:txBody>
      </p:sp>
      <p:sp>
        <p:nvSpPr>
          <p:cNvPr id="6" name="Rectangle 72"/>
          <p:cNvSpPr>
            <a:spLocks noChangeArrowheads="1"/>
          </p:cNvSpPr>
          <p:nvPr userDrawn="1"/>
        </p:nvSpPr>
        <p:spPr bwMode="auto">
          <a:xfrm>
            <a:off x="76200" y="6518927"/>
            <a:ext cx="2057400" cy="225703"/>
          </a:xfrm>
          <a:prstGeom prst="rect">
            <a:avLst/>
          </a:prstGeom>
          <a:noFill/>
          <a:ln w="6350">
            <a:noFill/>
            <a:miter lim="800000"/>
            <a:headEnd/>
            <a:tailEnd/>
          </a:ln>
          <a:effectLst/>
        </p:spPr>
        <p:txBody>
          <a:bodyPr wrap="square" anchor="ctr">
            <a:spAutoFit/>
          </a:bodyPr>
          <a:lstStyle/>
          <a:p>
            <a:pPr marL="177800" indent="-177800" algn="r" eaLnBrk="0" hangingPunct="0">
              <a:lnSpc>
                <a:spcPct val="110000"/>
              </a:lnSpc>
              <a:spcBef>
                <a:spcPct val="0"/>
              </a:spcBef>
            </a:pPr>
            <a:r>
              <a:rPr lang="en-US" sz="800" b="0" dirty="0">
                <a:solidFill>
                  <a:schemeClr val="bg1">
                    <a:lumMod val="95000"/>
                  </a:schemeClr>
                </a:solidFill>
              </a:rPr>
              <a:t>© 2018 Carnegie Mellon University</a:t>
            </a:r>
          </a:p>
        </p:txBody>
      </p:sp>
      <p:grpSp>
        <p:nvGrpSpPr>
          <p:cNvPr id="8" name="Group 7"/>
          <p:cNvGrpSpPr/>
          <p:nvPr userDrawn="1"/>
        </p:nvGrpSpPr>
        <p:grpSpPr>
          <a:xfrm>
            <a:off x="4114800" y="6358939"/>
            <a:ext cx="3581400" cy="457200"/>
            <a:chOff x="4114800" y="6358939"/>
            <a:chExt cx="3581400" cy="457200"/>
          </a:xfrm>
        </p:grpSpPr>
        <p:sp>
          <p:nvSpPr>
            <p:cNvPr id="9" name="Rectangle 8"/>
            <p:cNvSpPr/>
            <p:nvPr userDrawn="1"/>
          </p:nvSpPr>
          <p:spPr bwMode="auto">
            <a:xfrm>
              <a:off x="4114800" y="6358939"/>
              <a:ext cx="3581400" cy="457200"/>
            </a:xfrm>
            <a:prstGeom prst="rect">
              <a:avLst/>
            </a:prstGeom>
            <a:solidFill>
              <a:srgbClr val="4178B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1640" y="6410130"/>
              <a:ext cx="2092960" cy="354819"/>
            </a:xfrm>
            <a:prstGeom prst="rect">
              <a:avLst/>
            </a:prstGeom>
          </p:spPr>
        </p:pic>
      </p:grpSp>
    </p:spTree>
    <p:extLst>
      <p:ext uri="{BB962C8B-B14F-4D97-AF65-F5344CB8AC3E}">
        <p14:creationId xmlns:p14="http://schemas.microsoft.com/office/powerpoint/2010/main" val="11621933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
        <p:nvSpPr>
          <p:cNvPr id="7" name="Rectangle 83"/>
          <p:cNvSpPr>
            <a:spLocks noChangeArrowheads="1"/>
          </p:cNvSpPr>
          <p:nvPr userDrawn="1"/>
        </p:nvSpPr>
        <p:spPr bwMode="auto">
          <a:xfrm>
            <a:off x="8558213" y="6581775"/>
            <a:ext cx="323850" cy="228600"/>
          </a:xfrm>
          <a:prstGeom prst="rect">
            <a:avLst/>
          </a:prstGeom>
          <a:noFill/>
          <a:ln w="6350">
            <a:noFill/>
            <a:miter lim="800000"/>
            <a:headEnd/>
            <a:tailEnd/>
          </a:ln>
          <a:effectLst/>
        </p:spPr>
        <p:txBody>
          <a:bodyPr wrap="none" anchor="ctr">
            <a:spAutoFit/>
          </a:bodyPr>
          <a:lstStyle/>
          <a:p>
            <a:pPr algn="ctr" eaLnBrk="0" hangingPunct="0">
              <a:spcBef>
                <a:spcPct val="0"/>
              </a:spcBef>
            </a:pPr>
            <a:fld id="{0FD7C5BF-16EC-496A-AD82-C63A648F61EB}" type="slidenum">
              <a:rPr lang="en-US" sz="900" b="1"/>
              <a:pPr algn="ctr" eaLnBrk="0" hangingPunct="0">
                <a:spcBef>
                  <a:spcPct val="0"/>
                </a:spcBef>
              </a:pPr>
              <a:t>‹#›</a:t>
            </a:fld>
            <a:endParaRPr lang="en-US" sz="900" b="1"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
        <p:nvSpPr>
          <p:cNvPr id="4" name="Rectangle 83"/>
          <p:cNvSpPr>
            <a:spLocks noChangeArrowheads="1"/>
          </p:cNvSpPr>
          <p:nvPr userDrawn="1"/>
        </p:nvSpPr>
        <p:spPr bwMode="auto">
          <a:xfrm>
            <a:off x="8558213" y="6581775"/>
            <a:ext cx="323850" cy="228600"/>
          </a:xfrm>
          <a:prstGeom prst="rect">
            <a:avLst/>
          </a:prstGeom>
          <a:noFill/>
          <a:ln w="6350">
            <a:noFill/>
            <a:miter lim="800000"/>
            <a:headEnd/>
            <a:tailEnd/>
          </a:ln>
          <a:effectLst/>
        </p:spPr>
        <p:txBody>
          <a:bodyPr wrap="none" anchor="ctr">
            <a:spAutoFit/>
          </a:bodyPr>
          <a:lstStyle/>
          <a:p>
            <a:pPr algn="ctr" eaLnBrk="0" hangingPunct="0">
              <a:spcBef>
                <a:spcPct val="0"/>
              </a:spcBef>
            </a:pPr>
            <a:fld id="{0FD7C5BF-16EC-496A-AD82-C63A648F61EB}" type="slidenum">
              <a:rPr lang="en-US" sz="900" b="1"/>
              <a:pPr algn="ctr" eaLnBrk="0" hangingPunct="0">
                <a:spcBef>
                  <a:spcPct val="0"/>
                </a:spcBef>
              </a:pPr>
              <a:t>‹#›</a:t>
            </a:fld>
            <a:endParaRPr lang="en-US" sz="900" b="1"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Vertical 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tical 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cSld>
  <p:clrMapOvr>
    <a:masterClrMapping/>
  </p:clrMapOvr>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ap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4254520495"/>
      </p:ext>
    </p:extLst>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GMM Matrix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sp>
        <p:nvSpPr>
          <p:cNvPr id="7"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spTree>
    <p:extLst>
      <p:ext uri="{BB962C8B-B14F-4D97-AF65-F5344CB8AC3E}">
        <p14:creationId xmlns:p14="http://schemas.microsoft.com/office/powerpoint/2010/main" val="6938971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10799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96983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page">
    <p:spTree>
      <p:nvGrpSpPr>
        <p:cNvPr id="1" name=""/>
        <p:cNvGrpSpPr/>
        <p:nvPr/>
      </p:nvGrpSpPr>
      <p:grpSpPr>
        <a:xfrm>
          <a:off x="0" y="0"/>
          <a:ext cx="0" cy="0"/>
          <a:chOff x="0" y="0"/>
          <a:chExt cx="0" cy="0"/>
        </a:xfrm>
      </p:grpSpPr>
      <p:pic>
        <p:nvPicPr>
          <p:cNvPr id="5" name="Picture 4" descr="SGMM_Powerpoint.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0113"/>
            <a:ext cx="9144000" cy="6928113"/>
          </a:xfrm>
          <a:prstGeom prst="rect">
            <a:avLst/>
          </a:prstGeom>
        </p:spPr>
      </p:pic>
      <p:sp>
        <p:nvSpPr>
          <p:cNvPr id="10" name="Content Placeholder 9"/>
          <p:cNvSpPr>
            <a:spLocks noGrp="1"/>
          </p:cNvSpPr>
          <p:nvPr>
            <p:ph sz="quarter" idx="10"/>
          </p:nvPr>
        </p:nvSpPr>
        <p:spPr>
          <a:xfrm>
            <a:off x="4572000" y="2438400"/>
            <a:ext cx="4038600" cy="1219200"/>
          </a:xfrm>
        </p:spPr>
        <p:txBody>
          <a:bodyPr/>
          <a:lstStyle>
            <a:lvl1pPr marL="0" marR="0" indent="0" algn="l" defTabSz="914400" rtl="0" eaLnBrk="1" fontAlgn="base" latinLnBrk="0" hangingPunct="1">
              <a:lnSpc>
                <a:spcPct val="95000"/>
              </a:lnSpc>
              <a:spcBef>
                <a:spcPts val="0"/>
              </a:spcBef>
              <a:spcAft>
                <a:spcPts val="0"/>
              </a:spcAft>
              <a:buClrTx/>
              <a:buSzPct val="70000"/>
              <a:buFontTx/>
              <a:buNone/>
              <a:tabLst/>
              <a:defRPr sz="2000" b="0" i="0">
                <a:latin typeface="Gill Sans Light"/>
                <a:cs typeface="Gill Sans Light"/>
              </a:defRPr>
            </a:lvl1pPr>
            <a:lvl2pPr marL="114300" indent="0">
              <a:buNone/>
              <a:defRPr/>
            </a:lvl2pPr>
            <a:lvl3pPr marL="398463" indent="0">
              <a:buNone/>
              <a:defRPr/>
            </a:lvl3pPr>
            <a:lvl4pPr marL="690563" indent="0">
              <a:buNone/>
              <a:defRPr/>
            </a:lvl4pPr>
            <a:lvl5pPr marL="973137" indent="0">
              <a:buNone/>
              <a:defRPr/>
            </a:lvl5pPr>
          </a:lstStyle>
          <a:p>
            <a:pPr lvl="0"/>
            <a:r>
              <a:rPr lang="en-US"/>
              <a:t>Click to edit Master text styles</a:t>
            </a:r>
          </a:p>
        </p:txBody>
      </p:sp>
      <p:sp>
        <p:nvSpPr>
          <p:cNvPr id="6" name="Rectangle 72"/>
          <p:cNvSpPr>
            <a:spLocks noChangeArrowheads="1"/>
          </p:cNvSpPr>
          <p:nvPr userDrawn="1"/>
        </p:nvSpPr>
        <p:spPr bwMode="auto">
          <a:xfrm>
            <a:off x="76200" y="6518927"/>
            <a:ext cx="2057400" cy="225703"/>
          </a:xfrm>
          <a:prstGeom prst="rect">
            <a:avLst/>
          </a:prstGeom>
          <a:noFill/>
          <a:ln w="6350">
            <a:noFill/>
            <a:miter lim="800000"/>
            <a:headEnd/>
            <a:tailEnd/>
          </a:ln>
          <a:effectLst/>
        </p:spPr>
        <p:txBody>
          <a:bodyPr wrap="square" anchor="ctr">
            <a:spAutoFit/>
          </a:bodyPr>
          <a:lstStyle/>
          <a:p>
            <a:pPr marL="177800" indent="-177800" algn="r" eaLnBrk="0" hangingPunct="0">
              <a:lnSpc>
                <a:spcPct val="110000"/>
              </a:lnSpc>
              <a:spcBef>
                <a:spcPct val="0"/>
              </a:spcBef>
            </a:pPr>
            <a:r>
              <a:rPr lang="en-US" sz="800" b="0" dirty="0">
                <a:solidFill>
                  <a:schemeClr val="bg1">
                    <a:lumMod val="95000"/>
                  </a:schemeClr>
                </a:solidFill>
              </a:rPr>
              <a:t>© 2018 Carnegie Mellon University</a:t>
            </a:r>
          </a:p>
        </p:txBody>
      </p:sp>
      <p:grpSp>
        <p:nvGrpSpPr>
          <p:cNvPr id="8" name="Group 7"/>
          <p:cNvGrpSpPr/>
          <p:nvPr userDrawn="1"/>
        </p:nvGrpSpPr>
        <p:grpSpPr>
          <a:xfrm>
            <a:off x="4114800" y="6358939"/>
            <a:ext cx="3581400" cy="457200"/>
            <a:chOff x="4114800" y="6358939"/>
            <a:chExt cx="3581400" cy="457200"/>
          </a:xfrm>
        </p:grpSpPr>
        <p:sp>
          <p:nvSpPr>
            <p:cNvPr id="9" name="Rectangle 8"/>
            <p:cNvSpPr/>
            <p:nvPr userDrawn="1"/>
          </p:nvSpPr>
          <p:spPr bwMode="auto">
            <a:xfrm>
              <a:off x="4114800" y="6358939"/>
              <a:ext cx="3581400" cy="457200"/>
            </a:xfrm>
            <a:prstGeom prst="rect">
              <a:avLst/>
            </a:prstGeom>
            <a:solidFill>
              <a:srgbClr val="4178B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1640" y="6410130"/>
              <a:ext cx="2092960" cy="354819"/>
            </a:xfrm>
            <a:prstGeom prst="rect">
              <a:avLst/>
            </a:prstGeom>
          </p:spPr>
        </p:pic>
      </p:grpSp>
    </p:spTree>
    <p:extLst>
      <p:ext uri="{BB962C8B-B14F-4D97-AF65-F5344CB8AC3E}">
        <p14:creationId xmlns:p14="http://schemas.microsoft.com/office/powerpoint/2010/main" val="5166121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1663239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page">
    <p:spTree>
      <p:nvGrpSpPr>
        <p:cNvPr id="1" name=""/>
        <p:cNvGrpSpPr/>
        <p:nvPr/>
      </p:nvGrpSpPr>
      <p:grpSpPr>
        <a:xfrm>
          <a:off x="0" y="0"/>
          <a:ext cx="0" cy="0"/>
          <a:chOff x="0" y="0"/>
          <a:chExt cx="0" cy="0"/>
        </a:xfrm>
      </p:grpSpPr>
      <p:pic>
        <p:nvPicPr>
          <p:cNvPr id="5" name="Picture 4" descr="SGMM_Powerpoin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0113"/>
            <a:ext cx="9144000" cy="6928113"/>
          </a:xfrm>
          <a:prstGeom prst="rect">
            <a:avLst/>
          </a:prstGeom>
        </p:spPr>
      </p:pic>
      <p:sp>
        <p:nvSpPr>
          <p:cNvPr id="10" name="Content Placeholder 9"/>
          <p:cNvSpPr>
            <a:spLocks noGrp="1"/>
          </p:cNvSpPr>
          <p:nvPr>
            <p:ph sz="quarter" idx="10"/>
          </p:nvPr>
        </p:nvSpPr>
        <p:spPr>
          <a:xfrm>
            <a:off x="4572000" y="2438400"/>
            <a:ext cx="4038600" cy="1219200"/>
          </a:xfrm>
        </p:spPr>
        <p:txBody>
          <a:bodyPr/>
          <a:lstStyle>
            <a:lvl1pPr marL="0" marR="0" indent="0" algn="l" defTabSz="914400" rtl="0" eaLnBrk="1" fontAlgn="base" latinLnBrk="0" hangingPunct="1">
              <a:lnSpc>
                <a:spcPct val="95000"/>
              </a:lnSpc>
              <a:spcBef>
                <a:spcPts val="0"/>
              </a:spcBef>
              <a:spcAft>
                <a:spcPts val="0"/>
              </a:spcAft>
              <a:buClrTx/>
              <a:buSzPct val="70000"/>
              <a:buFontTx/>
              <a:buNone/>
              <a:tabLst/>
              <a:defRPr sz="2000" b="0" i="0">
                <a:latin typeface="Gill Sans Light"/>
                <a:cs typeface="Gill Sans Light"/>
              </a:defRPr>
            </a:lvl1pPr>
            <a:lvl2pPr marL="114300" indent="0">
              <a:buNone/>
              <a:defRPr/>
            </a:lvl2pPr>
            <a:lvl3pPr marL="398463" indent="0">
              <a:buNone/>
              <a:defRPr/>
            </a:lvl3pPr>
            <a:lvl4pPr marL="690563" indent="0">
              <a:buNone/>
              <a:defRPr/>
            </a:lvl4pPr>
            <a:lvl5pPr marL="973137" indent="0">
              <a:buNone/>
              <a:defRPr/>
            </a:lvl5pPr>
          </a:lstStyle>
          <a:p>
            <a:pPr lvl="0"/>
            <a:r>
              <a:rPr lang="en-US" dirty="0"/>
              <a:t>Click to edit Master text styles</a:t>
            </a:r>
          </a:p>
        </p:txBody>
      </p:sp>
      <p:sp>
        <p:nvSpPr>
          <p:cNvPr id="6" name="Rectangle 72"/>
          <p:cNvSpPr>
            <a:spLocks noChangeArrowheads="1"/>
          </p:cNvSpPr>
          <p:nvPr userDrawn="1"/>
        </p:nvSpPr>
        <p:spPr bwMode="auto">
          <a:xfrm>
            <a:off x="76200" y="6518927"/>
            <a:ext cx="2057400" cy="225703"/>
          </a:xfrm>
          <a:prstGeom prst="rect">
            <a:avLst/>
          </a:prstGeom>
          <a:noFill/>
          <a:ln w="6350">
            <a:noFill/>
            <a:miter lim="800000"/>
            <a:headEnd/>
            <a:tailEnd/>
          </a:ln>
          <a:effectLst/>
        </p:spPr>
        <p:txBody>
          <a:bodyPr wrap="square" anchor="ctr">
            <a:spAutoFit/>
          </a:bodyPr>
          <a:lstStyle/>
          <a:p>
            <a:pPr marL="177800" indent="-177800" algn="r" eaLnBrk="0" hangingPunct="0">
              <a:lnSpc>
                <a:spcPct val="110000"/>
              </a:lnSpc>
              <a:spcBef>
                <a:spcPct val="0"/>
              </a:spcBef>
            </a:pPr>
            <a:r>
              <a:rPr lang="en-US" sz="800" b="0" dirty="0">
                <a:solidFill>
                  <a:schemeClr val="bg1">
                    <a:lumMod val="95000"/>
                  </a:schemeClr>
                </a:solidFill>
              </a:rPr>
              <a:t>© 2018 Carnegie Mellon University</a:t>
            </a:r>
          </a:p>
        </p:txBody>
      </p:sp>
      <p:grpSp>
        <p:nvGrpSpPr>
          <p:cNvPr id="8" name="Group 7"/>
          <p:cNvGrpSpPr/>
          <p:nvPr userDrawn="1"/>
        </p:nvGrpSpPr>
        <p:grpSpPr>
          <a:xfrm>
            <a:off x="4114800" y="6358939"/>
            <a:ext cx="3581400" cy="457200"/>
            <a:chOff x="4114800" y="6358939"/>
            <a:chExt cx="3581400" cy="457200"/>
          </a:xfrm>
        </p:grpSpPr>
        <p:sp>
          <p:nvSpPr>
            <p:cNvPr id="9" name="Rectangle 8"/>
            <p:cNvSpPr/>
            <p:nvPr userDrawn="1"/>
          </p:nvSpPr>
          <p:spPr bwMode="auto">
            <a:xfrm>
              <a:off x="4114800" y="6358939"/>
              <a:ext cx="3581400" cy="457200"/>
            </a:xfrm>
            <a:prstGeom prst="rect">
              <a:avLst/>
            </a:prstGeom>
            <a:solidFill>
              <a:srgbClr val="4178B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1640" y="6410130"/>
              <a:ext cx="2092960" cy="354819"/>
            </a:xfrm>
            <a:prstGeom prst="rect">
              <a:avLst/>
            </a:prstGeom>
          </p:spPr>
        </p:pic>
      </p:grpSp>
    </p:spTree>
    <p:extLst>
      <p:ext uri="{BB962C8B-B14F-4D97-AF65-F5344CB8AC3E}">
        <p14:creationId xmlns:p14="http://schemas.microsoft.com/office/powerpoint/2010/main" val="8756761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9211102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12043938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3029485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1930729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3435582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9988"/>
            <a:ext cx="1905000" cy="455612"/>
          </a:xfrm>
          <a:prstGeom prst="rect">
            <a:avLst/>
          </a:prstGeom>
        </p:spPr>
        <p:txBody>
          <a:bodyPr/>
          <a:lstStyle>
            <a:lvl1pPr>
              <a:defRPr/>
            </a:lvl1pPr>
          </a:lstStyle>
          <a:p>
            <a:fld id="{53A8A92B-4786-4203-B0E3-E75E959A88F4}" type="datetimeFigureOut">
              <a:rPr lang="en-US">
                <a:solidFill>
                  <a:srgbClr val="000000"/>
                </a:solidFill>
              </a:rPr>
              <a:pPr/>
              <a:t>9/7/2018</a:t>
            </a:fld>
            <a:endParaRPr lang="en-US">
              <a:solidFill>
                <a:srgbClr val="000000"/>
              </a:solidFill>
            </a:endParaRP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0264686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20825"/>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5685442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6300" y="1295400"/>
            <a:ext cx="4000500" cy="48006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238686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0350" y="1219200"/>
            <a:ext cx="850265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87833746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9501354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8179953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8677306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13097001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17274281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9988"/>
            <a:ext cx="1905000" cy="455612"/>
          </a:xfrm>
          <a:prstGeom prst="rect">
            <a:avLst/>
          </a:prstGeom>
        </p:spPr>
        <p:txBody>
          <a:bodyPr/>
          <a:lstStyle>
            <a:lvl1pPr>
              <a:defRPr/>
            </a:lvl1pPr>
          </a:lstStyle>
          <a:p>
            <a:fld id="{53A8A92B-4786-4203-B0E3-E75E959A88F4}" type="datetimeFigureOut">
              <a:rPr lang="en-US">
                <a:solidFill>
                  <a:srgbClr val="000000"/>
                </a:solidFill>
              </a:rPr>
              <a:pPr/>
              <a:t>9/7/2018</a:t>
            </a:fld>
            <a:endParaRPr lang="en-US">
              <a:solidFill>
                <a:srgbClr val="000000"/>
              </a:solidFill>
            </a:endParaRP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7803822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20825"/>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21362348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60350" y="1219200"/>
            <a:ext cx="850265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4"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Tree>
    <p:extLst>
      <p:ext uri="{BB962C8B-B14F-4D97-AF65-F5344CB8AC3E}">
        <p14:creationId xmlns:p14="http://schemas.microsoft.com/office/powerpoint/2010/main" val="31909652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96706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51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Vertical 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
        <p:nvSpPr>
          <p:cNvPr id="3" name="Content Placeholder 2"/>
          <p:cNvSpPr>
            <a:spLocks noGrp="1"/>
          </p:cNvSpPr>
          <p:nvPr>
            <p:ph idx="1"/>
          </p:nvPr>
        </p:nvSpPr>
        <p:spPr>
          <a:xfrm>
            <a:off x="990600" y="457200"/>
            <a:ext cx="7696200" cy="585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9954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ical 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422275"/>
            <a:ext cx="419100" cy="5889625"/>
          </a:xfrm>
        </p:spPr>
        <p:txBody>
          <a:bodyPr vert="vert270"/>
          <a:lstStyle/>
          <a:p>
            <a:r>
              <a:rPr lang="en-US"/>
              <a:t>Click to edit Master title style</a:t>
            </a:r>
            <a:endParaRPr lang="en-US" dirty="0"/>
          </a:p>
        </p:txBody>
      </p:sp>
    </p:spTree>
    <p:extLst>
      <p:ext uri="{BB962C8B-B14F-4D97-AF65-F5344CB8AC3E}">
        <p14:creationId xmlns:p14="http://schemas.microsoft.com/office/powerpoint/2010/main" val="3814465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p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16160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GMM Matrix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098" y="1175462"/>
            <a:ext cx="7995311" cy="5277574"/>
          </a:xfrm>
          <a:prstGeom prst="rect">
            <a:avLst/>
          </a:prstGeom>
        </p:spPr>
      </p:pic>
    </p:spTree>
    <p:extLst>
      <p:ext uri="{BB962C8B-B14F-4D97-AF65-F5344CB8AC3E}">
        <p14:creationId xmlns:p14="http://schemas.microsoft.com/office/powerpoint/2010/main" val="35274339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Rectangle 10"/>
          <p:cNvSpPr>
            <a:spLocks noGrp="1" noChangeArrowheads="1"/>
          </p:cNvSpPr>
          <p:nvPr>
            <p:ph type="title"/>
          </p:nvPr>
        </p:nvSpPr>
        <p:spPr bwMode="auto">
          <a:xfrm>
            <a:off x="533400" y="422275"/>
            <a:ext cx="8153400" cy="3877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8" name="Line 84"/>
          <p:cNvSpPr>
            <a:spLocks noChangeShapeType="1"/>
          </p:cNvSpPr>
          <p:nvPr/>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7"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9" name="Rectangle 83"/>
          <p:cNvSpPr>
            <a:spLocks noChangeArrowheads="1"/>
          </p:cNvSpPr>
          <p:nvPr userDrawn="1"/>
        </p:nvSpPr>
        <p:spPr bwMode="auto">
          <a:xfrm>
            <a:off x="8558213" y="6581775"/>
            <a:ext cx="323850" cy="228600"/>
          </a:xfrm>
          <a:prstGeom prst="rect">
            <a:avLst/>
          </a:prstGeom>
          <a:noFill/>
          <a:ln w="6350">
            <a:noFill/>
            <a:miter lim="800000"/>
            <a:headEnd/>
            <a:tailEnd/>
          </a:ln>
          <a:effectLst/>
        </p:spPr>
        <p:txBody>
          <a:bodyPr wrap="none" anchor="ctr">
            <a:spAutoFit/>
          </a:bodyPr>
          <a:lstStyle/>
          <a:p>
            <a:pPr algn="ctr" eaLnBrk="0" hangingPunct="0">
              <a:spcBef>
                <a:spcPct val="0"/>
              </a:spcBef>
            </a:pPr>
            <a:fld id="{0FD7C5BF-16EC-496A-AD82-C63A648F61EB}" type="slidenum">
              <a:rPr lang="en-US" sz="900" b="1"/>
              <a:pPr algn="ctr" eaLnBrk="0" hangingPunct="0">
                <a:spcBef>
                  <a:spcPct val="0"/>
                </a:spcBef>
              </a:pPr>
              <a:t>‹#›</a:t>
            </a:fld>
            <a:endParaRPr lang="en-US" sz="900" b="1" dirty="0"/>
          </a:p>
        </p:txBody>
      </p:sp>
      <p:pic>
        <p:nvPicPr>
          <p:cNvPr id="11" name="Picture 10">
            <a:extLst>
              <a:ext uri="{FF2B5EF4-FFF2-40B4-BE49-F238E27FC236}">
                <a16:creationId xmlns="" xmlns:a16="http://schemas.microsoft.com/office/drawing/2014/main" id="{96C9E7FF-4D58-F64E-B158-9366B6C8205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extLst>
      <p:ext uri="{BB962C8B-B14F-4D97-AF65-F5344CB8AC3E}">
        <p14:creationId xmlns:p14="http://schemas.microsoft.com/office/powerpoint/2010/main" val="263168441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ransition/>
  <p:hf sldNum="0" hdr="0" ftr="0" dt="0"/>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ts val="1200"/>
        </a:spcBef>
        <a:spcAft>
          <a:spcPts val="400"/>
        </a:spcAft>
        <a:buSzPct val="70000"/>
        <a:defRPr sz="2200">
          <a:solidFill>
            <a:schemeClr val="tx1"/>
          </a:solidFill>
          <a:latin typeface="+mn-lt"/>
          <a:ea typeface="+mn-ea"/>
          <a:cs typeface="+mn-cs"/>
        </a:defRPr>
      </a:lvl1pPr>
      <a:lvl2pPr marL="284163" indent="-169863" algn="l" rtl="0" eaLnBrk="1" fontAlgn="base" hangingPunct="1">
        <a:lnSpc>
          <a:spcPct val="95000"/>
        </a:lnSpc>
        <a:spcBef>
          <a:spcPts val="300"/>
        </a:spcBef>
        <a:spcAft>
          <a:spcPct val="25000"/>
        </a:spcAft>
        <a:buFont typeface="Times" pitchFamily="1" charset="0"/>
        <a:buChar char="•"/>
        <a:defRPr sz="2000"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Rectangle 10"/>
          <p:cNvSpPr>
            <a:spLocks noGrp="1" noChangeArrowheads="1"/>
          </p:cNvSpPr>
          <p:nvPr>
            <p:ph type="title"/>
          </p:nvPr>
        </p:nvSpPr>
        <p:spPr bwMode="auto">
          <a:xfrm>
            <a:off x="533400" y="422275"/>
            <a:ext cx="8153400" cy="3877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8" name="Line 84"/>
          <p:cNvSpPr>
            <a:spLocks noChangeShapeType="1"/>
          </p:cNvSpPr>
          <p:nvPr/>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p>
        </p:txBody>
      </p:sp>
      <p:sp>
        <p:nvSpPr>
          <p:cNvPr id="7" name="Line 84"/>
          <p:cNvSpPr>
            <a:spLocks noChangeShapeType="1"/>
          </p:cNvSpPr>
          <p:nvPr/>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p>
        </p:txBody>
      </p:sp>
      <p:sp>
        <p:nvSpPr>
          <p:cNvPr id="2"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sp>
        <p:nvSpPr>
          <p:cNvPr id="9" name="Rectangle 83"/>
          <p:cNvSpPr>
            <a:spLocks noChangeArrowheads="1"/>
          </p:cNvSpPr>
          <p:nvPr userDrawn="1"/>
        </p:nvSpPr>
        <p:spPr bwMode="auto">
          <a:xfrm>
            <a:off x="8558213" y="6581775"/>
            <a:ext cx="323850" cy="228600"/>
          </a:xfrm>
          <a:prstGeom prst="rect">
            <a:avLst/>
          </a:prstGeom>
          <a:noFill/>
          <a:ln w="6350">
            <a:noFill/>
            <a:miter lim="800000"/>
            <a:headEnd/>
            <a:tailEnd/>
          </a:ln>
          <a:effectLst/>
        </p:spPr>
        <p:txBody>
          <a:bodyPr wrap="none" anchor="ctr">
            <a:spAutoFit/>
          </a:bodyPr>
          <a:lstStyle/>
          <a:p>
            <a:pPr algn="ctr" eaLnBrk="0" hangingPunct="0">
              <a:spcBef>
                <a:spcPct val="0"/>
              </a:spcBef>
            </a:pPr>
            <a:fld id="{0FD7C5BF-16EC-496A-AD82-C63A648F61EB}" type="slidenum">
              <a:rPr lang="en-US" sz="900" b="1"/>
              <a:pPr algn="ctr" eaLnBrk="0" hangingPunct="0">
                <a:spcBef>
                  <a:spcPct val="0"/>
                </a:spcBef>
              </a:pPr>
              <a:t>‹#›</a:t>
            </a:fld>
            <a:endParaRPr lang="en-US" sz="900" b="1" dirty="0"/>
          </a:p>
        </p:txBody>
      </p:sp>
      <p:sp>
        <p:nvSpPr>
          <p:cNvPr id="11"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p>
        </p:txBody>
      </p:sp>
      <p:pic>
        <p:nvPicPr>
          <p:cNvPr id="14" name="Picture 13">
            <a:extLst>
              <a:ext uri="{FF2B5EF4-FFF2-40B4-BE49-F238E27FC236}">
                <a16:creationId xmlns="" xmlns:a16="http://schemas.microsoft.com/office/drawing/2014/main" id="{96C9E7FF-4D58-F64E-B158-9366B6C820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757" r:id="rId12"/>
  </p:sldLayoutIdLst>
  <p:transition/>
  <p:hf sldNum="0" hdr="0" ftr="0" dt="0"/>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ts val="1200"/>
        </a:spcBef>
        <a:spcAft>
          <a:spcPts val="400"/>
        </a:spcAft>
        <a:buSzPct val="70000"/>
        <a:defRPr sz="2200">
          <a:solidFill>
            <a:schemeClr val="tx1"/>
          </a:solidFill>
          <a:latin typeface="+mn-lt"/>
          <a:ea typeface="+mn-ea"/>
          <a:cs typeface="+mn-cs"/>
        </a:defRPr>
      </a:lvl1pPr>
      <a:lvl2pPr marL="284163" indent="-169863" algn="l" rtl="0" eaLnBrk="1" fontAlgn="base" hangingPunct="1">
        <a:lnSpc>
          <a:spcPct val="95000"/>
        </a:lnSpc>
        <a:spcBef>
          <a:spcPts val="300"/>
        </a:spcBef>
        <a:spcAft>
          <a:spcPct val="25000"/>
        </a:spcAft>
        <a:buFont typeface="Times" pitchFamily="1" charset="0"/>
        <a:buChar char="•"/>
        <a:defRPr sz="2000"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5016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11"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8" name="Rectangle 72"/>
          <p:cNvSpPr>
            <a:spLocks noChangeArrowheads="1"/>
          </p:cNvSpPr>
          <p:nvPr userDrawn="1"/>
        </p:nvSpPr>
        <p:spPr bwMode="auto">
          <a:xfrm>
            <a:off x="5410200" y="6553200"/>
            <a:ext cx="2895600" cy="244682"/>
          </a:xfrm>
          <a:prstGeom prst="rect">
            <a:avLst/>
          </a:prstGeom>
          <a:noFill/>
          <a:ln w="6350">
            <a:noFill/>
            <a:miter lim="800000"/>
            <a:headEnd/>
            <a:tailEnd/>
          </a:ln>
          <a:effectLst/>
        </p:spPr>
        <p:txBody>
          <a:bodyPr anchor="ctr">
            <a:spAutoFit/>
          </a:bodyPr>
          <a:lstStyle/>
          <a:p>
            <a:pPr marL="177800" indent="-177800" algn="r" eaLnBrk="0" hangingPunct="0">
              <a:lnSpc>
                <a:spcPct val="110000"/>
              </a:lnSpc>
              <a:spcBef>
                <a:spcPct val="0"/>
              </a:spcBef>
            </a:pPr>
            <a:r>
              <a:rPr lang="en-US" sz="900" dirty="0">
                <a:solidFill>
                  <a:srgbClr val="FFFFFF">
                    <a:lumMod val="50000"/>
                  </a:srgbClr>
                </a:solidFill>
              </a:rPr>
              <a:t>© </a:t>
            </a:r>
            <a:r>
              <a:rPr lang="en-US" sz="900" dirty="0" smtClean="0">
                <a:solidFill>
                  <a:srgbClr val="FFFFFF">
                    <a:lumMod val="50000"/>
                  </a:srgbClr>
                </a:solidFill>
              </a:rPr>
              <a:t>2018 </a:t>
            </a:r>
            <a:r>
              <a:rPr lang="en-US" sz="900" dirty="0">
                <a:solidFill>
                  <a:srgbClr val="FFFFFF">
                    <a:lumMod val="50000"/>
                  </a:srgbClr>
                </a:solidFill>
              </a:rPr>
              <a:t>Carnegie Mellon University</a:t>
            </a:r>
          </a:p>
        </p:txBody>
      </p:sp>
      <p:sp>
        <p:nvSpPr>
          <p:cNvPr id="9"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pic>
        <p:nvPicPr>
          <p:cNvPr id="10" name="Picture 9">
            <a:extLst>
              <a:ext uri="{FF2B5EF4-FFF2-40B4-BE49-F238E27FC236}">
                <a16:creationId xmlns="" xmlns:a16="http://schemas.microsoft.com/office/drawing/2014/main" id="{96C9E7FF-4D58-F64E-B158-9366B6C820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extLst>
      <p:ext uri="{BB962C8B-B14F-4D97-AF65-F5344CB8AC3E}">
        <p14:creationId xmlns:p14="http://schemas.microsoft.com/office/powerpoint/2010/main" val="40002935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ts val="400"/>
        </a:spcBef>
        <a:spcAft>
          <a:spcPts val="800"/>
        </a:spcAft>
        <a:buSzPct val="70000"/>
        <a:defRPr sz="2200">
          <a:solidFill>
            <a:schemeClr val="tx1"/>
          </a:solidFill>
          <a:latin typeface="+mn-lt"/>
          <a:ea typeface="+mn-ea"/>
          <a:cs typeface="+mn-cs"/>
        </a:defRPr>
      </a:lvl1pPr>
      <a:lvl2pPr marL="284163" indent="-169863" algn="l" rtl="0" eaLnBrk="1" fontAlgn="base" hangingPunct="1">
        <a:lnSpc>
          <a:spcPct val="95000"/>
        </a:lnSpc>
        <a:spcBef>
          <a:spcPts val="300"/>
        </a:spcBef>
        <a:spcAft>
          <a:spcPts val="600"/>
        </a:spcAft>
        <a:buFont typeface="Times" pitchFamily="1" charset="0"/>
        <a:buChar char="•"/>
        <a:defRPr sz="2000">
          <a:solidFill>
            <a:srgbClr val="3C4F82"/>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5016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
        <p:nvSpPr>
          <p:cNvPr id="11" name="Line 84"/>
          <p:cNvSpPr>
            <a:spLocks noChangeShapeType="1"/>
          </p:cNvSpPr>
          <p:nvPr userDrawn="1"/>
        </p:nvSpPr>
        <p:spPr bwMode="auto">
          <a:xfrm>
            <a:off x="0" y="6477000"/>
            <a:ext cx="9144000" cy="0"/>
          </a:xfrm>
          <a:prstGeom prst="line">
            <a:avLst/>
          </a:prstGeom>
          <a:noFill/>
          <a:ln w="12700" cap="rnd">
            <a:solidFill>
              <a:schemeClr val="bg2"/>
            </a:solidFill>
            <a:prstDash val="solid"/>
            <a:round/>
            <a:headEnd/>
            <a:tailEnd/>
          </a:ln>
          <a:effectLst/>
        </p:spPr>
        <p:txBody>
          <a:bodyPr wrap="none" lIns="0" tIns="0" anchor="ctr"/>
          <a:lstStyle/>
          <a:p>
            <a:endParaRPr lang="en-US">
              <a:solidFill>
                <a:srgbClr val="000000"/>
              </a:solidFill>
            </a:endParaRPr>
          </a:p>
        </p:txBody>
      </p:sp>
      <p:sp>
        <p:nvSpPr>
          <p:cNvPr id="7" name="Slide Number Placeholder 1"/>
          <p:cNvSpPr>
            <a:spLocks noGrp="1"/>
          </p:cNvSpPr>
          <p:nvPr>
            <p:ph type="sldNum" sz="quarter" idx="4"/>
          </p:nvPr>
        </p:nvSpPr>
        <p:spPr>
          <a:xfrm>
            <a:off x="7848600" y="6516177"/>
            <a:ext cx="1066800" cy="273050"/>
          </a:xfrm>
          <a:prstGeom prst="rect">
            <a:avLst/>
          </a:prstGeom>
        </p:spPr>
        <p:txBody>
          <a:bodyPr vert="horz" lIns="91440" tIns="45720" rIns="91440" bIns="45720" rtlCol="0" anchor="ctr"/>
          <a:lstStyle>
            <a:lvl1pPr algn="r">
              <a:spcBef>
                <a:spcPts val="0"/>
              </a:spcBef>
              <a:defRPr sz="1000" b="0">
                <a:solidFill>
                  <a:schemeClr val="tx1"/>
                </a:solidFill>
              </a:defRPr>
            </a:lvl1pPr>
          </a:lstStyle>
          <a:p>
            <a:fld id="{FCB216F3-6BBE-C443-8C16-54FD34EEA445}" type="slidenum">
              <a:rPr lang="en-US" smtClean="0"/>
              <a:pPr/>
              <a:t>‹#›</a:t>
            </a:fld>
            <a:endParaRPr lang="en-US" dirty="0"/>
          </a:p>
        </p:txBody>
      </p:sp>
      <p:pic>
        <p:nvPicPr>
          <p:cNvPr id="8" name="Picture 7">
            <a:extLst>
              <a:ext uri="{FF2B5EF4-FFF2-40B4-BE49-F238E27FC236}">
                <a16:creationId xmlns="" xmlns:a16="http://schemas.microsoft.com/office/drawing/2014/main" id="{96C9E7FF-4D58-F64E-B158-9366B6C8205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3400" y="6546883"/>
            <a:ext cx="1489553" cy="252943"/>
          </a:xfrm>
          <a:prstGeom prst="rect">
            <a:avLst/>
          </a:prstGeom>
        </p:spPr>
      </p:pic>
    </p:spTree>
    <p:extLst>
      <p:ext uri="{BB962C8B-B14F-4D97-AF65-F5344CB8AC3E}">
        <p14:creationId xmlns:p14="http://schemas.microsoft.com/office/powerpoint/2010/main" val="176542512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ts val="400"/>
        </a:spcBef>
        <a:spcAft>
          <a:spcPts val="800"/>
        </a:spcAft>
        <a:buSzPct val="70000"/>
        <a:defRPr sz="2200">
          <a:solidFill>
            <a:schemeClr val="tx1"/>
          </a:solidFill>
          <a:latin typeface="+mn-lt"/>
          <a:ea typeface="+mn-ea"/>
          <a:cs typeface="+mn-cs"/>
        </a:defRPr>
      </a:lvl1pPr>
      <a:lvl2pPr marL="284163" indent="-169863" algn="l" rtl="0" eaLnBrk="1" fontAlgn="base" hangingPunct="1">
        <a:lnSpc>
          <a:spcPct val="95000"/>
        </a:lnSpc>
        <a:spcBef>
          <a:spcPts val="300"/>
        </a:spcBef>
        <a:spcAft>
          <a:spcPts val="600"/>
        </a:spcAft>
        <a:buFont typeface="Times" pitchFamily="1" charset="0"/>
        <a:buChar char="•"/>
        <a:defRPr sz="2000">
          <a:solidFill>
            <a:srgbClr val="3C4F82"/>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resources.sei.cmu.edu/library/asset-view.cfm?assetid=512758"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4.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2400" dirty="0"/>
              <a:t>Aspirations Workshop for &lt;Customer name&gt;</a:t>
            </a:r>
          </a:p>
          <a:p>
            <a:r>
              <a:rPr lang="en-US" sz="1600" dirty="0"/>
              <a:t/>
            </a:r>
            <a:br>
              <a:rPr lang="en-US" sz="1600" dirty="0"/>
            </a:br>
            <a:r>
              <a:rPr lang="en-US" sz="1600" dirty="0"/>
              <a:t>DD Month YYYY</a:t>
            </a:r>
          </a:p>
          <a:p>
            <a:endParaRPr lang="en-US" dirty="0"/>
          </a:p>
        </p:txBody>
      </p:sp>
      <p:sp>
        <p:nvSpPr>
          <p:cNvPr id="3" name="Rectangle 2"/>
          <p:cNvSpPr/>
          <p:nvPr/>
        </p:nvSpPr>
        <p:spPr bwMode="auto">
          <a:xfrm>
            <a:off x="7086600" y="-1"/>
            <a:ext cx="2057400" cy="309335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200" dirty="0"/>
              <a:t>These blue flags appear throughout the presentation and contain instructions and tips.</a:t>
            </a:r>
          </a:p>
          <a:p>
            <a:pPr algn="l"/>
            <a:r>
              <a:rPr lang="en-US" sz="1200" dirty="0"/>
              <a:t>Delete all of them before presenting to the customer.</a:t>
            </a:r>
          </a:p>
          <a:p>
            <a:pPr algn="l"/>
            <a:r>
              <a:rPr lang="en-US" sz="1200" dirty="0"/>
              <a:t>Update this slide with specifics.</a:t>
            </a:r>
          </a:p>
          <a:p>
            <a:pPr algn="l"/>
            <a:r>
              <a:rPr lang="en-US" sz="1200" dirty="0"/>
              <a:t>SYSTEM REQUIREMENTS:  You must have Arial Narrow loaded as a font for this presentation.</a:t>
            </a:r>
          </a:p>
        </p:txBody>
      </p:sp>
    </p:spTree>
    <p:extLst>
      <p:ext uri="{BB962C8B-B14F-4D97-AF65-F5344CB8AC3E}">
        <p14:creationId xmlns:p14="http://schemas.microsoft.com/office/powerpoint/2010/main" val="10987381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dirty="0"/>
              <a:t>The SEI’s Role as Steward of the SGMM</a:t>
            </a:r>
          </a:p>
        </p:txBody>
      </p:sp>
      <p:sp>
        <p:nvSpPr>
          <p:cNvPr id="6147" name="Rectangle 5"/>
          <p:cNvSpPr>
            <a:spLocks noGrp="1" noChangeArrowheads="1"/>
          </p:cNvSpPr>
          <p:nvPr>
            <p:ph sz="half" idx="1"/>
          </p:nvPr>
        </p:nvSpPr>
        <p:spPr>
          <a:xfrm>
            <a:off x="4114800" y="1295400"/>
            <a:ext cx="4800600" cy="4800600"/>
          </a:xfrm>
        </p:spPr>
        <p:txBody>
          <a:bodyPr/>
          <a:lstStyle/>
          <a:p>
            <a:pPr>
              <a:spcAft>
                <a:spcPts val="1140"/>
              </a:spcAft>
            </a:pPr>
            <a:r>
              <a:rPr lang="en-US" sz="1800" dirty="0"/>
              <a:t>Provide</a:t>
            </a:r>
            <a:r>
              <a:rPr lang="en-US" sz="1800" b="1" dirty="0">
                <a:solidFill>
                  <a:srgbClr val="004DBF"/>
                </a:solidFill>
              </a:rPr>
              <a:t> governance </a:t>
            </a:r>
            <a:r>
              <a:rPr lang="en-US" sz="1800" dirty="0"/>
              <a:t>working with multiple stakeholders</a:t>
            </a:r>
          </a:p>
          <a:p>
            <a:pPr>
              <a:spcAft>
                <a:spcPts val="1140"/>
              </a:spcAft>
            </a:pPr>
            <a:r>
              <a:rPr lang="en-US" sz="1800" dirty="0"/>
              <a:t>Enable </a:t>
            </a:r>
            <a:r>
              <a:rPr lang="en-US" sz="1800" b="1" dirty="0">
                <a:solidFill>
                  <a:srgbClr val="004DBF"/>
                </a:solidFill>
              </a:rPr>
              <a:t>widespread availability</a:t>
            </a:r>
            <a:r>
              <a:rPr lang="en-US" sz="1800" dirty="0"/>
              <a:t>, adoption, </a:t>
            </a:r>
            <a:br>
              <a:rPr lang="en-US" sz="1800" dirty="0"/>
            </a:br>
            <a:r>
              <a:rPr lang="en-US" sz="1800" dirty="0"/>
              <a:t>and use of the model for the benefit of the community</a:t>
            </a:r>
          </a:p>
          <a:p>
            <a:pPr>
              <a:spcAft>
                <a:spcPts val="1140"/>
              </a:spcAft>
            </a:pPr>
            <a:r>
              <a:rPr lang="en-US" sz="1800" b="1" dirty="0">
                <a:solidFill>
                  <a:srgbClr val="004DBF"/>
                </a:solidFill>
              </a:rPr>
              <a:t>Evolve the model </a:t>
            </a:r>
            <a:r>
              <a:rPr lang="en-US" sz="1800" dirty="0"/>
              <a:t>based on stakeholder needs, market developments, user feedback, and interactions with domain experts</a:t>
            </a:r>
          </a:p>
          <a:p>
            <a:pPr>
              <a:spcAft>
                <a:spcPts val="1140"/>
              </a:spcAft>
            </a:pPr>
            <a:r>
              <a:rPr lang="en-US" sz="1800" dirty="0"/>
              <a:t>Develop </a:t>
            </a:r>
            <a:r>
              <a:rPr lang="en-US" sz="1800" b="1" dirty="0">
                <a:solidFill>
                  <a:srgbClr val="004DBF"/>
                </a:solidFill>
              </a:rPr>
              <a:t>transition </a:t>
            </a:r>
            <a:r>
              <a:rPr lang="en-US" sz="1800" dirty="0"/>
              <a:t>mechanisms—education, training, awareness, research collaboration—</a:t>
            </a:r>
            <a:br>
              <a:rPr lang="en-US" sz="1800" dirty="0"/>
            </a:br>
            <a:r>
              <a:rPr lang="en-US" sz="1800" dirty="0"/>
              <a:t>to support the model</a:t>
            </a:r>
          </a:p>
          <a:p>
            <a:pPr>
              <a:spcAft>
                <a:spcPts val="1140"/>
              </a:spcAft>
            </a:pPr>
            <a:r>
              <a:rPr lang="en-US" sz="1800" dirty="0"/>
              <a:t>Grow the SGMM </a:t>
            </a:r>
            <a:r>
              <a:rPr lang="en-US" sz="1800" b="1" dirty="0">
                <a:solidFill>
                  <a:srgbClr val="004DBF"/>
                </a:solidFill>
              </a:rPr>
              <a:t>community </a:t>
            </a:r>
            <a:r>
              <a:rPr lang="en-US" sz="1800" dirty="0"/>
              <a:t>of users worldwide</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33400" y="1143000"/>
            <a:ext cx="3154685" cy="2882189"/>
          </a:xfrm>
          <a:prstGeom prst="rect">
            <a:avLst/>
          </a:prstGeom>
          <a:effectLst>
            <a:outerShdw blurRad="50800" dist="38100" dir="2700000">
              <a:srgbClr val="000000">
                <a:alpha val="43000"/>
              </a:srgbClr>
            </a:outerShdw>
          </a:effec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399" y="4114800"/>
            <a:ext cx="3152431" cy="1858433"/>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2191675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74768" y="1066800"/>
            <a:ext cx="8881379" cy="573628"/>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5</a:t>
            </a:r>
          </a:p>
        </p:txBody>
      </p:sp>
      <p:sp>
        <p:nvSpPr>
          <p:cNvPr id="30" name="Rectangle 29"/>
          <p:cNvSpPr/>
          <p:nvPr/>
        </p:nvSpPr>
        <p:spPr bwMode="auto">
          <a:xfrm>
            <a:off x="174768" y="1638300"/>
            <a:ext cx="8881379" cy="689529"/>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4</a:t>
            </a:r>
          </a:p>
        </p:txBody>
      </p:sp>
      <p:sp>
        <p:nvSpPr>
          <p:cNvPr id="31" name="Rectangle 30"/>
          <p:cNvSpPr/>
          <p:nvPr/>
        </p:nvSpPr>
        <p:spPr bwMode="auto">
          <a:xfrm>
            <a:off x="174768" y="2327829"/>
            <a:ext cx="8881379" cy="869396"/>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3</a:t>
            </a:r>
          </a:p>
        </p:txBody>
      </p:sp>
      <p:sp>
        <p:nvSpPr>
          <p:cNvPr id="32" name="Rectangle 31"/>
          <p:cNvSpPr/>
          <p:nvPr/>
        </p:nvSpPr>
        <p:spPr bwMode="auto">
          <a:xfrm>
            <a:off x="174768" y="3197224"/>
            <a:ext cx="8881379" cy="796925"/>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2</a:t>
            </a:r>
          </a:p>
        </p:txBody>
      </p:sp>
      <p:sp>
        <p:nvSpPr>
          <p:cNvPr id="33" name="Rectangle 32"/>
          <p:cNvSpPr/>
          <p:nvPr/>
        </p:nvSpPr>
        <p:spPr bwMode="auto">
          <a:xfrm>
            <a:off x="174768" y="3994704"/>
            <a:ext cx="8881379" cy="647146"/>
          </a:xfrm>
          <a:prstGeom prst="rect">
            <a:avLst/>
          </a:prstGeom>
          <a:solidFill>
            <a:srgbClr val="CCCCCC"/>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1</a:t>
            </a:r>
          </a:p>
        </p:txBody>
      </p:sp>
      <p:sp>
        <p:nvSpPr>
          <p:cNvPr id="34" name="Rectangle 33"/>
          <p:cNvSpPr/>
          <p:nvPr/>
        </p:nvSpPr>
        <p:spPr bwMode="auto">
          <a:xfrm>
            <a:off x="174768" y="4642375"/>
            <a:ext cx="8881379" cy="386825"/>
          </a:xfrm>
          <a:prstGeom prst="rect">
            <a:avLst/>
          </a:prstGeom>
          <a:solidFill>
            <a:srgbClr val="EBEBEB"/>
          </a:solidFill>
          <a:ln w="38100" cap="flat" cmpd="sng" algn="ctr">
            <a:noFill/>
            <a:prstDash val="solid"/>
            <a:round/>
            <a:headEnd type="none" w="med" len="med"/>
            <a:tailEnd type="none" w="med" len="med"/>
          </a:ln>
          <a:effectLst/>
        </p:spPr>
        <p:txBody>
          <a:bodyPr vert="horz" wrap="none" lIns="91440" tIns="0" rIns="0" bIns="0" numCol="1" rtlCol="0" anchor="ctr" anchorCtr="0" compatLnSpc="1">
            <a:prstTxWarp prst="textNoShape">
              <a:avLst/>
            </a:prstTxWarp>
          </a:bodyPr>
          <a:lstStyle/>
          <a:p>
            <a:pPr algn="l">
              <a:lnSpc>
                <a:spcPct val="80000"/>
              </a:lnSpc>
              <a:spcBef>
                <a:spcPts val="0"/>
              </a:spcBef>
            </a:pPr>
            <a:r>
              <a:rPr lang="en-US" sz="3200" dirty="0">
                <a:solidFill>
                  <a:srgbClr val="000000">
                    <a:lumMod val="75000"/>
                    <a:lumOff val="25000"/>
                  </a:srgbClr>
                </a:solidFill>
                <a:effectLst>
                  <a:outerShdw blurRad="47625" dist="25400" dir="2700000" algn="tl" rotWithShape="0">
                    <a:srgbClr val="000000">
                      <a:alpha val="40000"/>
                    </a:srgbClr>
                  </a:outerShdw>
                </a:effectLst>
                <a:latin typeface="Calibri"/>
                <a:cs typeface="Calibri"/>
              </a:rPr>
              <a:t>0</a:t>
            </a:r>
          </a:p>
        </p:txBody>
      </p:sp>
      <p:sp>
        <p:nvSpPr>
          <p:cNvPr id="2" name="Title 1"/>
          <p:cNvSpPr>
            <a:spLocks noGrp="1"/>
          </p:cNvSpPr>
          <p:nvPr>
            <p:ph type="title"/>
          </p:nvPr>
        </p:nvSpPr>
        <p:spPr>
          <a:xfrm>
            <a:off x="533400" y="228600"/>
            <a:ext cx="8153400" cy="394980"/>
          </a:xfrm>
        </p:spPr>
        <p:txBody>
          <a:bodyPr/>
          <a:lstStyle/>
          <a:p>
            <a:r>
              <a:rPr lang="en-US" dirty="0"/>
              <a:t>SGMM at a glance</a:t>
            </a:r>
          </a:p>
        </p:txBody>
      </p:sp>
      <p:sp>
        <p:nvSpPr>
          <p:cNvPr id="4" name="Rectangle 3"/>
          <p:cNvSpPr/>
          <p:nvPr/>
        </p:nvSpPr>
        <p:spPr>
          <a:xfrm>
            <a:off x="575569" y="5070475"/>
            <a:ext cx="989393"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SMR</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Strategy, Management, &amp; Regulatory</a:t>
            </a:r>
          </a:p>
        </p:txBody>
      </p:sp>
      <p:sp>
        <p:nvSpPr>
          <p:cNvPr id="5" name="Rectangle 4"/>
          <p:cNvSpPr/>
          <p:nvPr/>
        </p:nvSpPr>
        <p:spPr>
          <a:xfrm>
            <a:off x="1634484" y="5070475"/>
            <a:ext cx="985688" cy="949325"/>
          </a:xfrm>
          <a:prstGeom prst="rect">
            <a:avLst/>
          </a:prstGeom>
          <a:solidFill>
            <a:srgbClr val="666666"/>
          </a:solidFill>
          <a:ln w="12700"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OS</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Organization &amp; Structure</a:t>
            </a:r>
          </a:p>
        </p:txBody>
      </p:sp>
      <p:sp>
        <p:nvSpPr>
          <p:cNvPr id="6" name="Rectangle 5"/>
          <p:cNvSpPr/>
          <p:nvPr/>
        </p:nvSpPr>
        <p:spPr>
          <a:xfrm>
            <a:off x="2689694" y="5070475"/>
            <a:ext cx="989393"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GO</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Grid Operations</a:t>
            </a:r>
          </a:p>
        </p:txBody>
      </p:sp>
      <p:sp>
        <p:nvSpPr>
          <p:cNvPr id="7" name="Rectangle 6"/>
          <p:cNvSpPr/>
          <p:nvPr/>
        </p:nvSpPr>
        <p:spPr>
          <a:xfrm>
            <a:off x="3748609"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WAM</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Work &amp; Asset Management</a:t>
            </a:r>
          </a:p>
        </p:txBody>
      </p:sp>
      <p:sp>
        <p:nvSpPr>
          <p:cNvPr id="8" name="Rectangle 7"/>
          <p:cNvSpPr/>
          <p:nvPr/>
        </p:nvSpPr>
        <p:spPr>
          <a:xfrm>
            <a:off x="4803819" y="5070475"/>
            <a:ext cx="985689"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TECH</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Technology</a:t>
            </a:r>
          </a:p>
        </p:txBody>
      </p:sp>
      <p:sp>
        <p:nvSpPr>
          <p:cNvPr id="9" name="Rectangle 8"/>
          <p:cNvSpPr/>
          <p:nvPr/>
        </p:nvSpPr>
        <p:spPr>
          <a:xfrm>
            <a:off x="5859030"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CUST</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Customer</a:t>
            </a:r>
          </a:p>
        </p:txBody>
      </p:sp>
      <p:sp>
        <p:nvSpPr>
          <p:cNvPr id="10" name="Rectangle 9"/>
          <p:cNvSpPr/>
          <p:nvPr/>
        </p:nvSpPr>
        <p:spPr>
          <a:xfrm>
            <a:off x="6914240" y="5070475"/>
            <a:ext cx="985689"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VCI</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Value Chain Integration</a:t>
            </a:r>
          </a:p>
        </p:txBody>
      </p:sp>
      <p:sp>
        <p:nvSpPr>
          <p:cNvPr id="11" name="Rectangle 10"/>
          <p:cNvSpPr/>
          <p:nvPr/>
        </p:nvSpPr>
        <p:spPr>
          <a:xfrm>
            <a:off x="7969450" y="5070475"/>
            <a:ext cx="985688" cy="949325"/>
          </a:xfrm>
          <a:prstGeom prst="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solidFill>
                  <a:srgbClr val="FFFFFF"/>
                </a:solidFill>
                <a:effectLst>
                  <a:outerShdw blurRad="50800" dist="38100" dir="2700000" algn="tl" rotWithShape="0">
                    <a:prstClr val="black">
                      <a:alpha val="40000"/>
                    </a:prstClr>
                  </a:outerShdw>
                </a:effectLst>
                <a:latin typeface="Arial Narrow"/>
                <a:cs typeface="Arial Narrow"/>
              </a:rPr>
              <a:t>SE</a:t>
            </a:r>
            <a:r>
              <a:rPr lang="en-US" sz="1000" dirty="0">
                <a:solidFill>
                  <a:srgbClr val="FFFFFF"/>
                </a:solidFill>
                <a:effectLst>
                  <a:outerShdw blurRad="50800" dist="38100" dir="2700000" algn="tl" rotWithShape="0">
                    <a:prstClr val="black">
                      <a:alpha val="40000"/>
                    </a:prstClr>
                  </a:outerShdw>
                </a:effectLst>
                <a:latin typeface="Arial Narrow"/>
                <a:cs typeface="Arial Narrow"/>
              </a:rPr>
              <a:t/>
            </a:r>
            <a:br>
              <a:rPr lang="en-US" sz="1000" dirty="0">
                <a:solidFill>
                  <a:srgbClr val="FFFFFF"/>
                </a:solidFill>
                <a:effectLst>
                  <a:outerShdw blurRad="50800" dist="38100" dir="2700000" algn="tl" rotWithShape="0">
                    <a:prstClr val="black">
                      <a:alpha val="40000"/>
                    </a:prstClr>
                  </a:outerShdw>
                </a:effectLst>
                <a:latin typeface="Arial Narrow"/>
                <a:cs typeface="Arial Narrow"/>
              </a:rPr>
            </a:br>
            <a:r>
              <a:rPr lang="en-US" sz="1000" dirty="0">
                <a:solidFill>
                  <a:srgbClr val="FFFFFF"/>
                </a:solidFill>
                <a:effectLst>
                  <a:outerShdw blurRad="50800" dist="38100" dir="2700000" algn="tl" rotWithShape="0">
                    <a:prstClr val="black">
                      <a:alpha val="40000"/>
                    </a:prstClr>
                  </a:outerShdw>
                </a:effectLst>
                <a:latin typeface="Arial Narrow"/>
                <a:cs typeface="Arial Narrow"/>
              </a:rPr>
              <a:t>Societal &amp; Environmental</a:t>
            </a:r>
          </a:p>
        </p:txBody>
      </p:sp>
      <p:grpSp>
        <p:nvGrpSpPr>
          <p:cNvPr id="140" name="Group 139"/>
          <p:cNvGrpSpPr/>
          <p:nvPr/>
        </p:nvGrpSpPr>
        <p:grpSpPr>
          <a:xfrm>
            <a:off x="582244" y="1066800"/>
            <a:ext cx="8440168" cy="556848"/>
            <a:chOff x="533400" y="1447800"/>
            <a:chExt cx="8440168" cy="556848"/>
          </a:xfrm>
        </p:grpSpPr>
        <p:pic>
          <p:nvPicPr>
            <p:cNvPr id="141" name="Picture 4" descr="Y:\project\info-team\shared_graphics\Smart Grid\david\meters chart squashed for slid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1447800"/>
              <a:ext cx="8440168" cy="556152"/>
            </a:xfrm>
            <a:prstGeom prst="rect">
              <a:avLst/>
            </a:prstGeom>
            <a:noFill/>
            <a:ln>
              <a:noFill/>
            </a:ln>
          </p:spPr>
        </p:pic>
        <p:cxnSp>
          <p:nvCxnSpPr>
            <p:cNvPr id="142" name="Straight Connector 141"/>
            <p:cNvCxnSpPr/>
            <p:nvPr/>
          </p:nvCxnSpPr>
          <p:spPr bwMode="auto">
            <a:xfrm>
              <a:off x="1561120" y="1455616"/>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3" name="Straight Connector 142"/>
            <p:cNvCxnSpPr/>
            <p:nvPr/>
          </p:nvCxnSpPr>
          <p:spPr bwMode="auto">
            <a:xfrm>
              <a:off x="2614248" y="1455616"/>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4" name="Straight Connector 143"/>
            <p:cNvCxnSpPr/>
            <p:nvPr/>
          </p:nvCxnSpPr>
          <p:spPr bwMode="auto">
            <a:xfrm>
              <a:off x="3683008"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5" name="Straight Connector 144"/>
            <p:cNvCxnSpPr/>
            <p:nvPr/>
          </p:nvCxnSpPr>
          <p:spPr bwMode="auto">
            <a:xfrm>
              <a:off x="4720504"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6" name="Straight Connector 145"/>
            <p:cNvCxnSpPr/>
            <p:nvPr/>
          </p:nvCxnSpPr>
          <p:spPr bwMode="auto">
            <a:xfrm>
              <a:off x="5758000"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7" name="Straight Connector 146"/>
            <p:cNvCxnSpPr/>
            <p:nvPr/>
          </p:nvCxnSpPr>
          <p:spPr bwMode="auto">
            <a:xfrm>
              <a:off x="6826760"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48" name="Straight Connector 147"/>
            <p:cNvCxnSpPr/>
            <p:nvPr/>
          </p:nvCxnSpPr>
          <p:spPr bwMode="auto">
            <a:xfrm>
              <a:off x="7907244" y="1471248"/>
              <a:ext cx="0" cy="533400"/>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49" name="Group 148"/>
          <p:cNvGrpSpPr/>
          <p:nvPr/>
        </p:nvGrpSpPr>
        <p:grpSpPr>
          <a:xfrm>
            <a:off x="582244" y="2330940"/>
            <a:ext cx="8440168" cy="812800"/>
            <a:chOff x="533400" y="2692400"/>
            <a:chExt cx="8440168" cy="812800"/>
          </a:xfrm>
        </p:grpSpPr>
        <p:pic>
          <p:nvPicPr>
            <p:cNvPr id="150" name="Picture 4" descr="Y:\project\info-team\shared_graphics\Smart Grid\david\meters chart squashed for slide.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3400" y="2692400"/>
              <a:ext cx="8440168" cy="812800"/>
            </a:xfrm>
            <a:prstGeom prst="rect">
              <a:avLst/>
            </a:prstGeom>
            <a:noFill/>
            <a:ln>
              <a:noFill/>
            </a:ln>
          </p:spPr>
        </p:pic>
        <p:cxnSp>
          <p:nvCxnSpPr>
            <p:cNvPr id="151" name="Straight Connector 150"/>
            <p:cNvCxnSpPr/>
            <p:nvPr/>
          </p:nvCxnSpPr>
          <p:spPr bwMode="auto">
            <a:xfrm>
              <a:off x="6830644"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2" name="Straight Connector 151"/>
            <p:cNvCxnSpPr/>
            <p:nvPr/>
          </p:nvCxnSpPr>
          <p:spPr bwMode="auto">
            <a:xfrm>
              <a:off x="790916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3" name="Straight Connector 152"/>
            <p:cNvCxnSpPr/>
            <p:nvPr/>
          </p:nvCxnSpPr>
          <p:spPr bwMode="auto">
            <a:xfrm>
              <a:off x="4724400"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4" name="Straight Connector 153"/>
            <p:cNvCxnSpPr/>
            <p:nvPr/>
          </p:nvCxnSpPr>
          <p:spPr bwMode="auto">
            <a:xfrm>
              <a:off x="575798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5" name="Straight Connector 154"/>
            <p:cNvCxnSpPr/>
            <p:nvPr/>
          </p:nvCxnSpPr>
          <p:spPr bwMode="auto">
            <a:xfrm>
              <a:off x="2614248"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6" name="Straight Connector 155"/>
            <p:cNvCxnSpPr/>
            <p:nvPr/>
          </p:nvCxnSpPr>
          <p:spPr bwMode="auto">
            <a:xfrm>
              <a:off x="3688864"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57" name="Straight Connector 156"/>
            <p:cNvCxnSpPr/>
            <p:nvPr/>
          </p:nvCxnSpPr>
          <p:spPr bwMode="auto">
            <a:xfrm>
              <a:off x="1563080" y="2711936"/>
              <a:ext cx="0" cy="789356"/>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58" name="Group 157"/>
          <p:cNvGrpSpPr/>
          <p:nvPr/>
        </p:nvGrpSpPr>
        <p:grpSpPr>
          <a:xfrm>
            <a:off x="582244" y="3993664"/>
            <a:ext cx="8440168" cy="636951"/>
            <a:chOff x="533400" y="4286741"/>
            <a:chExt cx="8440168" cy="636951"/>
          </a:xfrm>
        </p:grpSpPr>
        <p:pic>
          <p:nvPicPr>
            <p:cNvPr id="159" name="Picture 4" descr="Y:\project\info-team\shared_graphics\Smart Grid\david\meters chart squashed for slide.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3400" y="4286741"/>
              <a:ext cx="8440168" cy="634509"/>
            </a:xfrm>
            <a:prstGeom prst="rect">
              <a:avLst/>
            </a:prstGeom>
            <a:noFill/>
            <a:ln>
              <a:noFill/>
            </a:ln>
          </p:spPr>
        </p:pic>
        <p:cxnSp>
          <p:nvCxnSpPr>
            <p:cNvPr id="160" name="Straight Connector 159"/>
            <p:cNvCxnSpPr/>
            <p:nvPr/>
          </p:nvCxnSpPr>
          <p:spPr bwMode="auto">
            <a:xfrm>
              <a:off x="790916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1" name="Straight Connector 160"/>
            <p:cNvCxnSpPr/>
            <p:nvPr/>
          </p:nvCxnSpPr>
          <p:spPr bwMode="auto">
            <a:xfrm>
              <a:off x="6830644"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2" name="Straight Connector 161"/>
            <p:cNvCxnSpPr/>
            <p:nvPr/>
          </p:nvCxnSpPr>
          <p:spPr bwMode="auto">
            <a:xfrm>
              <a:off x="5759936"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3" name="Straight Connector 162"/>
            <p:cNvCxnSpPr/>
            <p:nvPr/>
          </p:nvCxnSpPr>
          <p:spPr bwMode="auto">
            <a:xfrm>
              <a:off x="4720492"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4" name="Straight Connector 163"/>
            <p:cNvCxnSpPr/>
            <p:nvPr/>
          </p:nvCxnSpPr>
          <p:spPr bwMode="auto">
            <a:xfrm>
              <a:off x="368104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5" name="Straight Connector 164"/>
            <p:cNvCxnSpPr/>
            <p:nvPr/>
          </p:nvCxnSpPr>
          <p:spPr bwMode="auto">
            <a:xfrm>
              <a:off x="2614248"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cxnSp>
          <p:nvCxnSpPr>
            <p:cNvPr id="166" name="Straight Connector 165"/>
            <p:cNvCxnSpPr/>
            <p:nvPr/>
          </p:nvCxnSpPr>
          <p:spPr bwMode="auto">
            <a:xfrm>
              <a:off x="1563080" y="4316044"/>
              <a:ext cx="0" cy="607648"/>
            </a:xfrm>
            <a:prstGeom prst="line">
              <a:avLst/>
            </a:prstGeom>
            <a:solidFill>
              <a:srgbClr val="5CA1FB"/>
            </a:solidFill>
            <a:ln w="19050" cap="flat" cmpd="sng" algn="ctr">
              <a:solidFill>
                <a:srgbClr val="CCCCCC"/>
              </a:solidFill>
              <a:prstDash val="solid"/>
              <a:round/>
              <a:headEnd type="none" w="med" len="med"/>
              <a:tailEnd type="none" w="med" len="med"/>
            </a:ln>
            <a:effectLst/>
          </p:spPr>
        </p:cxnSp>
      </p:grpSp>
      <p:grpSp>
        <p:nvGrpSpPr>
          <p:cNvPr id="167" name="Group 166"/>
          <p:cNvGrpSpPr/>
          <p:nvPr/>
        </p:nvGrpSpPr>
        <p:grpSpPr>
          <a:xfrm>
            <a:off x="582244" y="1662722"/>
            <a:ext cx="8440168" cy="638907"/>
            <a:chOff x="533400" y="2055446"/>
            <a:chExt cx="8440168" cy="638907"/>
          </a:xfrm>
        </p:grpSpPr>
        <p:pic>
          <p:nvPicPr>
            <p:cNvPr id="168" name="Picture 4" descr="Y:\project\info-team\shared_graphics\Smart Grid\david\meters chart squashed for slide.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3400" y="2057400"/>
              <a:ext cx="8440168" cy="636953"/>
            </a:xfrm>
            <a:prstGeom prst="rect">
              <a:avLst/>
            </a:prstGeom>
            <a:noFill/>
            <a:ln>
              <a:noFill/>
            </a:ln>
          </p:spPr>
        </p:pic>
        <p:cxnSp>
          <p:nvCxnSpPr>
            <p:cNvPr id="169" name="Straight Connector 168"/>
            <p:cNvCxnSpPr/>
            <p:nvPr/>
          </p:nvCxnSpPr>
          <p:spPr bwMode="auto">
            <a:xfrm>
              <a:off x="6834552" y="2055446"/>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0" name="Straight Connector 169"/>
            <p:cNvCxnSpPr/>
            <p:nvPr/>
          </p:nvCxnSpPr>
          <p:spPr bwMode="auto">
            <a:xfrm>
              <a:off x="7909168" y="2057400"/>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1" name="Straight Connector 170"/>
            <p:cNvCxnSpPr/>
            <p:nvPr/>
          </p:nvCxnSpPr>
          <p:spPr bwMode="auto">
            <a:xfrm>
              <a:off x="4720492" y="2057400"/>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2" name="Straight Connector 171"/>
            <p:cNvCxnSpPr/>
            <p:nvPr/>
          </p:nvCxnSpPr>
          <p:spPr bwMode="auto">
            <a:xfrm>
              <a:off x="5757988" y="2059354"/>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3" name="Straight Connector 172"/>
            <p:cNvCxnSpPr/>
            <p:nvPr/>
          </p:nvCxnSpPr>
          <p:spPr bwMode="auto">
            <a:xfrm>
              <a:off x="2614248" y="2059354"/>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4" name="Straight Connector 173"/>
            <p:cNvCxnSpPr/>
            <p:nvPr/>
          </p:nvCxnSpPr>
          <p:spPr bwMode="auto">
            <a:xfrm>
              <a:off x="3684956" y="2061308"/>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5" name="Straight Connector 174"/>
            <p:cNvCxnSpPr/>
            <p:nvPr/>
          </p:nvCxnSpPr>
          <p:spPr bwMode="auto">
            <a:xfrm>
              <a:off x="1563080" y="2063262"/>
              <a:ext cx="0" cy="611554"/>
            </a:xfrm>
            <a:prstGeom prst="line">
              <a:avLst/>
            </a:prstGeom>
            <a:solidFill>
              <a:srgbClr val="5CA1FB"/>
            </a:solidFill>
            <a:ln w="19050" cap="flat" cmpd="sng" algn="ctr">
              <a:solidFill>
                <a:srgbClr val="EBEBEB"/>
              </a:solidFill>
              <a:prstDash val="solid"/>
              <a:round/>
              <a:headEnd type="none" w="med" len="med"/>
              <a:tailEnd type="none" w="med" len="med"/>
            </a:ln>
            <a:effectLst/>
          </p:spPr>
        </p:cxnSp>
      </p:grpSp>
      <p:grpSp>
        <p:nvGrpSpPr>
          <p:cNvPr id="176" name="Group 175"/>
          <p:cNvGrpSpPr/>
          <p:nvPr/>
        </p:nvGrpSpPr>
        <p:grpSpPr>
          <a:xfrm>
            <a:off x="582244" y="3206268"/>
            <a:ext cx="8440168" cy="746368"/>
            <a:chOff x="533400" y="3540372"/>
            <a:chExt cx="8440168" cy="746368"/>
          </a:xfrm>
        </p:grpSpPr>
        <p:pic>
          <p:nvPicPr>
            <p:cNvPr id="177" name="Picture 4" descr="Y:\project\info-team\shared_graphics\Smart Grid\david\meters chart squashed for slide.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33400" y="3540372"/>
              <a:ext cx="8440168" cy="746368"/>
            </a:xfrm>
            <a:prstGeom prst="rect">
              <a:avLst/>
            </a:prstGeom>
            <a:noFill/>
            <a:ln>
              <a:noFill/>
            </a:ln>
          </p:spPr>
        </p:pic>
        <p:cxnSp>
          <p:nvCxnSpPr>
            <p:cNvPr id="178" name="Straight Connector 177"/>
            <p:cNvCxnSpPr/>
            <p:nvPr/>
          </p:nvCxnSpPr>
          <p:spPr bwMode="auto">
            <a:xfrm>
              <a:off x="156502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79" name="Straight Connector 178"/>
            <p:cNvCxnSpPr/>
            <p:nvPr/>
          </p:nvCxnSpPr>
          <p:spPr bwMode="auto">
            <a:xfrm>
              <a:off x="261424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0" name="Straight Connector 179"/>
            <p:cNvCxnSpPr/>
            <p:nvPr/>
          </p:nvCxnSpPr>
          <p:spPr bwMode="auto">
            <a:xfrm>
              <a:off x="3684956"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1" name="Straight Connector 180"/>
            <p:cNvCxnSpPr/>
            <p:nvPr/>
          </p:nvCxnSpPr>
          <p:spPr bwMode="auto">
            <a:xfrm>
              <a:off x="4724412"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2" name="Straight Connector 181"/>
            <p:cNvCxnSpPr/>
            <p:nvPr/>
          </p:nvCxnSpPr>
          <p:spPr bwMode="auto">
            <a:xfrm>
              <a:off x="576190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3" name="Straight Connector 182"/>
            <p:cNvCxnSpPr/>
            <p:nvPr/>
          </p:nvCxnSpPr>
          <p:spPr bwMode="auto">
            <a:xfrm>
              <a:off x="6830668"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cxnSp>
          <p:nvCxnSpPr>
            <p:cNvPr id="184" name="Straight Connector 183"/>
            <p:cNvCxnSpPr/>
            <p:nvPr/>
          </p:nvCxnSpPr>
          <p:spPr bwMode="auto">
            <a:xfrm>
              <a:off x="7907244" y="3544278"/>
              <a:ext cx="0" cy="742460"/>
            </a:xfrm>
            <a:prstGeom prst="line">
              <a:avLst/>
            </a:prstGeom>
            <a:solidFill>
              <a:srgbClr val="5CA1FB"/>
            </a:solidFill>
            <a:ln w="19050" cap="flat" cmpd="sng" algn="ctr">
              <a:solidFill>
                <a:srgbClr val="EBEBEB"/>
              </a:solidFill>
              <a:prstDash val="solid"/>
              <a:round/>
              <a:headEnd type="none" w="med" len="med"/>
              <a:tailEnd type="none" w="med" len="med"/>
            </a:ln>
            <a:effectLst/>
          </p:spPr>
        </p:cxnSp>
      </p:grpSp>
      <p:cxnSp>
        <p:nvCxnSpPr>
          <p:cNvPr id="13" name="Straight Connector 12"/>
          <p:cNvCxnSpPr/>
          <p:nvPr/>
        </p:nvCxnSpPr>
        <p:spPr bwMode="auto">
          <a:xfrm>
            <a:off x="159437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6" name="Straight Connector 15"/>
          <p:cNvCxnSpPr/>
          <p:nvPr/>
        </p:nvCxnSpPr>
        <p:spPr bwMode="auto">
          <a:xfrm>
            <a:off x="2657371"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7" name="Straight Connector 16"/>
          <p:cNvCxnSpPr/>
          <p:nvPr/>
        </p:nvCxnSpPr>
        <p:spPr bwMode="auto">
          <a:xfrm>
            <a:off x="3714461"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p:cNvCxnSpPr/>
          <p:nvPr/>
        </p:nvCxnSpPr>
        <p:spPr bwMode="auto">
          <a:xfrm>
            <a:off x="476564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p:cNvCxnSpPr/>
          <p:nvPr/>
        </p:nvCxnSpPr>
        <p:spPr bwMode="auto">
          <a:xfrm>
            <a:off x="582273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p:cNvCxnSpPr/>
          <p:nvPr/>
        </p:nvCxnSpPr>
        <p:spPr bwMode="auto">
          <a:xfrm>
            <a:off x="687982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cxnSp>
        <p:nvCxnSpPr>
          <p:cNvPr id="21" name="Straight Connector 20"/>
          <p:cNvCxnSpPr/>
          <p:nvPr/>
        </p:nvCxnSpPr>
        <p:spPr bwMode="auto">
          <a:xfrm>
            <a:off x="7936914" y="1066800"/>
            <a:ext cx="0" cy="4953000"/>
          </a:xfrm>
          <a:prstGeom prst="line">
            <a:avLst/>
          </a:prstGeom>
          <a:solidFill>
            <a:srgbClr val="5CA1FB"/>
          </a:solidFill>
          <a:ln w="12700" cap="flat" cmpd="sng" algn="ctr">
            <a:solidFill>
              <a:schemeClr val="tx1">
                <a:lumMod val="50000"/>
                <a:lumOff val="50000"/>
              </a:schemeClr>
            </a:solidFill>
            <a:prstDash val="solid"/>
            <a:round/>
            <a:headEnd type="none" w="med" len="med"/>
            <a:tailEnd type="none" w="med" len="med"/>
          </a:ln>
          <a:effectLst/>
        </p:spPr>
      </p:cxnSp>
      <p:sp>
        <p:nvSpPr>
          <p:cNvPr id="186" name="Rectangular Callout 185"/>
          <p:cNvSpPr/>
          <p:nvPr/>
        </p:nvSpPr>
        <p:spPr bwMode="auto">
          <a:xfrm>
            <a:off x="550878" y="6095918"/>
            <a:ext cx="8417442" cy="310707"/>
          </a:xfrm>
          <a:prstGeom prst="wedgeRectCallout">
            <a:avLst>
              <a:gd name="adj1" fmla="val -47303"/>
              <a:gd name="adj2" fmla="val 15489"/>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8 Domains: Logical groupings of smart grid related characteristics</a:t>
            </a:r>
          </a:p>
        </p:txBody>
      </p:sp>
      <p:sp>
        <p:nvSpPr>
          <p:cNvPr id="187" name="Rectangular Callout 186"/>
          <p:cNvSpPr/>
          <p:nvPr/>
        </p:nvSpPr>
        <p:spPr bwMode="auto">
          <a:xfrm>
            <a:off x="609600" y="685800"/>
            <a:ext cx="7010400" cy="304800"/>
          </a:xfrm>
          <a:prstGeom prst="wedgeRectCallout">
            <a:avLst>
              <a:gd name="adj1" fmla="val -52766"/>
              <a:gd name="adj2" fmla="val 46908"/>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6 Maturity Levels: Defined sets of characteristics and outcomes </a:t>
            </a:r>
          </a:p>
        </p:txBody>
      </p:sp>
      <p:sp>
        <p:nvSpPr>
          <p:cNvPr id="188" name="Rectangular Callout 187"/>
          <p:cNvSpPr/>
          <p:nvPr/>
        </p:nvSpPr>
        <p:spPr bwMode="auto">
          <a:xfrm>
            <a:off x="2057400" y="2743200"/>
            <a:ext cx="5450683" cy="638353"/>
          </a:xfrm>
          <a:prstGeom prst="wedgeRectCallout">
            <a:avLst>
              <a:gd name="adj1" fmla="val -27617"/>
              <a:gd name="adj2" fmla="val -498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spAutoFit/>
          </a:bodyPr>
          <a:lstStyle/>
          <a:p>
            <a:pPr indent="3175">
              <a:lnSpc>
                <a:spcPct val="90000"/>
              </a:lnSpc>
              <a:spcBef>
                <a:spcPts val="0"/>
              </a:spcBef>
              <a:buClr>
                <a:srgbClr val="E17623"/>
              </a:buClr>
              <a:buFont typeface="Wingdings" pitchFamily="-108" charset="2"/>
              <a:buNone/>
            </a:pPr>
            <a:r>
              <a:rPr lang="en-US" dirty="0">
                <a:solidFill>
                  <a:srgbClr val="000000"/>
                </a:solidFill>
                <a:latin typeface="Calibri" pitchFamily="-108" charset="0"/>
                <a:ea typeface="Arial" pitchFamily="-108" charset="0"/>
                <a:cs typeface="Arial" pitchFamily="-108" charset="0"/>
              </a:rPr>
              <a:t>175 Characteristics: Features you would expect to see at each stage of the smart grid journey </a:t>
            </a:r>
          </a:p>
        </p:txBody>
      </p:sp>
    </p:spTree>
    <p:extLst>
      <p:ext uri="{BB962C8B-B14F-4D97-AF65-F5344CB8AC3E}">
        <p14:creationId xmlns:p14="http://schemas.microsoft.com/office/powerpoint/2010/main" val="2684727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50" fill="hold"/>
                                        <p:tgtEl>
                                          <p:spTgt spid="13"/>
                                        </p:tgtEl>
                                        <p:attrNameLst>
                                          <p:attrName>ppt_x</p:attrName>
                                        </p:attrNameLst>
                                      </p:cBhvr>
                                      <p:tavLst>
                                        <p:tav tm="0">
                                          <p:val>
                                            <p:strVal val="1+#ppt_w/2"/>
                                          </p:val>
                                        </p:tav>
                                        <p:tav tm="100000">
                                          <p:val>
                                            <p:strVal val="#ppt_x"/>
                                          </p:val>
                                        </p:tav>
                                      </p:tavLst>
                                    </p:anim>
                                    <p:anim calcmode="lin" valueType="num">
                                      <p:cBhvr additive="base">
                                        <p:cTn id="12" dur="5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600" fill="hold"/>
                                        <p:tgtEl>
                                          <p:spTgt spid="5"/>
                                        </p:tgtEl>
                                        <p:attrNameLst>
                                          <p:attrName>ppt_x</p:attrName>
                                        </p:attrNameLst>
                                      </p:cBhvr>
                                      <p:tavLst>
                                        <p:tav tm="0">
                                          <p:val>
                                            <p:strVal val="1+#ppt_w/2"/>
                                          </p:val>
                                        </p:tav>
                                        <p:tav tm="100000">
                                          <p:val>
                                            <p:strVal val="#ppt_x"/>
                                          </p:val>
                                        </p:tav>
                                      </p:tavLst>
                                    </p:anim>
                                    <p:anim calcmode="lin" valueType="num">
                                      <p:cBhvr additive="base">
                                        <p:cTn id="16" dur="6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650" fill="hold"/>
                                        <p:tgtEl>
                                          <p:spTgt spid="16"/>
                                        </p:tgtEl>
                                        <p:attrNameLst>
                                          <p:attrName>ppt_x</p:attrName>
                                        </p:attrNameLst>
                                      </p:cBhvr>
                                      <p:tavLst>
                                        <p:tav tm="0">
                                          <p:val>
                                            <p:strVal val="1+#ppt_w/2"/>
                                          </p:val>
                                        </p:tav>
                                        <p:tav tm="100000">
                                          <p:val>
                                            <p:strVal val="#ppt_x"/>
                                          </p:val>
                                        </p:tav>
                                      </p:tavLst>
                                    </p:anim>
                                    <p:anim calcmode="lin" valueType="num">
                                      <p:cBhvr additive="base">
                                        <p:cTn id="20" dur="65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00" fill="hold"/>
                                        <p:tgtEl>
                                          <p:spTgt spid="6"/>
                                        </p:tgtEl>
                                        <p:attrNameLst>
                                          <p:attrName>ppt_x</p:attrName>
                                        </p:attrNameLst>
                                      </p:cBhvr>
                                      <p:tavLst>
                                        <p:tav tm="0">
                                          <p:val>
                                            <p:strVal val="1+#ppt_w/2"/>
                                          </p:val>
                                        </p:tav>
                                        <p:tav tm="100000">
                                          <p:val>
                                            <p:strVal val="#ppt_x"/>
                                          </p:val>
                                        </p:tav>
                                      </p:tavLst>
                                    </p:anim>
                                    <p:anim calcmode="lin" valueType="num">
                                      <p:cBhvr additive="base">
                                        <p:cTn id="24" dur="7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800" fill="hold"/>
                                        <p:tgtEl>
                                          <p:spTgt spid="7"/>
                                        </p:tgtEl>
                                        <p:attrNameLst>
                                          <p:attrName>ppt_x</p:attrName>
                                        </p:attrNameLst>
                                      </p:cBhvr>
                                      <p:tavLst>
                                        <p:tav tm="0">
                                          <p:val>
                                            <p:strVal val="1+#ppt_w/2"/>
                                          </p:val>
                                        </p:tav>
                                        <p:tav tm="100000">
                                          <p:val>
                                            <p:strVal val="#ppt_x"/>
                                          </p:val>
                                        </p:tav>
                                      </p:tavLst>
                                    </p:anim>
                                    <p:anim calcmode="lin" valueType="num">
                                      <p:cBhvr additive="base">
                                        <p:cTn id="32" dur="800" fill="hold"/>
                                        <p:tgtEl>
                                          <p:spTgt spid="7"/>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850" fill="hold"/>
                                        <p:tgtEl>
                                          <p:spTgt spid="18"/>
                                        </p:tgtEl>
                                        <p:attrNameLst>
                                          <p:attrName>ppt_x</p:attrName>
                                        </p:attrNameLst>
                                      </p:cBhvr>
                                      <p:tavLst>
                                        <p:tav tm="0">
                                          <p:val>
                                            <p:strVal val="1+#ppt_w/2"/>
                                          </p:val>
                                        </p:tav>
                                        <p:tav tm="100000">
                                          <p:val>
                                            <p:strVal val="#ppt_x"/>
                                          </p:val>
                                        </p:tav>
                                      </p:tavLst>
                                    </p:anim>
                                    <p:anim calcmode="lin" valueType="num">
                                      <p:cBhvr additive="base">
                                        <p:cTn id="36" dur="85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900" fill="hold"/>
                                        <p:tgtEl>
                                          <p:spTgt spid="8"/>
                                        </p:tgtEl>
                                        <p:attrNameLst>
                                          <p:attrName>ppt_x</p:attrName>
                                        </p:attrNameLst>
                                      </p:cBhvr>
                                      <p:tavLst>
                                        <p:tav tm="0">
                                          <p:val>
                                            <p:strVal val="1+#ppt_w/2"/>
                                          </p:val>
                                        </p:tav>
                                        <p:tav tm="100000">
                                          <p:val>
                                            <p:strVal val="#ppt_x"/>
                                          </p:val>
                                        </p:tav>
                                      </p:tavLst>
                                    </p:anim>
                                    <p:anim calcmode="lin" valueType="num">
                                      <p:cBhvr additive="base">
                                        <p:cTn id="40" dur="900" fill="hold"/>
                                        <p:tgtEl>
                                          <p:spTgt spid="8"/>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950" fill="hold"/>
                                        <p:tgtEl>
                                          <p:spTgt spid="19"/>
                                        </p:tgtEl>
                                        <p:attrNameLst>
                                          <p:attrName>ppt_x</p:attrName>
                                        </p:attrNameLst>
                                      </p:cBhvr>
                                      <p:tavLst>
                                        <p:tav tm="0">
                                          <p:val>
                                            <p:strVal val="1+#ppt_w/2"/>
                                          </p:val>
                                        </p:tav>
                                        <p:tav tm="100000">
                                          <p:val>
                                            <p:strVal val="#ppt_x"/>
                                          </p:val>
                                        </p:tav>
                                      </p:tavLst>
                                    </p:anim>
                                    <p:anim calcmode="lin" valueType="num">
                                      <p:cBhvr additive="base">
                                        <p:cTn id="44" dur="950" fill="hold"/>
                                        <p:tgtEl>
                                          <p:spTgt spid="1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1+#ppt_w/2"/>
                                          </p:val>
                                        </p:tav>
                                        <p:tav tm="100000">
                                          <p:val>
                                            <p:strVal val="#ppt_x"/>
                                          </p:val>
                                        </p:tav>
                                      </p:tavLst>
                                    </p:anim>
                                    <p:anim calcmode="lin" valueType="num">
                                      <p:cBhvr additive="base">
                                        <p:cTn id="48" dur="1000" fill="hold"/>
                                        <p:tgtEl>
                                          <p:spTgt spid="9"/>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050" fill="hold"/>
                                        <p:tgtEl>
                                          <p:spTgt spid="20"/>
                                        </p:tgtEl>
                                        <p:attrNameLst>
                                          <p:attrName>ppt_x</p:attrName>
                                        </p:attrNameLst>
                                      </p:cBhvr>
                                      <p:tavLst>
                                        <p:tav tm="0">
                                          <p:val>
                                            <p:strVal val="1+#ppt_w/2"/>
                                          </p:val>
                                        </p:tav>
                                        <p:tav tm="100000">
                                          <p:val>
                                            <p:strVal val="#ppt_x"/>
                                          </p:val>
                                        </p:tav>
                                      </p:tavLst>
                                    </p:anim>
                                    <p:anim calcmode="lin" valueType="num">
                                      <p:cBhvr additive="base">
                                        <p:cTn id="52" dur="105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100" fill="hold"/>
                                        <p:tgtEl>
                                          <p:spTgt spid="10"/>
                                        </p:tgtEl>
                                        <p:attrNameLst>
                                          <p:attrName>ppt_x</p:attrName>
                                        </p:attrNameLst>
                                      </p:cBhvr>
                                      <p:tavLst>
                                        <p:tav tm="0">
                                          <p:val>
                                            <p:strVal val="1+#ppt_w/2"/>
                                          </p:val>
                                        </p:tav>
                                        <p:tav tm="100000">
                                          <p:val>
                                            <p:strVal val="#ppt_x"/>
                                          </p:val>
                                        </p:tav>
                                      </p:tavLst>
                                    </p:anim>
                                    <p:anim calcmode="lin" valueType="num">
                                      <p:cBhvr additive="base">
                                        <p:cTn id="56" dur="11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1150" fill="hold"/>
                                        <p:tgtEl>
                                          <p:spTgt spid="21"/>
                                        </p:tgtEl>
                                        <p:attrNameLst>
                                          <p:attrName>ppt_x</p:attrName>
                                        </p:attrNameLst>
                                      </p:cBhvr>
                                      <p:tavLst>
                                        <p:tav tm="0">
                                          <p:val>
                                            <p:strVal val="1+#ppt_w/2"/>
                                          </p:val>
                                        </p:tav>
                                        <p:tav tm="100000">
                                          <p:val>
                                            <p:strVal val="#ppt_x"/>
                                          </p:val>
                                        </p:tav>
                                      </p:tavLst>
                                    </p:anim>
                                    <p:anim calcmode="lin" valueType="num">
                                      <p:cBhvr additive="base">
                                        <p:cTn id="60" dur="1150" fill="hold"/>
                                        <p:tgtEl>
                                          <p:spTgt spid="21"/>
                                        </p:tgtEl>
                                        <p:attrNameLst>
                                          <p:attrName>ppt_y</p:attrName>
                                        </p:attrNameLst>
                                      </p:cBhvr>
                                      <p:tavLst>
                                        <p:tav tm="0">
                                          <p:val>
                                            <p:strVal val="0-#ppt_h/2"/>
                                          </p:val>
                                        </p:tav>
                                        <p:tav tm="100000">
                                          <p:val>
                                            <p:strVal val="#ppt_y"/>
                                          </p:val>
                                        </p:tav>
                                      </p:tavLst>
                                    </p:anim>
                                  </p:childTnLst>
                                </p:cTn>
                              </p:par>
                              <p:par>
                                <p:cTn id="61" presetID="2" presetClass="entr" presetSubtype="3"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200" fill="hold"/>
                                        <p:tgtEl>
                                          <p:spTgt spid="11"/>
                                        </p:tgtEl>
                                        <p:attrNameLst>
                                          <p:attrName>ppt_x</p:attrName>
                                        </p:attrNameLst>
                                      </p:cBhvr>
                                      <p:tavLst>
                                        <p:tav tm="0">
                                          <p:val>
                                            <p:strVal val="1+#ppt_w/2"/>
                                          </p:val>
                                        </p:tav>
                                        <p:tav tm="100000">
                                          <p:val>
                                            <p:strVal val="#ppt_x"/>
                                          </p:val>
                                        </p:tav>
                                      </p:tavLst>
                                    </p:anim>
                                    <p:anim calcmode="lin" valueType="num">
                                      <p:cBhvr additive="base">
                                        <p:cTn id="64" dur="1200" fill="hold"/>
                                        <p:tgtEl>
                                          <p:spTgt spid="11"/>
                                        </p:tgtEl>
                                        <p:attrNameLst>
                                          <p:attrName>ppt_y</p:attrName>
                                        </p:attrNameLst>
                                      </p:cBhvr>
                                      <p:tavLst>
                                        <p:tav tm="0">
                                          <p:val>
                                            <p:strVal val="0-#ppt_h/2"/>
                                          </p:val>
                                        </p:tav>
                                        <p:tav tm="100000">
                                          <p:val>
                                            <p:strVal val="#ppt_y"/>
                                          </p:val>
                                        </p:tav>
                                      </p:tavLst>
                                    </p:anim>
                                  </p:childTnLst>
                                </p:cTn>
                              </p:par>
                            </p:childTnLst>
                          </p:cTn>
                        </p:par>
                        <p:par>
                          <p:cTn id="65" fill="hold">
                            <p:stCondLst>
                              <p:cond delay="1200"/>
                            </p:stCondLst>
                            <p:childTnLst>
                              <p:par>
                                <p:cTn id="66" presetID="22" presetClass="entr" presetSubtype="8" fill="hold" grpId="0" nodeType="afterEffect">
                                  <p:stCondLst>
                                    <p:cond delay="0"/>
                                  </p:stCondLst>
                                  <p:childTnLst>
                                    <p:set>
                                      <p:cBhvr>
                                        <p:cTn id="67" dur="1" fill="hold">
                                          <p:stCondLst>
                                            <p:cond delay="0"/>
                                          </p:stCondLst>
                                        </p:cTn>
                                        <p:tgtEl>
                                          <p:spTgt spid="186"/>
                                        </p:tgtEl>
                                        <p:attrNameLst>
                                          <p:attrName>style.visibility</p:attrName>
                                        </p:attrNameLst>
                                      </p:cBhvr>
                                      <p:to>
                                        <p:strVal val="visible"/>
                                      </p:to>
                                    </p:set>
                                    <p:animEffect transition="in" filter="wipe(left)">
                                      <p:cBhvr>
                                        <p:cTn id="68" dur="1000"/>
                                        <p:tgtEl>
                                          <p:spTgt spid="18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1+#ppt_w/2"/>
                                          </p:val>
                                        </p:tav>
                                        <p:tav tm="100000">
                                          <p:val>
                                            <p:strVal val="#ppt_x"/>
                                          </p:val>
                                        </p:tav>
                                      </p:tavLst>
                                    </p:anim>
                                    <p:anim calcmode="lin" valueType="num">
                                      <p:cBhvr additive="base">
                                        <p:cTn id="74" dur="500" fill="hold"/>
                                        <p:tgtEl>
                                          <p:spTgt spid="34"/>
                                        </p:tgtEl>
                                        <p:attrNameLst>
                                          <p:attrName>ppt_y</p:attrName>
                                        </p:attrNameLst>
                                      </p:cBhvr>
                                      <p:tavLst>
                                        <p:tav tm="0">
                                          <p:val>
                                            <p:strVal val="0-#ppt_h/2"/>
                                          </p:val>
                                        </p:tav>
                                        <p:tav tm="100000">
                                          <p:val>
                                            <p:strVal val="#ppt_y"/>
                                          </p:val>
                                        </p:tav>
                                      </p:tavLst>
                                    </p:anim>
                                  </p:childTnLst>
                                </p:cTn>
                              </p:par>
                              <p:par>
                                <p:cTn id="75" presetID="2" presetClass="entr" presetSubtype="3"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700" fill="hold"/>
                                        <p:tgtEl>
                                          <p:spTgt spid="33"/>
                                        </p:tgtEl>
                                        <p:attrNameLst>
                                          <p:attrName>ppt_x</p:attrName>
                                        </p:attrNameLst>
                                      </p:cBhvr>
                                      <p:tavLst>
                                        <p:tav tm="0">
                                          <p:val>
                                            <p:strVal val="1+#ppt_w/2"/>
                                          </p:val>
                                        </p:tav>
                                        <p:tav tm="100000">
                                          <p:val>
                                            <p:strVal val="#ppt_x"/>
                                          </p:val>
                                        </p:tav>
                                      </p:tavLst>
                                    </p:anim>
                                    <p:anim calcmode="lin" valueType="num">
                                      <p:cBhvr additive="base">
                                        <p:cTn id="78" dur="700" fill="hold"/>
                                        <p:tgtEl>
                                          <p:spTgt spid="33"/>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900" fill="hold"/>
                                        <p:tgtEl>
                                          <p:spTgt spid="32"/>
                                        </p:tgtEl>
                                        <p:attrNameLst>
                                          <p:attrName>ppt_x</p:attrName>
                                        </p:attrNameLst>
                                      </p:cBhvr>
                                      <p:tavLst>
                                        <p:tav tm="0">
                                          <p:val>
                                            <p:strVal val="1+#ppt_w/2"/>
                                          </p:val>
                                        </p:tav>
                                        <p:tav tm="100000">
                                          <p:val>
                                            <p:strVal val="#ppt_x"/>
                                          </p:val>
                                        </p:tav>
                                      </p:tavLst>
                                    </p:anim>
                                    <p:anim calcmode="lin" valueType="num">
                                      <p:cBhvr additive="base">
                                        <p:cTn id="82" dur="900" fill="hold"/>
                                        <p:tgtEl>
                                          <p:spTgt spid="32"/>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1100" fill="hold"/>
                                        <p:tgtEl>
                                          <p:spTgt spid="31"/>
                                        </p:tgtEl>
                                        <p:attrNameLst>
                                          <p:attrName>ppt_x</p:attrName>
                                        </p:attrNameLst>
                                      </p:cBhvr>
                                      <p:tavLst>
                                        <p:tav tm="0">
                                          <p:val>
                                            <p:strVal val="1+#ppt_w/2"/>
                                          </p:val>
                                        </p:tav>
                                        <p:tav tm="100000">
                                          <p:val>
                                            <p:strVal val="#ppt_x"/>
                                          </p:val>
                                        </p:tav>
                                      </p:tavLst>
                                    </p:anim>
                                    <p:anim calcmode="lin" valueType="num">
                                      <p:cBhvr additive="base">
                                        <p:cTn id="86" dur="1100" fill="hold"/>
                                        <p:tgtEl>
                                          <p:spTgt spid="31"/>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1300" fill="hold"/>
                                        <p:tgtEl>
                                          <p:spTgt spid="30"/>
                                        </p:tgtEl>
                                        <p:attrNameLst>
                                          <p:attrName>ppt_x</p:attrName>
                                        </p:attrNameLst>
                                      </p:cBhvr>
                                      <p:tavLst>
                                        <p:tav tm="0">
                                          <p:val>
                                            <p:strVal val="1+#ppt_w/2"/>
                                          </p:val>
                                        </p:tav>
                                        <p:tav tm="100000">
                                          <p:val>
                                            <p:strVal val="#ppt_x"/>
                                          </p:val>
                                        </p:tav>
                                      </p:tavLst>
                                    </p:anim>
                                    <p:anim calcmode="lin" valueType="num">
                                      <p:cBhvr additive="base">
                                        <p:cTn id="90" dur="1300" fill="hold"/>
                                        <p:tgtEl>
                                          <p:spTgt spid="30"/>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1400" fill="hold"/>
                                        <p:tgtEl>
                                          <p:spTgt spid="29"/>
                                        </p:tgtEl>
                                        <p:attrNameLst>
                                          <p:attrName>ppt_x</p:attrName>
                                        </p:attrNameLst>
                                      </p:cBhvr>
                                      <p:tavLst>
                                        <p:tav tm="0">
                                          <p:val>
                                            <p:strVal val="1+#ppt_w/2"/>
                                          </p:val>
                                        </p:tav>
                                        <p:tav tm="100000">
                                          <p:val>
                                            <p:strVal val="#ppt_x"/>
                                          </p:val>
                                        </p:tav>
                                      </p:tavLst>
                                    </p:anim>
                                    <p:anim calcmode="lin" valueType="num">
                                      <p:cBhvr additive="base">
                                        <p:cTn id="94" dur="1400" fill="hold"/>
                                        <p:tgtEl>
                                          <p:spTgt spid="29"/>
                                        </p:tgtEl>
                                        <p:attrNameLst>
                                          <p:attrName>ppt_y</p:attrName>
                                        </p:attrNameLst>
                                      </p:cBhvr>
                                      <p:tavLst>
                                        <p:tav tm="0">
                                          <p:val>
                                            <p:strVal val="0-#ppt_h/2"/>
                                          </p:val>
                                        </p:tav>
                                        <p:tav tm="100000">
                                          <p:val>
                                            <p:strVal val="#ppt_y"/>
                                          </p:val>
                                        </p:tav>
                                      </p:tavLst>
                                    </p:anim>
                                  </p:childTnLst>
                                </p:cTn>
                              </p:par>
                            </p:childTnLst>
                          </p:cTn>
                        </p:par>
                        <p:par>
                          <p:cTn id="95" fill="hold">
                            <p:stCondLst>
                              <p:cond delay="1400"/>
                            </p:stCondLst>
                            <p:childTnLst>
                              <p:par>
                                <p:cTn id="96" presetID="22" presetClass="entr" presetSubtype="8" fill="hold" grpId="0" nodeType="after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wipe(left)">
                                      <p:cBhvr>
                                        <p:cTn id="98" dur="1000"/>
                                        <p:tgtEl>
                                          <p:spTgt spid="187"/>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158"/>
                                        </p:tgtEl>
                                        <p:attrNameLst>
                                          <p:attrName>style.visibility</p:attrName>
                                        </p:attrNameLst>
                                      </p:cBhvr>
                                      <p:to>
                                        <p:strVal val="visible"/>
                                      </p:to>
                                    </p:set>
                                    <p:anim calcmode="lin" valueType="num">
                                      <p:cBhvr>
                                        <p:cTn id="103" dur="1000" fill="hold"/>
                                        <p:tgtEl>
                                          <p:spTgt spid="158"/>
                                        </p:tgtEl>
                                        <p:attrNameLst>
                                          <p:attrName>ppt_w</p:attrName>
                                        </p:attrNameLst>
                                      </p:cBhvr>
                                      <p:tavLst>
                                        <p:tav tm="0">
                                          <p:val>
                                            <p:fltVal val="0"/>
                                          </p:val>
                                        </p:tav>
                                        <p:tav tm="100000">
                                          <p:val>
                                            <p:strVal val="#ppt_w"/>
                                          </p:val>
                                        </p:tav>
                                      </p:tavLst>
                                    </p:anim>
                                    <p:anim calcmode="lin" valueType="num">
                                      <p:cBhvr>
                                        <p:cTn id="104" dur="1000" fill="hold"/>
                                        <p:tgtEl>
                                          <p:spTgt spid="158"/>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76"/>
                                        </p:tgtEl>
                                        <p:attrNameLst>
                                          <p:attrName>style.visibility</p:attrName>
                                        </p:attrNameLst>
                                      </p:cBhvr>
                                      <p:to>
                                        <p:strVal val="visible"/>
                                      </p:to>
                                    </p:set>
                                    <p:anim calcmode="lin" valueType="num">
                                      <p:cBhvr>
                                        <p:cTn id="107" dur="1000" fill="hold"/>
                                        <p:tgtEl>
                                          <p:spTgt spid="176"/>
                                        </p:tgtEl>
                                        <p:attrNameLst>
                                          <p:attrName>ppt_w</p:attrName>
                                        </p:attrNameLst>
                                      </p:cBhvr>
                                      <p:tavLst>
                                        <p:tav tm="0">
                                          <p:val>
                                            <p:fltVal val="0"/>
                                          </p:val>
                                        </p:tav>
                                        <p:tav tm="100000">
                                          <p:val>
                                            <p:strVal val="#ppt_w"/>
                                          </p:val>
                                        </p:tav>
                                      </p:tavLst>
                                    </p:anim>
                                    <p:anim calcmode="lin" valueType="num">
                                      <p:cBhvr>
                                        <p:cTn id="108" dur="1000" fill="hold"/>
                                        <p:tgtEl>
                                          <p:spTgt spid="17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49"/>
                                        </p:tgtEl>
                                        <p:attrNameLst>
                                          <p:attrName>style.visibility</p:attrName>
                                        </p:attrNameLst>
                                      </p:cBhvr>
                                      <p:to>
                                        <p:strVal val="visible"/>
                                      </p:to>
                                    </p:set>
                                    <p:anim calcmode="lin" valueType="num">
                                      <p:cBhvr>
                                        <p:cTn id="111" dur="1000" fill="hold"/>
                                        <p:tgtEl>
                                          <p:spTgt spid="149"/>
                                        </p:tgtEl>
                                        <p:attrNameLst>
                                          <p:attrName>ppt_w</p:attrName>
                                        </p:attrNameLst>
                                      </p:cBhvr>
                                      <p:tavLst>
                                        <p:tav tm="0">
                                          <p:val>
                                            <p:fltVal val="0"/>
                                          </p:val>
                                        </p:tav>
                                        <p:tav tm="100000">
                                          <p:val>
                                            <p:strVal val="#ppt_w"/>
                                          </p:val>
                                        </p:tav>
                                      </p:tavLst>
                                    </p:anim>
                                    <p:anim calcmode="lin" valueType="num">
                                      <p:cBhvr>
                                        <p:cTn id="112" dur="1000" fill="hold"/>
                                        <p:tgtEl>
                                          <p:spTgt spid="149"/>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67"/>
                                        </p:tgtEl>
                                        <p:attrNameLst>
                                          <p:attrName>style.visibility</p:attrName>
                                        </p:attrNameLst>
                                      </p:cBhvr>
                                      <p:to>
                                        <p:strVal val="visible"/>
                                      </p:to>
                                    </p:set>
                                    <p:anim calcmode="lin" valueType="num">
                                      <p:cBhvr>
                                        <p:cTn id="115" dur="1000" fill="hold"/>
                                        <p:tgtEl>
                                          <p:spTgt spid="167"/>
                                        </p:tgtEl>
                                        <p:attrNameLst>
                                          <p:attrName>ppt_w</p:attrName>
                                        </p:attrNameLst>
                                      </p:cBhvr>
                                      <p:tavLst>
                                        <p:tav tm="0">
                                          <p:val>
                                            <p:fltVal val="0"/>
                                          </p:val>
                                        </p:tav>
                                        <p:tav tm="100000">
                                          <p:val>
                                            <p:strVal val="#ppt_w"/>
                                          </p:val>
                                        </p:tav>
                                      </p:tavLst>
                                    </p:anim>
                                    <p:anim calcmode="lin" valueType="num">
                                      <p:cBhvr>
                                        <p:cTn id="116" dur="1000" fill="hold"/>
                                        <p:tgtEl>
                                          <p:spTgt spid="167"/>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1000" fill="hold"/>
                                        <p:tgtEl>
                                          <p:spTgt spid="140"/>
                                        </p:tgtEl>
                                        <p:attrNameLst>
                                          <p:attrName>ppt_w</p:attrName>
                                        </p:attrNameLst>
                                      </p:cBhvr>
                                      <p:tavLst>
                                        <p:tav tm="0">
                                          <p:val>
                                            <p:fltVal val="0"/>
                                          </p:val>
                                        </p:tav>
                                        <p:tav tm="100000">
                                          <p:val>
                                            <p:strVal val="#ppt_w"/>
                                          </p:val>
                                        </p:tav>
                                      </p:tavLst>
                                    </p:anim>
                                    <p:anim calcmode="lin" valueType="num">
                                      <p:cBhvr>
                                        <p:cTn id="120" dur="1000" fill="hold"/>
                                        <p:tgtEl>
                                          <p:spTgt spid="140"/>
                                        </p:tgtEl>
                                        <p:attrNameLst>
                                          <p:attrName>ppt_h</p:attrName>
                                        </p:attrNameLst>
                                      </p:cBhvr>
                                      <p:tavLst>
                                        <p:tav tm="0">
                                          <p:val>
                                            <p:fltVal val="0"/>
                                          </p:val>
                                        </p:tav>
                                        <p:tav tm="100000">
                                          <p:val>
                                            <p:strVal val="#ppt_h"/>
                                          </p:val>
                                        </p:tav>
                                      </p:tavLst>
                                    </p:anim>
                                  </p:childTnLst>
                                </p:cTn>
                              </p:par>
                            </p:childTnLst>
                          </p:cTn>
                        </p:par>
                        <p:par>
                          <p:cTn id="121" fill="hold">
                            <p:stCondLst>
                              <p:cond delay="1000"/>
                            </p:stCondLst>
                            <p:childTnLst>
                              <p:par>
                                <p:cTn id="122" presetID="23" presetClass="entr" presetSubtype="16" fill="hold" grpId="0" nodeType="afterEffect">
                                  <p:stCondLst>
                                    <p:cond delay="0"/>
                                  </p:stCondLst>
                                  <p:childTnLst>
                                    <p:set>
                                      <p:cBhvr>
                                        <p:cTn id="123" dur="1" fill="hold">
                                          <p:stCondLst>
                                            <p:cond delay="0"/>
                                          </p:stCondLst>
                                        </p:cTn>
                                        <p:tgtEl>
                                          <p:spTgt spid="188"/>
                                        </p:tgtEl>
                                        <p:attrNameLst>
                                          <p:attrName>style.visibility</p:attrName>
                                        </p:attrNameLst>
                                      </p:cBhvr>
                                      <p:to>
                                        <p:strVal val="visible"/>
                                      </p:to>
                                    </p:set>
                                    <p:anim calcmode="lin" valueType="num">
                                      <p:cBhvr>
                                        <p:cTn id="124" dur="900" fill="hold"/>
                                        <p:tgtEl>
                                          <p:spTgt spid="188"/>
                                        </p:tgtEl>
                                        <p:attrNameLst>
                                          <p:attrName>ppt_w</p:attrName>
                                        </p:attrNameLst>
                                      </p:cBhvr>
                                      <p:tavLst>
                                        <p:tav tm="0">
                                          <p:val>
                                            <p:fltVal val="0"/>
                                          </p:val>
                                        </p:tav>
                                        <p:tav tm="100000">
                                          <p:val>
                                            <p:strVal val="#ppt_w"/>
                                          </p:val>
                                        </p:tav>
                                      </p:tavLst>
                                    </p:anim>
                                    <p:anim calcmode="lin" valueType="num">
                                      <p:cBhvr>
                                        <p:cTn id="125" dur="900" fill="hold"/>
                                        <p:tgtEl>
                                          <p:spTgt spid="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4" grpId="0" animBg="1"/>
      <p:bldP spid="5" grpId="0" animBg="1"/>
      <p:bldP spid="6" grpId="0" animBg="1"/>
      <p:bldP spid="7" grpId="0" animBg="1"/>
      <p:bldP spid="8" grpId="0" animBg="1"/>
      <p:bldP spid="9" grpId="0" animBg="1"/>
      <p:bldP spid="10" grpId="0" animBg="1"/>
      <p:bldP spid="11" grpId="0" animBg="1"/>
      <p:bldP spid="186" grpId="0" animBg="1"/>
      <p:bldP spid="187" grpId="0" animBg="1"/>
      <p:bldP spid="1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bwMode="auto">
          <a:xfrm>
            <a:off x="1751338" y="1305771"/>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4" name="Straight Connector 53"/>
          <p:cNvCxnSpPr/>
          <p:nvPr/>
        </p:nvCxnSpPr>
        <p:spPr bwMode="auto">
          <a:xfrm>
            <a:off x="1751338" y="2132979"/>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5" name="Straight Connector 54"/>
          <p:cNvCxnSpPr/>
          <p:nvPr/>
        </p:nvCxnSpPr>
        <p:spPr bwMode="auto">
          <a:xfrm>
            <a:off x="1751338" y="2960187"/>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6" name="Straight Connector 55"/>
          <p:cNvCxnSpPr/>
          <p:nvPr/>
        </p:nvCxnSpPr>
        <p:spPr bwMode="auto">
          <a:xfrm>
            <a:off x="1751338" y="3787395"/>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7" name="Straight Connector 56"/>
          <p:cNvCxnSpPr/>
          <p:nvPr/>
        </p:nvCxnSpPr>
        <p:spPr bwMode="auto">
          <a:xfrm>
            <a:off x="1751338" y="4614603"/>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cxnSp>
        <p:nvCxnSpPr>
          <p:cNvPr id="58" name="Straight Connector 57"/>
          <p:cNvCxnSpPr/>
          <p:nvPr/>
        </p:nvCxnSpPr>
        <p:spPr bwMode="auto">
          <a:xfrm>
            <a:off x="1751338" y="5441810"/>
            <a:ext cx="6444395" cy="1588"/>
          </a:xfrm>
          <a:prstGeom prst="line">
            <a:avLst/>
          </a:prstGeom>
          <a:solidFill>
            <a:srgbClr val="5CA1FB"/>
          </a:solidFill>
          <a:ln w="6350" cap="flat" cmpd="sng" algn="ctr">
            <a:solidFill>
              <a:srgbClr val="F79420"/>
            </a:solidFill>
            <a:prstDash val="solid"/>
            <a:round/>
            <a:headEnd type="none" w="med" len="med"/>
            <a:tailEnd type="none" w="med" len="med"/>
          </a:ln>
          <a:effectLst/>
        </p:spPr>
      </p:cxnSp>
      <p:sp>
        <p:nvSpPr>
          <p:cNvPr id="34818" name="Title 1"/>
          <p:cNvSpPr>
            <a:spLocks noGrp="1"/>
          </p:cNvSpPr>
          <p:nvPr>
            <p:ph type="title"/>
          </p:nvPr>
        </p:nvSpPr>
        <p:spPr>
          <a:xfrm>
            <a:off x="734083" y="298506"/>
            <a:ext cx="7457355" cy="394980"/>
          </a:xfrm>
        </p:spPr>
        <p:txBody>
          <a:bodyPr/>
          <a:lstStyle/>
          <a:p>
            <a:r>
              <a:rPr lang="en-US" dirty="0"/>
              <a:t>Smart Grid Maturity Model – levels </a:t>
            </a:r>
          </a:p>
        </p:txBody>
      </p:sp>
      <p:pic>
        <p:nvPicPr>
          <p:cNvPr id="4099" name="Picture 3"/>
          <p:cNvPicPr>
            <a:picLocks noChangeAspect="1" noChangeArrowheads="1"/>
          </p:cNvPicPr>
          <p:nvPr/>
        </p:nvPicPr>
        <p:blipFill>
          <a:blip r:embed="rId3" cstate="print"/>
          <a:srcRect/>
          <a:stretch>
            <a:fillRect/>
          </a:stretch>
        </p:blipFill>
        <p:spPr bwMode="auto">
          <a:xfrm>
            <a:off x="788648" y="1298268"/>
            <a:ext cx="1158685" cy="4839058"/>
          </a:xfrm>
          <a:prstGeom prst="rect">
            <a:avLst/>
          </a:prstGeom>
          <a:noFill/>
          <a:ln w="9525">
            <a:noFill/>
            <a:miter lim="800000"/>
            <a:headEnd/>
            <a:tailEnd/>
          </a:ln>
          <a:effectLst/>
        </p:spPr>
      </p:pic>
      <p:sp>
        <p:nvSpPr>
          <p:cNvPr id="38" name="TextBox 37"/>
          <p:cNvSpPr txBox="1"/>
          <p:nvPr/>
        </p:nvSpPr>
        <p:spPr>
          <a:xfrm>
            <a:off x="533400" y="1263949"/>
            <a:ext cx="1447800" cy="261610"/>
          </a:xfrm>
          <a:prstGeom prst="rect">
            <a:avLst/>
          </a:prstGeom>
          <a:noFill/>
        </p:spPr>
        <p:txBody>
          <a:bodyPr wrap="square" rtlCol="0">
            <a:spAutoFit/>
          </a:bodyPr>
          <a:lstStyle/>
          <a:p>
            <a:pPr algn="r"/>
            <a:r>
              <a:rPr lang="en-US" sz="1100" dirty="0">
                <a:solidFill>
                  <a:srgbClr val="FFFFFF"/>
                </a:solidFill>
              </a:rPr>
              <a:t>PIONEERING</a:t>
            </a:r>
          </a:p>
        </p:txBody>
      </p:sp>
      <p:sp>
        <p:nvSpPr>
          <p:cNvPr id="39" name="TextBox 38"/>
          <p:cNvSpPr txBox="1"/>
          <p:nvPr/>
        </p:nvSpPr>
        <p:spPr>
          <a:xfrm>
            <a:off x="533400" y="2088935"/>
            <a:ext cx="1447800" cy="261610"/>
          </a:xfrm>
          <a:prstGeom prst="rect">
            <a:avLst/>
          </a:prstGeom>
          <a:noFill/>
        </p:spPr>
        <p:txBody>
          <a:bodyPr wrap="square" rtlCol="0">
            <a:spAutoFit/>
          </a:bodyPr>
          <a:lstStyle/>
          <a:p>
            <a:pPr algn="r"/>
            <a:r>
              <a:rPr lang="en-US" sz="1100" dirty="0">
                <a:solidFill>
                  <a:srgbClr val="FFFFFF"/>
                </a:solidFill>
              </a:rPr>
              <a:t>OPTIMIZING</a:t>
            </a:r>
          </a:p>
        </p:txBody>
      </p:sp>
      <p:sp>
        <p:nvSpPr>
          <p:cNvPr id="40" name="TextBox 39"/>
          <p:cNvSpPr txBox="1"/>
          <p:nvPr/>
        </p:nvSpPr>
        <p:spPr>
          <a:xfrm>
            <a:off x="533400" y="2913921"/>
            <a:ext cx="1447800" cy="261610"/>
          </a:xfrm>
          <a:prstGeom prst="rect">
            <a:avLst/>
          </a:prstGeom>
          <a:noFill/>
        </p:spPr>
        <p:txBody>
          <a:bodyPr wrap="square" rtlCol="0">
            <a:spAutoFit/>
          </a:bodyPr>
          <a:lstStyle/>
          <a:p>
            <a:pPr algn="r"/>
            <a:r>
              <a:rPr lang="en-US" sz="1100" dirty="0">
                <a:solidFill>
                  <a:srgbClr val="FFFFFF"/>
                </a:solidFill>
              </a:rPr>
              <a:t>INTEGRATING</a:t>
            </a:r>
          </a:p>
        </p:txBody>
      </p:sp>
      <p:sp>
        <p:nvSpPr>
          <p:cNvPr id="41" name="TextBox 40"/>
          <p:cNvSpPr txBox="1"/>
          <p:nvPr/>
        </p:nvSpPr>
        <p:spPr>
          <a:xfrm>
            <a:off x="533400" y="3738907"/>
            <a:ext cx="1447800" cy="261610"/>
          </a:xfrm>
          <a:prstGeom prst="rect">
            <a:avLst/>
          </a:prstGeom>
          <a:noFill/>
        </p:spPr>
        <p:txBody>
          <a:bodyPr wrap="square" rtlCol="0">
            <a:spAutoFit/>
          </a:bodyPr>
          <a:lstStyle/>
          <a:p>
            <a:pPr algn="r"/>
            <a:r>
              <a:rPr lang="en-US" sz="1100" dirty="0">
                <a:solidFill>
                  <a:srgbClr val="FFFFFF"/>
                </a:solidFill>
              </a:rPr>
              <a:t>ENABLING</a:t>
            </a:r>
          </a:p>
        </p:txBody>
      </p:sp>
      <p:sp>
        <p:nvSpPr>
          <p:cNvPr id="42" name="TextBox 41"/>
          <p:cNvSpPr txBox="1"/>
          <p:nvPr/>
        </p:nvSpPr>
        <p:spPr>
          <a:xfrm>
            <a:off x="533400" y="4563893"/>
            <a:ext cx="1447800" cy="261610"/>
          </a:xfrm>
          <a:prstGeom prst="rect">
            <a:avLst/>
          </a:prstGeom>
          <a:noFill/>
        </p:spPr>
        <p:txBody>
          <a:bodyPr wrap="square" rtlCol="0">
            <a:spAutoFit/>
          </a:bodyPr>
          <a:lstStyle/>
          <a:p>
            <a:pPr algn="r"/>
            <a:r>
              <a:rPr lang="en-US" sz="1100" dirty="0">
                <a:solidFill>
                  <a:srgbClr val="FFFFFF"/>
                </a:solidFill>
              </a:rPr>
              <a:t>INITIATING</a:t>
            </a:r>
          </a:p>
        </p:txBody>
      </p:sp>
      <p:sp>
        <p:nvSpPr>
          <p:cNvPr id="43" name="TextBox 42"/>
          <p:cNvSpPr txBox="1"/>
          <p:nvPr/>
        </p:nvSpPr>
        <p:spPr>
          <a:xfrm>
            <a:off x="533400" y="5388878"/>
            <a:ext cx="1447800" cy="261610"/>
          </a:xfrm>
          <a:prstGeom prst="rect">
            <a:avLst/>
          </a:prstGeom>
          <a:noFill/>
        </p:spPr>
        <p:txBody>
          <a:bodyPr wrap="square" rtlCol="0">
            <a:spAutoFit/>
          </a:bodyPr>
          <a:lstStyle/>
          <a:p>
            <a:pPr algn="r"/>
            <a:r>
              <a:rPr lang="en-US" sz="1100" dirty="0">
                <a:solidFill>
                  <a:srgbClr val="FFFFFF"/>
                </a:solidFill>
              </a:rPr>
              <a:t>DEFAULT</a:t>
            </a:r>
          </a:p>
        </p:txBody>
      </p:sp>
      <p:sp>
        <p:nvSpPr>
          <p:cNvPr id="90" name="TextBox 89"/>
          <p:cNvSpPr txBox="1"/>
          <p:nvPr/>
        </p:nvSpPr>
        <p:spPr>
          <a:xfrm>
            <a:off x="2014807" y="1330260"/>
            <a:ext cx="6180926" cy="692497"/>
          </a:xfrm>
          <a:prstGeom prst="rect">
            <a:avLst/>
          </a:prstGeom>
          <a:noFill/>
        </p:spPr>
        <p:txBody>
          <a:bodyPr wrap="square" tIns="91440" rtlCol="0">
            <a:spAutoFit/>
          </a:bodyPr>
          <a:lstStyle/>
          <a:p>
            <a:pPr algn="l"/>
            <a:r>
              <a:rPr lang="en-US" sz="1800" b="0" dirty="0">
                <a:solidFill>
                  <a:srgbClr val="000000"/>
                </a:solidFill>
              </a:rPr>
              <a:t>Breaking new ground; industry-leading innovation</a:t>
            </a:r>
            <a:br>
              <a:rPr lang="en-US" sz="1800" b="0" dirty="0">
                <a:solidFill>
                  <a:srgbClr val="000000"/>
                </a:solidFill>
              </a:rPr>
            </a:br>
            <a:endParaRPr lang="en-US" sz="1800" b="0" dirty="0">
              <a:solidFill>
                <a:srgbClr val="000000"/>
              </a:solidFill>
            </a:endParaRPr>
          </a:p>
        </p:txBody>
      </p:sp>
      <p:sp>
        <p:nvSpPr>
          <p:cNvPr id="91" name="TextBox 90"/>
          <p:cNvSpPr txBox="1"/>
          <p:nvPr/>
        </p:nvSpPr>
        <p:spPr>
          <a:xfrm>
            <a:off x="2014807" y="2151787"/>
            <a:ext cx="6180925" cy="692497"/>
          </a:xfrm>
          <a:prstGeom prst="rect">
            <a:avLst/>
          </a:prstGeom>
          <a:noFill/>
        </p:spPr>
        <p:txBody>
          <a:bodyPr wrap="square" tIns="91440" rtlCol="0">
            <a:spAutoFit/>
          </a:bodyPr>
          <a:lstStyle/>
          <a:p>
            <a:pPr algn="l"/>
            <a:r>
              <a:rPr lang="en-US" sz="1800" b="0" dirty="0">
                <a:solidFill>
                  <a:srgbClr val="000000"/>
                </a:solidFill>
              </a:rPr>
              <a:t>Optimizing smart grid to benefit entire organization; may reach beyond organization; increased automation</a:t>
            </a:r>
          </a:p>
        </p:txBody>
      </p:sp>
      <p:sp>
        <p:nvSpPr>
          <p:cNvPr id="92" name="TextBox 91"/>
          <p:cNvSpPr txBox="1"/>
          <p:nvPr/>
        </p:nvSpPr>
        <p:spPr>
          <a:xfrm>
            <a:off x="2006664" y="3794839"/>
            <a:ext cx="6189069" cy="692497"/>
          </a:xfrm>
          <a:prstGeom prst="rect">
            <a:avLst/>
          </a:prstGeom>
          <a:noFill/>
        </p:spPr>
        <p:txBody>
          <a:bodyPr wrap="square" tIns="91440" rtlCol="0">
            <a:spAutoFit/>
          </a:bodyPr>
          <a:lstStyle/>
          <a:p>
            <a:pPr algn="l"/>
            <a:r>
              <a:rPr lang="en-US" sz="1800" b="0" dirty="0">
                <a:solidFill>
                  <a:srgbClr val="000000"/>
                </a:solidFill>
              </a:rPr>
              <a:t>Investing based on clear strategy, implementing first projects to enable smart grid (may be compartmentalized)</a:t>
            </a:r>
          </a:p>
        </p:txBody>
      </p:sp>
      <p:sp>
        <p:nvSpPr>
          <p:cNvPr id="93" name="TextBox 92"/>
          <p:cNvSpPr txBox="1"/>
          <p:nvPr/>
        </p:nvSpPr>
        <p:spPr>
          <a:xfrm>
            <a:off x="2003173" y="4616365"/>
            <a:ext cx="6192559" cy="692497"/>
          </a:xfrm>
          <a:prstGeom prst="rect">
            <a:avLst/>
          </a:prstGeom>
          <a:noFill/>
        </p:spPr>
        <p:txBody>
          <a:bodyPr wrap="square" tIns="91440" rtlCol="0">
            <a:spAutoFit/>
          </a:bodyPr>
          <a:lstStyle/>
          <a:p>
            <a:pPr algn="l"/>
            <a:r>
              <a:rPr lang="en-US" sz="1800" b="0" dirty="0">
                <a:solidFill>
                  <a:srgbClr val="000000"/>
                </a:solidFill>
              </a:rPr>
              <a:t>Taking the first steps, exploring options, conducting experiments, developing smart grid vision</a:t>
            </a:r>
          </a:p>
        </p:txBody>
      </p:sp>
      <p:sp>
        <p:nvSpPr>
          <p:cNvPr id="94" name="TextBox 93"/>
          <p:cNvSpPr txBox="1"/>
          <p:nvPr/>
        </p:nvSpPr>
        <p:spPr>
          <a:xfrm>
            <a:off x="2012481" y="5437892"/>
            <a:ext cx="6183252" cy="692497"/>
          </a:xfrm>
          <a:prstGeom prst="rect">
            <a:avLst/>
          </a:prstGeom>
          <a:noFill/>
        </p:spPr>
        <p:txBody>
          <a:bodyPr wrap="square" tIns="91440" rtlCol="0">
            <a:spAutoFit/>
          </a:bodyPr>
          <a:lstStyle/>
          <a:p>
            <a:pPr algn="l"/>
            <a:r>
              <a:rPr lang="en-US" sz="1800" b="0" dirty="0">
                <a:solidFill>
                  <a:srgbClr val="000000"/>
                </a:solidFill>
              </a:rPr>
              <a:t>Default level (status quo)</a:t>
            </a:r>
            <a:br>
              <a:rPr lang="en-US" sz="1800" b="0" dirty="0">
                <a:solidFill>
                  <a:srgbClr val="000000"/>
                </a:solidFill>
              </a:rPr>
            </a:br>
            <a:endParaRPr lang="en-US" sz="1800" b="0" dirty="0">
              <a:solidFill>
                <a:srgbClr val="000000"/>
              </a:solidFill>
            </a:endParaRPr>
          </a:p>
        </p:txBody>
      </p:sp>
      <p:sp>
        <p:nvSpPr>
          <p:cNvPr id="95" name="TextBox 94"/>
          <p:cNvSpPr txBox="1"/>
          <p:nvPr/>
        </p:nvSpPr>
        <p:spPr>
          <a:xfrm>
            <a:off x="2023532" y="2973313"/>
            <a:ext cx="6176457" cy="692497"/>
          </a:xfrm>
          <a:prstGeom prst="rect">
            <a:avLst/>
          </a:prstGeom>
          <a:noFill/>
        </p:spPr>
        <p:txBody>
          <a:bodyPr wrap="square" tIns="91440" rtlCol="0">
            <a:spAutoFit/>
          </a:bodyPr>
          <a:lstStyle/>
          <a:p>
            <a:pPr algn="l"/>
            <a:r>
              <a:rPr lang="en-US" sz="1800" b="0" dirty="0">
                <a:solidFill>
                  <a:srgbClr val="000000"/>
                </a:solidFill>
              </a:rPr>
              <a:t>Integrating smart grid deployments across the organization, realizing measurably improved performance</a:t>
            </a:r>
          </a:p>
        </p:txBody>
      </p:sp>
    </p:spTree>
    <p:extLst>
      <p:ext uri="{BB962C8B-B14F-4D97-AF65-F5344CB8AC3E}">
        <p14:creationId xmlns:p14="http://schemas.microsoft.com/office/powerpoint/2010/main" val="18411880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Title 19"/>
          <p:cNvSpPr>
            <a:spLocks noGrp="1"/>
          </p:cNvSpPr>
          <p:nvPr>
            <p:ph type="title"/>
          </p:nvPr>
        </p:nvSpPr>
        <p:spPr>
          <a:xfrm>
            <a:off x="533400" y="422275"/>
            <a:ext cx="8153400" cy="394980"/>
          </a:xfrm>
        </p:spPr>
        <p:txBody>
          <a:bodyPr/>
          <a:lstStyle/>
          <a:p>
            <a:r>
              <a:rPr lang="en-US" dirty="0"/>
              <a:t>Smart Grid Maturity Model – domains</a:t>
            </a:r>
          </a:p>
        </p:txBody>
      </p:sp>
      <p:grpSp>
        <p:nvGrpSpPr>
          <p:cNvPr id="2" name="Group 27"/>
          <p:cNvGrpSpPr/>
          <p:nvPr/>
        </p:nvGrpSpPr>
        <p:grpSpPr>
          <a:xfrm>
            <a:off x="533400" y="1145868"/>
            <a:ext cx="4038600" cy="1219200"/>
            <a:chOff x="533400" y="990600"/>
            <a:chExt cx="4038600" cy="1219200"/>
          </a:xfrm>
        </p:grpSpPr>
        <p:sp>
          <p:nvSpPr>
            <p:cNvPr id="36866" name="Rectangle 4"/>
            <p:cNvSpPr>
              <a:spLocks noChangeArrowheads="1"/>
            </p:cNvSpPr>
            <p:nvPr/>
          </p:nvSpPr>
          <p:spPr bwMode="auto">
            <a:xfrm>
              <a:off x="990600" y="9906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Strategy, Mgmt &amp; Regulatory</a:t>
              </a:r>
            </a:p>
          </p:txBody>
        </p:sp>
        <p:sp>
          <p:nvSpPr>
            <p:cNvPr id="3" name="Rectangle 2"/>
            <p:cNvSpPr/>
            <p:nvPr/>
          </p:nvSpPr>
          <p:spPr bwMode="auto">
            <a:xfrm>
              <a:off x="533400" y="990600"/>
              <a:ext cx="457200" cy="1219200"/>
            </a:xfrm>
            <a:prstGeom prst="rect">
              <a:avLst/>
            </a:prstGeom>
            <a:solidFill>
              <a:schemeClr val="accent1"/>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noFill/>
                  </a:ln>
                  <a:solidFill>
                    <a:srgbClr val="FFFFFF"/>
                  </a:solidFill>
                  <a:effectLst>
                    <a:outerShdw blurRad="50800" dist="39000" dir="5460000" algn="tl">
                      <a:srgbClr val="000000">
                        <a:alpha val="38000"/>
                      </a:srgbClr>
                    </a:outerShdw>
                  </a:effectLst>
                  <a:latin typeface="Arial"/>
                  <a:cs typeface="Arial"/>
                </a:rPr>
                <a:t>SMR</a:t>
              </a:r>
            </a:p>
          </p:txBody>
        </p:sp>
        <p:sp>
          <p:nvSpPr>
            <p:cNvPr id="20" name="TextBox 19"/>
            <p:cNvSpPr txBox="1"/>
            <p:nvPr/>
          </p:nvSpPr>
          <p:spPr>
            <a:xfrm>
              <a:off x="1143000" y="1447800"/>
              <a:ext cx="3352800" cy="685800"/>
            </a:xfrm>
            <a:prstGeom prst="rect">
              <a:avLst/>
            </a:prstGeom>
            <a:noFill/>
          </p:spPr>
          <p:txBody>
            <a:bodyPr wrap="square" rtlCol="0">
              <a:noAutofit/>
            </a:bodyPr>
            <a:lstStyle/>
            <a:p>
              <a:r>
                <a:rPr lang="en-US" sz="1600" b="0" i="1" dirty="0">
                  <a:solidFill>
                    <a:srgbClr val="1B6C6D"/>
                  </a:solidFill>
                </a:rPr>
                <a:t>Vision, planning, governance, stakeholder collaboration</a:t>
              </a:r>
            </a:p>
          </p:txBody>
        </p:sp>
      </p:grpSp>
      <p:grpSp>
        <p:nvGrpSpPr>
          <p:cNvPr id="4" name="Group 28"/>
          <p:cNvGrpSpPr/>
          <p:nvPr/>
        </p:nvGrpSpPr>
        <p:grpSpPr>
          <a:xfrm>
            <a:off x="533400" y="2441268"/>
            <a:ext cx="4038600" cy="1219200"/>
            <a:chOff x="533400" y="2286000"/>
            <a:chExt cx="4038600" cy="1219200"/>
          </a:xfrm>
        </p:grpSpPr>
        <p:sp>
          <p:nvSpPr>
            <p:cNvPr id="36867" name="Rectangle 5"/>
            <p:cNvSpPr>
              <a:spLocks noChangeArrowheads="1"/>
            </p:cNvSpPr>
            <p:nvPr/>
          </p:nvSpPr>
          <p:spPr bwMode="auto">
            <a:xfrm>
              <a:off x="990600" y="22860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Organization and Structure</a:t>
              </a:r>
            </a:p>
          </p:txBody>
        </p:sp>
        <p:sp>
          <p:nvSpPr>
            <p:cNvPr id="13" name="Rectangle 12"/>
            <p:cNvSpPr/>
            <p:nvPr/>
          </p:nvSpPr>
          <p:spPr bwMode="auto">
            <a:xfrm>
              <a:off x="533400" y="22860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OS</a:t>
              </a:r>
            </a:p>
          </p:txBody>
        </p:sp>
        <p:sp>
          <p:nvSpPr>
            <p:cNvPr id="21" name="TextBox 20"/>
            <p:cNvSpPr txBox="1"/>
            <p:nvPr/>
          </p:nvSpPr>
          <p:spPr>
            <a:xfrm>
              <a:off x="1143000" y="2743200"/>
              <a:ext cx="3352800" cy="685800"/>
            </a:xfrm>
            <a:prstGeom prst="rect">
              <a:avLst/>
            </a:prstGeom>
            <a:noFill/>
          </p:spPr>
          <p:txBody>
            <a:bodyPr wrap="square" rtlCol="0">
              <a:noAutofit/>
            </a:bodyPr>
            <a:lstStyle/>
            <a:p>
              <a:r>
                <a:rPr lang="en-US" sz="1600" b="0" i="1" dirty="0">
                  <a:solidFill>
                    <a:srgbClr val="1B6C6D"/>
                  </a:solidFill>
                </a:rPr>
                <a:t>Culture, structure, training, communications, knowledge mgmt</a:t>
              </a:r>
            </a:p>
          </p:txBody>
        </p:sp>
      </p:grpSp>
      <p:grpSp>
        <p:nvGrpSpPr>
          <p:cNvPr id="5" name="Group 29"/>
          <p:cNvGrpSpPr/>
          <p:nvPr/>
        </p:nvGrpSpPr>
        <p:grpSpPr>
          <a:xfrm>
            <a:off x="533400" y="3736668"/>
            <a:ext cx="4038600" cy="1219200"/>
            <a:chOff x="533400" y="3581400"/>
            <a:chExt cx="4038600" cy="1219200"/>
          </a:xfrm>
        </p:grpSpPr>
        <p:sp>
          <p:nvSpPr>
            <p:cNvPr id="36868" name="Rectangle 6"/>
            <p:cNvSpPr>
              <a:spLocks noChangeArrowheads="1"/>
            </p:cNvSpPr>
            <p:nvPr/>
          </p:nvSpPr>
          <p:spPr bwMode="auto">
            <a:xfrm>
              <a:off x="990600" y="35814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Grid Operations</a:t>
              </a:r>
            </a:p>
          </p:txBody>
        </p:sp>
        <p:sp>
          <p:nvSpPr>
            <p:cNvPr id="14" name="Rectangle 13"/>
            <p:cNvSpPr/>
            <p:nvPr/>
          </p:nvSpPr>
          <p:spPr bwMode="auto">
            <a:xfrm>
              <a:off x="533400" y="35814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GO</a:t>
              </a:r>
            </a:p>
          </p:txBody>
        </p:sp>
        <p:sp>
          <p:nvSpPr>
            <p:cNvPr id="22" name="TextBox 21"/>
            <p:cNvSpPr txBox="1"/>
            <p:nvPr/>
          </p:nvSpPr>
          <p:spPr>
            <a:xfrm>
              <a:off x="1143000" y="4038600"/>
              <a:ext cx="3352800" cy="685800"/>
            </a:xfrm>
            <a:prstGeom prst="rect">
              <a:avLst/>
            </a:prstGeom>
            <a:noFill/>
          </p:spPr>
          <p:txBody>
            <a:bodyPr wrap="square" rtlCol="0">
              <a:noAutofit/>
            </a:bodyPr>
            <a:lstStyle/>
            <a:p>
              <a:r>
                <a:rPr lang="en-US" sz="1600" b="0" i="1" dirty="0">
                  <a:solidFill>
                    <a:srgbClr val="1B6C6D"/>
                  </a:solidFill>
                </a:rPr>
                <a:t>Reliability, efficiency, security, safety, </a:t>
              </a:r>
              <a:r>
                <a:rPr lang="en-US" sz="1600" b="0" i="1" dirty="0" err="1">
                  <a:solidFill>
                    <a:srgbClr val="1B6C6D"/>
                  </a:solidFill>
                </a:rPr>
                <a:t>observability</a:t>
              </a:r>
              <a:r>
                <a:rPr lang="en-US" sz="1600" b="0" i="1" dirty="0">
                  <a:solidFill>
                    <a:srgbClr val="1B6C6D"/>
                  </a:solidFill>
                </a:rPr>
                <a:t>, control</a:t>
              </a:r>
            </a:p>
          </p:txBody>
        </p:sp>
      </p:grpSp>
      <p:grpSp>
        <p:nvGrpSpPr>
          <p:cNvPr id="6" name="Group 30"/>
          <p:cNvGrpSpPr/>
          <p:nvPr/>
        </p:nvGrpSpPr>
        <p:grpSpPr>
          <a:xfrm>
            <a:off x="533400" y="5032068"/>
            <a:ext cx="4038600" cy="1219200"/>
            <a:chOff x="533400" y="4876800"/>
            <a:chExt cx="4038600" cy="1219200"/>
          </a:xfrm>
        </p:grpSpPr>
        <p:sp>
          <p:nvSpPr>
            <p:cNvPr id="36869" name="Rectangle 7"/>
            <p:cNvSpPr>
              <a:spLocks noChangeArrowheads="1"/>
            </p:cNvSpPr>
            <p:nvPr/>
          </p:nvSpPr>
          <p:spPr bwMode="auto">
            <a:xfrm>
              <a:off x="990600" y="48768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Work &amp; Asset Management</a:t>
              </a:r>
            </a:p>
          </p:txBody>
        </p:sp>
        <p:sp>
          <p:nvSpPr>
            <p:cNvPr id="15" name="Rectangle 14"/>
            <p:cNvSpPr/>
            <p:nvPr/>
          </p:nvSpPr>
          <p:spPr bwMode="auto">
            <a:xfrm>
              <a:off x="533400" y="48768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WAM</a:t>
              </a:r>
            </a:p>
          </p:txBody>
        </p:sp>
        <p:sp>
          <p:nvSpPr>
            <p:cNvPr id="23" name="TextBox 22"/>
            <p:cNvSpPr txBox="1"/>
            <p:nvPr/>
          </p:nvSpPr>
          <p:spPr>
            <a:xfrm>
              <a:off x="1143000" y="5334000"/>
              <a:ext cx="3352800" cy="685800"/>
            </a:xfrm>
            <a:prstGeom prst="rect">
              <a:avLst/>
            </a:prstGeom>
            <a:noFill/>
          </p:spPr>
          <p:txBody>
            <a:bodyPr wrap="square" rtlCol="0">
              <a:noAutofit/>
            </a:bodyPr>
            <a:lstStyle/>
            <a:p>
              <a:r>
                <a:rPr lang="en-US" sz="1600" b="0" i="1" dirty="0">
                  <a:solidFill>
                    <a:srgbClr val="1B6C6D"/>
                  </a:solidFill>
                </a:rPr>
                <a:t>Asset monitoring, tracking &amp; maintenance, mobile workforce</a:t>
              </a:r>
            </a:p>
          </p:txBody>
        </p:sp>
      </p:grpSp>
      <p:grpSp>
        <p:nvGrpSpPr>
          <p:cNvPr id="7" name="Group 31"/>
          <p:cNvGrpSpPr/>
          <p:nvPr/>
        </p:nvGrpSpPr>
        <p:grpSpPr>
          <a:xfrm>
            <a:off x="4648200" y="1145868"/>
            <a:ext cx="4038600" cy="1219200"/>
            <a:chOff x="4648200" y="990600"/>
            <a:chExt cx="4038600" cy="1219200"/>
          </a:xfrm>
        </p:grpSpPr>
        <p:sp>
          <p:nvSpPr>
            <p:cNvPr id="36870" name="Rectangle 8"/>
            <p:cNvSpPr>
              <a:spLocks noChangeArrowheads="1"/>
            </p:cNvSpPr>
            <p:nvPr/>
          </p:nvSpPr>
          <p:spPr bwMode="auto">
            <a:xfrm>
              <a:off x="5105400" y="9906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Technology</a:t>
              </a:r>
            </a:p>
          </p:txBody>
        </p:sp>
        <p:sp>
          <p:nvSpPr>
            <p:cNvPr id="16" name="Rectangle 15"/>
            <p:cNvSpPr/>
            <p:nvPr/>
          </p:nvSpPr>
          <p:spPr bwMode="auto">
            <a:xfrm>
              <a:off x="4648200" y="9906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TECH</a:t>
              </a:r>
            </a:p>
          </p:txBody>
        </p:sp>
        <p:sp>
          <p:nvSpPr>
            <p:cNvPr id="24" name="TextBox 23"/>
            <p:cNvSpPr txBox="1"/>
            <p:nvPr/>
          </p:nvSpPr>
          <p:spPr>
            <a:xfrm>
              <a:off x="5257800" y="1447800"/>
              <a:ext cx="3352800" cy="685800"/>
            </a:xfrm>
            <a:prstGeom prst="rect">
              <a:avLst/>
            </a:prstGeom>
            <a:noFill/>
          </p:spPr>
          <p:txBody>
            <a:bodyPr wrap="square" rtlCol="0">
              <a:noAutofit/>
            </a:bodyPr>
            <a:lstStyle/>
            <a:p>
              <a:r>
                <a:rPr lang="en-US" sz="1600" b="0" i="1" dirty="0">
                  <a:solidFill>
                    <a:srgbClr val="1B6C6D"/>
                  </a:solidFill>
                </a:rPr>
                <a:t>IT architecture, standards, infrastructure, integration, tools</a:t>
              </a:r>
            </a:p>
          </p:txBody>
        </p:sp>
      </p:grpSp>
      <p:grpSp>
        <p:nvGrpSpPr>
          <p:cNvPr id="8" name="Group 32"/>
          <p:cNvGrpSpPr/>
          <p:nvPr/>
        </p:nvGrpSpPr>
        <p:grpSpPr>
          <a:xfrm>
            <a:off x="4648200" y="2441268"/>
            <a:ext cx="4038600" cy="1219200"/>
            <a:chOff x="4648200" y="2286000"/>
            <a:chExt cx="4038600" cy="1219200"/>
          </a:xfrm>
        </p:grpSpPr>
        <p:sp>
          <p:nvSpPr>
            <p:cNvPr id="36871" name="Rectangle 9"/>
            <p:cNvSpPr>
              <a:spLocks noChangeArrowheads="1"/>
            </p:cNvSpPr>
            <p:nvPr/>
          </p:nvSpPr>
          <p:spPr bwMode="auto">
            <a:xfrm>
              <a:off x="5105400" y="22860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Customer</a:t>
              </a:r>
            </a:p>
          </p:txBody>
        </p:sp>
        <p:sp>
          <p:nvSpPr>
            <p:cNvPr id="17" name="Rectangle 16"/>
            <p:cNvSpPr/>
            <p:nvPr/>
          </p:nvSpPr>
          <p:spPr bwMode="auto">
            <a:xfrm>
              <a:off x="4648200" y="22860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CUST</a:t>
              </a:r>
            </a:p>
          </p:txBody>
        </p:sp>
        <p:sp>
          <p:nvSpPr>
            <p:cNvPr id="25" name="TextBox 24"/>
            <p:cNvSpPr txBox="1"/>
            <p:nvPr/>
          </p:nvSpPr>
          <p:spPr>
            <a:xfrm>
              <a:off x="5257800" y="2743200"/>
              <a:ext cx="3352800" cy="685800"/>
            </a:xfrm>
            <a:prstGeom prst="rect">
              <a:avLst/>
            </a:prstGeom>
            <a:noFill/>
          </p:spPr>
          <p:txBody>
            <a:bodyPr wrap="square" rtlCol="0">
              <a:noAutofit/>
            </a:bodyPr>
            <a:lstStyle/>
            <a:p>
              <a:r>
                <a:rPr lang="en-US" sz="1600" b="0" i="1" dirty="0">
                  <a:solidFill>
                    <a:srgbClr val="1B6C6D"/>
                  </a:solidFill>
                </a:rPr>
                <a:t>Pricing, customer participation &amp; experience, advanced services</a:t>
              </a:r>
            </a:p>
          </p:txBody>
        </p:sp>
      </p:grpSp>
      <p:grpSp>
        <p:nvGrpSpPr>
          <p:cNvPr id="9" name="Group 33"/>
          <p:cNvGrpSpPr/>
          <p:nvPr/>
        </p:nvGrpSpPr>
        <p:grpSpPr>
          <a:xfrm>
            <a:off x="4648200" y="3736668"/>
            <a:ext cx="4038600" cy="1219200"/>
            <a:chOff x="4648200" y="3581400"/>
            <a:chExt cx="4038600" cy="1219200"/>
          </a:xfrm>
        </p:grpSpPr>
        <p:sp>
          <p:nvSpPr>
            <p:cNvPr id="36872" name="Rectangle 10"/>
            <p:cNvSpPr>
              <a:spLocks noChangeArrowheads="1"/>
            </p:cNvSpPr>
            <p:nvPr/>
          </p:nvSpPr>
          <p:spPr bwMode="auto">
            <a:xfrm>
              <a:off x="5105400" y="35814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Value Chain Integration</a:t>
              </a:r>
            </a:p>
          </p:txBody>
        </p:sp>
        <p:sp>
          <p:nvSpPr>
            <p:cNvPr id="18" name="Rectangle 17"/>
            <p:cNvSpPr/>
            <p:nvPr/>
          </p:nvSpPr>
          <p:spPr bwMode="auto">
            <a:xfrm>
              <a:off x="4648200" y="35814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VCI</a:t>
              </a:r>
            </a:p>
          </p:txBody>
        </p:sp>
        <p:sp>
          <p:nvSpPr>
            <p:cNvPr id="26" name="TextBox 25"/>
            <p:cNvSpPr txBox="1"/>
            <p:nvPr/>
          </p:nvSpPr>
          <p:spPr>
            <a:xfrm>
              <a:off x="5257800" y="4038600"/>
              <a:ext cx="3352800" cy="685800"/>
            </a:xfrm>
            <a:prstGeom prst="rect">
              <a:avLst/>
            </a:prstGeom>
            <a:noFill/>
          </p:spPr>
          <p:txBody>
            <a:bodyPr wrap="square" rtlCol="0">
              <a:noAutofit/>
            </a:bodyPr>
            <a:lstStyle/>
            <a:p>
              <a:r>
                <a:rPr lang="en-US" sz="1600" b="0" i="1" dirty="0">
                  <a:solidFill>
                    <a:srgbClr val="1B6C6D"/>
                  </a:solidFill>
                </a:rPr>
                <a:t>Demand &amp; supply management, leveraging market opportunities </a:t>
              </a:r>
            </a:p>
          </p:txBody>
        </p:sp>
      </p:grpSp>
      <p:grpSp>
        <p:nvGrpSpPr>
          <p:cNvPr id="10" name="Group 34"/>
          <p:cNvGrpSpPr/>
          <p:nvPr/>
        </p:nvGrpSpPr>
        <p:grpSpPr>
          <a:xfrm>
            <a:off x="4648200" y="5032068"/>
            <a:ext cx="4038600" cy="1219200"/>
            <a:chOff x="4648200" y="4876800"/>
            <a:chExt cx="4038600" cy="1219200"/>
          </a:xfrm>
        </p:grpSpPr>
        <p:sp>
          <p:nvSpPr>
            <p:cNvPr id="36873" name="Rectangle 11"/>
            <p:cNvSpPr>
              <a:spLocks noChangeArrowheads="1"/>
            </p:cNvSpPr>
            <p:nvPr/>
          </p:nvSpPr>
          <p:spPr bwMode="auto">
            <a:xfrm>
              <a:off x="5105400" y="4876800"/>
              <a:ext cx="3581400" cy="1219200"/>
            </a:xfrm>
            <a:prstGeom prst="rect">
              <a:avLst/>
            </a:prstGeom>
            <a:solidFill>
              <a:schemeClr val="bg1"/>
            </a:solidFill>
            <a:ln w="38100">
              <a:noFill/>
              <a:round/>
              <a:headEnd/>
              <a:tailEnd/>
            </a:ln>
          </p:spPr>
          <p:txBody>
            <a:bodyPr rIns="0" anchor="t">
              <a:prstTxWarp prst="textNoShape">
                <a:avLst/>
              </a:prstTxWarp>
            </a:bodyPr>
            <a:lstStyle/>
            <a:p>
              <a:r>
                <a:rPr lang="en-US" dirty="0">
                  <a:solidFill>
                    <a:srgbClr val="00534C"/>
                  </a:solidFill>
                  <a:latin typeface="Arial"/>
                  <a:cs typeface="Arial Narrow"/>
                </a:rPr>
                <a:t>Societal &amp; Environmental</a:t>
              </a:r>
            </a:p>
          </p:txBody>
        </p:sp>
        <p:sp>
          <p:nvSpPr>
            <p:cNvPr id="19" name="Rectangle 18"/>
            <p:cNvSpPr/>
            <p:nvPr/>
          </p:nvSpPr>
          <p:spPr bwMode="auto">
            <a:xfrm>
              <a:off x="4648200" y="4876800"/>
              <a:ext cx="457200" cy="1219200"/>
            </a:xfrm>
            <a:prstGeom prst="rect">
              <a:avLst/>
            </a:prstGeom>
            <a:solidFill>
              <a:srgbClr val="04813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defRPr/>
              </a:pPr>
              <a:r>
                <a:rPr lang="en-US" sz="2800" dirty="0">
                  <a:ln w="11430"/>
                  <a:solidFill>
                    <a:srgbClr val="FFFFFF"/>
                  </a:solidFill>
                  <a:effectLst>
                    <a:outerShdw blurRad="50800" dist="39000" dir="5460000" algn="tl">
                      <a:srgbClr val="000000">
                        <a:alpha val="38000"/>
                      </a:srgbClr>
                    </a:outerShdw>
                  </a:effectLst>
                  <a:latin typeface="Arial"/>
                  <a:cs typeface="Arial"/>
                </a:rPr>
                <a:t>SE</a:t>
              </a:r>
            </a:p>
          </p:txBody>
        </p:sp>
        <p:sp>
          <p:nvSpPr>
            <p:cNvPr id="27" name="TextBox 26"/>
            <p:cNvSpPr txBox="1"/>
            <p:nvPr/>
          </p:nvSpPr>
          <p:spPr>
            <a:xfrm>
              <a:off x="5257800" y="5334000"/>
              <a:ext cx="3352800" cy="685800"/>
            </a:xfrm>
            <a:prstGeom prst="rect">
              <a:avLst/>
            </a:prstGeom>
            <a:noFill/>
          </p:spPr>
          <p:txBody>
            <a:bodyPr wrap="square" rtlCol="0">
              <a:noAutofit/>
            </a:bodyPr>
            <a:lstStyle/>
            <a:p>
              <a:r>
                <a:rPr lang="en-US" sz="1600" b="0" i="1" dirty="0">
                  <a:solidFill>
                    <a:srgbClr val="1B6C6D"/>
                  </a:solidFill>
                </a:rPr>
                <a:t>Responsibility, sustainability, critical infrastructure, efficiency </a:t>
              </a:r>
            </a:p>
          </p:txBody>
        </p:sp>
      </p:grpSp>
      <p:cxnSp>
        <p:nvCxnSpPr>
          <p:cNvPr id="36" name="Straight Connector 35"/>
          <p:cNvCxnSpPr/>
          <p:nvPr/>
        </p:nvCxnSpPr>
        <p:spPr bwMode="auto">
          <a:xfrm>
            <a:off x="489425" y="1146169"/>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39" name="Straight Connector 38"/>
          <p:cNvCxnSpPr/>
          <p:nvPr/>
        </p:nvCxnSpPr>
        <p:spPr bwMode="auto">
          <a:xfrm>
            <a:off x="493612" y="2445171"/>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0" name="Straight Connector 39"/>
          <p:cNvCxnSpPr/>
          <p:nvPr/>
        </p:nvCxnSpPr>
        <p:spPr bwMode="auto">
          <a:xfrm>
            <a:off x="497799" y="3735547"/>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cxnSp>
        <p:nvCxnSpPr>
          <p:cNvPr id="41" name="Straight Connector 40"/>
          <p:cNvCxnSpPr/>
          <p:nvPr/>
        </p:nvCxnSpPr>
        <p:spPr bwMode="auto">
          <a:xfrm>
            <a:off x="501986" y="5025923"/>
            <a:ext cx="8197375" cy="0"/>
          </a:xfrm>
          <a:prstGeom prst="line">
            <a:avLst/>
          </a:prstGeom>
          <a:solidFill>
            <a:srgbClr val="5CA1FB"/>
          </a:solidFill>
          <a:ln w="9525" cap="flat" cmpd="sng" algn="ctr">
            <a:solidFill>
              <a:srgbClr val="F79420"/>
            </a:solidFill>
            <a:prstDash val="solid"/>
            <a:round/>
            <a:headEnd type="none" w="med" len="med"/>
            <a:tailEnd type="none" w="med" len="med"/>
          </a:ln>
          <a:effectLst/>
        </p:spPr>
      </p:cxnSp>
    </p:spTree>
    <p:extLst>
      <p:ext uri="{BB962C8B-B14F-4D97-AF65-F5344CB8AC3E}">
        <p14:creationId xmlns:p14="http://schemas.microsoft.com/office/powerpoint/2010/main" val="33699600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Box 24"/>
          <p:cNvSpPr txBox="1">
            <a:spLocks noChangeArrowheads="1"/>
          </p:cNvSpPr>
          <p:nvPr/>
        </p:nvSpPr>
        <p:spPr bwMode="auto">
          <a:xfrm>
            <a:off x="145986" y="4700969"/>
            <a:ext cx="8845614" cy="1384995"/>
          </a:xfrm>
          <a:prstGeom prst="rect">
            <a:avLst/>
          </a:prstGeom>
          <a:noFill/>
          <a:ln w="9525">
            <a:noFill/>
            <a:miter lim="800000"/>
            <a:headEnd/>
            <a:tailEnd/>
          </a:ln>
        </p:spPr>
        <p:txBody>
          <a:bodyPr wrap="square">
            <a:prstTxWarp prst="textNoShape">
              <a:avLst/>
            </a:prstTxWarp>
            <a:spAutoFit/>
            <a:scene3d>
              <a:camera prst="orthographicFront"/>
              <a:lightRig rig="threePt" dir="t"/>
            </a:scene3d>
            <a:sp3d extrusionH="57150">
              <a:bevelT w="38100" h="38100"/>
            </a:sp3d>
          </a:bodyPr>
          <a:lstStyle/>
          <a:p>
            <a:r>
              <a:rPr lang="en-US" sz="2400" dirty="0">
                <a:latin typeface="+mn-lt"/>
                <a:ea typeface="+mn-ea"/>
              </a:rPr>
              <a:t>To download the SGMM product suite, go to</a:t>
            </a:r>
          </a:p>
          <a:p>
            <a:r>
              <a:rPr lang="en-US" sz="2400" dirty="0">
                <a:solidFill>
                  <a:srgbClr val="171E3C"/>
                </a:solidFill>
                <a:effectLst>
                  <a:outerShdw blurRad="50800" dist="38100" dir="2700000" algn="tl" rotWithShape="0">
                    <a:prstClr val="black">
                      <a:alpha val="40000"/>
                    </a:prstClr>
                  </a:outerShdw>
                </a:effectLst>
                <a:hlinkClick r:id="rId3"/>
              </a:rPr>
              <a:t>https://resources.sei.cmu.edu/library/asset-view.cfm?assetid=512758</a:t>
            </a:r>
            <a:endParaRPr lang="en-US" sz="2400" dirty="0">
              <a:solidFill>
                <a:srgbClr val="171E3C"/>
              </a:solidFill>
              <a:effectLst>
                <a:outerShdw blurRad="50800" dist="38100" dir="2700000" algn="tl" rotWithShape="0">
                  <a:prstClr val="black">
                    <a:alpha val="40000"/>
                  </a:prstClr>
                </a:outerShdw>
              </a:effectLst>
            </a:endParaRPr>
          </a:p>
        </p:txBody>
      </p:sp>
      <p:graphicFrame>
        <p:nvGraphicFramePr>
          <p:cNvPr id="19" name="Table 18"/>
          <p:cNvGraphicFramePr>
            <a:graphicFrameLocks noGrp="1"/>
          </p:cNvGraphicFramePr>
          <p:nvPr>
            <p:extLst/>
          </p:nvPr>
        </p:nvGraphicFramePr>
        <p:xfrm>
          <a:off x="3505200" y="1081240"/>
          <a:ext cx="5105400" cy="3246096"/>
        </p:xfrm>
        <a:graphic>
          <a:graphicData uri="http://schemas.openxmlformats.org/drawingml/2006/table">
            <a:tbl>
              <a:tblPr firstRow="1" bandRow="1">
                <a:tableStyleId>{5C22544A-7EE6-4342-B048-85BDC9FD1C3A}</a:tableStyleId>
              </a:tblPr>
              <a:tblGrid>
                <a:gridCol w="1559983">
                  <a:extLst>
                    <a:ext uri="{9D8B030D-6E8A-4147-A177-3AD203B41FA5}">
                      <a16:colId xmlns:a16="http://schemas.microsoft.com/office/drawing/2014/main" xmlns="" val="20000"/>
                    </a:ext>
                  </a:extLst>
                </a:gridCol>
                <a:gridCol w="3545417">
                  <a:extLst>
                    <a:ext uri="{9D8B030D-6E8A-4147-A177-3AD203B41FA5}">
                      <a16:colId xmlns:a16="http://schemas.microsoft.com/office/drawing/2014/main" xmlns="" val="20001"/>
                    </a:ext>
                  </a:extLst>
                </a:gridCol>
              </a:tblGrid>
              <a:tr h="1082032">
                <a:tc>
                  <a:txBody>
                    <a:bodyPr/>
                    <a:lstStyle/>
                    <a:p>
                      <a:r>
                        <a:rPr lang="en-US" sz="2000" b="1" dirty="0">
                          <a:solidFill>
                            <a:schemeClr val="tx1"/>
                          </a:solidFill>
                          <a:effectLst>
                            <a:outerShdw blurRad="50800" dist="38100" dir="2700000" algn="tl" rotWithShape="0">
                              <a:schemeClr val="bg1">
                                <a:alpha val="40000"/>
                              </a:schemeClr>
                            </a:outerShdw>
                          </a:effectLst>
                        </a:rPr>
                        <a:t>Model</a:t>
                      </a:r>
                    </a:p>
                  </a:txBody>
                  <a:tcPr anchor="ctr">
                    <a:lnL w="12700" cmpd="sng">
                      <a:noFill/>
                    </a:lnL>
                    <a:lnR w="12700" cmpd="sng">
                      <a:noFill/>
                    </a:lnR>
                    <a:lnT w="12700" cmpd="sng">
                      <a:no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2700" marR="0" lvl="0" indent="0" algn="l" defTabSz="914400" rtl="0" eaLnBrk="1" fontAlgn="base" latinLnBrk="0" hangingPunct="1">
                        <a:lnSpc>
                          <a:spcPct val="100000"/>
                        </a:lnSpc>
                        <a:spcBef>
                          <a:spcPct val="0"/>
                        </a:spcBef>
                        <a:spcAft>
                          <a:spcPct val="0"/>
                        </a:spcAft>
                        <a:buClrTx/>
                        <a:buSzTx/>
                        <a:buFont typeface="Arial" pitchFamily="-108"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Fully described in the Model Definition document</a:t>
                      </a:r>
                    </a:p>
                  </a:txBody>
                  <a:tcPr anchor="ctr">
                    <a:lnL w="12700" cmpd="sng">
                      <a:noFill/>
                    </a:lnL>
                    <a:lnR w="12700" cmpd="sng">
                      <a:noFill/>
                    </a:lnR>
                    <a:lnT w="12700" cmpd="sng">
                      <a:noFill/>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082032">
                <a:tc>
                  <a:txBody>
                    <a:bodyPr/>
                    <a:lstStyle/>
                    <a:p>
                      <a:r>
                        <a:rPr lang="en-US" sz="2000" b="1" dirty="0">
                          <a:solidFill>
                            <a:schemeClr val="tx1"/>
                          </a:solidFill>
                          <a:effectLst>
                            <a:outerShdw blurRad="50800" dist="38100" dir="2700000" algn="tl" rotWithShape="0">
                              <a:schemeClr val="bg1">
                                <a:alpha val="43000"/>
                              </a:schemeClr>
                            </a:outerShdw>
                          </a:effectLst>
                        </a:rPr>
                        <a:t>Compass</a:t>
                      </a:r>
                      <a:r>
                        <a:rPr lang="en-US" sz="2000" b="1" baseline="0" dirty="0">
                          <a:solidFill>
                            <a:schemeClr val="tx1"/>
                          </a:solidFill>
                          <a:effectLst>
                            <a:outerShdw blurRad="50800" dist="38100" dir="2700000" algn="tl" rotWithShape="0">
                              <a:schemeClr val="bg1">
                                <a:alpha val="43000"/>
                              </a:schemeClr>
                            </a:outerShdw>
                          </a:effectLst>
                        </a:rPr>
                        <a:t> </a:t>
                      </a:r>
                      <a:r>
                        <a:rPr lang="en-US" sz="2000" b="1" dirty="0">
                          <a:solidFill>
                            <a:schemeClr val="tx1"/>
                          </a:solidFill>
                          <a:effectLst>
                            <a:outerShdw blurRad="50800" dist="38100" dir="2700000" algn="tl" rotWithShape="0">
                              <a:schemeClr val="bg1">
                                <a:alpha val="43000"/>
                              </a:schemeClr>
                            </a:outerShdw>
                          </a:effectLst>
                        </a:rPr>
                        <a:t>Survey</a:t>
                      </a: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108"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Questionnaire-based assessment yields maturity ratings and comparisons</a:t>
                      </a:r>
                      <a:endParaRPr kumimoji="0" lang="en-US" sz="1600" b="1" i="0" u="none" strike="noStrike" kern="1200" cap="none" spc="0" normalizeH="0" baseline="0" noProof="0" dirty="0">
                        <a:ln>
                          <a:noFill/>
                        </a:ln>
                        <a:solidFill>
                          <a:srgbClr val="A6A6A6"/>
                        </a:solidFill>
                        <a:effectLst/>
                        <a:uLnTx/>
                        <a:uFillTx/>
                        <a:latin typeface="Arial" pitchFamily="-108" charset="0"/>
                        <a:ea typeface="ＭＳ Ｐゴシック" pitchFamily="-108" charset="-128"/>
                      </a:endParaRP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82032">
                <a:tc>
                  <a:txBody>
                    <a:bodyPr/>
                    <a:lstStyle/>
                    <a:p>
                      <a:r>
                        <a:rPr lang="en-US" sz="2000" b="1" dirty="0">
                          <a:effectLst>
                            <a:outerShdw blurRad="50800" dist="38100" dir="2700000" algn="tl" rotWithShape="0">
                              <a:schemeClr val="bg1">
                                <a:alpha val="43000"/>
                              </a:schemeClr>
                            </a:outerShdw>
                          </a:effectLst>
                        </a:rPr>
                        <a:t>Navigation</a:t>
                      </a:r>
                      <a:br>
                        <a:rPr lang="en-US" sz="2000" b="1" dirty="0">
                          <a:effectLst>
                            <a:outerShdw blurRad="50800" dist="38100" dir="2700000" algn="tl" rotWithShape="0">
                              <a:schemeClr val="bg1">
                                <a:alpha val="43000"/>
                              </a:schemeClr>
                            </a:outerShdw>
                          </a:effectLst>
                        </a:rPr>
                      </a:br>
                      <a:r>
                        <a:rPr lang="en-US" sz="2000" b="1" dirty="0">
                          <a:effectLst>
                            <a:outerShdw blurRad="50800" dist="38100" dir="2700000" algn="tl" rotWithShape="0">
                              <a:schemeClr val="bg1">
                                <a:alpha val="43000"/>
                              </a:schemeClr>
                            </a:outerShdw>
                          </a:effectLst>
                        </a:rPr>
                        <a:t>Process</a:t>
                      </a: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2C4E5"/>
                    </a:solidFill>
                  </a:tcPr>
                </a:tc>
                <a:tc>
                  <a:txBody>
                    <a:bodyPr/>
                    <a:lstStyle/>
                    <a:p>
                      <a:pPr marL="1270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366B6C"/>
                          </a:solidFill>
                          <a:effectLst/>
                          <a:uLnTx/>
                          <a:uFillTx/>
                          <a:latin typeface="Arial" pitchFamily="-108" charset="0"/>
                          <a:ea typeface="ＭＳ Ｐゴシック" pitchFamily="-108" charset="-128"/>
                        </a:rPr>
                        <a:t>Defined process to complete Compass to build a common understanding and set aspirations across the organization</a:t>
                      </a:r>
                      <a:endParaRPr kumimoji="0" lang="en-US" sz="1600" b="1" i="0" u="none" strike="noStrike" kern="1200" cap="none" spc="0" normalizeH="0" baseline="0" noProof="0" dirty="0">
                        <a:ln>
                          <a:noFill/>
                        </a:ln>
                        <a:solidFill>
                          <a:srgbClr val="A6A6A6"/>
                        </a:solidFill>
                        <a:effectLst/>
                        <a:uLnTx/>
                        <a:uFillTx/>
                        <a:latin typeface="Arial" pitchFamily="-108" charset="0"/>
                        <a:ea typeface="ＭＳ Ｐゴシック" pitchFamily="-108" charset="-128"/>
                      </a:endParaRPr>
                    </a:p>
                  </a:txBody>
                  <a:tcPr anchor="ctr">
                    <a:lnL w="12700" cmpd="sng">
                      <a:noFill/>
                    </a:lnL>
                    <a:lnR w="12700" cmpd="sng">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cxnSp>
        <p:nvCxnSpPr>
          <p:cNvPr id="10" name="Straight Connector 9"/>
          <p:cNvCxnSpPr/>
          <p:nvPr/>
        </p:nvCxnSpPr>
        <p:spPr bwMode="auto">
          <a:xfrm>
            <a:off x="3510547" y="3294215"/>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6" name="TextBox 15"/>
          <p:cNvSpPr txBox="1">
            <a:spLocks noChangeAspect="1"/>
          </p:cNvSpPr>
          <p:nvPr/>
        </p:nvSpPr>
        <p:spPr>
          <a:xfrm>
            <a:off x="685981" y="3305746"/>
            <a:ext cx="2514600" cy="369332"/>
          </a:xfrm>
          <a:prstGeom prst="rect">
            <a:avLst/>
          </a:prstGeom>
          <a:solidFill>
            <a:srgbClr val="F7941E"/>
          </a:solidFill>
        </p:spPr>
        <p:txBody>
          <a:bodyPr wrap="square" rtlCol="0">
            <a:spAutoFit/>
          </a:bodyPr>
          <a:lstStyle/>
          <a:p>
            <a:r>
              <a:rPr lang="en-US" sz="1800" dirty="0">
                <a:solidFill>
                  <a:srgbClr val="FFFFFF"/>
                </a:solidFill>
              </a:rPr>
              <a:t>V 1.2 Product Suite</a:t>
            </a:r>
          </a:p>
        </p:txBody>
      </p:sp>
      <p:pic>
        <p:nvPicPr>
          <p:cNvPr id="2051" name="Picture 3" descr="Y:\project\info-team\shared_graphics\Smart Grid\Julia Mullaneys slides\SGMM graphic.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2253090"/>
            <a:ext cx="2514600" cy="1028459"/>
          </a:xfrm>
          <a:prstGeom prst="rect">
            <a:avLst/>
          </a:prstGeom>
          <a:noFill/>
        </p:spPr>
      </p:pic>
      <p:cxnSp>
        <p:nvCxnSpPr>
          <p:cNvPr id="13" name="Straight Connector 12"/>
          <p:cNvCxnSpPr/>
          <p:nvPr/>
        </p:nvCxnSpPr>
        <p:spPr bwMode="auto">
          <a:xfrm>
            <a:off x="3510547" y="2214715"/>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bwMode="auto">
          <a:xfrm>
            <a:off x="3510547" y="1093940"/>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bwMode="auto">
          <a:xfrm>
            <a:off x="3505200" y="4317376"/>
            <a:ext cx="5100053" cy="0"/>
          </a:xfrm>
          <a:prstGeom prst="line">
            <a:avLst/>
          </a:prstGeom>
          <a:ln>
            <a:solidFill>
              <a:schemeClr val="tx1">
                <a:lumMod val="75000"/>
                <a:lumOff val="25000"/>
              </a:schemeClr>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334334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5486400" cy="394980"/>
          </a:xfrm>
        </p:spPr>
        <p:txBody>
          <a:bodyPr/>
          <a:lstStyle/>
          <a:p>
            <a:r>
              <a:rPr lang="en-US" dirty="0"/>
              <a:t>SGMM Compass Survey</a:t>
            </a:r>
          </a:p>
        </p:txBody>
      </p:sp>
      <p:sp>
        <p:nvSpPr>
          <p:cNvPr id="35" name="Content Placeholder 34"/>
          <p:cNvSpPr>
            <a:spLocks noGrp="1"/>
          </p:cNvSpPr>
          <p:nvPr>
            <p:ph idx="1"/>
          </p:nvPr>
        </p:nvSpPr>
        <p:spPr>
          <a:xfrm>
            <a:off x="3200400" y="838200"/>
            <a:ext cx="5562600" cy="1600200"/>
          </a:xfrm>
        </p:spPr>
        <p:txBody>
          <a:bodyPr/>
          <a:lstStyle/>
          <a:p>
            <a:r>
              <a:rPr lang="en-US" dirty="0"/>
              <a:t>Contains</a:t>
            </a:r>
          </a:p>
          <a:p>
            <a:pPr lvl="1"/>
            <a:r>
              <a:rPr lang="en-US" dirty="0"/>
              <a:t>One question for each expected characteristic in the model and</a:t>
            </a:r>
          </a:p>
          <a:p>
            <a:pPr lvl="1"/>
            <a:r>
              <a:rPr lang="en-US" dirty="0"/>
              <a:t>Attribute and performance questions</a:t>
            </a:r>
          </a:p>
        </p:txBody>
      </p:sp>
      <p:sp>
        <p:nvSpPr>
          <p:cNvPr id="25" name="Content Placeholder 34"/>
          <p:cNvSpPr txBox="1">
            <a:spLocks/>
          </p:cNvSpPr>
          <p:nvPr/>
        </p:nvSpPr>
        <p:spPr bwMode="gray">
          <a:xfrm>
            <a:off x="3200400" y="2514600"/>
            <a:ext cx="55626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indent="-342900" algn="l">
              <a:lnSpc>
                <a:spcPct val="95000"/>
              </a:lnSpc>
              <a:spcBef>
                <a:spcPct val="0"/>
              </a:spcBef>
              <a:spcAft>
                <a:spcPct val="25000"/>
              </a:spcAft>
              <a:buSzPct val="70000"/>
              <a:defRPr/>
            </a:pPr>
            <a:r>
              <a:rPr lang="en-US" b="0" kern="0" dirty="0">
                <a:solidFill>
                  <a:srgbClr val="000000"/>
                </a:solidFill>
                <a:latin typeface="Arial"/>
                <a:ea typeface="ＭＳ Ｐゴシック" pitchFamily="-108" charset="-128"/>
                <a:cs typeface="ＭＳ Ｐゴシック" pitchFamily="-108" charset="-128"/>
              </a:rPr>
              <a:t>Example questions:</a:t>
            </a:r>
          </a:p>
        </p:txBody>
      </p:sp>
      <p:grpSp>
        <p:nvGrpSpPr>
          <p:cNvPr id="3" name="Group 2"/>
          <p:cNvGrpSpPr/>
          <p:nvPr/>
        </p:nvGrpSpPr>
        <p:grpSpPr>
          <a:xfrm>
            <a:off x="131211" y="131800"/>
            <a:ext cx="2717505" cy="6269000"/>
            <a:chOff x="131211" y="131800"/>
            <a:chExt cx="2717505" cy="6269000"/>
          </a:xfrm>
        </p:grpSpPr>
        <p:grpSp>
          <p:nvGrpSpPr>
            <p:cNvPr id="10" name="Group 9"/>
            <p:cNvGrpSpPr/>
            <p:nvPr/>
          </p:nvGrpSpPr>
          <p:grpSpPr>
            <a:xfrm>
              <a:off x="152400" y="250494"/>
              <a:ext cx="2696316" cy="6150306"/>
              <a:chOff x="2297814" y="597824"/>
              <a:chExt cx="2696316" cy="6150306"/>
            </a:xfrm>
          </p:grpSpPr>
          <p:sp>
            <p:nvSpPr>
              <p:cNvPr id="8" name="Rectangle 7"/>
              <p:cNvSpPr/>
              <p:nvPr/>
            </p:nvSpPr>
            <p:spPr bwMode="auto">
              <a:xfrm>
                <a:off x="2308530" y="597824"/>
                <a:ext cx="2685600" cy="6150305"/>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nvGrpSpPr>
              <p:cNvPr id="9" name="Group 8"/>
              <p:cNvGrpSpPr/>
              <p:nvPr/>
            </p:nvGrpSpPr>
            <p:grpSpPr>
              <a:xfrm>
                <a:off x="2297814" y="716012"/>
                <a:ext cx="2696159" cy="6032118"/>
                <a:chOff x="3543300" y="710105"/>
                <a:chExt cx="2696159" cy="6032118"/>
              </a:xfrm>
            </p:grpSpPr>
            <p:pic>
              <p:nvPicPr>
                <p:cNvPr id="6" name="Picture 5" descr="SGMM_Matrix_v1-2 W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3300" y="710105"/>
                  <a:ext cx="707100" cy="6032118"/>
                </a:xfrm>
                <a:prstGeom prst="rect">
                  <a:avLst/>
                </a:prstGeom>
              </p:spPr>
            </p:pic>
            <p:pic>
              <p:nvPicPr>
                <p:cNvPr id="18" name="Picture 17" descr="SGMM_Matrix_v1-2 WA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9204" y="710105"/>
                  <a:ext cx="2100255" cy="6032118"/>
                </a:xfrm>
                <a:prstGeom prst="rect">
                  <a:avLst/>
                </a:prstGeom>
              </p:spPr>
            </p:pic>
          </p:grpSp>
        </p:grpSp>
        <p:sp>
          <p:nvSpPr>
            <p:cNvPr id="11" name="Rectangle 10"/>
            <p:cNvSpPr/>
            <p:nvPr/>
          </p:nvSpPr>
          <p:spPr bwMode="auto">
            <a:xfrm>
              <a:off x="168275" y="240326"/>
              <a:ext cx="2660650" cy="380423"/>
            </a:xfrm>
            <a:prstGeom prst="rect">
              <a:avLst/>
            </a:prstGeom>
            <a:solidFill>
              <a:schemeClr val="tx1">
                <a:lumMod val="65000"/>
                <a:lumOff val="35000"/>
              </a:schemeClr>
            </a:solidFill>
            <a:ln>
              <a:solidFill>
                <a:schemeClr val="tx1">
                  <a:lumMod val="65000"/>
                  <a:lumOff val="35000"/>
                </a:schemeClr>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endParaRPr lang="en-US" sz="1400" b="0" dirty="0">
                <a:solidFill>
                  <a:srgbClr val="000000"/>
                </a:solidFill>
                <a:latin typeface="Arial" charset="0"/>
                <a:ea typeface="ＭＳ Ｐゴシック" pitchFamily="1" charset="-128"/>
              </a:endParaRPr>
            </a:p>
          </p:txBody>
        </p:sp>
        <p:sp>
          <p:nvSpPr>
            <p:cNvPr id="12" name="TextBox 11"/>
            <p:cNvSpPr txBox="1"/>
            <p:nvPr/>
          </p:nvSpPr>
          <p:spPr>
            <a:xfrm>
              <a:off x="131211" y="131800"/>
              <a:ext cx="1187545" cy="584776"/>
            </a:xfrm>
            <a:prstGeom prst="rect">
              <a:avLst/>
            </a:prstGeom>
            <a:noFill/>
          </p:spPr>
          <p:txBody>
            <a:bodyPr wrap="none" rtlCol="0">
              <a:spAutoFit/>
            </a:bodyPr>
            <a:lstStyle/>
            <a:p>
              <a:r>
                <a:rPr lang="en-US" sz="3200" dirty="0">
                  <a:solidFill>
                    <a:srgbClr val="FFFFFF"/>
                  </a:solidFill>
                  <a:effectLst>
                    <a:outerShdw blurRad="50800" dist="38100" dir="2700000" algn="tl" rotWithShape="0">
                      <a:prstClr val="black">
                        <a:alpha val="40000"/>
                      </a:prstClr>
                    </a:outerShdw>
                  </a:effectLst>
                  <a:latin typeface="Arial"/>
                  <a:cs typeface="Arial Narrow Bold"/>
                </a:rPr>
                <a:t>WAM</a:t>
              </a:r>
            </a:p>
          </p:txBody>
        </p:sp>
        <p:sp>
          <p:nvSpPr>
            <p:cNvPr id="23" name="TextBox 22"/>
            <p:cNvSpPr txBox="1"/>
            <p:nvPr/>
          </p:nvSpPr>
          <p:spPr>
            <a:xfrm>
              <a:off x="1315370" y="222250"/>
              <a:ext cx="1441420" cy="444224"/>
            </a:xfrm>
            <a:prstGeom prst="rect">
              <a:avLst/>
            </a:prstGeom>
            <a:noFill/>
          </p:spPr>
          <p:txBody>
            <a:bodyPr wrap="none" rtlCol="0">
              <a:spAutoFit/>
            </a:bodyPr>
            <a:lstStyle/>
            <a:p>
              <a:pPr algn="l">
                <a:lnSpc>
                  <a:spcPct val="80000"/>
                </a:lnSpc>
                <a:spcBef>
                  <a:spcPts val="0"/>
                </a:spcBef>
              </a:pPr>
              <a:r>
                <a:rPr lang="en-US" sz="1400" b="0" dirty="0">
                  <a:solidFill>
                    <a:srgbClr val="FFFFFF"/>
                  </a:solidFill>
                  <a:effectLst>
                    <a:outerShdw blurRad="50800" dist="38100" dir="2700000" algn="tl" rotWithShape="0">
                      <a:prstClr val="black">
                        <a:alpha val="40000"/>
                      </a:prstClr>
                    </a:outerShdw>
                  </a:effectLst>
                </a:rPr>
                <a:t>Work and Asset</a:t>
              </a:r>
              <a:br>
                <a:rPr lang="en-US" sz="1400" b="0" dirty="0">
                  <a:solidFill>
                    <a:srgbClr val="FFFFFF"/>
                  </a:solidFill>
                  <a:effectLst>
                    <a:outerShdw blurRad="50800" dist="38100" dir="2700000" algn="tl" rotWithShape="0">
                      <a:prstClr val="black">
                        <a:alpha val="40000"/>
                      </a:prstClr>
                    </a:outerShdw>
                  </a:effectLst>
                </a:rPr>
              </a:br>
              <a:r>
                <a:rPr lang="en-US" sz="1400" b="0" dirty="0">
                  <a:solidFill>
                    <a:srgbClr val="FFFFFF"/>
                  </a:solidFill>
                  <a:effectLst>
                    <a:outerShdw blurRad="50800" dist="38100" dir="2700000" algn="tl" rotWithShape="0">
                      <a:prstClr val="black">
                        <a:alpha val="40000"/>
                      </a:prstClr>
                    </a:outerShdw>
                  </a:effectLst>
                </a:rPr>
                <a:t>Management</a:t>
              </a:r>
            </a:p>
          </p:txBody>
        </p:sp>
      </p:grpSp>
      <p:grpSp>
        <p:nvGrpSpPr>
          <p:cNvPr id="47" name="Group 46"/>
          <p:cNvGrpSpPr/>
          <p:nvPr/>
        </p:nvGrpSpPr>
        <p:grpSpPr>
          <a:xfrm>
            <a:off x="697343" y="3873499"/>
            <a:ext cx="8302193" cy="2374901"/>
            <a:chOff x="697343" y="3873499"/>
            <a:chExt cx="8302193" cy="2374901"/>
          </a:xfrm>
        </p:grpSpPr>
        <p:grpSp>
          <p:nvGrpSpPr>
            <p:cNvPr id="27" name="Group 26"/>
            <p:cNvGrpSpPr/>
            <p:nvPr/>
          </p:nvGrpSpPr>
          <p:grpSpPr>
            <a:xfrm>
              <a:off x="697343" y="4138100"/>
              <a:ext cx="8302193" cy="2110300"/>
              <a:chOff x="697343" y="4138100"/>
              <a:chExt cx="8302193" cy="2110300"/>
            </a:xfrm>
          </p:grpSpPr>
          <p:pic>
            <p:nvPicPr>
              <p:cNvPr id="4" name="Picture 3" descr="WAM-2.1.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8797" y="4953000"/>
                <a:ext cx="5900739" cy="129540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20" name="Group 36"/>
              <p:cNvGrpSpPr/>
              <p:nvPr/>
            </p:nvGrpSpPr>
            <p:grpSpPr>
              <a:xfrm>
                <a:off x="697343" y="4138100"/>
                <a:ext cx="2710633" cy="1314514"/>
                <a:chOff x="558800" y="3740137"/>
                <a:chExt cx="2710633" cy="1314514"/>
              </a:xfrm>
            </p:grpSpPr>
            <p:cxnSp>
              <p:nvCxnSpPr>
                <p:cNvPr id="22" name="Shape 31"/>
                <p:cNvCxnSpPr>
                  <a:stCxn id="24" idx="2"/>
                </p:cNvCxnSpPr>
                <p:nvPr/>
              </p:nvCxnSpPr>
              <p:spPr bwMode="auto">
                <a:xfrm rot="16200000" flipH="1">
                  <a:off x="2222059" y="4007277"/>
                  <a:ext cx="552515" cy="1542233"/>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4" name="Rounded Rectangle 23"/>
                <p:cNvSpPr/>
                <p:nvPr/>
              </p:nvSpPr>
              <p:spPr bwMode="auto">
                <a:xfrm>
                  <a:off x="558800" y="3740137"/>
                  <a:ext cx="2336800" cy="762000"/>
                </a:xfrm>
                <a:prstGeom prst="roundRect">
                  <a:avLst>
                    <a:gd name="adj" fmla="val 0"/>
                  </a:avLst>
                </a:prstGeom>
                <a:ln w="19050" cmpd="sng">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lnSpc>
                      <a:spcPct val="85000"/>
                    </a:lnSpc>
                    <a:spcBef>
                      <a:spcPts val="0"/>
                    </a:spcBef>
                  </a:pPr>
                  <a:r>
                    <a:rPr lang="en-US" sz="1200" b="0" dirty="0">
                      <a:solidFill>
                        <a:srgbClr val="FFFFFF"/>
                      </a:solidFill>
                      <a:latin typeface="Arial"/>
                    </a:rPr>
                    <a:t>WAM-2.1  An approach to track, inventory, and maintain event histories of assets is in development. </a:t>
                  </a:r>
                </a:p>
              </p:txBody>
            </p:sp>
          </p:grpSp>
        </p:grpSp>
        <p:sp>
          <p:nvSpPr>
            <p:cNvPr id="30" name="Rectangle 29"/>
            <p:cNvSpPr/>
            <p:nvPr/>
          </p:nvSpPr>
          <p:spPr bwMode="auto">
            <a:xfrm>
              <a:off x="777874" y="3873499"/>
              <a:ext cx="2041525" cy="180975"/>
            </a:xfrm>
            <a:prstGeom prst="rect">
              <a:avLst/>
            </a:prstGeom>
            <a:solidFill>
              <a:schemeClr val="accent2">
                <a:alpha val="44000"/>
              </a:schemeClr>
            </a:solidFill>
            <a:ln w="6350"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46" name="Group 45"/>
          <p:cNvGrpSpPr/>
          <p:nvPr/>
        </p:nvGrpSpPr>
        <p:grpSpPr>
          <a:xfrm>
            <a:off x="697344" y="2638426"/>
            <a:ext cx="8308954" cy="2066306"/>
            <a:chOff x="697344" y="2638426"/>
            <a:chExt cx="8308954" cy="2066306"/>
          </a:xfrm>
        </p:grpSpPr>
        <p:grpSp>
          <p:nvGrpSpPr>
            <p:cNvPr id="28" name="Group 27"/>
            <p:cNvGrpSpPr/>
            <p:nvPr/>
          </p:nvGrpSpPr>
          <p:grpSpPr>
            <a:xfrm>
              <a:off x="697344" y="2819400"/>
              <a:ext cx="8308954" cy="1885332"/>
              <a:chOff x="697344" y="2819400"/>
              <a:chExt cx="8308954" cy="1885332"/>
            </a:xfrm>
          </p:grpSpPr>
          <p:pic>
            <p:nvPicPr>
              <p:cNvPr id="7" name="Picture 6" descr="WAM-3.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8797" y="3276599"/>
                <a:ext cx="5907501" cy="142813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15" name="Group 35"/>
              <p:cNvGrpSpPr/>
              <p:nvPr/>
            </p:nvGrpSpPr>
            <p:grpSpPr>
              <a:xfrm>
                <a:off x="697344" y="2819400"/>
                <a:ext cx="2731658" cy="931614"/>
                <a:chOff x="558801" y="2590800"/>
                <a:chExt cx="2731658" cy="931614"/>
              </a:xfrm>
            </p:grpSpPr>
            <p:cxnSp>
              <p:nvCxnSpPr>
                <p:cNvPr id="17" name="Shape 27"/>
                <p:cNvCxnSpPr>
                  <a:stCxn id="19" idx="2"/>
                </p:cNvCxnSpPr>
                <p:nvPr/>
              </p:nvCxnSpPr>
              <p:spPr bwMode="auto">
                <a:xfrm rot="16200000" flipH="1">
                  <a:off x="2347823" y="2579778"/>
                  <a:ext cx="322014" cy="1563258"/>
                </a:xfrm>
                <a:prstGeom prst="bentConnector2">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Rounded Rectangle 18"/>
                <p:cNvSpPr/>
                <p:nvPr/>
              </p:nvSpPr>
              <p:spPr bwMode="auto">
                <a:xfrm>
                  <a:off x="558801" y="2590800"/>
                  <a:ext cx="2336800" cy="609600"/>
                </a:xfrm>
                <a:prstGeom prst="roundRect">
                  <a:avLst>
                    <a:gd name="adj" fmla="val 0"/>
                  </a:avLst>
                </a:prstGeom>
                <a:ln w="19050" cmpd="sng">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l">
                    <a:lnSpc>
                      <a:spcPct val="90000"/>
                    </a:lnSpc>
                    <a:spcBef>
                      <a:spcPts val="0"/>
                    </a:spcBef>
                  </a:pPr>
                  <a:r>
                    <a:rPr lang="en-US" sz="1200" b="0" dirty="0">
                      <a:solidFill>
                        <a:srgbClr val="FFFFFF"/>
                      </a:solidFill>
                      <a:latin typeface="Arial"/>
                    </a:rPr>
                    <a:t>WAM-3.2  Condition-based maintenance programs for key components are in place. </a:t>
                  </a:r>
                </a:p>
              </p:txBody>
            </p:sp>
          </p:grpSp>
        </p:grpSp>
        <p:sp>
          <p:nvSpPr>
            <p:cNvPr id="40" name="Rectangle 39"/>
            <p:cNvSpPr/>
            <p:nvPr/>
          </p:nvSpPr>
          <p:spPr bwMode="auto">
            <a:xfrm>
              <a:off x="777875" y="2638426"/>
              <a:ext cx="2041525" cy="114299"/>
            </a:xfrm>
            <a:prstGeom prst="rect">
              <a:avLst/>
            </a:prstGeom>
            <a:solidFill>
              <a:schemeClr val="accent2">
                <a:alpha val="44000"/>
              </a:schemeClr>
            </a:solidFill>
            <a:ln w="6350" cap="flat" cmpd="sng" algn="ctr">
              <a:solidFill>
                <a:schemeClr val="accent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14165778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422275"/>
            <a:ext cx="8443427" cy="782778"/>
          </a:xfrm>
        </p:spPr>
        <p:txBody>
          <a:bodyPr/>
          <a:lstStyle/>
          <a:p>
            <a:r>
              <a:rPr lang="en-US" dirty="0"/>
              <a:t>SGMM Navigation: five-phase, expert-led process</a:t>
            </a:r>
          </a:p>
        </p:txBody>
      </p:sp>
      <p:grpSp>
        <p:nvGrpSpPr>
          <p:cNvPr id="10" name="Group 9"/>
          <p:cNvGrpSpPr/>
          <p:nvPr/>
        </p:nvGrpSpPr>
        <p:grpSpPr>
          <a:xfrm>
            <a:off x="533400" y="1031842"/>
            <a:ext cx="7998295" cy="1406558"/>
            <a:chOff x="533400" y="1066800"/>
            <a:chExt cx="6670957" cy="1173136"/>
          </a:xfrm>
        </p:grpSpPr>
        <p:pic>
          <p:nvPicPr>
            <p:cNvPr id="5" name="Picture 4" descr="Navigation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1066800"/>
              <a:ext cx="1184557" cy="1173136"/>
            </a:xfrm>
            <a:prstGeom prst="rect">
              <a:avLst/>
            </a:prstGeom>
          </p:spPr>
        </p:pic>
        <p:pic>
          <p:nvPicPr>
            <p:cNvPr id="6" name="Picture 5" descr="Navigation2.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5000" y="1066800"/>
              <a:ext cx="1184557" cy="1173136"/>
            </a:xfrm>
            <a:prstGeom prst="rect">
              <a:avLst/>
            </a:prstGeom>
          </p:spPr>
        </p:pic>
        <p:pic>
          <p:nvPicPr>
            <p:cNvPr id="7" name="Picture 6" descr="Navigation2.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76600" y="1066800"/>
              <a:ext cx="1184557" cy="1173136"/>
            </a:xfrm>
            <a:prstGeom prst="rect">
              <a:avLst/>
            </a:prstGeom>
          </p:spPr>
        </p:pic>
        <p:pic>
          <p:nvPicPr>
            <p:cNvPr id="8" name="Picture 7" descr="Navigation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48200" y="1066800"/>
              <a:ext cx="1184557" cy="1173136"/>
            </a:xfrm>
            <a:prstGeom prst="rect">
              <a:avLst/>
            </a:prstGeom>
          </p:spPr>
        </p:pic>
        <p:pic>
          <p:nvPicPr>
            <p:cNvPr id="9" name="Picture 8" descr="Navigation2.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19800" y="1066800"/>
              <a:ext cx="1184557" cy="1173136"/>
            </a:xfrm>
            <a:prstGeom prst="rect">
              <a:avLst/>
            </a:prstGeom>
          </p:spPr>
        </p:pic>
      </p:grpSp>
      <p:sp>
        <p:nvSpPr>
          <p:cNvPr id="13" name="Right Arrow 12"/>
          <p:cNvSpPr/>
          <p:nvPr/>
        </p:nvSpPr>
        <p:spPr bwMode="auto">
          <a:xfrm rot="16200000">
            <a:off x="2438400" y="2514600"/>
            <a:ext cx="914400" cy="914400"/>
          </a:xfrm>
          <a:prstGeom prst="rightArrow">
            <a:avLst/>
          </a:prstGeom>
          <a:solidFill>
            <a:srgbClr val="3262B4"/>
          </a:solidFill>
          <a:ln w="12700" cap="flat" cmpd="sng" algn="ctr">
            <a:solidFill>
              <a:srgbClr val="E2702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4" name="Right Arrow 13"/>
          <p:cNvSpPr/>
          <p:nvPr/>
        </p:nvSpPr>
        <p:spPr bwMode="auto">
          <a:xfrm rot="5400000">
            <a:off x="5723820" y="2514600"/>
            <a:ext cx="914400" cy="914400"/>
          </a:xfrm>
          <a:prstGeom prst="rightArrow">
            <a:avLst/>
          </a:prstGeom>
          <a:solidFill>
            <a:srgbClr val="3262B4"/>
          </a:solidFill>
          <a:ln w="12700" cap="flat" cmpd="sng" algn="ctr">
            <a:solidFill>
              <a:srgbClr val="E27027"/>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sp>
        <p:nvSpPr>
          <p:cNvPr id="15" name="TextBox 14"/>
          <p:cNvSpPr txBox="1"/>
          <p:nvPr/>
        </p:nvSpPr>
        <p:spPr>
          <a:xfrm>
            <a:off x="551040" y="3657600"/>
            <a:ext cx="3563760" cy="1905000"/>
          </a:xfrm>
          <a:prstGeom prst="rect">
            <a:avLst/>
          </a:prstGeom>
          <a:noFill/>
          <a:ln>
            <a:solidFill>
              <a:srgbClr val="E27027"/>
            </a:solidFill>
          </a:ln>
        </p:spPr>
        <p:txBody>
          <a:bodyPr wrap="square" rtlCol="0">
            <a:noAutofit/>
          </a:bodyPr>
          <a:lstStyle/>
          <a:p>
            <a:r>
              <a:rPr lang="en-US" dirty="0">
                <a:solidFill>
                  <a:srgbClr val="000000"/>
                </a:solidFill>
              </a:rPr>
              <a:t>Stakeholders complete SGMM Compass survey</a:t>
            </a:r>
          </a:p>
          <a:p>
            <a:r>
              <a:rPr lang="en-US" b="0" dirty="0">
                <a:solidFill>
                  <a:srgbClr val="000000"/>
                </a:solidFill>
              </a:rPr>
              <a:t>Discussion and consensus answers lead to internal alignment on current state</a:t>
            </a:r>
          </a:p>
        </p:txBody>
      </p:sp>
      <p:sp>
        <p:nvSpPr>
          <p:cNvPr id="16" name="TextBox 15"/>
          <p:cNvSpPr txBox="1"/>
          <p:nvPr/>
        </p:nvSpPr>
        <p:spPr>
          <a:xfrm>
            <a:off x="4267200" y="3657601"/>
            <a:ext cx="4240740" cy="1905000"/>
          </a:xfrm>
          <a:prstGeom prst="rect">
            <a:avLst/>
          </a:prstGeom>
          <a:noFill/>
          <a:ln>
            <a:solidFill>
              <a:srgbClr val="E27027"/>
            </a:solidFill>
          </a:ln>
        </p:spPr>
        <p:txBody>
          <a:bodyPr wrap="square" rtlCol="0">
            <a:noAutofit/>
          </a:bodyPr>
          <a:lstStyle/>
          <a:p>
            <a:r>
              <a:rPr lang="en-US" dirty="0">
                <a:solidFill>
                  <a:srgbClr val="000000"/>
                </a:solidFill>
              </a:rPr>
              <a:t>Stakeholders review survey findings &amp; set aspirational profile</a:t>
            </a:r>
          </a:p>
          <a:p>
            <a:r>
              <a:rPr lang="en-US" b="0" dirty="0">
                <a:solidFill>
                  <a:srgbClr val="000000"/>
                </a:solidFill>
              </a:rPr>
              <a:t>Consensus on aspirational state and identification of </a:t>
            </a:r>
            <a:r>
              <a:rPr lang="en-US" b="0" u="sng" dirty="0">
                <a:solidFill>
                  <a:srgbClr val="000000"/>
                </a:solidFill>
              </a:rPr>
              <a:t>motivations</a:t>
            </a:r>
            <a:r>
              <a:rPr lang="en-US" b="0" dirty="0">
                <a:solidFill>
                  <a:srgbClr val="000000"/>
                </a:solidFill>
              </a:rPr>
              <a:t>, </a:t>
            </a:r>
            <a:r>
              <a:rPr lang="en-US" b="0" u="sng" dirty="0">
                <a:solidFill>
                  <a:srgbClr val="000000"/>
                </a:solidFill>
              </a:rPr>
              <a:t>actions</a:t>
            </a:r>
            <a:r>
              <a:rPr lang="en-US" b="0" dirty="0">
                <a:solidFill>
                  <a:srgbClr val="000000"/>
                </a:solidFill>
              </a:rPr>
              <a:t>, and </a:t>
            </a:r>
            <a:r>
              <a:rPr lang="en-US" b="0" u="sng" dirty="0">
                <a:solidFill>
                  <a:srgbClr val="000000"/>
                </a:solidFill>
              </a:rPr>
              <a:t>obstacles</a:t>
            </a:r>
            <a:r>
              <a:rPr lang="en-US" b="0" dirty="0">
                <a:solidFill>
                  <a:srgbClr val="000000"/>
                </a:solidFill>
              </a:rPr>
              <a:t> to achieve it</a:t>
            </a:r>
          </a:p>
        </p:txBody>
      </p:sp>
    </p:spTree>
    <p:extLst>
      <p:ext uri="{BB962C8B-B14F-4D97-AF65-F5344CB8AC3E}">
        <p14:creationId xmlns:p14="http://schemas.microsoft.com/office/powerpoint/2010/main" val="35570380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hape 49"/>
          <p:cNvCxnSpPr/>
          <p:nvPr/>
        </p:nvCxnSpPr>
        <p:spPr bwMode="auto">
          <a:xfrm rot="16200000" flipV="1">
            <a:off x="3270251" y="5351462"/>
            <a:ext cx="571500" cy="3175"/>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2" name="Shape 49"/>
          <p:cNvCxnSpPr>
            <a:endCxn id="40" idx="2"/>
          </p:cNvCxnSpPr>
          <p:nvPr/>
        </p:nvCxnSpPr>
        <p:spPr bwMode="auto">
          <a:xfrm rot="16200000" flipV="1">
            <a:off x="3290094" y="4609306"/>
            <a:ext cx="533400" cy="1588"/>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132" name="Title 3"/>
          <p:cNvSpPr>
            <a:spLocks noGrp="1"/>
          </p:cNvSpPr>
          <p:nvPr>
            <p:ph type="title"/>
          </p:nvPr>
        </p:nvSpPr>
        <p:spPr>
          <a:xfrm>
            <a:off x="533400" y="422275"/>
            <a:ext cx="8153400" cy="395288"/>
          </a:xfrm>
        </p:spPr>
        <p:txBody>
          <a:bodyPr/>
          <a:lstStyle/>
          <a:p>
            <a:r>
              <a:rPr lang="en-US" dirty="0"/>
              <a:t>SGMM benefits – a community view</a:t>
            </a:r>
          </a:p>
        </p:txBody>
      </p:sp>
      <p:sp>
        <p:nvSpPr>
          <p:cNvPr id="9" name="Rounded Rectangle 8"/>
          <p:cNvSpPr/>
          <p:nvPr/>
        </p:nvSpPr>
        <p:spPr bwMode="auto">
          <a:xfrm>
            <a:off x="533400" y="990600"/>
            <a:ext cx="8153400" cy="381000"/>
          </a:xfrm>
          <a:prstGeom prst="roundRect">
            <a:avLst/>
          </a:prstGeom>
          <a:solidFill>
            <a:srgbClr val="00632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dirty="0">
                <a:solidFill>
                  <a:srgbClr val="FFFFFF"/>
                </a:solidFill>
                <a:effectLst>
                  <a:outerShdw blurRad="50800" dist="38100" dir="2700000" algn="tl" rotWithShape="0">
                    <a:prstClr val="black">
                      <a:alpha val="40000"/>
                    </a:prstClr>
                  </a:outerShdw>
                </a:effectLst>
                <a:latin typeface="Arial"/>
                <a:ea typeface="ＭＳ Ｐゴシック" pitchFamily="-16" charset="-128"/>
              </a:rPr>
              <a:t>Use of SGMM by utilities</a:t>
            </a:r>
          </a:p>
        </p:txBody>
      </p:sp>
      <p:grpSp>
        <p:nvGrpSpPr>
          <p:cNvPr id="2" name="Group 22"/>
          <p:cNvGrpSpPr>
            <a:grpSpLocks/>
          </p:cNvGrpSpPr>
          <p:nvPr/>
        </p:nvGrpSpPr>
        <p:grpSpPr bwMode="auto">
          <a:xfrm>
            <a:off x="533400" y="1828800"/>
            <a:ext cx="1828800" cy="1600200"/>
            <a:chOff x="457200" y="4114800"/>
            <a:chExt cx="1828800" cy="1600200"/>
          </a:xfrm>
        </p:grpSpPr>
        <p:sp>
          <p:nvSpPr>
            <p:cNvPr id="16" name="Rectangle 15"/>
            <p:cNvSpPr/>
            <p:nvPr/>
          </p:nvSpPr>
          <p:spPr bwMode="auto">
            <a:xfrm>
              <a:off x="762000" y="4114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Guidance, common language, &amp; means to track progress</a:t>
              </a:r>
            </a:p>
          </p:txBody>
        </p:sp>
        <p:sp>
          <p:nvSpPr>
            <p:cNvPr id="17" name="Rectangle 16"/>
            <p:cNvSpPr/>
            <p:nvPr/>
          </p:nvSpPr>
          <p:spPr bwMode="auto">
            <a:xfrm>
              <a:off x="457200" y="4114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Utilities</a:t>
              </a:r>
            </a:p>
          </p:txBody>
        </p:sp>
      </p:grpSp>
      <p:grpSp>
        <p:nvGrpSpPr>
          <p:cNvPr id="3" name="Group 23"/>
          <p:cNvGrpSpPr>
            <a:grpSpLocks/>
          </p:cNvGrpSpPr>
          <p:nvPr/>
        </p:nvGrpSpPr>
        <p:grpSpPr bwMode="auto">
          <a:xfrm>
            <a:off x="4741862" y="1828800"/>
            <a:ext cx="1828800" cy="1600200"/>
            <a:chOff x="3962400" y="2362200"/>
            <a:chExt cx="1828800" cy="1600200"/>
          </a:xfrm>
        </p:grpSpPr>
        <p:sp>
          <p:nvSpPr>
            <p:cNvPr id="18" name="Rectangle 17"/>
            <p:cNvSpPr/>
            <p:nvPr/>
          </p:nvSpPr>
          <p:spPr bwMode="auto">
            <a:xfrm>
              <a:off x="4267200" y="23622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Another mechanism to support grid modernization</a:t>
              </a:r>
            </a:p>
          </p:txBody>
        </p:sp>
        <p:sp>
          <p:nvSpPr>
            <p:cNvPr id="19" name="Rectangle 18"/>
            <p:cNvSpPr/>
            <p:nvPr/>
          </p:nvSpPr>
          <p:spPr bwMode="auto">
            <a:xfrm>
              <a:off x="3962400" y="23622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DOE</a:t>
              </a:r>
            </a:p>
          </p:txBody>
        </p:sp>
      </p:grpSp>
      <p:grpSp>
        <p:nvGrpSpPr>
          <p:cNvPr id="4" name="Group 24"/>
          <p:cNvGrpSpPr>
            <a:grpSpLocks/>
          </p:cNvGrpSpPr>
          <p:nvPr/>
        </p:nvGrpSpPr>
        <p:grpSpPr bwMode="auto">
          <a:xfrm>
            <a:off x="2638425" y="1828800"/>
            <a:ext cx="1828800" cy="1600200"/>
            <a:chOff x="3962400" y="3733800"/>
            <a:chExt cx="1828800" cy="1600200"/>
          </a:xfrm>
        </p:grpSpPr>
        <p:sp>
          <p:nvSpPr>
            <p:cNvPr id="20" name="Rectangle 19"/>
            <p:cNvSpPr/>
            <p:nvPr/>
          </p:nvSpPr>
          <p:spPr bwMode="auto">
            <a:xfrm>
              <a:off x="4267200" y="3733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Product to help customers and  participation in roadmap development</a:t>
              </a:r>
            </a:p>
          </p:txBody>
        </p:sp>
        <p:sp>
          <p:nvSpPr>
            <p:cNvPr id="21" name="Rectangle 20"/>
            <p:cNvSpPr/>
            <p:nvPr/>
          </p:nvSpPr>
          <p:spPr bwMode="auto">
            <a:xfrm>
              <a:off x="3962400" y="3733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SGMM Partners</a:t>
              </a:r>
            </a:p>
          </p:txBody>
        </p:sp>
      </p:grpSp>
      <p:sp>
        <p:nvSpPr>
          <p:cNvPr id="31" name="Down Arrow 30"/>
          <p:cNvSpPr/>
          <p:nvPr/>
        </p:nvSpPr>
        <p:spPr bwMode="auto">
          <a:xfrm>
            <a:off x="1281112" y="14478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32" name="Down Arrow 31"/>
          <p:cNvSpPr/>
          <p:nvPr/>
        </p:nvSpPr>
        <p:spPr bwMode="auto">
          <a:xfrm>
            <a:off x="3395662" y="1447800"/>
            <a:ext cx="381000" cy="304800"/>
          </a:xfrm>
          <a:prstGeom prst="downArrow">
            <a:avLst/>
          </a:prstGeom>
          <a:gradFill>
            <a:gsLst>
              <a:gs pos="100000">
                <a:schemeClr val="accent1"/>
              </a:gs>
              <a:gs pos="50000">
                <a:srgbClr val="9CB86E"/>
              </a:gs>
              <a:gs pos="100000">
                <a:srgbClr val="156B13"/>
              </a:gs>
            </a:gsLst>
            <a:lin ang="16200000" scaled="0"/>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33" name="Down Arrow 32"/>
          <p:cNvSpPr/>
          <p:nvPr/>
        </p:nvSpPr>
        <p:spPr bwMode="auto">
          <a:xfrm>
            <a:off x="5503862" y="14478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grpSp>
        <p:nvGrpSpPr>
          <p:cNvPr id="5" name="Group 42"/>
          <p:cNvGrpSpPr>
            <a:grpSpLocks/>
          </p:cNvGrpSpPr>
          <p:nvPr/>
        </p:nvGrpSpPr>
        <p:grpSpPr bwMode="auto">
          <a:xfrm>
            <a:off x="6858000" y="1828800"/>
            <a:ext cx="1841500" cy="1600200"/>
            <a:chOff x="2641600" y="1828800"/>
            <a:chExt cx="1841500" cy="1600200"/>
          </a:xfrm>
        </p:grpSpPr>
        <p:sp>
          <p:nvSpPr>
            <p:cNvPr id="14" name="Rectangle 13"/>
            <p:cNvSpPr/>
            <p:nvPr/>
          </p:nvSpPr>
          <p:spPr bwMode="auto">
            <a:xfrm>
              <a:off x="2946400" y="1828800"/>
              <a:ext cx="1524000" cy="1600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Maturity &amp;</a:t>
              </a:r>
              <a:br>
                <a:rPr lang="en-US" sz="1600" b="0" dirty="0">
                  <a:solidFill>
                    <a:srgbClr val="000000"/>
                  </a:solidFill>
                  <a:latin typeface="Arial"/>
                  <a:ea typeface="ＭＳ Ｐゴシック" pitchFamily="-16" charset="-128"/>
                </a:rPr>
              </a:br>
              <a:r>
                <a:rPr lang="en-US" sz="1600" b="0" dirty="0">
                  <a:solidFill>
                    <a:srgbClr val="000000"/>
                  </a:solidFill>
                  <a:latin typeface="Arial"/>
                  <a:ea typeface="ＭＳ Ｐゴシック" pitchFamily="-16" charset="-128"/>
                </a:rPr>
                <a:t>Performance Data</a:t>
              </a:r>
            </a:p>
            <a:p>
              <a:pPr>
                <a:defRPr/>
              </a:pPr>
              <a:endParaRPr lang="en-US" sz="1600" b="0" dirty="0">
                <a:solidFill>
                  <a:srgbClr val="000000"/>
                </a:solidFill>
                <a:latin typeface="Arial"/>
                <a:ea typeface="ＭＳ Ｐゴシック" pitchFamily="-16" charset="-128"/>
              </a:endParaRPr>
            </a:p>
            <a:p>
              <a:pPr>
                <a:defRPr/>
              </a:pPr>
              <a:endParaRPr lang="en-US" sz="1600" b="0" dirty="0">
                <a:solidFill>
                  <a:srgbClr val="000000"/>
                </a:solidFill>
                <a:latin typeface="Arial"/>
                <a:ea typeface="ＭＳ Ｐゴシック" pitchFamily="-16" charset="-128"/>
              </a:endParaRPr>
            </a:p>
          </p:txBody>
        </p:sp>
        <p:sp>
          <p:nvSpPr>
            <p:cNvPr id="15" name="Rectangle 14"/>
            <p:cNvSpPr/>
            <p:nvPr/>
          </p:nvSpPr>
          <p:spPr bwMode="auto">
            <a:xfrm>
              <a:off x="2641600" y="1828800"/>
              <a:ext cx="304800" cy="16002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ctr">
              <a:prstTxWarp prst="textNoShape">
                <a:avLst/>
              </a:prstTxWarp>
            </a:bodyPr>
            <a:lstStyle/>
            <a:p>
              <a:pPr>
                <a:defRPr/>
              </a:pPr>
              <a:r>
                <a:rPr lang="en-US" sz="1400" b="0" dirty="0">
                  <a:solidFill>
                    <a:srgbClr val="FFFFFF"/>
                  </a:solidFill>
                  <a:effectLst>
                    <a:outerShdw blurRad="50800" dist="38100" dir="2700000" algn="tl" rotWithShape="0">
                      <a:prstClr val="black">
                        <a:alpha val="40000"/>
                      </a:prstClr>
                    </a:outerShdw>
                  </a:effectLst>
                  <a:latin typeface="Arial"/>
                  <a:ea typeface="ＭＳ Ｐゴシック" pitchFamily="-16" charset="-128"/>
                </a:rPr>
                <a:t>SEI</a:t>
              </a:r>
            </a:p>
          </p:txBody>
        </p:sp>
        <p:sp>
          <p:nvSpPr>
            <p:cNvPr id="34" name="Magnetic Disk 33"/>
            <p:cNvSpPr/>
            <p:nvPr/>
          </p:nvSpPr>
          <p:spPr bwMode="auto">
            <a:xfrm>
              <a:off x="3073400" y="2679700"/>
              <a:ext cx="457200" cy="660400"/>
            </a:xfrm>
            <a:prstGeom prst="flowChartMagneticDisk">
              <a:avLst/>
            </a:prstGeom>
            <a:gradFill>
              <a:gsLst>
                <a:gs pos="0">
                  <a:srgbClr val="6F9F9A"/>
                </a:gs>
                <a:gs pos="35000">
                  <a:srgbClr val="BFD3D3"/>
                </a:gs>
                <a:gs pos="100000">
                  <a:schemeClr val="bg1">
                    <a:lumMod val="95000"/>
                  </a:schemeClr>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graphicFrame>
          <p:nvGraphicFramePr>
            <p:cNvPr id="36" name="Diagram 35"/>
            <p:cNvGraphicFramePr/>
            <p:nvPr/>
          </p:nvGraphicFramePr>
          <p:xfrm>
            <a:off x="3492500" y="2603500"/>
            <a:ext cx="9906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40" name="Rectangle 39"/>
          <p:cNvSpPr/>
          <p:nvPr/>
        </p:nvSpPr>
        <p:spPr bwMode="auto">
          <a:xfrm>
            <a:off x="533400" y="38862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“What works” patterns to inform strategies, services, &amp; programs. </a:t>
            </a:r>
          </a:p>
        </p:txBody>
      </p:sp>
      <p:sp>
        <p:nvSpPr>
          <p:cNvPr id="44" name="Rectangle 43"/>
          <p:cNvSpPr/>
          <p:nvPr/>
        </p:nvSpPr>
        <p:spPr bwMode="auto">
          <a:xfrm>
            <a:off x="6858000" y="3886200"/>
            <a:ext cx="1828800" cy="19050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Correlations of performance to maturity patterns and other analyses</a:t>
            </a:r>
          </a:p>
        </p:txBody>
      </p:sp>
      <p:sp>
        <p:nvSpPr>
          <p:cNvPr id="45" name="Down Arrow 44"/>
          <p:cNvSpPr/>
          <p:nvPr/>
        </p:nvSpPr>
        <p:spPr bwMode="auto">
          <a:xfrm flipV="1">
            <a:off x="128111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46" name="Down Arrow 45"/>
          <p:cNvSpPr/>
          <p:nvPr/>
        </p:nvSpPr>
        <p:spPr bwMode="auto">
          <a:xfrm flipV="1">
            <a:off x="339566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sp>
        <p:nvSpPr>
          <p:cNvPr id="47" name="Down Arrow 46"/>
          <p:cNvSpPr/>
          <p:nvPr/>
        </p:nvSpPr>
        <p:spPr bwMode="auto">
          <a:xfrm flipV="1">
            <a:off x="5503862" y="3505200"/>
            <a:ext cx="381000" cy="304800"/>
          </a:xfrm>
          <a:prstGeom prst="downArrow">
            <a:avLst/>
          </a:prstGeom>
          <a:gradFill>
            <a:gsLst>
              <a:gs pos="100000">
                <a:schemeClr val="accent1"/>
              </a:gs>
              <a:gs pos="50000">
                <a:srgbClr val="9CB86E"/>
              </a:gs>
              <a:gs pos="100000">
                <a:srgbClr val="156B13"/>
              </a:gs>
            </a:gsLst>
          </a:gradFill>
          <a:ln>
            <a:solidFill>
              <a:srgbClr val="00534C"/>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lIns="0" tIns="0" rIns="0" bIns="0" anchor="ctr">
            <a:prstTxWarp prst="textNoShape">
              <a:avLst/>
            </a:prstTxWarp>
          </a:bodyPr>
          <a:lstStyle/>
          <a:p>
            <a:pPr>
              <a:defRPr/>
            </a:pPr>
            <a:endParaRPr lang="en-US">
              <a:solidFill>
                <a:srgbClr val="000000"/>
              </a:solidFill>
              <a:latin typeface="Arial"/>
              <a:ea typeface="ＭＳ Ｐゴシック" pitchFamily="-16" charset="-128"/>
            </a:endParaRPr>
          </a:p>
        </p:txBody>
      </p:sp>
      <p:cxnSp>
        <p:nvCxnSpPr>
          <p:cNvPr id="49" name="Shape 48"/>
          <p:cNvCxnSpPr/>
          <p:nvPr/>
        </p:nvCxnSpPr>
        <p:spPr bwMode="auto">
          <a:xfrm rot="5400000">
            <a:off x="5664200" y="3682205"/>
            <a:ext cx="1588" cy="4216400"/>
          </a:xfrm>
          <a:prstGeom prst="bentConnector3">
            <a:avLst>
              <a:gd name="adj1" fmla="val 14395466"/>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hape 49"/>
          <p:cNvCxnSpPr/>
          <p:nvPr/>
        </p:nvCxnSpPr>
        <p:spPr bwMode="auto">
          <a:xfrm rot="5400000">
            <a:off x="7619207" y="1600994"/>
            <a:ext cx="457200" cy="1587"/>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hape 49"/>
          <p:cNvCxnSpPr/>
          <p:nvPr/>
        </p:nvCxnSpPr>
        <p:spPr bwMode="auto">
          <a:xfrm rot="5400000">
            <a:off x="7620794" y="3656806"/>
            <a:ext cx="457200" cy="1588"/>
          </a:xfrm>
          <a:prstGeom prst="bentConnector3">
            <a:avLst>
              <a:gd name="adj1" fmla="val 50000"/>
            </a:avLst>
          </a:prstGeom>
          <a:ln w="38100" cap="flat" cmpd="sng" algn="ctr">
            <a:solidFill>
              <a:srgbClr val="00534C"/>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bwMode="auto">
          <a:xfrm>
            <a:off x="533400" y="53340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Improvements to SGMM product suite.</a:t>
            </a:r>
          </a:p>
        </p:txBody>
      </p:sp>
      <p:sp>
        <p:nvSpPr>
          <p:cNvPr id="59" name="Rectangle 58"/>
          <p:cNvSpPr/>
          <p:nvPr/>
        </p:nvSpPr>
        <p:spPr bwMode="auto">
          <a:xfrm>
            <a:off x="533400" y="4648200"/>
            <a:ext cx="6045200" cy="457200"/>
          </a:xfrm>
          <a:prstGeom prst="rect">
            <a:avLst/>
          </a:prstGeom>
          <a:solidFill>
            <a:srgbClr val="77A178"/>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prstTxWarp prst="textNoShape">
              <a:avLst/>
            </a:prstTxWarp>
          </a:bodyPr>
          <a:lstStyle/>
          <a:p>
            <a:pPr>
              <a:defRPr/>
            </a:pPr>
            <a:r>
              <a:rPr lang="en-US" sz="1600" b="0" dirty="0">
                <a:solidFill>
                  <a:srgbClr val="000000"/>
                </a:solidFill>
                <a:latin typeface="Arial"/>
                <a:ea typeface="ＭＳ Ｐゴシック" pitchFamily="-16" charset="-128"/>
              </a:rPr>
              <a:t>Demonstrations of the value of grid modernization.</a:t>
            </a:r>
          </a:p>
        </p:txBody>
      </p:sp>
    </p:spTree>
    <p:extLst>
      <p:ext uri="{BB962C8B-B14F-4D97-AF65-F5344CB8AC3E}">
        <p14:creationId xmlns:p14="http://schemas.microsoft.com/office/powerpoint/2010/main" val="3180559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down)">
                                      <p:cBhvr>
                                        <p:cTn id="8" dur="500"/>
                                        <p:tgtEl>
                                          <p:spTgt spid="31"/>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down)">
                                      <p:cBhvr>
                                        <p:cTn id="18" dur="500"/>
                                        <p:tgtEl>
                                          <p:spTgt spid="32"/>
                                        </p:tgtEl>
                                      </p:cBhvr>
                                    </p:animEffect>
                                  </p:childTnLst>
                                </p:cTn>
                              </p:par>
                              <p:par>
                                <p:cTn id="19" presetID="1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down)">
                                      <p:cBhvr>
                                        <p:cTn id="28" dur="500"/>
                                        <p:tgtEl>
                                          <p:spTgt spid="33"/>
                                        </p:tgtEl>
                                      </p:cBhvr>
                                    </p:animEffect>
                                  </p:childTnLst>
                                </p:cTn>
                              </p:par>
                              <p:par>
                                <p:cTn id="29" presetID="12" presetClass="entr" presetSubtype="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p:tgtEl>
                                          <p:spTgt spid="3"/>
                                        </p:tgtEl>
                                        <p:attrNameLst>
                                          <p:attrName>ppt_y</p:attrName>
                                        </p:attrNameLst>
                                      </p:cBhvr>
                                      <p:tavLst>
                                        <p:tav tm="0">
                                          <p:val>
                                            <p:strVal val="#ppt_y-#ppt_h*1.125000"/>
                                          </p:val>
                                        </p:tav>
                                        <p:tav tm="100000">
                                          <p:val>
                                            <p:strVal val="#ppt_y"/>
                                          </p:val>
                                        </p:tav>
                                      </p:tavLst>
                                    </p:anim>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ppt_y</p:attrName>
                                        </p:attrNameLst>
                                      </p:cBhvr>
                                      <p:tavLst>
                                        <p:tav tm="0">
                                          <p:val>
                                            <p:strVal val="#ppt_y-#ppt_h*1.125000"/>
                                          </p:val>
                                        </p:tav>
                                        <p:tav tm="100000">
                                          <p:val>
                                            <p:strVal val="#ppt_y"/>
                                          </p:val>
                                        </p:tav>
                                      </p:tavLst>
                                    </p:anim>
                                    <p:animEffect transition="in" filter="wipe(down)">
                                      <p:cBhvr>
                                        <p:cTn id="38" dur="500"/>
                                        <p:tgtEl>
                                          <p:spTgt spid="50"/>
                                        </p:tgtEl>
                                      </p:cBhvr>
                                    </p:animEffect>
                                  </p:childTnLst>
                                </p:cTn>
                              </p:par>
                              <p:par>
                                <p:cTn id="39" presetID="1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p:tgtEl>
                                          <p:spTgt spid="54"/>
                                        </p:tgtEl>
                                        <p:attrNameLst>
                                          <p:attrName>ppt_y</p:attrName>
                                        </p:attrNameLst>
                                      </p:cBhvr>
                                      <p:tavLst>
                                        <p:tav tm="0">
                                          <p:val>
                                            <p:strVal val="#ppt_y-#ppt_h*1.125000"/>
                                          </p:val>
                                        </p:tav>
                                        <p:tav tm="100000">
                                          <p:val>
                                            <p:strVal val="#ppt_y"/>
                                          </p:val>
                                        </p:tav>
                                      </p:tavLst>
                                    </p:anim>
                                    <p:animEffect transition="in" filter="wipe(down)">
                                      <p:cBhvr>
                                        <p:cTn id="48" dur="500"/>
                                        <p:tgtEl>
                                          <p:spTgt spid="5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ppt_y</p:attrName>
                                        </p:attrNameLst>
                                      </p:cBhvr>
                                      <p:tavLst>
                                        <p:tav tm="0">
                                          <p:val>
                                            <p:strVal val="#ppt_y-#ppt_h*1.125000"/>
                                          </p:val>
                                        </p:tav>
                                        <p:tav tm="100000">
                                          <p:val>
                                            <p:strVal val="#ppt_y"/>
                                          </p:val>
                                        </p:tav>
                                      </p:tavLst>
                                    </p:anim>
                                    <p:animEffect transition="in" filter="wipe(dow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p:tgtEl>
                                          <p:spTgt spid="49"/>
                                        </p:tgtEl>
                                        <p:attrNameLst>
                                          <p:attrName>ppt_y</p:attrName>
                                        </p:attrNameLst>
                                      </p:cBhvr>
                                      <p:tavLst>
                                        <p:tav tm="0">
                                          <p:val>
                                            <p:strVal val="#ppt_y+#ppt_h*1.125000"/>
                                          </p:val>
                                        </p:tav>
                                        <p:tav tm="100000">
                                          <p:val>
                                            <p:strVal val="#ppt_y"/>
                                          </p:val>
                                        </p:tav>
                                      </p:tavLst>
                                    </p:anim>
                                    <p:animEffect transition="in" filter="wipe(up)">
                                      <p:cBhvr>
                                        <p:cTn id="58" dur="500"/>
                                        <p:tgtEl>
                                          <p:spTgt spid="4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p:tgtEl>
                                          <p:spTgt spid="58"/>
                                        </p:tgtEl>
                                        <p:attrNameLst>
                                          <p:attrName>ppt_y</p:attrName>
                                        </p:attrNameLst>
                                      </p:cBhvr>
                                      <p:tavLst>
                                        <p:tav tm="0">
                                          <p:val>
                                            <p:strVal val="#ppt_y+#ppt_h*1.125000"/>
                                          </p:val>
                                        </p:tav>
                                        <p:tav tm="100000">
                                          <p:val>
                                            <p:strVal val="#ppt_y"/>
                                          </p:val>
                                        </p:tav>
                                      </p:tavLst>
                                    </p:anim>
                                    <p:animEffect transition="in" filter="wipe(up)">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p:tgtEl>
                                          <p:spTgt spid="68"/>
                                        </p:tgtEl>
                                        <p:attrNameLst>
                                          <p:attrName>ppt_y</p:attrName>
                                        </p:attrNameLst>
                                      </p:cBhvr>
                                      <p:tavLst>
                                        <p:tav tm="0">
                                          <p:val>
                                            <p:strVal val="#ppt_y+#ppt_h*1.125000"/>
                                          </p:val>
                                        </p:tav>
                                        <p:tav tm="100000">
                                          <p:val>
                                            <p:strVal val="#ppt_y"/>
                                          </p:val>
                                        </p:tav>
                                      </p:tavLst>
                                    </p:anim>
                                    <p:animEffect transition="in" filter="wipe(up)">
                                      <p:cBhvr>
                                        <p:cTn id="68" dur="500"/>
                                        <p:tgtEl>
                                          <p:spTgt spid="6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p:tgtEl>
                                          <p:spTgt spid="59"/>
                                        </p:tgtEl>
                                        <p:attrNameLst>
                                          <p:attrName>ppt_y</p:attrName>
                                        </p:attrNameLst>
                                      </p:cBhvr>
                                      <p:tavLst>
                                        <p:tav tm="0">
                                          <p:val>
                                            <p:strVal val="#ppt_y+#ppt_h*1.125000"/>
                                          </p:val>
                                        </p:tav>
                                        <p:tav tm="100000">
                                          <p:val>
                                            <p:strVal val="#ppt_y"/>
                                          </p:val>
                                        </p:tav>
                                      </p:tavLst>
                                    </p:anim>
                                    <p:animEffect transition="in" filter="wipe(up)">
                                      <p:cBhvr>
                                        <p:cTn id="72" dur="500"/>
                                        <p:tgtEl>
                                          <p:spTgt spid="59"/>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72"/>
                                        </p:tgtEl>
                                        <p:attrNameLst>
                                          <p:attrName>style.visibility</p:attrName>
                                        </p:attrNameLst>
                                      </p:cBhvr>
                                      <p:to>
                                        <p:strVal val="visible"/>
                                      </p:to>
                                    </p:set>
                                    <p:anim calcmode="lin" valueType="num">
                                      <p:cBhvr additive="base">
                                        <p:cTn id="77" dur="500"/>
                                        <p:tgtEl>
                                          <p:spTgt spid="72"/>
                                        </p:tgtEl>
                                        <p:attrNameLst>
                                          <p:attrName>ppt_y</p:attrName>
                                        </p:attrNameLst>
                                      </p:cBhvr>
                                      <p:tavLst>
                                        <p:tav tm="0">
                                          <p:val>
                                            <p:strVal val="#ppt_y+#ppt_h*1.125000"/>
                                          </p:val>
                                        </p:tav>
                                        <p:tav tm="100000">
                                          <p:val>
                                            <p:strVal val="#ppt_y"/>
                                          </p:val>
                                        </p:tav>
                                      </p:tavLst>
                                    </p:anim>
                                    <p:animEffect transition="in" filter="wipe(up)">
                                      <p:cBhvr>
                                        <p:cTn id="78" dur="500"/>
                                        <p:tgtEl>
                                          <p:spTgt spid="72"/>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ppt_y</p:attrName>
                                        </p:attrNameLst>
                                      </p:cBhvr>
                                      <p:tavLst>
                                        <p:tav tm="0">
                                          <p:val>
                                            <p:strVal val="#ppt_y+#ppt_h*1.125000"/>
                                          </p:val>
                                        </p:tav>
                                        <p:tav tm="100000">
                                          <p:val>
                                            <p:strVal val="#ppt_y"/>
                                          </p:val>
                                        </p:tav>
                                      </p:tavLst>
                                    </p:anim>
                                    <p:animEffect transition="in" filter="wipe(up)">
                                      <p:cBhvr>
                                        <p:cTn id="82" dur="500"/>
                                        <p:tgtEl>
                                          <p:spTgt spid="40"/>
                                        </p:tgtEl>
                                      </p:cBhvr>
                                    </p:animEffect>
                                  </p:childTnLst>
                                </p:cTn>
                              </p:par>
                            </p:childTnLst>
                          </p:cTn>
                        </p:par>
                        <p:par>
                          <p:cTn id="83" fill="hold">
                            <p:stCondLst>
                              <p:cond delay="500"/>
                            </p:stCondLst>
                            <p:childTnLst>
                              <p:par>
                                <p:cTn id="84" presetID="12" presetClass="entr" presetSubtype="4"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p:tgtEl>
                                          <p:spTgt spid="45"/>
                                        </p:tgtEl>
                                        <p:attrNameLst>
                                          <p:attrName>ppt_y</p:attrName>
                                        </p:attrNameLst>
                                      </p:cBhvr>
                                      <p:tavLst>
                                        <p:tav tm="0">
                                          <p:val>
                                            <p:strVal val="#ppt_y+#ppt_h*1.125000"/>
                                          </p:val>
                                        </p:tav>
                                        <p:tav tm="100000">
                                          <p:val>
                                            <p:strVal val="#ppt_y"/>
                                          </p:val>
                                        </p:tav>
                                      </p:tavLst>
                                    </p:anim>
                                    <p:animEffect transition="in" filter="wipe(up)">
                                      <p:cBhvr>
                                        <p:cTn id="87" dur="500"/>
                                        <p:tgtEl>
                                          <p:spTgt spid="4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additive="base">
                                        <p:cTn id="90" dur="500"/>
                                        <p:tgtEl>
                                          <p:spTgt spid="47"/>
                                        </p:tgtEl>
                                        <p:attrNameLst>
                                          <p:attrName>ppt_y</p:attrName>
                                        </p:attrNameLst>
                                      </p:cBhvr>
                                      <p:tavLst>
                                        <p:tav tm="0">
                                          <p:val>
                                            <p:strVal val="#ppt_y+#ppt_h*1.125000"/>
                                          </p:val>
                                        </p:tav>
                                        <p:tav tm="100000">
                                          <p:val>
                                            <p:strVal val="#ppt_y"/>
                                          </p:val>
                                        </p:tav>
                                      </p:tavLst>
                                    </p:anim>
                                    <p:animEffect transition="in" filter="wipe(up)">
                                      <p:cBhvr>
                                        <p:cTn id="91" dur="500"/>
                                        <p:tgtEl>
                                          <p:spTgt spid="47"/>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p:tgtEl>
                                          <p:spTgt spid="46"/>
                                        </p:tgtEl>
                                        <p:attrNameLst>
                                          <p:attrName>ppt_y</p:attrName>
                                        </p:attrNameLst>
                                      </p:cBhvr>
                                      <p:tavLst>
                                        <p:tav tm="0">
                                          <p:val>
                                            <p:strVal val="#ppt_y+#ppt_h*1.125000"/>
                                          </p:val>
                                        </p:tav>
                                        <p:tav tm="100000">
                                          <p:val>
                                            <p:strVal val="#ppt_y"/>
                                          </p:val>
                                        </p:tav>
                                      </p:tavLst>
                                    </p:anim>
                                    <p:animEffect transition="in" filter="wipe(up)">
                                      <p:cBhvr>
                                        <p:cTn id="9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40" grpId="0" animBg="1"/>
      <p:bldP spid="44" grpId="0" animBg="1"/>
      <p:bldP spid="45" grpId="0" animBg="1"/>
      <p:bldP spid="46" grpId="0" animBg="1"/>
      <p:bldP spid="4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1898382"/>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Community data - 15 min.</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33719539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le 1"/>
          <p:cNvSpPr txBox="1">
            <a:spLocks/>
          </p:cNvSpPr>
          <p:nvPr/>
        </p:nvSpPr>
        <p:spPr bwMode="auto">
          <a:xfrm>
            <a:off x="533400" y="422275"/>
            <a:ext cx="8153400" cy="77559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a:lstStyle>
          <a:p>
            <a:r>
              <a:rPr lang="en-US" kern="0" dirty="0"/>
              <a:t>SGMM community baseline: 384 utilities in 47 countries</a:t>
            </a:r>
          </a:p>
        </p:txBody>
      </p:sp>
      <p:pic>
        <p:nvPicPr>
          <p:cNvPr id="185" name="Picture 184"/>
          <p:cNvPicPr>
            <a:picLocks noChangeAspect="1"/>
          </p:cNvPicPr>
          <p:nvPr/>
        </p:nvPicPr>
        <p:blipFill>
          <a:blip r:embed="rId3"/>
          <a:stretch>
            <a:fillRect/>
          </a:stretch>
        </p:blipFill>
        <p:spPr>
          <a:xfrm>
            <a:off x="8017079" y="4708744"/>
            <a:ext cx="172322" cy="312733"/>
          </a:xfrm>
          <a:prstGeom prst="rect">
            <a:avLst/>
          </a:prstGeom>
        </p:spPr>
      </p:pic>
      <p:pic>
        <p:nvPicPr>
          <p:cNvPr id="186" name="Picture 185"/>
          <p:cNvPicPr>
            <a:picLocks noChangeAspect="1"/>
          </p:cNvPicPr>
          <p:nvPr/>
        </p:nvPicPr>
        <p:blipFill>
          <a:blip r:embed="rId3"/>
          <a:stretch>
            <a:fillRect/>
          </a:stretch>
        </p:blipFill>
        <p:spPr>
          <a:xfrm flipH="1">
            <a:off x="7894837" y="4512482"/>
            <a:ext cx="116376" cy="312733"/>
          </a:xfrm>
          <a:prstGeom prst="rect">
            <a:avLst/>
          </a:prstGeom>
        </p:spPr>
      </p:pic>
      <p:pic>
        <p:nvPicPr>
          <p:cNvPr id="187" name="Picture 186"/>
          <p:cNvPicPr>
            <a:picLocks noChangeAspect="1"/>
          </p:cNvPicPr>
          <p:nvPr/>
        </p:nvPicPr>
        <p:blipFill>
          <a:blip r:embed="rId3"/>
          <a:stretch>
            <a:fillRect/>
          </a:stretch>
        </p:blipFill>
        <p:spPr>
          <a:xfrm>
            <a:off x="7484495" y="4452343"/>
            <a:ext cx="172322" cy="312733"/>
          </a:xfrm>
          <a:prstGeom prst="rect">
            <a:avLst/>
          </a:prstGeom>
        </p:spPr>
      </p:pic>
      <p:pic>
        <p:nvPicPr>
          <p:cNvPr id="188" name="Picture 187"/>
          <p:cNvPicPr>
            <a:picLocks noChangeAspect="1"/>
          </p:cNvPicPr>
          <p:nvPr/>
        </p:nvPicPr>
        <p:blipFill>
          <a:blip r:embed="rId3"/>
          <a:stretch>
            <a:fillRect/>
          </a:stretch>
        </p:blipFill>
        <p:spPr>
          <a:xfrm>
            <a:off x="6569650" y="2728307"/>
            <a:ext cx="275341" cy="499693"/>
          </a:xfrm>
          <a:prstGeom prst="rect">
            <a:avLst/>
          </a:prstGeom>
        </p:spPr>
      </p:pic>
      <p:pic>
        <p:nvPicPr>
          <p:cNvPr id="191" name="Picture 190"/>
          <p:cNvPicPr>
            <a:picLocks noChangeAspect="1"/>
          </p:cNvPicPr>
          <p:nvPr/>
        </p:nvPicPr>
        <p:blipFill>
          <a:blip r:embed="rId3"/>
          <a:stretch>
            <a:fillRect/>
          </a:stretch>
        </p:blipFill>
        <p:spPr>
          <a:xfrm>
            <a:off x="8555294" y="4957920"/>
            <a:ext cx="263012" cy="477319"/>
          </a:xfrm>
          <a:prstGeom prst="rect">
            <a:avLst/>
          </a:prstGeom>
        </p:spPr>
      </p:pic>
      <p:pic>
        <p:nvPicPr>
          <p:cNvPr id="192" name="Picture 191"/>
          <p:cNvPicPr>
            <a:picLocks noChangeAspect="1"/>
          </p:cNvPicPr>
          <p:nvPr/>
        </p:nvPicPr>
        <p:blipFill>
          <a:blip r:embed="rId3"/>
          <a:stretch>
            <a:fillRect/>
          </a:stretch>
        </p:blipFill>
        <p:spPr>
          <a:xfrm>
            <a:off x="7645175" y="4212569"/>
            <a:ext cx="275341" cy="499693"/>
          </a:xfrm>
          <a:prstGeom prst="rect">
            <a:avLst/>
          </a:prstGeom>
        </p:spPr>
      </p:pic>
      <p:pic>
        <p:nvPicPr>
          <p:cNvPr id="193" name="Picture 192"/>
          <p:cNvPicPr>
            <a:picLocks noChangeAspect="1"/>
          </p:cNvPicPr>
          <p:nvPr/>
        </p:nvPicPr>
        <p:blipFill>
          <a:blip r:embed="rId3"/>
          <a:stretch>
            <a:fillRect/>
          </a:stretch>
        </p:blipFill>
        <p:spPr>
          <a:xfrm>
            <a:off x="6438144" y="2718458"/>
            <a:ext cx="275341" cy="499693"/>
          </a:xfrm>
          <a:prstGeom prst="rect">
            <a:avLst/>
          </a:prstGeom>
        </p:spPr>
      </p:pic>
      <p:pic>
        <p:nvPicPr>
          <p:cNvPr id="194" name="Picture 193"/>
          <p:cNvPicPr>
            <a:picLocks noChangeAspect="1"/>
          </p:cNvPicPr>
          <p:nvPr/>
        </p:nvPicPr>
        <p:blipFill>
          <a:blip r:embed="rId3"/>
          <a:stretch>
            <a:fillRect/>
          </a:stretch>
        </p:blipFill>
        <p:spPr>
          <a:xfrm>
            <a:off x="5505465" y="2825971"/>
            <a:ext cx="172322" cy="312733"/>
          </a:xfrm>
          <a:prstGeom prst="rect">
            <a:avLst/>
          </a:prstGeom>
        </p:spPr>
      </p:pic>
      <p:pic>
        <p:nvPicPr>
          <p:cNvPr id="195" name="Picture 194"/>
          <p:cNvPicPr>
            <a:picLocks noChangeAspect="1"/>
          </p:cNvPicPr>
          <p:nvPr/>
        </p:nvPicPr>
        <p:blipFill>
          <a:blip r:embed="rId3"/>
          <a:stretch>
            <a:fillRect/>
          </a:stretch>
        </p:blipFill>
        <p:spPr>
          <a:xfrm>
            <a:off x="5450730" y="2801686"/>
            <a:ext cx="172322" cy="312733"/>
          </a:xfrm>
          <a:prstGeom prst="rect">
            <a:avLst/>
          </a:prstGeom>
        </p:spPr>
      </p:pic>
      <p:pic>
        <p:nvPicPr>
          <p:cNvPr id="196" name="Picture 195"/>
          <p:cNvPicPr>
            <a:picLocks noChangeAspect="1"/>
          </p:cNvPicPr>
          <p:nvPr/>
        </p:nvPicPr>
        <p:blipFill>
          <a:blip r:embed="rId3"/>
          <a:stretch>
            <a:fillRect/>
          </a:stretch>
        </p:blipFill>
        <p:spPr>
          <a:xfrm>
            <a:off x="4333067" y="2022484"/>
            <a:ext cx="172322" cy="312733"/>
          </a:xfrm>
          <a:prstGeom prst="rect">
            <a:avLst/>
          </a:prstGeom>
        </p:spPr>
      </p:pic>
      <p:pic>
        <p:nvPicPr>
          <p:cNvPr id="197" name="Picture 196"/>
          <p:cNvPicPr>
            <a:picLocks noChangeAspect="1"/>
          </p:cNvPicPr>
          <p:nvPr/>
        </p:nvPicPr>
        <p:blipFill>
          <a:blip r:embed="rId3"/>
          <a:stretch>
            <a:fillRect/>
          </a:stretch>
        </p:blipFill>
        <p:spPr>
          <a:xfrm>
            <a:off x="4112851" y="2417663"/>
            <a:ext cx="172322" cy="312733"/>
          </a:xfrm>
          <a:prstGeom prst="rect">
            <a:avLst/>
          </a:prstGeom>
        </p:spPr>
      </p:pic>
      <p:pic>
        <p:nvPicPr>
          <p:cNvPr id="198" name="Picture 197"/>
          <p:cNvPicPr>
            <a:picLocks noChangeAspect="1"/>
          </p:cNvPicPr>
          <p:nvPr/>
        </p:nvPicPr>
        <p:blipFill>
          <a:blip r:embed="rId3"/>
          <a:stretch>
            <a:fillRect/>
          </a:stretch>
        </p:blipFill>
        <p:spPr>
          <a:xfrm>
            <a:off x="4350699" y="2030561"/>
            <a:ext cx="172322" cy="312733"/>
          </a:xfrm>
          <a:prstGeom prst="rect">
            <a:avLst/>
          </a:prstGeom>
        </p:spPr>
      </p:pic>
      <p:pic>
        <p:nvPicPr>
          <p:cNvPr id="199" name="Picture 198"/>
          <p:cNvPicPr>
            <a:picLocks noChangeAspect="1"/>
          </p:cNvPicPr>
          <p:nvPr/>
        </p:nvPicPr>
        <p:blipFill>
          <a:blip r:embed="rId3"/>
          <a:stretch>
            <a:fillRect/>
          </a:stretch>
        </p:blipFill>
        <p:spPr>
          <a:xfrm>
            <a:off x="1111037" y="1761459"/>
            <a:ext cx="172322" cy="312733"/>
          </a:xfrm>
          <a:prstGeom prst="rect">
            <a:avLst/>
          </a:prstGeom>
        </p:spPr>
      </p:pic>
      <p:pic>
        <p:nvPicPr>
          <p:cNvPr id="200" name="Picture 199"/>
          <p:cNvPicPr>
            <a:picLocks noChangeAspect="1"/>
          </p:cNvPicPr>
          <p:nvPr/>
        </p:nvPicPr>
        <p:blipFill>
          <a:blip r:embed="rId3"/>
          <a:stretch>
            <a:fillRect/>
          </a:stretch>
        </p:blipFill>
        <p:spPr>
          <a:xfrm>
            <a:off x="2700985" y="3630697"/>
            <a:ext cx="172322" cy="312733"/>
          </a:xfrm>
          <a:prstGeom prst="rect">
            <a:avLst/>
          </a:prstGeom>
        </p:spPr>
      </p:pic>
      <p:pic>
        <p:nvPicPr>
          <p:cNvPr id="201" name="Picture 200"/>
          <p:cNvPicPr>
            <a:picLocks noChangeAspect="1"/>
          </p:cNvPicPr>
          <p:nvPr/>
        </p:nvPicPr>
        <p:blipFill>
          <a:blip r:embed="rId3"/>
          <a:stretch>
            <a:fillRect/>
          </a:stretch>
        </p:blipFill>
        <p:spPr>
          <a:xfrm>
            <a:off x="3015776" y="3806762"/>
            <a:ext cx="172322" cy="312733"/>
          </a:xfrm>
          <a:prstGeom prst="rect">
            <a:avLst/>
          </a:prstGeom>
        </p:spPr>
      </p:pic>
      <p:pic>
        <p:nvPicPr>
          <p:cNvPr id="202" name="Picture 201"/>
          <p:cNvPicPr>
            <a:picLocks noChangeAspect="1"/>
          </p:cNvPicPr>
          <p:nvPr/>
        </p:nvPicPr>
        <p:blipFill>
          <a:blip r:embed="rId3"/>
          <a:stretch>
            <a:fillRect/>
          </a:stretch>
        </p:blipFill>
        <p:spPr>
          <a:xfrm>
            <a:off x="2951837" y="4153613"/>
            <a:ext cx="172322" cy="312733"/>
          </a:xfrm>
          <a:prstGeom prst="rect">
            <a:avLst/>
          </a:prstGeom>
        </p:spPr>
      </p:pic>
      <p:pic>
        <p:nvPicPr>
          <p:cNvPr id="203" name="Picture 202"/>
          <p:cNvPicPr>
            <a:picLocks noChangeAspect="1"/>
          </p:cNvPicPr>
          <p:nvPr/>
        </p:nvPicPr>
        <p:blipFill>
          <a:blip r:embed="rId3"/>
          <a:stretch>
            <a:fillRect/>
          </a:stretch>
        </p:blipFill>
        <p:spPr>
          <a:xfrm>
            <a:off x="2770830" y="3984919"/>
            <a:ext cx="172322" cy="312733"/>
          </a:xfrm>
          <a:prstGeom prst="rect">
            <a:avLst/>
          </a:prstGeom>
        </p:spPr>
      </p:pic>
      <p:pic>
        <p:nvPicPr>
          <p:cNvPr id="204" name="Picture 203"/>
          <p:cNvPicPr>
            <a:picLocks noChangeAspect="1"/>
          </p:cNvPicPr>
          <p:nvPr/>
        </p:nvPicPr>
        <p:blipFill>
          <a:blip r:embed="rId3"/>
          <a:stretch>
            <a:fillRect/>
          </a:stretch>
        </p:blipFill>
        <p:spPr>
          <a:xfrm>
            <a:off x="2083405" y="2265670"/>
            <a:ext cx="275341" cy="499693"/>
          </a:xfrm>
          <a:prstGeom prst="rect">
            <a:avLst/>
          </a:prstGeom>
        </p:spPr>
      </p:pic>
      <p:pic>
        <p:nvPicPr>
          <p:cNvPr id="205" name="Picture 204"/>
          <p:cNvPicPr>
            <a:picLocks noChangeAspect="1"/>
          </p:cNvPicPr>
          <p:nvPr/>
        </p:nvPicPr>
        <p:blipFill>
          <a:blip r:embed="rId3"/>
          <a:stretch>
            <a:fillRect/>
          </a:stretch>
        </p:blipFill>
        <p:spPr>
          <a:xfrm>
            <a:off x="1632655" y="1830690"/>
            <a:ext cx="172322" cy="312733"/>
          </a:xfrm>
          <a:prstGeom prst="rect">
            <a:avLst/>
          </a:prstGeom>
        </p:spPr>
      </p:pic>
      <p:pic>
        <p:nvPicPr>
          <p:cNvPr id="206" name="Picture 205"/>
          <p:cNvPicPr>
            <a:picLocks noChangeAspect="1"/>
          </p:cNvPicPr>
          <p:nvPr/>
        </p:nvPicPr>
        <p:blipFill>
          <a:blip r:embed="rId3"/>
          <a:stretch>
            <a:fillRect/>
          </a:stretch>
        </p:blipFill>
        <p:spPr>
          <a:xfrm>
            <a:off x="1232062" y="1901886"/>
            <a:ext cx="172322" cy="312733"/>
          </a:xfrm>
          <a:prstGeom prst="rect">
            <a:avLst/>
          </a:prstGeom>
        </p:spPr>
      </p:pic>
      <p:pic>
        <p:nvPicPr>
          <p:cNvPr id="207" name="Picture 206"/>
          <p:cNvPicPr>
            <a:picLocks noChangeAspect="1"/>
          </p:cNvPicPr>
          <p:nvPr/>
        </p:nvPicPr>
        <p:blipFill>
          <a:blip r:embed="rId3"/>
          <a:stretch>
            <a:fillRect/>
          </a:stretch>
        </p:blipFill>
        <p:spPr>
          <a:xfrm>
            <a:off x="1488146" y="1941413"/>
            <a:ext cx="172322" cy="312733"/>
          </a:xfrm>
          <a:prstGeom prst="rect">
            <a:avLst/>
          </a:prstGeom>
        </p:spPr>
      </p:pic>
      <p:pic>
        <p:nvPicPr>
          <p:cNvPr id="208" name="Picture 207"/>
          <p:cNvPicPr>
            <a:picLocks noChangeAspect="1"/>
          </p:cNvPicPr>
          <p:nvPr/>
        </p:nvPicPr>
        <p:blipFill>
          <a:blip r:embed="rId3"/>
          <a:stretch>
            <a:fillRect/>
          </a:stretch>
        </p:blipFill>
        <p:spPr>
          <a:xfrm>
            <a:off x="1736914" y="2010623"/>
            <a:ext cx="172322" cy="312733"/>
          </a:xfrm>
          <a:prstGeom prst="rect">
            <a:avLst/>
          </a:prstGeom>
        </p:spPr>
      </p:pic>
      <p:pic>
        <p:nvPicPr>
          <p:cNvPr id="209" name="Picture 208"/>
          <p:cNvPicPr>
            <a:picLocks noChangeAspect="1"/>
          </p:cNvPicPr>
          <p:nvPr/>
        </p:nvPicPr>
        <p:blipFill>
          <a:blip r:embed="rId3"/>
          <a:stretch>
            <a:fillRect/>
          </a:stretch>
        </p:blipFill>
        <p:spPr>
          <a:xfrm>
            <a:off x="1841460" y="1686159"/>
            <a:ext cx="275341" cy="499693"/>
          </a:xfrm>
          <a:prstGeom prst="rect">
            <a:avLst/>
          </a:prstGeom>
        </p:spPr>
      </p:pic>
      <p:pic>
        <p:nvPicPr>
          <p:cNvPr id="210" name="Picture 209"/>
          <p:cNvPicPr>
            <a:picLocks noChangeAspect="1"/>
          </p:cNvPicPr>
          <p:nvPr/>
        </p:nvPicPr>
        <p:blipFill>
          <a:blip r:embed="rId3"/>
          <a:stretch>
            <a:fillRect/>
          </a:stretch>
        </p:blipFill>
        <p:spPr>
          <a:xfrm>
            <a:off x="2268555" y="1899857"/>
            <a:ext cx="275341" cy="499693"/>
          </a:xfrm>
          <a:prstGeom prst="rect">
            <a:avLst/>
          </a:prstGeom>
        </p:spPr>
      </p:pic>
      <p:pic>
        <p:nvPicPr>
          <p:cNvPr id="211" name="Picture 210"/>
          <p:cNvPicPr>
            <a:picLocks noChangeAspect="1"/>
          </p:cNvPicPr>
          <p:nvPr/>
        </p:nvPicPr>
        <p:blipFill>
          <a:blip r:embed="rId3"/>
          <a:stretch>
            <a:fillRect/>
          </a:stretch>
        </p:blipFill>
        <p:spPr>
          <a:xfrm>
            <a:off x="1981782" y="1822010"/>
            <a:ext cx="275341" cy="499693"/>
          </a:xfrm>
          <a:prstGeom prst="rect">
            <a:avLst/>
          </a:prstGeom>
        </p:spPr>
      </p:pic>
      <p:pic>
        <p:nvPicPr>
          <p:cNvPr id="212" name="Picture 211"/>
          <p:cNvPicPr>
            <a:picLocks noChangeAspect="1"/>
          </p:cNvPicPr>
          <p:nvPr/>
        </p:nvPicPr>
        <p:blipFill>
          <a:blip r:embed="rId3"/>
          <a:stretch>
            <a:fillRect/>
          </a:stretch>
        </p:blipFill>
        <p:spPr>
          <a:xfrm>
            <a:off x="2449265" y="1896300"/>
            <a:ext cx="172322" cy="312733"/>
          </a:xfrm>
          <a:prstGeom prst="rect">
            <a:avLst/>
          </a:prstGeom>
        </p:spPr>
      </p:pic>
      <p:pic>
        <p:nvPicPr>
          <p:cNvPr id="213" name="Picture 212"/>
          <p:cNvPicPr>
            <a:picLocks noChangeAspect="1"/>
          </p:cNvPicPr>
          <p:nvPr/>
        </p:nvPicPr>
        <p:blipFill>
          <a:blip r:embed="rId3"/>
          <a:stretch>
            <a:fillRect/>
          </a:stretch>
        </p:blipFill>
        <p:spPr>
          <a:xfrm>
            <a:off x="2610329" y="1941413"/>
            <a:ext cx="172322" cy="312733"/>
          </a:xfrm>
          <a:prstGeom prst="rect">
            <a:avLst/>
          </a:prstGeom>
        </p:spPr>
      </p:pic>
      <p:pic>
        <p:nvPicPr>
          <p:cNvPr id="214" name="Picture 213"/>
          <p:cNvPicPr>
            <a:picLocks noChangeAspect="1"/>
          </p:cNvPicPr>
          <p:nvPr/>
        </p:nvPicPr>
        <p:blipFill>
          <a:blip r:embed="rId3"/>
          <a:stretch>
            <a:fillRect/>
          </a:stretch>
        </p:blipFill>
        <p:spPr>
          <a:xfrm>
            <a:off x="7162800" y="2658856"/>
            <a:ext cx="172322" cy="312733"/>
          </a:xfrm>
          <a:prstGeom prst="rect">
            <a:avLst/>
          </a:prstGeom>
        </p:spPr>
      </p:pic>
      <p:pic>
        <p:nvPicPr>
          <p:cNvPr id="215" name="Picture 214"/>
          <p:cNvPicPr>
            <a:picLocks noChangeAspect="1"/>
          </p:cNvPicPr>
          <p:nvPr/>
        </p:nvPicPr>
        <p:blipFill>
          <a:blip r:embed="rId3"/>
          <a:stretch>
            <a:fillRect/>
          </a:stretch>
        </p:blipFill>
        <p:spPr>
          <a:xfrm>
            <a:off x="6429205" y="2585029"/>
            <a:ext cx="172322" cy="312733"/>
          </a:xfrm>
          <a:prstGeom prst="rect">
            <a:avLst/>
          </a:prstGeom>
        </p:spPr>
      </p:pic>
      <p:pic>
        <p:nvPicPr>
          <p:cNvPr id="216" name="Picture 215"/>
          <p:cNvPicPr>
            <a:picLocks noChangeAspect="1"/>
          </p:cNvPicPr>
          <p:nvPr/>
        </p:nvPicPr>
        <p:blipFill>
          <a:blip r:embed="rId3"/>
          <a:stretch>
            <a:fillRect/>
          </a:stretch>
        </p:blipFill>
        <p:spPr>
          <a:xfrm>
            <a:off x="6914966" y="2735301"/>
            <a:ext cx="172322" cy="312733"/>
          </a:xfrm>
          <a:prstGeom prst="rect">
            <a:avLst/>
          </a:prstGeom>
        </p:spPr>
      </p:pic>
      <p:pic>
        <p:nvPicPr>
          <p:cNvPr id="217" name="Picture 216"/>
          <p:cNvPicPr>
            <a:picLocks noChangeAspect="1"/>
          </p:cNvPicPr>
          <p:nvPr/>
        </p:nvPicPr>
        <p:blipFill>
          <a:blip r:embed="rId3"/>
          <a:stretch>
            <a:fillRect/>
          </a:stretch>
        </p:blipFill>
        <p:spPr>
          <a:xfrm>
            <a:off x="7812535" y="2395681"/>
            <a:ext cx="172322" cy="312733"/>
          </a:xfrm>
          <a:prstGeom prst="rect">
            <a:avLst/>
          </a:prstGeom>
        </p:spPr>
      </p:pic>
      <p:pic>
        <p:nvPicPr>
          <p:cNvPr id="218" name="Picture 217"/>
          <p:cNvPicPr>
            <a:picLocks noChangeAspect="1"/>
          </p:cNvPicPr>
          <p:nvPr/>
        </p:nvPicPr>
        <p:blipFill>
          <a:blip r:embed="rId3"/>
          <a:stretch>
            <a:fillRect/>
          </a:stretch>
        </p:blipFill>
        <p:spPr>
          <a:xfrm>
            <a:off x="4250764" y="2162079"/>
            <a:ext cx="172322" cy="312733"/>
          </a:xfrm>
          <a:prstGeom prst="rect">
            <a:avLst/>
          </a:prstGeom>
        </p:spPr>
      </p:pic>
      <p:pic>
        <p:nvPicPr>
          <p:cNvPr id="219" name="Picture 218"/>
          <p:cNvPicPr>
            <a:picLocks noChangeAspect="1"/>
          </p:cNvPicPr>
          <p:nvPr/>
        </p:nvPicPr>
        <p:blipFill>
          <a:blip r:embed="rId3"/>
          <a:stretch>
            <a:fillRect/>
          </a:stretch>
        </p:blipFill>
        <p:spPr>
          <a:xfrm>
            <a:off x="4640168" y="4428366"/>
            <a:ext cx="275341" cy="499693"/>
          </a:xfrm>
          <a:prstGeom prst="rect">
            <a:avLst/>
          </a:prstGeom>
        </p:spPr>
      </p:pic>
      <p:pic>
        <p:nvPicPr>
          <p:cNvPr id="220" name="Picture 219"/>
          <p:cNvPicPr>
            <a:picLocks noChangeAspect="1"/>
          </p:cNvPicPr>
          <p:nvPr/>
        </p:nvPicPr>
        <p:blipFill>
          <a:blip r:embed="rId3"/>
          <a:stretch>
            <a:fillRect/>
          </a:stretch>
        </p:blipFill>
        <p:spPr>
          <a:xfrm>
            <a:off x="4790548" y="4601708"/>
            <a:ext cx="172322" cy="312733"/>
          </a:xfrm>
          <a:prstGeom prst="rect">
            <a:avLst/>
          </a:prstGeom>
        </p:spPr>
      </p:pic>
      <p:pic>
        <p:nvPicPr>
          <p:cNvPr id="221" name="Picture 220"/>
          <p:cNvPicPr>
            <a:picLocks noChangeAspect="1"/>
          </p:cNvPicPr>
          <p:nvPr/>
        </p:nvPicPr>
        <p:blipFill>
          <a:blip r:embed="rId3"/>
          <a:stretch>
            <a:fillRect/>
          </a:stretch>
        </p:blipFill>
        <p:spPr>
          <a:xfrm>
            <a:off x="4896806" y="4559379"/>
            <a:ext cx="172322" cy="312733"/>
          </a:xfrm>
          <a:prstGeom prst="rect">
            <a:avLst/>
          </a:prstGeom>
        </p:spPr>
      </p:pic>
      <p:pic>
        <p:nvPicPr>
          <p:cNvPr id="222" name="Picture 221"/>
          <p:cNvPicPr>
            <a:picLocks noChangeAspect="1"/>
          </p:cNvPicPr>
          <p:nvPr/>
        </p:nvPicPr>
        <p:blipFill>
          <a:blip r:embed="rId3"/>
          <a:stretch>
            <a:fillRect/>
          </a:stretch>
        </p:blipFill>
        <p:spPr>
          <a:xfrm>
            <a:off x="4798314" y="4482123"/>
            <a:ext cx="186767" cy="338948"/>
          </a:xfrm>
          <a:prstGeom prst="rect">
            <a:avLst/>
          </a:prstGeom>
        </p:spPr>
      </p:pic>
      <p:pic>
        <p:nvPicPr>
          <p:cNvPr id="223" name="Picture 222"/>
          <p:cNvPicPr>
            <a:picLocks noChangeAspect="1"/>
          </p:cNvPicPr>
          <p:nvPr/>
        </p:nvPicPr>
        <p:blipFill>
          <a:blip r:embed="rId3"/>
          <a:stretch>
            <a:fillRect/>
          </a:stretch>
        </p:blipFill>
        <p:spPr>
          <a:xfrm>
            <a:off x="2103950" y="3441595"/>
            <a:ext cx="172322" cy="312733"/>
          </a:xfrm>
          <a:prstGeom prst="rect">
            <a:avLst/>
          </a:prstGeom>
        </p:spPr>
      </p:pic>
      <p:pic>
        <p:nvPicPr>
          <p:cNvPr id="224" name="Picture 223"/>
          <p:cNvPicPr>
            <a:picLocks noChangeAspect="1"/>
          </p:cNvPicPr>
          <p:nvPr/>
        </p:nvPicPr>
        <p:blipFill>
          <a:blip r:embed="rId3"/>
          <a:stretch>
            <a:fillRect/>
          </a:stretch>
        </p:blipFill>
        <p:spPr>
          <a:xfrm>
            <a:off x="1760357" y="2957470"/>
            <a:ext cx="275341" cy="499693"/>
          </a:xfrm>
          <a:prstGeom prst="rect">
            <a:avLst/>
          </a:prstGeom>
        </p:spPr>
      </p:pic>
      <p:pic>
        <p:nvPicPr>
          <p:cNvPr id="225" name="Picture 224"/>
          <p:cNvPicPr>
            <a:picLocks noChangeAspect="1"/>
          </p:cNvPicPr>
          <p:nvPr/>
        </p:nvPicPr>
        <p:blipFill>
          <a:blip r:embed="rId3"/>
          <a:stretch>
            <a:fillRect/>
          </a:stretch>
        </p:blipFill>
        <p:spPr>
          <a:xfrm>
            <a:off x="1894261" y="3157821"/>
            <a:ext cx="172322" cy="312733"/>
          </a:xfrm>
          <a:prstGeom prst="rect">
            <a:avLst/>
          </a:prstGeom>
        </p:spPr>
      </p:pic>
      <p:pic>
        <p:nvPicPr>
          <p:cNvPr id="226" name="Picture 225"/>
          <p:cNvPicPr>
            <a:picLocks noChangeAspect="1"/>
          </p:cNvPicPr>
          <p:nvPr/>
        </p:nvPicPr>
        <p:blipFill>
          <a:blip r:embed="rId3"/>
          <a:stretch>
            <a:fillRect/>
          </a:stretch>
        </p:blipFill>
        <p:spPr>
          <a:xfrm>
            <a:off x="1756823" y="3166459"/>
            <a:ext cx="172322" cy="312733"/>
          </a:xfrm>
          <a:prstGeom prst="rect">
            <a:avLst/>
          </a:prstGeom>
        </p:spPr>
      </p:pic>
      <p:pic>
        <p:nvPicPr>
          <p:cNvPr id="227" name="Picture 226"/>
          <p:cNvPicPr>
            <a:picLocks noChangeAspect="1"/>
          </p:cNvPicPr>
          <p:nvPr/>
        </p:nvPicPr>
        <p:blipFill>
          <a:blip r:embed="rId3"/>
          <a:stretch>
            <a:fillRect/>
          </a:stretch>
        </p:blipFill>
        <p:spPr>
          <a:xfrm>
            <a:off x="1839126" y="3208888"/>
            <a:ext cx="172322" cy="312733"/>
          </a:xfrm>
          <a:prstGeom prst="rect">
            <a:avLst/>
          </a:prstGeom>
        </p:spPr>
      </p:pic>
      <p:pic>
        <p:nvPicPr>
          <p:cNvPr id="228" name="Picture 227"/>
          <p:cNvPicPr>
            <a:picLocks noChangeAspect="1"/>
          </p:cNvPicPr>
          <p:nvPr/>
        </p:nvPicPr>
        <p:blipFill>
          <a:blip r:embed="rId3"/>
          <a:stretch>
            <a:fillRect/>
          </a:stretch>
        </p:blipFill>
        <p:spPr>
          <a:xfrm>
            <a:off x="7123826" y="2915267"/>
            <a:ext cx="172322" cy="312733"/>
          </a:xfrm>
          <a:prstGeom prst="rect">
            <a:avLst/>
          </a:prstGeom>
        </p:spPr>
      </p:pic>
      <p:pic>
        <p:nvPicPr>
          <p:cNvPr id="229" name="Picture 228"/>
          <p:cNvPicPr>
            <a:picLocks noChangeAspect="1"/>
          </p:cNvPicPr>
          <p:nvPr/>
        </p:nvPicPr>
        <p:blipFill>
          <a:blip r:embed="rId3"/>
          <a:stretch>
            <a:fillRect/>
          </a:stretch>
        </p:blipFill>
        <p:spPr>
          <a:xfrm>
            <a:off x="7190864" y="2884666"/>
            <a:ext cx="172322" cy="312733"/>
          </a:xfrm>
          <a:prstGeom prst="rect">
            <a:avLst/>
          </a:prstGeom>
        </p:spPr>
      </p:pic>
      <p:pic>
        <p:nvPicPr>
          <p:cNvPr id="230" name="Picture 229"/>
          <p:cNvPicPr>
            <a:picLocks noChangeAspect="1"/>
          </p:cNvPicPr>
          <p:nvPr/>
        </p:nvPicPr>
        <p:blipFill>
          <a:blip r:embed="rId3"/>
          <a:stretch>
            <a:fillRect/>
          </a:stretch>
        </p:blipFill>
        <p:spPr>
          <a:xfrm>
            <a:off x="4410405" y="1923767"/>
            <a:ext cx="172322" cy="312733"/>
          </a:xfrm>
          <a:prstGeom prst="rect">
            <a:avLst/>
          </a:prstGeom>
        </p:spPr>
      </p:pic>
      <p:pic>
        <p:nvPicPr>
          <p:cNvPr id="231" name="Picture 230"/>
          <p:cNvPicPr>
            <a:picLocks noChangeAspect="1"/>
          </p:cNvPicPr>
          <p:nvPr/>
        </p:nvPicPr>
        <p:blipFill>
          <a:blip r:embed="rId3"/>
          <a:stretch>
            <a:fillRect/>
          </a:stretch>
        </p:blipFill>
        <p:spPr>
          <a:xfrm>
            <a:off x="4451081" y="1958053"/>
            <a:ext cx="172322" cy="312733"/>
          </a:xfrm>
          <a:prstGeom prst="rect">
            <a:avLst/>
          </a:prstGeom>
        </p:spPr>
      </p:pic>
      <p:pic>
        <p:nvPicPr>
          <p:cNvPr id="232" name="Picture 231"/>
          <p:cNvPicPr>
            <a:picLocks noChangeAspect="1"/>
          </p:cNvPicPr>
          <p:nvPr/>
        </p:nvPicPr>
        <p:blipFill>
          <a:blip r:embed="rId3"/>
          <a:stretch>
            <a:fillRect/>
          </a:stretch>
        </p:blipFill>
        <p:spPr>
          <a:xfrm>
            <a:off x="2010577" y="3644782"/>
            <a:ext cx="172322" cy="312733"/>
          </a:xfrm>
          <a:prstGeom prst="rect">
            <a:avLst/>
          </a:prstGeom>
        </p:spPr>
      </p:pic>
      <p:pic>
        <p:nvPicPr>
          <p:cNvPr id="233" name="Picture 232"/>
          <p:cNvPicPr>
            <a:picLocks noChangeAspect="1"/>
          </p:cNvPicPr>
          <p:nvPr/>
        </p:nvPicPr>
        <p:blipFill>
          <a:blip r:embed="rId3"/>
          <a:stretch>
            <a:fillRect/>
          </a:stretch>
        </p:blipFill>
        <p:spPr>
          <a:xfrm>
            <a:off x="4746594" y="1675742"/>
            <a:ext cx="172322" cy="312733"/>
          </a:xfrm>
          <a:prstGeom prst="rect">
            <a:avLst/>
          </a:prstGeom>
        </p:spPr>
      </p:pic>
      <p:pic>
        <p:nvPicPr>
          <p:cNvPr id="234" name="Picture 233"/>
          <p:cNvPicPr>
            <a:picLocks noChangeAspect="1"/>
          </p:cNvPicPr>
          <p:nvPr/>
        </p:nvPicPr>
        <p:blipFill>
          <a:blip r:embed="rId3"/>
          <a:stretch>
            <a:fillRect/>
          </a:stretch>
        </p:blipFill>
        <p:spPr>
          <a:xfrm>
            <a:off x="4814503" y="1568293"/>
            <a:ext cx="172322" cy="312733"/>
          </a:xfrm>
          <a:prstGeom prst="rect">
            <a:avLst/>
          </a:prstGeom>
        </p:spPr>
      </p:pic>
      <p:pic>
        <p:nvPicPr>
          <p:cNvPr id="235" name="Picture 234"/>
          <p:cNvPicPr>
            <a:picLocks noChangeAspect="1"/>
          </p:cNvPicPr>
          <p:nvPr/>
        </p:nvPicPr>
        <p:blipFill>
          <a:blip r:embed="rId3"/>
          <a:stretch>
            <a:fillRect/>
          </a:stretch>
        </p:blipFill>
        <p:spPr>
          <a:xfrm>
            <a:off x="4868428" y="1647952"/>
            <a:ext cx="172322" cy="312733"/>
          </a:xfrm>
          <a:prstGeom prst="rect">
            <a:avLst/>
          </a:prstGeom>
        </p:spPr>
      </p:pic>
      <p:pic>
        <p:nvPicPr>
          <p:cNvPr id="236" name="Picture 235"/>
          <p:cNvPicPr>
            <a:picLocks noChangeAspect="1"/>
          </p:cNvPicPr>
          <p:nvPr/>
        </p:nvPicPr>
        <p:blipFill>
          <a:blip r:embed="rId3"/>
          <a:stretch>
            <a:fillRect/>
          </a:stretch>
        </p:blipFill>
        <p:spPr>
          <a:xfrm>
            <a:off x="1325449" y="2728306"/>
            <a:ext cx="275341" cy="499693"/>
          </a:xfrm>
          <a:prstGeom prst="rect">
            <a:avLst/>
          </a:prstGeom>
        </p:spPr>
      </p:pic>
      <p:pic>
        <p:nvPicPr>
          <p:cNvPr id="237" name="Picture 236"/>
          <p:cNvPicPr>
            <a:picLocks noChangeAspect="1"/>
          </p:cNvPicPr>
          <p:nvPr/>
        </p:nvPicPr>
        <p:blipFill>
          <a:blip r:embed="rId3"/>
          <a:stretch>
            <a:fillRect/>
          </a:stretch>
        </p:blipFill>
        <p:spPr>
          <a:xfrm>
            <a:off x="1221717" y="2744198"/>
            <a:ext cx="172322" cy="312733"/>
          </a:xfrm>
          <a:prstGeom prst="rect">
            <a:avLst/>
          </a:prstGeom>
        </p:spPr>
      </p:pic>
      <p:pic>
        <p:nvPicPr>
          <p:cNvPr id="238" name="Picture 237"/>
          <p:cNvPicPr>
            <a:picLocks noChangeAspect="1"/>
          </p:cNvPicPr>
          <p:nvPr/>
        </p:nvPicPr>
        <p:blipFill>
          <a:blip r:embed="rId3"/>
          <a:stretch>
            <a:fillRect/>
          </a:stretch>
        </p:blipFill>
        <p:spPr>
          <a:xfrm>
            <a:off x="4015486" y="1948854"/>
            <a:ext cx="172322" cy="312733"/>
          </a:xfrm>
          <a:prstGeom prst="rect">
            <a:avLst/>
          </a:prstGeom>
        </p:spPr>
      </p:pic>
      <p:pic>
        <p:nvPicPr>
          <p:cNvPr id="239" name="Picture 238"/>
          <p:cNvPicPr>
            <a:picLocks noChangeAspect="1"/>
          </p:cNvPicPr>
          <p:nvPr/>
        </p:nvPicPr>
        <p:blipFill>
          <a:blip r:embed="rId3"/>
          <a:stretch>
            <a:fillRect/>
          </a:stretch>
        </p:blipFill>
        <p:spPr>
          <a:xfrm>
            <a:off x="6173270" y="3081098"/>
            <a:ext cx="275341" cy="499693"/>
          </a:xfrm>
          <a:prstGeom prst="rect">
            <a:avLst/>
          </a:prstGeom>
        </p:spPr>
      </p:pic>
      <p:pic>
        <p:nvPicPr>
          <p:cNvPr id="240" name="Picture 239"/>
          <p:cNvPicPr>
            <a:picLocks noChangeAspect="1"/>
          </p:cNvPicPr>
          <p:nvPr/>
        </p:nvPicPr>
        <p:blipFill>
          <a:blip r:embed="rId3"/>
          <a:stretch>
            <a:fillRect/>
          </a:stretch>
        </p:blipFill>
        <p:spPr>
          <a:xfrm>
            <a:off x="6118135" y="3031975"/>
            <a:ext cx="275341" cy="499693"/>
          </a:xfrm>
          <a:prstGeom prst="rect">
            <a:avLst/>
          </a:prstGeom>
        </p:spPr>
      </p:pic>
      <p:pic>
        <p:nvPicPr>
          <p:cNvPr id="241" name="Picture 240"/>
          <p:cNvPicPr>
            <a:picLocks noChangeAspect="1"/>
          </p:cNvPicPr>
          <p:nvPr/>
        </p:nvPicPr>
        <p:blipFill>
          <a:blip r:embed="rId3"/>
          <a:stretch>
            <a:fillRect/>
          </a:stretch>
        </p:blipFill>
        <p:spPr>
          <a:xfrm>
            <a:off x="6226455" y="2924772"/>
            <a:ext cx="275341" cy="499693"/>
          </a:xfrm>
          <a:prstGeom prst="rect">
            <a:avLst/>
          </a:prstGeom>
        </p:spPr>
      </p:pic>
      <p:pic>
        <p:nvPicPr>
          <p:cNvPr id="242" name="Picture 241"/>
          <p:cNvPicPr>
            <a:picLocks noChangeAspect="1"/>
          </p:cNvPicPr>
          <p:nvPr/>
        </p:nvPicPr>
        <p:blipFill>
          <a:blip r:embed="rId3"/>
          <a:stretch>
            <a:fillRect/>
          </a:stretch>
        </p:blipFill>
        <p:spPr>
          <a:xfrm>
            <a:off x="6132167" y="2793315"/>
            <a:ext cx="275341" cy="499693"/>
          </a:xfrm>
          <a:prstGeom prst="rect">
            <a:avLst/>
          </a:prstGeom>
        </p:spPr>
      </p:pic>
      <p:pic>
        <p:nvPicPr>
          <p:cNvPr id="243" name="Picture 242"/>
          <p:cNvPicPr>
            <a:picLocks noChangeAspect="1"/>
          </p:cNvPicPr>
          <p:nvPr/>
        </p:nvPicPr>
        <p:blipFill>
          <a:blip r:embed="rId3"/>
          <a:stretch>
            <a:fillRect/>
          </a:stretch>
        </p:blipFill>
        <p:spPr>
          <a:xfrm>
            <a:off x="6066885" y="2829530"/>
            <a:ext cx="275341" cy="499693"/>
          </a:xfrm>
          <a:prstGeom prst="rect">
            <a:avLst/>
          </a:prstGeom>
        </p:spPr>
      </p:pic>
      <p:pic>
        <p:nvPicPr>
          <p:cNvPr id="244" name="Picture 243"/>
          <p:cNvPicPr>
            <a:picLocks noChangeAspect="1"/>
          </p:cNvPicPr>
          <p:nvPr/>
        </p:nvPicPr>
        <p:blipFill>
          <a:blip r:embed="rId3"/>
          <a:stretch>
            <a:fillRect/>
          </a:stretch>
        </p:blipFill>
        <p:spPr>
          <a:xfrm>
            <a:off x="5994595" y="2772030"/>
            <a:ext cx="275341" cy="499693"/>
          </a:xfrm>
          <a:prstGeom prst="rect">
            <a:avLst/>
          </a:prstGeom>
        </p:spPr>
      </p:pic>
      <p:pic>
        <p:nvPicPr>
          <p:cNvPr id="245" name="Picture 244"/>
          <p:cNvPicPr>
            <a:picLocks noChangeAspect="1"/>
          </p:cNvPicPr>
          <p:nvPr/>
        </p:nvPicPr>
        <p:blipFill>
          <a:blip r:embed="rId3"/>
          <a:stretch>
            <a:fillRect/>
          </a:stretch>
        </p:blipFill>
        <p:spPr>
          <a:xfrm>
            <a:off x="6038821" y="2625837"/>
            <a:ext cx="275341" cy="499693"/>
          </a:xfrm>
          <a:prstGeom prst="rect">
            <a:avLst/>
          </a:prstGeom>
        </p:spPr>
      </p:pic>
      <p:pic>
        <p:nvPicPr>
          <p:cNvPr id="246" name="Picture 245"/>
          <p:cNvPicPr>
            <a:picLocks noChangeAspect="1"/>
          </p:cNvPicPr>
          <p:nvPr/>
        </p:nvPicPr>
        <p:blipFill>
          <a:blip r:embed="rId3"/>
          <a:stretch>
            <a:fillRect/>
          </a:stretch>
        </p:blipFill>
        <p:spPr>
          <a:xfrm>
            <a:off x="6183135" y="2630761"/>
            <a:ext cx="275341" cy="499693"/>
          </a:xfrm>
          <a:prstGeom prst="rect">
            <a:avLst/>
          </a:prstGeom>
        </p:spPr>
      </p:pic>
      <p:pic>
        <p:nvPicPr>
          <p:cNvPr id="247" name="Picture 246"/>
          <p:cNvPicPr>
            <a:picLocks noChangeAspect="1"/>
          </p:cNvPicPr>
          <p:nvPr/>
        </p:nvPicPr>
        <p:blipFill>
          <a:blip r:embed="rId3"/>
          <a:stretch>
            <a:fillRect/>
          </a:stretch>
        </p:blipFill>
        <p:spPr>
          <a:xfrm>
            <a:off x="6357961" y="2752193"/>
            <a:ext cx="275341" cy="499693"/>
          </a:xfrm>
          <a:prstGeom prst="rect">
            <a:avLst/>
          </a:prstGeom>
        </p:spPr>
      </p:pic>
      <p:pic>
        <p:nvPicPr>
          <p:cNvPr id="248" name="Picture 247"/>
          <p:cNvPicPr>
            <a:picLocks noChangeAspect="1"/>
          </p:cNvPicPr>
          <p:nvPr/>
        </p:nvPicPr>
        <p:blipFill>
          <a:blip r:embed="rId3"/>
          <a:stretch>
            <a:fillRect/>
          </a:stretch>
        </p:blipFill>
        <p:spPr>
          <a:xfrm>
            <a:off x="6290793" y="2774674"/>
            <a:ext cx="275341" cy="499693"/>
          </a:xfrm>
          <a:prstGeom prst="rect">
            <a:avLst/>
          </a:prstGeom>
        </p:spPr>
      </p:pic>
      <p:pic>
        <p:nvPicPr>
          <p:cNvPr id="249" name="Picture 248"/>
          <p:cNvPicPr>
            <a:picLocks noChangeAspect="1"/>
          </p:cNvPicPr>
          <p:nvPr/>
        </p:nvPicPr>
        <p:blipFill>
          <a:blip r:embed="rId3"/>
          <a:stretch>
            <a:fillRect/>
          </a:stretch>
        </p:blipFill>
        <p:spPr>
          <a:xfrm>
            <a:off x="6304776" y="2599738"/>
            <a:ext cx="275341" cy="499693"/>
          </a:xfrm>
          <a:prstGeom prst="rect">
            <a:avLst/>
          </a:prstGeom>
        </p:spPr>
      </p:pic>
      <p:pic>
        <p:nvPicPr>
          <p:cNvPr id="250" name="Picture 249"/>
          <p:cNvPicPr>
            <a:picLocks noChangeAspect="1"/>
          </p:cNvPicPr>
          <p:nvPr/>
        </p:nvPicPr>
        <p:blipFill>
          <a:blip r:embed="rId3"/>
          <a:stretch>
            <a:fillRect/>
          </a:stretch>
        </p:blipFill>
        <p:spPr>
          <a:xfrm>
            <a:off x="6313348" y="2631739"/>
            <a:ext cx="172322" cy="312733"/>
          </a:xfrm>
          <a:prstGeom prst="rect">
            <a:avLst/>
          </a:prstGeom>
        </p:spPr>
      </p:pic>
      <p:pic>
        <p:nvPicPr>
          <p:cNvPr id="251" name="Picture 250"/>
          <p:cNvPicPr>
            <a:picLocks noChangeAspect="1"/>
          </p:cNvPicPr>
          <p:nvPr/>
        </p:nvPicPr>
        <p:blipFill>
          <a:blip r:embed="rId3"/>
          <a:stretch>
            <a:fillRect/>
          </a:stretch>
        </p:blipFill>
        <p:spPr>
          <a:xfrm>
            <a:off x="6263674" y="2589631"/>
            <a:ext cx="172322" cy="312733"/>
          </a:xfrm>
          <a:prstGeom prst="rect">
            <a:avLst/>
          </a:prstGeom>
        </p:spPr>
      </p:pic>
      <p:pic>
        <p:nvPicPr>
          <p:cNvPr id="252" name="Picture 251"/>
          <p:cNvPicPr>
            <a:picLocks noChangeAspect="1"/>
          </p:cNvPicPr>
          <p:nvPr/>
        </p:nvPicPr>
        <p:blipFill>
          <a:blip r:embed="rId3"/>
          <a:stretch>
            <a:fillRect/>
          </a:stretch>
        </p:blipFill>
        <p:spPr>
          <a:xfrm>
            <a:off x="7079572" y="3768710"/>
            <a:ext cx="172322" cy="312733"/>
          </a:xfrm>
          <a:prstGeom prst="rect">
            <a:avLst/>
          </a:prstGeom>
        </p:spPr>
      </p:pic>
      <p:pic>
        <p:nvPicPr>
          <p:cNvPr id="253" name="Picture 252"/>
          <p:cNvPicPr>
            <a:picLocks noChangeAspect="1"/>
          </p:cNvPicPr>
          <p:nvPr/>
        </p:nvPicPr>
        <p:blipFill>
          <a:blip r:embed="rId3"/>
          <a:stretch>
            <a:fillRect/>
          </a:stretch>
        </p:blipFill>
        <p:spPr>
          <a:xfrm>
            <a:off x="7259822" y="3600785"/>
            <a:ext cx="172322" cy="312733"/>
          </a:xfrm>
          <a:prstGeom prst="rect">
            <a:avLst/>
          </a:prstGeom>
        </p:spPr>
      </p:pic>
      <p:pic>
        <p:nvPicPr>
          <p:cNvPr id="254" name="Picture 253"/>
          <p:cNvPicPr>
            <a:picLocks noChangeAspect="1"/>
          </p:cNvPicPr>
          <p:nvPr/>
        </p:nvPicPr>
        <p:blipFill>
          <a:blip r:embed="rId3"/>
          <a:stretch>
            <a:fillRect/>
          </a:stretch>
        </p:blipFill>
        <p:spPr>
          <a:xfrm>
            <a:off x="5378908" y="2676606"/>
            <a:ext cx="172322" cy="312733"/>
          </a:xfrm>
          <a:prstGeom prst="rect">
            <a:avLst/>
          </a:prstGeom>
        </p:spPr>
      </p:pic>
      <p:pic>
        <p:nvPicPr>
          <p:cNvPr id="255" name="Picture 254"/>
          <p:cNvPicPr>
            <a:picLocks noChangeAspect="1"/>
          </p:cNvPicPr>
          <p:nvPr/>
        </p:nvPicPr>
        <p:blipFill>
          <a:blip r:embed="rId3"/>
          <a:stretch>
            <a:fillRect/>
          </a:stretch>
        </p:blipFill>
        <p:spPr>
          <a:xfrm>
            <a:off x="1868147" y="2505603"/>
            <a:ext cx="172322" cy="312733"/>
          </a:xfrm>
          <a:prstGeom prst="rect">
            <a:avLst/>
          </a:prstGeom>
        </p:spPr>
      </p:pic>
      <p:pic>
        <p:nvPicPr>
          <p:cNvPr id="256" name="Picture 255"/>
          <p:cNvPicPr>
            <a:picLocks noChangeAspect="1"/>
          </p:cNvPicPr>
          <p:nvPr/>
        </p:nvPicPr>
        <p:blipFill>
          <a:blip r:embed="rId3"/>
          <a:stretch>
            <a:fillRect/>
          </a:stretch>
        </p:blipFill>
        <p:spPr>
          <a:xfrm>
            <a:off x="5065448" y="2687331"/>
            <a:ext cx="172322" cy="312733"/>
          </a:xfrm>
          <a:prstGeom prst="rect">
            <a:avLst/>
          </a:prstGeom>
        </p:spPr>
      </p:pic>
      <p:pic>
        <p:nvPicPr>
          <p:cNvPr id="257" name="Picture 256"/>
          <p:cNvPicPr>
            <a:picLocks noChangeAspect="1"/>
          </p:cNvPicPr>
          <p:nvPr/>
        </p:nvPicPr>
        <p:blipFill>
          <a:blip r:embed="rId3"/>
          <a:stretch>
            <a:fillRect/>
          </a:stretch>
        </p:blipFill>
        <p:spPr>
          <a:xfrm>
            <a:off x="5115623" y="2726829"/>
            <a:ext cx="172322" cy="312733"/>
          </a:xfrm>
          <a:prstGeom prst="rect">
            <a:avLst/>
          </a:prstGeom>
        </p:spPr>
      </p:pic>
      <p:pic>
        <p:nvPicPr>
          <p:cNvPr id="258" name="Picture 257"/>
          <p:cNvPicPr>
            <a:picLocks noChangeAspect="1"/>
          </p:cNvPicPr>
          <p:nvPr/>
        </p:nvPicPr>
        <p:blipFill>
          <a:blip r:embed="rId3"/>
          <a:stretch>
            <a:fillRect/>
          </a:stretch>
        </p:blipFill>
        <p:spPr>
          <a:xfrm>
            <a:off x="7056788" y="3193805"/>
            <a:ext cx="172322" cy="312733"/>
          </a:xfrm>
          <a:prstGeom prst="rect">
            <a:avLst/>
          </a:prstGeom>
        </p:spPr>
      </p:pic>
      <p:pic>
        <p:nvPicPr>
          <p:cNvPr id="259" name="Picture 258"/>
          <p:cNvPicPr>
            <a:picLocks noChangeAspect="1"/>
          </p:cNvPicPr>
          <p:nvPr/>
        </p:nvPicPr>
        <p:blipFill>
          <a:blip r:embed="rId3"/>
          <a:stretch>
            <a:fillRect/>
          </a:stretch>
        </p:blipFill>
        <p:spPr>
          <a:xfrm>
            <a:off x="6705603" y="3006608"/>
            <a:ext cx="172322" cy="312733"/>
          </a:xfrm>
          <a:prstGeom prst="rect">
            <a:avLst/>
          </a:prstGeom>
        </p:spPr>
      </p:pic>
      <p:pic>
        <p:nvPicPr>
          <p:cNvPr id="260" name="Picture 259"/>
          <p:cNvPicPr>
            <a:picLocks noChangeAspect="1"/>
          </p:cNvPicPr>
          <p:nvPr/>
        </p:nvPicPr>
        <p:blipFill>
          <a:blip r:embed="rId3"/>
          <a:stretch>
            <a:fillRect/>
          </a:stretch>
        </p:blipFill>
        <p:spPr>
          <a:xfrm>
            <a:off x="4281830" y="2037216"/>
            <a:ext cx="172322" cy="312733"/>
          </a:xfrm>
          <a:prstGeom prst="rect">
            <a:avLst/>
          </a:prstGeom>
        </p:spPr>
      </p:pic>
      <p:pic>
        <p:nvPicPr>
          <p:cNvPr id="261" name="Picture 260"/>
          <p:cNvPicPr>
            <a:picLocks noChangeAspect="1"/>
          </p:cNvPicPr>
          <p:nvPr/>
        </p:nvPicPr>
        <p:blipFill>
          <a:blip r:embed="rId3"/>
          <a:stretch>
            <a:fillRect/>
          </a:stretch>
        </p:blipFill>
        <p:spPr>
          <a:xfrm>
            <a:off x="4319013" y="1980055"/>
            <a:ext cx="172322" cy="312733"/>
          </a:xfrm>
          <a:prstGeom prst="rect">
            <a:avLst/>
          </a:prstGeom>
        </p:spPr>
      </p:pic>
      <p:pic>
        <p:nvPicPr>
          <p:cNvPr id="262" name="Picture 261"/>
          <p:cNvPicPr>
            <a:picLocks noChangeAspect="1"/>
          </p:cNvPicPr>
          <p:nvPr/>
        </p:nvPicPr>
        <p:blipFill>
          <a:blip r:embed="rId3"/>
          <a:stretch>
            <a:fillRect/>
          </a:stretch>
        </p:blipFill>
        <p:spPr>
          <a:xfrm>
            <a:off x="8084867" y="4288278"/>
            <a:ext cx="275341" cy="499693"/>
          </a:xfrm>
          <a:prstGeom prst="rect">
            <a:avLst/>
          </a:prstGeom>
        </p:spPr>
      </p:pic>
      <p:pic>
        <p:nvPicPr>
          <p:cNvPr id="263" name="Picture 262"/>
          <p:cNvPicPr>
            <a:picLocks noChangeAspect="1"/>
          </p:cNvPicPr>
          <p:nvPr/>
        </p:nvPicPr>
        <p:blipFill>
          <a:blip r:embed="rId3"/>
          <a:stretch>
            <a:fillRect/>
          </a:stretch>
        </p:blipFill>
        <p:spPr>
          <a:xfrm>
            <a:off x="8691075" y="5013692"/>
            <a:ext cx="172322" cy="312733"/>
          </a:xfrm>
          <a:prstGeom prst="rect">
            <a:avLst/>
          </a:prstGeom>
        </p:spPr>
      </p:pic>
      <p:pic>
        <p:nvPicPr>
          <p:cNvPr id="264" name="Picture 263"/>
          <p:cNvPicPr>
            <a:picLocks noChangeAspect="1"/>
          </p:cNvPicPr>
          <p:nvPr/>
        </p:nvPicPr>
        <p:blipFill>
          <a:blip r:embed="rId3"/>
          <a:stretch>
            <a:fillRect/>
          </a:stretch>
        </p:blipFill>
        <p:spPr>
          <a:xfrm>
            <a:off x="8915400" y="4834504"/>
            <a:ext cx="172322" cy="312733"/>
          </a:xfrm>
          <a:prstGeom prst="rect">
            <a:avLst/>
          </a:prstGeom>
        </p:spPr>
      </p:pic>
      <p:pic>
        <p:nvPicPr>
          <p:cNvPr id="265" name="Picture 264"/>
          <p:cNvPicPr>
            <a:picLocks noChangeAspect="1"/>
          </p:cNvPicPr>
          <p:nvPr/>
        </p:nvPicPr>
        <p:blipFill>
          <a:blip r:embed="rId3"/>
          <a:stretch>
            <a:fillRect/>
          </a:stretch>
        </p:blipFill>
        <p:spPr>
          <a:xfrm>
            <a:off x="8855681" y="4943917"/>
            <a:ext cx="172322" cy="312733"/>
          </a:xfrm>
          <a:prstGeom prst="rect">
            <a:avLst/>
          </a:prstGeom>
        </p:spPr>
      </p:pic>
      <p:pic>
        <p:nvPicPr>
          <p:cNvPr id="266" name="Picture 265"/>
          <p:cNvPicPr>
            <a:picLocks noChangeAspect="1"/>
          </p:cNvPicPr>
          <p:nvPr/>
        </p:nvPicPr>
        <p:blipFill>
          <a:blip r:embed="rId3"/>
          <a:stretch>
            <a:fillRect/>
          </a:stretch>
        </p:blipFill>
        <p:spPr>
          <a:xfrm>
            <a:off x="4260076" y="3320049"/>
            <a:ext cx="172322" cy="312733"/>
          </a:xfrm>
          <a:prstGeom prst="rect">
            <a:avLst/>
          </a:prstGeom>
        </p:spPr>
      </p:pic>
      <p:pic>
        <p:nvPicPr>
          <p:cNvPr id="267" name="Picture 266"/>
          <p:cNvPicPr>
            <a:picLocks noChangeAspect="1"/>
          </p:cNvPicPr>
          <p:nvPr/>
        </p:nvPicPr>
        <p:blipFill>
          <a:blip r:embed="rId3"/>
          <a:stretch>
            <a:fillRect/>
          </a:stretch>
        </p:blipFill>
        <p:spPr>
          <a:xfrm>
            <a:off x="4346799" y="3235115"/>
            <a:ext cx="172322" cy="312733"/>
          </a:xfrm>
          <a:prstGeom prst="rect">
            <a:avLst/>
          </a:prstGeom>
        </p:spPr>
      </p:pic>
      <p:pic>
        <p:nvPicPr>
          <p:cNvPr id="268" name="Picture 267"/>
          <p:cNvPicPr>
            <a:picLocks noChangeAspect="1"/>
          </p:cNvPicPr>
          <p:nvPr/>
        </p:nvPicPr>
        <p:blipFill>
          <a:blip r:embed="rId3"/>
          <a:stretch>
            <a:fillRect/>
          </a:stretch>
        </p:blipFill>
        <p:spPr>
          <a:xfrm>
            <a:off x="4461433" y="3320049"/>
            <a:ext cx="172322" cy="312733"/>
          </a:xfrm>
          <a:prstGeom prst="rect">
            <a:avLst/>
          </a:prstGeom>
        </p:spPr>
      </p:pic>
      <p:pic>
        <p:nvPicPr>
          <p:cNvPr id="269" name="Picture 268"/>
          <p:cNvPicPr>
            <a:picLocks noChangeAspect="1"/>
          </p:cNvPicPr>
          <p:nvPr/>
        </p:nvPicPr>
        <p:blipFill>
          <a:blip r:embed="rId3"/>
          <a:stretch>
            <a:fillRect/>
          </a:stretch>
        </p:blipFill>
        <p:spPr>
          <a:xfrm>
            <a:off x="4374053" y="3384295"/>
            <a:ext cx="172322" cy="312733"/>
          </a:xfrm>
          <a:prstGeom prst="rect">
            <a:avLst/>
          </a:prstGeom>
        </p:spPr>
      </p:pic>
      <p:pic>
        <p:nvPicPr>
          <p:cNvPr id="270" name="Picture 269"/>
          <p:cNvPicPr>
            <a:picLocks noChangeAspect="1"/>
          </p:cNvPicPr>
          <p:nvPr/>
        </p:nvPicPr>
        <p:blipFill>
          <a:blip r:embed="rId3"/>
          <a:stretch>
            <a:fillRect/>
          </a:stretch>
        </p:blipFill>
        <p:spPr>
          <a:xfrm>
            <a:off x="5580229" y="2882345"/>
            <a:ext cx="275341" cy="499693"/>
          </a:xfrm>
          <a:prstGeom prst="rect">
            <a:avLst/>
          </a:prstGeom>
        </p:spPr>
      </p:pic>
      <p:pic>
        <p:nvPicPr>
          <p:cNvPr id="271" name="Picture 270"/>
          <p:cNvPicPr>
            <a:picLocks noChangeAspect="1"/>
          </p:cNvPicPr>
          <p:nvPr/>
        </p:nvPicPr>
        <p:blipFill>
          <a:blip r:embed="rId3"/>
          <a:stretch>
            <a:fillRect/>
          </a:stretch>
        </p:blipFill>
        <p:spPr>
          <a:xfrm>
            <a:off x="5572789" y="3016490"/>
            <a:ext cx="172322" cy="312733"/>
          </a:xfrm>
          <a:prstGeom prst="rect">
            <a:avLst/>
          </a:prstGeom>
        </p:spPr>
      </p:pic>
      <p:pic>
        <p:nvPicPr>
          <p:cNvPr id="272" name="Picture 271"/>
          <p:cNvPicPr>
            <a:picLocks noChangeAspect="1"/>
          </p:cNvPicPr>
          <p:nvPr/>
        </p:nvPicPr>
        <p:blipFill>
          <a:blip r:embed="rId3"/>
          <a:stretch>
            <a:fillRect/>
          </a:stretch>
        </p:blipFill>
        <p:spPr>
          <a:xfrm>
            <a:off x="5522087" y="3054783"/>
            <a:ext cx="172322" cy="312733"/>
          </a:xfrm>
          <a:prstGeom prst="rect">
            <a:avLst/>
          </a:prstGeom>
        </p:spPr>
      </p:pic>
      <p:pic>
        <p:nvPicPr>
          <p:cNvPr id="273" name="Picture 272"/>
          <p:cNvPicPr>
            <a:picLocks noChangeAspect="1"/>
          </p:cNvPicPr>
          <p:nvPr/>
        </p:nvPicPr>
        <p:blipFill>
          <a:blip r:embed="rId3"/>
          <a:stretch>
            <a:fillRect/>
          </a:stretch>
        </p:blipFill>
        <p:spPr>
          <a:xfrm>
            <a:off x="4611290" y="1977849"/>
            <a:ext cx="172322" cy="312733"/>
          </a:xfrm>
          <a:prstGeom prst="rect">
            <a:avLst/>
          </a:prstGeom>
        </p:spPr>
      </p:pic>
      <p:pic>
        <p:nvPicPr>
          <p:cNvPr id="274" name="Picture 273"/>
          <p:cNvPicPr>
            <a:picLocks noChangeAspect="1"/>
          </p:cNvPicPr>
          <p:nvPr/>
        </p:nvPicPr>
        <p:blipFill>
          <a:blip r:embed="rId3"/>
          <a:stretch>
            <a:fillRect/>
          </a:stretch>
        </p:blipFill>
        <p:spPr>
          <a:xfrm>
            <a:off x="4136510" y="1803918"/>
            <a:ext cx="275341" cy="499693"/>
          </a:xfrm>
          <a:prstGeom prst="rect">
            <a:avLst/>
          </a:prstGeom>
        </p:spPr>
      </p:pic>
      <p:pic>
        <p:nvPicPr>
          <p:cNvPr id="275" name="Picture 274"/>
          <p:cNvPicPr>
            <a:picLocks noChangeAspect="1"/>
          </p:cNvPicPr>
          <p:nvPr/>
        </p:nvPicPr>
        <p:blipFill>
          <a:blip r:embed="rId3"/>
          <a:stretch>
            <a:fillRect/>
          </a:stretch>
        </p:blipFill>
        <p:spPr>
          <a:xfrm>
            <a:off x="4133247" y="1855983"/>
            <a:ext cx="172322" cy="312733"/>
          </a:xfrm>
          <a:prstGeom prst="rect">
            <a:avLst/>
          </a:prstGeom>
        </p:spPr>
      </p:pic>
      <p:pic>
        <p:nvPicPr>
          <p:cNvPr id="276" name="Picture 275"/>
          <p:cNvPicPr>
            <a:picLocks noChangeAspect="1"/>
          </p:cNvPicPr>
          <p:nvPr/>
        </p:nvPicPr>
        <p:blipFill>
          <a:blip r:embed="rId3"/>
          <a:stretch>
            <a:fillRect/>
          </a:stretch>
        </p:blipFill>
        <p:spPr>
          <a:xfrm>
            <a:off x="4517828" y="1626535"/>
            <a:ext cx="275341" cy="499693"/>
          </a:xfrm>
          <a:prstGeom prst="rect">
            <a:avLst/>
          </a:prstGeom>
        </p:spPr>
      </p:pic>
      <p:pic>
        <p:nvPicPr>
          <p:cNvPr id="277" name="Picture 276"/>
          <p:cNvPicPr>
            <a:picLocks noChangeAspect="1"/>
          </p:cNvPicPr>
          <p:nvPr/>
        </p:nvPicPr>
        <p:blipFill>
          <a:blip r:embed="rId3"/>
          <a:stretch>
            <a:fillRect/>
          </a:stretch>
        </p:blipFill>
        <p:spPr>
          <a:xfrm>
            <a:off x="4465346" y="1484048"/>
            <a:ext cx="275341" cy="499693"/>
          </a:xfrm>
          <a:prstGeom prst="rect">
            <a:avLst/>
          </a:prstGeom>
        </p:spPr>
      </p:pic>
      <p:pic>
        <p:nvPicPr>
          <p:cNvPr id="278" name="Picture 277"/>
          <p:cNvPicPr>
            <a:picLocks noChangeAspect="1"/>
          </p:cNvPicPr>
          <p:nvPr/>
        </p:nvPicPr>
        <p:blipFill>
          <a:blip r:embed="rId3"/>
          <a:stretch>
            <a:fillRect/>
          </a:stretch>
        </p:blipFill>
        <p:spPr>
          <a:xfrm>
            <a:off x="4561595" y="1402342"/>
            <a:ext cx="275341" cy="499693"/>
          </a:xfrm>
          <a:prstGeom prst="rect">
            <a:avLst/>
          </a:prstGeom>
        </p:spPr>
      </p:pic>
      <p:pic>
        <p:nvPicPr>
          <p:cNvPr id="279" name="Picture 278"/>
          <p:cNvPicPr>
            <a:picLocks noChangeAspect="1"/>
          </p:cNvPicPr>
          <p:nvPr/>
        </p:nvPicPr>
        <p:blipFill>
          <a:blip r:embed="rId3"/>
          <a:stretch>
            <a:fillRect/>
          </a:stretch>
        </p:blipFill>
        <p:spPr>
          <a:xfrm>
            <a:off x="4921759" y="4349019"/>
            <a:ext cx="172322" cy="312733"/>
          </a:xfrm>
          <a:prstGeom prst="rect">
            <a:avLst/>
          </a:prstGeom>
        </p:spPr>
      </p:pic>
      <p:pic>
        <p:nvPicPr>
          <p:cNvPr id="280" name="Picture 279"/>
          <p:cNvPicPr>
            <a:picLocks noChangeAspect="1"/>
          </p:cNvPicPr>
          <p:nvPr/>
        </p:nvPicPr>
        <p:blipFill>
          <a:blip r:embed="rId3"/>
          <a:stretch>
            <a:fillRect/>
          </a:stretch>
        </p:blipFill>
        <p:spPr>
          <a:xfrm>
            <a:off x="7473884" y="2453677"/>
            <a:ext cx="172322" cy="312733"/>
          </a:xfrm>
          <a:prstGeom prst="rect">
            <a:avLst/>
          </a:prstGeom>
        </p:spPr>
      </p:pic>
      <p:pic>
        <p:nvPicPr>
          <p:cNvPr id="281" name="Picture 280"/>
          <p:cNvPicPr>
            <a:picLocks noChangeAspect="1"/>
          </p:cNvPicPr>
          <p:nvPr/>
        </p:nvPicPr>
        <p:blipFill>
          <a:blip r:embed="rId3"/>
          <a:stretch>
            <a:fillRect/>
          </a:stretch>
        </p:blipFill>
        <p:spPr>
          <a:xfrm>
            <a:off x="1980559" y="3319329"/>
            <a:ext cx="172322" cy="312733"/>
          </a:xfrm>
          <a:prstGeom prst="rect">
            <a:avLst/>
          </a:prstGeom>
        </p:spPr>
      </p:pic>
      <p:pic>
        <p:nvPicPr>
          <p:cNvPr id="282" name="Picture 281"/>
          <p:cNvPicPr>
            <a:picLocks noChangeAspect="1"/>
          </p:cNvPicPr>
          <p:nvPr/>
        </p:nvPicPr>
        <p:blipFill>
          <a:blip r:embed="rId3"/>
          <a:stretch>
            <a:fillRect/>
          </a:stretch>
        </p:blipFill>
        <p:spPr>
          <a:xfrm>
            <a:off x="5931942" y="2812087"/>
            <a:ext cx="172322" cy="312733"/>
          </a:xfrm>
          <a:prstGeom prst="rect">
            <a:avLst/>
          </a:prstGeom>
        </p:spPr>
      </p:pic>
      <p:pic>
        <p:nvPicPr>
          <p:cNvPr id="283" name="Picture 282"/>
          <p:cNvPicPr>
            <a:picLocks noChangeAspect="1"/>
          </p:cNvPicPr>
          <p:nvPr/>
        </p:nvPicPr>
        <p:blipFill>
          <a:blip r:embed="rId3"/>
          <a:stretch>
            <a:fillRect/>
          </a:stretch>
        </p:blipFill>
        <p:spPr>
          <a:xfrm>
            <a:off x="6974485" y="3490172"/>
            <a:ext cx="172322" cy="312733"/>
          </a:xfrm>
          <a:prstGeom prst="rect">
            <a:avLst/>
          </a:prstGeom>
        </p:spPr>
      </p:pic>
      <p:pic>
        <p:nvPicPr>
          <p:cNvPr id="284" name="Picture 283"/>
          <p:cNvPicPr>
            <a:picLocks noChangeAspect="1"/>
          </p:cNvPicPr>
          <p:nvPr/>
        </p:nvPicPr>
        <p:blipFill>
          <a:blip r:embed="rId3"/>
          <a:stretch>
            <a:fillRect/>
          </a:stretch>
        </p:blipFill>
        <p:spPr>
          <a:xfrm>
            <a:off x="7436385" y="3100416"/>
            <a:ext cx="172322" cy="312733"/>
          </a:xfrm>
          <a:prstGeom prst="rect">
            <a:avLst/>
          </a:prstGeom>
        </p:spPr>
      </p:pic>
      <p:pic>
        <p:nvPicPr>
          <p:cNvPr id="285" name="Picture 284"/>
          <p:cNvPicPr>
            <a:picLocks noChangeAspect="1"/>
          </p:cNvPicPr>
          <p:nvPr/>
        </p:nvPicPr>
        <p:blipFill>
          <a:blip r:embed="rId3"/>
          <a:stretch>
            <a:fillRect/>
          </a:stretch>
        </p:blipFill>
        <p:spPr>
          <a:xfrm>
            <a:off x="7594990" y="3337297"/>
            <a:ext cx="172322" cy="312733"/>
          </a:xfrm>
          <a:prstGeom prst="rect">
            <a:avLst/>
          </a:prstGeom>
        </p:spPr>
      </p:pic>
      <p:pic>
        <p:nvPicPr>
          <p:cNvPr id="286" name="Picture 285"/>
          <p:cNvPicPr>
            <a:picLocks noChangeAspect="1"/>
          </p:cNvPicPr>
          <p:nvPr/>
        </p:nvPicPr>
        <p:blipFill>
          <a:blip r:embed="rId3"/>
          <a:stretch>
            <a:fillRect/>
          </a:stretch>
        </p:blipFill>
        <p:spPr>
          <a:xfrm>
            <a:off x="7527569" y="3235115"/>
            <a:ext cx="172322" cy="312733"/>
          </a:xfrm>
          <a:prstGeom prst="rect">
            <a:avLst/>
          </a:prstGeom>
        </p:spPr>
      </p:pic>
      <p:pic>
        <p:nvPicPr>
          <p:cNvPr id="287" name="Picture 286"/>
          <p:cNvPicPr>
            <a:picLocks noChangeAspect="1"/>
          </p:cNvPicPr>
          <p:nvPr/>
        </p:nvPicPr>
        <p:blipFill>
          <a:blip r:embed="rId3"/>
          <a:stretch>
            <a:fillRect/>
          </a:stretch>
        </p:blipFill>
        <p:spPr>
          <a:xfrm>
            <a:off x="4112227" y="1972023"/>
            <a:ext cx="172322" cy="312733"/>
          </a:xfrm>
          <a:prstGeom prst="rect">
            <a:avLst/>
          </a:prstGeom>
        </p:spPr>
      </p:pic>
      <p:pic>
        <p:nvPicPr>
          <p:cNvPr id="288" name="Picture 287"/>
          <p:cNvPicPr>
            <a:picLocks noChangeAspect="1"/>
          </p:cNvPicPr>
          <p:nvPr/>
        </p:nvPicPr>
        <p:blipFill>
          <a:blip r:embed="rId3"/>
          <a:stretch>
            <a:fillRect/>
          </a:stretch>
        </p:blipFill>
        <p:spPr>
          <a:xfrm>
            <a:off x="4418948" y="2102356"/>
            <a:ext cx="172322" cy="312733"/>
          </a:xfrm>
          <a:prstGeom prst="rect">
            <a:avLst/>
          </a:prstGeom>
        </p:spPr>
      </p:pic>
      <p:pic>
        <p:nvPicPr>
          <p:cNvPr id="289" name="Picture 288"/>
          <p:cNvPicPr>
            <a:picLocks noChangeAspect="1"/>
          </p:cNvPicPr>
          <p:nvPr/>
        </p:nvPicPr>
        <p:blipFill>
          <a:blip r:embed="rId3"/>
          <a:stretch>
            <a:fillRect/>
          </a:stretch>
        </p:blipFill>
        <p:spPr>
          <a:xfrm>
            <a:off x="548900" y="1597570"/>
            <a:ext cx="172322" cy="312733"/>
          </a:xfrm>
          <a:prstGeom prst="rect">
            <a:avLst/>
          </a:prstGeom>
        </p:spPr>
      </p:pic>
      <p:pic>
        <p:nvPicPr>
          <p:cNvPr id="290" name="Picture 289"/>
          <p:cNvPicPr>
            <a:picLocks noChangeAspect="1"/>
          </p:cNvPicPr>
          <p:nvPr/>
        </p:nvPicPr>
        <p:blipFill>
          <a:blip r:embed="rId3"/>
          <a:stretch>
            <a:fillRect/>
          </a:stretch>
        </p:blipFill>
        <p:spPr>
          <a:xfrm>
            <a:off x="1249871" y="2452904"/>
            <a:ext cx="172322" cy="312733"/>
          </a:xfrm>
          <a:prstGeom prst="rect">
            <a:avLst/>
          </a:prstGeom>
        </p:spPr>
      </p:pic>
      <p:pic>
        <p:nvPicPr>
          <p:cNvPr id="291" name="Picture 290"/>
          <p:cNvPicPr>
            <a:picLocks noChangeAspect="1"/>
          </p:cNvPicPr>
          <p:nvPr/>
        </p:nvPicPr>
        <p:blipFill>
          <a:blip r:embed="rId3"/>
          <a:stretch>
            <a:fillRect/>
          </a:stretch>
        </p:blipFill>
        <p:spPr>
          <a:xfrm>
            <a:off x="1212738" y="2452904"/>
            <a:ext cx="172322" cy="312733"/>
          </a:xfrm>
          <a:prstGeom prst="rect">
            <a:avLst/>
          </a:prstGeom>
        </p:spPr>
      </p:pic>
      <p:pic>
        <p:nvPicPr>
          <p:cNvPr id="292" name="Picture 291"/>
          <p:cNvPicPr>
            <a:picLocks noChangeAspect="1"/>
          </p:cNvPicPr>
          <p:nvPr/>
        </p:nvPicPr>
        <p:blipFill>
          <a:blip r:embed="rId3"/>
          <a:stretch>
            <a:fillRect/>
          </a:stretch>
        </p:blipFill>
        <p:spPr>
          <a:xfrm>
            <a:off x="1171369" y="2452904"/>
            <a:ext cx="172322" cy="312733"/>
          </a:xfrm>
          <a:prstGeom prst="rect">
            <a:avLst/>
          </a:prstGeom>
        </p:spPr>
      </p:pic>
      <p:pic>
        <p:nvPicPr>
          <p:cNvPr id="293" name="Picture 292"/>
          <p:cNvPicPr>
            <a:picLocks noChangeAspect="1"/>
          </p:cNvPicPr>
          <p:nvPr/>
        </p:nvPicPr>
        <p:blipFill>
          <a:blip r:embed="rId3"/>
          <a:stretch>
            <a:fillRect/>
          </a:stretch>
        </p:blipFill>
        <p:spPr>
          <a:xfrm>
            <a:off x="883099" y="2265671"/>
            <a:ext cx="275341" cy="499693"/>
          </a:xfrm>
          <a:prstGeom prst="rect">
            <a:avLst/>
          </a:prstGeom>
        </p:spPr>
      </p:pic>
      <p:pic>
        <p:nvPicPr>
          <p:cNvPr id="294" name="Picture 293"/>
          <p:cNvPicPr>
            <a:picLocks noChangeAspect="1"/>
          </p:cNvPicPr>
          <p:nvPr/>
        </p:nvPicPr>
        <p:blipFill>
          <a:blip r:embed="rId3"/>
          <a:stretch>
            <a:fillRect/>
          </a:stretch>
        </p:blipFill>
        <p:spPr>
          <a:xfrm>
            <a:off x="853598" y="2163478"/>
            <a:ext cx="275341" cy="499693"/>
          </a:xfrm>
          <a:prstGeom prst="rect">
            <a:avLst/>
          </a:prstGeom>
        </p:spPr>
      </p:pic>
      <p:pic>
        <p:nvPicPr>
          <p:cNvPr id="295" name="Picture 294"/>
          <p:cNvPicPr>
            <a:picLocks noChangeAspect="1"/>
          </p:cNvPicPr>
          <p:nvPr/>
        </p:nvPicPr>
        <p:blipFill>
          <a:blip r:embed="rId3"/>
          <a:stretch>
            <a:fillRect/>
          </a:stretch>
        </p:blipFill>
        <p:spPr>
          <a:xfrm>
            <a:off x="933591" y="2127950"/>
            <a:ext cx="275341" cy="499693"/>
          </a:xfrm>
          <a:prstGeom prst="rect">
            <a:avLst/>
          </a:prstGeom>
        </p:spPr>
      </p:pic>
      <p:pic>
        <p:nvPicPr>
          <p:cNvPr id="296" name="Picture 295"/>
          <p:cNvPicPr>
            <a:picLocks noChangeAspect="1"/>
          </p:cNvPicPr>
          <p:nvPr/>
        </p:nvPicPr>
        <p:blipFill>
          <a:blip r:embed="rId3"/>
          <a:stretch>
            <a:fillRect/>
          </a:stretch>
        </p:blipFill>
        <p:spPr>
          <a:xfrm>
            <a:off x="990979" y="2417663"/>
            <a:ext cx="172322" cy="312733"/>
          </a:xfrm>
          <a:prstGeom prst="rect">
            <a:avLst/>
          </a:prstGeom>
        </p:spPr>
      </p:pic>
      <p:pic>
        <p:nvPicPr>
          <p:cNvPr id="297" name="Picture 296"/>
          <p:cNvPicPr>
            <a:picLocks noChangeAspect="1"/>
          </p:cNvPicPr>
          <p:nvPr/>
        </p:nvPicPr>
        <p:blipFill>
          <a:blip r:embed="rId3"/>
          <a:stretch>
            <a:fillRect/>
          </a:stretch>
        </p:blipFill>
        <p:spPr>
          <a:xfrm>
            <a:off x="1291792" y="2249111"/>
            <a:ext cx="172322" cy="312733"/>
          </a:xfrm>
          <a:prstGeom prst="rect">
            <a:avLst/>
          </a:prstGeom>
        </p:spPr>
      </p:pic>
      <p:pic>
        <p:nvPicPr>
          <p:cNvPr id="298" name="Picture 297"/>
          <p:cNvPicPr>
            <a:picLocks noChangeAspect="1"/>
          </p:cNvPicPr>
          <p:nvPr/>
        </p:nvPicPr>
        <p:blipFill>
          <a:blip r:embed="rId3"/>
          <a:stretch>
            <a:fillRect/>
          </a:stretch>
        </p:blipFill>
        <p:spPr>
          <a:xfrm>
            <a:off x="1327250" y="2247608"/>
            <a:ext cx="172322" cy="312733"/>
          </a:xfrm>
          <a:prstGeom prst="rect">
            <a:avLst/>
          </a:prstGeom>
        </p:spPr>
      </p:pic>
      <p:pic>
        <p:nvPicPr>
          <p:cNvPr id="299" name="Picture 298"/>
          <p:cNvPicPr>
            <a:picLocks noChangeAspect="1"/>
          </p:cNvPicPr>
          <p:nvPr/>
        </p:nvPicPr>
        <p:blipFill>
          <a:blip r:embed="rId3"/>
          <a:stretch>
            <a:fillRect/>
          </a:stretch>
        </p:blipFill>
        <p:spPr>
          <a:xfrm>
            <a:off x="1247327" y="2247608"/>
            <a:ext cx="172322" cy="312733"/>
          </a:xfrm>
          <a:prstGeom prst="rect">
            <a:avLst/>
          </a:prstGeom>
        </p:spPr>
      </p:pic>
      <p:pic>
        <p:nvPicPr>
          <p:cNvPr id="300" name="Picture 299"/>
          <p:cNvPicPr>
            <a:picLocks noChangeAspect="1"/>
          </p:cNvPicPr>
          <p:nvPr/>
        </p:nvPicPr>
        <p:blipFill>
          <a:blip r:embed="rId3"/>
          <a:stretch>
            <a:fillRect/>
          </a:stretch>
        </p:blipFill>
        <p:spPr>
          <a:xfrm>
            <a:off x="2070299" y="2448571"/>
            <a:ext cx="172322" cy="312733"/>
          </a:xfrm>
          <a:prstGeom prst="rect">
            <a:avLst/>
          </a:prstGeom>
        </p:spPr>
      </p:pic>
      <p:pic>
        <p:nvPicPr>
          <p:cNvPr id="301" name="Picture 300"/>
          <p:cNvPicPr>
            <a:picLocks noChangeAspect="1"/>
          </p:cNvPicPr>
          <p:nvPr/>
        </p:nvPicPr>
        <p:blipFill>
          <a:blip r:embed="rId3"/>
          <a:stretch>
            <a:fillRect/>
          </a:stretch>
        </p:blipFill>
        <p:spPr>
          <a:xfrm>
            <a:off x="2005086" y="2732760"/>
            <a:ext cx="172322" cy="312733"/>
          </a:xfrm>
          <a:prstGeom prst="rect">
            <a:avLst/>
          </a:prstGeom>
        </p:spPr>
      </p:pic>
      <p:pic>
        <p:nvPicPr>
          <p:cNvPr id="302" name="Picture 301"/>
          <p:cNvPicPr>
            <a:picLocks noChangeAspect="1"/>
          </p:cNvPicPr>
          <p:nvPr/>
        </p:nvPicPr>
        <p:blipFill>
          <a:blip r:embed="rId3"/>
          <a:stretch>
            <a:fillRect/>
          </a:stretch>
        </p:blipFill>
        <p:spPr>
          <a:xfrm>
            <a:off x="1991054" y="2690948"/>
            <a:ext cx="172322" cy="312733"/>
          </a:xfrm>
          <a:prstGeom prst="rect">
            <a:avLst/>
          </a:prstGeom>
        </p:spPr>
      </p:pic>
      <p:pic>
        <p:nvPicPr>
          <p:cNvPr id="303" name="Picture 302"/>
          <p:cNvPicPr>
            <a:picLocks noChangeAspect="1"/>
          </p:cNvPicPr>
          <p:nvPr/>
        </p:nvPicPr>
        <p:blipFill>
          <a:blip r:embed="rId3"/>
          <a:stretch>
            <a:fillRect/>
          </a:stretch>
        </p:blipFill>
        <p:spPr>
          <a:xfrm>
            <a:off x="1634405" y="2419124"/>
            <a:ext cx="172322" cy="312733"/>
          </a:xfrm>
          <a:prstGeom prst="rect">
            <a:avLst/>
          </a:prstGeom>
        </p:spPr>
      </p:pic>
      <p:pic>
        <p:nvPicPr>
          <p:cNvPr id="304" name="Picture 303"/>
          <p:cNvPicPr>
            <a:picLocks noChangeAspect="1"/>
          </p:cNvPicPr>
          <p:nvPr/>
        </p:nvPicPr>
        <p:blipFill>
          <a:blip r:embed="rId3"/>
          <a:stretch>
            <a:fillRect/>
          </a:stretch>
        </p:blipFill>
        <p:spPr>
          <a:xfrm>
            <a:off x="1786477" y="2497928"/>
            <a:ext cx="172322" cy="312733"/>
          </a:xfrm>
          <a:prstGeom prst="rect">
            <a:avLst/>
          </a:prstGeom>
        </p:spPr>
      </p:pic>
      <p:pic>
        <p:nvPicPr>
          <p:cNvPr id="305" name="Picture 304"/>
          <p:cNvPicPr>
            <a:picLocks noChangeAspect="1"/>
          </p:cNvPicPr>
          <p:nvPr/>
        </p:nvPicPr>
        <p:blipFill>
          <a:blip r:embed="rId3"/>
          <a:stretch>
            <a:fillRect/>
          </a:stretch>
        </p:blipFill>
        <p:spPr>
          <a:xfrm>
            <a:off x="2237877" y="2340402"/>
            <a:ext cx="172322" cy="312733"/>
          </a:xfrm>
          <a:prstGeom prst="rect">
            <a:avLst/>
          </a:prstGeom>
        </p:spPr>
      </p:pic>
      <p:pic>
        <p:nvPicPr>
          <p:cNvPr id="306" name="Picture 305"/>
          <p:cNvPicPr>
            <a:picLocks noChangeAspect="1"/>
          </p:cNvPicPr>
          <p:nvPr/>
        </p:nvPicPr>
        <p:blipFill>
          <a:blip r:embed="rId3"/>
          <a:stretch>
            <a:fillRect/>
          </a:stretch>
        </p:blipFill>
        <p:spPr>
          <a:xfrm>
            <a:off x="1934921" y="2498973"/>
            <a:ext cx="172322" cy="312733"/>
          </a:xfrm>
          <a:prstGeom prst="rect">
            <a:avLst/>
          </a:prstGeom>
        </p:spPr>
      </p:pic>
      <p:pic>
        <p:nvPicPr>
          <p:cNvPr id="307" name="Picture 306"/>
          <p:cNvPicPr>
            <a:picLocks noChangeAspect="1"/>
          </p:cNvPicPr>
          <p:nvPr/>
        </p:nvPicPr>
        <p:blipFill>
          <a:blip r:embed="rId3"/>
          <a:stretch>
            <a:fillRect/>
          </a:stretch>
        </p:blipFill>
        <p:spPr>
          <a:xfrm>
            <a:off x="1965114" y="2498973"/>
            <a:ext cx="172322" cy="312733"/>
          </a:xfrm>
          <a:prstGeom prst="rect">
            <a:avLst/>
          </a:prstGeom>
        </p:spPr>
      </p:pic>
      <p:pic>
        <p:nvPicPr>
          <p:cNvPr id="308" name="Picture 307"/>
          <p:cNvPicPr>
            <a:picLocks noChangeAspect="1"/>
          </p:cNvPicPr>
          <p:nvPr/>
        </p:nvPicPr>
        <p:blipFill>
          <a:blip r:embed="rId3"/>
          <a:stretch>
            <a:fillRect/>
          </a:stretch>
        </p:blipFill>
        <p:spPr>
          <a:xfrm>
            <a:off x="1878800" y="2303539"/>
            <a:ext cx="172322" cy="312733"/>
          </a:xfrm>
          <a:prstGeom prst="rect">
            <a:avLst/>
          </a:prstGeom>
        </p:spPr>
      </p:pic>
      <p:pic>
        <p:nvPicPr>
          <p:cNvPr id="309" name="Picture 308"/>
          <p:cNvPicPr>
            <a:picLocks noChangeAspect="1"/>
          </p:cNvPicPr>
          <p:nvPr/>
        </p:nvPicPr>
        <p:blipFill>
          <a:blip r:embed="rId3"/>
          <a:stretch>
            <a:fillRect/>
          </a:stretch>
        </p:blipFill>
        <p:spPr>
          <a:xfrm>
            <a:off x="1864705" y="2310169"/>
            <a:ext cx="172322" cy="312733"/>
          </a:xfrm>
          <a:prstGeom prst="rect">
            <a:avLst/>
          </a:prstGeom>
        </p:spPr>
      </p:pic>
      <p:pic>
        <p:nvPicPr>
          <p:cNvPr id="310" name="Picture 309"/>
          <p:cNvPicPr>
            <a:picLocks noChangeAspect="1"/>
          </p:cNvPicPr>
          <p:nvPr/>
        </p:nvPicPr>
        <p:blipFill>
          <a:blip r:embed="rId3"/>
          <a:stretch>
            <a:fillRect/>
          </a:stretch>
        </p:blipFill>
        <p:spPr>
          <a:xfrm>
            <a:off x="1854106" y="2333105"/>
            <a:ext cx="172322" cy="312733"/>
          </a:xfrm>
          <a:prstGeom prst="rect">
            <a:avLst/>
          </a:prstGeom>
        </p:spPr>
      </p:pic>
      <p:pic>
        <p:nvPicPr>
          <p:cNvPr id="311" name="Picture 310"/>
          <p:cNvPicPr>
            <a:picLocks noChangeAspect="1"/>
          </p:cNvPicPr>
          <p:nvPr/>
        </p:nvPicPr>
        <p:blipFill>
          <a:blip r:embed="rId3"/>
          <a:stretch>
            <a:fillRect/>
          </a:stretch>
        </p:blipFill>
        <p:spPr>
          <a:xfrm>
            <a:off x="1974961" y="2384324"/>
            <a:ext cx="172322" cy="312733"/>
          </a:xfrm>
          <a:prstGeom prst="rect">
            <a:avLst/>
          </a:prstGeom>
        </p:spPr>
      </p:pic>
      <p:pic>
        <p:nvPicPr>
          <p:cNvPr id="312" name="Picture 311"/>
          <p:cNvPicPr>
            <a:picLocks noChangeAspect="1"/>
          </p:cNvPicPr>
          <p:nvPr/>
        </p:nvPicPr>
        <p:blipFill>
          <a:blip r:embed="rId3"/>
          <a:stretch>
            <a:fillRect/>
          </a:stretch>
        </p:blipFill>
        <p:spPr>
          <a:xfrm>
            <a:off x="1773742" y="2325052"/>
            <a:ext cx="172322" cy="312733"/>
          </a:xfrm>
          <a:prstGeom prst="rect">
            <a:avLst/>
          </a:prstGeom>
        </p:spPr>
      </p:pic>
      <p:pic>
        <p:nvPicPr>
          <p:cNvPr id="313" name="Picture 312"/>
          <p:cNvPicPr>
            <a:picLocks noChangeAspect="1"/>
          </p:cNvPicPr>
          <p:nvPr/>
        </p:nvPicPr>
        <p:blipFill>
          <a:blip r:embed="rId3"/>
          <a:stretch>
            <a:fillRect/>
          </a:stretch>
        </p:blipFill>
        <p:spPr>
          <a:xfrm>
            <a:off x="1671454" y="2425820"/>
            <a:ext cx="172322" cy="312733"/>
          </a:xfrm>
          <a:prstGeom prst="rect">
            <a:avLst/>
          </a:prstGeom>
        </p:spPr>
      </p:pic>
      <p:pic>
        <p:nvPicPr>
          <p:cNvPr id="314" name="Picture 313"/>
          <p:cNvPicPr>
            <a:picLocks noChangeAspect="1"/>
          </p:cNvPicPr>
          <p:nvPr/>
        </p:nvPicPr>
        <p:blipFill>
          <a:blip r:embed="rId3"/>
          <a:stretch>
            <a:fillRect/>
          </a:stretch>
        </p:blipFill>
        <p:spPr>
          <a:xfrm>
            <a:off x="1720857" y="2622809"/>
            <a:ext cx="172322" cy="312733"/>
          </a:xfrm>
          <a:prstGeom prst="rect">
            <a:avLst/>
          </a:prstGeom>
        </p:spPr>
      </p:pic>
      <p:pic>
        <p:nvPicPr>
          <p:cNvPr id="315" name="Picture 314"/>
          <p:cNvPicPr>
            <a:picLocks noChangeAspect="1"/>
          </p:cNvPicPr>
          <p:nvPr/>
        </p:nvPicPr>
        <p:blipFill>
          <a:blip r:embed="rId3"/>
          <a:stretch>
            <a:fillRect/>
          </a:stretch>
        </p:blipFill>
        <p:spPr>
          <a:xfrm>
            <a:off x="1662988" y="2615789"/>
            <a:ext cx="172322" cy="312733"/>
          </a:xfrm>
          <a:prstGeom prst="rect">
            <a:avLst/>
          </a:prstGeom>
        </p:spPr>
      </p:pic>
      <p:pic>
        <p:nvPicPr>
          <p:cNvPr id="316" name="Picture 315"/>
          <p:cNvPicPr>
            <a:picLocks noChangeAspect="1"/>
          </p:cNvPicPr>
          <p:nvPr/>
        </p:nvPicPr>
        <p:blipFill>
          <a:blip r:embed="rId3"/>
          <a:stretch>
            <a:fillRect/>
          </a:stretch>
        </p:blipFill>
        <p:spPr>
          <a:xfrm>
            <a:off x="1707602" y="2572636"/>
            <a:ext cx="172322" cy="312733"/>
          </a:xfrm>
          <a:prstGeom prst="rect">
            <a:avLst/>
          </a:prstGeom>
        </p:spPr>
      </p:pic>
      <p:pic>
        <p:nvPicPr>
          <p:cNvPr id="317" name="Picture 316"/>
          <p:cNvPicPr>
            <a:picLocks noChangeAspect="1"/>
          </p:cNvPicPr>
          <p:nvPr/>
        </p:nvPicPr>
        <p:blipFill>
          <a:blip r:embed="rId3"/>
          <a:stretch>
            <a:fillRect/>
          </a:stretch>
        </p:blipFill>
        <p:spPr>
          <a:xfrm>
            <a:off x="2318321" y="2225615"/>
            <a:ext cx="172322" cy="312733"/>
          </a:xfrm>
          <a:prstGeom prst="rect">
            <a:avLst/>
          </a:prstGeom>
        </p:spPr>
      </p:pic>
      <p:pic>
        <p:nvPicPr>
          <p:cNvPr id="318" name="Picture 317"/>
          <p:cNvPicPr>
            <a:picLocks noChangeAspect="1"/>
          </p:cNvPicPr>
          <p:nvPr/>
        </p:nvPicPr>
        <p:blipFill>
          <a:blip r:embed="rId3"/>
          <a:stretch>
            <a:fillRect/>
          </a:stretch>
        </p:blipFill>
        <p:spPr>
          <a:xfrm>
            <a:off x="2048880" y="2210035"/>
            <a:ext cx="172322" cy="312733"/>
          </a:xfrm>
          <a:prstGeom prst="rect">
            <a:avLst/>
          </a:prstGeom>
        </p:spPr>
      </p:pic>
      <p:pic>
        <p:nvPicPr>
          <p:cNvPr id="319" name="Picture 318"/>
          <p:cNvPicPr>
            <a:picLocks noChangeAspect="1"/>
          </p:cNvPicPr>
          <p:nvPr/>
        </p:nvPicPr>
        <p:blipFill>
          <a:blip r:embed="rId3"/>
          <a:stretch>
            <a:fillRect/>
          </a:stretch>
        </p:blipFill>
        <p:spPr>
          <a:xfrm>
            <a:off x="2020166" y="2246316"/>
            <a:ext cx="172322" cy="312733"/>
          </a:xfrm>
          <a:prstGeom prst="rect">
            <a:avLst/>
          </a:prstGeom>
        </p:spPr>
      </p:pic>
      <p:pic>
        <p:nvPicPr>
          <p:cNvPr id="320" name="Picture 319"/>
          <p:cNvPicPr>
            <a:picLocks noChangeAspect="1"/>
          </p:cNvPicPr>
          <p:nvPr/>
        </p:nvPicPr>
        <p:blipFill>
          <a:blip r:embed="rId3"/>
          <a:stretch>
            <a:fillRect/>
          </a:stretch>
        </p:blipFill>
        <p:spPr>
          <a:xfrm>
            <a:off x="2289052" y="2325052"/>
            <a:ext cx="172322" cy="312733"/>
          </a:xfrm>
          <a:prstGeom prst="rect">
            <a:avLst/>
          </a:prstGeom>
        </p:spPr>
      </p:pic>
      <p:pic>
        <p:nvPicPr>
          <p:cNvPr id="321" name="Picture 320"/>
          <p:cNvPicPr>
            <a:picLocks noChangeAspect="1"/>
          </p:cNvPicPr>
          <p:nvPr/>
        </p:nvPicPr>
        <p:blipFill>
          <a:blip r:embed="rId3"/>
          <a:stretch>
            <a:fillRect/>
          </a:stretch>
        </p:blipFill>
        <p:spPr>
          <a:xfrm>
            <a:off x="2114165" y="2444107"/>
            <a:ext cx="172322" cy="312733"/>
          </a:xfrm>
          <a:prstGeom prst="rect">
            <a:avLst/>
          </a:prstGeom>
        </p:spPr>
      </p:pic>
      <p:pic>
        <p:nvPicPr>
          <p:cNvPr id="322" name="Picture 321"/>
          <p:cNvPicPr>
            <a:picLocks noChangeAspect="1"/>
          </p:cNvPicPr>
          <p:nvPr/>
        </p:nvPicPr>
        <p:blipFill>
          <a:blip r:embed="rId3"/>
          <a:stretch>
            <a:fillRect/>
          </a:stretch>
        </p:blipFill>
        <p:spPr>
          <a:xfrm>
            <a:off x="1904419" y="2215558"/>
            <a:ext cx="172322" cy="312733"/>
          </a:xfrm>
          <a:prstGeom prst="rect">
            <a:avLst/>
          </a:prstGeom>
        </p:spPr>
      </p:pic>
      <p:pic>
        <p:nvPicPr>
          <p:cNvPr id="323" name="Picture 322"/>
          <p:cNvPicPr>
            <a:picLocks noChangeAspect="1"/>
          </p:cNvPicPr>
          <p:nvPr/>
        </p:nvPicPr>
        <p:blipFill>
          <a:blip r:embed="rId3"/>
          <a:stretch>
            <a:fillRect/>
          </a:stretch>
        </p:blipFill>
        <p:spPr>
          <a:xfrm>
            <a:off x="1851901" y="1982819"/>
            <a:ext cx="275341" cy="499693"/>
          </a:xfrm>
          <a:prstGeom prst="rect">
            <a:avLst/>
          </a:prstGeom>
        </p:spPr>
      </p:pic>
      <p:pic>
        <p:nvPicPr>
          <p:cNvPr id="324" name="Picture 323"/>
          <p:cNvPicPr>
            <a:picLocks noChangeAspect="1"/>
          </p:cNvPicPr>
          <p:nvPr/>
        </p:nvPicPr>
        <p:blipFill>
          <a:blip r:embed="rId3"/>
          <a:stretch>
            <a:fillRect/>
          </a:stretch>
        </p:blipFill>
        <p:spPr>
          <a:xfrm>
            <a:off x="2237490" y="2332274"/>
            <a:ext cx="172322" cy="312733"/>
          </a:xfrm>
          <a:prstGeom prst="rect">
            <a:avLst/>
          </a:prstGeom>
        </p:spPr>
      </p:pic>
      <p:pic>
        <p:nvPicPr>
          <p:cNvPr id="325" name="Picture 324"/>
          <p:cNvPicPr>
            <a:picLocks noChangeAspect="1"/>
          </p:cNvPicPr>
          <p:nvPr/>
        </p:nvPicPr>
        <p:blipFill>
          <a:blip r:embed="rId3"/>
          <a:stretch>
            <a:fillRect/>
          </a:stretch>
        </p:blipFill>
        <p:spPr>
          <a:xfrm>
            <a:off x="1344546" y="2466424"/>
            <a:ext cx="172322" cy="312733"/>
          </a:xfrm>
          <a:prstGeom prst="rect">
            <a:avLst/>
          </a:prstGeom>
        </p:spPr>
      </p:pic>
      <p:pic>
        <p:nvPicPr>
          <p:cNvPr id="326" name="Picture 325"/>
          <p:cNvPicPr>
            <a:picLocks noChangeAspect="1"/>
          </p:cNvPicPr>
          <p:nvPr/>
        </p:nvPicPr>
        <p:blipFill>
          <a:blip r:embed="rId3"/>
          <a:stretch>
            <a:fillRect/>
          </a:stretch>
        </p:blipFill>
        <p:spPr>
          <a:xfrm>
            <a:off x="1307413" y="2466424"/>
            <a:ext cx="172322" cy="312733"/>
          </a:xfrm>
          <a:prstGeom prst="rect">
            <a:avLst/>
          </a:prstGeom>
        </p:spPr>
      </p:pic>
      <p:pic>
        <p:nvPicPr>
          <p:cNvPr id="327" name="Picture 326"/>
          <p:cNvPicPr>
            <a:picLocks noChangeAspect="1"/>
          </p:cNvPicPr>
          <p:nvPr/>
        </p:nvPicPr>
        <p:blipFill>
          <a:blip r:embed="rId3"/>
          <a:stretch>
            <a:fillRect/>
          </a:stretch>
        </p:blipFill>
        <p:spPr>
          <a:xfrm>
            <a:off x="1359860" y="2497340"/>
            <a:ext cx="172322" cy="312733"/>
          </a:xfrm>
          <a:prstGeom prst="rect">
            <a:avLst/>
          </a:prstGeom>
        </p:spPr>
      </p:pic>
      <p:pic>
        <p:nvPicPr>
          <p:cNvPr id="328" name="Picture 327"/>
          <p:cNvPicPr>
            <a:picLocks noChangeAspect="1"/>
          </p:cNvPicPr>
          <p:nvPr/>
        </p:nvPicPr>
        <p:blipFill>
          <a:blip r:embed="rId3"/>
          <a:stretch>
            <a:fillRect/>
          </a:stretch>
        </p:blipFill>
        <p:spPr>
          <a:xfrm>
            <a:off x="2230396" y="2295973"/>
            <a:ext cx="172322" cy="312733"/>
          </a:xfrm>
          <a:prstGeom prst="rect">
            <a:avLst/>
          </a:prstGeom>
        </p:spPr>
      </p:pic>
      <p:pic>
        <p:nvPicPr>
          <p:cNvPr id="329" name="Picture 328"/>
          <p:cNvPicPr>
            <a:picLocks noChangeAspect="1"/>
          </p:cNvPicPr>
          <p:nvPr/>
        </p:nvPicPr>
        <p:blipFill>
          <a:blip r:embed="rId3"/>
          <a:stretch>
            <a:fillRect/>
          </a:stretch>
        </p:blipFill>
        <p:spPr>
          <a:xfrm>
            <a:off x="2167217" y="2427359"/>
            <a:ext cx="172322" cy="312733"/>
          </a:xfrm>
          <a:prstGeom prst="rect">
            <a:avLst/>
          </a:prstGeom>
        </p:spPr>
      </p:pic>
      <p:pic>
        <p:nvPicPr>
          <p:cNvPr id="330" name="Picture 329"/>
          <p:cNvPicPr>
            <a:picLocks noChangeAspect="1"/>
          </p:cNvPicPr>
          <p:nvPr/>
        </p:nvPicPr>
        <p:blipFill>
          <a:blip r:embed="rId3"/>
          <a:stretch>
            <a:fillRect/>
          </a:stretch>
        </p:blipFill>
        <p:spPr>
          <a:xfrm>
            <a:off x="2145459" y="2450531"/>
            <a:ext cx="172322" cy="312733"/>
          </a:xfrm>
          <a:prstGeom prst="rect">
            <a:avLst/>
          </a:prstGeom>
        </p:spPr>
      </p:pic>
      <p:pic>
        <p:nvPicPr>
          <p:cNvPr id="331" name="Picture 330"/>
          <p:cNvPicPr>
            <a:picLocks noChangeAspect="1"/>
          </p:cNvPicPr>
          <p:nvPr/>
        </p:nvPicPr>
        <p:blipFill>
          <a:blip r:embed="rId3"/>
          <a:stretch>
            <a:fillRect/>
          </a:stretch>
        </p:blipFill>
        <p:spPr>
          <a:xfrm>
            <a:off x="1483883" y="2170298"/>
            <a:ext cx="172322" cy="312733"/>
          </a:xfrm>
          <a:prstGeom prst="rect">
            <a:avLst/>
          </a:prstGeom>
        </p:spPr>
      </p:pic>
      <p:pic>
        <p:nvPicPr>
          <p:cNvPr id="332" name="Picture 331"/>
          <p:cNvPicPr>
            <a:picLocks noChangeAspect="1"/>
          </p:cNvPicPr>
          <p:nvPr/>
        </p:nvPicPr>
        <p:blipFill>
          <a:blip r:embed="rId3"/>
          <a:stretch>
            <a:fillRect/>
          </a:stretch>
        </p:blipFill>
        <p:spPr>
          <a:xfrm>
            <a:off x="1534723" y="2177369"/>
            <a:ext cx="172322" cy="312733"/>
          </a:xfrm>
          <a:prstGeom prst="rect">
            <a:avLst/>
          </a:prstGeom>
        </p:spPr>
      </p:pic>
      <p:pic>
        <p:nvPicPr>
          <p:cNvPr id="333" name="Picture 332"/>
          <p:cNvPicPr>
            <a:picLocks noChangeAspect="1"/>
          </p:cNvPicPr>
          <p:nvPr/>
        </p:nvPicPr>
        <p:blipFill>
          <a:blip r:embed="rId3"/>
          <a:stretch>
            <a:fillRect/>
          </a:stretch>
        </p:blipFill>
        <p:spPr>
          <a:xfrm>
            <a:off x="1965242" y="2164977"/>
            <a:ext cx="275341" cy="499693"/>
          </a:xfrm>
          <a:prstGeom prst="rect">
            <a:avLst/>
          </a:prstGeom>
        </p:spPr>
      </p:pic>
      <p:pic>
        <p:nvPicPr>
          <p:cNvPr id="334" name="Picture 333"/>
          <p:cNvPicPr>
            <a:picLocks noChangeAspect="1"/>
          </p:cNvPicPr>
          <p:nvPr/>
        </p:nvPicPr>
        <p:blipFill>
          <a:blip r:embed="rId3"/>
          <a:stretch>
            <a:fillRect/>
          </a:stretch>
        </p:blipFill>
        <p:spPr>
          <a:xfrm>
            <a:off x="1914040" y="2171401"/>
            <a:ext cx="275341" cy="499693"/>
          </a:xfrm>
          <a:prstGeom prst="rect">
            <a:avLst/>
          </a:prstGeom>
        </p:spPr>
      </p:pic>
      <p:pic>
        <p:nvPicPr>
          <p:cNvPr id="335" name="Picture 334"/>
          <p:cNvPicPr>
            <a:picLocks noChangeAspect="1"/>
          </p:cNvPicPr>
          <p:nvPr/>
        </p:nvPicPr>
        <p:blipFill>
          <a:blip r:embed="rId3"/>
          <a:stretch>
            <a:fillRect/>
          </a:stretch>
        </p:blipFill>
        <p:spPr>
          <a:xfrm>
            <a:off x="1971739" y="2157420"/>
            <a:ext cx="275341" cy="499693"/>
          </a:xfrm>
          <a:prstGeom prst="rect">
            <a:avLst/>
          </a:prstGeom>
        </p:spPr>
      </p:pic>
      <p:pic>
        <p:nvPicPr>
          <p:cNvPr id="336" name="Picture 335"/>
          <p:cNvPicPr>
            <a:picLocks noChangeAspect="1"/>
          </p:cNvPicPr>
          <p:nvPr/>
        </p:nvPicPr>
        <p:blipFill>
          <a:blip r:embed="rId3"/>
          <a:stretch>
            <a:fillRect/>
          </a:stretch>
        </p:blipFill>
        <p:spPr>
          <a:xfrm>
            <a:off x="1426955" y="2372077"/>
            <a:ext cx="275341" cy="499693"/>
          </a:xfrm>
          <a:prstGeom prst="rect">
            <a:avLst/>
          </a:prstGeom>
        </p:spPr>
      </p:pic>
      <p:pic>
        <p:nvPicPr>
          <p:cNvPr id="337" name="Picture 336"/>
          <p:cNvPicPr>
            <a:picLocks noChangeAspect="1"/>
          </p:cNvPicPr>
          <p:nvPr/>
        </p:nvPicPr>
        <p:blipFill>
          <a:blip r:embed="rId3"/>
          <a:stretch>
            <a:fillRect/>
          </a:stretch>
        </p:blipFill>
        <p:spPr>
          <a:xfrm>
            <a:off x="1545024" y="2512181"/>
            <a:ext cx="172322" cy="312733"/>
          </a:xfrm>
          <a:prstGeom prst="rect">
            <a:avLst/>
          </a:prstGeom>
        </p:spPr>
      </p:pic>
      <p:pic>
        <p:nvPicPr>
          <p:cNvPr id="338" name="Picture 337"/>
          <p:cNvPicPr>
            <a:picLocks noChangeAspect="1"/>
          </p:cNvPicPr>
          <p:nvPr/>
        </p:nvPicPr>
        <p:blipFill>
          <a:blip r:embed="rId3"/>
          <a:stretch>
            <a:fillRect/>
          </a:stretch>
        </p:blipFill>
        <p:spPr>
          <a:xfrm>
            <a:off x="1035549" y="1947999"/>
            <a:ext cx="275341" cy="499693"/>
          </a:xfrm>
          <a:prstGeom prst="rect">
            <a:avLst/>
          </a:prstGeom>
        </p:spPr>
      </p:pic>
      <p:pic>
        <p:nvPicPr>
          <p:cNvPr id="339" name="Picture 338"/>
          <p:cNvPicPr>
            <a:picLocks noChangeAspect="1"/>
          </p:cNvPicPr>
          <p:nvPr/>
        </p:nvPicPr>
        <p:blipFill>
          <a:blip r:embed="rId3"/>
          <a:stretch>
            <a:fillRect/>
          </a:stretch>
        </p:blipFill>
        <p:spPr>
          <a:xfrm>
            <a:off x="1137697" y="2111778"/>
            <a:ext cx="172322" cy="312733"/>
          </a:xfrm>
          <a:prstGeom prst="rect">
            <a:avLst/>
          </a:prstGeom>
        </p:spPr>
      </p:pic>
      <p:pic>
        <p:nvPicPr>
          <p:cNvPr id="340" name="Picture 339"/>
          <p:cNvPicPr>
            <a:picLocks noChangeAspect="1"/>
          </p:cNvPicPr>
          <p:nvPr/>
        </p:nvPicPr>
        <p:blipFill>
          <a:blip r:embed="rId3"/>
          <a:stretch>
            <a:fillRect/>
          </a:stretch>
        </p:blipFill>
        <p:spPr>
          <a:xfrm>
            <a:off x="1086280" y="2111778"/>
            <a:ext cx="172322" cy="312733"/>
          </a:xfrm>
          <a:prstGeom prst="rect">
            <a:avLst/>
          </a:prstGeom>
        </p:spPr>
      </p:pic>
      <p:pic>
        <p:nvPicPr>
          <p:cNvPr id="341" name="Picture 340"/>
          <p:cNvPicPr>
            <a:picLocks noChangeAspect="1"/>
          </p:cNvPicPr>
          <p:nvPr/>
        </p:nvPicPr>
        <p:blipFill>
          <a:blip r:embed="rId3"/>
          <a:stretch>
            <a:fillRect/>
          </a:stretch>
        </p:blipFill>
        <p:spPr>
          <a:xfrm>
            <a:off x="2049133" y="2546519"/>
            <a:ext cx="172322" cy="312733"/>
          </a:xfrm>
          <a:prstGeom prst="rect">
            <a:avLst/>
          </a:prstGeom>
        </p:spPr>
      </p:pic>
      <p:pic>
        <p:nvPicPr>
          <p:cNvPr id="342" name="Picture 341"/>
          <p:cNvPicPr>
            <a:picLocks noChangeAspect="1"/>
          </p:cNvPicPr>
          <p:nvPr/>
        </p:nvPicPr>
        <p:blipFill>
          <a:blip r:embed="rId3"/>
          <a:stretch>
            <a:fillRect/>
          </a:stretch>
        </p:blipFill>
        <p:spPr>
          <a:xfrm>
            <a:off x="1998333" y="2516248"/>
            <a:ext cx="172322" cy="312733"/>
          </a:xfrm>
          <a:prstGeom prst="rect">
            <a:avLst/>
          </a:prstGeom>
        </p:spPr>
      </p:pic>
      <p:pic>
        <p:nvPicPr>
          <p:cNvPr id="343" name="Picture 342"/>
          <p:cNvPicPr>
            <a:picLocks noChangeAspect="1"/>
          </p:cNvPicPr>
          <p:nvPr/>
        </p:nvPicPr>
        <p:blipFill>
          <a:blip r:embed="rId3"/>
          <a:stretch>
            <a:fillRect/>
          </a:stretch>
        </p:blipFill>
        <p:spPr>
          <a:xfrm>
            <a:off x="1861341" y="2476727"/>
            <a:ext cx="172322" cy="312733"/>
          </a:xfrm>
          <a:prstGeom prst="rect">
            <a:avLst/>
          </a:prstGeom>
        </p:spPr>
      </p:pic>
      <p:pic>
        <p:nvPicPr>
          <p:cNvPr id="344" name="Picture 343"/>
          <p:cNvPicPr>
            <a:picLocks noChangeAspect="1"/>
          </p:cNvPicPr>
          <p:nvPr/>
        </p:nvPicPr>
        <p:blipFill>
          <a:blip r:embed="rId3"/>
          <a:stretch>
            <a:fillRect/>
          </a:stretch>
        </p:blipFill>
        <p:spPr>
          <a:xfrm>
            <a:off x="1782466" y="2551435"/>
            <a:ext cx="172322" cy="312733"/>
          </a:xfrm>
          <a:prstGeom prst="rect">
            <a:avLst/>
          </a:prstGeom>
        </p:spPr>
      </p:pic>
      <p:pic>
        <p:nvPicPr>
          <p:cNvPr id="345" name="Picture 344"/>
          <p:cNvPicPr>
            <a:picLocks noChangeAspect="1"/>
          </p:cNvPicPr>
          <p:nvPr/>
        </p:nvPicPr>
        <p:blipFill>
          <a:blip r:embed="rId3"/>
          <a:stretch>
            <a:fillRect/>
          </a:stretch>
        </p:blipFill>
        <p:spPr>
          <a:xfrm>
            <a:off x="1883473" y="2463258"/>
            <a:ext cx="172322" cy="312733"/>
          </a:xfrm>
          <a:prstGeom prst="rect">
            <a:avLst/>
          </a:prstGeom>
        </p:spPr>
      </p:pic>
      <p:pic>
        <p:nvPicPr>
          <p:cNvPr id="346" name="Picture 345"/>
          <p:cNvPicPr>
            <a:picLocks noChangeAspect="1"/>
          </p:cNvPicPr>
          <p:nvPr/>
        </p:nvPicPr>
        <p:blipFill>
          <a:blip r:embed="rId3"/>
          <a:stretch>
            <a:fillRect/>
          </a:stretch>
        </p:blipFill>
        <p:spPr>
          <a:xfrm>
            <a:off x="1804598" y="2537966"/>
            <a:ext cx="172322" cy="312733"/>
          </a:xfrm>
          <a:prstGeom prst="rect">
            <a:avLst/>
          </a:prstGeom>
        </p:spPr>
      </p:pic>
      <p:pic>
        <p:nvPicPr>
          <p:cNvPr id="347" name="Picture 346"/>
          <p:cNvPicPr>
            <a:picLocks noChangeAspect="1"/>
          </p:cNvPicPr>
          <p:nvPr/>
        </p:nvPicPr>
        <p:blipFill>
          <a:blip r:embed="rId3"/>
          <a:stretch>
            <a:fillRect/>
          </a:stretch>
        </p:blipFill>
        <p:spPr>
          <a:xfrm>
            <a:off x="1898084" y="2507259"/>
            <a:ext cx="172322" cy="312733"/>
          </a:xfrm>
          <a:prstGeom prst="rect">
            <a:avLst/>
          </a:prstGeom>
        </p:spPr>
      </p:pic>
      <p:pic>
        <p:nvPicPr>
          <p:cNvPr id="348" name="Picture 347"/>
          <p:cNvPicPr>
            <a:picLocks noChangeAspect="1"/>
          </p:cNvPicPr>
          <p:nvPr/>
        </p:nvPicPr>
        <p:blipFill>
          <a:blip r:embed="rId3"/>
          <a:stretch>
            <a:fillRect/>
          </a:stretch>
        </p:blipFill>
        <p:spPr>
          <a:xfrm>
            <a:off x="2076793" y="2200727"/>
            <a:ext cx="275341" cy="499693"/>
          </a:xfrm>
          <a:prstGeom prst="rect">
            <a:avLst/>
          </a:prstGeom>
        </p:spPr>
      </p:pic>
      <p:pic>
        <p:nvPicPr>
          <p:cNvPr id="349" name="Picture 348"/>
          <p:cNvPicPr>
            <a:picLocks noChangeAspect="1"/>
          </p:cNvPicPr>
          <p:nvPr/>
        </p:nvPicPr>
        <p:blipFill>
          <a:blip r:embed="rId3"/>
          <a:stretch>
            <a:fillRect/>
          </a:stretch>
        </p:blipFill>
        <p:spPr>
          <a:xfrm>
            <a:off x="4730047" y="1867436"/>
            <a:ext cx="172322" cy="312733"/>
          </a:xfrm>
          <a:prstGeom prst="rect">
            <a:avLst/>
          </a:prstGeom>
        </p:spPr>
      </p:pic>
      <p:pic>
        <p:nvPicPr>
          <p:cNvPr id="350" name="Picture 349"/>
          <p:cNvPicPr>
            <a:picLocks noChangeAspect="1"/>
          </p:cNvPicPr>
          <p:nvPr/>
        </p:nvPicPr>
        <p:blipFill>
          <a:blip r:embed="rId3"/>
          <a:stretch>
            <a:fillRect/>
          </a:stretch>
        </p:blipFill>
        <p:spPr>
          <a:xfrm>
            <a:off x="4797956" y="1759987"/>
            <a:ext cx="172322" cy="312733"/>
          </a:xfrm>
          <a:prstGeom prst="rect">
            <a:avLst/>
          </a:prstGeom>
        </p:spPr>
      </p:pic>
      <p:pic>
        <p:nvPicPr>
          <p:cNvPr id="351" name="Picture 350"/>
          <p:cNvPicPr>
            <a:picLocks noChangeAspect="1"/>
          </p:cNvPicPr>
          <p:nvPr/>
        </p:nvPicPr>
        <p:blipFill>
          <a:blip r:embed="rId3"/>
          <a:stretch>
            <a:fillRect/>
          </a:stretch>
        </p:blipFill>
        <p:spPr>
          <a:xfrm>
            <a:off x="7813063" y="5942248"/>
            <a:ext cx="263012" cy="477319"/>
          </a:xfrm>
          <a:prstGeom prst="rect">
            <a:avLst/>
          </a:prstGeom>
        </p:spPr>
      </p:pic>
      <p:pic>
        <p:nvPicPr>
          <p:cNvPr id="352" name="Picture 351"/>
          <p:cNvPicPr>
            <a:picLocks noChangeAspect="1"/>
          </p:cNvPicPr>
          <p:nvPr/>
        </p:nvPicPr>
        <p:blipFill>
          <a:blip r:embed="rId3"/>
          <a:stretch>
            <a:fillRect/>
          </a:stretch>
        </p:blipFill>
        <p:spPr>
          <a:xfrm>
            <a:off x="7868421" y="5575782"/>
            <a:ext cx="164606" cy="298730"/>
          </a:xfrm>
          <a:prstGeom prst="rect">
            <a:avLst/>
          </a:prstGeom>
        </p:spPr>
      </p:pic>
      <p:sp>
        <p:nvSpPr>
          <p:cNvPr id="353" name="TextBox 352"/>
          <p:cNvSpPr txBox="1"/>
          <p:nvPr/>
        </p:nvSpPr>
        <p:spPr>
          <a:xfrm>
            <a:off x="7710927" y="5540070"/>
            <a:ext cx="1052073" cy="400110"/>
          </a:xfrm>
          <a:prstGeom prst="rect">
            <a:avLst/>
          </a:prstGeom>
          <a:noFill/>
        </p:spPr>
        <p:txBody>
          <a:bodyPr wrap="square" rtlCol="0">
            <a:spAutoFit/>
          </a:bodyPr>
          <a:lstStyle/>
          <a:p>
            <a:r>
              <a:rPr lang="en-US" dirty="0"/>
              <a:t>=1</a:t>
            </a:r>
          </a:p>
        </p:txBody>
      </p:sp>
      <p:sp>
        <p:nvSpPr>
          <p:cNvPr id="355" name="TextBox 354"/>
          <p:cNvSpPr txBox="1"/>
          <p:nvPr/>
        </p:nvSpPr>
        <p:spPr>
          <a:xfrm>
            <a:off x="7996433" y="5987366"/>
            <a:ext cx="481059" cy="400110"/>
          </a:xfrm>
          <a:prstGeom prst="rect">
            <a:avLst/>
          </a:prstGeom>
          <a:noFill/>
        </p:spPr>
        <p:txBody>
          <a:bodyPr wrap="square" rtlCol="0">
            <a:spAutoFit/>
          </a:bodyPr>
          <a:lstStyle/>
          <a:p>
            <a:r>
              <a:rPr lang="en-US" dirty="0"/>
              <a:t>=5</a:t>
            </a:r>
          </a:p>
        </p:txBody>
      </p:sp>
      <p:pic>
        <p:nvPicPr>
          <p:cNvPr id="356" name="Picture 355"/>
          <p:cNvPicPr>
            <a:picLocks noChangeAspect="1"/>
          </p:cNvPicPr>
          <p:nvPr/>
        </p:nvPicPr>
        <p:blipFill>
          <a:blip r:embed="rId3"/>
          <a:stretch>
            <a:fillRect/>
          </a:stretch>
        </p:blipFill>
        <p:spPr>
          <a:xfrm>
            <a:off x="5165074" y="1823688"/>
            <a:ext cx="172322" cy="312733"/>
          </a:xfrm>
          <a:prstGeom prst="rect">
            <a:avLst/>
          </a:prstGeom>
        </p:spPr>
      </p:pic>
    </p:spTree>
    <p:extLst>
      <p:ext uri="{BB962C8B-B14F-4D97-AF65-F5344CB8AC3E}">
        <p14:creationId xmlns:p14="http://schemas.microsoft.com/office/powerpoint/2010/main" val="1984244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Meeting objectives</a:t>
            </a:r>
          </a:p>
        </p:txBody>
      </p:sp>
      <p:sp>
        <p:nvSpPr>
          <p:cNvPr id="881667" name="Rectangle 3"/>
          <p:cNvSpPr>
            <a:spLocks noGrp="1" noChangeArrowheads="1"/>
          </p:cNvSpPr>
          <p:nvPr>
            <p:ph idx="1"/>
          </p:nvPr>
        </p:nvSpPr>
        <p:spPr>
          <a:xfrm>
            <a:off x="533400" y="990600"/>
            <a:ext cx="8153400" cy="4800600"/>
          </a:xfrm>
        </p:spPr>
        <p:txBody>
          <a:bodyPr/>
          <a:lstStyle/>
          <a:p>
            <a:endParaRPr lang="en-US" sz="1800" dirty="0"/>
          </a:p>
          <a:p>
            <a:r>
              <a:rPr lang="en-US" sz="1800" i="1" dirty="0"/>
              <a:t>Today’s meeting will accomplish the following:</a:t>
            </a:r>
          </a:p>
          <a:p>
            <a:pPr lvl="1"/>
            <a:r>
              <a:rPr lang="en-US" sz="1600" i="1" dirty="0"/>
              <a:t>Broaden the management team’s understanding of the SGMM as a management tool</a:t>
            </a:r>
          </a:p>
          <a:p>
            <a:pPr lvl="1"/>
            <a:r>
              <a:rPr lang="en-US" sz="1600" i="1" dirty="0"/>
              <a:t>Help identify where &lt;Customer name&gt; is on the smart grid landscape</a:t>
            </a:r>
          </a:p>
          <a:p>
            <a:pPr lvl="1"/>
            <a:r>
              <a:rPr lang="en-US" sz="1600" i="1" dirty="0"/>
              <a:t>Help to understand and prioritize options to support decision making</a:t>
            </a:r>
          </a:p>
          <a:p>
            <a:pPr lvl="1"/>
            <a:r>
              <a:rPr lang="en-US" sz="1600" i="1" dirty="0"/>
              <a:t>Measure progress </a:t>
            </a:r>
          </a:p>
          <a:p>
            <a:pPr lvl="1"/>
            <a:endParaRPr lang="en-US" sz="1600" dirty="0"/>
          </a:p>
          <a:p>
            <a:endParaRPr lang="en-US" sz="1800" dirty="0"/>
          </a:p>
          <a:p>
            <a:endParaRPr lang="en-US" sz="1800" dirty="0"/>
          </a:p>
        </p:txBody>
      </p:sp>
      <p:sp>
        <p:nvSpPr>
          <p:cNvPr id="7" name="Rectangle 6"/>
          <p:cNvSpPr/>
          <p:nvPr/>
        </p:nvSpPr>
        <p:spPr bwMode="auto">
          <a:xfrm>
            <a:off x="6248400" y="0"/>
            <a:ext cx="2895600" cy="61655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18575523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8EF0B7A-E45A-AD4A-B010-8837E357E5DB}"/>
              </a:ext>
            </a:extLst>
          </p:cNvPr>
          <p:cNvSpPr/>
          <p:nvPr/>
        </p:nvSpPr>
        <p:spPr bwMode="auto">
          <a:xfrm>
            <a:off x="0" y="0"/>
            <a:ext cx="9144000" cy="6858000"/>
          </a:xfrm>
          <a:prstGeom prst="rect">
            <a:avLst/>
          </a:prstGeom>
          <a:solidFill>
            <a:schemeClr val="bg1">
              <a:alpha val="75000"/>
            </a:schemeClr>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2" name="Title 11">
            <a:extLst>
              <a:ext uri="{FF2B5EF4-FFF2-40B4-BE49-F238E27FC236}">
                <a16:creationId xmlns:a16="http://schemas.microsoft.com/office/drawing/2014/main" xmlns="" id="{2E3826EC-0A91-F54D-BBE4-2119CBA8951C}"/>
              </a:ext>
            </a:extLst>
          </p:cNvPr>
          <p:cNvSpPr>
            <a:spLocks noGrp="1"/>
          </p:cNvSpPr>
          <p:nvPr>
            <p:ph type="title"/>
          </p:nvPr>
        </p:nvSpPr>
        <p:spPr>
          <a:xfrm>
            <a:off x="533400" y="422275"/>
            <a:ext cx="8153400" cy="775597"/>
          </a:xfrm>
        </p:spPr>
        <p:txBody>
          <a:bodyPr/>
          <a:lstStyle/>
          <a:p>
            <a:r>
              <a:rPr lang="en-US" dirty="0"/>
              <a:t>SGMM community baseline: 384 utilities in 47 countries</a:t>
            </a:r>
          </a:p>
        </p:txBody>
      </p:sp>
      <p:sp>
        <p:nvSpPr>
          <p:cNvPr id="10" name="TextBox 9">
            <a:extLst>
              <a:ext uri="{FF2B5EF4-FFF2-40B4-BE49-F238E27FC236}">
                <a16:creationId xmlns:a16="http://schemas.microsoft.com/office/drawing/2014/main" xmlns="" id="{CB8DEB0E-77D3-1A4C-84E3-1231ECB80CAE}"/>
              </a:ext>
            </a:extLst>
          </p:cNvPr>
          <p:cNvSpPr txBox="1"/>
          <p:nvPr/>
        </p:nvSpPr>
        <p:spPr>
          <a:xfrm>
            <a:off x="3124200" y="1219201"/>
            <a:ext cx="5638800" cy="5200366"/>
          </a:xfrm>
          <a:prstGeom prst="rect">
            <a:avLst/>
          </a:prstGeom>
          <a:noFill/>
        </p:spPr>
        <p:txBody>
          <a:bodyPr wrap="square" lIns="0" rIns="91440" numCol="3" rtlCol="0">
            <a:noAutofit/>
          </a:bodyPr>
          <a:lstStyle/>
          <a:p>
            <a:pPr algn="l" fontAlgn="b">
              <a:tabLst>
                <a:tab pos="225425" algn="r"/>
                <a:tab pos="338138" algn="l"/>
              </a:tabLst>
            </a:pPr>
            <a:r>
              <a:rPr lang="en-US" sz="1200" b="0" dirty="0"/>
              <a:t>	13	Australia 	</a:t>
            </a:r>
          </a:p>
          <a:p>
            <a:pPr algn="l" fontAlgn="b">
              <a:tabLst>
                <a:tab pos="225425" algn="r"/>
                <a:tab pos="338138" algn="l"/>
              </a:tabLst>
            </a:pPr>
            <a:r>
              <a:rPr lang="en-US" sz="1200" b="0" dirty="0"/>
              <a:t>	2	Bahrain	</a:t>
            </a:r>
          </a:p>
          <a:p>
            <a:pPr algn="l" fontAlgn="b">
              <a:tabLst>
                <a:tab pos="225425" algn="r"/>
                <a:tab pos="338138" algn="l"/>
              </a:tabLst>
            </a:pPr>
            <a:r>
              <a:rPr lang="en-US" sz="1200" b="0" dirty="0"/>
              <a:t>	10	Bangladesh </a:t>
            </a:r>
          </a:p>
          <a:p>
            <a:pPr algn="l" fontAlgn="b">
              <a:tabLst>
                <a:tab pos="225425" algn="r"/>
                <a:tab pos="338138" algn="l"/>
              </a:tabLst>
            </a:pPr>
            <a:r>
              <a:rPr lang="en-US" sz="1200" b="0" dirty="0"/>
              <a:t>	2 	Belgium	</a:t>
            </a:r>
          </a:p>
          <a:p>
            <a:pPr algn="l" fontAlgn="b">
              <a:tabLst>
                <a:tab pos="225425" algn="r"/>
                <a:tab pos="338138" algn="l"/>
              </a:tabLst>
            </a:pPr>
            <a:r>
              <a:rPr lang="en-US" sz="1200" b="0" dirty="0"/>
              <a:t>	4	Brazil</a:t>
            </a:r>
          </a:p>
          <a:p>
            <a:pPr algn="l" fontAlgn="b">
              <a:tabLst>
                <a:tab pos="225425" algn="r"/>
                <a:tab pos="338138" algn="l"/>
              </a:tabLst>
            </a:pPr>
            <a:r>
              <a:rPr lang="en-US" sz="1200" b="0" dirty="0"/>
              <a:t>	26	Canada</a:t>
            </a:r>
          </a:p>
          <a:p>
            <a:pPr algn="l" fontAlgn="b">
              <a:tabLst>
                <a:tab pos="225425" algn="r"/>
                <a:tab pos="338138" algn="l"/>
              </a:tabLst>
            </a:pPr>
            <a:r>
              <a:rPr lang="en-US" sz="1200" b="0" dirty="0"/>
              <a:t>	3	China</a:t>
            </a:r>
          </a:p>
          <a:p>
            <a:pPr algn="l" fontAlgn="b">
              <a:tabLst>
                <a:tab pos="225425" algn="r"/>
                <a:tab pos="338138" algn="l"/>
              </a:tabLst>
            </a:pPr>
            <a:r>
              <a:rPr lang="en-US" sz="1200" b="0" dirty="0"/>
              <a:t>	1	Colombia</a:t>
            </a:r>
          </a:p>
          <a:p>
            <a:pPr algn="l" fontAlgn="b">
              <a:tabLst>
                <a:tab pos="225425" algn="r"/>
                <a:tab pos="338138" algn="l"/>
              </a:tabLst>
            </a:pPr>
            <a:r>
              <a:rPr lang="en-US" sz="1200" b="0" dirty="0"/>
              <a:t>	8	Costa Rica</a:t>
            </a:r>
          </a:p>
          <a:p>
            <a:pPr algn="l" fontAlgn="b">
              <a:tabLst>
                <a:tab pos="225425" algn="r"/>
                <a:tab pos="338138" algn="l"/>
              </a:tabLst>
            </a:pPr>
            <a:r>
              <a:rPr lang="en-US" sz="1200" b="0" dirty="0"/>
              <a:t>	2	Denmark	</a:t>
            </a:r>
          </a:p>
          <a:p>
            <a:pPr algn="l" fontAlgn="b">
              <a:tabLst>
                <a:tab pos="225425" algn="r"/>
                <a:tab pos="338138" algn="l"/>
              </a:tabLst>
            </a:pPr>
            <a:r>
              <a:rPr lang="en-US" sz="1200" b="0" dirty="0"/>
              <a:t>	1	Ecuador</a:t>
            </a:r>
          </a:p>
          <a:p>
            <a:pPr algn="l" fontAlgn="b">
              <a:tabLst>
                <a:tab pos="225425" algn="r"/>
                <a:tab pos="338138" algn="l"/>
              </a:tabLst>
            </a:pPr>
            <a:r>
              <a:rPr lang="en-US" sz="1200" b="0" dirty="0"/>
              <a:t>	3	Finland</a:t>
            </a:r>
          </a:p>
          <a:p>
            <a:pPr algn="l" fontAlgn="b">
              <a:tabLst>
                <a:tab pos="225425" algn="r"/>
                <a:tab pos="338138" algn="l"/>
              </a:tabLst>
            </a:pPr>
            <a:r>
              <a:rPr lang="en-US" sz="1200" b="0" dirty="0"/>
              <a:t>	1	France</a:t>
            </a:r>
          </a:p>
          <a:p>
            <a:pPr algn="l" fontAlgn="b">
              <a:tabLst>
                <a:tab pos="225425" algn="r"/>
                <a:tab pos="338138" algn="l"/>
              </a:tabLst>
            </a:pPr>
            <a:r>
              <a:rPr lang="en-US" sz="1200" b="0" dirty="0"/>
              <a:t>	2	Hong Kong</a:t>
            </a:r>
          </a:p>
          <a:p>
            <a:pPr algn="l" fontAlgn="b">
              <a:tabLst>
                <a:tab pos="225425" algn="r"/>
                <a:tab pos="338138" algn="l"/>
              </a:tabLst>
            </a:pPr>
            <a:r>
              <a:rPr lang="en-US" sz="1200" b="0" dirty="0"/>
              <a:t>	57	India</a:t>
            </a:r>
          </a:p>
          <a:p>
            <a:pPr algn="l" fontAlgn="b">
              <a:tabLst>
                <a:tab pos="225425" algn="r"/>
                <a:tab pos="338138" algn="l"/>
              </a:tabLst>
            </a:pPr>
            <a:r>
              <a:rPr lang="en-US" sz="1200" b="0" dirty="0"/>
              <a:t>	2	Indonesia</a:t>
            </a:r>
          </a:p>
          <a:p>
            <a:pPr algn="l" fontAlgn="b">
              <a:tabLst>
                <a:tab pos="225425" algn="r"/>
                <a:tab pos="338138" algn="l"/>
              </a:tabLst>
            </a:pPr>
            <a:r>
              <a:rPr lang="en-US" sz="1200" b="0" dirty="0"/>
              <a:t>	1	Ireland</a:t>
            </a:r>
          </a:p>
          <a:p>
            <a:pPr algn="l" fontAlgn="b">
              <a:tabLst>
                <a:tab pos="225425" algn="r"/>
                <a:tab pos="338138" algn="l"/>
              </a:tabLst>
            </a:pPr>
            <a:r>
              <a:rPr lang="en-US" sz="1200" b="0" dirty="0"/>
              <a:t>	2	Israel</a:t>
            </a:r>
          </a:p>
          <a:p>
            <a:pPr algn="l" fontAlgn="b">
              <a:tabLst>
                <a:tab pos="225425" algn="r"/>
                <a:tab pos="338138" algn="l"/>
              </a:tabLst>
            </a:pPr>
            <a:r>
              <a:rPr lang="en-US" sz="1200" b="0" dirty="0"/>
              <a:t>	1	Jamaica</a:t>
            </a:r>
          </a:p>
          <a:p>
            <a:pPr algn="l" fontAlgn="b">
              <a:tabLst>
                <a:tab pos="225425" algn="r"/>
                <a:tab pos="338138" algn="l"/>
              </a:tabLst>
            </a:pPr>
            <a:r>
              <a:rPr lang="en-US" sz="1200" b="0" dirty="0"/>
              <a:t>	1	Japan</a:t>
            </a:r>
          </a:p>
          <a:p>
            <a:pPr algn="l" fontAlgn="b">
              <a:tabLst>
                <a:tab pos="225425" algn="r"/>
                <a:tab pos="338138" algn="l"/>
              </a:tabLst>
            </a:pPr>
            <a:r>
              <a:rPr lang="en-US" sz="1200" b="0" dirty="0"/>
              <a:t>	1	Kuwait</a:t>
            </a:r>
          </a:p>
          <a:p>
            <a:pPr algn="l" fontAlgn="b">
              <a:tabLst>
                <a:tab pos="225425" algn="r"/>
                <a:tab pos="338138" algn="l"/>
              </a:tabLst>
            </a:pPr>
            <a:r>
              <a:rPr lang="en-US" sz="1200" b="0" dirty="0"/>
              <a:t>	1	Malaysia</a:t>
            </a:r>
          </a:p>
          <a:p>
            <a:pPr algn="l" fontAlgn="b">
              <a:tabLst>
                <a:tab pos="225425" algn="r"/>
                <a:tab pos="338138" algn="l"/>
              </a:tabLst>
            </a:pPr>
            <a:r>
              <a:rPr lang="en-US" sz="1200" b="0" dirty="0"/>
              <a:t>	6	Mexico</a:t>
            </a:r>
          </a:p>
          <a:p>
            <a:pPr algn="l" fontAlgn="b">
              <a:tabLst>
                <a:tab pos="225425" algn="r"/>
                <a:tab pos="338138" algn="l"/>
              </a:tabLst>
            </a:pPr>
            <a:r>
              <a:rPr lang="en-US" sz="1200" b="0" dirty="0"/>
              <a:t>	1	Myanmar	</a:t>
            </a:r>
          </a:p>
          <a:p>
            <a:pPr algn="l" fontAlgn="b">
              <a:tabLst>
                <a:tab pos="225425" algn="r"/>
                <a:tab pos="338138" algn="l"/>
              </a:tabLst>
            </a:pPr>
            <a:r>
              <a:rPr lang="en-US" sz="1200" b="0" dirty="0"/>
              <a:t>	1	Nepal</a:t>
            </a:r>
          </a:p>
          <a:p>
            <a:pPr algn="l" fontAlgn="b">
              <a:tabLst>
                <a:tab pos="225425" algn="r"/>
                <a:tab pos="338138" algn="l"/>
              </a:tabLst>
            </a:pPr>
            <a:r>
              <a:rPr lang="en-US" sz="1200" b="0" dirty="0"/>
              <a:t>	2	Netherlands</a:t>
            </a:r>
          </a:p>
          <a:p>
            <a:pPr algn="l" fontAlgn="b">
              <a:tabLst>
                <a:tab pos="225425" algn="r"/>
                <a:tab pos="338138" algn="l"/>
              </a:tabLst>
            </a:pPr>
            <a:r>
              <a:rPr lang="en-US" sz="1200" b="0" dirty="0"/>
              <a:t>	8	New Zealand</a:t>
            </a:r>
          </a:p>
          <a:p>
            <a:pPr algn="l" fontAlgn="b">
              <a:tabLst>
                <a:tab pos="225425" algn="r"/>
                <a:tab pos="338138" algn="l"/>
              </a:tabLst>
            </a:pPr>
            <a:r>
              <a:rPr lang="en-US" sz="1200" b="0" dirty="0"/>
              <a:t>	4	Nigeria</a:t>
            </a:r>
          </a:p>
          <a:p>
            <a:pPr algn="l" fontAlgn="b">
              <a:tabLst>
                <a:tab pos="225425" algn="r"/>
                <a:tab pos="338138" algn="l"/>
              </a:tabLst>
            </a:pPr>
            <a:r>
              <a:rPr lang="en-US" sz="1200" b="0" dirty="0"/>
              <a:t>	7	Oman</a:t>
            </a:r>
          </a:p>
          <a:p>
            <a:pPr algn="l" fontAlgn="b">
              <a:tabLst>
                <a:tab pos="225425" algn="r"/>
                <a:tab pos="338138" algn="l"/>
              </a:tabLst>
            </a:pPr>
            <a:r>
              <a:rPr lang="en-US" sz="1200" b="0" dirty="0"/>
              <a:t>	1	Pakistan</a:t>
            </a:r>
          </a:p>
          <a:p>
            <a:pPr algn="l" fontAlgn="b">
              <a:tabLst>
                <a:tab pos="225425" algn="r"/>
                <a:tab pos="338138" algn="l"/>
              </a:tabLst>
            </a:pPr>
            <a:r>
              <a:rPr lang="en-US" sz="1200" b="0" dirty="0"/>
              <a:t>	1	Panama</a:t>
            </a:r>
          </a:p>
          <a:p>
            <a:pPr algn="l" fontAlgn="b">
              <a:tabLst>
                <a:tab pos="225425" algn="r"/>
                <a:tab pos="338138" algn="l"/>
              </a:tabLst>
            </a:pPr>
            <a:r>
              <a:rPr lang="en-US" sz="1200" b="0" dirty="0"/>
              <a:t>	3	Philippines</a:t>
            </a:r>
          </a:p>
          <a:p>
            <a:pPr algn="l" fontAlgn="b">
              <a:tabLst>
                <a:tab pos="225425" algn="r"/>
                <a:tab pos="338138" algn="l"/>
              </a:tabLst>
            </a:pPr>
            <a:r>
              <a:rPr lang="en-US" sz="1200" b="0" dirty="0"/>
              <a:t>	1	Poland</a:t>
            </a:r>
          </a:p>
          <a:p>
            <a:pPr algn="l" fontAlgn="b">
              <a:tabLst>
                <a:tab pos="225425" algn="r"/>
                <a:tab pos="338138" algn="l"/>
              </a:tabLst>
            </a:pPr>
            <a:r>
              <a:rPr lang="en-US" sz="1200" b="0" dirty="0"/>
              <a:t>	1	Russia</a:t>
            </a:r>
          </a:p>
          <a:p>
            <a:pPr algn="l" fontAlgn="b">
              <a:tabLst>
                <a:tab pos="225425" algn="r"/>
                <a:tab pos="338138" algn="l"/>
              </a:tabLst>
            </a:pPr>
            <a:r>
              <a:rPr lang="en-US" sz="1200" b="0" dirty="0"/>
              <a:t>	6	Saudi Arabia</a:t>
            </a:r>
          </a:p>
          <a:p>
            <a:pPr algn="l" fontAlgn="b">
              <a:tabLst>
                <a:tab pos="225425" algn="r"/>
                <a:tab pos="338138" algn="l"/>
              </a:tabLst>
            </a:pPr>
            <a:r>
              <a:rPr lang="en-US" sz="1200" b="0" dirty="0"/>
              <a:t>	1	Scotland</a:t>
            </a:r>
          </a:p>
          <a:p>
            <a:pPr algn="l" fontAlgn="b">
              <a:tabLst>
                <a:tab pos="225425" algn="r"/>
                <a:tab pos="338138" algn="l"/>
              </a:tabLst>
            </a:pPr>
            <a:r>
              <a:rPr lang="en-US" sz="1200" b="0" dirty="0"/>
              <a:t>	1	Singapore</a:t>
            </a:r>
          </a:p>
          <a:p>
            <a:pPr algn="l" fontAlgn="b">
              <a:tabLst>
                <a:tab pos="225425" algn="r"/>
                <a:tab pos="338138" algn="l"/>
              </a:tabLst>
            </a:pPr>
            <a:r>
              <a:rPr lang="en-US" sz="1200" b="0" dirty="0"/>
              <a:t>	8	South Africa</a:t>
            </a:r>
          </a:p>
          <a:p>
            <a:pPr algn="l" fontAlgn="b">
              <a:tabLst>
                <a:tab pos="225425" algn="r"/>
                <a:tab pos="338138" algn="l"/>
              </a:tabLst>
            </a:pPr>
            <a:r>
              <a:rPr lang="en-US" sz="1200" b="0" dirty="0"/>
              <a:t>	1	South Korea</a:t>
            </a:r>
          </a:p>
          <a:p>
            <a:pPr algn="l" fontAlgn="b">
              <a:tabLst>
                <a:tab pos="225425" algn="r"/>
                <a:tab pos="338138" algn="l"/>
              </a:tabLst>
            </a:pPr>
            <a:r>
              <a:rPr lang="en-US" sz="1200" b="0" dirty="0"/>
              <a:t>	1	Spain</a:t>
            </a:r>
          </a:p>
          <a:p>
            <a:pPr algn="l" fontAlgn="b">
              <a:tabLst>
                <a:tab pos="225425" algn="r"/>
                <a:tab pos="338138" algn="l"/>
              </a:tabLst>
            </a:pPr>
            <a:r>
              <a:rPr lang="en-US" sz="1200" b="0" dirty="0"/>
              <a:t>	17	Sweden</a:t>
            </a:r>
          </a:p>
          <a:p>
            <a:pPr algn="l" fontAlgn="b">
              <a:tabLst>
                <a:tab pos="225425" algn="r"/>
                <a:tab pos="338138" algn="l"/>
              </a:tabLst>
            </a:pPr>
            <a:r>
              <a:rPr lang="en-US" sz="1200" b="0" dirty="0"/>
              <a:t>	1	Switzerland</a:t>
            </a:r>
          </a:p>
          <a:p>
            <a:pPr algn="l" fontAlgn="b">
              <a:tabLst>
                <a:tab pos="225425" algn="r"/>
                <a:tab pos="338138" algn="l"/>
              </a:tabLst>
            </a:pPr>
            <a:r>
              <a:rPr lang="en-US" sz="1200" b="0" dirty="0"/>
              <a:t>	10	United Arab Emirates	</a:t>
            </a:r>
          </a:p>
          <a:p>
            <a:pPr algn="l" fontAlgn="b">
              <a:tabLst>
                <a:tab pos="225425" algn="r"/>
                <a:tab pos="338138" algn="l"/>
              </a:tabLst>
            </a:pPr>
            <a:r>
              <a:rPr lang="en-US" sz="1200" b="0" dirty="0"/>
              <a:t>	7	United Kingdom</a:t>
            </a:r>
          </a:p>
          <a:p>
            <a:pPr algn="l" fontAlgn="b">
              <a:tabLst>
                <a:tab pos="225425" algn="r"/>
                <a:tab pos="338138" algn="l"/>
              </a:tabLst>
            </a:pPr>
            <a:r>
              <a:rPr lang="en-US" sz="1200" b="0" dirty="0"/>
              <a:t>	133	United States	</a:t>
            </a:r>
          </a:p>
          <a:p>
            <a:pPr algn="l" fontAlgn="b">
              <a:tabLst>
                <a:tab pos="225425" algn="r"/>
                <a:tab pos="338138" algn="l"/>
              </a:tabLst>
            </a:pPr>
            <a:r>
              <a:rPr lang="en-US" sz="1200" b="0" dirty="0"/>
              <a:t>	1	Vietnam</a:t>
            </a:r>
          </a:p>
          <a:p>
            <a:pPr algn="l" fontAlgn="b">
              <a:tabLst>
                <a:tab pos="225425" algn="r"/>
                <a:tab pos="338138" algn="l"/>
              </a:tabLst>
            </a:pPr>
            <a:r>
              <a:rPr lang="en-US" sz="1200" b="0" dirty="0"/>
              <a:t>	1	Zimbabwe</a:t>
            </a:r>
          </a:p>
          <a:p>
            <a:pPr algn="l" fontAlgn="b">
              <a:tabLst>
                <a:tab pos="225425" algn="r"/>
                <a:tab pos="338138" algn="l"/>
              </a:tabLst>
            </a:pPr>
            <a:endParaRPr lang="en-US" sz="1200" b="0" dirty="0"/>
          </a:p>
          <a:p>
            <a:pPr algn="l" fontAlgn="b">
              <a:tabLst>
                <a:tab pos="225425" algn="r"/>
                <a:tab pos="338138" algn="l"/>
              </a:tabLst>
            </a:pPr>
            <a:endParaRPr lang="en-US" sz="1200" b="0" dirty="0"/>
          </a:p>
        </p:txBody>
      </p:sp>
      <p:graphicFrame>
        <p:nvGraphicFramePr>
          <p:cNvPr id="16" name="Chart 15">
            <a:extLst>
              <a:ext uri="{FF2B5EF4-FFF2-40B4-BE49-F238E27FC236}">
                <a16:creationId xmlns:a16="http://schemas.microsoft.com/office/drawing/2014/main" xmlns="" id="{929CCC5C-DDFB-1146-B94A-2ED9AF92E1EB}"/>
              </a:ext>
            </a:extLst>
          </p:cNvPr>
          <p:cNvGraphicFramePr/>
          <p:nvPr>
            <p:extLst/>
          </p:nvPr>
        </p:nvGraphicFramePr>
        <p:xfrm>
          <a:off x="-62593" y="2133600"/>
          <a:ext cx="3657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xmlns="" id="{A60A03FE-E85E-E94D-A00C-8270727F317F}"/>
              </a:ext>
            </a:extLst>
          </p:cNvPr>
          <p:cNvSpPr txBox="1"/>
          <p:nvPr/>
        </p:nvSpPr>
        <p:spPr>
          <a:xfrm>
            <a:off x="2253343" y="1921523"/>
            <a:ext cx="914400" cy="615553"/>
          </a:xfrm>
          <a:prstGeom prst="rect">
            <a:avLst/>
          </a:prstGeom>
          <a:noFill/>
        </p:spPr>
        <p:txBody>
          <a:bodyPr wrap="square" rtlCol="0">
            <a:spAutoFit/>
          </a:bodyPr>
          <a:lstStyle/>
          <a:p>
            <a:pPr>
              <a:spcBef>
                <a:spcPts val="0"/>
              </a:spcBef>
            </a:pPr>
            <a:r>
              <a:rPr lang="en-US" sz="1400" b="0" dirty="0"/>
              <a:t>USA</a:t>
            </a:r>
          </a:p>
          <a:p>
            <a:pPr>
              <a:spcBef>
                <a:spcPts val="0"/>
              </a:spcBef>
            </a:pPr>
            <a:r>
              <a:rPr lang="en-US" dirty="0"/>
              <a:t>36%</a:t>
            </a:r>
          </a:p>
        </p:txBody>
      </p:sp>
      <p:sp>
        <p:nvSpPr>
          <p:cNvPr id="18" name="TextBox 17">
            <a:extLst>
              <a:ext uri="{FF2B5EF4-FFF2-40B4-BE49-F238E27FC236}">
                <a16:creationId xmlns:a16="http://schemas.microsoft.com/office/drawing/2014/main" xmlns="" id="{4124A8EC-B559-0F4A-B50E-DE27C65B586E}"/>
              </a:ext>
            </a:extLst>
          </p:cNvPr>
          <p:cNvSpPr txBox="1"/>
          <p:nvPr/>
        </p:nvSpPr>
        <p:spPr>
          <a:xfrm>
            <a:off x="665390" y="1731279"/>
            <a:ext cx="914400" cy="615553"/>
          </a:xfrm>
          <a:prstGeom prst="rect">
            <a:avLst/>
          </a:prstGeom>
          <a:noFill/>
        </p:spPr>
        <p:txBody>
          <a:bodyPr wrap="square" rtlCol="0">
            <a:spAutoFit/>
          </a:bodyPr>
          <a:lstStyle/>
          <a:p>
            <a:pPr>
              <a:spcBef>
                <a:spcPts val="0"/>
              </a:spcBef>
            </a:pPr>
            <a:r>
              <a:rPr lang="en-US" sz="1400" b="0" dirty="0"/>
              <a:t>Other</a:t>
            </a:r>
          </a:p>
          <a:p>
            <a:pPr>
              <a:spcBef>
                <a:spcPts val="0"/>
              </a:spcBef>
            </a:pPr>
            <a:r>
              <a:rPr lang="en-US" dirty="0"/>
              <a:t>13%</a:t>
            </a:r>
          </a:p>
        </p:txBody>
      </p:sp>
      <p:sp>
        <p:nvSpPr>
          <p:cNvPr id="19" name="TextBox 18">
            <a:extLst>
              <a:ext uri="{FF2B5EF4-FFF2-40B4-BE49-F238E27FC236}">
                <a16:creationId xmlns:a16="http://schemas.microsoft.com/office/drawing/2014/main" xmlns="" id="{33BFC6A7-671A-6549-8F87-D50AC9D5A3A0}"/>
              </a:ext>
            </a:extLst>
          </p:cNvPr>
          <p:cNvSpPr txBox="1"/>
          <p:nvPr/>
        </p:nvSpPr>
        <p:spPr>
          <a:xfrm>
            <a:off x="1252538" y="4468504"/>
            <a:ext cx="1589314" cy="830997"/>
          </a:xfrm>
          <a:prstGeom prst="rect">
            <a:avLst/>
          </a:prstGeom>
          <a:noFill/>
        </p:spPr>
        <p:txBody>
          <a:bodyPr wrap="square" rtlCol="0">
            <a:spAutoFit/>
          </a:bodyPr>
          <a:lstStyle/>
          <a:p>
            <a:pPr>
              <a:spcBef>
                <a:spcPts val="0"/>
              </a:spcBef>
            </a:pPr>
            <a:r>
              <a:rPr lang="en-US" sz="1400" b="0" dirty="0"/>
              <a:t>Europe, Middle East, and Africa</a:t>
            </a:r>
          </a:p>
          <a:p>
            <a:pPr>
              <a:spcBef>
                <a:spcPts val="0"/>
              </a:spcBef>
            </a:pPr>
            <a:r>
              <a:rPr lang="en-US" dirty="0"/>
              <a:t>22%</a:t>
            </a:r>
          </a:p>
        </p:txBody>
      </p:sp>
      <p:sp>
        <p:nvSpPr>
          <p:cNvPr id="20" name="TextBox 19">
            <a:extLst>
              <a:ext uri="{FF2B5EF4-FFF2-40B4-BE49-F238E27FC236}">
                <a16:creationId xmlns:a16="http://schemas.microsoft.com/office/drawing/2014/main" xmlns="" id="{50E5CE7E-68B4-3F42-8820-5C3DB286E88D}"/>
              </a:ext>
            </a:extLst>
          </p:cNvPr>
          <p:cNvSpPr txBox="1"/>
          <p:nvPr/>
        </p:nvSpPr>
        <p:spPr>
          <a:xfrm>
            <a:off x="55790" y="3731703"/>
            <a:ext cx="914400" cy="830997"/>
          </a:xfrm>
          <a:prstGeom prst="rect">
            <a:avLst/>
          </a:prstGeom>
          <a:noFill/>
        </p:spPr>
        <p:txBody>
          <a:bodyPr wrap="square" rtlCol="0">
            <a:spAutoFit/>
          </a:bodyPr>
          <a:lstStyle/>
          <a:p>
            <a:pPr>
              <a:spcBef>
                <a:spcPts val="0"/>
              </a:spcBef>
            </a:pPr>
            <a:r>
              <a:rPr lang="en-US" sz="1400" b="0" dirty="0"/>
              <a:t>Asia-</a:t>
            </a:r>
            <a:br>
              <a:rPr lang="en-US" sz="1400" b="0" dirty="0"/>
            </a:br>
            <a:r>
              <a:rPr lang="en-US" sz="1400" b="0" dirty="0"/>
              <a:t>Pacific</a:t>
            </a:r>
          </a:p>
          <a:p>
            <a:pPr>
              <a:spcBef>
                <a:spcPts val="0"/>
              </a:spcBef>
            </a:pPr>
            <a:r>
              <a:rPr lang="en-US" dirty="0"/>
              <a:t>29%</a:t>
            </a:r>
          </a:p>
        </p:txBody>
      </p:sp>
    </p:spTree>
    <p:extLst>
      <p:ext uri="{BB962C8B-B14F-4D97-AF65-F5344CB8AC3E}">
        <p14:creationId xmlns:p14="http://schemas.microsoft.com/office/powerpoint/2010/main" val="25224684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a:spLocks noGrp="1"/>
          </p:cNvSpPr>
          <p:nvPr>
            <p:ph type="title"/>
          </p:nvPr>
        </p:nvSpPr>
        <p:spPr/>
        <p:txBody>
          <a:bodyPr/>
          <a:lstStyle/>
          <a:p>
            <a:r>
              <a:rPr lang="en-US" dirty="0"/>
              <a:t>Utilities in SGMM community baseline</a:t>
            </a:r>
          </a:p>
        </p:txBody>
      </p:sp>
      <p:graphicFrame>
        <p:nvGraphicFramePr>
          <p:cNvPr id="84" name="Group 69"/>
          <p:cNvGraphicFramePr>
            <a:graphicFrameLocks noGrp="1"/>
          </p:cNvGraphicFramePr>
          <p:nvPr>
            <p:extLst/>
          </p:nvPr>
        </p:nvGraphicFramePr>
        <p:xfrm>
          <a:off x="2444413" y="1214155"/>
          <a:ext cx="2051387" cy="3480816"/>
        </p:xfrm>
        <a:graphic>
          <a:graphicData uri="http://schemas.openxmlformats.org/drawingml/2006/table">
            <a:tbl>
              <a:tblPr bandRow="1">
                <a:tableStyleId>{3B4B98B0-60AC-42C2-AFA5-B58CD77FA1E5}</a:tableStyleId>
              </a:tblPr>
              <a:tblGrid>
                <a:gridCol w="2051387">
                  <a:extLst>
                    <a:ext uri="{9D8B030D-6E8A-4147-A177-3AD203B41FA5}">
                      <a16:colId xmlns:a16="http://schemas.microsoft.com/office/drawing/2014/main" xmlns="" val="20000"/>
                    </a:ext>
                  </a:extLst>
                </a:gridCol>
              </a:tblGrid>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Abu-Sultan Thermal Power Plant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Abuja</a:t>
                      </a:r>
                      <a:r>
                        <a:rPr lang="en-US" sz="800" baseline="0" dirty="0">
                          <a:effectLst/>
                          <a:latin typeface="+mn-lt"/>
                          <a:ea typeface="Calibri" panose="020F0502020204030204" pitchFamily="34" charset="0"/>
                          <a:cs typeface="Times New Roman" panose="02020603050405020304" pitchFamily="18" charset="0"/>
                        </a:rPr>
                        <a:t> Electricity Distribution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ActewAGL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Adani Transmission Ltd. Ahmedabad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AES </a:t>
                      </a:r>
                      <a:r>
                        <a:rPr lang="en-US" sz="800" dirty="0" err="1">
                          <a:effectLst/>
                          <a:latin typeface="+mn-lt"/>
                          <a:ea typeface="Calibri" panose="020F0502020204030204" pitchFamily="34" charset="0"/>
                          <a:cs typeface="Times New Roman" panose="02020603050405020304" pitchFamily="18" charset="0"/>
                        </a:rPr>
                        <a:t>Electro</a:t>
                      </a:r>
                      <a:r>
                        <a:rPr lang="en-US" sz="800" baseline="0" dirty="0" err="1">
                          <a:effectLst/>
                          <a:latin typeface="+mn-lt"/>
                          <a:ea typeface="Calibri" panose="020F0502020204030204" pitchFamily="34" charset="0"/>
                          <a:cs typeface="Times New Roman" panose="02020603050405020304" pitchFamily="18" charset="0"/>
                        </a:rPr>
                        <a:t>paulo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Ajmer </a:t>
                      </a:r>
                      <a:r>
                        <a:rPr lang="en-US" sz="800" dirty="0" err="1">
                          <a:effectLst/>
                          <a:latin typeface="+mn-lt"/>
                          <a:ea typeface="Calibri" panose="020F0502020204030204" pitchFamily="34" charset="0"/>
                          <a:cs typeface="Times New Roman" panose="02020603050405020304" pitchFamily="18" charset="0"/>
                        </a:rPr>
                        <a:t>Vidyut</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Vitran</a:t>
                      </a:r>
                      <a:r>
                        <a:rPr lang="en-US" sz="800" dirty="0">
                          <a:effectLst/>
                          <a:latin typeface="+mn-lt"/>
                          <a:ea typeface="Calibri" panose="020F0502020204030204" pitchFamily="34" charset="0"/>
                          <a:cs typeface="Times New Roman" panose="02020603050405020304" pitchFamily="18" charset="0"/>
                        </a:rPr>
                        <a:t> Nigam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Alameda Municipal Power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Alectra</a:t>
                      </a:r>
                      <a:r>
                        <a:rPr lang="en-US" sz="800" dirty="0">
                          <a:effectLst/>
                          <a:latin typeface="+mn-lt"/>
                          <a:ea typeface="Calibri" panose="020F0502020204030204" pitchFamily="34" charset="0"/>
                          <a:cs typeface="Times New Roman" panose="02020603050405020304" pitchFamily="18" charset="0"/>
                        </a:rPr>
                        <a:t> Utilities Corporation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Alfanar</a:t>
                      </a:r>
                      <a:r>
                        <a:rPr lang="en-US" sz="800" dirty="0">
                          <a:effectLst/>
                          <a:latin typeface="+mn-lt"/>
                          <a:ea typeface="Calibri" panose="020F0502020204030204" pitchFamily="34" charset="0"/>
                          <a:cs typeface="Times New Roman" panose="02020603050405020304" pitchFamily="18" charset="0"/>
                        </a:rPr>
                        <a:t> Construction Saudi</a:t>
                      </a:r>
                      <a:r>
                        <a:rPr lang="en-US" sz="800" baseline="0" dirty="0">
                          <a:effectLst/>
                          <a:latin typeface="+mn-lt"/>
                          <a:ea typeface="Calibri" panose="020F0502020204030204" pitchFamily="34" charset="0"/>
                          <a:cs typeface="Times New Roman" panose="02020603050405020304" pitchFamily="18" charset="0"/>
                        </a:rPr>
                        <a:t> Arabia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Allegheny Power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Alliander</a:t>
                      </a:r>
                      <a:r>
                        <a:rPr lang="en-US" sz="800" dirty="0">
                          <a:effectLst/>
                          <a:latin typeface="+mn-lt"/>
                          <a:ea typeface="Calibri" panose="020F0502020204030204" pitchFamily="34" charset="0"/>
                          <a:cs typeface="Times New Roman" panose="02020603050405020304" pitchFamily="18" charset="0"/>
                        </a:rPr>
                        <a:t>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Alliant Energy Corporation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66601">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AltaLink</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Ameren Illinois</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Ameren Missouri</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American Electric Power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Andhra Pradesh Gas</a:t>
                      </a:r>
                      <a:r>
                        <a:rPr lang="en-US" sz="800" baseline="0" dirty="0">
                          <a:effectLst/>
                          <a:latin typeface="+mn-lt"/>
                          <a:ea typeface="Calibri" panose="020F0502020204030204" pitchFamily="34" charset="0"/>
                          <a:cs typeface="Times New Roman" panose="02020603050405020304" pitchFamily="18" charset="0"/>
                        </a:rPr>
                        <a:t> Power Company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Andhra Pradesh Power Generation</a:t>
                      </a:r>
                      <a:r>
                        <a:rPr lang="en-US" sz="800" baseline="0" dirty="0">
                          <a:effectLst/>
                          <a:latin typeface="+mn-lt"/>
                          <a:ea typeface="Calibri" panose="020F0502020204030204" pitchFamily="34" charset="0"/>
                          <a:cs typeface="Times New Roman" panose="02020603050405020304" pitchFamily="18" charset="0"/>
                        </a:rPr>
                        <a:t> </a:t>
                      </a:r>
                      <a:br>
                        <a:rPr lang="en-US" sz="800" baseline="0" dirty="0">
                          <a:effectLst/>
                          <a:latin typeface="+mn-lt"/>
                          <a:ea typeface="Calibri" panose="020F0502020204030204" pitchFamily="34" charset="0"/>
                          <a:cs typeface="Times New Roman" panose="02020603050405020304" pitchFamily="18" charset="0"/>
                        </a:rPr>
                      </a:br>
                      <a:r>
                        <a:rPr lang="en-US" sz="800" baseline="0" dirty="0">
                          <a:effectLst/>
                          <a:latin typeface="+mn-lt"/>
                          <a:ea typeface="Calibri" panose="020F0502020204030204" pitchFamily="34" charset="0"/>
                          <a:cs typeface="Times New Roman" panose="02020603050405020304" pitchFamily="18" charset="0"/>
                        </a:rPr>
                        <a:t>Corp.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66601">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APCPDCL</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bl>
          </a:graphicData>
        </a:graphic>
      </p:graphicFrame>
      <p:graphicFrame>
        <p:nvGraphicFramePr>
          <p:cNvPr id="85" name="Group 69"/>
          <p:cNvGraphicFramePr>
            <a:graphicFrameLocks noGrp="1"/>
          </p:cNvGraphicFramePr>
          <p:nvPr>
            <p:extLst/>
          </p:nvPr>
        </p:nvGraphicFramePr>
        <p:xfrm>
          <a:off x="6705600" y="1226155"/>
          <a:ext cx="2093322" cy="3535680"/>
        </p:xfrm>
        <a:graphic>
          <a:graphicData uri="http://schemas.openxmlformats.org/drawingml/2006/table">
            <a:tbl>
              <a:tblPr bandRow="1">
                <a:tableStyleId>{3B4B98B0-60AC-42C2-AFA5-B58CD77FA1E5}</a:tableStyleId>
              </a:tblPr>
              <a:tblGrid>
                <a:gridCol w="2093322">
                  <a:extLst>
                    <a:ext uri="{9D8B030D-6E8A-4147-A177-3AD203B41FA5}">
                      <a16:colId xmlns:a16="http://schemas.microsoft.com/office/drawing/2014/main" xmlns="" val="20000"/>
                    </a:ext>
                  </a:extLst>
                </a:gridCol>
              </a:tblGrid>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Bhutan Power Corp.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Bonneville Power Admin.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Boone Electric Cooperative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Bruce Power L.P.</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BSES Yamuna Power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BSES- </a:t>
                      </a:r>
                      <a:r>
                        <a:rPr lang="en-US" sz="800" dirty="0" err="1">
                          <a:effectLst/>
                          <a:latin typeface="+mn-lt"/>
                          <a:ea typeface="Calibri" panose="020F0502020204030204" pitchFamily="34" charset="0"/>
                          <a:cs typeface="Times New Roman" panose="02020603050405020304" pitchFamily="18" charset="0"/>
                        </a:rPr>
                        <a:t>Rajdhani</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Burbank Water and Power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Calcutta</a:t>
                      </a:r>
                      <a:r>
                        <a:rPr lang="en-US" sz="800" baseline="0" dirty="0">
                          <a:effectLst/>
                          <a:latin typeface="+mn-lt"/>
                          <a:ea typeface="Calibri" panose="020F0502020204030204" pitchFamily="34" charset="0"/>
                          <a:cs typeface="Times New Roman" panose="02020603050405020304" pitchFamily="18" charset="0"/>
                        </a:rPr>
                        <a:t> Electric Cooperative Corp.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Capital</a:t>
                      </a:r>
                      <a:r>
                        <a:rPr lang="en-US" sz="800" baseline="0" dirty="0">
                          <a:effectLst/>
                          <a:latin typeface="+mn-lt"/>
                          <a:ea typeface="Calibri" panose="020F0502020204030204" pitchFamily="34" charset="0"/>
                          <a:cs typeface="Times New Roman" panose="02020603050405020304" pitchFamily="18" charset="0"/>
                        </a:rPr>
                        <a:t> Power Corporation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Carroll Electric Cooperative Corp.</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Carteret-Craven Electric</a:t>
                      </a:r>
                      <a:r>
                        <a:rPr lang="en-US" sz="800" baseline="0" dirty="0">
                          <a:effectLst/>
                          <a:latin typeface="+mn-lt"/>
                          <a:ea typeface="Calibri" panose="020F0502020204030204" pitchFamily="34" charset="0"/>
                          <a:cs typeface="Times New Roman" panose="02020603050405020304" pitchFamily="18" charset="0"/>
                        </a:rPr>
                        <a:t>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5338">
                <a:tc>
                  <a:txBody>
                    <a:bodyPr/>
                    <a:lstStyle/>
                    <a:p>
                      <a:pPr marL="0" marR="0">
                        <a:spcBef>
                          <a:spcPts val="0"/>
                        </a:spcBef>
                        <a:spcAft>
                          <a:spcPts val="0"/>
                        </a:spcAft>
                      </a:pPr>
                      <a:r>
                        <a:rPr lang="en-US" sz="800" spc="-30" dirty="0">
                          <a:effectLst/>
                          <a:latin typeface="+mn-lt"/>
                          <a:ea typeface="Calibri" panose="020F0502020204030204" pitchFamily="34" charset="0"/>
                          <a:cs typeface="Times New Roman" panose="02020603050405020304" pitchFamily="18" charset="0"/>
                        </a:rPr>
                        <a:t>Cauvery</a:t>
                      </a:r>
                      <a:r>
                        <a:rPr lang="en-US" sz="800" spc="-30" baseline="0" dirty="0">
                          <a:effectLst/>
                          <a:latin typeface="+mn-lt"/>
                          <a:ea typeface="Calibri" panose="020F0502020204030204" pitchFamily="34" charset="0"/>
                          <a:cs typeface="Times New Roman" panose="02020603050405020304" pitchFamily="18" charset="0"/>
                        </a:rPr>
                        <a:t> Power Generation Chennai </a:t>
                      </a:r>
                      <a:r>
                        <a:rPr lang="en-US" sz="800" spc="-30" baseline="0" dirty="0" err="1">
                          <a:effectLst/>
                          <a:latin typeface="+mn-lt"/>
                          <a:ea typeface="Calibri" panose="020F0502020204030204" pitchFamily="34" charset="0"/>
                          <a:cs typeface="Times New Roman" panose="02020603050405020304" pitchFamily="18" charset="0"/>
                        </a:rPr>
                        <a:t>Pvt</a:t>
                      </a:r>
                      <a:r>
                        <a:rPr lang="en-US" sz="800" spc="-30" baseline="0" dirty="0">
                          <a:effectLst/>
                          <a:latin typeface="+mn-lt"/>
                          <a:ea typeface="Calibri" panose="020F0502020204030204" pitchFamily="34" charset="0"/>
                          <a:cs typeface="Times New Roman" panose="02020603050405020304" pitchFamily="18" charset="0"/>
                        </a:rPr>
                        <a:t> Ltd. </a:t>
                      </a:r>
                      <a:endParaRPr lang="en-US" sz="800" spc="-3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Cegelec</a:t>
                      </a:r>
                      <a:r>
                        <a:rPr lang="en-US" sz="800" dirty="0">
                          <a:effectLst/>
                          <a:latin typeface="+mn-lt"/>
                          <a:ea typeface="Calibri" panose="020F0502020204030204" pitchFamily="34" charset="0"/>
                          <a:cs typeface="Times New Roman" panose="02020603050405020304" pitchFamily="18" charset="0"/>
                        </a:rPr>
                        <a:t> Saudi</a:t>
                      </a:r>
                      <a:r>
                        <a:rPr lang="en-US" sz="800" baseline="0" dirty="0">
                          <a:effectLst/>
                          <a:latin typeface="+mn-lt"/>
                          <a:ea typeface="Calibri" panose="020F0502020204030204" pitchFamily="34" charset="0"/>
                          <a:cs typeface="Times New Roman" panose="02020603050405020304" pitchFamily="18" charset="0"/>
                        </a:rPr>
                        <a:t> Co. MNC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CELPE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CENACE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CenterPoint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Central Maine</a:t>
                      </a:r>
                      <a:r>
                        <a:rPr lang="en-US" sz="800" baseline="0" dirty="0">
                          <a:effectLst/>
                          <a:latin typeface="+mn-lt"/>
                          <a:ea typeface="Calibri" panose="020F0502020204030204" pitchFamily="34" charset="0"/>
                          <a:cs typeface="Times New Roman" panose="02020603050405020304" pitchFamily="18" charset="0"/>
                        </a:rPr>
                        <a:t> Power Company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Centro Sur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CESC Limited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CESC Mysore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bl>
          </a:graphicData>
        </a:graphic>
      </p:graphicFrame>
      <p:grpSp>
        <p:nvGrpSpPr>
          <p:cNvPr id="110" name="Group 109">
            <a:extLst>
              <a:ext uri="{FF2B5EF4-FFF2-40B4-BE49-F238E27FC236}">
                <a16:creationId xmlns:a16="http://schemas.microsoft.com/office/drawing/2014/main" xmlns="" id="{3A5FD9A2-0867-2445-831C-5F3F6213DCC0}"/>
              </a:ext>
            </a:extLst>
          </p:cNvPr>
          <p:cNvGrpSpPr/>
          <p:nvPr/>
        </p:nvGrpSpPr>
        <p:grpSpPr>
          <a:xfrm>
            <a:off x="304800" y="1221372"/>
            <a:ext cx="2054829" cy="1496619"/>
            <a:chOff x="1785380" y="4897975"/>
            <a:chExt cx="2148221" cy="1564640"/>
          </a:xfrm>
        </p:grpSpPr>
        <p:pic>
          <p:nvPicPr>
            <p:cNvPr id="111" name="Picture 110">
              <a:extLst>
                <a:ext uri="{FF2B5EF4-FFF2-40B4-BE49-F238E27FC236}">
                  <a16:creationId xmlns:a16="http://schemas.microsoft.com/office/drawing/2014/main" xmlns="" id="{1D23D45F-EE63-8148-9879-D3CE87A9241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l="11763" t="15431" r="66165" b="54938"/>
            <a:stretch>
              <a:fillRect/>
            </a:stretch>
          </p:blipFill>
          <p:spPr bwMode="auto">
            <a:xfrm>
              <a:off x="1797460" y="4897975"/>
              <a:ext cx="2136140" cy="1564640"/>
            </a:xfrm>
            <a:prstGeom prst="rect">
              <a:avLst/>
            </a:prstGeom>
            <a:solidFill>
              <a:schemeClr val="accent6"/>
            </a:solidFill>
            <a:ln w="9525">
              <a:solidFill>
                <a:schemeClr val="tx1"/>
              </a:solidFill>
              <a:miter lim="800000"/>
              <a:headEnd/>
              <a:tailEnd/>
            </a:ln>
          </p:spPr>
        </p:pic>
        <p:grpSp>
          <p:nvGrpSpPr>
            <p:cNvPr id="112" name="Group 111">
              <a:extLst>
                <a:ext uri="{FF2B5EF4-FFF2-40B4-BE49-F238E27FC236}">
                  <a16:creationId xmlns:a16="http://schemas.microsoft.com/office/drawing/2014/main" xmlns="" id="{6A905DB2-2D3D-E34F-8C57-9F31EBA9AD88}"/>
                </a:ext>
              </a:extLst>
            </p:cNvPr>
            <p:cNvGrpSpPr/>
            <p:nvPr/>
          </p:nvGrpSpPr>
          <p:grpSpPr>
            <a:xfrm>
              <a:off x="1785380" y="4898862"/>
              <a:ext cx="2148221" cy="1312566"/>
              <a:chOff x="1785380" y="4898862"/>
              <a:chExt cx="2148221" cy="1312566"/>
            </a:xfrm>
          </p:grpSpPr>
          <p:sp>
            <p:nvSpPr>
              <p:cNvPr id="114" name="TextBox 113">
                <a:extLst>
                  <a:ext uri="{FF2B5EF4-FFF2-40B4-BE49-F238E27FC236}">
                    <a16:creationId xmlns:a16="http://schemas.microsoft.com/office/drawing/2014/main" xmlns="" id="{C626AA71-9F2F-4248-926F-F5C6F216BB09}"/>
                  </a:ext>
                </a:extLst>
              </p:cNvPr>
              <p:cNvSpPr txBox="1"/>
              <p:nvPr/>
            </p:nvSpPr>
            <p:spPr>
              <a:xfrm>
                <a:off x="1796512" y="4898862"/>
                <a:ext cx="2137089" cy="482648"/>
              </a:xfrm>
              <a:prstGeom prst="rect">
                <a:avLst/>
              </a:prstGeom>
              <a:noFill/>
            </p:spPr>
            <p:txBody>
              <a:bodyPr wrap="square" rtlCol="0">
                <a:spAutoFit/>
              </a:bodyPr>
              <a:lstStyle/>
              <a:p>
                <a:r>
                  <a:rPr lang="en-US" sz="1200" dirty="0">
                    <a:solidFill>
                      <a:srgbClr val="000000"/>
                    </a:solidFill>
                    <a:ea typeface="ＭＳ Ｐゴシック" pitchFamily="-16" charset="-128"/>
                  </a:rPr>
                  <a:t>37 U.S. States</a:t>
                </a:r>
                <a:br>
                  <a:rPr lang="en-US" sz="1200" dirty="0">
                    <a:solidFill>
                      <a:srgbClr val="000000"/>
                    </a:solidFill>
                    <a:ea typeface="ＭＳ Ｐゴシック" pitchFamily="-16" charset="-128"/>
                  </a:rPr>
                </a:br>
                <a:r>
                  <a:rPr lang="en-US" sz="1200" dirty="0">
                    <a:solidFill>
                      <a:srgbClr val="000000"/>
                    </a:solidFill>
                    <a:ea typeface="ＭＳ Ｐゴシック" pitchFamily="-16" charset="-128"/>
                  </a:rPr>
                  <a:t>9 Canadian Provinces</a:t>
                </a:r>
              </a:p>
            </p:txBody>
          </p:sp>
          <p:sp>
            <p:nvSpPr>
              <p:cNvPr id="117" name="Oval 116">
                <a:extLst>
                  <a:ext uri="{FF2B5EF4-FFF2-40B4-BE49-F238E27FC236}">
                    <a16:creationId xmlns:a16="http://schemas.microsoft.com/office/drawing/2014/main" xmlns="" id="{F89E1644-E237-5B42-8929-70559CAD0CB0}"/>
                  </a:ext>
                </a:extLst>
              </p:cNvPr>
              <p:cNvSpPr/>
              <p:nvPr/>
            </p:nvSpPr>
            <p:spPr bwMode="auto">
              <a:xfrm>
                <a:off x="2050528" y="535053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2" name="Oval 121">
                <a:extLst>
                  <a:ext uri="{FF2B5EF4-FFF2-40B4-BE49-F238E27FC236}">
                    <a16:creationId xmlns:a16="http://schemas.microsoft.com/office/drawing/2014/main" xmlns="" id="{58390197-F50D-584B-BB8A-4D14DD56B8C5}"/>
                  </a:ext>
                </a:extLst>
              </p:cNvPr>
              <p:cNvSpPr/>
              <p:nvPr/>
            </p:nvSpPr>
            <p:spPr bwMode="auto">
              <a:xfrm>
                <a:off x="1785380" y="515629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6" name="Oval 125">
                <a:extLst>
                  <a:ext uri="{FF2B5EF4-FFF2-40B4-BE49-F238E27FC236}">
                    <a16:creationId xmlns:a16="http://schemas.microsoft.com/office/drawing/2014/main" xmlns="" id="{8616B76C-4E4D-6741-8FB0-9FCA16F9CE63}"/>
                  </a:ext>
                </a:extLst>
              </p:cNvPr>
              <p:cNvSpPr/>
              <p:nvPr/>
            </p:nvSpPr>
            <p:spPr bwMode="auto">
              <a:xfrm>
                <a:off x="2254185" y="533682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8" name="Oval 127">
                <a:extLst>
                  <a:ext uri="{FF2B5EF4-FFF2-40B4-BE49-F238E27FC236}">
                    <a16:creationId xmlns:a16="http://schemas.microsoft.com/office/drawing/2014/main" xmlns="" id="{1B7DB890-340E-2D48-9947-ABED126B0877}"/>
                  </a:ext>
                </a:extLst>
              </p:cNvPr>
              <p:cNvSpPr/>
              <p:nvPr/>
            </p:nvSpPr>
            <p:spPr bwMode="auto">
              <a:xfrm>
                <a:off x="2480027" y="535053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29" name="Oval 128">
                <a:extLst>
                  <a:ext uri="{FF2B5EF4-FFF2-40B4-BE49-F238E27FC236}">
                    <a16:creationId xmlns:a16="http://schemas.microsoft.com/office/drawing/2014/main" xmlns="" id="{6D0D97A3-752F-814A-B02A-C29FA9067B25}"/>
                  </a:ext>
                </a:extLst>
              </p:cNvPr>
              <p:cNvSpPr/>
              <p:nvPr/>
            </p:nvSpPr>
            <p:spPr bwMode="auto">
              <a:xfrm>
                <a:off x="2718915" y="5362977"/>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0" name="Oval 129">
                <a:extLst>
                  <a:ext uri="{FF2B5EF4-FFF2-40B4-BE49-F238E27FC236}">
                    <a16:creationId xmlns:a16="http://schemas.microsoft.com/office/drawing/2014/main" xmlns="" id="{95BB4106-D8D5-3E4A-A2AF-0423BD9BE11F}"/>
                  </a:ext>
                </a:extLst>
              </p:cNvPr>
              <p:cNvSpPr/>
              <p:nvPr/>
            </p:nvSpPr>
            <p:spPr bwMode="auto">
              <a:xfrm>
                <a:off x="3055014" y="541178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2" name="Oval 131">
                <a:extLst>
                  <a:ext uri="{FF2B5EF4-FFF2-40B4-BE49-F238E27FC236}">
                    <a16:creationId xmlns:a16="http://schemas.microsoft.com/office/drawing/2014/main" xmlns="" id="{C93AF01F-FB9A-C948-9BD0-7B8916BAA332}"/>
                  </a:ext>
                </a:extLst>
              </p:cNvPr>
              <p:cNvSpPr/>
              <p:nvPr/>
            </p:nvSpPr>
            <p:spPr bwMode="auto">
              <a:xfrm>
                <a:off x="3328689" y="544101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3" name="Oval 132">
                <a:extLst>
                  <a:ext uri="{FF2B5EF4-FFF2-40B4-BE49-F238E27FC236}">
                    <a16:creationId xmlns:a16="http://schemas.microsoft.com/office/drawing/2014/main" xmlns="" id="{325ACB89-B606-E44A-B0FB-5B6B2F933CDA}"/>
                  </a:ext>
                </a:extLst>
              </p:cNvPr>
              <p:cNvSpPr/>
              <p:nvPr/>
            </p:nvSpPr>
            <p:spPr bwMode="auto">
              <a:xfrm>
                <a:off x="2741775" y="5110234"/>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5" name="Oval 134">
                <a:extLst>
                  <a:ext uri="{FF2B5EF4-FFF2-40B4-BE49-F238E27FC236}">
                    <a16:creationId xmlns:a16="http://schemas.microsoft.com/office/drawing/2014/main" xmlns="" id="{82251451-7CEB-4547-BA9A-3C19FD9069AC}"/>
                  </a:ext>
                </a:extLst>
              </p:cNvPr>
              <p:cNvSpPr/>
              <p:nvPr/>
            </p:nvSpPr>
            <p:spPr bwMode="auto">
              <a:xfrm>
                <a:off x="3565197" y="5598733"/>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6" name="Oval 135">
                <a:extLst>
                  <a:ext uri="{FF2B5EF4-FFF2-40B4-BE49-F238E27FC236}">
                    <a16:creationId xmlns:a16="http://schemas.microsoft.com/office/drawing/2014/main" xmlns="" id="{64380524-FFE2-DB4A-9C1B-29E237069259}"/>
                  </a:ext>
                </a:extLst>
              </p:cNvPr>
              <p:cNvSpPr/>
              <p:nvPr/>
            </p:nvSpPr>
            <p:spPr bwMode="auto">
              <a:xfrm>
                <a:off x="3734845" y="527660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7" name="Oval 136">
                <a:extLst>
                  <a:ext uri="{FF2B5EF4-FFF2-40B4-BE49-F238E27FC236}">
                    <a16:creationId xmlns:a16="http://schemas.microsoft.com/office/drawing/2014/main" xmlns="" id="{622FC9AB-C6BE-1B45-9CC7-AA37BAED2F86}"/>
                  </a:ext>
                </a:extLst>
              </p:cNvPr>
              <p:cNvSpPr/>
              <p:nvPr/>
            </p:nvSpPr>
            <p:spPr bwMode="auto">
              <a:xfrm>
                <a:off x="3004258" y="601391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8" name="Oval 137">
                <a:extLst>
                  <a:ext uri="{FF2B5EF4-FFF2-40B4-BE49-F238E27FC236}">
                    <a16:creationId xmlns:a16="http://schemas.microsoft.com/office/drawing/2014/main" xmlns="" id="{0F2F9B0F-30EA-BB4C-BAC9-D83401A0BD61}"/>
                  </a:ext>
                </a:extLst>
              </p:cNvPr>
              <p:cNvSpPr/>
              <p:nvPr/>
            </p:nvSpPr>
            <p:spPr bwMode="auto">
              <a:xfrm>
                <a:off x="2052525" y="5806053"/>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39" name="Oval 138">
                <a:extLst>
                  <a:ext uri="{FF2B5EF4-FFF2-40B4-BE49-F238E27FC236}">
                    <a16:creationId xmlns:a16="http://schemas.microsoft.com/office/drawing/2014/main" xmlns="" id="{65359CCA-0B3C-AF44-9A3B-F616E9288283}"/>
                  </a:ext>
                </a:extLst>
              </p:cNvPr>
              <p:cNvSpPr/>
              <p:nvPr/>
            </p:nvSpPr>
            <p:spPr bwMode="auto">
              <a:xfrm>
                <a:off x="3111198" y="616570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0" name="Oval 139">
                <a:extLst>
                  <a:ext uri="{FF2B5EF4-FFF2-40B4-BE49-F238E27FC236}">
                    <a16:creationId xmlns:a16="http://schemas.microsoft.com/office/drawing/2014/main" xmlns="" id="{6388B62C-936C-8647-97FE-0A9F526D0058}"/>
                  </a:ext>
                </a:extLst>
              </p:cNvPr>
              <p:cNvSpPr/>
              <p:nvPr/>
            </p:nvSpPr>
            <p:spPr bwMode="auto">
              <a:xfrm>
                <a:off x="2859783" y="593134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1" name="Oval 140">
                <a:extLst>
                  <a:ext uri="{FF2B5EF4-FFF2-40B4-BE49-F238E27FC236}">
                    <a16:creationId xmlns:a16="http://schemas.microsoft.com/office/drawing/2014/main" xmlns="" id="{C49B7F66-F5AB-2541-866B-2B24BCDCE3F7}"/>
                  </a:ext>
                </a:extLst>
              </p:cNvPr>
              <p:cNvSpPr/>
              <p:nvPr/>
            </p:nvSpPr>
            <p:spPr bwMode="auto">
              <a:xfrm>
                <a:off x="2428152" y="574738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2" name="Oval 141">
                <a:extLst>
                  <a:ext uri="{FF2B5EF4-FFF2-40B4-BE49-F238E27FC236}">
                    <a16:creationId xmlns:a16="http://schemas.microsoft.com/office/drawing/2014/main" xmlns="" id="{8077C5BC-F0EE-A945-8BF1-6DD5CBC1CE70}"/>
                  </a:ext>
                </a:extLst>
              </p:cNvPr>
              <p:cNvSpPr/>
              <p:nvPr/>
            </p:nvSpPr>
            <p:spPr bwMode="auto">
              <a:xfrm>
                <a:off x="2666334" y="579468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3" name="Oval 142">
                <a:extLst>
                  <a:ext uri="{FF2B5EF4-FFF2-40B4-BE49-F238E27FC236}">
                    <a16:creationId xmlns:a16="http://schemas.microsoft.com/office/drawing/2014/main" xmlns="" id="{09831777-9882-3844-9D03-D62A836D1D75}"/>
                  </a:ext>
                </a:extLst>
              </p:cNvPr>
              <p:cNvSpPr/>
              <p:nvPr/>
            </p:nvSpPr>
            <p:spPr bwMode="auto">
              <a:xfrm>
                <a:off x="3340010" y="572682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4" name="Oval 143">
                <a:extLst>
                  <a:ext uri="{FF2B5EF4-FFF2-40B4-BE49-F238E27FC236}">
                    <a16:creationId xmlns:a16="http://schemas.microsoft.com/office/drawing/2014/main" xmlns="" id="{08B47539-E328-0F4A-AA5B-C31613806321}"/>
                  </a:ext>
                </a:extLst>
              </p:cNvPr>
              <p:cNvSpPr/>
              <p:nvPr/>
            </p:nvSpPr>
            <p:spPr bwMode="auto">
              <a:xfrm>
                <a:off x="3225992" y="591901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5" name="Oval 144">
                <a:extLst>
                  <a:ext uri="{FF2B5EF4-FFF2-40B4-BE49-F238E27FC236}">
                    <a16:creationId xmlns:a16="http://schemas.microsoft.com/office/drawing/2014/main" xmlns="" id="{3BC81D84-6749-0741-BAA5-F32117FBAE68}"/>
                  </a:ext>
                </a:extLst>
              </p:cNvPr>
              <p:cNvSpPr/>
              <p:nvPr/>
            </p:nvSpPr>
            <p:spPr bwMode="auto">
              <a:xfrm>
                <a:off x="3200882" y="574738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6" name="Oval 145">
                <a:extLst>
                  <a:ext uri="{FF2B5EF4-FFF2-40B4-BE49-F238E27FC236}">
                    <a16:creationId xmlns:a16="http://schemas.microsoft.com/office/drawing/2014/main" xmlns="" id="{73997DC3-23F4-FD46-BDAF-9430CA6C4D39}"/>
                  </a:ext>
                </a:extLst>
              </p:cNvPr>
              <p:cNvSpPr/>
              <p:nvPr/>
            </p:nvSpPr>
            <p:spPr bwMode="auto">
              <a:xfrm>
                <a:off x="3454376" y="556004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7" name="Oval 146">
                <a:extLst>
                  <a:ext uri="{FF2B5EF4-FFF2-40B4-BE49-F238E27FC236}">
                    <a16:creationId xmlns:a16="http://schemas.microsoft.com/office/drawing/2014/main" xmlns="" id="{1799ACCF-BDA4-F041-8477-B8BBB3E04D77}"/>
                  </a:ext>
                </a:extLst>
              </p:cNvPr>
              <p:cNvSpPr/>
              <p:nvPr/>
            </p:nvSpPr>
            <p:spPr bwMode="auto">
              <a:xfrm>
                <a:off x="2649322" y="548368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148" name="Oval 147">
                <a:extLst>
                  <a:ext uri="{FF2B5EF4-FFF2-40B4-BE49-F238E27FC236}">
                    <a16:creationId xmlns:a16="http://schemas.microsoft.com/office/drawing/2014/main" xmlns="" id="{761099DC-D91A-8847-847B-02E2F4E8CEA2}"/>
                  </a:ext>
                </a:extLst>
              </p:cNvPr>
              <p:cNvSpPr/>
              <p:nvPr/>
            </p:nvSpPr>
            <p:spPr bwMode="auto">
              <a:xfrm>
                <a:off x="2859784" y="6088147"/>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17" name="Oval 216">
                <a:extLst>
                  <a:ext uri="{FF2B5EF4-FFF2-40B4-BE49-F238E27FC236}">
                    <a16:creationId xmlns:a16="http://schemas.microsoft.com/office/drawing/2014/main" xmlns="" id="{51F519BF-AB15-DF4B-998A-6772A0EA60A9}"/>
                  </a:ext>
                </a:extLst>
              </p:cNvPr>
              <p:cNvSpPr/>
              <p:nvPr/>
            </p:nvSpPr>
            <p:spPr bwMode="auto">
              <a:xfrm>
                <a:off x="2281218" y="589615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18" name="Oval 217">
                <a:extLst>
                  <a:ext uri="{FF2B5EF4-FFF2-40B4-BE49-F238E27FC236}">
                    <a16:creationId xmlns:a16="http://schemas.microsoft.com/office/drawing/2014/main" xmlns="" id="{747D86B2-8677-9B46-BC83-533D6EB2A735}"/>
                  </a:ext>
                </a:extLst>
              </p:cNvPr>
              <p:cNvSpPr/>
              <p:nvPr/>
            </p:nvSpPr>
            <p:spPr bwMode="auto">
              <a:xfrm>
                <a:off x="2625801" y="603677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0" name="Oval 219">
                <a:extLst>
                  <a:ext uri="{FF2B5EF4-FFF2-40B4-BE49-F238E27FC236}">
                    <a16:creationId xmlns:a16="http://schemas.microsoft.com/office/drawing/2014/main" xmlns="" id="{186E8E5E-9A2B-9942-955E-6797AF4A7F80}"/>
                  </a:ext>
                </a:extLst>
              </p:cNvPr>
              <p:cNvSpPr/>
              <p:nvPr/>
            </p:nvSpPr>
            <p:spPr bwMode="auto">
              <a:xfrm>
                <a:off x="3268984" y="567090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1" name="Oval 220">
                <a:extLst>
                  <a:ext uri="{FF2B5EF4-FFF2-40B4-BE49-F238E27FC236}">
                    <a16:creationId xmlns:a16="http://schemas.microsoft.com/office/drawing/2014/main" xmlns="" id="{9460408F-92D5-6B43-8B97-15E43A003768}"/>
                  </a:ext>
                </a:extLst>
              </p:cNvPr>
              <p:cNvSpPr/>
              <p:nvPr/>
            </p:nvSpPr>
            <p:spPr bwMode="auto">
              <a:xfrm>
                <a:off x="3223265" y="580078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3" name="Oval 222">
                <a:extLst>
                  <a:ext uri="{FF2B5EF4-FFF2-40B4-BE49-F238E27FC236}">
                    <a16:creationId xmlns:a16="http://schemas.microsoft.com/office/drawing/2014/main" xmlns="" id="{6B4CF554-AB76-C647-B3A3-6A3D1E776B76}"/>
                  </a:ext>
                </a:extLst>
              </p:cNvPr>
              <p:cNvSpPr/>
              <p:nvPr/>
            </p:nvSpPr>
            <p:spPr bwMode="auto">
              <a:xfrm>
                <a:off x="3078876" y="601391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4" name="Oval 223">
                <a:extLst>
                  <a:ext uri="{FF2B5EF4-FFF2-40B4-BE49-F238E27FC236}">
                    <a16:creationId xmlns:a16="http://schemas.microsoft.com/office/drawing/2014/main" xmlns="" id="{48208862-2C1F-9241-A543-CB004B184B55}"/>
                  </a:ext>
                </a:extLst>
              </p:cNvPr>
              <p:cNvSpPr/>
              <p:nvPr/>
            </p:nvSpPr>
            <p:spPr bwMode="auto">
              <a:xfrm>
                <a:off x="2945559" y="558290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5" name="Oval 224">
                <a:extLst>
                  <a:ext uri="{FF2B5EF4-FFF2-40B4-BE49-F238E27FC236}">
                    <a16:creationId xmlns:a16="http://schemas.microsoft.com/office/drawing/2014/main" xmlns="" id="{4BC3A603-E9DE-C044-BF80-5FFB1ED6EAD6}"/>
                  </a:ext>
                </a:extLst>
              </p:cNvPr>
              <p:cNvSpPr/>
              <p:nvPr/>
            </p:nvSpPr>
            <p:spPr bwMode="auto">
              <a:xfrm>
                <a:off x="2924095" y="5716898"/>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6" name="Oval 225">
                <a:extLst>
                  <a:ext uri="{FF2B5EF4-FFF2-40B4-BE49-F238E27FC236}">
                    <a16:creationId xmlns:a16="http://schemas.microsoft.com/office/drawing/2014/main" xmlns="" id="{40A03081-C99A-D94F-801A-9E0E73906195}"/>
                  </a:ext>
                </a:extLst>
              </p:cNvPr>
              <p:cNvSpPr/>
              <p:nvPr/>
            </p:nvSpPr>
            <p:spPr bwMode="auto">
              <a:xfrm>
                <a:off x="2997899" y="573519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7" name="Oval 226">
                <a:extLst>
                  <a:ext uri="{FF2B5EF4-FFF2-40B4-BE49-F238E27FC236}">
                    <a16:creationId xmlns:a16="http://schemas.microsoft.com/office/drawing/2014/main" xmlns="" id="{EB26DE0B-AD6A-8C4C-B5A5-5774DC881F0A}"/>
                  </a:ext>
                </a:extLst>
              </p:cNvPr>
              <p:cNvSpPr/>
              <p:nvPr/>
            </p:nvSpPr>
            <p:spPr bwMode="auto">
              <a:xfrm>
                <a:off x="3098100" y="5755062"/>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28" name="Oval 227">
                <a:extLst>
                  <a:ext uri="{FF2B5EF4-FFF2-40B4-BE49-F238E27FC236}">
                    <a16:creationId xmlns:a16="http://schemas.microsoft.com/office/drawing/2014/main" xmlns="" id="{97013F67-C3AB-F646-98F7-9C1AEBE5A8DD}"/>
                  </a:ext>
                </a:extLst>
              </p:cNvPr>
              <p:cNvSpPr/>
              <p:nvPr/>
            </p:nvSpPr>
            <p:spPr bwMode="auto">
              <a:xfrm>
                <a:off x="2834290" y="5661617"/>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2" name="Oval 231">
                <a:extLst>
                  <a:ext uri="{FF2B5EF4-FFF2-40B4-BE49-F238E27FC236}">
                    <a16:creationId xmlns:a16="http://schemas.microsoft.com/office/drawing/2014/main" xmlns="" id="{7126FB9A-3A2C-E54A-BCDA-F1D1B66C7C02}"/>
                  </a:ext>
                </a:extLst>
              </p:cNvPr>
              <p:cNvSpPr/>
              <p:nvPr/>
            </p:nvSpPr>
            <p:spPr bwMode="auto">
              <a:xfrm>
                <a:off x="3056016" y="5859311"/>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3" name="Oval 232">
                <a:extLst>
                  <a:ext uri="{FF2B5EF4-FFF2-40B4-BE49-F238E27FC236}">
                    <a16:creationId xmlns:a16="http://schemas.microsoft.com/office/drawing/2014/main" xmlns="" id="{F347F02C-B89B-F843-AA81-7A15F774D49E}"/>
                  </a:ext>
                </a:extLst>
              </p:cNvPr>
              <p:cNvSpPr/>
              <p:nvPr/>
            </p:nvSpPr>
            <p:spPr bwMode="auto">
              <a:xfrm>
                <a:off x="3351548" y="568710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4" name="Oval 233">
                <a:extLst>
                  <a:ext uri="{FF2B5EF4-FFF2-40B4-BE49-F238E27FC236}">
                    <a16:creationId xmlns:a16="http://schemas.microsoft.com/office/drawing/2014/main" xmlns="" id="{811B1E53-A63B-864C-94A7-1E2EF392984F}"/>
                  </a:ext>
                </a:extLst>
              </p:cNvPr>
              <p:cNvSpPr/>
              <p:nvPr/>
            </p:nvSpPr>
            <p:spPr bwMode="auto">
              <a:xfrm>
                <a:off x="3047834" y="563982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5" name="Oval 234">
                <a:extLst>
                  <a:ext uri="{FF2B5EF4-FFF2-40B4-BE49-F238E27FC236}">
                    <a16:creationId xmlns:a16="http://schemas.microsoft.com/office/drawing/2014/main" xmlns="" id="{C5CC4944-2AA1-194F-8861-591B621C3642}"/>
                  </a:ext>
                </a:extLst>
              </p:cNvPr>
              <p:cNvSpPr/>
              <p:nvPr/>
            </p:nvSpPr>
            <p:spPr bwMode="auto">
              <a:xfrm>
                <a:off x="2821208" y="5530814"/>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6" name="Oval 235">
                <a:extLst>
                  <a:ext uri="{FF2B5EF4-FFF2-40B4-BE49-F238E27FC236}">
                    <a16:creationId xmlns:a16="http://schemas.microsoft.com/office/drawing/2014/main" xmlns="" id="{3ACD829A-350C-3048-A89D-BE8484E80DC4}"/>
                  </a:ext>
                </a:extLst>
              </p:cNvPr>
              <p:cNvSpPr/>
              <p:nvPr/>
            </p:nvSpPr>
            <p:spPr bwMode="auto">
              <a:xfrm>
                <a:off x="2844067" y="579468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7" name="Oval 236">
                <a:extLst>
                  <a:ext uri="{FF2B5EF4-FFF2-40B4-BE49-F238E27FC236}">
                    <a16:creationId xmlns:a16="http://schemas.microsoft.com/office/drawing/2014/main" xmlns="" id="{FD4DDAD6-7A21-DD4B-90B2-870F454C0619}"/>
                  </a:ext>
                </a:extLst>
              </p:cNvPr>
              <p:cNvSpPr/>
              <p:nvPr/>
            </p:nvSpPr>
            <p:spPr bwMode="auto">
              <a:xfrm>
                <a:off x="2929640" y="6014723"/>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8" name="Oval 237">
                <a:extLst>
                  <a:ext uri="{FF2B5EF4-FFF2-40B4-BE49-F238E27FC236}">
                    <a16:creationId xmlns:a16="http://schemas.microsoft.com/office/drawing/2014/main" xmlns="" id="{307C5196-3265-F541-A303-D1F5035A4913}"/>
                  </a:ext>
                </a:extLst>
              </p:cNvPr>
              <p:cNvSpPr/>
              <p:nvPr/>
            </p:nvSpPr>
            <p:spPr bwMode="auto">
              <a:xfrm>
                <a:off x="2428151" y="590503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39" name="Oval 238">
                <a:extLst>
                  <a:ext uri="{FF2B5EF4-FFF2-40B4-BE49-F238E27FC236}">
                    <a16:creationId xmlns:a16="http://schemas.microsoft.com/office/drawing/2014/main" xmlns="" id="{64C8A100-2A71-234A-9502-66A297257A51}"/>
                  </a:ext>
                </a:extLst>
              </p:cNvPr>
              <p:cNvSpPr/>
              <p:nvPr/>
            </p:nvSpPr>
            <p:spPr bwMode="auto">
              <a:xfrm>
                <a:off x="3303293" y="576660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0" name="Oval 239">
                <a:extLst>
                  <a:ext uri="{FF2B5EF4-FFF2-40B4-BE49-F238E27FC236}">
                    <a16:creationId xmlns:a16="http://schemas.microsoft.com/office/drawing/2014/main" xmlns="" id="{5F135CAB-AC91-A34D-8D9D-141258C8A728}"/>
                  </a:ext>
                </a:extLst>
              </p:cNvPr>
              <p:cNvSpPr/>
              <p:nvPr/>
            </p:nvSpPr>
            <p:spPr bwMode="auto">
              <a:xfrm>
                <a:off x="2752975" y="5889755"/>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1" name="Oval 240">
                <a:extLst>
                  <a:ext uri="{FF2B5EF4-FFF2-40B4-BE49-F238E27FC236}">
                    <a16:creationId xmlns:a16="http://schemas.microsoft.com/office/drawing/2014/main" xmlns="" id="{62364635-1A83-8A47-9AC4-4C4631A9FE2F}"/>
                  </a:ext>
                </a:extLst>
              </p:cNvPr>
              <p:cNvSpPr/>
              <p:nvPr/>
            </p:nvSpPr>
            <p:spPr bwMode="auto">
              <a:xfrm>
                <a:off x="2069696" y="559027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2" name="Oval 241">
                <a:extLst>
                  <a:ext uri="{FF2B5EF4-FFF2-40B4-BE49-F238E27FC236}">
                    <a16:creationId xmlns:a16="http://schemas.microsoft.com/office/drawing/2014/main" xmlns="" id="{858D8B5D-D976-3148-B1FD-AE4982600EB4}"/>
                  </a:ext>
                </a:extLst>
              </p:cNvPr>
              <p:cNvSpPr/>
              <p:nvPr/>
            </p:nvSpPr>
            <p:spPr bwMode="auto">
              <a:xfrm>
                <a:off x="3163622" y="5968200"/>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3" name="Oval 242">
                <a:extLst>
                  <a:ext uri="{FF2B5EF4-FFF2-40B4-BE49-F238E27FC236}">
                    <a16:creationId xmlns:a16="http://schemas.microsoft.com/office/drawing/2014/main" xmlns="" id="{31811759-B431-4142-895A-B70C2759218C}"/>
                  </a:ext>
                </a:extLst>
              </p:cNvPr>
              <p:cNvSpPr/>
              <p:nvPr/>
            </p:nvSpPr>
            <p:spPr bwMode="auto">
              <a:xfrm>
                <a:off x="3033516" y="591234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4" name="Oval 243">
                <a:extLst>
                  <a:ext uri="{FF2B5EF4-FFF2-40B4-BE49-F238E27FC236}">
                    <a16:creationId xmlns:a16="http://schemas.microsoft.com/office/drawing/2014/main" xmlns="" id="{57915E19-8470-824A-9773-0B7C8865DC2B}"/>
                  </a:ext>
                </a:extLst>
              </p:cNvPr>
              <p:cNvSpPr/>
              <p:nvPr/>
            </p:nvSpPr>
            <p:spPr bwMode="auto">
              <a:xfrm>
                <a:off x="3203630" y="586077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5" name="Oval 244">
                <a:extLst>
                  <a:ext uri="{FF2B5EF4-FFF2-40B4-BE49-F238E27FC236}">
                    <a16:creationId xmlns:a16="http://schemas.microsoft.com/office/drawing/2014/main" xmlns="" id="{C0151F61-8E07-804B-BEC9-1A8A4DF99DAA}"/>
                  </a:ext>
                </a:extLst>
              </p:cNvPr>
              <p:cNvSpPr/>
              <p:nvPr/>
            </p:nvSpPr>
            <p:spPr bwMode="auto">
              <a:xfrm>
                <a:off x="3341289" y="5633846"/>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46" name="Oval 245">
                <a:extLst>
                  <a:ext uri="{FF2B5EF4-FFF2-40B4-BE49-F238E27FC236}">
                    <a16:creationId xmlns:a16="http://schemas.microsoft.com/office/drawing/2014/main" xmlns="" id="{D782C312-4331-E940-A43B-7CAC5357252D}"/>
                  </a:ext>
                </a:extLst>
              </p:cNvPr>
              <p:cNvSpPr/>
              <p:nvPr/>
            </p:nvSpPr>
            <p:spPr bwMode="auto">
              <a:xfrm>
                <a:off x="2072222" y="5502449"/>
                <a:ext cx="45719" cy="45719"/>
              </a:xfrm>
              <a:prstGeom prst="ellipse">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grpSp>
      </p:grpSp>
      <p:grpSp>
        <p:nvGrpSpPr>
          <p:cNvPr id="247" name="Group 246">
            <a:extLst>
              <a:ext uri="{FF2B5EF4-FFF2-40B4-BE49-F238E27FC236}">
                <a16:creationId xmlns:a16="http://schemas.microsoft.com/office/drawing/2014/main" xmlns="" id="{B90D0275-D253-8A43-AFC5-7EA53485024C}"/>
              </a:ext>
            </a:extLst>
          </p:cNvPr>
          <p:cNvGrpSpPr/>
          <p:nvPr/>
        </p:nvGrpSpPr>
        <p:grpSpPr>
          <a:xfrm>
            <a:off x="304799" y="2848388"/>
            <a:ext cx="2057401" cy="1204645"/>
            <a:chOff x="4250025" y="4881524"/>
            <a:chExt cx="2834069" cy="1582244"/>
          </a:xfrm>
        </p:grpSpPr>
        <p:pic>
          <p:nvPicPr>
            <p:cNvPr id="248" name="Picture 2">
              <a:extLst>
                <a:ext uri="{FF2B5EF4-FFF2-40B4-BE49-F238E27FC236}">
                  <a16:creationId xmlns:a16="http://schemas.microsoft.com/office/drawing/2014/main" xmlns="" id="{4E1F00BD-DD35-0A4B-B7FA-0CB3620A931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l="17644" t="7787" r="2940" b="2468"/>
            <a:stretch/>
          </p:blipFill>
          <p:spPr bwMode="auto">
            <a:xfrm>
              <a:off x="4264694" y="4881524"/>
              <a:ext cx="2819400" cy="1566099"/>
            </a:xfrm>
            <a:prstGeom prst="rect">
              <a:avLst/>
            </a:prstGeom>
            <a:noFill/>
            <a:ln w="9525">
              <a:solidFill>
                <a:schemeClr val="tx1"/>
              </a:solidFill>
              <a:miter lim="800000"/>
              <a:headEnd/>
              <a:tailEnd/>
            </a:ln>
          </p:spPr>
        </p:pic>
        <p:grpSp>
          <p:nvGrpSpPr>
            <p:cNvPr id="249" name="Group 248">
              <a:extLst>
                <a:ext uri="{FF2B5EF4-FFF2-40B4-BE49-F238E27FC236}">
                  <a16:creationId xmlns:a16="http://schemas.microsoft.com/office/drawing/2014/main" xmlns="" id="{8020E1BF-E3C0-A941-BCA1-A528ACD7B880}"/>
                </a:ext>
              </a:extLst>
            </p:cNvPr>
            <p:cNvGrpSpPr/>
            <p:nvPr/>
          </p:nvGrpSpPr>
          <p:grpSpPr>
            <a:xfrm>
              <a:off x="4250025" y="5026664"/>
              <a:ext cx="2830527" cy="1437104"/>
              <a:chOff x="4250025" y="5026664"/>
              <a:chExt cx="2830527" cy="1437104"/>
            </a:xfrm>
          </p:grpSpPr>
          <p:sp>
            <p:nvSpPr>
              <p:cNvPr id="250" name="TextBox 249">
                <a:extLst>
                  <a:ext uri="{FF2B5EF4-FFF2-40B4-BE49-F238E27FC236}">
                    <a16:creationId xmlns:a16="http://schemas.microsoft.com/office/drawing/2014/main" xmlns="" id="{3F832F0D-5727-944F-A306-F8963B6A195B}"/>
                  </a:ext>
                </a:extLst>
              </p:cNvPr>
              <p:cNvSpPr txBox="1"/>
              <p:nvPr/>
            </p:nvSpPr>
            <p:spPr>
              <a:xfrm>
                <a:off x="4250025" y="6099943"/>
                <a:ext cx="2830527" cy="363825"/>
              </a:xfrm>
              <a:prstGeom prst="rect">
                <a:avLst/>
              </a:prstGeom>
              <a:noFill/>
            </p:spPr>
            <p:txBody>
              <a:bodyPr wrap="square" rtlCol="0">
                <a:spAutoFit/>
              </a:bodyPr>
              <a:lstStyle/>
              <a:p>
                <a:r>
                  <a:rPr lang="en-US" sz="1200" dirty="0">
                    <a:solidFill>
                      <a:srgbClr val="000000"/>
                    </a:solidFill>
                    <a:ea typeface="ＭＳ Ｐゴシック" pitchFamily="-16" charset="-128"/>
                  </a:rPr>
                  <a:t> 47 Countries</a:t>
                </a:r>
              </a:p>
            </p:txBody>
          </p:sp>
          <p:sp>
            <p:nvSpPr>
              <p:cNvPr id="251" name="Oval 250">
                <a:extLst>
                  <a:ext uri="{FF2B5EF4-FFF2-40B4-BE49-F238E27FC236}">
                    <a16:creationId xmlns:a16="http://schemas.microsoft.com/office/drawing/2014/main" xmlns="" id="{8F35403B-B599-674C-8C2D-1AEBD0ADC6A3}"/>
                  </a:ext>
                </a:extLst>
              </p:cNvPr>
              <p:cNvSpPr/>
              <p:nvPr/>
            </p:nvSpPr>
            <p:spPr bwMode="auto">
              <a:xfrm>
                <a:off x="6299441" y="573469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2" name="Oval 251">
                <a:extLst>
                  <a:ext uri="{FF2B5EF4-FFF2-40B4-BE49-F238E27FC236}">
                    <a16:creationId xmlns:a16="http://schemas.microsoft.com/office/drawing/2014/main" xmlns="" id="{8FA06A8F-28B4-2D43-838F-61DB3DD54336}"/>
                  </a:ext>
                </a:extLst>
              </p:cNvPr>
              <p:cNvSpPr/>
              <p:nvPr/>
            </p:nvSpPr>
            <p:spPr bwMode="auto">
              <a:xfrm>
                <a:off x="4375131" y="530339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3" name="Oval 252">
                <a:extLst>
                  <a:ext uri="{FF2B5EF4-FFF2-40B4-BE49-F238E27FC236}">
                    <a16:creationId xmlns:a16="http://schemas.microsoft.com/office/drawing/2014/main" xmlns="" id="{087883EB-0CA7-4246-99DA-4D1326D3634E}"/>
                  </a:ext>
                </a:extLst>
              </p:cNvPr>
              <p:cNvSpPr/>
              <p:nvPr/>
            </p:nvSpPr>
            <p:spPr bwMode="auto">
              <a:xfrm>
                <a:off x="6523215" y="5328726"/>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4" name="Oval 253">
                <a:extLst>
                  <a:ext uri="{FF2B5EF4-FFF2-40B4-BE49-F238E27FC236}">
                    <a16:creationId xmlns:a16="http://schemas.microsoft.com/office/drawing/2014/main" xmlns="" id="{E53BA624-F360-F34D-97EA-B06FA7C25F6D}"/>
                  </a:ext>
                </a:extLst>
              </p:cNvPr>
              <p:cNvSpPr/>
              <p:nvPr/>
            </p:nvSpPr>
            <p:spPr bwMode="auto">
              <a:xfrm>
                <a:off x="5565668" y="6044646"/>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5" name="Oval 254">
                <a:extLst>
                  <a:ext uri="{FF2B5EF4-FFF2-40B4-BE49-F238E27FC236}">
                    <a16:creationId xmlns:a16="http://schemas.microsoft.com/office/drawing/2014/main" xmlns="" id="{59B6A207-C3D0-D04F-91CE-E753B56CF864}"/>
                  </a:ext>
                </a:extLst>
              </p:cNvPr>
              <p:cNvSpPr/>
              <p:nvPr/>
            </p:nvSpPr>
            <p:spPr bwMode="auto">
              <a:xfrm>
                <a:off x="4546707" y="565849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6" name="Oval 255">
                <a:extLst>
                  <a:ext uri="{FF2B5EF4-FFF2-40B4-BE49-F238E27FC236}">
                    <a16:creationId xmlns:a16="http://schemas.microsoft.com/office/drawing/2014/main" xmlns="" id="{A5A87F10-DBF6-9A43-9A24-DA1D1F728DFF}"/>
                  </a:ext>
                </a:extLst>
              </p:cNvPr>
              <p:cNvSpPr/>
              <p:nvPr/>
            </p:nvSpPr>
            <p:spPr bwMode="auto">
              <a:xfrm>
                <a:off x="5947478" y="543156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7" name="Oval 256">
                <a:extLst>
                  <a:ext uri="{FF2B5EF4-FFF2-40B4-BE49-F238E27FC236}">
                    <a16:creationId xmlns:a16="http://schemas.microsoft.com/office/drawing/2014/main" xmlns="" id="{8A23A03B-E45B-5A46-AC24-62FA71E496E4}"/>
                  </a:ext>
                </a:extLst>
              </p:cNvPr>
              <p:cNvSpPr/>
              <p:nvPr/>
            </p:nvSpPr>
            <p:spPr bwMode="auto">
              <a:xfrm>
                <a:off x="5364852" y="567210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8" name="Oval 257">
                <a:extLst>
                  <a:ext uri="{FF2B5EF4-FFF2-40B4-BE49-F238E27FC236}">
                    <a16:creationId xmlns:a16="http://schemas.microsoft.com/office/drawing/2014/main" xmlns="" id="{17AC2111-E1D5-D844-981F-E51627423747}"/>
                  </a:ext>
                </a:extLst>
              </p:cNvPr>
              <p:cNvSpPr/>
              <p:nvPr/>
            </p:nvSpPr>
            <p:spPr bwMode="auto">
              <a:xfrm>
                <a:off x="6939880" y="6266636"/>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59" name="Oval 258">
                <a:extLst>
                  <a:ext uri="{FF2B5EF4-FFF2-40B4-BE49-F238E27FC236}">
                    <a16:creationId xmlns:a16="http://schemas.microsoft.com/office/drawing/2014/main" xmlns="" id="{6987C85B-07B7-9D48-8025-0F229BF85B25}"/>
                  </a:ext>
                </a:extLst>
              </p:cNvPr>
              <p:cNvSpPr/>
              <p:nvPr/>
            </p:nvSpPr>
            <p:spPr bwMode="auto">
              <a:xfrm>
                <a:off x="6330332" y="560704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0" name="Oval 259">
                <a:extLst>
                  <a:ext uri="{FF2B5EF4-FFF2-40B4-BE49-F238E27FC236}">
                    <a16:creationId xmlns:a16="http://schemas.microsoft.com/office/drawing/2014/main" xmlns="" id="{B6B80910-BBB9-7A48-8810-8633C92B733C}"/>
                  </a:ext>
                </a:extLst>
              </p:cNvPr>
              <p:cNvSpPr/>
              <p:nvPr/>
            </p:nvSpPr>
            <p:spPr bwMode="auto">
              <a:xfrm>
                <a:off x="4397385" y="514354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1" name="Oval 260">
                <a:extLst>
                  <a:ext uri="{FF2B5EF4-FFF2-40B4-BE49-F238E27FC236}">
                    <a16:creationId xmlns:a16="http://schemas.microsoft.com/office/drawing/2014/main" xmlns="" id="{0116DF1B-495D-AD47-8B9F-8E463A656626}"/>
                  </a:ext>
                </a:extLst>
              </p:cNvPr>
              <p:cNvSpPr/>
              <p:nvPr/>
            </p:nvSpPr>
            <p:spPr bwMode="auto">
              <a:xfrm>
                <a:off x="4336353" y="549701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2" name="Oval 261">
                <a:extLst>
                  <a:ext uri="{FF2B5EF4-FFF2-40B4-BE49-F238E27FC236}">
                    <a16:creationId xmlns:a16="http://schemas.microsoft.com/office/drawing/2014/main" xmlns="" id="{65C5640E-E191-5248-9123-86AF6E329485}"/>
                  </a:ext>
                </a:extLst>
              </p:cNvPr>
              <p:cNvSpPr/>
              <p:nvPr/>
            </p:nvSpPr>
            <p:spPr bwMode="auto">
              <a:xfrm>
                <a:off x="5831271" y="552387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3" name="Oval 262">
                <a:extLst>
                  <a:ext uri="{FF2B5EF4-FFF2-40B4-BE49-F238E27FC236}">
                    <a16:creationId xmlns:a16="http://schemas.microsoft.com/office/drawing/2014/main" xmlns="" id="{907CF9C1-156F-034F-8C99-0932462A0A50}"/>
                  </a:ext>
                </a:extLst>
              </p:cNvPr>
              <p:cNvSpPr/>
              <p:nvPr/>
            </p:nvSpPr>
            <p:spPr bwMode="auto">
              <a:xfrm>
                <a:off x="5287478" y="513343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4" name="Oval 263">
                <a:extLst>
                  <a:ext uri="{FF2B5EF4-FFF2-40B4-BE49-F238E27FC236}">
                    <a16:creationId xmlns:a16="http://schemas.microsoft.com/office/drawing/2014/main" xmlns="" id="{CD720D6C-5206-CE4D-AD3E-C1FA0071911A}"/>
                  </a:ext>
                </a:extLst>
              </p:cNvPr>
              <p:cNvSpPr/>
              <p:nvPr/>
            </p:nvSpPr>
            <p:spPr bwMode="auto">
              <a:xfrm>
                <a:off x="5821061" y="547415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5" name="Oval 264">
                <a:extLst>
                  <a:ext uri="{FF2B5EF4-FFF2-40B4-BE49-F238E27FC236}">
                    <a16:creationId xmlns:a16="http://schemas.microsoft.com/office/drawing/2014/main" xmlns="" id="{BB336368-AEFD-7942-A143-200D1B1C0D34}"/>
                  </a:ext>
                </a:extLst>
              </p:cNvPr>
              <p:cNvSpPr/>
              <p:nvPr/>
            </p:nvSpPr>
            <p:spPr bwMode="auto">
              <a:xfrm>
                <a:off x="5807296" y="546918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6" name="Oval 265">
                <a:extLst>
                  <a:ext uri="{FF2B5EF4-FFF2-40B4-BE49-F238E27FC236}">
                    <a16:creationId xmlns:a16="http://schemas.microsoft.com/office/drawing/2014/main" xmlns="" id="{138FC2A9-B671-D447-8E85-EA7C3BE83160}"/>
                  </a:ext>
                </a:extLst>
              </p:cNvPr>
              <p:cNvSpPr/>
              <p:nvPr/>
            </p:nvSpPr>
            <p:spPr bwMode="auto">
              <a:xfrm>
                <a:off x="5797087" y="545163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7" name="Oval 266">
                <a:extLst>
                  <a:ext uri="{FF2B5EF4-FFF2-40B4-BE49-F238E27FC236}">
                    <a16:creationId xmlns:a16="http://schemas.microsoft.com/office/drawing/2014/main" xmlns="" id="{E2613C3A-CDB9-B446-8D74-933C99B4B5A1}"/>
                  </a:ext>
                </a:extLst>
              </p:cNvPr>
              <p:cNvSpPr/>
              <p:nvPr/>
            </p:nvSpPr>
            <p:spPr bwMode="auto">
              <a:xfrm>
                <a:off x="5766008" y="541302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8" name="Oval 267">
                <a:extLst>
                  <a:ext uri="{FF2B5EF4-FFF2-40B4-BE49-F238E27FC236}">
                    <a16:creationId xmlns:a16="http://schemas.microsoft.com/office/drawing/2014/main" xmlns="" id="{4614097C-0162-BF42-BDB0-5606F68A0D8C}"/>
                  </a:ext>
                </a:extLst>
              </p:cNvPr>
              <p:cNvSpPr/>
              <p:nvPr/>
            </p:nvSpPr>
            <p:spPr bwMode="auto">
              <a:xfrm>
                <a:off x="5725985" y="5481971"/>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69" name="Oval 268">
                <a:extLst>
                  <a:ext uri="{FF2B5EF4-FFF2-40B4-BE49-F238E27FC236}">
                    <a16:creationId xmlns:a16="http://schemas.microsoft.com/office/drawing/2014/main" xmlns="" id="{9A4F05D3-4617-2541-9F8F-A285703B24D4}"/>
                  </a:ext>
                </a:extLst>
              </p:cNvPr>
              <p:cNvSpPr/>
              <p:nvPr/>
            </p:nvSpPr>
            <p:spPr bwMode="auto">
              <a:xfrm>
                <a:off x="5781650" y="507238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0" name="Oval 269">
                <a:extLst>
                  <a:ext uri="{FF2B5EF4-FFF2-40B4-BE49-F238E27FC236}">
                    <a16:creationId xmlns:a16="http://schemas.microsoft.com/office/drawing/2014/main" xmlns="" id="{6C2DA454-B89C-F84B-9B2A-891845382085}"/>
                  </a:ext>
                </a:extLst>
              </p:cNvPr>
              <p:cNvSpPr/>
              <p:nvPr/>
            </p:nvSpPr>
            <p:spPr bwMode="auto">
              <a:xfrm>
                <a:off x="5272571" y="528053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1" name="Oval 270">
                <a:extLst>
                  <a:ext uri="{FF2B5EF4-FFF2-40B4-BE49-F238E27FC236}">
                    <a16:creationId xmlns:a16="http://schemas.microsoft.com/office/drawing/2014/main" xmlns="" id="{5D2071A3-5D78-9545-9C02-82B3BDAD2319}"/>
                  </a:ext>
                </a:extLst>
              </p:cNvPr>
              <p:cNvSpPr/>
              <p:nvPr/>
            </p:nvSpPr>
            <p:spPr bwMode="auto">
              <a:xfrm>
                <a:off x="5447102" y="504075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2" name="Oval 271">
                <a:extLst>
                  <a:ext uri="{FF2B5EF4-FFF2-40B4-BE49-F238E27FC236}">
                    <a16:creationId xmlns:a16="http://schemas.microsoft.com/office/drawing/2014/main" xmlns="" id="{540DB735-DBEA-BA4C-9F0A-7DEE5B34EBE9}"/>
                  </a:ext>
                </a:extLst>
              </p:cNvPr>
              <p:cNvSpPr/>
              <p:nvPr/>
            </p:nvSpPr>
            <p:spPr bwMode="auto">
              <a:xfrm>
                <a:off x="5319194" y="520295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3" name="Oval 272">
                <a:extLst>
                  <a:ext uri="{FF2B5EF4-FFF2-40B4-BE49-F238E27FC236}">
                    <a16:creationId xmlns:a16="http://schemas.microsoft.com/office/drawing/2014/main" xmlns="" id="{225465EA-AE01-3845-A42F-4DD42B41419B}"/>
                  </a:ext>
                </a:extLst>
              </p:cNvPr>
              <p:cNvSpPr/>
              <p:nvPr/>
            </p:nvSpPr>
            <p:spPr bwMode="auto">
              <a:xfrm>
                <a:off x="5380337" y="520474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4" name="Oval 273">
                <a:extLst>
                  <a:ext uri="{FF2B5EF4-FFF2-40B4-BE49-F238E27FC236}">
                    <a16:creationId xmlns:a16="http://schemas.microsoft.com/office/drawing/2014/main" xmlns="" id="{4720F457-5696-CF4F-8E41-379188061CE2}"/>
                  </a:ext>
                </a:extLst>
              </p:cNvPr>
              <p:cNvSpPr/>
              <p:nvPr/>
            </p:nvSpPr>
            <p:spPr bwMode="auto">
              <a:xfrm>
                <a:off x="5516255" y="614159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5" name="Oval 274">
                <a:extLst>
                  <a:ext uri="{FF2B5EF4-FFF2-40B4-BE49-F238E27FC236}">
                    <a16:creationId xmlns:a16="http://schemas.microsoft.com/office/drawing/2014/main" xmlns="" id="{9E6B181D-E8F5-8F4A-AAA5-2A7050B933C6}"/>
                  </a:ext>
                </a:extLst>
              </p:cNvPr>
              <p:cNvSpPr/>
              <p:nvPr/>
            </p:nvSpPr>
            <p:spPr bwMode="auto">
              <a:xfrm>
                <a:off x="6633651" y="530889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6" name="Oval 275">
                <a:extLst>
                  <a:ext uri="{FF2B5EF4-FFF2-40B4-BE49-F238E27FC236}">
                    <a16:creationId xmlns:a16="http://schemas.microsoft.com/office/drawing/2014/main" xmlns="" id="{D115559A-9B1A-E143-8DBC-8E517BC03854}"/>
                  </a:ext>
                </a:extLst>
              </p:cNvPr>
              <p:cNvSpPr/>
              <p:nvPr/>
            </p:nvSpPr>
            <p:spPr bwMode="auto">
              <a:xfrm>
                <a:off x="5261246" y="507238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7" name="Oval 276">
                <a:extLst>
                  <a:ext uri="{FF2B5EF4-FFF2-40B4-BE49-F238E27FC236}">
                    <a16:creationId xmlns:a16="http://schemas.microsoft.com/office/drawing/2014/main" xmlns="" id="{590B88ED-A3EB-FE4C-BCF1-E2641A21B424}"/>
                  </a:ext>
                </a:extLst>
              </p:cNvPr>
              <p:cNvSpPr/>
              <p:nvPr/>
            </p:nvSpPr>
            <p:spPr bwMode="auto">
              <a:xfrm>
                <a:off x="5224623" y="512589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8" name="Oval 277">
                <a:extLst>
                  <a:ext uri="{FF2B5EF4-FFF2-40B4-BE49-F238E27FC236}">
                    <a16:creationId xmlns:a16="http://schemas.microsoft.com/office/drawing/2014/main" xmlns="" id="{CA5BA06E-E378-484C-8E08-14896416E75A}"/>
                  </a:ext>
                </a:extLst>
              </p:cNvPr>
              <p:cNvSpPr/>
              <p:nvPr/>
            </p:nvSpPr>
            <p:spPr bwMode="auto">
              <a:xfrm>
                <a:off x="5471076" y="514354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79" name="Oval 278">
                <a:extLst>
                  <a:ext uri="{FF2B5EF4-FFF2-40B4-BE49-F238E27FC236}">
                    <a16:creationId xmlns:a16="http://schemas.microsoft.com/office/drawing/2014/main" xmlns="" id="{26E58BF6-647B-2247-A7A3-F3789AA0151D}"/>
                  </a:ext>
                </a:extLst>
              </p:cNvPr>
              <p:cNvSpPr/>
              <p:nvPr/>
            </p:nvSpPr>
            <p:spPr bwMode="auto">
              <a:xfrm>
                <a:off x="6498486" y="562801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0" name="Oval 279">
                <a:extLst>
                  <a:ext uri="{FF2B5EF4-FFF2-40B4-BE49-F238E27FC236}">
                    <a16:creationId xmlns:a16="http://schemas.microsoft.com/office/drawing/2014/main" xmlns="" id="{0A1403FF-85C7-7648-B438-5F9E364F9D65}"/>
                  </a:ext>
                </a:extLst>
              </p:cNvPr>
              <p:cNvSpPr/>
              <p:nvPr/>
            </p:nvSpPr>
            <p:spPr bwMode="auto">
              <a:xfrm>
                <a:off x="6100297" y="540032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1" name="Oval 280">
                <a:extLst>
                  <a:ext uri="{FF2B5EF4-FFF2-40B4-BE49-F238E27FC236}">
                    <a16:creationId xmlns:a16="http://schemas.microsoft.com/office/drawing/2014/main" xmlns="" id="{801B3E35-7984-C340-BA2E-90280052EDDA}"/>
                  </a:ext>
                </a:extLst>
              </p:cNvPr>
              <p:cNvSpPr/>
              <p:nvPr/>
            </p:nvSpPr>
            <p:spPr bwMode="auto">
              <a:xfrm>
                <a:off x="5365240" y="512939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2" name="Oval 281">
                <a:extLst>
                  <a:ext uri="{FF2B5EF4-FFF2-40B4-BE49-F238E27FC236}">
                    <a16:creationId xmlns:a16="http://schemas.microsoft.com/office/drawing/2014/main" xmlns="" id="{EBD75D83-A5EE-904F-993F-AB8E776A2301}"/>
                  </a:ext>
                </a:extLst>
              </p:cNvPr>
              <p:cNvSpPr/>
              <p:nvPr/>
            </p:nvSpPr>
            <p:spPr bwMode="auto">
              <a:xfrm>
                <a:off x="6172269" y="5469182"/>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3" name="Oval 282">
                <a:extLst>
                  <a:ext uri="{FF2B5EF4-FFF2-40B4-BE49-F238E27FC236}">
                    <a16:creationId xmlns:a16="http://schemas.microsoft.com/office/drawing/2014/main" xmlns="" id="{7D1D0A21-EC66-2943-82C2-673C22F6943F}"/>
                  </a:ext>
                </a:extLst>
              </p:cNvPr>
              <p:cNvSpPr/>
              <p:nvPr/>
            </p:nvSpPr>
            <p:spPr bwMode="auto">
              <a:xfrm>
                <a:off x="6220217" y="552387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4" name="Oval 283">
                <a:extLst>
                  <a:ext uri="{FF2B5EF4-FFF2-40B4-BE49-F238E27FC236}">
                    <a16:creationId xmlns:a16="http://schemas.microsoft.com/office/drawing/2014/main" xmlns="" id="{2F589F9D-4BD4-764D-ADD1-A95FE2314F86}"/>
                  </a:ext>
                </a:extLst>
              </p:cNvPr>
              <p:cNvSpPr/>
              <p:nvPr/>
            </p:nvSpPr>
            <p:spPr bwMode="auto">
              <a:xfrm>
                <a:off x="6274756" y="569496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5" name="Oval 284">
                <a:extLst>
                  <a:ext uri="{FF2B5EF4-FFF2-40B4-BE49-F238E27FC236}">
                    <a16:creationId xmlns:a16="http://schemas.microsoft.com/office/drawing/2014/main" xmlns="" id="{33EA2211-7BA2-7245-9C70-B9E7D27B8434}"/>
                  </a:ext>
                </a:extLst>
              </p:cNvPr>
              <p:cNvSpPr/>
              <p:nvPr/>
            </p:nvSpPr>
            <p:spPr bwMode="auto">
              <a:xfrm>
                <a:off x="4568804" y="554272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6" name="Oval 285">
                <a:extLst>
                  <a:ext uri="{FF2B5EF4-FFF2-40B4-BE49-F238E27FC236}">
                    <a16:creationId xmlns:a16="http://schemas.microsoft.com/office/drawing/2014/main" xmlns="" id="{9C612E4A-11B1-1E48-88B6-2D9F3CEF5315}"/>
                  </a:ext>
                </a:extLst>
              </p:cNvPr>
              <p:cNvSpPr/>
              <p:nvPr/>
            </p:nvSpPr>
            <p:spPr bwMode="auto">
              <a:xfrm>
                <a:off x="5650590" y="538030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7" name="Oval 286">
                <a:extLst>
                  <a:ext uri="{FF2B5EF4-FFF2-40B4-BE49-F238E27FC236}">
                    <a16:creationId xmlns:a16="http://schemas.microsoft.com/office/drawing/2014/main" xmlns="" id="{DB78B8A5-0F20-2845-B049-4BCF935DEA91}"/>
                  </a:ext>
                </a:extLst>
              </p:cNvPr>
              <p:cNvSpPr/>
              <p:nvPr/>
            </p:nvSpPr>
            <p:spPr bwMode="auto">
              <a:xfrm>
                <a:off x="6039747" y="5551539"/>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8" name="Oval 287">
                <a:extLst>
                  <a:ext uri="{FF2B5EF4-FFF2-40B4-BE49-F238E27FC236}">
                    <a16:creationId xmlns:a16="http://schemas.microsoft.com/office/drawing/2014/main" xmlns="" id="{C57679A7-9FC0-EF43-8E55-2257ABA00334}"/>
                  </a:ext>
                </a:extLst>
              </p:cNvPr>
              <p:cNvSpPr/>
              <p:nvPr/>
            </p:nvSpPr>
            <p:spPr bwMode="auto">
              <a:xfrm>
                <a:off x="6354817" y="5836780"/>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89" name="Oval 288">
                <a:extLst>
                  <a:ext uri="{FF2B5EF4-FFF2-40B4-BE49-F238E27FC236}">
                    <a16:creationId xmlns:a16="http://schemas.microsoft.com/office/drawing/2014/main" xmlns="" id="{150F655D-2965-8E43-BE21-7C6967B10977}"/>
                  </a:ext>
                </a:extLst>
              </p:cNvPr>
              <p:cNvSpPr/>
              <p:nvPr/>
            </p:nvSpPr>
            <p:spPr bwMode="auto">
              <a:xfrm>
                <a:off x="6399096" y="5487457"/>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0" name="Oval 289">
                <a:extLst>
                  <a:ext uri="{FF2B5EF4-FFF2-40B4-BE49-F238E27FC236}">
                    <a16:creationId xmlns:a16="http://schemas.microsoft.com/office/drawing/2014/main" xmlns="" id="{A4F5D6E7-D150-E446-8E4B-B53414A1800A}"/>
                  </a:ext>
                </a:extLst>
              </p:cNvPr>
              <p:cNvSpPr/>
              <p:nvPr/>
            </p:nvSpPr>
            <p:spPr bwMode="auto">
              <a:xfrm>
                <a:off x="5536114" y="5026664"/>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1" name="Oval 290">
                <a:extLst>
                  <a:ext uri="{FF2B5EF4-FFF2-40B4-BE49-F238E27FC236}">
                    <a16:creationId xmlns:a16="http://schemas.microsoft.com/office/drawing/2014/main" xmlns="" id="{AFE0F44A-D205-3B43-9EBB-90E9B9E1CC47}"/>
                  </a:ext>
                </a:extLst>
              </p:cNvPr>
              <p:cNvSpPr/>
              <p:nvPr/>
            </p:nvSpPr>
            <p:spPr bwMode="auto">
              <a:xfrm>
                <a:off x="4597171" y="567210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2" name="Oval 291">
                <a:extLst>
                  <a:ext uri="{FF2B5EF4-FFF2-40B4-BE49-F238E27FC236}">
                    <a16:creationId xmlns:a16="http://schemas.microsoft.com/office/drawing/2014/main" xmlns="" id="{B3023B22-7244-E24E-A101-8E9F1A5D5C2C}"/>
                  </a:ext>
                </a:extLst>
              </p:cNvPr>
              <p:cNvSpPr/>
              <p:nvPr/>
            </p:nvSpPr>
            <p:spPr bwMode="auto">
              <a:xfrm>
                <a:off x="4580379" y="5711833"/>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3" name="Oval 292">
                <a:extLst>
                  <a:ext uri="{FF2B5EF4-FFF2-40B4-BE49-F238E27FC236}">
                    <a16:creationId xmlns:a16="http://schemas.microsoft.com/office/drawing/2014/main" xmlns="" id="{FAF0BDCE-4E40-1347-9EEA-1009780B66B7}"/>
                  </a:ext>
                </a:extLst>
              </p:cNvPr>
              <p:cNvSpPr/>
              <p:nvPr/>
            </p:nvSpPr>
            <p:spPr bwMode="auto">
              <a:xfrm>
                <a:off x="5405261" y="510303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4" name="Oval 293">
                <a:extLst>
                  <a:ext uri="{FF2B5EF4-FFF2-40B4-BE49-F238E27FC236}">
                    <a16:creationId xmlns:a16="http://schemas.microsoft.com/office/drawing/2014/main" xmlns="" id="{7105B40E-2E9F-BC4A-838A-F438C8548E54}"/>
                  </a:ext>
                </a:extLst>
              </p:cNvPr>
              <p:cNvSpPr/>
              <p:nvPr/>
            </p:nvSpPr>
            <p:spPr bwMode="auto">
              <a:xfrm>
                <a:off x="4513093" y="5647688"/>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sp>
            <p:nvSpPr>
              <p:cNvPr id="295" name="Oval 294">
                <a:extLst>
                  <a:ext uri="{FF2B5EF4-FFF2-40B4-BE49-F238E27FC236}">
                    <a16:creationId xmlns:a16="http://schemas.microsoft.com/office/drawing/2014/main" xmlns="" id="{46904A0D-6D87-0840-A1E5-D8CA757A8262}"/>
                  </a:ext>
                </a:extLst>
              </p:cNvPr>
              <p:cNvSpPr/>
              <p:nvPr/>
            </p:nvSpPr>
            <p:spPr bwMode="auto">
              <a:xfrm>
                <a:off x="6378280" y="5392151"/>
                <a:ext cx="47948" cy="45719"/>
              </a:xfrm>
              <a:prstGeom prst="ellipse">
                <a:avLst/>
              </a:prstGeom>
              <a:solidFill>
                <a:srgbClr val="9933FF"/>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a typeface="ＭＳ Ｐゴシック" pitchFamily="-16" charset="-128"/>
                </a:endParaRPr>
              </a:p>
            </p:txBody>
          </p:sp>
        </p:grpSp>
      </p:grpSp>
      <p:graphicFrame>
        <p:nvGraphicFramePr>
          <p:cNvPr id="302" name="Group 69">
            <a:extLst>
              <a:ext uri="{FF2B5EF4-FFF2-40B4-BE49-F238E27FC236}">
                <a16:creationId xmlns:a16="http://schemas.microsoft.com/office/drawing/2014/main" xmlns="" id="{EF75A1FF-BF73-6344-B53A-AC685214286D}"/>
              </a:ext>
            </a:extLst>
          </p:cNvPr>
          <p:cNvGraphicFramePr>
            <a:graphicFrameLocks noGrp="1"/>
          </p:cNvGraphicFramePr>
          <p:nvPr>
            <p:extLst/>
          </p:nvPr>
        </p:nvGraphicFramePr>
        <p:xfrm>
          <a:off x="4578013" y="1226048"/>
          <a:ext cx="2051387" cy="3834384"/>
        </p:xfrm>
        <a:graphic>
          <a:graphicData uri="http://schemas.openxmlformats.org/drawingml/2006/table">
            <a:tbl>
              <a:tblPr bandRow="1">
                <a:tableStyleId>{3B4B98B0-60AC-42C2-AFA5-B58CD77FA1E5}</a:tableStyleId>
              </a:tblPr>
              <a:tblGrid>
                <a:gridCol w="2051387">
                  <a:extLst>
                    <a:ext uri="{9D8B030D-6E8A-4147-A177-3AD203B41FA5}">
                      <a16:colId xmlns:a16="http://schemas.microsoft.com/office/drawing/2014/main" xmlns="" val="20000"/>
                    </a:ext>
                  </a:extLst>
                </a:gridCol>
              </a:tblGrid>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Arkansas Electric </a:t>
                      </a:r>
                      <a:r>
                        <a:rPr lang="en-US" sz="800" dirty="0">
                          <a:effectLst/>
                          <a:latin typeface="+mn-lt"/>
                          <a:ea typeface="Calibri" panose="020F0502020204030204" pitchFamily="34" charset="0"/>
                          <a:cs typeface="Arial" panose="020B0604020202020204" pitchFamily="34" charset="0"/>
                        </a:rPr>
                        <a:t>Cooperatives</a:t>
                      </a:r>
                      <a:r>
                        <a:rPr lang="en-US" sz="800" dirty="0">
                          <a:effectLst/>
                          <a:latin typeface="+mn-lt"/>
                          <a:ea typeface="Calibri" panose="020F0502020204030204" pitchFamily="34" charset="0"/>
                          <a:cs typeface="Times New Roman" panose="02020603050405020304" pitchFamily="18" charset="0"/>
                        </a:rPr>
                        <a:t>, INC</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57230610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ASAB</a:t>
                      </a:r>
                      <a:r>
                        <a:rPr lang="en-US" sz="800" baseline="0" dirty="0">
                          <a:effectLst/>
                          <a:latin typeface="+mn-lt"/>
                          <a:ea typeface="Calibri" panose="020F0502020204030204" pitchFamily="34" charset="0"/>
                          <a:cs typeface="Times New Roman" panose="02020603050405020304" pitchFamily="18" charset="0"/>
                        </a:rPr>
                        <a:t> Zero Substation (GASCO – Power Generation Units at </a:t>
                      </a:r>
                      <a:r>
                        <a:rPr lang="en-US" sz="800" baseline="0" dirty="0" err="1">
                          <a:effectLst/>
                          <a:latin typeface="+mn-lt"/>
                          <a:ea typeface="Calibri" panose="020F0502020204030204" pitchFamily="34" charset="0"/>
                          <a:cs typeface="Times New Roman" panose="02020603050405020304" pitchFamily="18" charset="0"/>
                        </a:rPr>
                        <a:t>Habshan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567911622"/>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AtA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19918583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Atchison-Holt</a:t>
                      </a:r>
                      <a:r>
                        <a:rPr lang="en-US" sz="800" baseline="0" dirty="0">
                          <a:effectLst/>
                          <a:latin typeface="+mn-lt"/>
                          <a:ea typeface="Calibri" panose="020F0502020204030204" pitchFamily="34" charset="0"/>
                          <a:cs typeface="Times New Roman" panose="02020603050405020304" pitchFamily="18" charset="0"/>
                        </a:rPr>
                        <a:t> Electric Cooperative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5174668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ATCO Electric</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0758588"/>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ATCO Gas</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0038736"/>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Atlantica</a:t>
                      </a:r>
                      <a:r>
                        <a:rPr lang="en-US" sz="800" dirty="0">
                          <a:effectLst/>
                          <a:latin typeface="+mn-lt"/>
                          <a:ea typeface="Calibri" panose="020F0502020204030204" pitchFamily="34" charset="0"/>
                          <a:cs typeface="Times New Roman" panose="02020603050405020304" pitchFamily="18" charset="0"/>
                        </a:rPr>
                        <a:t> Yield plc</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4875219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Aurora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774329535"/>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Ausgrid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46954500"/>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Ausnet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2798022"/>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Austin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26005811"/>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Avantha</a:t>
                      </a:r>
                      <a:r>
                        <a:rPr lang="en-US" sz="800" dirty="0">
                          <a:effectLst/>
                          <a:latin typeface="+mn-lt"/>
                          <a:ea typeface="Calibri" panose="020F0502020204030204" pitchFamily="34" charset="0"/>
                          <a:cs typeface="Times New Roman" panose="02020603050405020304" pitchFamily="18" charset="0"/>
                        </a:rPr>
                        <a:t> Power</a:t>
                      </a:r>
                      <a:r>
                        <a:rPr lang="en-US" sz="800" baseline="0" dirty="0">
                          <a:effectLst/>
                          <a:latin typeface="+mn-lt"/>
                          <a:ea typeface="Calibri" panose="020F0502020204030204" pitchFamily="34" charset="0"/>
                          <a:cs typeface="Times New Roman" panose="02020603050405020304" pitchFamily="18" charset="0"/>
                        </a:rPr>
                        <a:t> &amp; Infrastructure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85357789"/>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AZUSA Light and Water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86756657"/>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Bangladesh</a:t>
                      </a:r>
                      <a:r>
                        <a:rPr lang="en-US" sz="800" baseline="0" dirty="0">
                          <a:effectLst/>
                          <a:latin typeface="+mn-lt"/>
                          <a:ea typeface="Calibri" panose="020F0502020204030204" pitchFamily="34" charset="0"/>
                          <a:cs typeface="Times New Roman" panose="02020603050405020304" pitchFamily="18" charset="0"/>
                        </a:rPr>
                        <a:t> Power Development Board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Bangladesh Rural Electrification Board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Baraka Power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533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Barapukuria</a:t>
                      </a:r>
                      <a:r>
                        <a:rPr lang="en-US" sz="800" dirty="0">
                          <a:effectLst/>
                          <a:latin typeface="+mn-lt"/>
                          <a:ea typeface="Calibri" panose="020F0502020204030204" pitchFamily="34" charset="0"/>
                          <a:cs typeface="Times New Roman" panose="02020603050405020304" pitchFamily="18" charset="0"/>
                        </a:rPr>
                        <a:t> Power Station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Basin Electric</a:t>
                      </a:r>
                      <a:r>
                        <a:rPr lang="en-US" sz="800" baseline="0" dirty="0">
                          <a:effectLst/>
                          <a:latin typeface="+mn-lt"/>
                          <a:ea typeface="Calibri" panose="020F0502020204030204" pitchFamily="34" charset="0"/>
                          <a:cs typeface="Times New Roman" panose="02020603050405020304" pitchFamily="18" charset="0"/>
                        </a:rPr>
                        <a:t> Power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Bayfield</a:t>
                      </a:r>
                      <a:r>
                        <a:rPr lang="en-US" sz="800" baseline="0" dirty="0">
                          <a:effectLst/>
                          <a:latin typeface="+mn-lt"/>
                          <a:ea typeface="Calibri" panose="020F0502020204030204" pitchFamily="34" charset="0"/>
                          <a:cs typeface="Times New Roman" panose="02020603050405020304" pitchFamily="18" charset="0"/>
                        </a:rPr>
                        <a:t>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BC Hydro</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4533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BESCOM</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82981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1000"/>
                                        <p:tgtEl>
                                          <p:spTgt spid="84"/>
                                        </p:tgtEl>
                                      </p:cBhvr>
                                    </p:animEffect>
                                  </p:childTnLst>
                                </p:cTn>
                              </p:par>
                              <p:par>
                                <p:cTn id="8" presetID="22" presetClass="entr" presetSubtype="1"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up)">
                                      <p:cBhvr>
                                        <p:cTn id="10" dur="1000"/>
                                        <p:tgtEl>
                                          <p:spTgt spid="85"/>
                                        </p:tgtEl>
                                      </p:cBhvr>
                                    </p:animEffect>
                                  </p:childTnLst>
                                </p:cTn>
                              </p:par>
                              <p:par>
                                <p:cTn id="11" presetID="22" presetClass="entr" presetSubtype="1"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wipe(up)">
                                      <p:cBhvr>
                                        <p:cTn id="13"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Utilities in SGMM community baseline (cont.)</a:t>
            </a:r>
          </a:p>
        </p:txBody>
      </p:sp>
      <p:graphicFrame>
        <p:nvGraphicFramePr>
          <p:cNvPr id="8" name="Group 69">
            <a:extLst>
              <a:ext uri="{FF2B5EF4-FFF2-40B4-BE49-F238E27FC236}">
                <a16:creationId xmlns:a16="http://schemas.microsoft.com/office/drawing/2014/main" xmlns="" id="{48D85FC8-17DE-834C-9321-F47201DCAB37}"/>
              </a:ext>
            </a:extLst>
          </p:cNvPr>
          <p:cNvGraphicFramePr>
            <a:graphicFrameLocks noGrp="1"/>
          </p:cNvGraphicFramePr>
          <p:nvPr>
            <p:extLst/>
          </p:nvPr>
        </p:nvGraphicFramePr>
        <p:xfrm>
          <a:off x="4572001" y="1228542"/>
          <a:ext cx="2057400" cy="4541520"/>
        </p:xfrm>
        <a:graphic>
          <a:graphicData uri="http://schemas.openxmlformats.org/drawingml/2006/table">
            <a:tbl>
              <a:tblPr bandRow="1">
                <a:tableStyleId>{3B4B98B0-60AC-42C2-AFA5-B58CD77FA1E5}</a:tableStyleId>
              </a:tblPr>
              <a:tblGrid>
                <a:gridCol w="2057400">
                  <a:extLst>
                    <a:ext uri="{9D8B030D-6E8A-4147-A177-3AD203B41FA5}">
                      <a16:colId xmlns:a16="http://schemas.microsoft.com/office/drawing/2014/main" xmlns="" val="20000"/>
                    </a:ext>
                  </a:extLst>
                </a:gridCol>
              </a:tblGrid>
              <a:tr h="161175">
                <a:tc>
                  <a:txBody>
                    <a:bodyPr/>
                    <a:lstStyle/>
                    <a:p>
                      <a:pPr marL="0" marR="0">
                        <a:spcBef>
                          <a:spcPts val="0"/>
                        </a:spcBef>
                        <a:spcAft>
                          <a:spcPts val="0"/>
                        </a:spcAft>
                      </a:pPr>
                      <a:r>
                        <a:rPr lang="en-US" sz="800" dirty="0">
                          <a:effectLst/>
                          <a:latin typeface="+mn-lt"/>
                        </a:rPr>
                        <a:t>DONG Energy Sales &amp; Distribution A/S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DPA Power Generation International</a:t>
                      </a:r>
                      <a:r>
                        <a:rPr lang="en-US" sz="800" baseline="0" dirty="0">
                          <a:effectLst/>
                          <a:latin typeface="+mn-lt"/>
                          <a:ea typeface="Calibri" panose="020F0502020204030204" pitchFamily="34" charset="0"/>
                          <a:cs typeface="Times New Roman" panose="02020603050405020304" pitchFamily="18" charset="0"/>
                        </a:rPr>
                        <a:t>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t>
                      </a:r>
                      <a:r>
                        <a:rPr lang="en-US" sz="800" baseline="0" dirty="0">
                          <a:effectLst/>
                          <a:latin typeface="+mn-lt"/>
                          <a:ea typeface="Calibri" panose="020F0502020204030204" pitchFamily="34" charset="0"/>
                          <a:cs typeface="Times New Roman" panose="02020603050405020304" pitchFamily="18" charset="0"/>
                        </a:rPr>
                        <a:t> </a:t>
                      </a:r>
                      <a:r>
                        <a:rPr lang="en-US" sz="800" baseline="0" dirty="0" err="1">
                          <a:effectLst/>
                          <a:latin typeface="+mn-lt"/>
                          <a:ea typeface="Calibri" panose="020F0502020204030204" pitchFamily="34" charset="0"/>
                          <a:cs typeface="Times New Roman" panose="02020603050405020304" pitchFamily="18" charset="0"/>
                        </a:rPr>
                        <a:t>Narla</a:t>
                      </a:r>
                      <a:r>
                        <a:rPr lang="en-US" sz="800" baseline="0" dirty="0">
                          <a:effectLst/>
                          <a:latin typeface="+mn-lt"/>
                          <a:ea typeface="Calibri" panose="020F0502020204030204" pitchFamily="34" charset="0"/>
                          <a:cs typeface="Times New Roman" panose="02020603050405020304" pitchFamily="18" charset="0"/>
                        </a:rPr>
                        <a:t> Tata Rao (Vijayawada) TPS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Drax</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61175">
                <a:tc>
                  <a:txBody>
                    <a:bodyPr/>
                    <a:lstStyle/>
                    <a:p>
                      <a:pPr marL="0" marR="0">
                        <a:spcBef>
                          <a:spcPts val="0"/>
                        </a:spcBef>
                        <a:spcAft>
                          <a:spcPts val="0"/>
                        </a:spcAft>
                      </a:pPr>
                      <a:r>
                        <a:rPr lang="en-US" sz="800" dirty="0">
                          <a:effectLst/>
                          <a:latin typeface="+mn-lt"/>
                        </a:rPr>
                        <a:t>DTE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Dubai Electricity and</a:t>
                      </a:r>
                      <a:r>
                        <a:rPr lang="en-US" sz="800" baseline="0" dirty="0">
                          <a:effectLst/>
                          <a:latin typeface="+mn-lt"/>
                          <a:ea typeface="Calibri" panose="020F0502020204030204" pitchFamily="34" charset="0"/>
                          <a:cs typeface="Times New Roman" panose="02020603050405020304" pitchFamily="18" charset="0"/>
                        </a:rPr>
                        <a:t> Water Authority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DUBAL Power Plant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61175">
                <a:tc>
                  <a:txBody>
                    <a:bodyPr/>
                    <a:lstStyle/>
                    <a:p>
                      <a:pPr marL="0" marR="0">
                        <a:spcBef>
                          <a:spcPts val="0"/>
                        </a:spcBef>
                        <a:spcAft>
                          <a:spcPts val="0"/>
                        </a:spcAft>
                      </a:pPr>
                      <a:r>
                        <a:rPr lang="en-US" sz="800" dirty="0">
                          <a:effectLst/>
                          <a:latin typeface="+mn-lt"/>
                        </a:rPr>
                        <a:t>Duke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161175">
                <a:tc>
                  <a:txBody>
                    <a:bodyPr/>
                    <a:lstStyle/>
                    <a:p>
                      <a:pPr marL="0" marR="0">
                        <a:spcBef>
                          <a:spcPts val="0"/>
                        </a:spcBef>
                        <a:spcAft>
                          <a:spcPts val="0"/>
                        </a:spcAft>
                      </a:pPr>
                      <a:r>
                        <a:rPr lang="en-US" sz="800" dirty="0" err="1">
                          <a:effectLst/>
                          <a:latin typeface="+mn-lt"/>
                        </a:rPr>
                        <a:t>Eandis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Eandis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cvba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8"/>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East Kentucky</a:t>
                      </a:r>
                      <a:r>
                        <a:rPr lang="en-US" sz="800" baseline="0" dirty="0">
                          <a:effectLst/>
                          <a:latin typeface="+mn-lt"/>
                          <a:ea typeface="Calibri" panose="020F0502020204030204" pitchFamily="34" charset="0"/>
                          <a:cs typeface="Times New Roman" panose="02020603050405020304" pitchFamily="18" charset="0"/>
                        </a:rPr>
                        <a:t> Power Cooperative,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9"/>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t>
                      </a:r>
                      <a:r>
                        <a:rPr lang="en-US" sz="800" baseline="0" dirty="0">
                          <a:effectLst/>
                          <a:latin typeface="+mn-lt"/>
                          <a:ea typeface="Calibri" panose="020F0502020204030204" pitchFamily="34" charset="0"/>
                          <a:cs typeface="Times New Roman" panose="02020603050405020304" pitchFamily="18" charset="0"/>
                        </a:rPr>
                        <a:t> </a:t>
                      </a:r>
                      <a:r>
                        <a:rPr lang="en-US" sz="800" baseline="0" dirty="0" err="1">
                          <a:effectLst/>
                          <a:latin typeface="+mn-lt"/>
                          <a:ea typeface="Calibri" panose="020F0502020204030204" pitchFamily="34" charset="0"/>
                          <a:cs typeface="Times New Roman" panose="02020603050405020304" pitchFamily="18" charset="0"/>
                        </a:rPr>
                        <a:t>Narla</a:t>
                      </a:r>
                      <a:r>
                        <a:rPr lang="en-US" sz="800" baseline="0" dirty="0">
                          <a:effectLst/>
                          <a:latin typeface="+mn-lt"/>
                          <a:ea typeface="Calibri" panose="020F0502020204030204" pitchFamily="34" charset="0"/>
                          <a:cs typeface="Times New Roman" panose="02020603050405020304" pitchFamily="18" charset="0"/>
                        </a:rPr>
                        <a:t> Tata Rao (Vijayawada) TPS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Drax</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1"/>
                  </a:ext>
                </a:extLst>
              </a:tr>
              <a:tr h="161175">
                <a:tc>
                  <a:txBody>
                    <a:bodyPr/>
                    <a:lstStyle/>
                    <a:p>
                      <a:pPr marL="0" marR="0">
                        <a:spcBef>
                          <a:spcPts val="0"/>
                        </a:spcBef>
                        <a:spcAft>
                          <a:spcPts val="0"/>
                        </a:spcAft>
                      </a:pPr>
                      <a:r>
                        <a:rPr lang="en-US" sz="800" dirty="0">
                          <a:effectLst/>
                          <a:latin typeface="+mn-lt"/>
                        </a:rPr>
                        <a:t>DTE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Dubai Electricity and</a:t>
                      </a:r>
                      <a:r>
                        <a:rPr lang="en-US" sz="800" baseline="0" dirty="0">
                          <a:effectLst/>
                          <a:latin typeface="+mn-lt"/>
                          <a:ea typeface="Calibri" panose="020F0502020204030204" pitchFamily="34" charset="0"/>
                          <a:cs typeface="Times New Roman" panose="02020603050405020304" pitchFamily="18" charset="0"/>
                        </a:rPr>
                        <a:t> Water Authority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3"/>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DUBAL Power Plant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89508002"/>
                  </a:ext>
                </a:extLst>
              </a:tr>
              <a:tr h="161175">
                <a:tc>
                  <a:txBody>
                    <a:bodyPr/>
                    <a:lstStyle/>
                    <a:p>
                      <a:pPr marL="0" marR="0">
                        <a:spcBef>
                          <a:spcPts val="0"/>
                        </a:spcBef>
                        <a:spcAft>
                          <a:spcPts val="0"/>
                        </a:spcAft>
                      </a:pPr>
                      <a:r>
                        <a:rPr lang="en-US" sz="800" dirty="0">
                          <a:effectLst/>
                          <a:latin typeface="+mn-lt"/>
                        </a:rPr>
                        <a:t>Duke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7492710"/>
                  </a:ext>
                </a:extLst>
              </a:tr>
              <a:tr h="161175">
                <a:tc>
                  <a:txBody>
                    <a:bodyPr/>
                    <a:lstStyle/>
                    <a:p>
                      <a:pPr marL="0" marR="0">
                        <a:spcBef>
                          <a:spcPts val="0"/>
                        </a:spcBef>
                        <a:spcAft>
                          <a:spcPts val="0"/>
                        </a:spcAft>
                      </a:pPr>
                      <a:r>
                        <a:rPr lang="en-US" sz="800" dirty="0" err="1">
                          <a:effectLst/>
                          <a:latin typeface="+mn-lt"/>
                        </a:rPr>
                        <a:t>Eandis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37325104"/>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Eandis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cvba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37391906"/>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East Kentucky</a:t>
                      </a:r>
                      <a:r>
                        <a:rPr lang="en-US" sz="800" baseline="0" dirty="0">
                          <a:effectLst/>
                          <a:latin typeface="+mn-lt"/>
                          <a:ea typeface="Calibri" panose="020F0502020204030204" pitchFamily="34" charset="0"/>
                          <a:cs typeface="Times New Roman" panose="02020603050405020304" pitchFamily="18" charset="0"/>
                        </a:rPr>
                        <a:t> Power Cooperative,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2041445"/>
                  </a:ext>
                </a:extLst>
              </a:tr>
              <a:tr h="161175">
                <a:tc>
                  <a:txBody>
                    <a:bodyPr/>
                    <a:lstStyle/>
                    <a:p>
                      <a:pPr marL="0" marR="0">
                        <a:spcBef>
                          <a:spcPts val="0"/>
                        </a:spcBef>
                        <a:spcAft>
                          <a:spcPts val="0"/>
                        </a:spcAft>
                      </a:pPr>
                      <a:r>
                        <a:rPr lang="en-US" sz="800" dirty="0">
                          <a:effectLst/>
                          <a:latin typeface="+mn-lt"/>
                        </a:rPr>
                        <a:t>East Miss EPA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97239162"/>
                  </a:ext>
                </a:extLst>
              </a:tr>
              <a:tr h="161175">
                <a:tc>
                  <a:txBody>
                    <a:bodyPr/>
                    <a:lstStyle/>
                    <a:p>
                      <a:pPr marL="0" marR="0">
                        <a:spcBef>
                          <a:spcPts val="0"/>
                        </a:spcBef>
                        <a:spcAft>
                          <a:spcPts val="0"/>
                        </a:spcAft>
                      </a:pPr>
                      <a:r>
                        <a:rPr lang="en-US" sz="800" dirty="0">
                          <a:effectLst/>
                          <a:latin typeface="+mn-lt"/>
                        </a:rPr>
                        <a:t>EDF Energy Networks Branch</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7629485"/>
                  </a:ext>
                </a:extLst>
              </a:tr>
              <a:tr h="161175">
                <a:tc>
                  <a:txBody>
                    <a:bodyPr/>
                    <a:lstStyle/>
                    <a:p>
                      <a:pPr marL="0" marR="0">
                        <a:spcBef>
                          <a:spcPts val="0"/>
                        </a:spcBef>
                        <a:spcAft>
                          <a:spcPts val="0"/>
                        </a:spcAft>
                      </a:pPr>
                      <a:r>
                        <a:rPr lang="en-US" sz="800" dirty="0">
                          <a:effectLst/>
                          <a:latin typeface="+mn-lt"/>
                        </a:rPr>
                        <a:t>EDP - </a:t>
                      </a:r>
                      <a:r>
                        <a:rPr lang="en-US" sz="800" dirty="0" err="1">
                          <a:effectLst/>
                          <a:latin typeface="+mn-lt"/>
                        </a:rPr>
                        <a:t>Energias</a:t>
                      </a:r>
                      <a:r>
                        <a:rPr lang="en-US" sz="800" dirty="0">
                          <a:effectLst/>
                          <a:latin typeface="+mn-lt"/>
                        </a:rPr>
                        <a:t> do </a:t>
                      </a:r>
                      <a:r>
                        <a:rPr lang="en-US" sz="800" dirty="0" err="1">
                          <a:effectLst/>
                          <a:latin typeface="+mn-lt"/>
                        </a:rPr>
                        <a:t>Brasil</a:t>
                      </a:r>
                      <a:r>
                        <a:rPr lang="en-US" sz="800" dirty="0">
                          <a:effectLst/>
                          <a:latin typeface="+mn-lt"/>
                        </a:rPr>
                        <a:t>, S.A.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2635168"/>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Eggborough</a:t>
                      </a:r>
                      <a:r>
                        <a:rPr lang="en-US" sz="800" baseline="0" dirty="0">
                          <a:effectLst/>
                          <a:latin typeface="+mn-lt"/>
                          <a:ea typeface="Calibri" panose="020F0502020204030204" pitchFamily="34" charset="0"/>
                          <a:cs typeface="Times New Roman" panose="02020603050405020304" pitchFamily="18" charset="0"/>
                        </a:rPr>
                        <a:t> Power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81367865"/>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Electricity and Water Authority of Bahrain (Transmission Division)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71720852"/>
                  </a:ext>
                </a:extLst>
              </a:tr>
            </a:tbl>
          </a:graphicData>
        </a:graphic>
      </p:graphicFrame>
      <p:graphicFrame>
        <p:nvGraphicFramePr>
          <p:cNvPr id="9" name="Group 69">
            <a:extLst>
              <a:ext uri="{FF2B5EF4-FFF2-40B4-BE49-F238E27FC236}">
                <a16:creationId xmlns:a16="http://schemas.microsoft.com/office/drawing/2014/main" xmlns="" id="{7F1083F4-9B04-6148-9842-3958B7A90ED7}"/>
              </a:ext>
            </a:extLst>
          </p:cNvPr>
          <p:cNvGraphicFramePr>
            <a:graphicFrameLocks noGrp="1"/>
          </p:cNvGraphicFramePr>
          <p:nvPr>
            <p:extLst/>
          </p:nvPr>
        </p:nvGraphicFramePr>
        <p:xfrm>
          <a:off x="318461" y="1228542"/>
          <a:ext cx="2043739" cy="4541520"/>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CFE</a:t>
                      </a:r>
                      <a:r>
                        <a:rPr lang="en-US" sz="800" baseline="0" dirty="0">
                          <a:effectLst/>
                          <a:latin typeface="+mn-lt"/>
                          <a:ea typeface="Calibri" panose="020F0502020204030204" pitchFamily="34" charset="0"/>
                          <a:cs typeface="Times New Roman" panose="02020603050405020304" pitchFamily="18" charset="0"/>
                        </a:rPr>
                        <a:t> (Mexico) </a:t>
                      </a:r>
                      <a:r>
                        <a:rPr lang="en-US" sz="800" baseline="0" dirty="0" err="1">
                          <a:effectLst/>
                          <a:latin typeface="+mn-lt"/>
                          <a:ea typeface="Calibri" panose="020F0502020204030204" pitchFamily="34" charset="0"/>
                          <a:cs typeface="Times New Roman" panose="02020603050405020304" pitchFamily="18" charset="0"/>
                        </a:rPr>
                        <a:t>Gulfonorte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CFE (Mexico)</a:t>
                      </a:r>
                      <a:r>
                        <a:rPr lang="en-US" sz="800" baseline="0" dirty="0">
                          <a:effectLst/>
                          <a:latin typeface="+mn-lt"/>
                          <a:ea typeface="Calibri" panose="020F0502020204030204" pitchFamily="34" charset="0"/>
                          <a:cs typeface="Times New Roman" panose="02020603050405020304" pitchFamily="18" charset="0"/>
                        </a:rPr>
                        <a:t> Jalisco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CFE (Mexico)</a:t>
                      </a:r>
                      <a:r>
                        <a:rPr lang="en-US" sz="800" baseline="0" dirty="0">
                          <a:effectLst/>
                          <a:latin typeface="+mn-lt"/>
                          <a:ea typeface="Calibri" panose="020F0502020204030204" pitchFamily="34" charset="0"/>
                          <a:cs typeface="Times New Roman" panose="02020603050405020304" pitchFamily="18" charset="0"/>
                        </a:rPr>
                        <a:t> Peninsular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CFE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CFE Transmission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Chelan County PUD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694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Chettinad</a:t>
                      </a:r>
                      <a:r>
                        <a:rPr lang="en-US" sz="800" dirty="0">
                          <a:effectLst/>
                          <a:latin typeface="+mn-lt"/>
                          <a:ea typeface="Calibri" panose="020F0502020204030204" pitchFamily="34" charset="0"/>
                          <a:cs typeface="Times New Roman" panose="02020603050405020304" pitchFamily="18" charset="0"/>
                        </a:rPr>
                        <a:t> Corp.</a:t>
                      </a:r>
                      <a:r>
                        <a:rPr lang="en-US" sz="800" baseline="0" dirty="0">
                          <a:effectLst/>
                          <a:latin typeface="+mn-lt"/>
                          <a:ea typeface="Calibri" panose="020F0502020204030204" pitchFamily="34" charset="0"/>
                          <a:cs typeface="Times New Roman" panose="02020603050405020304" pitchFamily="18" charset="0"/>
                        </a:rPr>
                        <a:t> Ltd. – Power Division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938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Chhattisgarh State</a:t>
                      </a:r>
                      <a:r>
                        <a:rPr lang="en-US" sz="800" baseline="0" dirty="0">
                          <a:effectLst/>
                          <a:latin typeface="+mn-lt"/>
                          <a:ea typeface="Calibri" panose="020F0502020204030204" pitchFamily="34" charset="0"/>
                          <a:cs typeface="Times New Roman" panose="02020603050405020304" pitchFamily="18" charset="0"/>
                        </a:rPr>
                        <a:t> Power Distribution Company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Chugach Electric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694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CitiPower</a:t>
                      </a:r>
                      <a:r>
                        <a:rPr lang="en-US" sz="800" dirty="0">
                          <a:effectLst/>
                          <a:latin typeface="+mn-lt"/>
                          <a:ea typeface="Calibri" panose="020F0502020204030204" pitchFamily="34" charset="0"/>
                          <a:cs typeface="Times New Roman" panose="02020603050405020304" pitchFamily="18" charset="0"/>
                        </a:rPr>
                        <a:t> and </a:t>
                      </a:r>
                      <a:r>
                        <a:rPr lang="en-US" sz="800" dirty="0" err="1">
                          <a:effectLst/>
                          <a:latin typeface="+mn-lt"/>
                          <a:ea typeface="Calibri" panose="020F0502020204030204" pitchFamily="34" charset="0"/>
                          <a:cs typeface="Times New Roman" panose="02020603050405020304" pitchFamily="18" charset="0"/>
                        </a:rPr>
                        <a:t>Powercor</a:t>
                      </a:r>
                      <a:r>
                        <a:rPr lang="en-US" sz="800" dirty="0">
                          <a:effectLst/>
                          <a:latin typeface="+mn-lt"/>
                          <a:ea typeface="Calibri" panose="020F0502020204030204" pitchFamily="34" charset="0"/>
                          <a:cs typeface="Times New Roman" panose="02020603050405020304" pitchFamily="18" charset="0"/>
                        </a:rPr>
                        <a:t> Australia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Anaheim</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Columbus</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Danville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Dover</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Ekurhuleni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6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City Of Hamilton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Hudson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Jackson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Napoleon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Painesville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Palo Alto</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6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rPr>
                        <a:t>City Of Piqua Power System</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6948">
                <a:tc>
                  <a:txBody>
                    <a:bodyPr/>
                    <a:lstStyle/>
                    <a:p>
                      <a:pPr marL="0" marR="0">
                        <a:spcBef>
                          <a:spcPts val="0"/>
                        </a:spcBef>
                        <a:spcAft>
                          <a:spcPts val="0"/>
                        </a:spcAft>
                      </a:pPr>
                      <a:r>
                        <a:rPr lang="en-US" sz="800" dirty="0">
                          <a:effectLst/>
                          <a:latin typeface="+mn-lt"/>
                        </a:rPr>
                        <a:t>City of Riverside Public Utilities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694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City of Tshwane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6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rPr>
                        <a:t>City Of Wapakoneta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22000287"/>
                  </a:ext>
                </a:extLst>
              </a:tr>
            </a:tbl>
          </a:graphicData>
        </a:graphic>
      </p:graphicFrame>
      <p:graphicFrame>
        <p:nvGraphicFramePr>
          <p:cNvPr id="10" name="Table 9">
            <a:extLst>
              <a:ext uri="{FF2B5EF4-FFF2-40B4-BE49-F238E27FC236}">
                <a16:creationId xmlns:a16="http://schemas.microsoft.com/office/drawing/2014/main" xmlns="" id="{0E37AB64-8BF4-B24A-A77F-EDCA3E3DB409}"/>
              </a:ext>
            </a:extLst>
          </p:cNvPr>
          <p:cNvGraphicFramePr>
            <a:graphicFrameLocks noGrp="1"/>
          </p:cNvGraphicFramePr>
          <p:nvPr>
            <p:extLst/>
          </p:nvPr>
        </p:nvGraphicFramePr>
        <p:xfrm>
          <a:off x="6741158" y="1219200"/>
          <a:ext cx="2021842" cy="4541520"/>
        </p:xfrm>
        <a:graphic>
          <a:graphicData uri="http://schemas.openxmlformats.org/drawingml/2006/table">
            <a:tbl>
              <a:tblPr bandRow="1">
                <a:tableStyleId>{3B4B98B0-60AC-42C2-AFA5-B58CD77FA1E5}</a:tableStyleId>
              </a:tblPr>
              <a:tblGrid>
                <a:gridCol w="2021842">
                  <a:extLst>
                    <a:ext uri="{9D8B030D-6E8A-4147-A177-3AD203B41FA5}">
                      <a16:colId xmlns:a16="http://schemas.microsoft.com/office/drawing/2014/main" xmlns="" val="20000"/>
                    </a:ext>
                  </a:extLst>
                </a:gridCol>
              </a:tblGrid>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Ellevio</a:t>
                      </a:r>
                      <a:r>
                        <a:rPr lang="en-US" sz="800" dirty="0">
                          <a:effectLst/>
                          <a:latin typeface="+mn-lt"/>
                          <a:ea typeface="Calibri" panose="020F0502020204030204" pitchFamily="34" charset="0"/>
                          <a:cs typeface="Times New Roman" panose="02020603050405020304" pitchFamily="18" charset="0"/>
                        </a:rPr>
                        <a:t> AB</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0123619"/>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Emera Maine</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87862153"/>
                  </a:ext>
                </a:extLst>
              </a:tr>
              <a:tr h="131445">
                <a:tc>
                  <a:txBody>
                    <a:bodyPr/>
                    <a:lstStyle/>
                    <a:p>
                      <a:pPr marL="0" marR="0">
                        <a:spcBef>
                          <a:spcPts val="0"/>
                        </a:spcBef>
                        <a:spcAft>
                          <a:spcPts val="0"/>
                        </a:spcAft>
                      </a:pPr>
                      <a:r>
                        <a:rPr lang="en-US" sz="800" dirty="0" err="1">
                          <a:effectLst/>
                          <a:latin typeface="+mn-lt"/>
                        </a:rPr>
                        <a:t>Empresa</a:t>
                      </a:r>
                      <a:r>
                        <a:rPr lang="en-US" sz="800" dirty="0">
                          <a:effectLst/>
                          <a:latin typeface="+mn-lt"/>
                        </a:rPr>
                        <a:t> de </a:t>
                      </a:r>
                      <a:r>
                        <a:rPr lang="en-US" sz="800" dirty="0" err="1">
                          <a:effectLst/>
                          <a:latin typeface="+mn-lt"/>
                        </a:rPr>
                        <a:t>Servicios</a:t>
                      </a:r>
                      <a:r>
                        <a:rPr lang="en-US" sz="800" dirty="0">
                          <a:effectLst/>
                          <a:latin typeface="+mn-lt"/>
                        </a:rPr>
                        <a:t> </a:t>
                      </a:r>
                      <a:r>
                        <a:rPr lang="en-US" sz="800" dirty="0" err="1">
                          <a:effectLst/>
                          <a:latin typeface="+mn-lt"/>
                        </a:rPr>
                        <a:t>Públicos</a:t>
                      </a:r>
                      <a:r>
                        <a:rPr lang="en-US" sz="800" dirty="0">
                          <a:effectLst/>
                          <a:latin typeface="+mn-lt"/>
                        </a:rPr>
                        <a:t> de Heredia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21808872"/>
                  </a:ext>
                </a:extLst>
              </a:tr>
              <a:tr h="131445">
                <a:tc>
                  <a:txBody>
                    <a:bodyPr/>
                    <a:lstStyle/>
                    <a:p>
                      <a:pPr marL="0" marR="0">
                        <a:spcBef>
                          <a:spcPts val="0"/>
                        </a:spcBef>
                        <a:spcAft>
                          <a:spcPts val="0"/>
                        </a:spcAft>
                      </a:pPr>
                      <a:r>
                        <a:rPr lang="en-US" sz="800" dirty="0" err="1">
                          <a:effectLst/>
                          <a:latin typeface="+mn-lt"/>
                        </a:rPr>
                        <a:t>Empresas</a:t>
                      </a:r>
                      <a:r>
                        <a:rPr lang="en-US" sz="800" dirty="0">
                          <a:effectLst/>
                          <a:latin typeface="+mn-lt"/>
                        </a:rPr>
                        <a:t> </a:t>
                      </a:r>
                      <a:r>
                        <a:rPr lang="en-US" sz="800" dirty="0" err="1">
                          <a:effectLst/>
                          <a:latin typeface="+mn-lt"/>
                        </a:rPr>
                        <a:t>Públicas</a:t>
                      </a:r>
                      <a:r>
                        <a:rPr lang="en-US" sz="800" dirty="0">
                          <a:effectLst/>
                          <a:latin typeface="+mn-lt"/>
                        </a:rPr>
                        <a:t> de Medellin, Centro de </a:t>
                      </a:r>
                      <a:r>
                        <a:rPr lang="en-US" sz="800" dirty="0" err="1">
                          <a:effectLst/>
                          <a:latin typeface="+mn-lt"/>
                        </a:rPr>
                        <a:t>Excelencia</a:t>
                      </a:r>
                      <a:r>
                        <a:rPr lang="en-US" sz="800" dirty="0">
                          <a:effectLst/>
                          <a:latin typeface="+mn-lt"/>
                        </a:rPr>
                        <a:t> </a:t>
                      </a:r>
                      <a:r>
                        <a:rPr lang="en-US" sz="800" dirty="0" err="1">
                          <a:effectLst/>
                          <a:latin typeface="+mn-lt"/>
                        </a:rPr>
                        <a:t>Técnica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9700527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Energinet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143076"/>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EnergyAustralia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42624874"/>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EnergyPac</a:t>
                      </a:r>
                      <a:r>
                        <a:rPr lang="en-US" sz="800" dirty="0">
                          <a:effectLst/>
                          <a:latin typeface="+mn-lt"/>
                          <a:ea typeface="Calibri" panose="020F0502020204030204" pitchFamily="34" charset="0"/>
                          <a:cs typeface="Times New Roman" panose="02020603050405020304" pitchFamily="18" charset="0"/>
                        </a:rPr>
                        <a:t> Power Generation</a:t>
                      </a:r>
                      <a:r>
                        <a:rPr lang="en-US" sz="800" baseline="0" dirty="0">
                          <a:effectLst/>
                          <a:latin typeface="+mn-lt"/>
                          <a:ea typeface="Calibri" panose="020F0502020204030204" pitchFamily="34" charset="0"/>
                          <a:cs typeface="Times New Roman" panose="02020603050405020304" pitchFamily="18" charset="0"/>
                        </a:rPr>
                        <a:t>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72460111"/>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Energy</a:t>
                      </a:r>
                      <a:r>
                        <a:rPr lang="en-US" sz="800" baseline="0" dirty="0" err="1">
                          <a:effectLst/>
                          <a:latin typeface="+mn-lt"/>
                          <a:ea typeface="Calibri" panose="020F0502020204030204" pitchFamily="34" charset="0"/>
                          <a:cs typeface="Times New Roman" panose="02020603050405020304" pitchFamily="18" charset="0"/>
                        </a:rPr>
                        <a:t>United</a:t>
                      </a:r>
                      <a:r>
                        <a:rPr lang="en-US" sz="800" baseline="0" dirty="0">
                          <a:effectLst/>
                          <a:latin typeface="+mn-lt"/>
                          <a:ea typeface="Calibri" panose="020F0502020204030204" pitchFamily="34" charset="0"/>
                          <a:cs typeface="Times New Roman" panose="02020603050405020304" pitchFamily="18" charset="0"/>
                        </a:rPr>
                        <a:t> Electric Membership Corp.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4397749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Enexis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27444294"/>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ENSA</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47401"/>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Entergy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9126479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EPCOR Distribution &amp; Transmission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6935833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Ephrata Borough</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5325750"/>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ERDF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94775028"/>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Ergon</a:t>
                      </a:r>
                      <a:r>
                        <a:rPr lang="en-US" sz="800" baseline="0" dirty="0">
                          <a:effectLst/>
                          <a:latin typeface="+mn-lt"/>
                          <a:ea typeface="Calibri" panose="020F0502020204030204" pitchFamily="34" charset="0"/>
                          <a:cs typeface="Times New Roman" panose="02020603050405020304" pitchFamily="18" charset="0"/>
                        </a:rPr>
                        <a:t> Energy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6980412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ESB</a:t>
                      </a:r>
                      <a:r>
                        <a:rPr lang="en-US" sz="800" dirty="0">
                          <a:effectLst/>
                          <a:latin typeface="+mn-lt"/>
                          <a:ea typeface="Calibri" panose="020F0502020204030204" pitchFamily="34" charset="0"/>
                          <a:cs typeface="Times New Roman" panose="02020603050405020304" pitchFamily="18" charset="0"/>
                        </a:rPr>
                        <a:t> Networks</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81844536"/>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Eskom Holdings SOC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44203204"/>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Essar Power Transmission Company Ltd.</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4949203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Essel</a:t>
                      </a:r>
                      <a:r>
                        <a:rPr lang="en-US" sz="800" dirty="0">
                          <a:effectLst/>
                          <a:latin typeface="+mn-lt"/>
                          <a:ea typeface="Calibri" panose="020F0502020204030204" pitchFamily="34" charset="0"/>
                          <a:cs typeface="Times New Roman" panose="02020603050405020304" pitchFamily="18" charset="0"/>
                        </a:rPr>
                        <a:t> Utilities Distribution Company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06097243"/>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eThekwini Municipality, Electricity Unit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29845834"/>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Everest Power Generation Company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20976075"/>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Eversource</a:t>
                      </a:r>
                      <a:r>
                        <a:rPr lang="en-US" sz="800" dirty="0">
                          <a:effectLst/>
                          <a:latin typeface="+mn-lt"/>
                          <a:ea typeface="Calibri" panose="020F0502020204030204" pitchFamily="34" charset="0"/>
                          <a:cs typeface="Times New Roman" panose="02020603050405020304" pitchFamily="18" charset="0"/>
                        </a:rPr>
                        <a:t>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48431096"/>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Exelon/</a:t>
                      </a:r>
                      <a:r>
                        <a:rPr lang="en-US" sz="800" dirty="0" err="1">
                          <a:effectLst/>
                          <a:latin typeface="+mn-lt"/>
                          <a:ea typeface="Calibri" panose="020F0502020204030204" pitchFamily="34" charset="0"/>
                          <a:cs typeface="Times New Roman" panose="02020603050405020304" pitchFamily="18" charset="0"/>
                        </a:rPr>
                        <a:t>ComEd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158041145"/>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Exelon/PECO</a:t>
                      </a:r>
                      <a:r>
                        <a:rPr lang="en-US" sz="800" baseline="0" dirty="0">
                          <a:effectLst/>
                          <a:latin typeface="+mn-lt"/>
                          <a:ea typeface="Calibri" panose="020F0502020204030204" pitchFamily="34" charset="0"/>
                          <a:cs typeface="Times New Roman" panose="02020603050405020304" pitchFamily="18" charset="0"/>
                        </a:rPr>
                        <a:t> Energy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46226270"/>
                  </a:ext>
                </a:extLst>
              </a:tr>
              <a:tr h="131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effectLst/>
                          <a:latin typeface="+mn-lt"/>
                          <a:ea typeface="Calibri" panose="020F0502020204030204" pitchFamily="34" charset="0"/>
                          <a:cs typeface="Times New Roman" panose="02020603050405020304" pitchFamily="18" charset="0"/>
                        </a:rPr>
                        <a:t>Fingrid</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Oyj</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17763809"/>
                  </a:ext>
                </a:extLst>
              </a:tr>
            </a:tbl>
          </a:graphicData>
        </a:graphic>
      </p:graphicFrame>
      <p:graphicFrame>
        <p:nvGraphicFramePr>
          <p:cNvPr id="11" name="Group 69">
            <a:extLst>
              <a:ext uri="{FF2B5EF4-FFF2-40B4-BE49-F238E27FC236}">
                <a16:creationId xmlns:a16="http://schemas.microsoft.com/office/drawing/2014/main" xmlns="" id="{3715E4B6-D5C5-0343-88E1-F4FDF5C80B9F}"/>
              </a:ext>
            </a:extLst>
          </p:cNvPr>
          <p:cNvGraphicFramePr>
            <a:graphicFrameLocks noGrp="1"/>
          </p:cNvGraphicFramePr>
          <p:nvPr>
            <p:extLst/>
          </p:nvPr>
        </p:nvGraphicFramePr>
        <p:xfrm>
          <a:off x="2463025" y="1228542"/>
          <a:ext cx="2043739" cy="4725052"/>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07490">
                <a:tc>
                  <a:txBody>
                    <a:bodyPr/>
                    <a:lstStyle/>
                    <a:p>
                      <a:pPr marL="0" marR="0">
                        <a:spcBef>
                          <a:spcPts val="0"/>
                        </a:spcBef>
                        <a:spcAft>
                          <a:spcPts val="0"/>
                        </a:spcAft>
                      </a:pPr>
                      <a:r>
                        <a:rPr lang="en-US" sz="800" dirty="0">
                          <a:effectLst/>
                          <a:latin typeface="+mn-lt"/>
                        </a:rPr>
                        <a:t>City Of Westerville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73661668"/>
                  </a:ext>
                </a:extLst>
              </a:tr>
              <a:tr h="107490">
                <a:tc>
                  <a:txBody>
                    <a:bodyPr/>
                    <a:lstStyle/>
                    <a:p>
                      <a:pPr marL="0" marR="0">
                        <a:spcBef>
                          <a:spcPts val="0"/>
                        </a:spcBef>
                        <a:spcAft>
                          <a:spcPts val="0"/>
                        </a:spcAft>
                      </a:pPr>
                      <a:r>
                        <a:rPr lang="en-US" sz="800" dirty="0">
                          <a:effectLst/>
                          <a:latin typeface="+mn-lt"/>
                        </a:rPr>
                        <a:t>City Power Johannesburg (SOC)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94788824"/>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Cleco</a:t>
                      </a:r>
                      <a:r>
                        <a:rPr lang="en-US" sz="800" dirty="0">
                          <a:effectLst/>
                          <a:latin typeface="+mn-lt"/>
                          <a:ea typeface="Calibri" panose="020F0502020204030204" pitchFamily="34" charset="0"/>
                          <a:cs typeface="Times New Roman" panose="02020603050405020304" pitchFamily="18" charset="0"/>
                        </a:rPr>
                        <a:t> Power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02943552"/>
                  </a:ext>
                </a:extLst>
              </a:tr>
              <a:tr h="107490">
                <a:tc>
                  <a:txBody>
                    <a:bodyPr/>
                    <a:lstStyle/>
                    <a:p>
                      <a:pPr marL="0" marR="0">
                        <a:spcBef>
                          <a:spcPts val="0"/>
                        </a:spcBef>
                        <a:spcAft>
                          <a:spcPts val="0"/>
                        </a:spcAft>
                      </a:pPr>
                      <a:r>
                        <a:rPr lang="en-US" sz="800" dirty="0">
                          <a:effectLst/>
                          <a:latin typeface="+mn-lt"/>
                        </a:rPr>
                        <a:t>CLP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47381420"/>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Cogentrix</a:t>
                      </a:r>
                      <a:r>
                        <a:rPr lang="en-US" sz="800" dirty="0">
                          <a:effectLst/>
                          <a:latin typeface="+mn-lt"/>
                          <a:ea typeface="Calibri" panose="020F0502020204030204" pitchFamily="34" charset="0"/>
                          <a:cs typeface="Times New Roman" panose="02020603050405020304" pitchFamily="18" charset="0"/>
                        </a:rPr>
                        <a:t> Energy Power</a:t>
                      </a:r>
                      <a:r>
                        <a:rPr lang="en-US" sz="800" baseline="0" dirty="0">
                          <a:effectLst/>
                          <a:latin typeface="+mn-lt"/>
                          <a:ea typeface="Calibri" panose="020F0502020204030204" pitchFamily="34" charset="0"/>
                          <a:cs typeface="Times New Roman" panose="02020603050405020304" pitchFamily="18" charset="0"/>
                        </a:rPr>
                        <a:t> Management LLC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90603223"/>
                  </a:ext>
                </a:extLst>
              </a:tr>
              <a:tr h="107490">
                <a:tc>
                  <a:txBody>
                    <a:bodyPr/>
                    <a:lstStyle/>
                    <a:p>
                      <a:pPr marL="0" marR="0">
                        <a:spcBef>
                          <a:spcPts val="0"/>
                        </a:spcBef>
                        <a:spcAft>
                          <a:spcPts val="0"/>
                        </a:spcAft>
                      </a:pPr>
                      <a:r>
                        <a:rPr lang="en-US" sz="800" dirty="0">
                          <a:effectLst/>
                          <a:latin typeface="+mn-lt"/>
                        </a:rPr>
                        <a:t>Coldwater Board Of Public Utilities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5867436"/>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Columbus Southern Power Company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10777827"/>
                  </a:ext>
                </a:extLst>
              </a:tr>
              <a:tr h="107490">
                <a:tc>
                  <a:txBody>
                    <a:bodyPr/>
                    <a:lstStyle/>
                    <a:p>
                      <a:pPr algn="l" fontAlgn="b"/>
                      <a:r>
                        <a:rPr lang="es-ES" sz="800" b="0" i="0" u="none" strike="noStrike" dirty="0">
                          <a:solidFill>
                            <a:schemeClr val="tx1"/>
                          </a:solidFill>
                          <a:effectLst/>
                          <a:latin typeface="+mn-lt"/>
                        </a:rPr>
                        <a:t>Comisión Federal de</a:t>
                      </a:r>
                    </a:p>
                    <a:p>
                      <a:pPr algn="l" fontAlgn="b"/>
                      <a:r>
                        <a:rPr lang="es-ES" sz="800" b="0" i="0" u="none" strike="noStrike" baseline="0" dirty="0">
                          <a:solidFill>
                            <a:schemeClr val="tx1"/>
                          </a:solidFill>
                          <a:effectLst/>
                          <a:latin typeface="+mn-lt"/>
                        </a:rPr>
                        <a:t>Electricidad- </a:t>
                      </a:r>
                      <a:r>
                        <a:rPr lang="es-ES" sz="800" b="0" i="0" u="none" strike="noStrike" baseline="0" dirty="0" err="1">
                          <a:solidFill>
                            <a:schemeClr val="tx1"/>
                          </a:solidFill>
                          <a:effectLst/>
                          <a:latin typeface="+mn-lt"/>
                        </a:rPr>
                        <a:t>Corprativo</a:t>
                      </a:r>
                      <a:endParaRPr lang="es-ES" sz="800" b="0" i="0" u="none" strike="noStrike" dirty="0">
                        <a:solidFill>
                          <a:schemeClr val="tx1"/>
                        </a:solidFill>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8096624"/>
                  </a:ext>
                </a:extLst>
              </a:tr>
              <a:tr h="107490">
                <a:tc>
                  <a:txBody>
                    <a:bodyPr/>
                    <a:lstStyle/>
                    <a:p>
                      <a:pPr marL="0" marR="0">
                        <a:spcBef>
                          <a:spcPts val="0"/>
                        </a:spcBef>
                        <a:spcAft>
                          <a:spcPts val="0"/>
                        </a:spcAft>
                      </a:pPr>
                      <a:r>
                        <a:rPr lang="en-US" sz="800" dirty="0" err="1">
                          <a:effectLst/>
                          <a:latin typeface="+mn-lt"/>
                        </a:rPr>
                        <a:t>Compañía</a:t>
                      </a:r>
                      <a:r>
                        <a:rPr lang="en-US" sz="800" dirty="0">
                          <a:effectLst/>
                          <a:latin typeface="+mn-lt"/>
                        </a:rPr>
                        <a:t> Nacional de </a:t>
                      </a:r>
                      <a:r>
                        <a:rPr lang="en-US" sz="800" dirty="0" err="1">
                          <a:effectLst/>
                          <a:latin typeface="+mn-lt"/>
                        </a:rPr>
                        <a:t>Fuerza</a:t>
                      </a:r>
                      <a:r>
                        <a:rPr lang="en-US" sz="800" dirty="0">
                          <a:effectLst/>
                          <a:latin typeface="+mn-lt"/>
                        </a:rPr>
                        <a:t> y Luz, S.A.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72635856"/>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Connexus</a:t>
                      </a:r>
                      <a:r>
                        <a:rPr lang="en-US" sz="800" dirty="0">
                          <a:effectLst/>
                          <a:latin typeface="+mn-lt"/>
                          <a:ea typeface="Calibri" panose="020F0502020204030204" pitchFamily="34" charset="0"/>
                          <a:cs typeface="Times New Roman" panose="02020603050405020304" pitchFamily="18" charset="0"/>
                        </a:rPr>
                        <a:t>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7490">
                <a:tc>
                  <a:txBody>
                    <a:bodyPr/>
                    <a:lstStyle/>
                    <a:p>
                      <a:pPr marL="0" marR="0">
                        <a:spcBef>
                          <a:spcPts val="0"/>
                        </a:spcBef>
                        <a:spcAft>
                          <a:spcPts val="0"/>
                        </a:spcAft>
                      </a:pPr>
                      <a:r>
                        <a:rPr lang="en-US" sz="800" dirty="0">
                          <a:effectLst/>
                          <a:latin typeface="+mn-lt"/>
                        </a:rPr>
                        <a:t>COOPEALFARORUIZ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7490">
                <a:tc>
                  <a:txBody>
                    <a:bodyPr/>
                    <a:lstStyle/>
                    <a:p>
                      <a:pPr marL="0" marR="0">
                        <a:spcBef>
                          <a:spcPts val="0"/>
                        </a:spcBef>
                        <a:spcAft>
                          <a:spcPts val="0"/>
                        </a:spcAft>
                      </a:pPr>
                      <a:r>
                        <a:rPr lang="en-US" sz="800" dirty="0" err="1">
                          <a:effectLst/>
                          <a:latin typeface="+mn-lt"/>
                        </a:rPr>
                        <a:t>Coopeguanacaste</a:t>
                      </a:r>
                      <a:r>
                        <a:rPr lang="en-US" sz="800" dirty="0">
                          <a:effectLst/>
                          <a:latin typeface="+mn-lt"/>
                        </a:rPr>
                        <a:t>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1620">
                <a:tc>
                  <a:txBody>
                    <a:bodyPr/>
                    <a:lstStyle/>
                    <a:p>
                      <a:pPr marL="0" marR="0">
                        <a:spcBef>
                          <a:spcPts val="0"/>
                        </a:spcBef>
                        <a:spcAft>
                          <a:spcPts val="0"/>
                        </a:spcAft>
                      </a:pPr>
                      <a:r>
                        <a:rPr lang="en-US" sz="800" dirty="0">
                          <a:effectLst/>
                          <a:latin typeface="+mn-lt"/>
                        </a:rPr>
                        <a:t>COOPELESCA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490">
                <a:tc>
                  <a:txBody>
                    <a:bodyPr/>
                    <a:lstStyle/>
                    <a:p>
                      <a:pPr marL="0" marR="0">
                        <a:spcBef>
                          <a:spcPts val="0"/>
                        </a:spcBef>
                        <a:spcAft>
                          <a:spcPts val="0"/>
                        </a:spcAft>
                      </a:pPr>
                      <a:r>
                        <a:rPr lang="en-US" sz="800" dirty="0">
                          <a:effectLst/>
                          <a:latin typeface="+mn-lt"/>
                        </a:rPr>
                        <a:t>COOPESANTOS, R.L.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Corn Belt</a:t>
                      </a:r>
                      <a:r>
                        <a:rPr lang="en-US" sz="800" baseline="0" dirty="0">
                          <a:effectLst/>
                          <a:latin typeface="+mn-lt"/>
                          <a:ea typeface="Calibri" panose="020F0502020204030204" pitchFamily="34" charset="0"/>
                          <a:cs typeface="Times New Roman" panose="02020603050405020304" pitchFamily="18" charset="0"/>
                        </a:rPr>
                        <a:t>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Coserv</a:t>
                      </a:r>
                      <a:r>
                        <a:rPr lang="en-US" sz="800" dirty="0">
                          <a:effectLst/>
                          <a:latin typeface="+mn-lt"/>
                          <a:ea typeface="Calibri" panose="020F0502020204030204" pitchFamily="34" charset="0"/>
                          <a:cs typeface="Times New Roman" panose="02020603050405020304" pitchFamily="18" charset="0"/>
                        </a:rPr>
                        <a:t> Electric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78696">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Cotton Electric Cooperative Inc.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07490">
                <a:tc>
                  <a:txBody>
                    <a:bodyPr/>
                    <a:lstStyle/>
                    <a:p>
                      <a:pPr marL="0" marR="0">
                        <a:spcBef>
                          <a:spcPts val="0"/>
                        </a:spcBef>
                        <a:spcAft>
                          <a:spcPts val="0"/>
                        </a:spcAft>
                      </a:pPr>
                      <a:r>
                        <a:rPr lang="en-US" sz="800" dirty="0">
                          <a:effectLst/>
                          <a:latin typeface="+mn-lt"/>
                        </a:rPr>
                        <a:t>Country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07490">
                <a:tc>
                  <a:txBody>
                    <a:bodyPr/>
                    <a:lstStyle/>
                    <a:p>
                      <a:pPr marL="0" marR="0">
                        <a:spcBef>
                          <a:spcPts val="0"/>
                        </a:spcBef>
                        <a:spcAft>
                          <a:spcPts val="0"/>
                        </a:spcAft>
                      </a:pPr>
                      <a:r>
                        <a:rPr lang="en-US" sz="800" dirty="0">
                          <a:effectLst/>
                          <a:latin typeface="+mn-lt"/>
                        </a:rPr>
                        <a:t>CPFL </a:t>
                      </a:r>
                      <a:r>
                        <a:rPr lang="en-US" sz="800" dirty="0" err="1">
                          <a:effectLst/>
                          <a:latin typeface="+mn-lt"/>
                        </a:rPr>
                        <a:t>Paulista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Dairyland</a:t>
                      </a:r>
                      <a:r>
                        <a:rPr lang="en-US" sz="800" baseline="0" dirty="0">
                          <a:effectLst/>
                          <a:latin typeface="+mn-lt"/>
                          <a:ea typeface="Calibri" panose="020F0502020204030204" pitchFamily="34" charset="0"/>
                          <a:cs typeface="Times New Roman" panose="02020603050405020304" pitchFamily="18" charset="0"/>
                        </a:rPr>
                        <a:t> Power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Damodar</a:t>
                      </a:r>
                      <a:r>
                        <a:rPr lang="en-US" sz="800" dirty="0">
                          <a:effectLst/>
                          <a:latin typeface="+mn-lt"/>
                          <a:ea typeface="Calibri" panose="020F0502020204030204" pitchFamily="34" charset="0"/>
                          <a:cs typeface="Times New Roman" panose="02020603050405020304" pitchFamily="18" charset="0"/>
                        </a:rPr>
                        <a:t> Valley Corp.</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Davao Light and Power Company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Desh</a:t>
                      </a:r>
                      <a:r>
                        <a:rPr lang="en-US" sz="800" dirty="0">
                          <a:effectLst/>
                          <a:latin typeface="+mn-lt"/>
                          <a:ea typeface="Calibri" panose="020F0502020204030204" pitchFamily="34" charset="0"/>
                          <a:cs typeface="Times New Roman" panose="02020603050405020304" pitchFamily="18" charset="0"/>
                        </a:rPr>
                        <a:t> Energy Ltd.</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07490">
                <a:tc>
                  <a:txBody>
                    <a:bodyPr/>
                    <a:lstStyle/>
                    <a:p>
                      <a:pPr marL="0" marR="0">
                        <a:spcBef>
                          <a:spcPts val="0"/>
                        </a:spcBef>
                        <a:spcAft>
                          <a:spcPts val="0"/>
                        </a:spcAft>
                      </a:pPr>
                      <a:r>
                        <a:rPr lang="en-US" sz="800" dirty="0" err="1">
                          <a:effectLst/>
                          <a:latin typeface="+mn-lt"/>
                        </a:rPr>
                        <a:t>Dhofar</a:t>
                      </a:r>
                      <a:r>
                        <a:rPr lang="en-US" sz="800" dirty="0">
                          <a:effectLst/>
                          <a:latin typeface="+mn-lt"/>
                        </a:rPr>
                        <a:t> Power Company S.A.O.C.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DNH</a:t>
                      </a:r>
                      <a:r>
                        <a:rPr lang="en-US" sz="800" baseline="0" dirty="0">
                          <a:effectLst/>
                          <a:latin typeface="+mn-lt"/>
                          <a:ea typeface="Calibri" panose="020F0502020204030204" pitchFamily="34" charset="0"/>
                          <a:cs typeface="Times New Roman" panose="02020603050405020304" pitchFamily="18" charset="0"/>
                        </a:rPr>
                        <a:t> Power Distribution Corp.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07490">
                <a:tc>
                  <a:txBody>
                    <a:bodyPr/>
                    <a:lstStyle/>
                    <a:p>
                      <a:pPr marL="0" marR="0">
                        <a:spcBef>
                          <a:spcPts val="0"/>
                        </a:spcBef>
                        <a:spcAft>
                          <a:spcPts val="0"/>
                        </a:spcAft>
                      </a:pPr>
                      <a:r>
                        <a:rPr lang="en-US" sz="800" dirty="0">
                          <a:effectLst/>
                          <a:latin typeface="+mn-lt"/>
                        </a:rPr>
                        <a:t>Dominion Virginia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71838629"/>
                  </a:ext>
                </a:extLst>
              </a:tr>
            </a:tbl>
          </a:graphicData>
        </a:graphic>
      </p:graphicFrame>
    </p:spTree>
    <p:extLst>
      <p:ext uri="{BB962C8B-B14F-4D97-AF65-F5344CB8AC3E}">
        <p14:creationId xmlns:p14="http://schemas.microsoft.com/office/powerpoint/2010/main" val="2273680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422275"/>
            <a:ext cx="8153400" cy="384175"/>
          </a:xfrm>
        </p:spPr>
        <p:txBody>
          <a:bodyPr/>
          <a:lstStyle/>
          <a:p>
            <a:r>
              <a:rPr lang="en-US" dirty="0"/>
              <a:t>Utilities in SGMM community baseline (cont.)</a:t>
            </a:r>
          </a:p>
        </p:txBody>
      </p:sp>
      <p:graphicFrame>
        <p:nvGraphicFramePr>
          <p:cNvPr id="8" name="Group 69">
            <a:extLst>
              <a:ext uri="{FF2B5EF4-FFF2-40B4-BE49-F238E27FC236}">
                <a16:creationId xmlns:a16="http://schemas.microsoft.com/office/drawing/2014/main" xmlns="" id="{48D85FC8-17DE-834C-9321-F47201DCAB37}"/>
              </a:ext>
            </a:extLst>
          </p:cNvPr>
          <p:cNvGraphicFramePr>
            <a:graphicFrameLocks noGrp="1"/>
          </p:cNvGraphicFramePr>
          <p:nvPr>
            <p:extLst/>
          </p:nvPr>
        </p:nvGraphicFramePr>
        <p:xfrm>
          <a:off x="4572001" y="1228542"/>
          <a:ext cx="2057400" cy="4663440"/>
        </p:xfrm>
        <a:graphic>
          <a:graphicData uri="http://schemas.openxmlformats.org/drawingml/2006/table">
            <a:tbl>
              <a:tblPr bandRow="1">
                <a:tableStyleId>{3B4B98B0-60AC-42C2-AFA5-B58CD77FA1E5}</a:tableStyleId>
              </a:tblPr>
              <a:tblGrid>
                <a:gridCol w="2057400">
                  <a:extLst>
                    <a:ext uri="{9D8B030D-6E8A-4147-A177-3AD203B41FA5}">
                      <a16:colId xmlns:a16="http://schemas.microsoft.com/office/drawing/2014/main" xmlns="" val="20000"/>
                    </a:ext>
                  </a:extLst>
                </a:gridCol>
              </a:tblGrid>
              <a:tr h="87279">
                <a:tc>
                  <a:txBody>
                    <a:bodyPr/>
                    <a:lstStyle/>
                    <a:p>
                      <a:pPr algn="l" fontAlgn="b"/>
                      <a:r>
                        <a:rPr lang="en-US" sz="800" u="none" strike="noStrike" dirty="0" err="1">
                          <a:effectLst/>
                        </a:rPr>
                        <a:t>Kristinehamns</a:t>
                      </a:r>
                      <a:r>
                        <a:rPr lang="en-US" sz="800" u="none" strike="noStrike" dirty="0">
                          <a:effectLst/>
                        </a:rPr>
                        <a:t> </a:t>
                      </a:r>
                      <a:r>
                        <a:rPr lang="en-US" sz="800" u="none" strike="noStrike" dirty="0" err="1">
                          <a:effectLst/>
                        </a:rPr>
                        <a:t>Elnät</a:t>
                      </a:r>
                      <a:r>
                        <a:rPr lang="en-US" sz="800" u="none" strike="noStrike" dirty="0">
                          <a:effectLst/>
                        </a:rPr>
                        <a:t> AB</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87279">
                <a:tc>
                  <a:txBody>
                    <a:bodyPr/>
                    <a:lstStyle/>
                    <a:p>
                      <a:pPr marL="0" marR="0">
                        <a:spcBef>
                          <a:spcPts val="0"/>
                        </a:spcBef>
                        <a:spcAft>
                          <a:spcPts val="0"/>
                        </a:spcAft>
                      </a:pPr>
                      <a:r>
                        <a:rPr lang="en-US" sz="800" dirty="0">
                          <a:effectLst/>
                        </a:rPr>
                        <a:t>L&amp;T Power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21452211"/>
                  </a:ext>
                </a:extLst>
              </a:tr>
              <a:tr h="87279">
                <a:tc>
                  <a:txBody>
                    <a:bodyPr/>
                    <a:lstStyle/>
                    <a:p>
                      <a:pPr marL="0" marR="0">
                        <a:spcBef>
                          <a:spcPts val="0"/>
                        </a:spcBef>
                        <a:spcAft>
                          <a:spcPts val="0"/>
                        </a:spcAft>
                      </a:pPr>
                      <a:r>
                        <a:rPr lang="en-US" sz="800" dirty="0">
                          <a:effectLst/>
                        </a:rPr>
                        <a:t>Lahore Electric Supply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594617734"/>
                  </a:ext>
                </a:extLst>
              </a:tr>
              <a:tr h="87279">
                <a:tc>
                  <a:txBody>
                    <a:bodyPr/>
                    <a:lstStyle/>
                    <a:p>
                      <a:pPr marL="0" marR="0">
                        <a:spcBef>
                          <a:spcPts val="0"/>
                        </a:spcBef>
                        <a:spcAft>
                          <a:spcPts val="0"/>
                        </a:spcAft>
                      </a:pPr>
                      <a:r>
                        <a:rPr lang="en-US" sz="800" dirty="0" err="1">
                          <a:effectLst/>
                        </a:rPr>
                        <a:t>Lamma</a:t>
                      </a:r>
                      <a:r>
                        <a:rPr lang="en-US" sz="800" dirty="0">
                          <a:effectLst/>
                        </a:rPr>
                        <a:t> Coal Power Station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87279">
                <a:tc>
                  <a:txBody>
                    <a:bodyPr/>
                    <a:lstStyle/>
                    <a:p>
                      <a:pPr marL="0" marR="0">
                        <a:spcBef>
                          <a:spcPts val="0"/>
                        </a:spcBef>
                        <a:spcAft>
                          <a:spcPts val="0"/>
                        </a:spcAft>
                      </a:pPr>
                      <a:r>
                        <a:rPr lang="en-US" sz="800" dirty="0">
                          <a:effectLst/>
                        </a:rPr>
                        <a:t>London Hydro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32044">
                <a:tc>
                  <a:txBody>
                    <a:bodyPr/>
                    <a:lstStyle/>
                    <a:p>
                      <a:pPr marL="0" marR="0">
                        <a:spcBef>
                          <a:spcPts val="0"/>
                        </a:spcBef>
                        <a:spcAft>
                          <a:spcPts val="0"/>
                        </a:spcAft>
                      </a:pPr>
                      <a:r>
                        <a:rPr lang="en-US" sz="800" dirty="0">
                          <a:effectLst/>
                        </a:rPr>
                        <a:t>Los Angeles Department of Water and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87279">
                <a:tc>
                  <a:txBody>
                    <a:bodyPr/>
                    <a:lstStyle/>
                    <a:p>
                      <a:pPr marL="0" marR="0">
                        <a:spcBef>
                          <a:spcPts val="0"/>
                        </a:spcBef>
                        <a:spcAft>
                          <a:spcPts val="0"/>
                        </a:spcAft>
                      </a:pPr>
                      <a:r>
                        <a:rPr lang="en-US" sz="800" dirty="0">
                          <a:effectLst/>
                        </a:rPr>
                        <a:t>M.P. Power Transmission Co.</a:t>
                      </a:r>
                      <a:r>
                        <a:rPr lang="en-US" sz="800" baseline="0" dirty="0">
                          <a:effectLst/>
                        </a:rPr>
                        <a:t>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32044">
                <a:tc>
                  <a:txBody>
                    <a:bodyPr/>
                    <a:lstStyle/>
                    <a:p>
                      <a:pPr marL="0" marR="0">
                        <a:spcBef>
                          <a:spcPts val="0"/>
                        </a:spcBef>
                        <a:spcAft>
                          <a:spcPts val="0"/>
                        </a:spcAft>
                      </a:pPr>
                      <a:r>
                        <a:rPr lang="en-US" sz="800" dirty="0">
                          <a:effectLst/>
                        </a:rPr>
                        <a:t>Maharashtra Electricity Regulatory</a:t>
                      </a:r>
                      <a:r>
                        <a:rPr lang="en-US" sz="800" baseline="0" dirty="0">
                          <a:effectLst/>
                        </a:rPr>
                        <a:t> Commission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32044">
                <a:tc>
                  <a:txBody>
                    <a:bodyPr/>
                    <a:lstStyle/>
                    <a:p>
                      <a:pPr marL="0" marR="0">
                        <a:spcBef>
                          <a:spcPts val="0"/>
                        </a:spcBef>
                        <a:spcAft>
                          <a:spcPts val="0"/>
                        </a:spcAft>
                      </a:pPr>
                      <a:r>
                        <a:rPr lang="en-US" sz="800" dirty="0">
                          <a:effectLst/>
                        </a:rPr>
                        <a:t>Maharashtra State Electricity </a:t>
                      </a:r>
                      <a:br>
                        <a:rPr lang="en-US" sz="800" dirty="0">
                          <a:effectLst/>
                        </a:rPr>
                      </a:br>
                      <a:r>
                        <a:rPr lang="en-US" sz="800" dirty="0">
                          <a:effectLst/>
                        </a:rPr>
                        <a:t>Distribution Co.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87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a:effectLst/>
                        </a:rPr>
                        <a:t>Majan</a:t>
                      </a:r>
                      <a:r>
                        <a:rPr lang="en-US" sz="800" dirty="0">
                          <a:effectLst/>
                        </a:rPr>
                        <a:t> Electricity Company </a:t>
                      </a:r>
                      <a:r>
                        <a:rPr lang="en-US" sz="800" dirty="0" err="1">
                          <a:effectLst/>
                        </a:rPr>
                        <a:t>S.A.O.C</a:t>
                      </a:r>
                      <a:r>
                        <a:rPr lang="en-US" sz="800" dirty="0">
                          <a:effectLst/>
                        </a:rPr>
                        <a: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87279">
                <a:tc>
                  <a:txBody>
                    <a:bodyPr/>
                    <a:lstStyle/>
                    <a:p>
                      <a:pPr algn="l" fontAlgn="b"/>
                      <a:r>
                        <a:rPr lang="en-US" sz="800" u="none" strike="noStrike" dirty="0" err="1">
                          <a:effectLst/>
                        </a:rPr>
                        <a:t>Mälarenergi</a:t>
                      </a:r>
                      <a:r>
                        <a:rPr lang="en-US" sz="800" u="none" strike="noStrike" dirty="0">
                          <a:effectLst/>
                        </a:rPr>
                        <a:t> </a:t>
                      </a:r>
                      <a:r>
                        <a:rPr lang="en-US" sz="800" u="none" strike="noStrike" dirty="0" err="1">
                          <a:effectLst/>
                        </a:rPr>
                        <a:t>Elnät</a:t>
                      </a:r>
                      <a:r>
                        <a:rPr lang="en-US" sz="800" u="none" strike="noStrike" dirty="0">
                          <a:effectLst/>
                        </a:rPr>
                        <a:t> AB</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r h="87279">
                <a:tc>
                  <a:txBody>
                    <a:bodyPr/>
                    <a:lstStyle/>
                    <a:p>
                      <a:pPr algn="l" fontAlgn="b"/>
                      <a:r>
                        <a:rPr lang="en-US" sz="800" u="none" strike="noStrike" dirty="0">
                          <a:effectLst/>
                        </a:rPr>
                        <a:t>Mangalore Electricity Supply</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8"/>
                  </a:ext>
                </a:extLst>
              </a:tr>
              <a:tr h="87279">
                <a:tc>
                  <a:txBody>
                    <a:bodyPr/>
                    <a:lstStyle/>
                    <a:p>
                      <a:pPr marL="0" marR="0">
                        <a:spcBef>
                          <a:spcPts val="0"/>
                        </a:spcBef>
                        <a:spcAft>
                          <a:spcPts val="0"/>
                        </a:spcAft>
                      </a:pPr>
                      <a:r>
                        <a:rPr lang="en-US" sz="800" dirty="0">
                          <a:effectLst/>
                        </a:rPr>
                        <a:t>Manila Electric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9"/>
                  </a:ext>
                </a:extLst>
              </a:tr>
              <a:tr h="87279">
                <a:tc>
                  <a:txBody>
                    <a:bodyPr/>
                    <a:lstStyle/>
                    <a:p>
                      <a:pPr marL="0" marR="0">
                        <a:spcBef>
                          <a:spcPts val="0"/>
                        </a:spcBef>
                        <a:spcAft>
                          <a:spcPts val="0"/>
                        </a:spcAft>
                      </a:pPr>
                      <a:r>
                        <a:rPr lang="en-US" sz="800" dirty="0">
                          <a:effectLst/>
                        </a:rPr>
                        <a:t>Manitoba Hydro - </a:t>
                      </a:r>
                      <a:r>
                        <a:rPr lang="en-US" sz="800" dirty="0" err="1">
                          <a:effectLst/>
                        </a:rPr>
                        <a:t>T&amp;D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0"/>
                  </a:ext>
                </a:extLst>
              </a:tr>
              <a:tr h="132044">
                <a:tc>
                  <a:txBody>
                    <a:bodyPr/>
                    <a:lstStyle/>
                    <a:p>
                      <a:pPr marL="0" marR="0">
                        <a:spcBef>
                          <a:spcPts val="0"/>
                        </a:spcBef>
                        <a:spcAft>
                          <a:spcPts val="0"/>
                        </a:spcAft>
                      </a:pPr>
                      <a:r>
                        <a:rPr lang="en-US" sz="800" dirty="0">
                          <a:effectLst/>
                        </a:rPr>
                        <a:t>Maquoketa Valley Rural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1"/>
                  </a:ext>
                </a:extLst>
              </a:tr>
              <a:tr h="87279">
                <a:tc>
                  <a:txBody>
                    <a:bodyPr/>
                    <a:lstStyle/>
                    <a:p>
                      <a:pPr marL="0" marR="0">
                        <a:spcBef>
                          <a:spcPts val="0"/>
                        </a:spcBef>
                        <a:spcAft>
                          <a:spcPts val="0"/>
                        </a:spcAft>
                      </a:pPr>
                      <a:r>
                        <a:rPr lang="en-US" sz="800" dirty="0">
                          <a:effectLst/>
                        </a:rPr>
                        <a:t>Marietta Board of Lights</a:t>
                      </a:r>
                      <a:r>
                        <a:rPr lang="en-US" sz="800" baseline="0" dirty="0">
                          <a:effectLst/>
                        </a:rPr>
                        <a:t> and Water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2"/>
                  </a:ext>
                </a:extLst>
              </a:tr>
              <a:tr h="87279">
                <a:tc>
                  <a:txBody>
                    <a:bodyPr/>
                    <a:lstStyle/>
                    <a:p>
                      <a:pPr marL="0" marR="0">
                        <a:spcBef>
                          <a:spcPts val="0"/>
                        </a:spcBef>
                        <a:spcAft>
                          <a:spcPts val="0"/>
                        </a:spcAft>
                      </a:pPr>
                      <a:r>
                        <a:rPr lang="en-US" sz="800" dirty="0">
                          <a:effectLst/>
                        </a:rPr>
                        <a:t>Marquette Board of Light &amp;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3"/>
                  </a:ext>
                </a:extLst>
              </a:tr>
              <a:tr h="87279">
                <a:tc>
                  <a:txBody>
                    <a:bodyPr/>
                    <a:lstStyle/>
                    <a:p>
                      <a:pPr marL="0" marR="0">
                        <a:spcBef>
                          <a:spcPts val="0"/>
                        </a:spcBef>
                        <a:spcAft>
                          <a:spcPts val="0"/>
                        </a:spcAft>
                      </a:pPr>
                      <a:r>
                        <a:rPr lang="en-US" sz="800" dirty="0" err="1">
                          <a:effectLst/>
                        </a:rPr>
                        <a:t>Mazoon</a:t>
                      </a:r>
                      <a:r>
                        <a:rPr lang="en-US" sz="800" dirty="0">
                          <a:effectLst/>
                        </a:rPr>
                        <a:t> Electricity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89508002"/>
                  </a:ext>
                </a:extLst>
              </a:tr>
              <a:tr h="87279">
                <a:tc>
                  <a:txBody>
                    <a:bodyPr/>
                    <a:lstStyle/>
                    <a:p>
                      <a:pPr algn="l" fontAlgn="b"/>
                      <a:r>
                        <a:rPr lang="en-US" sz="800" u="none" strike="noStrike" dirty="0" err="1">
                          <a:effectLst/>
                        </a:rPr>
                        <a:t>Mellersta</a:t>
                      </a:r>
                      <a:r>
                        <a:rPr lang="en-US" sz="800" u="none" strike="noStrike" dirty="0">
                          <a:effectLst/>
                        </a:rPr>
                        <a:t> </a:t>
                      </a:r>
                      <a:r>
                        <a:rPr lang="en-US" sz="800" u="none" strike="noStrike" dirty="0" err="1">
                          <a:effectLst/>
                        </a:rPr>
                        <a:t>Skånes</a:t>
                      </a:r>
                      <a:r>
                        <a:rPr lang="en-US" sz="800" u="none" strike="noStrike" dirty="0">
                          <a:effectLst/>
                        </a:rPr>
                        <a:t> Kraft</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7492710"/>
                  </a:ext>
                </a:extLst>
              </a:tr>
              <a:tr h="87279">
                <a:tc>
                  <a:txBody>
                    <a:bodyPr/>
                    <a:lstStyle/>
                    <a:p>
                      <a:pPr marL="0" marR="0">
                        <a:spcBef>
                          <a:spcPts val="0"/>
                        </a:spcBef>
                        <a:spcAft>
                          <a:spcPts val="0"/>
                        </a:spcAft>
                      </a:pPr>
                      <a:r>
                        <a:rPr lang="en-US" sz="800" dirty="0">
                          <a:effectLst/>
                        </a:rPr>
                        <a:t>Memphis Light, Gas, and Water Division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37325104"/>
                  </a:ext>
                </a:extLst>
              </a:tr>
              <a:tr h="87279">
                <a:tc>
                  <a:txBody>
                    <a:bodyPr/>
                    <a:lstStyle/>
                    <a:p>
                      <a:pPr marL="0" marR="0">
                        <a:spcBef>
                          <a:spcPts val="0"/>
                        </a:spcBef>
                        <a:spcAft>
                          <a:spcPts val="0"/>
                        </a:spcAft>
                      </a:pPr>
                      <a:r>
                        <a:rPr lang="en-US" sz="800" dirty="0">
                          <a:effectLst/>
                        </a:rPr>
                        <a:t>Meridian Energy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37391906"/>
                  </a:ext>
                </a:extLst>
              </a:tr>
              <a:tr h="87279">
                <a:tc>
                  <a:txBody>
                    <a:bodyPr/>
                    <a:lstStyle/>
                    <a:p>
                      <a:pPr marL="0" marR="0">
                        <a:spcBef>
                          <a:spcPts val="0"/>
                        </a:spcBef>
                        <a:spcAft>
                          <a:spcPts val="0"/>
                        </a:spcAft>
                      </a:pPr>
                      <a:r>
                        <a:rPr lang="en-US" sz="800" dirty="0" err="1">
                          <a:effectLst/>
                        </a:rPr>
                        <a:t>Minnkota</a:t>
                      </a:r>
                      <a:r>
                        <a:rPr lang="en-US" sz="800" dirty="0">
                          <a:effectLst/>
                        </a:rPr>
                        <a:t> Power Cooperative</a:t>
                      </a:r>
                      <a:r>
                        <a:rPr lang="en-US" sz="800" baseline="0" dirty="0">
                          <a:effectLst/>
                        </a:rPr>
                        <a:t> </a:t>
                      </a:r>
                      <a:r>
                        <a:rPr lang="en-US" sz="800" dirty="0">
                          <a:effectLst/>
                        </a:rPr>
                        <a:t>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2041445"/>
                  </a:ext>
                </a:extLst>
              </a:tr>
              <a:tr h="87279">
                <a:tc>
                  <a:txBody>
                    <a:bodyPr/>
                    <a:lstStyle/>
                    <a:p>
                      <a:pPr algn="l" fontAlgn="b"/>
                      <a:r>
                        <a:rPr lang="en-US" sz="800" u="none" strike="noStrike" dirty="0" err="1">
                          <a:effectLst/>
                        </a:rPr>
                        <a:t>Mjölby</a:t>
                      </a:r>
                      <a:r>
                        <a:rPr lang="en-US" sz="800" u="none" strike="noStrike" dirty="0">
                          <a:effectLst/>
                        </a:rPr>
                        <a:t> </a:t>
                      </a:r>
                      <a:r>
                        <a:rPr lang="en-US" sz="800" u="none" strike="noStrike" dirty="0" err="1">
                          <a:effectLst/>
                        </a:rPr>
                        <a:t>Kraftnät</a:t>
                      </a:r>
                      <a:r>
                        <a:rPr lang="en-US" sz="800" u="none" strike="noStrike" dirty="0">
                          <a:effectLst/>
                        </a:rPr>
                        <a:t> AB</a:t>
                      </a:r>
                      <a:endParaRPr lang="en-US" sz="800" b="0" i="0" u="none" strike="noStrike" dirty="0">
                        <a:solidFill>
                          <a:schemeClr val="tx1"/>
                        </a:solidFill>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97239162"/>
                  </a:ext>
                </a:extLst>
              </a:tr>
              <a:tr h="87279">
                <a:tc>
                  <a:txBody>
                    <a:bodyPr/>
                    <a:lstStyle/>
                    <a:p>
                      <a:pPr marL="0" marR="0">
                        <a:spcBef>
                          <a:spcPts val="0"/>
                        </a:spcBef>
                        <a:spcAft>
                          <a:spcPts val="0"/>
                        </a:spcAft>
                      </a:pPr>
                      <a:r>
                        <a:rPr lang="en-US" sz="800" dirty="0" err="1">
                          <a:effectLst/>
                        </a:rPr>
                        <a:t>Mogale</a:t>
                      </a:r>
                      <a:r>
                        <a:rPr lang="en-US" sz="800" dirty="0">
                          <a:effectLst/>
                        </a:rPr>
                        <a:t> City Electricity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7629485"/>
                  </a:ext>
                </a:extLst>
              </a:tr>
              <a:tr h="87279">
                <a:tc>
                  <a:txBody>
                    <a:bodyPr/>
                    <a:lstStyle/>
                    <a:p>
                      <a:pPr marL="0" marR="0">
                        <a:spcBef>
                          <a:spcPts val="0"/>
                        </a:spcBef>
                        <a:spcAft>
                          <a:spcPts val="0"/>
                        </a:spcAft>
                      </a:pPr>
                      <a:r>
                        <a:rPr lang="en-US" sz="800" dirty="0">
                          <a:effectLst/>
                        </a:rPr>
                        <a:t>MSEDCL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2635168"/>
                  </a:ext>
                </a:extLst>
              </a:tr>
            </a:tbl>
          </a:graphicData>
        </a:graphic>
      </p:graphicFrame>
      <p:graphicFrame>
        <p:nvGraphicFramePr>
          <p:cNvPr id="9" name="Group 69">
            <a:extLst>
              <a:ext uri="{FF2B5EF4-FFF2-40B4-BE49-F238E27FC236}">
                <a16:creationId xmlns:a16="http://schemas.microsoft.com/office/drawing/2014/main" xmlns="" id="{7F1083F4-9B04-6148-9842-3958B7A90ED7}"/>
              </a:ext>
            </a:extLst>
          </p:cNvPr>
          <p:cNvGraphicFramePr>
            <a:graphicFrameLocks noGrp="1"/>
          </p:cNvGraphicFramePr>
          <p:nvPr>
            <p:extLst/>
          </p:nvPr>
        </p:nvGraphicFramePr>
        <p:xfrm>
          <a:off x="318461" y="1228542"/>
          <a:ext cx="2043739" cy="4670445"/>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Fingrid</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Oyj</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First</a:t>
                      </a:r>
                      <a:r>
                        <a:rPr lang="en-US" sz="800" baseline="0" dirty="0">
                          <a:effectLst/>
                          <a:latin typeface="+mn-lt"/>
                          <a:ea typeface="Calibri" panose="020F0502020204030204" pitchFamily="34" charset="0"/>
                          <a:cs typeface="Times New Roman" panose="02020603050405020304" pitchFamily="18" charset="0"/>
                        </a:rPr>
                        <a:t>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FirstEnergy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Fortum</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Foster</a:t>
                      </a:r>
                      <a:r>
                        <a:rPr lang="en-US" sz="800" baseline="0" dirty="0">
                          <a:effectLst/>
                          <a:latin typeface="+mn-lt"/>
                          <a:ea typeface="Calibri" panose="020F0502020204030204" pitchFamily="34" charset="0"/>
                          <a:cs typeface="Times New Roman" panose="02020603050405020304" pitchFamily="18" charset="0"/>
                        </a:rPr>
                        <a:t> Wheeler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Garland Power &amp; Light</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578">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GASCO – Power Generation Units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at </a:t>
                      </a:r>
                      <a:r>
                        <a:rPr lang="en-US" sz="800" dirty="0" err="1">
                          <a:effectLst/>
                          <a:latin typeface="+mn-lt"/>
                          <a:ea typeface="Calibri" panose="020F0502020204030204" pitchFamily="34" charset="0"/>
                          <a:cs typeface="Times New Roman" panose="02020603050405020304" pitchFamily="18" charset="0"/>
                        </a:rPr>
                        <a:t>Habshan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83789">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Genesis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Glendale Water &amp; Power</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2383">
                <a:tc>
                  <a:txBody>
                    <a:bodyPr/>
                    <a:lstStyle/>
                    <a:p>
                      <a:pPr algn="l" fontAlgn="b"/>
                      <a:r>
                        <a:rPr lang="en-US" sz="800" b="0" i="0" u="none" strike="noStrike" dirty="0" err="1">
                          <a:effectLst/>
                          <a:latin typeface="+mn-lt"/>
                        </a:rPr>
                        <a:t>Göteborg</a:t>
                      </a:r>
                      <a:r>
                        <a:rPr lang="en-US" sz="800" b="0" i="0" u="none" strike="noStrike" dirty="0">
                          <a:effectLst/>
                          <a:latin typeface="+mn-lt"/>
                        </a:rPr>
                        <a:t> </a:t>
                      </a:r>
                      <a:r>
                        <a:rPr lang="en-US" sz="800" b="0" i="0" u="none" strike="noStrike" dirty="0" err="1">
                          <a:effectLst/>
                          <a:latin typeface="+mn-lt"/>
                        </a:rPr>
                        <a:t>Energi</a:t>
                      </a:r>
                      <a:r>
                        <a:rPr lang="en-US" sz="800" b="0" i="0" u="none" strike="noStrike" dirty="0">
                          <a:effectLst/>
                          <a:latin typeface="+mn-lt"/>
                        </a:rPr>
                        <a:t> </a:t>
                      </a:r>
                      <a:r>
                        <a:rPr lang="en-US" sz="800" b="0" i="0" u="none" strike="noStrike" dirty="0" err="1">
                          <a:effectLst/>
                          <a:latin typeface="+mn-lt"/>
                        </a:rPr>
                        <a:t>Nät</a:t>
                      </a:r>
                      <a:r>
                        <a:rPr lang="en-US" sz="800" b="0" i="0" u="none" strike="noStrike" dirty="0">
                          <a:effectLst/>
                          <a:latin typeface="+mn-lt"/>
                        </a:rPr>
                        <a:t> AB</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2383">
                <a:tc>
                  <a:txBody>
                    <a:bodyPr/>
                    <a:lstStyle/>
                    <a:p>
                      <a:pPr algn="l" fontAlgn="b"/>
                      <a:r>
                        <a:rPr lang="en-US" sz="800" b="0" i="0" u="none" strike="noStrike" baseline="0" dirty="0">
                          <a:effectLst/>
                          <a:latin typeface="+mn-lt"/>
                        </a:rPr>
                        <a:t>Great Lakes Energy</a:t>
                      </a:r>
                      <a:endParaRPr lang="en-US" sz="800" b="0" i="0" u="none" strike="noStrike" dirty="0">
                        <a:effectLst/>
                        <a:latin typeface="+mn-lt"/>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Great River Energy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Guandong</a:t>
                      </a:r>
                      <a:r>
                        <a:rPr lang="en-US" sz="800" dirty="0">
                          <a:effectLst/>
                          <a:latin typeface="+mn-lt"/>
                          <a:ea typeface="Calibri" panose="020F0502020204030204" pitchFamily="34" charset="0"/>
                          <a:cs typeface="Times New Roman" panose="02020603050405020304" pitchFamily="18" charset="0"/>
                        </a:rPr>
                        <a:t> Power Co.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Guernsey Electricity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Gujarat Energy Transmission Corp. Ltd.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40578">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Hajar</a:t>
                      </a:r>
                      <a:r>
                        <a:rPr lang="en-US" sz="800" baseline="0" dirty="0">
                          <a:effectLst/>
                          <a:latin typeface="+mn-lt"/>
                          <a:ea typeface="Calibri" panose="020F0502020204030204" pitchFamily="34" charset="0"/>
                          <a:cs typeface="Times New Roman" panose="02020603050405020304" pitchFamily="18" charset="0"/>
                        </a:rPr>
                        <a:t> Trading and Technical services WLL (Transmission Division)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Hallstaviks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Elverk</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HAWK Power Generation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2383">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Hidd</a:t>
                      </a:r>
                      <a:r>
                        <a:rPr lang="en-US" sz="800" dirty="0">
                          <a:effectLst/>
                          <a:latin typeface="+mn-lt"/>
                          <a:ea typeface="Calibri" panose="020F0502020204030204" pitchFamily="34" charset="0"/>
                          <a:cs typeface="Times New Roman" panose="02020603050405020304" pitchFamily="18" charset="0"/>
                        </a:rPr>
                        <a:t> Power Company</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Hindalco</a:t>
                      </a:r>
                      <a:r>
                        <a:rPr lang="en-US" sz="800" baseline="0" dirty="0">
                          <a:effectLst/>
                          <a:latin typeface="+mn-lt"/>
                          <a:ea typeface="Calibri" panose="020F0502020204030204" pitchFamily="34" charset="0"/>
                          <a:cs typeface="Times New Roman" panose="02020603050405020304" pitchFamily="18" charset="0"/>
                        </a:rPr>
                        <a:t> Industries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Holland Board of Public Works</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Horizon</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Hydro One </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Hydro One - Distribution</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42383">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Hydro Ottawa Ltd.</a:t>
                      </a:r>
                    </a:p>
                  </a:txBody>
                  <a:tcPr marL="0" marR="0" marT="27432" marB="27432"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84260612"/>
                  </a:ext>
                </a:extLst>
              </a:tr>
            </a:tbl>
          </a:graphicData>
        </a:graphic>
      </p:graphicFrame>
      <p:graphicFrame>
        <p:nvGraphicFramePr>
          <p:cNvPr id="10" name="Table 9">
            <a:extLst>
              <a:ext uri="{FF2B5EF4-FFF2-40B4-BE49-F238E27FC236}">
                <a16:creationId xmlns:a16="http://schemas.microsoft.com/office/drawing/2014/main" xmlns="" id="{0E37AB64-8BF4-B24A-A77F-EDCA3E3DB409}"/>
              </a:ext>
            </a:extLst>
          </p:cNvPr>
          <p:cNvGraphicFramePr>
            <a:graphicFrameLocks noGrp="1"/>
          </p:cNvGraphicFramePr>
          <p:nvPr>
            <p:extLst/>
          </p:nvPr>
        </p:nvGraphicFramePr>
        <p:xfrm>
          <a:off x="6741158" y="1219200"/>
          <a:ext cx="2021842" cy="4608576"/>
        </p:xfrm>
        <a:graphic>
          <a:graphicData uri="http://schemas.openxmlformats.org/drawingml/2006/table">
            <a:tbl>
              <a:tblPr bandRow="1">
                <a:tableStyleId>{3B4B98B0-60AC-42C2-AFA5-B58CD77FA1E5}</a:tableStyleId>
              </a:tblPr>
              <a:tblGrid>
                <a:gridCol w="2021842">
                  <a:extLst>
                    <a:ext uri="{9D8B030D-6E8A-4147-A177-3AD203B41FA5}">
                      <a16:colId xmlns:a16="http://schemas.microsoft.com/office/drawing/2014/main" xmlns="" val="20000"/>
                    </a:ext>
                  </a:extLst>
                </a:gridCol>
              </a:tblGrid>
              <a:tr h="131445">
                <a:tc>
                  <a:txBody>
                    <a:bodyPr/>
                    <a:lstStyle/>
                    <a:p>
                      <a:pPr marL="0" marR="0">
                        <a:spcBef>
                          <a:spcPts val="0"/>
                        </a:spcBef>
                        <a:spcAft>
                          <a:spcPts val="0"/>
                        </a:spcAft>
                      </a:pPr>
                      <a:r>
                        <a:rPr lang="en-US" sz="800" dirty="0" err="1">
                          <a:effectLst/>
                        </a:rPr>
                        <a:t>Msunduzi</a:t>
                      </a:r>
                      <a:r>
                        <a:rPr lang="en-US" sz="800" dirty="0">
                          <a:effectLst/>
                        </a:rPr>
                        <a:t> Electricity Sub-Unit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31445">
                <a:tc>
                  <a:txBody>
                    <a:bodyPr/>
                    <a:lstStyle/>
                    <a:p>
                      <a:pPr marL="0" marR="0">
                        <a:spcBef>
                          <a:spcPts val="0"/>
                        </a:spcBef>
                        <a:spcAft>
                          <a:spcPts val="0"/>
                        </a:spcAft>
                      </a:pPr>
                      <a:r>
                        <a:rPr lang="en-US" sz="800" dirty="0">
                          <a:effectLst/>
                        </a:rPr>
                        <a:t>Muscat Electricity Distribution Company </a:t>
                      </a:r>
                      <a:r>
                        <a:rPr lang="en-US" sz="800" dirty="0" err="1">
                          <a:effectLst/>
                        </a:rPr>
                        <a:t>S.A.O.C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41369041"/>
                  </a:ext>
                </a:extLst>
              </a:tr>
              <a:tr h="131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Muscatine Power &amp; Water</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45999687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PHE J&amp;K Sub Division I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64061380"/>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PNM</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38434358"/>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Pohjolan</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Voima</a:t>
                      </a:r>
                      <a:r>
                        <a:rPr lang="en-US" sz="800" dirty="0">
                          <a:effectLst/>
                          <a:latin typeface="+mn-lt"/>
                          <a:ea typeface="Calibri" panose="020F0502020204030204" pitchFamily="34" charset="0"/>
                          <a:cs typeface="Times New Roman" panose="02020603050405020304" pitchFamily="18" charset="0"/>
                        </a:rPr>
                        <a:t> Oy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1366443"/>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Port</a:t>
                      </a:r>
                      <a:r>
                        <a:rPr lang="en-US" sz="800" baseline="0" dirty="0">
                          <a:effectLst/>
                          <a:latin typeface="+mn-lt"/>
                          <a:ea typeface="Calibri" panose="020F0502020204030204" pitchFamily="34" charset="0"/>
                          <a:cs typeface="Times New Roman" panose="02020603050405020304" pitchFamily="18" charset="0"/>
                        </a:rPr>
                        <a:t>-Burnett Electric Cooperative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0123619"/>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Port</a:t>
                      </a:r>
                      <a:r>
                        <a:rPr lang="en-US" sz="800" baseline="0" dirty="0">
                          <a:effectLst/>
                          <a:latin typeface="+mn-lt"/>
                          <a:ea typeface="Calibri" panose="020F0502020204030204" pitchFamily="34" charset="0"/>
                          <a:cs typeface="Times New Roman" panose="02020603050405020304" pitchFamily="18" charset="0"/>
                        </a:rPr>
                        <a:t>-Harcourt Electricity Distribution 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87862153"/>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Portland General Electric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21808872"/>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Power &amp; Water Utility Company for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Jubail &amp; Yanbu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97005279"/>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Powerco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143076"/>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PowerGrid</a:t>
                      </a:r>
                      <a:r>
                        <a:rPr lang="en-US" sz="800" baseline="0" dirty="0">
                          <a:effectLst/>
                          <a:latin typeface="+mn-lt"/>
                          <a:ea typeface="Calibri" panose="020F0502020204030204" pitchFamily="34" charset="0"/>
                          <a:cs typeface="Times New Roman" panose="02020603050405020304" pitchFamily="18" charset="0"/>
                        </a:rPr>
                        <a:t> Corporation of India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42624874"/>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PPL</a:t>
                      </a:r>
                      <a:r>
                        <a:rPr lang="en-US" sz="800" dirty="0">
                          <a:effectLst/>
                          <a:latin typeface="+mn-lt"/>
                          <a:ea typeface="Calibri" panose="020F0502020204030204" pitchFamily="34" charset="0"/>
                          <a:cs typeface="Times New Roman" panose="02020603050405020304" pitchFamily="18" charset="0"/>
                        </a:rPr>
                        <a:t> Electric Utilities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72460111"/>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Princeton Electric Plant Board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43977499"/>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Progress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27444294"/>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PSEG Power LLC.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47401"/>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PT. International Power Mitsui</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91264797"/>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PT.</a:t>
                      </a:r>
                      <a:r>
                        <a:rPr lang="en-US" sz="800" baseline="0" dirty="0">
                          <a:effectLst/>
                          <a:latin typeface="+mn-lt"/>
                          <a:ea typeface="Calibri" panose="020F0502020204030204" pitchFamily="34" charset="0"/>
                          <a:cs typeface="Times New Roman" panose="02020603050405020304" pitchFamily="18" charset="0"/>
                        </a:rPr>
                        <a:t> </a:t>
                      </a:r>
                      <a:r>
                        <a:rPr lang="en-US" sz="800" baseline="0" dirty="0" err="1">
                          <a:effectLst/>
                          <a:latin typeface="+mn-lt"/>
                          <a:ea typeface="Calibri" panose="020F0502020204030204" pitchFamily="34" charset="0"/>
                          <a:cs typeface="Times New Roman" panose="02020603050405020304" pitchFamily="18" charset="0"/>
                        </a:rPr>
                        <a:t>Jawa</a:t>
                      </a:r>
                      <a:r>
                        <a:rPr lang="en-US" sz="800" baseline="0" dirty="0">
                          <a:effectLst/>
                          <a:latin typeface="+mn-lt"/>
                          <a:ea typeface="Calibri" panose="020F0502020204030204" pitchFamily="34" charset="0"/>
                          <a:cs typeface="Times New Roman" panose="02020603050405020304" pitchFamily="18" charset="0"/>
                        </a:rPr>
                        <a:t>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69358337"/>
                  </a:ext>
                </a:extLst>
              </a:tr>
              <a:tr h="131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Public Utility District 1 of Clark County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5325750"/>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Puget Sound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94775028"/>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Quilliq</a:t>
                      </a:r>
                      <a:r>
                        <a:rPr lang="en-US" sz="800" dirty="0">
                          <a:effectLst/>
                          <a:latin typeface="+mn-lt"/>
                          <a:ea typeface="Calibri" panose="020F0502020204030204" pitchFamily="34" charset="0"/>
                          <a:cs typeface="Times New Roman" panose="02020603050405020304" pitchFamily="18" charset="0"/>
                        </a:rPr>
                        <a:t> Energy Corp.</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20976075"/>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Rabigh</a:t>
                      </a:r>
                      <a:r>
                        <a:rPr lang="en-US" sz="800" dirty="0">
                          <a:effectLst/>
                          <a:latin typeface="+mn-lt"/>
                          <a:ea typeface="Calibri" panose="020F0502020204030204" pitchFamily="34" charset="0"/>
                          <a:cs typeface="Times New Roman" panose="02020603050405020304" pitchFamily="18" charset="0"/>
                        </a:rPr>
                        <a:t> Arabian Water &amp; Electricity</a:t>
                      </a:r>
                      <a:r>
                        <a:rPr lang="en-US" sz="800" baseline="0" dirty="0">
                          <a:effectLst/>
                          <a:latin typeface="+mn-lt"/>
                          <a:ea typeface="Calibri" panose="020F0502020204030204" pitchFamily="34" charset="0"/>
                          <a:cs typeface="Times New Roman" panose="02020603050405020304" pitchFamily="18" charset="0"/>
                        </a:rPr>
                        <a:t>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48431096"/>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REC</a:t>
                      </a:r>
                      <a:r>
                        <a:rPr lang="en-US" sz="800" baseline="0" dirty="0">
                          <a:effectLst/>
                          <a:latin typeface="+mn-lt"/>
                          <a:ea typeface="Calibri" panose="020F0502020204030204" pitchFamily="34" charset="0"/>
                          <a:cs typeface="Times New Roman" panose="02020603050405020304" pitchFamily="18" charset="0"/>
                        </a:rPr>
                        <a:t> Power Distribution Co.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2914262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Redding</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561363869"/>
                  </a:ext>
                </a:extLst>
              </a:tr>
            </a:tbl>
          </a:graphicData>
        </a:graphic>
      </p:graphicFrame>
      <p:graphicFrame>
        <p:nvGraphicFramePr>
          <p:cNvPr id="11" name="Group 69">
            <a:extLst>
              <a:ext uri="{FF2B5EF4-FFF2-40B4-BE49-F238E27FC236}">
                <a16:creationId xmlns:a16="http://schemas.microsoft.com/office/drawing/2014/main" xmlns="" id="{3715E4B6-D5C5-0343-88E1-F4FDF5C80B9F}"/>
              </a:ext>
            </a:extLst>
          </p:cNvPr>
          <p:cNvGraphicFramePr>
            <a:graphicFrameLocks noGrp="1"/>
          </p:cNvGraphicFramePr>
          <p:nvPr>
            <p:extLst/>
          </p:nvPr>
        </p:nvGraphicFramePr>
        <p:xfrm>
          <a:off x="2463025" y="1228542"/>
          <a:ext cx="2043739" cy="4548268"/>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07490">
                <a:tc>
                  <a:txBody>
                    <a:bodyPr/>
                    <a:lstStyle/>
                    <a:p>
                      <a:pPr algn="l" fontAlgn="b"/>
                      <a:r>
                        <a:rPr lang="en-US" sz="800" b="0" i="0" u="none" strike="noStrike" dirty="0">
                          <a:effectLst/>
                          <a:latin typeface="+mn-lt"/>
                        </a:rPr>
                        <a:t>Hydro-Québec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90603223"/>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ICE (</a:t>
                      </a:r>
                      <a:r>
                        <a:rPr lang="en-US" sz="800" dirty="0" err="1">
                          <a:effectLst/>
                          <a:latin typeface="+mn-lt"/>
                          <a:ea typeface="Calibri" panose="020F0502020204030204" pitchFamily="34" charset="0"/>
                          <a:cs typeface="Times New Roman" panose="02020603050405020304" pitchFamily="18" charset="0"/>
                        </a:rPr>
                        <a:t>Instituto</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Costarricense</a:t>
                      </a:r>
                      <a:r>
                        <a:rPr lang="en-US" sz="800" dirty="0">
                          <a:effectLst/>
                          <a:latin typeface="+mn-lt"/>
                          <a:ea typeface="Calibri" panose="020F0502020204030204" pitchFamily="34" charset="0"/>
                          <a:cs typeface="Times New Roman" panose="02020603050405020304" pitchFamily="18" charset="0"/>
                        </a:rPr>
                        <a:t> de </a:t>
                      </a:r>
                      <a:r>
                        <a:rPr lang="en-US" sz="800" dirty="0" err="1">
                          <a:effectLst/>
                          <a:latin typeface="+mn-lt"/>
                          <a:ea typeface="Calibri" panose="020F0502020204030204" pitchFamily="34" charset="0"/>
                          <a:cs typeface="Times New Roman" panose="02020603050405020304" pitchFamily="18" charset="0"/>
                        </a:rPr>
                        <a:t>Electricidad</a:t>
                      </a:r>
                      <a:r>
                        <a:rPr lang="en-US" sz="800" dirty="0">
                          <a:effectLst/>
                          <a:latin typeface="+mn-lt"/>
                          <a:ea typeface="Calibri" panose="020F0502020204030204" pitchFamily="34" charset="0"/>
                          <a:cs typeface="Times New Roman" panose="02020603050405020304" pitchFamily="18" charset="0"/>
                        </a:rPr>
                        <a: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5867436"/>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IEC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10777827"/>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Imperial Irrigation District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809662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Infigen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72635856"/>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Integral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Intergys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Intermountain Rural Electric Association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1620">
                <a:tc>
                  <a:txBody>
                    <a:bodyPr/>
                    <a:lstStyle/>
                    <a:p>
                      <a:pPr marL="0" marR="0">
                        <a:spcBef>
                          <a:spcPts val="0"/>
                        </a:spcBef>
                        <a:spcAft>
                          <a:spcPts val="0"/>
                        </a:spcAft>
                      </a:pPr>
                      <a:r>
                        <a:rPr lang="en-US" sz="800" dirty="0">
                          <a:effectLst/>
                        </a:rPr>
                        <a:t>Israel Electric Corporation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490">
                <a:tc>
                  <a:txBody>
                    <a:bodyPr/>
                    <a:lstStyle/>
                    <a:p>
                      <a:pPr marL="0" marR="0">
                        <a:spcBef>
                          <a:spcPts val="0"/>
                        </a:spcBef>
                        <a:spcAft>
                          <a:spcPts val="0"/>
                        </a:spcAft>
                      </a:pPr>
                      <a:r>
                        <a:rPr lang="en-US" sz="800" dirty="0">
                          <a:effectLst/>
                        </a:rPr>
                        <a:t>IVRCL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7490">
                <a:tc>
                  <a:txBody>
                    <a:bodyPr/>
                    <a:lstStyle/>
                    <a:p>
                      <a:pPr marL="0" marR="0">
                        <a:spcBef>
                          <a:spcPts val="0"/>
                        </a:spcBef>
                        <a:spcAft>
                          <a:spcPts val="0"/>
                        </a:spcAft>
                      </a:pPr>
                      <a:r>
                        <a:rPr lang="en-US" sz="800" dirty="0">
                          <a:effectLst/>
                        </a:rPr>
                        <a:t>Jamaica Public Service Company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07490">
                <a:tc>
                  <a:txBody>
                    <a:bodyPr/>
                    <a:lstStyle/>
                    <a:p>
                      <a:pPr marL="0" marR="0">
                        <a:spcBef>
                          <a:spcPts val="0"/>
                        </a:spcBef>
                        <a:spcAft>
                          <a:spcPts val="0"/>
                        </a:spcAft>
                      </a:pPr>
                      <a:r>
                        <a:rPr lang="en-US" sz="800" dirty="0" err="1">
                          <a:effectLst/>
                        </a:rPr>
                        <a:t>JASEC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78696">
                <a:tc>
                  <a:txBody>
                    <a:bodyPr/>
                    <a:lstStyle/>
                    <a:p>
                      <a:pPr marL="0" marR="0">
                        <a:spcBef>
                          <a:spcPts val="0"/>
                        </a:spcBef>
                        <a:spcAft>
                          <a:spcPts val="0"/>
                        </a:spcAft>
                      </a:pPr>
                      <a:r>
                        <a:rPr lang="en-US" sz="800" dirty="0">
                          <a:effectLst/>
                        </a:rPr>
                        <a:t>Jindal India</a:t>
                      </a:r>
                      <a:r>
                        <a:rPr lang="en-US" sz="800" baseline="0" dirty="0">
                          <a:effectLst/>
                        </a:rPr>
                        <a:t> Thermal Power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07490">
                <a:tc>
                  <a:txBody>
                    <a:bodyPr/>
                    <a:lstStyle/>
                    <a:p>
                      <a:pPr marL="0" marR="0">
                        <a:spcBef>
                          <a:spcPts val="0"/>
                        </a:spcBef>
                        <a:spcAft>
                          <a:spcPts val="0"/>
                        </a:spcAft>
                      </a:pPr>
                      <a:r>
                        <a:rPr lang="en-US" sz="800" dirty="0">
                          <a:effectLst/>
                        </a:rPr>
                        <a:t>Jos Electricity distribution PLC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07490">
                <a:tc>
                  <a:txBody>
                    <a:bodyPr/>
                    <a:lstStyle/>
                    <a:p>
                      <a:pPr marL="0" marR="0">
                        <a:spcBef>
                          <a:spcPts val="0"/>
                        </a:spcBef>
                        <a:spcAft>
                          <a:spcPts val="0"/>
                        </a:spcAft>
                      </a:pPr>
                      <a:r>
                        <a:rPr lang="en-US" sz="800" dirty="0" err="1">
                          <a:effectLst/>
                        </a:rPr>
                        <a:t>Kalpataru</a:t>
                      </a:r>
                      <a:r>
                        <a:rPr lang="en-US" sz="800" dirty="0">
                          <a:effectLst/>
                        </a:rPr>
                        <a:t> Power Transmission Ltd.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07490">
                <a:tc>
                  <a:txBody>
                    <a:bodyPr/>
                    <a:lstStyle/>
                    <a:p>
                      <a:pPr marL="0" marR="0">
                        <a:spcBef>
                          <a:spcPts val="0"/>
                        </a:spcBef>
                        <a:spcAft>
                          <a:spcPts val="0"/>
                        </a:spcAft>
                      </a:pPr>
                      <a:r>
                        <a:rPr lang="en-US" sz="800" dirty="0" err="1">
                          <a:effectLst/>
                        </a:rPr>
                        <a:t>Kamo</a:t>
                      </a:r>
                      <a:r>
                        <a:rPr lang="en-US" sz="800" dirty="0">
                          <a:effectLst/>
                        </a:rPr>
                        <a:t> Electric Cooperative,</a:t>
                      </a:r>
                      <a:r>
                        <a:rPr lang="en-US" sz="800" baseline="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07490">
                <a:tc>
                  <a:txBody>
                    <a:bodyPr/>
                    <a:lstStyle/>
                    <a:p>
                      <a:pPr algn="l" fontAlgn="b"/>
                      <a:r>
                        <a:rPr lang="en-US" sz="800" b="0" i="0" u="none" strike="noStrike" dirty="0" err="1">
                          <a:effectLst/>
                          <a:latin typeface="+mn-lt"/>
                        </a:rPr>
                        <a:t>Karlskoga</a:t>
                      </a:r>
                      <a:r>
                        <a:rPr lang="en-US" sz="800" b="0" i="0" u="none" strike="noStrike" dirty="0">
                          <a:effectLst/>
                          <a:latin typeface="+mn-lt"/>
                        </a:rPr>
                        <a:t> </a:t>
                      </a:r>
                      <a:r>
                        <a:rPr lang="en-US" sz="800" b="0" i="0" u="none" strike="noStrike" dirty="0" err="1">
                          <a:effectLst/>
                          <a:latin typeface="+mn-lt"/>
                        </a:rPr>
                        <a:t>Elnät</a:t>
                      </a:r>
                      <a:r>
                        <a:rPr lang="en-US" sz="800" b="0" i="0" u="none" strike="noStrike" dirty="0">
                          <a:effectLst/>
                          <a:latin typeface="+mn-lt"/>
                        </a:rPr>
                        <a:t> AB</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07490">
                <a:tc>
                  <a:txBody>
                    <a:bodyPr/>
                    <a:lstStyle/>
                    <a:p>
                      <a:pPr marL="0" marR="0">
                        <a:spcBef>
                          <a:spcPts val="0"/>
                        </a:spcBef>
                        <a:spcAft>
                          <a:spcPts val="0"/>
                        </a:spcAft>
                      </a:pPr>
                      <a:r>
                        <a:rPr lang="en-US" sz="800" dirty="0">
                          <a:effectLst/>
                        </a:rPr>
                        <a:t>Kathmandu Alternative Power and Energy Group (KAPEG)</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0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effectLst/>
                        </a:rPr>
                        <a:t>KaXu</a:t>
                      </a:r>
                      <a:r>
                        <a:rPr lang="en-US" sz="800" baseline="0" dirty="0">
                          <a:effectLst/>
                        </a:rPr>
                        <a:t> Solar One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07490">
                <a:tc>
                  <a:txBody>
                    <a:bodyPr/>
                    <a:lstStyle/>
                    <a:p>
                      <a:pPr marL="0" marR="0">
                        <a:spcBef>
                          <a:spcPts val="0"/>
                        </a:spcBef>
                        <a:spcAft>
                          <a:spcPts val="0"/>
                        </a:spcAft>
                      </a:pPr>
                      <a:r>
                        <a:rPr lang="en-US" sz="800" dirty="0">
                          <a:effectLst/>
                        </a:rPr>
                        <a:t>Kelvin Power Station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07490">
                <a:tc>
                  <a:txBody>
                    <a:bodyPr/>
                    <a:lstStyle/>
                    <a:p>
                      <a:pPr marL="0" marR="0">
                        <a:spcBef>
                          <a:spcPts val="0"/>
                        </a:spcBef>
                        <a:spcAft>
                          <a:spcPts val="0"/>
                        </a:spcAft>
                      </a:pPr>
                      <a:r>
                        <a:rPr lang="en-US" sz="800" dirty="0">
                          <a:effectLst/>
                        </a:rPr>
                        <a:t>Kentucky Utilities</a:t>
                      </a:r>
                      <a:r>
                        <a:rPr lang="en-US" sz="800" baseline="0" dirty="0">
                          <a:effectLst/>
                        </a:rPr>
                        <a:t> Company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07490">
                <a:tc>
                  <a:txBody>
                    <a:bodyPr/>
                    <a:lstStyle/>
                    <a:p>
                      <a:pPr marL="0" marR="0">
                        <a:spcBef>
                          <a:spcPts val="0"/>
                        </a:spcBef>
                        <a:spcAft>
                          <a:spcPts val="0"/>
                        </a:spcAft>
                      </a:pPr>
                      <a:r>
                        <a:rPr lang="en-US" sz="800" dirty="0" err="1">
                          <a:effectLst/>
                        </a:rPr>
                        <a:t>KEPCO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71838629"/>
                  </a:ext>
                </a:extLst>
              </a:tr>
              <a:tr h="107490">
                <a:tc>
                  <a:txBody>
                    <a:bodyPr/>
                    <a:lstStyle/>
                    <a:p>
                      <a:pPr marL="0" marR="0">
                        <a:spcBef>
                          <a:spcPts val="0"/>
                        </a:spcBef>
                        <a:spcAft>
                          <a:spcPts val="0"/>
                        </a:spcAft>
                      </a:pPr>
                      <a:r>
                        <a:rPr lang="en-US" sz="800" dirty="0">
                          <a:effectLst/>
                        </a:rPr>
                        <a:t>Kerala State Electricity Board Ltd.</a:t>
                      </a:r>
                      <a:r>
                        <a:rPr lang="en-US" sz="800" baseline="0" dirty="0">
                          <a:effectLst/>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66912737"/>
                  </a:ext>
                </a:extLst>
              </a:tr>
              <a:tr h="107490">
                <a:tc>
                  <a:txBody>
                    <a:bodyPr/>
                    <a:lstStyle/>
                    <a:p>
                      <a:pPr marL="0" marR="0">
                        <a:spcBef>
                          <a:spcPts val="0"/>
                        </a:spcBef>
                        <a:spcAft>
                          <a:spcPts val="0"/>
                        </a:spcAft>
                      </a:pPr>
                      <a:r>
                        <a:rPr lang="en-US" sz="800" dirty="0">
                          <a:effectLst/>
                        </a:rPr>
                        <a:t>Kissimmee Utility Authority</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69275"/>
                  </a:ext>
                </a:extLst>
              </a:tr>
              <a:tr h="107490">
                <a:tc>
                  <a:txBody>
                    <a:bodyPr/>
                    <a:lstStyle/>
                    <a:p>
                      <a:pPr algn="l" fontAlgn="b"/>
                      <a:r>
                        <a:rPr lang="en-US" sz="800" u="none" strike="noStrike" dirty="0" err="1">
                          <a:effectLst/>
                        </a:rPr>
                        <a:t>Köyliön-Säkylän</a:t>
                      </a:r>
                      <a:r>
                        <a:rPr lang="en-US" sz="800" u="none" strike="noStrike" dirty="0">
                          <a:effectLst/>
                        </a:rPr>
                        <a:t> </a:t>
                      </a:r>
                      <a:r>
                        <a:rPr lang="en-US" sz="800" u="none" strike="noStrike" dirty="0" err="1">
                          <a:effectLst/>
                        </a:rPr>
                        <a:t>Sähkö</a:t>
                      </a:r>
                      <a:r>
                        <a:rPr lang="en-US" sz="800" u="none" strike="noStrike" dirty="0">
                          <a:effectLst/>
                        </a:rPr>
                        <a:t> Oy</a:t>
                      </a:r>
                      <a:endParaRPr lang="en-US" sz="800" b="0" i="0" u="none" strike="noStrike" dirty="0">
                        <a:effectLst/>
                        <a:latin typeface="+mn-lt"/>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72781897"/>
                  </a:ext>
                </a:extLst>
              </a:tr>
            </a:tbl>
          </a:graphicData>
        </a:graphic>
      </p:graphicFrame>
    </p:spTree>
    <p:extLst>
      <p:ext uri="{BB962C8B-B14F-4D97-AF65-F5344CB8AC3E}">
        <p14:creationId xmlns:p14="http://schemas.microsoft.com/office/powerpoint/2010/main" val="2685588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422275"/>
            <a:ext cx="8153400" cy="384175"/>
          </a:xfrm>
        </p:spPr>
        <p:txBody>
          <a:bodyPr/>
          <a:lstStyle/>
          <a:p>
            <a:r>
              <a:rPr lang="en-US" dirty="0"/>
              <a:t>Utilities in SGMM community baseline (cont.)</a:t>
            </a:r>
          </a:p>
        </p:txBody>
      </p:sp>
      <p:graphicFrame>
        <p:nvGraphicFramePr>
          <p:cNvPr id="8" name="Group 69">
            <a:extLst>
              <a:ext uri="{FF2B5EF4-FFF2-40B4-BE49-F238E27FC236}">
                <a16:creationId xmlns:a16="http://schemas.microsoft.com/office/drawing/2014/main" xmlns="" id="{48D85FC8-17DE-834C-9321-F47201DCAB37}"/>
              </a:ext>
            </a:extLst>
          </p:cNvPr>
          <p:cNvGraphicFramePr>
            <a:graphicFrameLocks noGrp="1"/>
          </p:cNvGraphicFramePr>
          <p:nvPr>
            <p:extLst/>
          </p:nvPr>
        </p:nvGraphicFramePr>
        <p:xfrm>
          <a:off x="4572001" y="1228542"/>
          <a:ext cx="2057400" cy="4309872"/>
        </p:xfrm>
        <a:graphic>
          <a:graphicData uri="http://schemas.openxmlformats.org/drawingml/2006/table">
            <a:tbl>
              <a:tblPr bandRow="1">
                <a:tableStyleId>{3B4B98B0-60AC-42C2-AFA5-B58CD77FA1E5}</a:tableStyleId>
              </a:tblPr>
              <a:tblGrid>
                <a:gridCol w="2057400">
                  <a:extLst>
                    <a:ext uri="{9D8B030D-6E8A-4147-A177-3AD203B41FA5}">
                      <a16:colId xmlns:a16="http://schemas.microsoft.com/office/drawing/2014/main" xmlns="" val="20000"/>
                    </a:ext>
                  </a:extLst>
                </a:gridCol>
              </a:tblGrid>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Top Energy</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Toronto Hydro Electric System</a:t>
                      </a:r>
                      <a:r>
                        <a:rPr lang="en-US" sz="800" baseline="0" dirty="0">
                          <a:effectLst/>
                          <a:latin typeface="+mn-lt"/>
                          <a:ea typeface="Calibri" panose="020F0502020204030204" pitchFamily="34" charset="0"/>
                          <a:cs typeface="Times New Roman" panose="02020603050405020304" pitchFamily="18" charset="0"/>
                        </a:rPr>
                        <a:t> </a:t>
                      </a:r>
                      <a:r>
                        <a:rPr lang="en-US" sz="800" dirty="0">
                          <a:effectLst/>
                          <a:latin typeface="+mn-lt"/>
                          <a:ea typeface="Calibri" panose="020F0502020204030204" pitchFamily="34" charset="0"/>
                          <a:cs typeface="Times New Roman" panose="02020603050405020304" pitchFamily="18" charset="0"/>
                        </a:rPr>
                        <a:t>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Torrent Power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Town Of Front Royal</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Toyo-Thai Corp. Public Co.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r h="16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effectLst/>
                          <a:latin typeface="+mn-lt"/>
                          <a:ea typeface="Calibri" panose="020F0502020204030204" pitchFamily="34" charset="0"/>
                          <a:cs typeface="Times New Roman" panose="02020603050405020304" pitchFamily="18" charset="0"/>
                        </a:rPr>
                        <a:t>TransAlta</a:t>
                      </a:r>
                      <a:r>
                        <a:rPr lang="en-US" sz="800" baseline="0" dirty="0">
                          <a:effectLst/>
                          <a:latin typeface="+mn-lt"/>
                          <a:ea typeface="Calibri" panose="020F0502020204030204" pitchFamily="34" charset="0"/>
                          <a:cs typeface="Times New Roman" panose="02020603050405020304" pitchFamily="18" charset="0"/>
                        </a:rPr>
                        <a:t> Renewables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4"/>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Tri-State</a:t>
                      </a:r>
                      <a:r>
                        <a:rPr lang="en-US" sz="800" baseline="0" dirty="0">
                          <a:effectLst/>
                          <a:latin typeface="+mn-lt"/>
                          <a:ea typeface="Calibri" panose="020F0502020204030204" pitchFamily="34" charset="0"/>
                          <a:cs typeface="Times New Roman" panose="02020603050405020304" pitchFamily="18" charset="0"/>
                        </a:rPr>
                        <a:t> Generation and Transmission Association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5"/>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TTPMC</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6"/>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Tuas</a:t>
                      </a:r>
                      <a:r>
                        <a:rPr lang="en-US" sz="800" dirty="0">
                          <a:effectLst/>
                          <a:latin typeface="+mn-lt"/>
                          <a:ea typeface="Calibri" panose="020F0502020204030204" pitchFamily="34" charset="0"/>
                          <a:cs typeface="Times New Roman" panose="02020603050405020304" pitchFamily="18" charset="0"/>
                        </a:rPr>
                        <a:t> Power</a:t>
                      </a:r>
                      <a:r>
                        <a:rPr lang="en-US" sz="800" baseline="0" dirty="0">
                          <a:effectLst/>
                          <a:latin typeface="+mn-lt"/>
                          <a:ea typeface="Calibri" panose="020F0502020204030204" pitchFamily="34" charset="0"/>
                          <a:cs typeface="Times New Roman" panose="02020603050405020304" pitchFamily="18" charset="0"/>
                        </a:rPr>
                        <a:t> Generation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7"/>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Tucson Electric Power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8"/>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UGVCL</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9"/>
                  </a:ext>
                </a:extLst>
              </a:tr>
              <a:tr h="161175">
                <a:tc>
                  <a:txBody>
                    <a:bodyPr/>
                    <a:lstStyle/>
                    <a:p>
                      <a:pPr algn="l" fontAlgn="b"/>
                      <a:r>
                        <a:rPr lang="en-US" sz="800" b="0" i="0" u="none" strike="noStrike" dirty="0" err="1">
                          <a:effectLst/>
                          <a:latin typeface="+mn-lt"/>
                        </a:rPr>
                        <a:t>Umeå</a:t>
                      </a:r>
                      <a:r>
                        <a:rPr lang="en-US" sz="800" b="0" i="0" u="none" strike="noStrike" dirty="0">
                          <a:effectLst/>
                          <a:latin typeface="+mn-lt"/>
                        </a:rPr>
                        <a:t> </a:t>
                      </a:r>
                      <a:r>
                        <a:rPr lang="en-US" sz="800" b="0" i="0" u="none" strike="noStrike" dirty="0" err="1">
                          <a:effectLst/>
                          <a:latin typeface="+mn-lt"/>
                        </a:rPr>
                        <a:t>Energi</a:t>
                      </a:r>
                      <a:r>
                        <a:rPr lang="en-US" sz="800" b="0" i="0" u="none" strike="noStrike" dirty="0">
                          <a:effectLst/>
                          <a:latin typeface="+mn-lt"/>
                        </a:rPr>
                        <a:t> AB</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Unidaan</a:t>
                      </a:r>
                      <a:r>
                        <a:rPr lang="en-US" sz="800" dirty="0">
                          <a:effectLst/>
                          <a:latin typeface="+mn-lt"/>
                          <a:ea typeface="Calibri" panose="020F0502020204030204" pitchFamily="34" charset="0"/>
                          <a:cs typeface="Times New Roman" panose="02020603050405020304" pitchFamily="18" charset="0"/>
                        </a:rPr>
                        <a:t> FZ LLC, </a:t>
                      </a:r>
                      <a:r>
                        <a:rPr lang="en-US" sz="800" dirty="0" err="1">
                          <a:effectLst/>
                          <a:latin typeface="+mn-lt"/>
                          <a:ea typeface="Calibri" panose="020F0502020204030204" pitchFamily="34" charset="0"/>
                          <a:cs typeface="Times New Roman" panose="02020603050405020304" pitchFamily="18" charset="0"/>
                        </a:rPr>
                        <a:t>Aljouf</a:t>
                      </a:r>
                      <a:r>
                        <a:rPr lang="en-US" sz="800" dirty="0">
                          <a:effectLst/>
                          <a:latin typeface="+mn-lt"/>
                          <a:ea typeface="Calibri" panose="020F0502020204030204" pitchFamily="34" charset="0"/>
                          <a:cs typeface="Times New Roman" panose="02020603050405020304" pitchFamily="18" charset="0"/>
                        </a:rPr>
                        <a:t> Cement Company</a:t>
                      </a:r>
                      <a:r>
                        <a:rPr lang="en-US" sz="800" baseline="0" dirty="0">
                          <a:effectLst/>
                          <a:latin typeface="+mn-lt"/>
                          <a:ea typeface="Calibri" panose="020F0502020204030204" pitchFamily="34" charset="0"/>
                          <a:cs typeface="Times New Roman" panose="02020603050405020304" pitchFamily="18" charset="0"/>
                        </a:rPr>
                        <a:t> (O&amp;M Site)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1"/>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Unión </a:t>
                      </a:r>
                      <a:r>
                        <a:rPr lang="en-US" sz="800" dirty="0" err="1">
                          <a:effectLst/>
                          <a:latin typeface="+mn-lt"/>
                          <a:ea typeface="Calibri" panose="020F0502020204030204" pitchFamily="34" charset="0"/>
                          <a:cs typeface="Times New Roman" panose="02020603050405020304" pitchFamily="18" charset="0"/>
                        </a:rPr>
                        <a:t>Fenosa</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Distribución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Unison Networks Ltd.</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33"/>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United Power</a:t>
                      </a:r>
                      <a:r>
                        <a:rPr lang="en-US" sz="800" baseline="0" dirty="0">
                          <a:effectLst/>
                          <a:latin typeface="+mn-lt"/>
                          <a:ea typeface="Calibri" panose="020F0502020204030204" pitchFamily="34" charset="0"/>
                          <a:cs typeface="Times New Roman" panose="02020603050405020304" pitchFamily="18" charset="0"/>
                        </a:rPr>
                        <a:t> Inc.</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89508002"/>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UNS Electric</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07492710"/>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Vara</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Energi</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Ek</a:t>
                      </a:r>
                      <a:r>
                        <a:rPr lang="en-US" sz="800" dirty="0">
                          <a:effectLst/>
                          <a:latin typeface="+mn-lt"/>
                          <a:ea typeface="Calibri" panose="020F0502020204030204" pitchFamily="34" charset="0"/>
                          <a:cs typeface="Times New Roman" panose="02020603050405020304" pitchFamily="18" charset="0"/>
                        </a:rPr>
                        <a: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37325104"/>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Varbergortens</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Elkraft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37391906"/>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Vattenfall</a:t>
                      </a:r>
                      <a:r>
                        <a:rPr lang="en-US" sz="800" dirty="0">
                          <a:effectLst/>
                          <a:latin typeface="+mn-lt"/>
                          <a:ea typeface="Calibri" panose="020F0502020204030204" pitchFamily="34" charset="0"/>
                          <a:cs typeface="Times New Roman" panose="02020603050405020304" pitchFamily="18" charset="0"/>
                        </a:rPr>
                        <a:t>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72041445"/>
                  </a:ext>
                </a:extLst>
              </a:tr>
              <a:tr h="161175">
                <a:tc>
                  <a:txBody>
                    <a:bodyPr/>
                    <a:lstStyle/>
                    <a:p>
                      <a:pPr marL="0" marR="0">
                        <a:spcBef>
                          <a:spcPts val="0"/>
                        </a:spcBef>
                        <a:spcAft>
                          <a:spcPts val="0"/>
                        </a:spcAft>
                      </a:pPr>
                      <a:r>
                        <a:rPr lang="en-US" sz="800" dirty="0" err="1">
                          <a:effectLst/>
                        </a:rPr>
                        <a:t>Vattenfall</a:t>
                      </a:r>
                      <a:r>
                        <a:rPr lang="en-US" sz="80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97239162"/>
                  </a:ext>
                </a:extLst>
              </a:tr>
              <a:tr h="16117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Vattenfall</a:t>
                      </a:r>
                      <a:r>
                        <a:rPr lang="en-US" sz="800" dirty="0">
                          <a:effectLst/>
                          <a:latin typeface="+mn-lt"/>
                          <a:ea typeface="Calibri" panose="020F0502020204030204" pitchFamily="34" charset="0"/>
                          <a:cs typeface="Times New Roman" panose="02020603050405020304" pitchFamily="18" charset="0"/>
                        </a:rPr>
                        <a:t> Wind Power Ltd</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7629485"/>
                  </a:ext>
                </a:extLst>
              </a:tr>
              <a:tr h="16117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Vector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622635168"/>
                  </a:ext>
                </a:extLst>
              </a:tr>
            </a:tbl>
          </a:graphicData>
        </a:graphic>
      </p:graphicFrame>
      <p:graphicFrame>
        <p:nvGraphicFramePr>
          <p:cNvPr id="9" name="Group 69">
            <a:extLst>
              <a:ext uri="{FF2B5EF4-FFF2-40B4-BE49-F238E27FC236}">
                <a16:creationId xmlns:a16="http://schemas.microsoft.com/office/drawing/2014/main" xmlns="" id="{7F1083F4-9B04-6148-9842-3958B7A90ED7}"/>
              </a:ext>
            </a:extLst>
          </p:cNvPr>
          <p:cNvGraphicFramePr>
            <a:graphicFrameLocks noGrp="1"/>
          </p:cNvGraphicFramePr>
          <p:nvPr>
            <p:extLst/>
          </p:nvPr>
        </p:nvGraphicFramePr>
        <p:xfrm>
          <a:off x="318461" y="1228543"/>
          <a:ext cx="2043739" cy="4369647"/>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Reliance Energy</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Reliance Infrastructure Ltd.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Reliance Power Transmission</a:t>
                      </a:r>
                      <a:r>
                        <a:rPr lang="en-US" sz="800" baseline="0" dirty="0">
                          <a:effectLst/>
                          <a:latin typeface="+mn-lt"/>
                          <a:ea typeface="Calibri" panose="020F0502020204030204" pitchFamily="34" charset="0"/>
                          <a:cs typeface="Times New Roman" panose="02020603050405020304" pitchFamily="18" charset="0"/>
                        </a:rPr>
                        <a:t>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4679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Rihand</a:t>
                      </a:r>
                      <a:r>
                        <a:rPr lang="en-US" sz="800" dirty="0">
                          <a:effectLst/>
                          <a:latin typeface="+mn-lt"/>
                          <a:ea typeface="Calibri" panose="020F0502020204030204" pitchFamily="34" charset="0"/>
                          <a:cs typeface="Times New Roman" panose="02020603050405020304" pitchFamily="18" charset="0"/>
                        </a:rPr>
                        <a:t> Super Thermal power</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Roseville Electric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Rural Areas Electricity Co.</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SA Power Network</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8169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Sabiya</a:t>
                      </a:r>
                      <a:r>
                        <a:rPr lang="en-US" sz="800" dirty="0">
                          <a:effectLst/>
                          <a:latin typeface="+mn-lt"/>
                          <a:ea typeface="Calibri" panose="020F0502020204030204" pitchFamily="34" charset="0"/>
                          <a:cs typeface="Times New Roman" panose="02020603050405020304" pitchFamily="18" charset="0"/>
                        </a:rPr>
                        <a:t> CCGT Power Plant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Sacramento Municipal Utility District</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4679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Salt River Project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46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Sand Mountain Electric Cooperative</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46795">
                <a:tc>
                  <a:txBody>
                    <a:bodyPr/>
                    <a:lstStyle/>
                    <a:p>
                      <a:pPr marL="0" marR="0">
                        <a:spcBef>
                          <a:spcPts val="0"/>
                        </a:spcBef>
                        <a:spcAft>
                          <a:spcPts val="0"/>
                        </a:spcAft>
                      </a:pPr>
                      <a:r>
                        <a:rPr lang="en-US" sz="800" dirty="0" err="1">
                          <a:effectLst/>
                        </a:rPr>
                        <a:t>Sandhult-Sandareds</a:t>
                      </a:r>
                      <a:r>
                        <a:rPr lang="en-US" sz="800" dirty="0">
                          <a:effectLst/>
                        </a:rPr>
                        <a:t> </a:t>
                      </a:r>
                      <a:r>
                        <a:rPr lang="en-US" sz="800" dirty="0" err="1">
                          <a:effectLst/>
                        </a:rPr>
                        <a:t>Elektriska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46795">
                <a:tc>
                  <a:txBody>
                    <a:bodyPr/>
                    <a:lstStyle/>
                    <a:p>
                      <a:pPr marL="0" marR="0">
                        <a:spcBef>
                          <a:spcPts val="0"/>
                        </a:spcBef>
                        <a:spcAft>
                          <a:spcPts val="0"/>
                        </a:spcAft>
                      </a:pPr>
                      <a:r>
                        <a:rPr lang="en-US" sz="800" dirty="0">
                          <a:effectLst/>
                        </a:rPr>
                        <a:t>Santee Cooper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46795">
                <a:tc>
                  <a:txBody>
                    <a:bodyPr/>
                    <a:lstStyle/>
                    <a:p>
                      <a:pPr marL="0" marR="0">
                        <a:spcBef>
                          <a:spcPts val="0"/>
                        </a:spcBef>
                        <a:spcAft>
                          <a:spcPts val="0"/>
                        </a:spcAft>
                      </a:pPr>
                      <a:r>
                        <a:rPr lang="en-US" sz="800" dirty="0">
                          <a:effectLst/>
                        </a:rPr>
                        <a:t>SaskPower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48033">
                <a:tc>
                  <a:txBody>
                    <a:bodyPr/>
                    <a:lstStyle/>
                    <a:p>
                      <a:pPr marL="0" marR="0">
                        <a:spcBef>
                          <a:spcPts val="0"/>
                        </a:spcBef>
                        <a:spcAft>
                          <a:spcPts val="0"/>
                        </a:spcAft>
                      </a:pPr>
                      <a:r>
                        <a:rPr lang="en-US" sz="800" dirty="0">
                          <a:effectLst/>
                        </a:rPr>
                        <a:t>Saudi</a:t>
                      </a:r>
                      <a:r>
                        <a:rPr lang="en-US" sz="800" baseline="0" dirty="0">
                          <a:effectLst/>
                        </a:rPr>
                        <a:t> Electricity Company (SEC) </a:t>
                      </a:r>
                      <a:br>
                        <a:rPr lang="en-US" sz="800" baseline="0" dirty="0">
                          <a:effectLst/>
                        </a:rPr>
                      </a:br>
                      <a:r>
                        <a:rPr lang="en-US" sz="800" baseline="0" dirty="0">
                          <a:effectLst/>
                        </a:rPr>
                        <a:t>National Grid</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46795">
                <a:tc>
                  <a:txBody>
                    <a:bodyPr/>
                    <a:lstStyle/>
                    <a:p>
                      <a:pPr marL="0" marR="0">
                        <a:spcBef>
                          <a:spcPts val="0"/>
                        </a:spcBef>
                        <a:spcAft>
                          <a:spcPts val="0"/>
                        </a:spcAft>
                      </a:pPr>
                      <a:r>
                        <a:rPr lang="en-US" sz="800" dirty="0">
                          <a:effectLst/>
                        </a:rPr>
                        <a:t>SCANA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46795">
                <a:tc>
                  <a:txBody>
                    <a:bodyPr/>
                    <a:lstStyle/>
                    <a:p>
                      <a:pPr marL="0" marR="0">
                        <a:spcBef>
                          <a:spcPts val="0"/>
                        </a:spcBef>
                        <a:spcAft>
                          <a:spcPts val="0"/>
                        </a:spcAft>
                      </a:pPr>
                      <a:r>
                        <a:rPr lang="en-US" sz="800" dirty="0">
                          <a:effectLst/>
                        </a:rPr>
                        <a:t>Scottish Power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146795">
                <a:tc>
                  <a:txBody>
                    <a:bodyPr/>
                    <a:lstStyle/>
                    <a:p>
                      <a:pPr marL="0" marR="0">
                        <a:spcBef>
                          <a:spcPts val="0"/>
                        </a:spcBef>
                        <a:spcAft>
                          <a:spcPts val="0"/>
                        </a:spcAft>
                      </a:pPr>
                      <a:r>
                        <a:rPr lang="en-US" sz="800" dirty="0" err="1">
                          <a:effectLst/>
                        </a:rPr>
                        <a:t>SDG&amp;E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r h="146795">
                <a:tc>
                  <a:txBody>
                    <a:bodyPr/>
                    <a:lstStyle/>
                    <a:p>
                      <a:pPr marL="0" marR="0">
                        <a:spcBef>
                          <a:spcPts val="0"/>
                        </a:spcBef>
                        <a:spcAft>
                          <a:spcPts val="0"/>
                        </a:spcAft>
                      </a:pPr>
                      <a:r>
                        <a:rPr lang="en-US" sz="800" dirty="0" err="1">
                          <a:effectLst/>
                        </a:rPr>
                        <a:t>Sevab</a:t>
                      </a:r>
                      <a:r>
                        <a:rPr lang="en-US" sz="800" dirty="0">
                          <a:effectLst/>
                        </a:rPr>
                        <a:t> Nat AB</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8"/>
                  </a:ext>
                </a:extLst>
              </a:tr>
              <a:tr h="146795">
                <a:tc>
                  <a:txBody>
                    <a:bodyPr/>
                    <a:lstStyle/>
                    <a:p>
                      <a:pPr marL="0" marR="0">
                        <a:spcBef>
                          <a:spcPts val="0"/>
                        </a:spcBef>
                        <a:spcAft>
                          <a:spcPts val="0"/>
                        </a:spcAft>
                      </a:pPr>
                      <a:r>
                        <a:rPr lang="en-US" sz="800" dirty="0">
                          <a:effectLst/>
                        </a:rPr>
                        <a:t>Shams Solar Power Station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9"/>
                  </a:ext>
                </a:extLst>
              </a:tr>
              <a:tr h="146795">
                <a:tc>
                  <a:txBody>
                    <a:bodyPr/>
                    <a:lstStyle/>
                    <a:p>
                      <a:pPr marL="0" marR="0">
                        <a:spcBef>
                          <a:spcPts val="0"/>
                        </a:spcBef>
                        <a:spcAft>
                          <a:spcPts val="0"/>
                        </a:spcAft>
                      </a:pPr>
                      <a:r>
                        <a:rPr lang="en-US" sz="800" dirty="0">
                          <a:effectLst/>
                        </a:rPr>
                        <a:t>SIG Geneva</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0"/>
                  </a:ext>
                </a:extLst>
              </a:tr>
              <a:tr h="146795">
                <a:tc>
                  <a:txBody>
                    <a:bodyPr/>
                    <a:lstStyle/>
                    <a:p>
                      <a:pPr marL="0" marR="0">
                        <a:spcBef>
                          <a:spcPts val="0"/>
                        </a:spcBef>
                        <a:spcAft>
                          <a:spcPts val="0"/>
                        </a:spcAft>
                      </a:pPr>
                      <a:r>
                        <a:rPr lang="en-US" sz="800" dirty="0">
                          <a:effectLst/>
                        </a:rPr>
                        <a:t>Silicon Valley Power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1"/>
                  </a:ext>
                </a:extLst>
              </a:tr>
              <a:tr h="146795">
                <a:tc>
                  <a:txBody>
                    <a:bodyPr/>
                    <a:lstStyle/>
                    <a:p>
                      <a:pPr marL="0" marR="0">
                        <a:spcBef>
                          <a:spcPts val="0"/>
                        </a:spcBef>
                        <a:spcAft>
                          <a:spcPts val="0"/>
                        </a:spcAft>
                      </a:pPr>
                      <a:r>
                        <a:rPr lang="en-US" sz="800" dirty="0">
                          <a:effectLst/>
                        </a:rPr>
                        <a:t>SJVN Ltd.</a:t>
                      </a:r>
                      <a:r>
                        <a:rPr lang="en-US" sz="800" baseline="0" dirty="0">
                          <a:effectLst/>
                        </a:rPr>
                        <a: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2"/>
                  </a:ext>
                </a:extLst>
              </a:tr>
              <a:tr h="146795">
                <a:tc>
                  <a:txBody>
                    <a:bodyPr/>
                    <a:lstStyle/>
                    <a:p>
                      <a:pPr marL="0" marR="0">
                        <a:spcBef>
                          <a:spcPts val="0"/>
                        </a:spcBef>
                        <a:spcAft>
                          <a:spcPts val="0"/>
                        </a:spcAft>
                      </a:pPr>
                      <a:r>
                        <a:rPr lang="en-US" sz="800" dirty="0" err="1">
                          <a:effectLst/>
                        </a:rPr>
                        <a:t>SMEPC</a:t>
                      </a:r>
                      <a:r>
                        <a:rPr lang="en-US" sz="800" dirty="0">
                          <a:effectLst/>
                        </a:rPr>
                        <a:t> - International Cooperation Dept.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23"/>
                  </a:ext>
                </a:extLst>
              </a:tr>
            </a:tbl>
          </a:graphicData>
        </a:graphic>
      </p:graphicFrame>
      <p:graphicFrame>
        <p:nvGraphicFramePr>
          <p:cNvPr id="10" name="Table 9">
            <a:extLst>
              <a:ext uri="{FF2B5EF4-FFF2-40B4-BE49-F238E27FC236}">
                <a16:creationId xmlns:a16="http://schemas.microsoft.com/office/drawing/2014/main" xmlns="" id="{0E37AB64-8BF4-B24A-A77F-EDCA3E3DB409}"/>
              </a:ext>
            </a:extLst>
          </p:cNvPr>
          <p:cNvGraphicFramePr>
            <a:graphicFrameLocks noGrp="1"/>
          </p:cNvGraphicFramePr>
          <p:nvPr>
            <p:extLst/>
          </p:nvPr>
        </p:nvGraphicFramePr>
        <p:xfrm>
          <a:off x="6741158" y="1219200"/>
          <a:ext cx="2021842" cy="4133088"/>
        </p:xfrm>
        <a:graphic>
          <a:graphicData uri="http://schemas.openxmlformats.org/drawingml/2006/table">
            <a:tbl>
              <a:tblPr bandRow="1">
                <a:tableStyleId>{3B4B98B0-60AC-42C2-AFA5-B58CD77FA1E5}</a:tableStyleId>
              </a:tblPr>
              <a:tblGrid>
                <a:gridCol w="2021842">
                  <a:extLst>
                    <a:ext uri="{9D8B030D-6E8A-4147-A177-3AD203B41FA5}">
                      <a16:colId xmlns:a16="http://schemas.microsoft.com/office/drawing/2014/main" xmlns="" val="20000"/>
                    </a:ext>
                  </a:extLst>
                </a:gridCol>
              </a:tblGrid>
              <a:tr h="131445">
                <a:tc>
                  <a:txBody>
                    <a:bodyPr/>
                    <a:lstStyle/>
                    <a:p>
                      <a:pPr marL="0" marR="0">
                        <a:spcBef>
                          <a:spcPts val="0"/>
                        </a:spcBef>
                        <a:spcAft>
                          <a:spcPts val="0"/>
                        </a:spcAft>
                      </a:pPr>
                      <a:r>
                        <a:rPr lang="en-US" sz="800" dirty="0" err="1">
                          <a:effectLst/>
                        </a:rPr>
                        <a:t>VELCO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31445">
                <a:tc>
                  <a:txBody>
                    <a:bodyPr/>
                    <a:lstStyle/>
                    <a:p>
                      <a:pPr marL="0" marR="0">
                        <a:spcBef>
                          <a:spcPts val="0"/>
                        </a:spcBef>
                        <a:spcAft>
                          <a:spcPts val="0"/>
                        </a:spcAft>
                      </a:pPr>
                      <a:r>
                        <a:rPr lang="en-US" sz="800" dirty="0">
                          <a:effectLst/>
                        </a:rPr>
                        <a:t>Venture Energy Resources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41369041"/>
                  </a:ext>
                </a:extLst>
              </a:tr>
              <a:tr h="131445">
                <a:tc>
                  <a:txBody>
                    <a:bodyPr/>
                    <a:lstStyle/>
                    <a:p>
                      <a:pPr marL="0" marR="0">
                        <a:spcBef>
                          <a:spcPts val="0"/>
                        </a:spcBef>
                        <a:spcAft>
                          <a:spcPts val="0"/>
                        </a:spcAft>
                      </a:pPr>
                      <a:r>
                        <a:rPr lang="en-US" sz="800" dirty="0">
                          <a:effectLst/>
                        </a:rPr>
                        <a:t>Vietnam</a:t>
                      </a:r>
                      <a:r>
                        <a:rPr lang="en-US" sz="800" baseline="0" dirty="0">
                          <a:effectLst/>
                        </a:rPr>
                        <a:t> Electricity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459996877"/>
                  </a:ext>
                </a:extLst>
              </a:tr>
              <a:tr h="131445">
                <a:tc>
                  <a:txBody>
                    <a:bodyPr/>
                    <a:lstStyle/>
                    <a:p>
                      <a:pPr marL="0" marR="0">
                        <a:spcBef>
                          <a:spcPts val="0"/>
                        </a:spcBef>
                        <a:spcAft>
                          <a:spcPts val="0"/>
                        </a:spcAft>
                      </a:pPr>
                      <a:r>
                        <a:rPr lang="en-US" sz="800" dirty="0">
                          <a:effectLst/>
                        </a:rPr>
                        <a:t>Village Of Carey, Ohio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364061380"/>
                  </a:ext>
                </a:extLst>
              </a:tr>
              <a:tr h="131445">
                <a:tc>
                  <a:txBody>
                    <a:bodyPr/>
                    <a:lstStyle/>
                    <a:p>
                      <a:pPr marL="0" marR="0">
                        <a:spcBef>
                          <a:spcPts val="0"/>
                        </a:spcBef>
                        <a:spcAft>
                          <a:spcPts val="0"/>
                        </a:spcAft>
                      </a:pPr>
                      <a:r>
                        <a:rPr lang="en-US" sz="800" dirty="0">
                          <a:effectLst/>
                        </a:rPr>
                        <a:t>Village Of Clinton</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38434358"/>
                  </a:ext>
                </a:extLst>
              </a:tr>
              <a:tr h="131445">
                <a:tc>
                  <a:txBody>
                    <a:bodyPr/>
                    <a:lstStyle/>
                    <a:p>
                      <a:pPr marL="0" marR="0">
                        <a:spcBef>
                          <a:spcPts val="0"/>
                        </a:spcBef>
                        <a:spcAft>
                          <a:spcPts val="0"/>
                        </a:spcAft>
                      </a:pPr>
                      <a:r>
                        <a:rPr lang="en-US" sz="800" dirty="0">
                          <a:effectLst/>
                        </a:rPr>
                        <a:t>Village Of Oak Harbor</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1366443"/>
                  </a:ext>
                </a:extLst>
              </a:tr>
              <a:tr h="131445">
                <a:tc>
                  <a:txBody>
                    <a:bodyPr/>
                    <a:lstStyle/>
                    <a:p>
                      <a:pPr marL="0" marR="0">
                        <a:spcBef>
                          <a:spcPts val="0"/>
                        </a:spcBef>
                        <a:spcAft>
                          <a:spcPts val="0"/>
                        </a:spcAft>
                      </a:pPr>
                      <a:r>
                        <a:rPr lang="en-US" sz="800" dirty="0">
                          <a:effectLst/>
                        </a:rPr>
                        <a:t>Village Of Yellow Springs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0123619"/>
                  </a:ext>
                </a:extLst>
              </a:tr>
              <a:tr h="131445">
                <a:tc>
                  <a:txBody>
                    <a:bodyPr/>
                    <a:lstStyle/>
                    <a:p>
                      <a:pPr marL="0" marR="0">
                        <a:spcBef>
                          <a:spcPts val="0"/>
                        </a:spcBef>
                        <a:spcAft>
                          <a:spcPts val="0"/>
                        </a:spcAft>
                      </a:pPr>
                      <a:r>
                        <a:rPr lang="en-US" sz="800" dirty="0">
                          <a:effectLst/>
                        </a:rPr>
                        <a:t>Visayan Electric Company</a:t>
                      </a:r>
                      <a:r>
                        <a:rPr lang="en-US" sz="800" baseline="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87862153"/>
                  </a:ext>
                </a:extLst>
              </a:tr>
              <a:tr h="131445">
                <a:tc>
                  <a:txBody>
                    <a:bodyPr/>
                    <a:lstStyle/>
                    <a:p>
                      <a:pPr marL="0" marR="0">
                        <a:spcBef>
                          <a:spcPts val="0"/>
                        </a:spcBef>
                        <a:spcAft>
                          <a:spcPts val="0"/>
                        </a:spcAft>
                      </a:pPr>
                      <a:r>
                        <a:rPr lang="en-US" sz="800" dirty="0" err="1">
                          <a:effectLst/>
                        </a:rPr>
                        <a:t>Wadi</a:t>
                      </a:r>
                      <a:r>
                        <a:rPr lang="en-US" sz="800" dirty="0">
                          <a:effectLst/>
                        </a:rPr>
                        <a:t> Al </a:t>
                      </a:r>
                      <a:r>
                        <a:rPr lang="en-US" sz="800" dirty="0" err="1">
                          <a:effectLst/>
                        </a:rPr>
                        <a:t>Jazzi</a:t>
                      </a:r>
                      <a:r>
                        <a:rPr lang="en-US" sz="800" dirty="0">
                          <a:effectLst/>
                        </a:rPr>
                        <a:t> Power</a:t>
                      </a:r>
                      <a:r>
                        <a:rPr lang="en-US" sz="800" baseline="0" dirty="0">
                          <a:effectLst/>
                        </a:rPr>
                        <a:t> Co.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21808872"/>
                  </a:ext>
                </a:extLst>
              </a:tr>
              <a:tr h="131445">
                <a:tc>
                  <a:txBody>
                    <a:bodyPr/>
                    <a:lstStyle/>
                    <a:p>
                      <a:pPr marL="0" marR="0">
                        <a:spcBef>
                          <a:spcPts val="0"/>
                        </a:spcBef>
                        <a:spcAft>
                          <a:spcPts val="0"/>
                        </a:spcAft>
                      </a:pPr>
                      <a:r>
                        <a:rPr lang="en-US" sz="800" dirty="0">
                          <a:effectLst/>
                        </a:rPr>
                        <a:t>Wadsworth Electric And Communications</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997005279"/>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West Bengal State Electricity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Transmission Co.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2143076"/>
                  </a:ext>
                </a:extLst>
              </a:tr>
              <a:tr h="131445">
                <a:tc>
                  <a:txBody>
                    <a:bodyPr/>
                    <a:lstStyle/>
                    <a:p>
                      <a:pPr marL="0" marR="0">
                        <a:spcBef>
                          <a:spcPts val="0"/>
                        </a:spcBef>
                        <a:spcAft>
                          <a:spcPts val="0"/>
                        </a:spcAft>
                      </a:pPr>
                      <a:r>
                        <a:rPr lang="en-US" sz="800" dirty="0">
                          <a:effectLst/>
                        </a:rPr>
                        <a:t>Westar Energy</a:t>
                      </a:r>
                      <a:r>
                        <a:rPr lang="en-US" sz="800" baseline="0" dirty="0">
                          <a:effectLst/>
                        </a:rPr>
                        <a:t> Inc.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142624874"/>
                  </a:ext>
                </a:extLst>
              </a:tr>
              <a:tr h="131445">
                <a:tc>
                  <a:txBody>
                    <a:bodyPr/>
                    <a:lstStyle/>
                    <a:p>
                      <a:pPr marL="0" marR="0">
                        <a:spcBef>
                          <a:spcPts val="0"/>
                        </a:spcBef>
                        <a:spcAft>
                          <a:spcPts val="0"/>
                        </a:spcAft>
                      </a:pPr>
                      <a:r>
                        <a:rPr lang="en-US" sz="800" dirty="0">
                          <a:effectLst/>
                        </a:rPr>
                        <a:t>Western</a:t>
                      </a:r>
                      <a:r>
                        <a:rPr lang="en-US" sz="800" baseline="0" dirty="0">
                          <a:effectLst/>
                        </a:rPr>
                        <a:t> Electricity Supply Company </a:t>
                      </a:r>
                      <a:br>
                        <a:rPr lang="en-US" sz="800" baseline="0" dirty="0">
                          <a:effectLst/>
                        </a:rPr>
                      </a:br>
                      <a:r>
                        <a:rPr lang="en-US" sz="800" baseline="0" dirty="0">
                          <a:effectLst/>
                        </a:rPr>
                        <a:t>of Orissa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872460111"/>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Western Power Distribution</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43977499"/>
                  </a:ext>
                </a:extLst>
              </a:tr>
              <a:tr h="131445">
                <a:tc>
                  <a:txBody>
                    <a:bodyPr/>
                    <a:lstStyle/>
                    <a:p>
                      <a:pPr marL="0" marR="0">
                        <a:spcBef>
                          <a:spcPts val="0"/>
                        </a:spcBef>
                        <a:spcAft>
                          <a:spcPts val="0"/>
                        </a:spcAft>
                      </a:pPr>
                      <a:r>
                        <a:rPr lang="en-US" sz="800" dirty="0">
                          <a:effectLst/>
                        </a:rPr>
                        <a:t>Wind World (India) Ltd.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27444294"/>
                  </a:ext>
                </a:extLst>
              </a:tr>
              <a:tr h="131445">
                <a:tc>
                  <a:txBody>
                    <a:bodyPr/>
                    <a:lstStyle/>
                    <a:p>
                      <a:pPr marL="0" marR="0">
                        <a:spcBef>
                          <a:spcPts val="0"/>
                        </a:spcBef>
                        <a:spcAft>
                          <a:spcPts val="0"/>
                        </a:spcAft>
                      </a:pPr>
                      <a:r>
                        <a:rPr lang="en-US" sz="800" dirty="0">
                          <a:effectLst/>
                        </a:rPr>
                        <a:t>Wyandotte Municipal Service</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47401"/>
                  </a:ext>
                </a:extLst>
              </a:tr>
              <a:tr h="131445">
                <a:tc>
                  <a:txBody>
                    <a:bodyPr/>
                    <a:lstStyle/>
                    <a:p>
                      <a:pPr marL="0" marR="0">
                        <a:spcBef>
                          <a:spcPts val="0"/>
                        </a:spcBef>
                        <a:spcAft>
                          <a:spcPts val="0"/>
                        </a:spcAft>
                      </a:pPr>
                      <a:r>
                        <a:rPr lang="en-US" sz="800" dirty="0">
                          <a:effectLst/>
                        </a:rPr>
                        <a:t>Xcel Energy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91264797"/>
                  </a:ext>
                </a:extLst>
              </a:tr>
              <a:tr h="131445">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Yantarenergo</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69358337"/>
                  </a:ext>
                </a:extLst>
              </a:tr>
              <a:tr h="131445">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Yola Electricity Distribution Co. </a:t>
                      </a: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5325750"/>
                  </a:ext>
                </a:extLst>
              </a:tr>
              <a:tr h="131445">
                <a:tc>
                  <a:txBody>
                    <a:bodyPr/>
                    <a:lstStyle/>
                    <a:p>
                      <a:pPr marL="0" marR="0">
                        <a:spcBef>
                          <a:spcPts val="0"/>
                        </a:spcBef>
                        <a:spcAft>
                          <a:spcPts val="0"/>
                        </a:spcAft>
                      </a:pPr>
                      <a:r>
                        <a:rPr lang="en-US" sz="800" dirty="0">
                          <a:effectLst/>
                        </a:rPr>
                        <a:t>ZADCO – Upper </a:t>
                      </a:r>
                      <a:r>
                        <a:rPr lang="en-US" sz="800" dirty="0" err="1">
                          <a:effectLst/>
                        </a:rPr>
                        <a:t>Zakum</a:t>
                      </a:r>
                      <a:r>
                        <a:rPr lang="en-US" sz="800" dirty="0">
                          <a:effectLst/>
                        </a:rPr>
                        <a:t> Project</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94775028"/>
                  </a:ext>
                </a:extLst>
              </a:tr>
              <a:tr h="131445">
                <a:tc>
                  <a:txBody>
                    <a:bodyPr/>
                    <a:lstStyle/>
                    <a:p>
                      <a:pPr marL="0" marR="0">
                        <a:spcBef>
                          <a:spcPts val="0"/>
                        </a:spcBef>
                        <a:spcAft>
                          <a:spcPts val="0"/>
                        </a:spcAft>
                      </a:pPr>
                      <a:r>
                        <a:rPr lang="en-US" sz="800" dirty="0">
                          <a:effectLst/>
                        </a:rPr>
                        <a:t>Zhejiang </a:t>
                      </a:r>
                      <a:r>
                        <a:rPr lang="en-US" sz="800" dirty="0" err="1">
                          <a:effectLst/>
                        </a:rPr>
                        <a:t>Jiaxing</a:t>
                      </a:r>
                      <a:r>
                        <a:rPr lang="en-US" sz="800" dirty="0">
                          <a:effectLst/>
                        </a:rPr>
                        <a:t> Electric Power Bureau</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20976075"/>
                  </a:ext>
                </a:extLst>
              </a:tr>
              <a:tr h="131445">
                <a:tc>
                  <a:txBody>
                    <a:bodyPr/>
                    <a:lstStyle/>
                    <a:p>
                      <a:pPr marL="0" marR="0">
                        <a:spcBef>
                          <a:spcPts val="0"/>
                        </a:spcBef>
                        <a:spcAft>
                          <a:spcPts val="0"/>
                        </a:spcAft>
                      </a:pPr>
                      <a:r>
                        <a:rPr lang="en-US" sz="800" dirty="0">
                          <a:effectLst/>
                        </a:rPr>
                        <a:t>Zimbabwe Power Company </a:t>
                      </a:r>
                      <a:endParaRPr lang="en-US" sz="800" dirty="0">
                        <a:effectLst/>
                        <a:latin typeface="+mn-lt"/>
                        <a:ea typeface="Calibri" panose="020F0502020204030204" pitchFamily="34" charset="0"/>
                        <a:cs typeface="Times New Roman" panose="02020603050405020304" pitchFamily="18" charset="0"/>
                      </a:endParaRPr>
                    </a:p>
                  </a:txBody>
                  <a:tcPr marL="0" marR="0" marT="27432"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48431096"/>
                  </a:ext>
                </a:extLst>
              </a:tr>
            </a:tbl>
          </a:graphicData>
        </a:graphic>
      </p:graphicFrame>
      <p:graphicFrame>
        <p:nvGraphicFramePr>
          <p:cNvPr id="11" name="Group 69">
            <a:extLst>
              <a:ext uri="{FF2B5EF4-FFF2-40B4-BE49-F238E27FC236}">
                <a16:creationId xmlns:a16="http://schemas.microsoft.com/office/drawing/2014/main" xmlns="" id="{3715E4B6-D5C5-0343-88E1-F4FDF5C80B9F}"/>
              </a:ext>
            </a:extLst>
          </p:cNvPr>
          <p:cNvGraphicFramePr>
            <a:graphicFrameLocks noGrp="1"/>
          </p:cNvGraphicFramePr>
          <p:nvPr>
            <p:extLst/>
          </p:nvPr>
        </p:nvGraphicFramePr>
        <p:xfrm>
          <a:off x="2463025" y="1228542"/>
          <a:ext cx="2043739" cy="4302142"/>
        </p:xfrm>
        <a:graphic>
          <a:graphicData uri="http://schemas.openxmlformats.org/drawingml/2006/table">
            <a:tbl>
              <a:tblPr bandRow="1">
                <a:tableStyleId>{3B4B98B0-60AC-42C2-AFA5-B58CD77FA1E5}</a:tableStyleId>
              </a:tblPr>
              <a:tblGrid>
                <a:gridCol w="2043739">
                  <a:extLst>
                    <a:ext uri="{9D8B030D-6E8A-4147-A177-3AD203B41FA5}">
                      <a16:colId xmlns:a16="http://schemas.microsoft.com/office/drawing/2014/main" xmlns="" val="20000"/>
                    </a:ext>
                  </a:extLst>
                </a:gridCol>
              </a:tblGrid>
              <a:tr h="107490">
                <a:tc>
                  <a:txBody>
                    <a:bodyPr/>
                    <a:lstStyle/>
                    <a:p>
                      <a:pPr marL="0" marR="0">
                        <a:spcBef>
                          <a:spcPts val="0"/>
                        </a:spcBef>
                        <a:spcAft>
                          <a:spcPts val="0"/>
                        </a:spcAft>
                      </a:pPr>
                      <a:r>
                        <a:rPr lang="en-US" sz="800" dirty="0">
                          <a:effectLst/>
                        </a:rPr>
                        <a:t>Snohomish</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90603223"/>
                  </a:ext>
                </a:extLst>
              </a:tr>
              <a:tr h="107490">
                <a:tc>
                  <a:txBody>
                    <a:bodyPr/>
                    <a:lstStyle/>
                    <a:p>
                      <a:pPr marL="0" marR="0">
                        <a:spcBef>
                          <a:spcPts val="0"/>
                        </a:spcBef>
                        <a:spcAft>
                          <a:spcPts val="0"/>
                        </a:spcAft>
                      </a:pPr>
                      <a:r>
                        <a:rPr lang="en-US" sz="800" dirty="0">
                          <a:effectLst/>
                        </a:rPr>
                        <a:t>Snohomish County Public Utility District (PUD)</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5867436"/>
                  </a:ext>
                </a:extLst>
              </a:tr>
              <a:tr h="107490">
                <a:tc>
                  <a:txBody>
                    <a:bodyPr/>
                    <a:lstStyle/>
                    <a:p>
                      <a:pPr algn="l" fontAlgn="b"/>
                      <a:r>
                        <a:rPr lang="sv-SE" sz="800" u="none" strike="noStrike" dirty="0">
                          <a:effectLst/>
                        </a:rPr>
                        <a:t>Södra Hallands Kraft Ekonomisk Fören  </a:t>
                      </a:r>
                      <a:r>
                        <a:rPr lang="sv-SE" sz="800" u="none" strike="noStrike" baseline="0" dirty="0">
                          <a:effectLst/>
                        </a:rPr>
                        <a:t> </a:t>
                      </a:r>
                      <a:r>
                        <a:rPr lang="sv-SE" sz="800" u="none" strike="noStrike" dirty="0">
                          <a:effectLst/>
                        </a:rPr>
                        <a:t>   </a:t>
                      </a:r>
                      <a:endParaRPr lang="sv-SE" sz="800" b="0" i="0" u="none" strike="noStrike" dirty="0">
                        <a:effectLst/>
                        <a:latin typeface="+mn-lt"/>
                      </a:endParaRPr>
                    </a:p>
                  </a:txBody>
                  <a:tcPr marL="0" marR="0" marT="9525"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10777827"/>
                  </a:ext>
                </a:extLst>
              </a:tr>
              <a:tr h="107490">
                <a:tc>
                  <a:txBody>
                    <a:bodyPr/>
                    <a:lstStyle/>
                    <a:p>
                      <a:pPr algn="l" fontAlgn="b"/>
                      <a:r>
                        <a:rPr lang="sv-SE" sz="800" u="none" strike="noStrike" baseline="0" dirty="0">
                          <a:effectLst/>
                        </a:rPr>
                        <a:t>South Central Power Co. </a:t>
                      </a:r>
                      <a:endParaRPr lang="sv-SE" sz="800" b="0" i="0" u="none" strike="noStrike" dirty="0">
                        <a:effectLst/>
                        <a:latin typeface="+mn-lt"/>
                      </a:endParaRPr>
                    </a:p>
                  </a:txBody>
                  <a:tcPr marL="0" marR="0" marT="9525"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8096624"/>
                  </a:ext>
                </a:extLst>
              </a:tr>
              <a:tr h="107490">
                <a:tc>
                  <a:txBody>
                    <a:bodyPr/>
                    <a:lstStyle/>
                    <a:p>
                      <a:pPr marL="0" marR="0">
                        <a:spcBef>
                          <a:spcPts val="0"/>
                        </a:spcBef>
                        <a:spcAft>
                          <a:spcPts val="0"/>
                        </a:spcAft>
                      </a:pPr>
                      <a:r>
                        <a:rPr lang="en-US" sz="800" dirty="0">
                          <a:effectLst/>
                        </a:rPr>
                        <a:t>South River Electric </a:t>
                      </a:r>
                      <a:br>
                        <a:rPr lang="en-US" sz="800" dirty="0">
                          <a:effectLst/>
                        </a:rPr>
                      </a:br>
                      <a:r>
                        <a:rPr lang="en-US" sz="800" dirty="0">
                          <a:effectLst/>
                        </a:rPr>
                        <a:t>Membership</a:t>
                      </a:r>
                      <a:r>
                        <a:rPr lang="en-US" sz="800" baseline="0" dirty="0">
                          <a:effectLst/>
                        </a:rPr>
                        <a:t> Corporation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772635856"/>
                  </a:ext>
                </a:extLst>
              </a:tr>
              <a:tr h="107490">
                <a:tc>
                  <a:txBody>
                    <a:bodyPr/>
                    <a:lstStyle/>
                    <a:p>
                      <a:pPr marL="0" marR="0">
                        <a:spcBef>
                          <a:spcPts val="0"/>
                        </a:spcBef>
                        <a:spcAft>
                          <a:spcPts val="0"/>
                        </a:spcAft>
                      </a:pPr>
                      <a:r>
                        <a:rPr lang="en-US" sz="800" dirty="0">
                          <a:effectLst/>
                        </a:rPr>
                        <a:t>South Texas Electric Cooperative</a:t>
                      </a:r>
                      <a:r>
                        <a:rPr lang="en-US" sz="800" baseline="0" dirty="0">
                          <a:effectLst/>
                        </a:rPr>
                        <a:t> Inc.</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7490">
                <a:tc>
                  <a:txBody>
                    <a:bodyPr/>
                    <a:lstStyle/>
                    <a:p>
                      <a:pPr marL="0" marR="0">
                        <a:spcBef>
                          <a:spcPts val="0"/>
                        </a:spcBef>
                        <a:spcAft>
                          <a:spcPts val="0"/>
                        </a:spcAft>
                      </a:pPr>
                      <a:r>
                        <a:rPr lang="en-US" sz="800" dirty="0">
                          <a:effectLst/>
                        </a:rPr>
                        <a:t>Southern</a:t>
                      </a:r>
                      <a:r>
                        <a:rPr lang="en-US" sz="800" baseline="0" dirty="0">
                          <a:effectLst/>
                        </a:rPr>
                        <a:t> Company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7490">
                <a:tc>
                  <a:txBody>
                    <a:bodyPr/>
                    <a:lstStyle/>
                    <a:p>
                      <a:pPr marL="0" marR="0">
                        <a:spcBef>
                          <a:spcPts val="0"/>
                        </a:spcBef>
                        <a:spcAft>
                          <a:spcPts val="0"/>
                        </a:spcAft>
                      </a:pPr>
                      <a:r>
                        <a:rPr lang="en-US" sz="800" dirty="0">
                          <a:effectLst/>
                        </a:rPr>
                        <a:t>Southern Electricity Supply Company of Orissa Ltd.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81620">
                <a:tc>
                  <a:txBody>
                    <a:bodyPr/>
                    <a:lstStyle/>
                    <a:p>
                      <a:pPr marL="0" marR="0">
                        <a:spcBef>
                          <a:spcPts val="0"/>
                        </a:spcBef>
                        <a:spcAft>
                          <a:spcPts val="0"/>
                        </a:spcAft>
                      </a:pPr>
                      <a:r>
                        <a:rPr lang="en-US" sz="800" dirty="0">
                          <a:effectLst/>
                        </a:rPr>
                        <a:t>Southern</a:t>
                      </a:r>
                      <a:r>
                        <a:rPr lang="en-US" sz="800" baseline="0" dirty="0">
                          <a:effectLst/>
                        </a:rPr>
                        <a:t> Maryland Electric Cooperative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Southwestern</a:t>
                      </a:r>
                      <a:r>
                        <a:rPr lang="en-US" sz="800" baseline="0" dirty="0">
                          <a:effectLst/>
                          <a:latin typeface="+mn-lt"/>
                          <a:ea typeface="Calibri" panose="020F0502020204030204" pitchFamily="34" charset="0"/>
                          <a:cs typeface="Times New Roman" panose="02020603050405020304" pitchFamily="18" charset="0"/>
                        </a:rPr>
                        <a:t> Public Services Co.</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07490">
                <a:tc>
                  <a:txBody>
                    <a:bodyPr/>
                    <a:lstStyle/>
                    <a:p>
                      <a:pPr marL="0" marR="0">
                        <a:spcBef>
                          <a:spcPts val="0"/>
                        </a:spcBef>
                        <a:spcAft>
                          <a:spcPts val="0"/>
                        </a:spcAft>
                      </a:pPr>
                      <a:r>
                        <a:rPr lang="en-US" sz="800" dirty="0">
                          <a:effectLst/>
                        </a:rPr>
                        <a:t>SSE</a:t>
                      </a:r>
                      <a:r>
                        <a:rPr lang="en-US" sz="800" baseline="0" dirty="0">
                          <a:effectLst/>
                        </a:rPr>
                        <a:t> PLC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07490">
                <a:tc>
                  <a:txBody>
                    <a:bodyPr/>
                    <a:lstStyle/>
                    <a:p>
                      <a:pPr marL="0" marR="0">
                        <a:spcBef>
                          <a:spcPts val="0"/>
                        </a:spcBef>
                        <a:spcAft>
                          <a:spcPts val="0"/>
                        </a:spcAft>
                      </a:pPr>
                      <a:r>
                        <a:rPr lang="en-US" sz="800" dirty="0">
                          <a:effectLst/>
                        </a:rPr>
                        <a:t>Sterlite Power Transmission Ltd.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78696">
                <a:tc>
                  <a:txBody>
                    <a:bodyPr/>
                    <a:lstStyle/>
                    <a:p>
                      <a:pPr marL="0" marR="0">
                        <a:spcBef>
                          <a:spcPts val="0"/>
                        </a:spcBef>
                        <a:spcAft>
                          <a:spcPts val="0"/>
                        </a:spcAft>
                      </a:pPr>
                      <a:r>
                        <a:rPr lang="en-US" sz="800" dirty="0">
                          <a:effectLst/>
                        </a:rPr>
                        <a:t>Summit Power Ltd.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07490">
                <a:tc>
                  <a:txBody>
                    <a:bodyPr/>
                    <a:lstStyle/>
                    <a:p>
                      <a:pPr marL="0" marR="0">
                        <a:spcBef>
                          <a:spcPts val="0"/>
                        </a:spcBef>
                        <a:spcAft>
                          <a:spcPts val="0"/>
                        </a:spcAft>
                      </a:pPr>
                      <a:r>
                        <a:rPr lang="en-US" sz="800" dirty="0">
                          <a:effectLst/>
                        </a:rPr>
                        <a:t>Talen Energy Corporation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0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rPr>
                        <a:t>Tamil Nadu Electricity Board</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Tampa Electric Company </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TAQA</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TasNetworks</a:t>
                      </a:r>
                      <a:r>
                        <a:rPr lang="en-US" sz="800" dirty="0">
                          <a:effectLst/>
                          <a:latin typeface="+mn-lt"/>
                          <a:ea typeface="Calibri" panose="020F0502020204030204" pitchFamily="34" charset="0"/>
                          <a:cs typeface="Times New Roman" panose="02020603050405020304" pitchFamily="18" charset="0"/>
                        </a:rPr>
                        <a:t> Pty Ltd.</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Tata Power</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Te</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Mihi</a:t>
                      </a:r>
                      <a:r>
                        <a:rPr lang="en-US" sz="800" baseline="0" dirty="0">
                          <a:effectLst/>
                          <a:latin typeface="+mn-lt"/>
                          <a:ea typeface="Calibri" panose="020F0502020204030204" pitchFamily="34" charset="0"/>
                          <a:cs typeface="Times New Roman" panose="02020603050405020304" pitchFamily="18" charset="0"/>
                        </a:rPr>
                        <a:t> Power Station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Tenaga </a:t>
                      </a:r>
                      <a:r>
                        <a:rPr lang="en-US" sz="800" dirty="0" err="1">
                          <a:effectLst/>
                          <a:latin typeface="+mn-lt"/>
                          <a:ea typeface="Calibri" panose="020F0502020204030204" pitchFamily="34" charset="0"/>
                          <a:cs typeface="Times New Roman" panose="02020603050405020304" pitchFamily="18" charset="0"/>
                        </a:rPr>
                        <a:t>Nasionale</a:t>
                      </a:r>
                      <a:r>
                        <a:rPr lang="en-US" sz="800" dirty="0">
                          <a:effectLst/>
                          <a:latin typeface="+mn-lt"/>
                          <a:ea typeface="Calibri" panose="020F0502020204030204" pitchFamily="34" charset="0"/>
                          <a:cs typeface="Times New Roman" panose="02020603050405020304" pitchFamily="18" charset="0"/>
                        </a:rPr>
                        <a:t> </a:t>
                      </a:r>
                      <a:r>
                        <a:rPr lang="en-US" sz="800" dirty="0" err="1">
                          <a:effectLst/>
                          <a:latin typeface="+mn-lt"/>
                          <a:ea typeface="Calibri" panose="020F0502020204030204" pitchFamily="34" charset="0"/>
                          <a:cs typeface="Times New Roman" panose="02020603050405020304" pitchFamily="18" charset="0"/>
                        </a:rPr>
                        <a:t>Berhad</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The Middle Tennessee Electric </a:t>
                      </a:r>
                      <a:br>
                        <a:rPr lang="en-US" sz="800" dirty="0">
                          <a:effectLst/>
                          <a:latin typeface="+mn-lt"/>
                          <a:ea typeface="Calibri" panose="020F0502020204030204" pitchFamily="34" charset="0"/>
                          <a:cs typeface="Times New Roman" panose="02020603050405020304" pitchFamily="18" charset="0"/>
                        </a:rPr>
                      </a:br>
                      <a:r>
                        <a:rPr lang="en-US" sz="800" dirty="0">
                          <a:effectLst/>
                          <a:latin typeface="+mn-lt"/>
                          <a:ea typeface="Calibri" panose="020F0502020204030204" pitchFamily="34" charset="0"/>
                          <a:cs typeface="Times New Roman" panose="02020603050405020304" pitchFamily="18" charset="0"/>
                        </a:rPr>
                        <a:t>Membership Corporation</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471838629"/>
                  </a:ext>
                </a:extLst>
              </a:tr>
              <a:tr h="107490">
                <a:tc>
                  <a:txBody>
                    <a:bodyPr/>
                    <a:lstStyle/>
                    <a:p>
                      <a:pPr marL="0" marR="0">
                        <a:spcBef>
                          <a:spcPts val="0"/>
                        </a:spcBef>
                        <a:spcAft>
                          <a:spcPts val="0"/>
                        </a:spcAft>
                      </a:pPr>
                      <a:r>
                        <a:rPr lang="en-US" sz="800" dirty="0">
                          <a:effectLst/>
                          <a:latin typeface="+mn-lt"/>
                          <a:ea typeface="Calibri" panose="020F0502020204030204" pitchFamily="34" charset="0"/>
                          <a:cs typeface="Times New Roman" panose="02020603050405020304" pitchFamily="18" charset="0"/>
                        </a:rPr>
                        <a:t>The United Illuminating Co.</a:t>
                      </a:r>
                      <a:r>
                        <a:rPr lang="en-US" sz="800" baseline="0" dirty="0">
                          <a:effectLst/>
                          <a:latin typeface="+mn-lt"/>
                          <a:ea typeface="Calibri" panose="020F0502020204030204" pitchFamily="34" charset="0"/>
                          <a:cs typeface="Times New Roman" panose="02020603050405020304" pitchFamily="18" charset="0"/>
                        </a:rPr>
                        <a:t> </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66912737"/>
                  </a:ext>
                </a:extLst>
              </a:tr>
              <a:tr h="107490">
                <a:tc>
                  <a:txBody>
                    <a:bodyPr/>
                    <a:lstStyle/>
                    <a:p>
                      <a:pPr marL="0" marR="0">
                        <a:spcBef>
                          <a:spcPts val="0"/>
                        </a:spcBef>
                        <a:spcAft>
                          <a:spcPts val="0"/>
                        </a:spcAft>
                      </a:pPr>
                      <a:r>
                        <a:rPr lang="en-US" sz="800" dirty="0" err="1">
                          <a:effectLst/>
                          <a:latin typeface="+mn-lt"/>
                          <a:ea typeface="Calibri" panose="020F0502020204030204" pitchFamily="34" charset="0"/>
                          <a:cs typeface="Times New Roman" panose="02020603050405020304" pitchFamily="18" charset="0"/>
                        </a:rPr>
                        <a:t>Tihama</a:t>
                      </a:r>
                      <a:r>
                        <a:rPr lang="en-US" sz="800" baseline="0" dirty="0">
                          <a:effectLst/>
                          <a:latin typeface="+mn-lt"/>
                          <a:ea typeface="Calibri" panose="020F0502020204030204" pitchFamily="34" charset="0"/>
                          <a:cs typeface="Times New Roman" panose="02020603050405020304" pitchFamily="18" charset="0"/>
                        </a:rPr>
                        <a:t> Power Generation Co.</a:t>
                      </a:r>
                      <a:endParaRPr lang="en-US" sz="800" dirty="0">
                        <a:effectLst/>
                        <a:latin typeface="+mn-lt"/>
                        <a:ea typeface="Calibri" panose="020F0502020204030204" pitchFamily="34" charset="0"/>
                        <a:cs typeface="Times New Roman" panose="02020603050405020304" pitchFamily="18" charset="0"/>
                      </a:endParaRP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243969275"/>
                  </a:ext>
                </a:extLst>
              </a:tr>
              <a:tr h="10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mn-lt"/>
                          <a:ea typeface="Calibri" panose="020F0502020204030204" pitchFamily="34" charset="0"/>
                          <a:cs typeface="Times New Roman" panose="02020603050405020304" pitchFamily="18" charset="0"/>
                        </a:rPr>
                        <a:t>Tokyo Electric Power Co.</a:t>
                      </a:r>
                    </a:p>
                  </a:txBody>
                  <a:tcPr marL="0" marR="0" marT="0" marB="27432" anchor="b">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853953061"/>
                  </a:ext>
                </a:extLst>
              </a:tr>
            </a:tbl>
          </a:graphicData>
        </a:graphic>
      </p:graphicFrame>
    </p:spTree>
    <p:extLst>
      <p:ext uri="{BB962C8B-B14F-4D97-AF65-F5344CB8AC3E}">
        <p14:creationId xmlns:p14="http://schemas.microsoft.com/office/powerpoint/2010/main" val="2868259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152400" y="876918"/>
          <a:ext cx="9296400" cy="563925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30352" y="420624"/>
            <a:ext cx="8153400" cy="394980"/>
          </a:xfrm>
        </p:spPr>
        <p:txBody>
          <a:bodyPr/>
          <a:lstStyle/>
          <a:p>
            <a:r>
              <a:rPr lang="en-US" dirty="0"/>
              <a:t>SGMM community baseline: meter count</a:t>
            </a:r>
          </a:p>
        </p:txBody>
      </p:sp>
      <p:sp>
        <p:nvSpPr>
          <p:cNvPr id="10" name="Rectangular Callout 9"/>
          <p:cNvSpPr/>
          <p:nvPr/>
        </p:nvSpPr>
        <p:spPr bwMode="auto">
          <a:xfrm>
            <a:off x="3009900" y="876918"/>
            <a:ext cx="3657600" cy="381000"/>
          </a:xfrm>
          <a:prstGeom prst="wedgeRectCallout">
            <a:avLst>
              <a:gd name="adj1" fmla="val -83582"/>
              <a:gd name="adj2" fmla="val 5601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Largest</a:t>
            </a:r>
            <a:r>
              <a:rPr lang="en-US" dirty="0">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40,194,371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sp>
        <p:nvSpPr>
          <p:cNvPr id="12" name="Rectangular Callout 11"/>
          <p:cNvSpPr/>
          <p:nvPr/>
        </p:nvSpPr>
        <p:spPr bwMode="auto">
          <a:xfrm>
            <a:off x="4495800" y="5486400"/>
            <a:ext cx="2819400" cy="381000"/>
          </a:xfrm>
          <a:prstGeom prst="wedgeRectCallout">
            <a:avLst>
              <a:gd name="adj1" fmla="val 71023"/>
              <a:gd name="adj2" fmla="val -13125"/>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Smallest:</a:t>
            </a:r>
            <a:r>
              <a:rPr kumimoji="0" lang="en-US" sz="2000" b="1" i="0" u="none" strike="noStrike" cap="none" normalizeH="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40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sp>
        <p:nvSpPr>
          <p:cNvPr id="13" name="Rectangular Callout 12"/>
          <p:cNvSpPr/>
          <p:nvPr/>
        </p:nvSpPr>
        <p:spPr bwMode="auto">
          <a:xfrm>
            <a:off x="4863034" y="2069528"/>
            <a:ext cx="3200400" cy="381000"/>
          </a:xfrm>
          <a:prstGeom prst="wedgeRectCallout">
            <a:avLst>
              <a:gd name="adj1" fmla="val -62755"/>
              <a:gd name="adj2" fmla="val 50512"/>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Median:</a:t>
            </a:r>
            <a:r>
              <a:rPr kumimoji="0" lang="en-US" sz="2000" b="1" i="0" u="none" strike="noStrike" cap="none" normalizeH="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1,000,000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sp>
        <p:nvSpPr>
          <p:cNvPr id="14" name="Rectangular Callout 13"/>
          <p:cNvSpPr/>
          <p:nvPr/>
        </p:nvSpPr>
        <p:spPr bwMode="auto">
          <a:xfrm>
            <a:off x="1964871" y="3657600"/>
            <a:ext cx="3505200" cy="762000"/>
          </a:xfrm>
          <a:prstGeom prst="wedgeRectCallout">
            <a:avLst>
              <a:gd name="adj1" fmla="val 44642"/>
              <a:gd name="adj2" fmla="val -13544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Community</a:t>
            </a:r>
            <a:r>
              <a:rPr kumimoji="0" lang="en-US" sz="2000" b="1" i="0" u="none" strike="noStrike" cap="none" normalizeH="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rPr>
              <a:t> segmentation breakpoint: 250,000 meters</a:t>
            </a:r>
            <a:endParaRPr kumimoji="0" lang="en-US" sz="2000" b="1" i="0" u="none" strike="noStrike" cap="none" normalizeH="0" baseline="0" dirty="0">
              <a:ln>
                <a:noFill/>
              </a:ln>
              <a:solidFill>
                <a:srgbClr val="FFFFFF"/>
              </a:solidFill>
              <a:effectLst>
                <a:outerShdw blurRad="50800" dist="38100" dir="2700000" algn="tl" rotWithShape="0">
                  <a:srgbClr val="000000">
                    <a:alpha val="43000"/>
                  </a:srgbClr>
                </a:outerShdw>
              </a:effectLst>
              <a:latin typeface="Arial" charset="0"/>
              <a:ea typeface="ＭＳ Ｐゴシック" pitchFamily="1" charset="-128"/>
            </a:endParaRPr>
          </a:p>
        </p:txBody>
      </p:sp>
      <p:cxnSp>
        <p:nvCxnSpPr>
          <p:cNvPr id="5" name="Straight Connector 4"/>
          <p:cNvCxnSpPr/>
          <p:nvPr/>
        </p:nvCxnSpPr>
        <p:spPr bwMode="auto">
          <a:xfrm>
            <a:off x="1775869" y="2954289"/>
            <a:ext cx="7215731" cy="38013"/>
          </a:xfrm>
          <a:prstGeom prst="line">
            <a:avLst/>
          </a:prstGeom>
          <a:solidFill>
            <a:srgbClr val="5CA1FB"/>
          </a:solidFill>
          <a:ln w="19050" cap="flat" cmpd="sng" algn="ctr">
            <a:solidFill>
              <a:schemeClr val="accent2"/>
            </a:solidFill>
            <a:prstDash val="solid"/>
            <a:round/>
            <a:headEnd type="none" w="med" len="med"/>
            <a:tailEnd type="none" w="med" len="med"/>
          </a:ln>
          <a:effectLst/>
        </p:spPr>
      </p:cxnSp>
      <p:sp>
        <p:nvSpPr>
          <p:cNvPr id="7" name="TextBox 6"/>
          <p:cNvSpPr txBox="1"/>
          <p:nvPr/>
        </p:nvSpPr>
        <p:spPr>
          <a:xfrm>
            <a:off x="685800" y="2695204"/>
            <a:ext cx="1018228" cy="369332"/>
          </a:xfrm>
          <a:prstGeom prst="rect">
            <a:avLst/>
          </a:prstGeom>
          <a:noFill/>
        </p:spPr>
        <p:txBody>
          <a:bodyPr wrap="none" rtlCol="0">
            <a:spAutoFit/>
          </a:bodyPr>
          <a:lstStyle/>
          <a:p>
            <a:r>
              <a:rPr lang="en-US" sz="1800" dirty="0">
                <a:solidFill>
                  <a:schemeClr val="accent2"/>
                </a:solidFill>
                <a:latin typeface="+mn-lt"/>
                <a:cs typeface="Arial Narrow"/>
              </a:rPr>
              <a:t>250,000</a:t>
            </a:r>
          </a:p>
        </p:txBody>
      </p:sp>
    </p:spTree>
    <p:extLst>
      <p:ext uri="{BB962C8B-B14F-4D97-AF65-F5344CB8AC3E}">
        <p14:creationId xmlns:p14="http://schemas.microsoft.com/office/powerpoint/2010/main" val="376920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F2A05FE-C969-A74D-8588-BF1210E82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416" y="1128379"/>
            <a:ext cx="6273800" cy="4686300"/>
          </a:xfrm>
          <a:prstGeom prst="rect">
            <a:avLst/>
          </a:prstGeom>
        </p:spPr>
      </p:pic>
      <p:sp>
        <p:nvSpPr>
          <p:cNvPr id="3" name="Title 2"/>
          <p:cNvSpPr>
            <a:spLocks noGrp="1"/>
          </p:cNvSpPr>
          <p:nvPr>
            <p:ph type="title"/>
          </p:nvPr>
        </p:nvSpPr>
        <p:spPr>
          <a:xfrm>
            <a:off x="533400" y="420624"/>
            <a:ext cx="8153400" cy="394980"/>
          </a:xfrm>
        </p:spPr>
        <p:txBody>
          <a:bodyPr/>
          <a:lstStyle/>
          <a:p>
            <a:r>
              <a:rPr lang="en-US" dirty="0"/>
              <a:t>SGMM community baseline: utility type</a:t>
            </a:r>
          </a:p>
        </p:txBody>
      </p:sp>
      <p:pic>
        <p:nvPicPr>
          <p:cNvPr id="4" name="Picture 3">
            <a:extLst>
              <a:ext uri="{FF2B5EF4-FFF2-40B4-BE49-F238E27FC236}">
                <a16:creationId xmlns:a16="http://schemas.microsoft.com/office/drawing/2014/main" xmlns="" id="{67A2C9CF-43B3-2F44-B031-0046905D3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2262519"/>
            <a:ext cx="2184400" cy="4076700"/>
          </a:xfrm>
          <a:prstGeom prst="rect">
            <a:avLst/>
          </a:prstGeom>
        </p:spPr>
      </p:pic>
    </p:spTree>
    <p:extLst>
      <p:ext uri="{BB962C8B-B14F-4D97-AF65-F5344CB8AC3E}">
        <p14:creationId xmlns:p14="http://schemas.microsoft.com/office/powerpoint/2010/main" val="320734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2696667"/>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Community data - 15 min.</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38406116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422275"/>
            <a:ext cx="8153400" cy="394980"/>
          </a:xfrm>
        </p:spPr>
        <p:txBody>
          <a:bodyPr/>
          <a:lstStyle/>
          <a:p>
            <a:pPr eaLnBrk="1" hangingPunct="1"/>
            <a:r>
              <a:rPr lang="en-US" dirty="0"/>
              <a:t>Overall observations</a:t>
            </a:r>
          </a:p>
        </p:txBody>
      </p:sp>
      <p:sp>
        <p:nvSpPr>
          <p:cNvPr id="37891" name="Content Placeholder 2"/>
          <p:cNvSpPr>
            <a:spLocks noGrp="1"/>
          </p:cNvSpPr>
          <p:nvPr>
            <p:ph idx="1"/>
          </p:nvPr>
        </p:nvSpPr>
        <p:spPr/>
        <p:txBody>
          <a:bodyPr/>
          <a:lstStyle/>
          <a:p>
            <a:pPr eaLnBrk="1" hangingPunct="1">
              <a:spcAft>
                <a:spcPts val="1200"/>
              </a:spcAft>
            </a:pPr>
            <a:endParaRPr lang="en-US" sz="1800" dirty="0"/>
          </a:p>
        </p:txBody>
      </p:sp>
      <p:sp>
        <p:nvSpPr>
          <p:cNvPr id="4" name="Rectangle 3"/>
          <p:cNvSpPr/>
          <p:nvPr/>
        </p:nvSpPr>
        <p:spPr bwMode="auto">
          <a:xfrm>
            <a:off x="5686097" y="0"/>
            <a:ext cx="3457903" cy="5306786"/>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pPr>
            <a:r>
              <a:rPr kumimoji="0" lang="en-US" sz="1200" b="1" i="0" u="none" strike="noStrike" cap="none" normalizeH="0" baseline="0" dirty="0">
                <a:ln>
                  <a:noFill/>
                </a:ln>
                <a:solidFill>
                  <a:schemeClr val="tx1"/>
                </a:solidFill>
                <a:effectLst/>
                <a:latin typeface="Arial" charset="0"/>
                <a:ea typeface="ＭＳ Ｐゴシック" pitchFamily="1" charset="-128"/>
              </a:rPr>
              <a:t>See script ANA, step 3.2.6.</a:t>
            </a:r>
          </a:p>
          <a:p>
            <a:pPr algn="l">
              <a:spcBef>
                <a:spcPts val="0"/>
              </a:spcBef>
            </a:pPr>
            <a:endParaRPr lang="en-US" sz="1200" dirty="0"/>
          </a:p>
          <a:p>
            <a:pPr algn="l">
              <a:spcBef>
                <a:spcPts val="0"/>
              </a:spcBef>
              <a:spcAft>
                <a:spcPts val="600"/>
              </a:spcAft>
            </a:pPr>
            <a:r>
              <a:rPr kumimoji="0" lang="en-US" sz="1200" b="1" i="0" u="none" strike="noStrike" cap="none" normalizeH="0" baseline="0" dirty="0">
                <a:ln>
                  <a:noFill/>
                </a:ln>
                <a:solidFill>
                  <a:schemeClr val="tx1"/>
                </a:solidFill>
                <a:effectLst/>
                <a:latin typeface="Arial" charset="0"/>
                <a:ea typeface="ＭＳ Ｐゴシック" pitchFamily="1" charset="-128"/>
              </a:rPr>
              <a:t>Include a summary of your findings e.g.:</a:t>
            </a:r>
          </a:p>
          <a:p>
            <a:pPr marL="171450" lvl="0" indent="-171450" algn="l">
              <a:spcBef>
                <a:spcPts val="0"/>
              </a:spcBef>
              <a:spcAft>
                <a:spcPts val="600"/>
              </a:spcAft>
              <a:buFont typeface="Arial"/>
              <a:buChar char="•"/>
            </a:pPr>
            <a:r>
              <a:rPr lang="en-US" sz="1200" dirty="0"/>
              <a:t>a summary of how the organization compares to the peer community data</a:t>
            </a:r>
          </a:p>
          <a:p>
            <a:pPr marL="628650" lvl="1" indent="-171450" algn="l">
              <a:spcBef>
                <a:spcPts val="0"/>
              </a:spcBef>
              <a:spcAft>
                <a:spcPts val="600"/>
              </a:spcAft>
              <a:buFont typeface="Arial"/>
              <a:buChar char="•"/>
            </a:pPr>
            <a:r>
              <a:rPr lang="en-US" sz="1200" dirty="0"/>
              <a:t>the number of domains where the organization is better or worse than their peers</a:t>
            </a:r>
          </a:p>
          <a:p>
            <a:pPr marL="628650" lvl="1" indent="-171450" algn="l">
              <a:spcBef>
                <a:spcPts val="0"/>
              </a:spcBef>
              <a:spcAft>
                <a:spcPts val="600"/>
              </a:spcAft>
              <a:buFont typeface="Arial"/>
              <a:buChar char="•"/>
            </a:pPr>
            <a:r>
              <a:rPr lang="en-US" sz="1200" dirty="0"/>
              <a:t>domains where the organization has the most and/or least “best practices”</a:t>
            </a:r>
          </a:p>
          <a:p>
            <a:pPr marL="171450" lvl="0" indent="-171450" algn="l">
              <a:spcBef>
                <a:spcPts val="0"/>
              </a:spcBef>
              <a:spcAft>
                <a:spcPts val="600"/>
              </a:spcAft>
              <a:buFont typeface="Arial"/>
              <a:buChar char="•"/>
            </a:pPr>
            <a:r>
              <a:rPr lang="en-US" sz="1200" dirty="0"/>
              <a:t>overall strengths and weaknesses</a:t>
            </a:r>
          </a:p>
          <a:p>
            <a:pPr marL="171450" lvl="0" indent="-171450" algn="l">
              <a:spcBef>
                <a:spcPts val="0"/>
              </a:spcBef>
              <a:spcAft>
                <a:spcPts val="600"/>
              </a:spcAft>
              <a:buFont typeface="Arial"/>
              <a:buChar char="•"/>
            </a:pPr>
            <a:r>
              <a:rPr lang="en-US" sz="1200" dirty="0"/>
              <a:t>contradictory answers or themes</a:t>
            </a:r>
          </a:p>
          <a:p>
            <a:pPr marL="171450" lvl="0" indent="-171450" algn="l">
              <a:spcBef>
                <a:spcPts val="0"/>
              </a:spcBef>
              <a:spcAft>
                <a:spcPts val="600"/>
              </a:spcAft>
              <a:buFont typeface="Arial"/>
              <a:buChar char="•"/>
            </a:pPr>
            <a:r>
              <a:rPr lang="en-US" sz="1200" dirty="0"/>
              <a:t>observations that are counter to the organization’s stated or implied objectives</a:t>
            </a:r>
          </a:p>
          <a:p>
            <a:pPr marL="171450" lvl="0" indent="-171450" algn="l">
              <a:spcBef>
                <a:spcPts val="0"/>
              </a:spcBef>
              <a:spcAft>
                <a:spcPts val="600"/>
              </a:spcAft>
              <a:buFont typeface="Arial"/>
              <a:buChar char="•"/>
            </a:pPr>
            <a:r>
              <a:rPr lang="en-US" sz="1200" dirty="0"/>
              <a:t>spikes between or within SGMM domains</a:t>
            </a:r>
          </a:p>
          <a:p>
            <a:pPr marL="171450" lvl="0" indent="-171450" algn="l">
              <a:spcBef>
                <a:spcPts val="0"/>
              </a:spcBef>
              <a:spcAft>
                <a:spcPts val="600"/>
              </a:spcAft>
              <a:buFont typeface="Arial"/>
              <a:buChar char="•"/>
            </a:pPr>
            <a:r>
              <a:rPr lang="en-US" sz="1200" dirty="0"/>
              <a:t>other trends or groupings</a:t>
            </a:r>
          </a:p>
          <a:p>
            <a:pPr marL="171450" lvl="0" indent="-171450" algn="l">
              <a:spcBef>
                <a:spcPts val="0"/>
              </a:spcBef>
              <a:spcAft>
                <a:spcPts val="600"/>
              </a:spcAft>
              <a:buFont typeface="Arial"/>
              <a:buChar char="•"/>
            </a:pPr>
            <a:r>
              <a:rPr lang="en-US" sz="1200" dirty="0"/>
              <a:t>if the organization has previous SGMM scores, summarize the changes here </a:t>
            </a:r>
          </a:p>
          <a:p>
            <a:pPr marL="171450" lvl="0" indent="-171450" algn="l">
              <a:spcBef>
                <a:spcPts val="0"/>
              </a:spcBef>
              <a:spcAft>
                <a:spcPts val="600"/>
              </a:spcAft>
              <a:buFont typeface="Arial"/>
              <a:buChar char="•"/>
            </a:pPr>
            <a:endParaRPr kumimoji="0" lang="en-US" sz="1200" b="1" i="0" u="none" strike="noStrike" cap="none" normalizeH="0" baseline="0" dirty="0">
              <a:ln>
                <a:noFill/>
              </a:ln>
              <a:solidFill>
                <a:schemeClr val="tx1"/>
              </a:solidFill>
              <a:effectLst/>
              <a:latin typeface="Arial" charset="0"/>
              <a:ea typeface="ＭＳ Ｐゴシック" pitchFamily="1" charset="-128"/>
            </a:endParaRPr>
          </a:p>
          <a:p>
            <a:pPr lvl="0" algn="l">
              <a:spcBef>
                <a:spcPts val="0"/>
              </a:spcBef>
              <a:spcAft>
                <a:spcPts val="600"/>
              </a:spcAft>
            </a:pPr>
            <a:r>
              <a:rPr lang="en-US" sz="1200" dirty="0"/>
              <a:t>Follow this slide with one or more pages of specifics (e.g. question data) to support these observations.</a:t>
            </a: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422275"/>
            <a:ext cx="8153400" cy="394980"/>
          </a:xfrm>
        </p:spPr>
        <p:txBody>
          <a:bodyPr/>
          <a:lstStyle/>
          <a:p>
            <a:pPr eaLnBrk="1" hangingPunct="1"/>
            <a:r>
              <a:rPr lang="en-US" dirty="0"/>
              <a:t>Overall observations – supporting data</a:t>
            </a:r>
          </a:p>
        </p:txBody>
      </p:sp>
      <p:sp>
        <p:nvSpPr>
          <p:cNvPr id="37891" name="Content Placeholder 2"/>
          <p:cNvSpPr>
            <a:spLocks noGrp="1"/>
          </p:cNvSpPr>
          <p:nvPr>
            <p:ph idx="1"/>
          </p:nvPr>
        </p:nvSpPr>
        <p:spPr/>
        <p:txBody>
          <a:bodyPr/>
          <a:lstStyle/>
          <a:p>
            <a:pPr eaLnBrk="1" hangingPunct="1">
              <a:spcAft>
                <a:spcPts val="1200"/>
              </a:spcAft>
            </a:pPr>
            <a:endParaRPr lang="en-US" sz="1800" dirty="0"/>
          </a:p>
        </p:txBody>
      </p:sp>
      <p:sp>
        <p:nvSpPr>
          <p:cNvPr id="4" name="Rectangle 3"/>
          <p:cNvSpPr/>
          <p:nvPr/>
        </p:nvSpPr>
        <p:spPr bwMode="auto">
          <a:xfrm>
            <a:off x="5686097" y="0"/>
            <a:ext cx="3457903" cy="5306786"/>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spcBef>
                <a:spcPts val="0"/>
              </a:spcBef>
            </a:pPr>
            <a:r>
              <a:rPr kumimoji="0" lang="en-US" sz="1200" b="1" i="0" u="none" strike="noStrike" cap="none" normalizeH="0" baseline="0" dirty="0">
                <a:ln>
                  <a:noFill/>
                </a:ln>
                <a:solidFill>
                  <a:schemeClr val="tx1"/>
                </a:solidFill>
                <a:effectLst/>
                <a:latin typeface="Arial" charset="0"/>
                <a:ea typeface="ＭＳ Ｐゴシック" pitchFamily="1" charset="-128"/>
              </a:rPr>
              <a:t>See script ANA, step 3.2.6.</a:t>
            </a:r>
          </a:p>
          <a:p>
            <a:pPr algn="l">
              <a:spcBef>
                <a:spcPts val="0"/>
              </a:spcBef>
            </a:pPr>
            <a:endParaRPr lang="en-US" sz="1200" dirty="0"/>
          </a:p>
          <a:p>
            <a:pPr algn="l">
              <a:spcBef>
                <a:spcPts val="0"/>
              </a:spcBef>
              <a:spcAft>
                <a:spcPts val="600"/>
              </a:spcAft>
            </a:pPr>
            <a:r>
              <a:rPr kumimoji="0" lang="en-US" sz="1200" b="1" i="0" u="none" strike="noStrike" cap="none" normalizeH="0" baseline="0" dirty="0">
                <a:ln>
                  <a:noFill/>
                </a:ln>
                <a:solidFill>
                  <a:schemeClr val="tx1"/>
                </a:solidFill>
                <a:effectLst/>
                <a:latin typeface="Arial" charset="0"/>
                <a:ea typeface="ＭＳ Ｐゴシック" pitchFamily="1" charset="-128"/>
              </a:rPr>
              <a:t>Include a summary of your findings e.g.:</a:t>
            </a:r>
          </a:p>
          <a:p>
            <a:pPr marL="171450" lvl="0" indent="-171450" algn="l">
              <a:spcBef>
                <a:spcPts val="0"/>
              </a:spcBef>
              <a:spcAft>
                <a:spcPts val="600"/>
              </a:spcAft>
              <a:buFont typeface="Arial"/>
              <a:buChar char="•"/>
            </a:pPr>
            <a:r>
              <a:rPr lang="en-US" sz="1200" dirty="0"/>
              <a:t>a summary of how the organization compares to the peer community data</a:t>
            </a:r>
          </a:p>
          <a:p>
            <a:pPr marL="628650" lvl="1" indent="-171450" algn="l">
              <a:spcBef>
                <a:spcPts val="0"/>
              </a:spcBef>
              <a:spcAft>
                <a:spcPts val="600"/>
              </a:spcAft>
              <a:buFont typeface="Arial"/>
              <a:buChar char="•"/>
            </a:pPr>
            <a:r>
              <a:rPr lang="en-US" sz="1200" dirty="0"/>
              <a:t>the number of domains where the organization is better or worse than their peers</a:t>
            </a:r>
          </a:p>
          <a:p>
            <a:pPr marL="628650" lvl="1" indent="-171450" algn="l">
              <a:spcBef>
                <a:spcPts val="0"/>
              </a:spcBef>
              <a:spcAft>
                <a:spcPts val="600"/>
              </a:spcAft>
              <a:buFont typeface="Arial"/>
              <a:buChar char="•"/>
            </a:pPr>
            <a:r>
              <a:rPr lang="en-US" sz="1200" dirty="0"/>
              <a:t>domains where the organization has the most and/or least “best practices”</a:t>
            </a:r>
          </a:p>
          <a:p>
            <a:pPr marL="171450" lvl="0" indent="-171450" algn="l">
              <a:spcBef>
                <a:spcPts val="0"/>
              </a:spcBef>
              <a:spcAft>
                <a:spcPts val="600"/>
              </a:spcAft>
              <a:buFont typeface="Arial"/>
              <a:buChar char="•"/>
            </a:pPr>
            <a:r>
              <a:rPr lang="en-US" sz="1200" dirty="0"/>
              <a:t>overall strengths and weaknesses</a:t>
            </a:r>
          </a:p>
          <a:p>
            <a:pPr marL="171450" lvl="0" indent="-171450" algn="l">
              <a:spcBef>
                <a:spcPts val="0"/>
              </a:spcBef>
              <a:spcAft>
                <a:spcPts val="600"/>
              </a:spcAft>
              <a:buFont typeface="Arial"/>
              <a:buChar char="•"/>
            </a:pPr>
            <a:r>
              <a:rPr lang="en-US" sz="1200" dirty="0"/>
              <a:t>contradictory answers or themes</a:t>
            </a:r>
          </a:p>
          <a:p>
            <a:pPr marL="171450" lvl="0" indent="-171450" algn="l">
              <a:spcBef>
                <a:spcPts val="0"/>
              </a:spcBef>
              <a:spcAft>
                <a:spcPts val="600"/>
              </a:spcAft>
              <a:buFont typeface="Arial"/>
              <a:buChar char="•"/>
            </a:pPr>
            <a:r>
              <a:rPr lang="en-US" sz="1200" dirty="0"/>
              <a:t>observations that are counter to the organization’s stated or implied objectives</a:t>
            </a:r>
          </a:p>
          <a:p>
            <a:pPr marL="171450" lvl="0" indent="-171450" algn="l">
              <a:spcBef>
                <a:spcPts val="0"/>
              </a:spcBef>
              <a:spcAft>
                <a:spcPts val="600"/>
              </a:spcAft>
              <a:buFont typeface="Arial"/>
              <a:buChar char="•"/>
            </a:pPr>
            <a:r>
              <a:rPr lang="en-US" sz="1200" dirty="0"/>
              <a:t>spikes between or within SGMM domains</a:t>
            </a:r>
          </a:p>
          <a:p>
            <a:pPr marL="171450" lvl="0" indent="-171450" algn="l">
              <a:spcBef>
                <a:spcPts val="0"/>
              </a:spcBef>
              <a:spcAft>
                <a:spcPts val="600"/>
              </a:spcAft>
              <a:buFont typeface="Arial"/>
              <a:buChar char="•"/>
            </a:pPr>
            <a:r>
              <a:rPr lang="en-US" sz="1200" dirty="0"/>
              <a:t>other trends or groupings</a:t>
            </a:r>
          </a:p>
          <a:p>
            <a:pPr marL="171450" lvl="0" indent="-171450" algn="l">
              <a:spcBef>
                <a:spcPts val="0"/>
              </a:spcBef>
              <a:spcAft>
                <a:spcPts val="600"/>
              </a:spcAft>
              <a:buFont typeface="Arial"/>
              <a:buChar char="•"/>
            </a:pPr>
            <a:r>
              <a:rPr lang="en-US" sz="1200" dirty="0"/>
              <a:t>if the organization has previous SGMM scores, summarize the changes here </a:t>
            </a:r>
          </a:p>
          <a:p>
            <a:pPr marL="171450" lvl="0" indent="-171450" algn="l">
              <a:spcBef>
                <a:spcPts val="0"/>
              </a:spcBef>
              <a:spcAft>
                <a:spcPts val="600"/>
              </a:spcAft>
              <a:buFont typeface="Arial"/>
              <a:buChar char="•"/>
            </a:pPr>
            <a:endParaRPr kumimoji="0" lang="en-US" sz="1200" b="1" i="0" u="none" strike="noStrike" cap="none" normalizeH="0" baseline="0" dirty="0">
              <a:ln>
                <a:noFill/>
              </a:ln>
              <a:solidFill>
                <a:schemeClr val="tx1"/>
              </a:solidFill>
              <a:effectLst/>
              <a:latin typeface="Arial" charset="0"/>
              <a:ea typeface="ＭＳ Ｐゴシック" pitchFamily="1" charset="-128"/>
            </a:endParaRPr>
          </a:p>
          <a:p>
            <a:pPr lvl="0" algn="l">
              <a:spcBef>
                <a:spcPts val="0"/>
              </a:spcBef>
              <a:spcAft>
                <a:spcPts val="600"/>
              </a:spcAft>
            </a:pPr>
            <a:r>
              <a:rPr lang="en-US" sz="1200" dirty="0"/>
              <a:t>Follow this slide with one or more pages of specifics (e.g. question data) to support these observations.</a:t>
            </a: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435063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973140"/>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Community data - 15 min.</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Compass results: maturity profile</a:t>
            </a:r>
          </a:p>
        </p:txBody>
      </p:sp>
      <p:cxnSp>
        <p:nvCxnSpPr>
          <p:cNvPr id="3" name="Straight Connector 128"/>
          <p:cNvCxnSpPr>
            <a:cxnSpLocks noChangeShapeType="1"/>
            <a:stCxn id="10" idx="6"/>
            <a:endCxn id="11" idx="2"/>
          </p:cNvCxnSpPr>
          <p:nvPr/>
        </p:nvCxnSpPr>
        <p:spPr bwMode="auto">
          <a:xfrm flipV="1">
            <a:off x="1611423" y="3773714"/>
            <a:ext cx="504835" cy="12658"/>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4" name="Straight Connector 129"/>
          <p:cNvCxnSpPr>
            <a:cxnSpLocks noChangeShapeType="1"/>
            <a:stCxn id="12" idx="2"/>
            <a:endCxn id="11" idx="6"/>
          </p:cNvCxnSpPr>
          <p:nvPr/>
        </p:nvCxnSpPr>
        <p:spPr bwMode="auto">
          <a:xfrm flipH="1" flipV="1">
            <a:off x="2573458" y="3773714"/>
            <a:ext cx="486693" cy="12658"/>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5" name="Straight Connector 132"/>
          <p:cNvCxnSpPr>
            <a:cxnSpLocks noChangeShapeType="1"/>
            <a:stCxn id="13" idx="2"/>
            <a:endCxn id="12" idx="6"/>
          </p:cNvCxnSpPr>
          <p:nvPr/>
        </p:nvCxnSpPr>
        <p:spPr bwMode="auto">
          <a:xfrm flipH="1">
            <a:off x="3517351" y="3786372"/>
            <a:ext cx="495764" cy="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6" name="Straight Connector 135"/>
          <p:cNvCxnSpPr>
            <a:cxnSpLocks noChangeShapeType="1"/>
            <a:stCxn id="13" idx="6"/>
            <a:endCxn id="14" idx="2"/>
          </p:cNvCxnSpPr>
          <p:nvPr/>
        </p:nvCxnSpPr>
        <p:spPr bwMode="auto">
          <a:xfrm flipV="1">
            <a:off x="4470315" y="3782786"/>
            <a:ext cx="532049" cy="3586"/>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7" name="Straight Connector 138"/>
          <p:cNvCxnSpPr>
            <a:cxnSpLocks noChangeShapeType="1"/>
            <a:stCxn id="14" idx="6"/>
            <a:endCxn id="15" idx="2"/>
          </p:cNvCxnSpPr>
          <p:nvPr/>
        </p:nvCxnSpPr>
        <p:spPr bwMode="auto">
          <a:xfrm>
            <a:off x="5459564" y="3782786"/>
            <a:ext cx="459479" cy="3586"/>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8" name="Straight Connector 141"/>
          <p:cNvCxnSpPr>
            <a:cxnSpLocks noChangeShapeType="1"/>
            <a:stCxn id="15" idx="6"/>
            <a:endCxn id="16" idx="2"/>
          </p:cNvCxnSpPr>
          <p:nvPr/>
        </p:nvCxnSpPr>
        <p:spPr bwMode="auto">
          <a:xfrm flipV="1">
            <a:off x="6376243" y="3779157"/>
            <a:ext cx="432264" cy="721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9" name="Straight Connector 144"/>
          <p:cNvCxnSpPr>
            <a:cxnSpLocks noChangeShapeType="1"/>
            <a:stCxn id="16" idx="6"/>
            <a:endCxn id="17" idx="2"/>
          </p:cNvCxnSpPr>
          <p:nvPr/>
        </p:nvCxnSpPr>
        <p:spPr bwMode="auto">
          <a:xfrm>
            <a:off x="7265707" y="3779157"/>
            <a:ext cx="559265" cy="9071"/>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sp>
        <p:nvSpPr>
          <p:cNvPr id="10" name="Oval 9"/>
          <p:cNvSpPr/>
          <p:nvPr/>
        </p:nvSpPr>
        <p:spPr bwMode="auto">
          <a:xfrm>
            <a:off x="115422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1" name="Oval 10"/>
          <p:cNvSpPr/>
          <p:nvPr/>
        </p:nvSpPr>
        <p:spPr bwMode="auto">
          <a:xfrm>
            <a:off x="2116258" y="3545114"/>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2" name="Oval 11"/>
          <p:cNvSpPr/>
          <p:nvPr/>
        </p:nvSpPr>
        <p:spPr bwMode="auto">
          <a:xfrm>
            <a:off x="3060151"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13" name="Oval 12"/>
          <p:cNvSpPr/>
          <p:nvPr/>
        </p:nvSpPr>
        <p:spPr bwMode="auto">
          <a:xfrm>
            <a:off x="4013115"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14" name="Oval 13"/>
          <p:cNvSpPr/>
          <p:nvPr/>
        </p:nvSpPr>
        <p:spPr bwMode="auto">
          <a:xfrm>
            <a:off x="5002364" y="3554186"/>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5" name="Oval 14"/>
          <p:cNvSpPr/>
          <p:nvPr/>
        </p:nvSpPr>
        <p:spPr bwMode="auto">
          <a:xfrm>
            <a:off x="591904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6" name="Oval 15"/>
          <p:cNvSpPr/>
          <p:nvPr/>
        </p:nvSpPr>
        <p:spPr bwMode="auto">
          <a:xfrm>
            <a:off x="6808507" y="3550557"/>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7" name="Oval 16"/>
          <p:cNvSpPr/>
          <p:nvPr/>
        </p:nvSpPr>
        <p:spPr bwMode="auto">
          <a:xfrm>
            <a:off x="7824972" y="3559628"/>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8" name="TextBox 17"/>
          <p:cNvSpPr txBox="1"/>
          <p:nvPr/>
        </p:nvSpPr>
        <p:spPr>
          <a:xfrm>
            <a:off x="1393372" y="4346713"/>
            <a:ext cx="4419599"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chemeClr val="accent1">
                    <a:lumMod val="50000"/>
                  </a:schemeClr>
                </a:solidFill>
              </a:rPr>
              <a:t>&lt;Customer name&gt; today</a:t>
            </a:r>
          </a:p>
        </p:txBody>
      </p:sp>
      <p:sp>
        <p:nvSpPr>
          <p:cNvPr id="27" name="Rectangle 26"/>
          <p:cNvSpPr/>
          <p:nvPr/>
        </p:nvSpPr>
        <p:spPr bwMode="auto">
          <a:xfrm>
            <a:off x="6019800" y="0"/>
            <a:ext cx="3124200" cy="97064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r>
              <a:rPr lang="en-US" sz="1200" dirty="0">
                <a:latin typeface="Arial" pitchFamily="-108" charset="0"/>
                <a:ea typeface="ＭＳ Ｐゴシック" pitchFamily="-108" charset="-128"/>
              </a:rPr>
              <a:t> Change questions marks in dots to reflect customer’s score and move dots accordingly to create the profile.</a:t>
            </a: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2884168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Previous maturity profile</a:t>
            </a:r>
          </a:p>
        </p:txBody>
      </p:sp>
      <p:cxnSp>
        <p:nvCxnSpPr>
          <p:cNvPr id="3" name="Straight Connector 128"/>
          <p:cNvCxnSpPr>
            <a:cxnSpLocks noChangeShapeType="1"/>
            <a:stCxn id="10" idx="6"/>
            <a:endCxn id="11" idx="2"/>
          </p:cNvCxnSpPr>
          <p:nvPr/>
        </p:nvCxnSpPr>
        <p:spPr bwMode="auto">
          <a:xfrm flipV="1">
            <a:off x="1611423" y="3773714"/>
            <a:ext cx="504835" cy="12658"/>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4" name="Straight Connector 129"/>
          <p:cNvCxnSpPr>
            <a:cxnSpLocks noChangeShapeType="1"/>
            <a:stCxn id="12" idx="2"/>
            <a:endCxn id="11" idx="6"/>
          </p:cNvCxnSpPr>
          <p:nvPr/>
        </p:nvCxnSpPr>
        <p:spPr bwMode="auto">
          <a:xfrm flipH="1" flipV="1">
            <a:off x="2573458" y="3773714"/>
            <a:ext cx="486693" cy="12658"/>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5" name="Straight Connector 132"/>
          <p:cNvCxnSpPr>
            <a:cxnSpLocks noChangeShapeType="1"/>
            <a:stCxn id="13" idx="2"/>
            <a:endCxn id="12" idx="6"/>
          </p:cNvCxnSpPr>
          <p:nvPr/>
        </p:nvCxnSpPr>
        <p:spPr bwMode="auto">
          <a:xfrm flipH="1">
            <a:off x="3517351" y="3786372"/>
            <a:ext cx="495764" cy="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6" name="Straight Connector 135"/>
          <p:cNvCxnSpPr>
            <a:cxnSpLocks noChangeShapeType="1"/>
            <a:stCxn id="13" idx="6"/>
            <a:endCxn id="14" idx="2"/>
          </p:cNvCxnSpPr>
          <p:nvPr/>
        </p:nvCxnSpPr>
        <p:spPr bwMode="auto">
          <a:xfrm flipV="1">
            <a:off x="4470315" y="3782786"/>
            <a:ext cx="532049" cy="3586"/>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7" name="Straight Connector 138"/>
          <p:cNvCxnSpPr>
            <a:cxnSpLocks noChangeShapeType="1"/>
            <a:stCxn id="14" idx="6"/>
            <a:endCxn id="15" idx="2"/>
          </p:cNvCxnSpPr>
          <p:nvPr/>
        </p:nvCxnSpPr>
        <p:spPr bwMode="auto">
          <a:xfrm>
            <a:off x="5459564" y="3782786"/>
            <a:ext cx="459479" cy="3586"/>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8" name="Straight Connector 141"/>
          <p:cNvCxnSpPr>
            <a:cxnSpLocks noChangeShapeType="1"/>
            <a:stCxn id="15" idx="6"/>
            <a:endCxn id="16" idx="2"/>
          </p:cNvCxnSpPr>
          <p:nvPr/>
        </p:nvCxnSpPr>
        <p:spPr bwMode="auto">
          <a:xfrm flipV="1">
            <a:off x="6376243" y="3779157"/>
            <a:ext cx="432264" cy="7215"/>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9" name="Straight Connector 144"/>
          <p:cNvCxnSpPr>
            <a:cxnSpLocks noChangeShapeType="1"/>
            <a:stCxn id="16" idx="6"/>
            <a:endCxn id="17" idx="2"/>
          </p:cNvCxnSpPr>
          <p:nvPr/>
        </p:nvCxnSpPr>
        <p:spPr bwMode="auto">
          <a:xfrm>
            <a:off x="7265707" y="3779157"/>
            <a:ext cx="559265" cy="9071"/>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sp>
        <p:nvSpPr>
          <p:cNvPr id="10" name="Oval 9"/>
          <p:cNvSpPr/>
          <p:nvPr/>
        </p:nvSpPr>
        <p:spPr bwMode="auto">
          <a:xfrm>
            <a:off x="115422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1" name="Oval 10"/>
          <p:cNvSpPr/>
          <p:nvPr/>
        </p:nvSpPr>
        <p:spPr bwMode="auto">
          <a:xfrm>
            <a:off x="2116258" y="3545114"/>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2" name="Oval 11"/>
          <p:cNvSpPr/>
          <p:nvPr/>
        </p:nvSpPr>
        <p:spPr bwMode="auto">
          <a:xfrm>
            <a:off x="3060151"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13" name="Oval 12"/>
          <p:cNvSpPr/>
          <p:nvPr/>
        </p:nvSpPr>
        <p:spPr bwMode="auto">
          <a:xfrm>
            <a:off x="4013115"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14" name="Oval 13"/>
          <p:cNvSpPr/>
          <p:nvPr/>
        </p:nvSpPr>
        <p:spPr bwMode="auto">
          <a:xfrm>
            <a:off x="5002364" y="3554186"/>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5" name="Oval 14"/>
          <p:cNvSpPr/>
          <p:nvPr/>
        </p:nvSpPr>
        <p:spPr bwMode="auto">
          <a:xfrm>
            <a:off x="5919043" y="355777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6" name="Oval 15"/>
          <p:cNvSpPr/>
          <p:nvPr/>
        </p:nvSpPr>
        <p:spPr bwMode="auto">
          <a:xfrm>
            <a:off x="6808507" y="3550557"/>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7" name="Oval 16"/>
          <p:cNvSpPr/>
          <p:nvPr/>
        </p:nvSpPr>
        <p:spPr bwMode="auto">
          <a:xfrm>
            <a:off x="7824972" y="3559628"/>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8" name="TextBox 17"/>
          <p:cNvSpPr txBox="1"/>
          <p:nvPr/>
        </p:nvSpPr>
        <p:spPr>
          <a:xfrm>
            <a:off x="1914071" y="2949713"/>
            <a:ext cx="2792185"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rgbClr val="008000"/>
                </a:solidFill>
              </a:rPr>
              <a:t>Current Results</a:t>
            </a:r>
          </a:p>
        </p:txBody>
      </p:sp>
      <p:cxnSp>
        <p:nvCxnSpPr>
          <p:cNvPr id="28" name="Straight Connector 128"/>
          <p:cNvCxnSpPr>
            <a:cxnSpLocks noChangeShapeType="1"/>
            <a:stCxn id="35" idx="6"/>
            <a:endCxn id="36" idx="2"/>
          </p:cNvCxnSpPr>
          <p:nvPr/>
        </p:nvCxnSpPr>
        <p:spPr bwMode="auto">
          <a:xfrm flipV="1">
            <a:off x="1600537" y="4497614"/>
            <a:ext cx="532050" cy="12658"/>
          </a:xfrm>
          <a:prstGeom prst="line">
            <a:avLst/>
          </a:prstGeom>
          <a:noFill/>
          <a:ln w="28575">
            <a:solidFill>
              <a:schemeClr val="accent2"/>
            </a:solidFill>
            <a:round/>
            <a:headEnd/>
            <a:tailEnd/>
          </a:ln>
          <a:effectLst>
            <a:outerShdw blurRad="50800" dist="38100" dir="2700000" algn="tl" rotWithShape="0">
              <a:prstClr val="black">
                <a:alpha val="40000"/>
              </a:prstClr>
            </a:outerShdw>
          </a:effectLst>
        </p:spPr>
      </p:cxnSp>
      <p:cxnSp>
        <p:nvCxnSpPr>
          <p:cNvPr id="29" name="Straight Connector 129"/>
          <p:cNvCxnSpPr>
            <a:cxnSpLocks noChangeShapeType="1"/>
            <a:stCxn id="37" idx="2"/>
            <a:endCxn id="36" idx="6"/>
          </p:cNvCxnSpPr>
          <p:nvPr/>
        </p:nvCxnSpPr>
        <p:spPr bwMode="auto">
          <a:xfrm flipH="1">
            <a:off x="2589787" y="4483058"/>
            <a:ext cx="495764" cy="14556"/>
          </a:xfrm>
          <a:prstGeom prst="line">
            <a:avLst/>
          </a:prstGeom>
          <a:noFill/>
          <a:ln w="28575">
            <a:solidFill>
              <a:schemeClr val="accent2"/>
            </a:solidFill>
            <a:round/>
            <a:headEnd/>
            <a:tailEnd/>
          </a:ln>
          <a:effectLst>
            <a:outerShdw blurRad="50800" dist="38100" dir="2700000" algn="tl" rotWithShape="0">
              <a:prstClr val="black">
                <a:alpha val="40000"/>
              </a:prstClr>
            </a:outerShdw>
          </a:effectLst>
        </p:spPr>
      </p:cxnSp>
      <p:cxnSp>
        <p:nvCxnSpPr>
          <p:cNvPr id="30" name="Straight Connector 132"/>
          <p:cNvCxnSpPr>
            <a:cxnSpLocks noChangeShapeType="1"/>
            <a:stCxn id="38" idx="2"/>
            <a:endCxn id="37" idx="6"/>
          </p:cNvCxnSpPr>
          <p:nvPr/>
        </p:nvCxnSpPr>
        <p:spPr bwMode="auto">
          <a:xfrm flipH="1">
            <a:off x="3542751" y="4483058"/>
            <a:ext cx="432264" cy="0"/>
          </a:xfrm>
          <a:prstGeom prst="line">
            <a:avLst/>
          </a:prstGeom>
          <a:noFill/>
          <a:ln w="28575">
            <a:solidFill>
              <a:schemeClr val="accent2"/>
            </a:solidFill>
            <a:round/>
            <a:headEnd/>
            <a:tailEnd/>
          </a:ln>
          <a:effectLst>
            <a:outerShdw blurRad="50800" dist="38100" dir="2700000" algn="tl" rotWithShape="0">
              <a:prstClr val="black">
                <a:alpha val="40000"/>
              </a:prstClr>
            </a:outerShdw>
          </a:effectLst>
        </p:spPr>
      </p:cxnSp>
      <p:cxnSp>
        <p:nvCxnSpPr>
          <p:cNvPr id="31" name="Straight Connector 135"/>
          <p:cNvCxnSpPr>
            <a:cxnSpLocks noChangeShapeType="1"/>
            <a:stCxn id="38" idx="6"/>
            <a:endCxn id="39" idx="2"/>
          </p:cNvCxnSpPr>
          <p:nvPr/>
        </p:nvCxnSpPr>
        <p:spPr bwMode="auto">
          <a:xfrm flipV="1">
            <a:off x="4432215" y="4470400"/>
            <a:ext cx="559263" cy="12658"/>
          </a:xfrm>
          <a:prstGeom prst="line">
            <a:avLst/>
          </a:prstGeom>
          <a:noFill/>
          <a:ln w="28575">
            <a:solidFill>
              <a:schemeClr val="accent2"/>
            </a:solidFill>
            <a:round/>
            <a:headEnd/>
            <a:tailEnd/>
          </a:ln>
          <a:effectLst>
            <a:outerShdw blurRad="50800" dist="38100" dir="2700000" algn="tl" rotWithShape="0">
              <a:prstClr val="black">
                <a:alpha val="40000"/>
              </a:prstClr>
            </a:outerShdw>
          </a:effectLst>
        </p:spPr>
      </p:cxnSp>
      <p:cxnSp>
        <p:nvCxnSpPr>
          <p:cNvPr id="32" name="Straight Connector 138"/>
          <p:cNvCxnSpPr>
            <a:cxnSpLocks noChangeShapeType="1"/>
            <a:stCxn id="39" idx="6"/>
            <a:endCxn id="40" idx="2"/>
          </p:cNvCxnSpPr>
          <p:nvPr/>
        </p:nvCxnSpPr>
        <p:spPr bwMode="auto">
          <a:xfrm>
            <a:off x="5448678" y="4470400"/>
            <a:ext cx="441336" cy="3586"/>
          </a:xfrm>
          <a:prstGeom prst="line">
            <a:avLst/>
          </a:prstGeom>
          <a:noFill/>
          <a:ln w="28575">
            <a:solidFill>
              <a:schemeClr val="accent2"/>
            </a:solidFill>
            <a:round/>
            <a:headEnd/>
            <a:tailEnd/>
          </a:ln>
          <a:effectLst>
            <a:outerShdw blurRad="50800" dist="38100" dir="2700000" algn="tl" rotWithShape="0">
              <a:prstClr val="black">
                <a:alpha val="40000"/>
              </a:prstClr>
            </a:outerShdw>
          </a:effectLst>
        </p:spPr>
      </p:cxnSp>
      <p:cxnSp>
        <p:nvCxnSpPr>
          <p:cNvPr id="33" name="Straight Connector 141"/>
          <p:cNvCxnSpPr>
            <a:cxnSpLocks noChangeShapeType="1"/>
            <a:stCxn id="40" idx="6"/>
            <a:endCxn id="41" idx="2"/>
          </p:cNvCxnSpPr>
          <p:nvPr/>
        </p:nvCxnSpPr>
        <p:spPr bwMode="auto">
          <a:xfrm flipV="1">
            <a:off x="6347214" y="4466771"/>
            <a:ext cx="468550" cy="7215"/>
          </a:xfrm>
          <a:prstGeom prst="line">
            <a:avLst/>
          </a:prstGeom>
          <a:noFill/>
          <a:ln w="28575">
            <a:solidFill>
              <a:schemeClr val="accent2"/>
            </a:solidFill>
            <a:round/>
            <a:headEnd/>
            <a:tailEnd/>
          </a:ln>
          <a:effectLst>
            <a:outerShdw blurRad="50800" dist="38100" dir="2700000" algn="tl" rotWithShape="0">
              <a:prstClr val="black">
                <a:alpha val="40000"/>
              </a:prstClr>
            </a:outerShdw>
          </a:effectLst>
        </p:spPr>
      </p:cxnSp>
      <p:cxnSp>
        <p:nvCxnSpPr>
          <p:cNvPr id="34" name="Straight Connector 144"/>
          <p:cNvCxnSpPr>
            <a:cxnSpLocks noChangeShapeType="1"/>
            <a:stCxn id="41" idx="6"/>
            <a:endCxn id="42" idx="2"/>
          </p:cNvCxnSpPr>
          <p:nvPr/>
        </p:nvCxnSpPr>
        <p:spPr bwMode="auto">
          <a:xfrm flipV="1">
            <a:off x="7272964" y="4457699"/>
            <a:ext cx="541122" cy="9072"/>
          </a:xfrm>
          <a:prstGeom prst="line">
            <a:avLst/>
          </a:prstGeom>
          <a:noFill/>
          <a:ln w="28575">
            <a:solidFill>
              <a:schemeClr val="accent2"/>
            </a:solidFill>
            <a:round/>
            <a:headEnd/>
            <a:tailEnd/>
          </a:ln>
          <a:effectLst>
            <a:outerShdw blurRad="50800" dist="38100" dir="2700000" algn="tl" rotWithShape="0">
              <a:prstClr val="black">
                <a:alpha val="40000"/>
              </a:prstClr>
            </a:outerShdw>
          </a:effectLst>
        </p:spPr>
      </p:cxnSp>
      <p:sp>
        <p:nvSpPr>
          <p:cNvPr id="35" name="Oval 34"/>
          <p:cNvSpPr/>
          <p:nvPr/>
        </p:nvSpPr>
        <p:spPr bwMode="auto">
          <a:xfrm>
            <a:off x="1143337" y="4281672"/>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36" name="Oval 35"/>
          <p:cNvSpPr/>
          <p:nvPr/>
        </p:nvSpPr>
        <p:spPr bwMode="auto">
          <a:xfrm>
            <a:off x="2132587" y="4269014"/>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37" name="Oval 36"/>
          <p:cNvSpPr/>
          <p:nvPr/>
        </p:nvSpPr>
        <p:spPr bwMode="auto">
          <a:xfrm>
            <a:off x="3085551" y="4254458"/>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38" name="Oval 37"/>
          <p:cNvSpPr/>
          <p:nvPr/>
        </p:nvSpPr>
        <p:spPr bwMode="auto">
          <a:xfrm>
            <a:off x="3975015" y="4254458"/>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39" name="Oval 38"/>
          <p:cNvSpPr/>
          <p:nvPr/>
        </p:nvSpPr>
        <p:spPr bwMode="auto">
          <a:xfrm>
            <a:off x="4991478" y="4241800"/>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40" name="Oval 39"/>
          <p:cNvSpPr/>
          <p:nvPr/>
        </p:nvSpPr>
        <p:spPr bwMode="auto">
          <a:xfrm>
            <a:off x="5890014" y="4245386"/>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41" name="Oval 40"/>
          <p:cNvSpPr/>
          <p:nvPr/>
        </p:nvSpPr>
        <p:spPr bwMode="auto">
          <a:xfrm>
            <a:off x="6815764" y="4238171"/>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42" name="Oval 41"/>
          <p:cNvSpPr/>
          <p:nvPr/>
        </p:nvSpPr>
        <p:spPr bwMode="auto">
          <a:xfrm>
            <a:off x="7814086" y="4229099"/>
            <a:ext cx="457200" cy="457200"/>
          </a:xfrm>
          <a:prstGeom prst="ellipse">
            <a:avLst/>
          </a:prstGeom>
          <a:solidFill>
            <a:schemeClr val="accent2"/>
          </a:solidFill>
          <a:ln w="28575" cap="flat" cmpd="sng" algn="ctr">
            <a:solidFill>
              <a:schemeClr val="accent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63" name="TextBox 62"/>
          <p:cNvSpPr txBox="1"/>
          <p:nvPr/>
        </p:nvSpPr>
        <p:spPr>
          <a:xfrm>
            <a:off x="2652456" y="4990133"/>
            <a:ext cx="2223684" cy="400110"/>
          </a:xfrm>
          <a:prstGeom prst="rect">
            <a:avLst/>
          </a:prstGeom>
          <a:solidFill>
            <a:schemeClr val="bg1">
              <a:alpha val="52000"/>
            </a:schemeClr>
          </a:solidFill>
          <a:effectLst>
            <a:softEdge rad="38100"/>
          </a:effectLst>
        </p:spPr>
        <p:txBody>
          <a:bodyPr wrap="none">
            <a:spAutoFit/>
          </a:bodyPr>
          <a:lstStyle/>
          <a:p>
            <a:pPr algn="ctr">
              <a:spcBef>
                <a:spcPct val="50000"/>
              </a:spcBef>
              <a:defRPr/>
            </a:pPr>
            <a:r>
              <a:rPr lang="en-US" i="1" dirty="0">
                <a:solidFill>
                  <a:srgbClr val="FF6600"/>
                </a:solidFill>
                <a:latin typeface="Arial" charset="0"/>
                <a:ea typeface="ＭＳ Ｐゴシック" pitchFamily="1" charset="-128"/>
                <a:cs typeface="+mn-cs"/>
              </a:rPr>
              <a:t>&lt;DATE Results&gt;</a:t>
            </a:r>
          </a:p>
        </p:txBody>
      </p:sp>
      <p:sp>
        <p:nvSpPr>
          <p:cNvPr id="64" name="Rectangle 63"/>
          <p:cNvSpPr/>
          <p:nvPr/>
        </p:nvSpPr>
        <p:spPr bwMode="auto">
          <a:xfrm>
            <a:off x="6019800" y="0"/>
            <a:ext cx="3124200" cy="116508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r>
              <a:rPr kumimoji="0" lang="en-US" sz="1200" b="1" i="0" u="none" strike="noStrike" cap="none" normalizeH="0" baseline="0" dirty="0">
                <a:ln>
                  <a:noFill/>
                </a:ln>
                <a:solidFill>
                  <a:schemeClr val="tx1"/>
                </a:solidFill>
                <a:effectLst/>
                <a:latin typeface="Arial" charset="0"/>
                <a:ea typeface="ＭＳ Ｐゴシック" pitchFamily="1" charset="-128"/>
              </a:rPr>
              <a:t>OPTIONAL: Include this slide if the organization has previous</a:t>
            </a:r>
            <a:r>
              <a:rPr kumimoji="0" lang="en-US" sz="1200" b="1" i="0" u="none" strike="noStrike" cap="none" normalizeH="0" dirty="0">
                <a:ln>
                  <a:noFill/>
                </a:ln>
                <a:solidFill>
                  <a:schemeClr val="tx1"/>
                </a:solidFill>
                <a:effectLst/>
                <a:latin typeface="Arial" charset="0"/>
                <a:ea typeface="ＭＳ Ｐゴシック" pitchFamily="1" charset="-128"/>
              </a:rPr>
              <a:t> scores.  </a:t>
            </a:r>
            <a:r>
              <a:rPr lang="en-US" sz="1200" dirty="0">
                <a:latin typeface="Arial" pitchFamily="-108" charset="0"/>
                <a:ea typeface="ＭＳ Ｐゴシック" pitchFamily="-108" charset="-128"/>
              </a:rPr>
              <a:t>Add the previous profile in a different color and update with legend with the date of the previous results.</a:t>
            </a: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5571838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81000" y="3200400"/>
          <a:ext cx="8458200" cy="3048000"/>
        </p:xfrm>
        <a:graphic>
          <a:graphicData uri="http://schemas.openxmlformats.org/drawingml/2006/table">
            <a:tbl>
              <a:tblPr>
                <a:tableStyleId>{3B4B98B0-60AC-42C2-AFA5-B58CD77FA1E5}</a:tableStyleId>
              </a:tblPr>
              <a:tblGrid>
                <a:gridCol w="990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5410200">
                  <a:extLst>
                    <a:ext uri="{9D8B030D-6E8A-4147-A177-3AD203B41FA5}">
                      <a16:colId xmlns:a16="http://schemas.microsoft.com/office/drawing/2014/main" xmlns="" val="20002"/>
                    </a:ext>
                  </a:extLst>
                </a:gridCol>
              </a:tblGrid>
              <a:tr h="487680">
                <a:tc>
                  <a:txBody>
                    <a:bodyPr/>
                    <a:lstStyle/>
                    <a:p>
                      <a:endParaRPr lang="en-US" sz="1800" u="sng" dirty="0">
                        <a:solidFill>
                          <a:schemeClr val="tx1">
                            <a:lumMod val="75000"/>
                            <a:lumOff val="25000"/>
                          </a:schemeClr>
                        </a:solidFill>
                      </a:endParaRPr>
                    </a:p>
                  </a:txBody>
                  <a:tcPr/>
                </a:tc>
                <a:tc>
                  <a:txBody>
                    <a:bodyPr/>
                    <a:lstStyle/>
                    <a:p>
                      <a:r>
                        <a:rPr lang="en-US" sz="1800" u="sng" dirty="0"/>
                        <a:t>Point Range</a:t>
                      </a:r>
                      <a:endParaRPr lang="en-US" sz="1800" u="sng" dirty="0">
                        <a:solidFill>
                          <a:schemeClr val="tx1">
                            <a:lumMod val="75000"/>
                            <a:lumOff val="25000"/>
                          </a:schemeClr>
                        </a:solidFill>
                      </a:endParaRPr>
                    </a:p>
                  </a:txBody>
                  <a:tcPr anchor="b"/>
                </a:tc>
                <a:tc>
                  <a:txBody>
                    <a:bodyPr/>
                    <a:lstStyle/>
                    <a:p>
                      <a:r>
                        <a:rPr lang="en-US" sz="1800" u="sng" dirty="0"/>
                        <a:t>Meaning</a:t>
                      </a:r>
                      <a:endParaRPr lang="en-US" sz="1800" u="sng" dirty="0">
                        <a:solidFill>
                          <a:schemeClr val="tx1">
                            <a:lumMod val="75000"/>
                            <a:lumOff val="25000"/>
                          </a:schemeClr>
                        </a:solidFill>
                      </a:endParaRPr>
                    </a:p>
                  </a:txBody>
                  <a:tcPr anchor="b"/>
                </a:tc>
                <a:extLst>
                  <a:ext uri="{0D108BD9-81ED-4DB2-BD59-A6C34878D82A}">
                    <a16:rowId xmlns:a16="http://schemas.microsoft.com/office/drawing/2014/main" xmlns="" val="10000"/>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a:t>
                      </a:r>
                      <a:r>
                        <a:rPr lang="en-US" sz="1800" baseline="0" dirty="0"/>
                        <a:t> 0.70</a:t>
                      </a:r>
                      <a:endParaRPr lang="en-US" sz="1800" dirty="0">
                        <a:solidFill>
                          <a:schemeClr val="tx1">
                            <a:lumMod val="75000"/>
                            <a:lumOff val="25000"/>
                          </a:schemeClr>
                        </a:solidFill>
                      </a:endParaRPr>
                    </a:p>
                  </a:txBody>
                  <a:tcPr anchor="ctr"/>
                </a:tc>
                <a:tc>
                  <a:txBody>
                    <a:bodyPr/>
                    <a:lstStyle/>
                    <a:p>
                      <a:r>
                        <a:rPr lang="en-US" sz="1800" dirty="0"/>
                        <a:t>Green reflects level compliance within the domain</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1"/>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a:t>
                      </a:r>
                      <a:r>
                        <a:rPr lang="en-US" sz="1800" baseline="0" dirty="0"/>
                        <a:t> 0.40 and &lt; 0.70</a:t>
                      </a:r>
                      <a:endParaRPr lang="en-US" sz="1800" dirty="0">
                        <a:solidFill>
                          <a:schemeClr val="tx1">
                            <a:lumMod val="75000"/>
                            <a:lumOff val="25000"/>
                          </a:schemeClr>
                        </a:solidFill>
                      </a:endParaRPr>
                    </a:p>
                  </a:txBody>
                  <a:tcPr anchor="ctr"/>
                </a:tc>
                <a:tc>
                  <a:txBody>
                    <a:bodyPr/>
                    <a:lstStyle/>
                    <a:p>
                      <a:r>
                        <a:rPr lang="en-US" sz="1800" dirty="0"/>
                        <a:t>Yellow reflects significant progress</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2"/>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t>&lt; 0.40</a:t>
                      </a:r>
                      <a:endParaRPr lang="en-US" sz="1800" dirty="0">
                        <a:solidFill>
                          <a:schemeClr val="tx1">
                            <a:lumMod val="75000"/>
                            <a:lumOff val="25000"/>
                          </a:schemeClr>
                        </a:solidFill>
                      </a:endParaRPr>
                    </a:p>
                  </a:txBody>
                  <a:tcPr anchor="ctr"/>
                </a:tc>
                <a:tc>
                  <a:txBody>
                    <a:bodyPr/>
                    <a:lstStyle/>
                    <a:p>
                      <a:r>
                        <a:rPr lang="en-US" sz="1800" dirty="0"/>
                        <a:t>Red reflects initial progress</a:t>
                      </a:r>
                      <a:endParaRPr lang="en-US" sz="1800" dirty="0">
                        <a:solidFill>
                          <a:schemeClr val="tx1">
                            <a:lumMod val="75000"/>
                            <a:lumOff val="25000"/>
                          </a:schemeClr>
                        </a:solidFill>
                      </a:endParaRPr>
                    </a:p>
                  </a:txBody>
                  <a:tcPr anchor="ctr"/>
                </a:tc>
                <a:extLst>
                  <a:ext uri="{0D108BD9-81ED-4DB2-BD59-A6C34878D82A}">
                    <a16:rowId xmlns:a16="http://schemas.microsoft.com/office/drawing/2014/main" xmlns="" val="10003"/>
                  </a:ext>
                </a:extLst>
              </a:tr>
              <a:tr h="640080">
                <a:tc>
                  <a:txBody>
                    <a:bodyPr/>
                    <a:lstStyle/>
                    <a:p>
                      <a:endParaRPr lang="en-US" sz="1800" dirty="0">
                        <a:solidFill>
                          <a:schemeClr val="tx1">
                            <a:lumMod val="75000"/>
                            <a:lumOff val="25000"/>
                          </a:schemeClr>
                        </a:solidFill>
                      </a:endParaRPr>
                    </a:p>
                  </a:txBody>
                  <a:tcPr/>
                </a:tc>
                <a:tc>
                  <a:txBody>
                    <a:bodyPr/>
                    <a:lstStyle/>
                    <a:p>
                      <a:r>
                        <a:rPr lang="en-US" sz="1800" dirty="0">
                          <a:solidFill>
                            <a:schemeClr val="tx1"/>
                          </a:solidFill>
                        </a:rPr>
                        <a:t>=</a:t>
                      </a:r>
                      <a:r>
                        <a:rPr lang="en-US" sz="1800" baseline="0" dirty="0">
                          <a:solidFill>
                            <a:schemeClr val="tx1"/>
                          </a:solidFill>
                        </a:rPr>
                        <a:t> 0</a:t>
                      </a:r>
                      <a:endParaRPr lang="en-US" sz="1800" dirty="0">
                        <a:solidFill>
                          <a:schemeClr val="tx1"/>
                        </a:solidFill>
                      </a:endParaRPr>
                    </a:p>
                  </a:txBody>
                  <a:tcPr anchor="ctr"/>
                </a:tc>
                <a:tc>
                  <a:txBody>
                    <a:bodyPr/>
                    <a:lstStyle/>
                    <a:p>
                      <a:r>
                        <a:rPr lang="en-US" sz="1800" dirty="0">
                          <a:solidFill>
                            <a:srgbClr val="000000"/>
                          </a:solidFill>
                        </a:rPr>
                        <a:t>Grey reflects has not started</a:t>
                      </a:r>
                    </a:p>
                  </a:txBody>
                  <a:tcPr anchor="ct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a:xfrm>
            <a:off x="533400" y="422275"/>
            <a:ext cx="8153400" cy="394980"/>
          </a:xfrm>
        </p:spPr>
        <p:txBody>
          <a:bodyPr/>
          <a:lstStyle/>
          <a:p>
            <a:r>
              <a:rPr lang="en-US" dirty="0"/>
              <a:t>Compass results: dashboard</a:t>
            </a:r>
          </a:p>
        </p:txBody>
      </p:sp>
      <p:sp>
        <p:nvSpPr>
          <p:cNvPr id="4" name="Rectangle 3"/>
          <p:cNvSpPr/>
          <p:nvPr/>
        </p:nvSpPr>
        <p:spPr bwMode="auto">
          <a:xfrm>
            <a:off x="381000" y="3733801"/>
            <a:ext cx="914400" cy="533400"/>
          </a:xfrm>
          <a:prstGeom prst="rect">
            <a:avLst/>
          </a:prstGeom>
          <a:solidFill>
            <a:srgbClr val="0080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5" name="Rectangle 4"/>
          <p:cNvSpPr/>
          <p:nvPr/>
        </p:nvSpPr>
        <p:spPr bwMode="auto">
          <a:xfrm>
            <a:off x="381000" y="4343401"/>
            <a:ext cx="914400" cy="533400"/>
          </a:xfrm>
          <a:prstGeom prst="rect">
            <a:avLst/>
          </a:prstGeom>
          <a:solidFill>
            <a:srgbClr val="FFFF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6" name="Rectangle 5"/>
          <p:cNvSpPr/>
          <p:nvPr/>
        </p:nvSpPr>
        <p:spPr bwMode="auto">
          <a:xfrm>
            <a:off x="381000" y="4953001"/>
            <a:ext cx="914400" cy="533400"/>
          </a:xfrm>
          <a:prstGeom prst="rect">
            <a:avLst/>
          </a:prstGeom>
          <a:solidFill>
            <a:srgbClr val="FF0000"/>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1" name="Rectangle 10"/>
          <p:cNvSpPr/>
          <p:nvPr/>
        </p:nvSpPr>
        <p:spPr bwMode="auto">
          <a:xfrm>
            <a:off x="381000" y="5562601"/>
            <a:ext cx="914400" cy="533400"/>
          </a:xfrm>
          <a:prstGeom prst="rect">
            <a:avLst/>
          </a:prstGeom>
          <a:solidFill>
            <a:srgbClr val="A5A5A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a:ln>
                <a:noFill/>
              </a:ln>
              <a:solidFill>
                <a:schemeClr val="bg2"/>
              </a:solidFill>
              <a:effectLst/>
              <a:latin typeface="Arial" charset="0"/>
              <a:ea typeface="ＭＳ Ｐゴシック" pitchFamily="1" charset="-128"/>
            </a:endParaRPr>
          </a:p>
        </p:txBody>
      </p:sp>
      <p:sp>
        <p:nvSpPr>
          <p:cNvPr id="10" name="Rectangle 9"/>
          <p:cNvSpPr/>
          <p:nvPr/>
        </p:nvSpPr>
        <p:spPr bwMode="auto">
          <a:xfrm>
            <a:off x="6248400" y="0"/>
            <a:ext cx="28956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Rep</a:t>
            </a:r>
            <a:r>
              <a:rPr lang="en-US" sz="1200" dirty="0"/>
              <a:t>lace with customer data.</a:t>
            </a: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pic>
        <p:nvPicPr>
          <p:cNvPr id="7" name="Picture 6"/>
          <p:cNvPicPr>
            <a:picLocks noChangeAspect="1"/>
          </p:cNvPicPr>
          <p:nvPr/>
        </p:nvPicPr>
        <p:blipFill>
          <a:blip r:embed="rId3" cstate="print"/>
          <a:stretch>
            <a:fillRect/>
          </a:stretch>
        </p:blipFill>
        <p:spPr>
          <a:xfrm>
            <a:off x="139700" y="1066800"/>
            <a:ext cx="8928100" cy="2035357"/>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Previous dashboard</a:t>
            </a:r>
          </a:p>
        </p:txBody>
      </p:sp>
      <p:sp>
        <p:nvSpPr>
          <p:cNvPr id="7" name="TextBox 6"/>
          <p:cNvSpPr txBox="1"/>
          <p:nvPr/>
        </p:nvSpPr>
        <p:spPr>
          <a:xfrm>
            <a:off x="7824410" y="3276600"/>
            <a:ext cx="921904" cy="463973"/>
          </a:xfrm>
          <a:prstGeom prst="rect">
            <a:avLst/>
          </a:prstGeom>
          <a:noFill/>
        </p:spPr>
        <p:txBody>
          <a:bodyPr wrap="square" rtlCol="0">
            <a:spAutoFit/>
          </a:bodyPr>
          <a:lstStyle/>
          <a:p>
            <a:pPr>
              <a:lnSpc>
                <a:spcPct val="85000"/>
              </a:lnSpc>
              <a:spcBef>
                <a:spcPts val="0"/>
              </a:spcBef>
            </a:pPr>
            <a:r>
              <a:rPr lang="en-US" sz="1400" dirty="0">
                <a:solidFill>
                  <a:srgbClr val="FF0000"/>
                </a:solidFill>
                <a:latin typeface="Arial Narrow"/>
                <a:cs typeface="Arial Narrow"/>
              </a:rPr>
              <a:t>1 level</a:t>
            </a:r>
            <a:br>
              <a:rPr lang="en-US" sz="1400" dirty="0">
                <a:solidFill>
                  <a:srgbClr val="FF0000"/>
                </a:solidFill>
                <a:latin typeface="Arial Narrow"/>
                <a:cs typeface="Arial Narrow"/>
              </a:rPr>
            </a:br>
            <a:r>
              <a:rPr lang="en-US" sz="1400" dirty="0">
                <a:solidFill>
                  <a:srgbClr val="FF0000"/>
                </a:solidFill>
                <a:latin typeface="Arial Narrow"/>
                <a:cs typeface="Arial Narrow"/>
              </a:rPr>
              <a:t>lower</a:t>
            </a:r>
          </a:p>
        </p:txBody>
      </p:sp>
      <p:sp>
        <p:nvSpPr>
          <p:cNvPr id="10" name="TextBox 9"/>
          <p:cNvSpPr txBox="1"/>
          <p:nvPr/>
        </p:nvSpPr>
        <p:spPr>
          <a:xfrm>
            <a:off x="6821715" y="3276600"/>
            <a:ext cx="921904" cy="463973"/>
          </a:xfrm>
          <a:prstGeom prst="rect">
            <a:avLst/>
          </a:prstGeom>
          <a:noFill/>
          <a:ln>
            <a:noFill/>
          </a:ln>
        </p:spPr>
        <p:txBody>
          <a:bodyPr wrap="square" rtlCol="0">
            <a:spAutoFit/>
          </a:bodyPr>
          <a:lstStyle/>
          <a:p>
            <a:pPr>
              <a:lnSpc>
                <a:spcPct val="85000"/>
              </a:lnSpc>
              <a:spcBef>
                <a:spcPts val="0"/>
              </a:spcBef>
            </a:pPr>
            <a:r>
              <a:rPr lang="en-US" sz="1400" dirty="0">
                <a:solidFill>
                  <a:schemeClr val="accent1"/>
                </a:solidFill>
                <a:latin typeface="Arial Narrow"/>
                <a:cs typeface="Arial Narrow"/>
              </a:rPr>
              <a:t>1 level</a:t>
            </a:r>
          </a:p>
          <a:p>
            <a:pPr>
              <a:lnSpc>
                <a:spcPct val="85000"/>
              </a:lnSpc>
              <a:spcBef>
                <a:spcPts val="0"/>
              </a:spcBef>
            </a:pPr>
            <a:r>
              <a:rPr lang="en-US" sz="1400" dirty="0">
                <a:solidFill>
                  <a:schemeClr val="accent1"/>
                </a:solidFill>
                <a:latin typeface="Arial Narrow"/>
                <a:cs typeface="Arial Narrow"/>
              </a:rPr>
              <a:t>higher</a:t>
            </a:r>
          </a:p>
        </p:txBody>
      </p:sp>
      <p:cxnSp>
        <p:nvCxnSpPr>
          <p:cNvPr id="18" name="Straight Connector 17"/>
          <p:cNvCxnSpPr/>
          <p:nvPr/>
        </p:nvCxnSpPr>
        <p:spPr bwMode="auto">
          <a:xfrm rot="5400000">
            <a:off x="7162006"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26" name="Straight Connector 25"/>
          <p:cNvCxnSpPr/>
          <p:nvPr/>
        </p:nvCxnSpPr>
        <p:spPr bwMode="auto">
          <a:xfrm rot="5400000">
            <a:off x="8148244" y="3869071"/>
            <a:ext cx="304800" cy="1588"/>
          </a:xfrm>
          <a:prstGeom prst="line">
            <a:avLst/>
          </a:prstGeom>
          <a:solidFill>
            <a:srgbClr val="5CA1FB"/>
          </a:solidFill>
          <a:ln w="19050" cap="flat" cmpd="sng" algn="ctr">
            <a:solidFill>
              <a:srgbClr val="FF0000"/>
            </a:solidFill>
            <a:prstDash val="solid"/>
            <a:round/>
            <a:headEnd type="none" w="med" len="med"/>
            <a:tailEnd type="arrow" w="med" len="med"/>
          </a:ln>
          <a:effectLst/>
        </p:spPr>
      </p:cxnSp>
      <p:sp>
        <p:nvSpPr>
          <p:cNvPr id="28" name="TextBox 27"/>
          <p:cNvSpPr txBox="1"/>
          <p:nvPr/>
        </p:nvSpPr>
        <p:spPr>
          <a:xfrm>
            <a:off x="3849915" y="3276600"/>
            <a:ext cx="921904" cy="463973"/>
          </a:xfrm>
          <a:prstGeom prst="rect">
            <a:avLst/>
          </a:prstGeom>
          <a:noFill/>
        </p:spPr>
        <p:txBody>
          <a:bodyPr wrap="square" rtlCol="0">
            <a:spAutoFit/>
          </a:bodyPr>
          <a:lstStyle/>
          <a:p>
            <a:pPr>
              <a:lnSpc>
                <a:spcPct val="85000"/>
              </a:lnSpc>
              <a:spcBef>
                <a:spcPts val="0"/>
              </a:spcBef>
            </a:pPr>
            <a:r>
              <a:rPr lang="en-US" sz="1400" dirty="0">
                <a:solidFill>
                  <a:schemeClr val="accent1"/>
                </a:solidFill>
                <a:latin typeface="Arial Narrow"/>
                <a:cs typeface="Arial Narrow"/>
              </a:rPr>
              <a:t>2 levels</a:t>
            </a:r>
          </a:p>
          <a:p>
            <a:pPr>
              <a:lnSpc>
                <a:spcPct val="85000"/>
              </a:lnSpc>
              <a:spcBef>
                <a:spcPts val="0"/>
              </a:spcBef>
            </a:pPr>
            <a:r>
              <a:rPr lang="en-US" sz="1400" dirty="0">
                <a:solidFill>
                  <a:schemeClr val="accent1"/>
                </a:solidFill>
                <a:latin typeface="Arial Narrow"/>
                <a:cs typeface="Arial Narrow"/>
              </a:rPr>
              <a:t>higher</a:t>
            </a:r>
          </a:p>
        </p:txBody>
      </p:sp>
      <p:cxnSp>
        <p:nvCxnSpPr>
          <p:cNvPr id="29" name="Straight Connector 28"/>
          <p:cNvCxnSpPr/>
          <p:nvPr/>
        </p:nvCxnSpPr>
        <p:spPr bwMode="auto">
          <a:xfrm rot="5400000">
            <a:off x="4085225"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30" name="Straight Connector 29"/>
          <p:cNvCxnSpPr/>
          <p:nvPr/>
        </p:nvCxnSpPr>
        <p:spPr bwMode="auto">
          <a:xfrm rot="5400000">
            <a:off x="4237625"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pic>
        <p:nvPicPr>
          <p:cNvPr id="25" name="Picture 24"/>
          <p:cNvPicPr>
            <a:picLocks noChangeAspect="1"/>
          </p:cNvPicPr>
          <p:nvPr/>
        </p:nvPicPr>
        <p:blipFill>
          <a:blip r:embed="rId3" cstate="print"/>
          <a:stretch>
            <a:fillRect/>
          </a:stretch>
        </p:blipFill>
        <p:spPr>
          <a:xfrm>
            <a:off x="319088" y="4114800"/>
            <a:ext cx="8458200" cy="2034700"/>
          </a:xfrm>
          <a:prstGeom prst="rect">
            <a:avLst/>
          </a:prstGeom>
        </p:spPr>
      </p:pic>
      <p:sp>
        <p:nvSpPr>
          <p:cNvPr id="33" name="TextBox 32"/>
          <p:cNvSpPr txBox="1"/>
          <p:nvPr/>
        </p:nvSpPr>
        <p:spPr>
          <a:xfrm>
            <a:off x="1852990" y="3276600"/>
            <a:ext cx="921904" cy="463973"/>
          </a:xfrm>
          <a:prstGeom prst="rect">
            <a:avLst/>
          </a:prstGeom>
          <a:noFill/>
        </p:spPr>
        <p:txBody>
          <a:bodyPr wrap="square" rtlCol="0">
            <a:spAutoFit/>
          </a:bodyPr>
          <a:lstStyle/>
          <a:p>
            <a:pPr>
              <a:lnSpc>
                <a:spcPct val="85000"/>
              </a:lnSpc>
              <a:spcBef>
                <a:spcPts val="0"/>
              </a:spcBef>
            </a:pPr>
            <a:r>
              <a:rPr lang="en-US" sz="1400" dirty="0">
                <a:solidFill>
                  <a:schemeClr val="accent1"/>
                </a:solidFill>
                <a:latin typeface="Arial Narrow"/>
                <a:cs typeface="Arial Narrow"/>
              </a:rPr>
              <a:t>3 levels</a:t>
            </a:r>
          </a:p>
          <a:p>
            <a:pPr>
              <a:lnSpc>
                <a:spcPct val="85000"/>
              </a:lnSpc>
              <a:spcBef>
                <a:spcPts val="0"/>
              </a:spcBef>
            </a:pPr>
            <a:r>
              <a:rPr lang="en-US" sz="1400" dirty="0">
                <a:solidFill>
                  <a:schemeClr val="accent1"/>
                </a:solidFill>
                <a:latin typeface="Arial Narrow"/>
                <a:cs typeface="Arial Narrow"/>
              </a:rPr>
              <a:t>higher</a:t>
            </a:r>
          </a:p>
        </p:txBody>
      </p:sp>
      <p:cxnSp>
        <p:nvCxnSpPr>
          <p:cNvPr id="34" name="Straight Connector 33"/>
          <p:cNvCxnSpPr/>
          <p:nvPr/>
        </p:nvCxnSpPr>
        <p:spPr bwMode="auto">
          <a:xfrm rot="5400000">
            <a:off x="1981994"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sp>
        <p:nvSpPr>
          <p:cNvPr id="35" name="TextBox 34"/>
          <p:cNvSpPr txBox="1"/>
          <p:nvPr/>
        </p:nvSpPr>
        <p:spPr>
          <a:xfrm>
            <a:off x="2811896" y="3276600"/>
            <a:ext cx="921904" cy="463973"/>
          </a:xfrm>
          <a:prstGeom prst="rect">
            <a:avLst/>
          </a:prstGeom>
          <a:noFill/>
        </p:spPr>
        <p:txBody>
          <a:bodyPr wrap="square" rtlCol="0">
            <a:spAutoFit/>
          </a:bodyPr>
          <a:lstStyle/>
          <a:p>
            <a:pPr>
              <a:lnSpc>
                <a:spcPct val="85000"/>
              </a:lnSpc>
              <a:spcBef>
                <a:spcPts val="0"/>
              </a:spcBef>
            </a:pPr>
            <a:r>
              <a:rPr lang="en-US" sz="1400" dirty="0">
                <a:solidFill>
                  <a:schemeClr val="accent1"/>
                </a:solidFill>
                <a:latin typeface="Arial Narrow"/>
                <a:cs typeface="Arial Narrow"/>
              </a:rPr>
              <a:t>2 levels</a:t>
            </a:r>
          </a:p>
          <a:p>
            <a:pPr>
              <a:lnSpc>
                <a:spcPct val="85000"/>
              </a:lnSpc>
              <a:spcBef>
                <a:spcPts val="0"/>
              </a:spcBef>
            </a:pPr>
            <a:r>
              <a:rPr lang="en-US" sz="1400" dirty="0">
                <a:solidFill>
                  <a:schemeClr val="accent1"/>
                </a:solidFill>
                <a:latin typeface="Arial Narrow"/>
                <a:cs typeface="Arial Narrow"/>
              </a:rPr>
              <a:t>higher</a:t>
            </a:r>
          </a:p>
        </p:txBody>
      </p:sp>
      <p:cxnSp>
        <p:nvCxnSpPr>
          <p:cNvPr id="36" name="Straight Connector 35"/>
          <p:cNvCxnSpPr/>
          <p:nvPr/>
        </p:nvCxnSpPr>
        <p:spPr bwMode="auto">
          <a:xfrm rot="5400000">
            <a:off x="3047206"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37" name="Straight Connector 36"/>
          <p:cNvCxnSpPr/>
          <p:nvPr/>
        </p:nvCxnSpPr>
        <p:spPr bwMode="auto">
          <a:xfrm rot="5400000">
            <a:off x="3199606"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pic>
        <p:nvPicPr>
          <p:cNvPr id="3" name="Picture 2"/>
          <p:cNvPicPr>
            <a:picLocks noChangeAspect="1"/>
          </p:cNvPicPr>
          <p:nvPr/>
        </p:nvPicPr>
        <p:blipFill>
          <a:blip r:embed="rId4" cstate="print"/>
          <a:stretch>
            <a:fillRect/>
          </a:stretch>
        </p:blipFill>
        <p:spPr>
          <a:xfrm>
            <a:off x="304800" y="1295400"/>
            <a:ext cx="8444865" cy="1925193"/>
          </a:xfrm>
          <a:prstGeom prst="rect">
            <a:avLst/>
          </a:prstGeom>
        </p:spPr>
      </p:pic>
      <p:sp>
        <p:nvSpPr>
          <p:cNvPr id="39" name="TextBox 38"/>
          <p:cNvSpPr txBox="1"/>
          <p:nvPr/>
        </p:nvSpPr>
        <p:spPr>
          <a:xfrm>
            <a:off x="838200" y="3276600"/>
            <a:ext cx="921904" cy="463973"/>
          </a:xfrm>
          <a:prstGeom prst="rect">
            <a:avLst/>
          </a:prstGeom>
          <a:noFill/>
          <a:ln>
            <a:noFill/>
          </a:ln>
        </p:spPr>
        <p:txBody>
          <a:bodyPr wrap="square" rtlCol="0">
            <a:spAutoFit/>
          </a:bodyPr>
          <a:lstStyle/>
          <a:p>
            <a:pPr>
              <a:lnSpc>
                <a:spcPct val="85000"/>
              </a:lnSpc>
              <a:spcBef>
                <a:spcPts val="0"/>
              </a:spcBef>
            </a:pPr>
            <a:r>
              <a:rPr lang="en-US" sz="1400" dirty="0">
                <a:solidFill>
                  <a:schemeClr val="accent1"/>
                </a:solidFill>
                <a:latin typeface="Arial Narrow"/>
                <a:cs typeface="Arial Narrow"/>
              </a:rPr>
              <a:t>2 levels</a:t>
            </a:r>
          </a:p>
          <a:p>
            <a:pPr>
              <a:lnSpc>
                <a:spcPct val="85000"/>
              </a:lnSpc>
              <a:spcBef>
                <a:spcPts val="0"/>
              </a:spcBef>
            </a:pPr>
            <a:r>
              <a:rPr lang="en-US" sz="1400" dirty="0">
                <a:solidFill>
                  <a:schemeClr val="accent1"/>
                </a:solidFill>
                <a:latin typeface="Arial Narrow"/>
                <a:cs typeface="Arial Narrow"/>
              </a:rPr>
              <a:t>higher</a:t>
            </a:r>
          </a:p>
        </p:txBody>
      </p:sp>
      <p:cxnSp>
        <p:nvCxnSpPr>
          <p:cNvPr id="40" name="Straight Connector 39"/>
          <p:cNvCxnSpPr/>
          <p:nvPr/>
        </p:nvCxnSpPr>
        <p:spPr bwMode="auto">
          <a:xfrm rot="5400000">
            <a:off x="1073510"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41" name="Straight Connector 40"/>
          <p:cNvCxnSpPr/>
          <p:nvPr/>
        </p:nvCxnSpPr>
        <p:spPr bwMode="auto">
          <a:xfrm rot="5400000">
            <a:off x="1225910"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sp>
        <p:nvSpPr>
          <p:cNvPr id="44" name="TextBox 43"/>
          <p:cNvSpPr txBox="1"/>
          <p:nvPr/>
        </p:nvSpPr>
        <p:spPr>
          <a:xfrm>
            <a:off x="4876800" y="3276600"/>
            <a:ext cx="921904" cy="463973"/>
          </a:xfrm>
          <a:prstGeom prst="rect">
            <a:avLst/>
          </a:prstGeom>
          <a:noFill/>
        </p:spPr>
        <p:txBody>
          <a:bodyPr wrap="square" rtlCol="0">
            <a:spAutoFit/>
          </a:bodyPr>
          <a:lstStyle/>
          <a:p>
            <a:pPr>
              <a:lnSpc>
                <a:spcPct val="85000"/>
              </a:lnSpc>
              <a:spcBef>
                <a:spcPts val="0"/>
              </a:spcBef>
            </a:pPr>
            <a:r>
              <a:rPr lang="en-US" sz="1400" dirty="0">
                <a:solidFill>
                  <a:schemeClr val="accent1"/>
                </a:solidFill>
                <a:latin typeface="Arial Narrow"/>
                <a:cs typeface="Arial Narrow"/>
              </a:rPr>
              <a:t>3 levels</a:t>
            </a:r>
          </a:p>
          <a:p>
            <a:pPr>
              <a:lnSpc>
                <a:spcPct val="85000"/>
              </a:lnSpc>
              <a:spcBef>
                <a:spcPts val="0"/>
              </a:spcBef>
            </a:pPr>
            <a:r>
              <a:rPr lang="en-US" sz="1400" dirty="0">
                <a:solidFill>
                  <a:schemeClr val="accent1"/>
                </a:solidFill>
                <a:latin typeface="Arial Narrow"/>
                <a:cs typeface="Arial Narrow"/>
              </a:rPr>
              <a:t>higher</a:t>
            </a:r>
          </a:p>
        </p:txBody>
      </p:sp>
      <p:cxnSp>
        <p:nvCxnSpPr>
          <p:cNvPr id="45" name="Straight Connector 44"/>
          <p:cNvCxnSpPr/>
          <p:nvPr/>
        </p:nvCxnSpPr>
        <p:spPr bwMode="auto">
          <a:xfrm rot="5400000">
            <a:off x="5005804"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48" name="Straight Connector 47"/>
          <p:cNvCxnSpPr/>
          <p:nvPr/>
        </p:nvCxnSpPr>
        <p:spPr bwMode="auto">
          <a:xfrm rot="5400000">
            <a:off x="2134394" y="3885406"/>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49" name="Straight Connector 48"/>
          <p:cNvCxnSpPr/>
          <p:nvPr/>
        </p:nvCxnSpPr>
        <p:spPr bwMode="auto">
          <a:xfrm rot="5400000">
            <a:off x="2286794" y="3885406"/>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50" name="Straight Connector 49"/>
          <p:cNvCxnSpPr/>
          <p:nvPr/>
        </p:nvCxnSpPr>
        <p:spPr bwMode="auto">
          <a:xfrm rot="5400000">
            <a:off x="5182394" y="3885406"/>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51" name="Straight Connector 50"/>
          <p:cNvCxnSpPr/>
          <p:nvPr/>
        </p:nvCxnSpPr>
        <p:spPr bwMode="auto">
          <a:xfrm rot="5400000">
            <a:off x="5334794" y="3885406"/>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sp>
        <p:nvSpPr>
          <p:cNvPr id="52" name="TextBox 51"/>
          <p:cNvSpPr txBox="1"/>
          <p:nvPr/>
        </p:nvSpPr>
        <p:spPr>
          <a:xfrm>
            <a:off x="5791200" y="3276600"/>
            <a:ext cx="921904" cy="463973"/>
          </a:xfrm>
          <a:prstGeom prst="rect">
            <a:avLst/>
          </a:prstGeom>
          <a:noFill/>
          <a:ln>
            <a:noFill/>
          </a:ln>
        </p:spPr>
        <p:txBody>
          <a:bodyPr wrap="square" rtlCol="0">
            <a:spAutoFit/>
          </a:bodyPr>
          <a:lstStyle/>
          <a:p>
            <a:pPr>
              <a:lnSpc>
                <a:spcPct val="85000"/>
              </a:lnSpc>
              <a:spcBef>
                <a:spcPts val="0"/>
              </a:spcBef>
            </a:pPr>
            <a:r>
              <a:rPr lang="en-US" sz="1400" dirty="0">
                <a:solidFill>
                  <a:schemeClr val="accent1"/>
                </a:solidFill>
                <a:latin typeface="Arial Narrow"/>
                <a:cs typeface="Arial Narrow"/>
              </a:rPr>
              <a:t>2 levels</a:t>
            </a:r>
          </a:p>
          <a:p>
            <a:pPr>
              <a:lnSpc>
                <a:spcPct val="85000"/>
              </a:lnSpc>
              <a:spcBef>
                <a:spcPts val="0"/>
              </a:spcBef>
            </a:pPr>
            <a:r>
              <a:rPr lang="en-US" sz="1400" dirty="0">
                <a:solidFill>
                  <a:schemeClr val="accent1"/>
                </a:solidFill>
                <a:latin typeface="Arial Narrow"/>
                <a:cs typeface="Arial Narrow"/>
              </a:rPr>
              <a:t>higher</a:t>
            </a:r>
          </a:p>
        </p:txBody>
      </p:sp>
      <p:cxnSp>
        <p:nvCxnSpPr>
          <p:cNvPr id="53" name="Straight Connector 52"/>
          <p:cNvCxnSpPr/>
          <p:nvPr/>
        </p:nvCxnSpPr>
        <p:spPr bwMode="auto">
          <a:xfrm rot="5400000">
            <a:off x="6026510"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cxnSp>
        <p:nvCxnSpPr>
          <p:cNvPr id="54" name="Straight Connector 53"/>
          <p:cNvCxnSpPr/>
          <p:nvPr/>
        </p:nvCxnSpPr>
        <p:spPr bwMode="auto">
          <a:xfrm rot="5400000">
            <a:off x="6178910" y="3869071"/>
            <a:ext cx="304800" cy="1588"/>
          </a:xfrm>
          <a:prstGeom prst="line">
            <a:avLst/>
          </a:prstGeom>
          <a:solidFill>
            <a:srgbClr val="5CA1FB"/>
          </a:solidFill>
          <a:ln w="19050" cap="flat" cmpd="sng" algn="ctr">
            <a:solidFill>
              <a:schemeClr val="accent1"/>
            </a:solidFill>
            <a:prstDash val="solid"/>
            <a:round/>
            <a:headEnd type="arrow" w="med" len="med"/>
            <a:tailEnd type="none" w="med" len="med"/>
          </a:ln>
          <a:effectLst/>
        </p:spPr>
      </p:cxnSp>
      <p:sp>
        <p:nvSpPr>
          <p:cNvPr id="31" name="Rectangle 30"/>
          <p:cNvSpPr/>
          <p:nvPr/>
        </p:nvSpPr>
        <p:spPr bwMode="auto">
          <a:xfrm>
            <a:off x="6019800" y="-1"/>
            <a:ext cx="3124200" cy="1594561"/>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200" dirty="0"/>
              <a:t>OPTIONAL: Include this slide if the organization has previous scores.  </a:t>
            </a:r>
            <a:r>
              <a:rPr lang="en-US" sz="1200" dirty="0">
                <a:latin typeface="Arial" pitchFamily="-108" charset="0"/>
                <a:ea typeface="ＭＳ Ｐゴシック" pitchFamily="-108" charset="-128"/>
              </a:rPr>
              <a:t>Add the previous dashboard in a different color and update with legend with the date of the previous results. Update the arrows to highlight the changes from the previous dashboard.</a:t>
            </a: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3032308"/>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Community data - 15 min.</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33719539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221" y="1135014"/>
            <a:ext cx="7782979" cy="5113386"/>
          </a:xfrm>
          <a:prstGeom prst="rect">
            <a:avLst/>
          </a:prstGeom>
        </p:spPr>
      </p:pic>
      <p:sp>
        <p:nvSpPr>
          <p:cNvPr id="2" name="Title 1"/>
          <p:cNvSpPr>
            <a:spLocks noGrp="1"/>
          </p:cNvSpPr>
          <p:nvPr>
            <p:ph type="title"/>
          </p:nvPr>
        </p:nvSpPr>
        <p:spPr>
          <a:xfrm>
            <a:off x="533399" y="422275"/>
            <a:ext cx="8393498" cy="366767"/>
          </a:xfrm>
        </p:spPr>
        <p:txBody>
          <a:bodyPr/>
          <a:lstStyle/>
          <a:p>
            <a:r>
              <a:rPr lang="en-US" sz="2600" dirty="0"/>
              <a:t>SGMM peer community: average/range comparison</a:t>
            </a:r>
            <a:endParaRPr lang="en-US" sz="2600" i="1" dirty="0">
              <a:solidFill>
                <a:schemeClr val="bg1">
                  <a:lumMod val="50000"/>
                </a:schemeClr>
              </a:solidFill>
            </a:endParaRPr>
          </a:p>
        </p:txBody>
      </p:sp>
      <p:sp>
        <p:nvSpPr>
          <p:cNvPr id="9" name="Rectangle 8"/>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Copy this chart from the Navigator report.  Ensure that you include the appropriate peer community data.</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a:p>
            <a:pPr marL="0" marR="0" indent="0" algn="l" defTabSz="914400" rtl="0" eaLnBrk="1" fontAlgn="base" latinLnBrk="0" hangingPunct="1">
              <a:lnSpc>
                <a:spcPct val="100000"/>
              </a:lnSpc>
              <a:spcBef>
                <a:spcPct val="50000"/>
              </a:spcBef>
              <a:spcAft>
                <a:spcPct val="0"/>
              </a:spcAft>
              <a:buClrTx/>
              <a:buSzTx/>
              <a:buFontTx/>
              <a:buNone/>
              <a:tabLst/>
            </a:pPr>
            <a:r>
              <a:rPr lang="en-US" sz="1200" dirty="0"/>
              <a:t>OPTION:  You may want to add another slide that includes the average/range comparison of the customer against the total community.</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7697433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3358926"/>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Community data- 15</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337195398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9384047"/>
              </p:ext>
            </p:extLst>
          </p:nvPr>
        </p:nvGraphicFramePr>
        <p:xfrm>
          <a:off x="761998" y="376766"/>
          <a:ext cx="8001002" cy="6095999"/>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New business model opportunities emerge as a result of smart grid capabilities and are implemented.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Smart grid business activities provide sufficient financial resources to enable continued investment in smart grid sustainment and expansion.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Smart grid strategy capitalizes on smart grid as a foundation for the introduction of new services and product offerings.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Smart grid strategy is shared and revised collaboratively with external stakeholders.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Smart grid is a core competency throughout the organization.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Smart grid vision and strategy drive the organization’s strategy and direction.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86766">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Required authorizations for smart grid investments have been secured.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indent="0"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Smart grid leaders with explicit authority across functions and lines of business are designated to ensure effective implementation of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1" u="none" strike="noStrike" dirty="0">
                          <a:solidFill>
                            <a:srgbClr val="FF0000"/>
                          </a:solidFill>
                          <a:latin typeface="Arial Narrow"/>
                        </a:rPr>
                        <a:t>3.2	A smart grid governance model is established.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solidFill>
                            <a:schemeClr val="tx1"/>
                          </a:solidFill>
                          <a:latin typeface="Arial Narrow"/>
                        </a:rPr>
                        <a:t>3.1	The smart grid vision, strategy, and business case are incorporated into the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86766">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solidFill>
                            <a:schemeClr val="tx1"/>
                          </a:solidFill>
                          <a:latin typeface="Arial Narrow"/>
                        </a:rPr>
                        <a:t>2.6	There is support and funding for conducting proof-of-concept projects to evaluate feasibility and alignment.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39652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2.5	There is collaboration with regulators and other stakeholders regarding implementation of the smart grid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Budgets are established specifically for funding the implementation of the smart grid vision.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Operational investment is explicitly aligned to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 common smart grid vision is accepted across the organization.</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An initial smart grid strategy and a business plan are approved by management.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Discussions have been held with regulators about the organization’s smart grid vision.</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Experimental implementations of smart grid concepts are supported.</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Smart grid vision is developed with a goal of operational improvement.</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bl>
          </a:graphicData>
        </a:graphic>
      </p:graphicFrame>
      <p:sp>
        <p:nvSpPr>
          <p:cNvPr id="4" name="Title 3"/>
          <p:cNvSpPr>
            <a:spLocks noGrp="1"/>
          </p:cNvSpPr>
          <p:nvPr>
            <p:ph type="title"/>
          </p:nvPr>
        </p:nvSpPr>
        <p:spPr/>
        <p:txBody>
          <a:bodyPr/>
          <a:lstStyle/>
          <a:p>
            <a:r>
              <a:rPr lang="en-US" dirty="0"/>
              <a:t>Strategy, Mgmt, &amp; Regulatory</a:t>
            </a:r>
          </a:p>
        </p:txBody>
      </p:sp>
      <p:grpSp>
        <p:nvGrpSpPr>
          <p:cNvPr id="5" name="Group 4"/>
          <p:cNvGrpSpPr/>
          <p:nvPr/>
        </p:nvGrpSpPr>
        <p:grpSpPr>
          <a:xfrm>
            <a:off x="1888776" y="44149"/>
            <a:ext cx="5724784" cy="296333"/>
            <a:chOff x="3195051" y="80433"/>
            <a:chExt cx="5724784" cy="296333"/>
          </a:xfrm>
        </p:grpSpPr>
        <p:sp>
          <p:nvSpPr>
            <p:cNvPr id="18" name="Rectangle 17"/>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19" name="Cross 18"/>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0" name="Down Arrow 19"/>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5-Point Star 20"/>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
        <p:nvSpPr>
          <p:cNvPr id="22" name="Cross 21"/>
          <p:cNvSpPr/>
          <p:nvPr/>
        </p:nvSpPr>
        <p:spPr bwMode="auto">
          <a:xfrm>
            <a:off x="1340757" y="3856566"/>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3" name="Down Arrow 22"/>
          <p:cNvSpPr/>
          <p:nvPr/>
        </p:nvSpPr>
        <p:spPr bwMode="auto">
          <a:xfrm>
            <a:off x="1326999" y="4531481"/>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4" name="5-Point Star 23"/>
          <p:cNvSpPr/>
          <p:nvPr/>
        </p:nvSpPr>
        <p:spPr bwMode="auto">
          <a:xfrm>
            <a:off x="1342876" y="5682946"/>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29" name="Group 28"/>
          <p:cNvGrpSpPr/>
          <p:nvPr/>
        </p:nvGrpSpPr>
        <p:grpSpPr>
          <a:xfrm>
            <a:off x="4724400" y="605366"/>
            <a:ext cx="4419600" cy="2667000"/>
            <a:chOff x="4724400" y="685800"/>
            <a:chExt cx="4419600" cy="2667000"/>
          </a:xfrm>
        </p:grpSpPr>
        <p:sp>
          <p:nvSpPr>
            <p:cNvPr id="30" name="Rectangle 29"/>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31" name="Rectangle 30"/>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32" name="Rectangle 31"/>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33" name="Rectangle 32"/>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34" name="Rectangle 33"/>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a:xfrm>
            <a:off x="533400" y="422275"/>
            <a:ext cx="8153400" cy="394980"/>
          </a:xfrm>
        </p:spPr>
        <p:txBody>
          <a:bodyPr/>
          <a:lstStyle/>
          <a:p>
            <a:r>
              <a:rPr lang="en-US" dirty="0"/>
              <a:t>SMR – detailed findings</a:t>
            </a:r>
          </a:p>
        </p:txBody>
      </p:sp>
      <p:sp>
        <p:nvSpPr>
          <p:cNvPr id="5" name="Content Placeholder 4"/>
          <p:cNvSpPr>
            <a:spLocks noGrp="1"/>
          </p:cNvSpPr>
          <p:nvPr>
            <p:ph idx="1"/>
          </p:nvPr>
        </p:nvSpPr>
        <p:spPr/>
        <p:txBody>
          <a:bodyPr/>
          <a:lstStyle/>
          <a:p>
            <a:endParaRPr lang="en-US" dirty="0"/>
          </a:p>
          <a:p>
            <a:endParaRPr lang="en-US" dirty="0"/>
          </a:p>
        </p:txBody>
      </p:sp>
      <p:grpSp>
        <p:nvGrpSpPr>
          <p:cNvPr id="2" name="Group 1"/>
          <p:cNvGrpSpPr/>
          <p:nvPr/>
        </p:nvGrpSpPr>
        <p:grpSpPr>
          <a:xfrm>
            <a:off x="2440214" y="1215570"/>
            <a:ext cx="6703786" cy="4544787"/>
            <a:chOff x="2440214" y="-1"/>
            <a:chExt cx="6703786" cy="4544787"/>
          </a:xfrm>
        </p:grpSpPr>
        <p:sp>
          <p:nvSpPr>
            <p:cNvPr id="6" name="Rectangle 5"/>
            <p:cNvSpPr/>
            <p:nvPr/>
          </p:nvSpPr>
          <p:spPr bwMode="auto">
            <a:xfrm>
              <a:off x="2440214" y="-1"/>
              <a:ext cx="6703786" cy="454478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script </a:t>
              </a:r>
              <a:r>
                <a:rPr lang="en-US" sz="1200" dirty="0"/>
                <a:t>ANA, steps 3.2.3, 2.3.4, and 2.3.5. </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Include questions and that support detailed findings.  Include  a description of the finding followed by the supporting question(s).   See the example below:</a:t>
              </a:r>
            </a:p>
            <a:p>
              <a:pPr marL="171450" marR="0" indent="-171450" algn="l" defTabSz="914400" rtl="0" eaLnBrk="1" fontAlgn="base" latinLnBrk="0" hangingPunct="1">
                <a:lnSpc>
                  <a:spcPct val="100000"/>
                </a:lnSpc>
                <a:spcBef>
                  <a:spcPct val="50000"/>
                </a:spcBef>
                <a:spcAft>
                  <a:spcPct val="0"/>
                </a:spcAft>
                <a:buClrTx/>
                <a:buSzTx/>
                <a:buFont typeface="Arial"/>
                <a:buChar char="•"/>
                <a:tabLst/>
              </a:pPr>
              <a:r>
                <a:rPr lang="en-US" sz="1200" b="0" dirty="0"/>
                <a:t>An organizational strength is your relationship with your regulators and stakeholders about your smart grid vision and strategy.</a:t>
              </a:r>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marL="171450" marR="0" indent="-171450" algn="l" defTabSz="914400" rtl="0" eaLnBrk="1" fontAlgn="base" latinLnBrk="0" hangingPunct="1">
                <a:lnSpc>
                  <a:spcPct val="100000"/>
                </a:lnSpc>
                <a:spcBef>
                  <a:spcPct val="50000"/>
                </a:spcBef>
                <a:spcAft>
                  <a:spcPct val="0"/>
                </a:spcAft>
                <a:buClrTx/>
                <a:buSzTx/>
                <a:buFont typeface="Arial"/>
                <a:buChar char="•"/>
                <a:tabLst/>
              </a:pPr>
              <a:endParaRPr lang="en-US" sz="1200" b="0" dirty="0"/>
            </a:p>
            <a:p>
              <a:pPr algn="l"/>
              <a:r>
                <a:rPr lang="en-US" sz="1200" b="0" dirty="0"/>
                <a:t>TIP: Copy from the excel report; paste here as a picture (use “paste special” command).</a:t>
              </a:r>
            </a:p>
            <a:p>
              <a:pPr algn="l"/>
              <a:r>
                <a:rPr lang="en-US" sz="1200" b="0" dirty="0"/>
                <a:t>TIP: Consider highlighting items in the question you would like to discuss.</a:t>
              </a: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pic>
          <p:nvPicPr>
            <p:cNvPr id="8" name="Picture 7"/>
            <p:cNvPicPr>
              <a:picLocks noChangeAspect="1"/>
            </p:cNvPicPr>
            <p:nvPr/>
          </p:nvPicPr>
          <p:blipFill>
            <a:blip r:embed="rId3" cstate="print"/>
            <a:stretch>
              <a:fillRect/>
            </a:stretch>
          </p:blipFill>
          <p:spPr>
            <a:xfrm>
              <a:off x="3347357" y="1340758"/>
              <a:ext cx="4396587" cy="1767779"/>
            </a:xfrm>
            <a:prstGeom prst="rect">
              <a:avLst/>
            </a:prstGeom>
            <a:ln>
              <a:solidFill>
                <a:schemeClr val="bg1">
                  <a:lumMod val="65000"/>
                </a:schemeClr>
              </a:solidFill>
            </a:ln>
            <a:effectLst>
              <a:outerShdw blurRad="50800" dist="38100" dir="2700000">
                <a:srgbClr val="000000">
                  <a:alpha val="43000"/>
                </a:srgbClr>
              </a:outerShdw>
            </a:effectLst>
          </p:spPr>
        </p:pic>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Organization &amp; Structure</a:t>
            </a:r>
          </a:p>
        </p:txBody>
      </p:sp>
      <p:graphicFrame>
        <p:nvGraphicFramePr>
          <p:cNvPr id="16" name="Table 15"/>
          <p:cNvGraphicFramePr>
            <a:graphicFrameLocks noGrp="1"/>
          </p:cNvGraphicFramePr>
          <p:nvPr>
            <p:extLst>
              <p:ext uri="{D42A27DB-BD31-4B8C-83A1-F6EECF244321}">
                <p14:modId xmlns:p14="http://schemas.microsoft.com/office/powerpoint/2010/main" val="2228105674"/>
              </p:ext>
            </p:extLst>
          </p:nvPr>
        </p:nvGraphicFramePr>
        <p:xfrm>
          <a:off x="761998" y="346817"/>
          <a:ext cx="8001002" cy="6125952"/>
        </p:xfrm>
        <a:graphic>
          <a:graphicData uri="http://schemas.openxmlformats.org/drawingml/2006/table">
            <a:tbl>
              <a:tblPr/>
              <a:tblGrid>
                <a:gridCol w="458881">
                  <a:extLst>
                    <a:ext uri="{9D8B030D-6E8A-4147-A177-3AD203B41FA5}">
                      <a16:colId xmlns:a16="http://schemas.microsoft.com/office/drawing/2014/main" xmlns="" val="20000"/>
                    </a:ext>
                  </a:extLst>
                </a:gridCol>
                <a:gridCol w="458881">
                  <a:extLst>
                    <a:ext uri="{9D8B030D-6E8A-4147-A177-3AD203B41FA5}">
                      <a16:colId xmlns:a16="http://schemas.microsoft.com/office/drawing/2014/main" xmlns="" val="20001"/>
                    </a:ext>
                  </a:extLst>
                </a:gridCol>
                <a:gridCol w="7083240">
                  <a:extLst>
                    <a:ext uri="{9D8B030D-6E8A-4147-A177-3AD203B41FA5}">
                      <a16:colId xmlns:a16="http://schemas.microsoft.com/office/drawing/2014/main" xmlns="" val="20002"/>
                    </a:ext>
                  </a:extLst>
                </a:gridCol>
              </a:tblGrid>
              <a:tr h="458460">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Channels are in place to harvest ideas, develop them, and regard those who help shape future advances in process, workforce competencies, and technology.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The organization is able to readily adapt to support new ventures, products, and services that emerge as a result of smart grid.</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The organizational structure enables collaboration with other grid stakeholders to optimize overall grid operation and health.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458460">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Decision making occurs at the closest point of need as a result of an efficient organizational structure and the increased availability of information due to smart grid.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27005">
                <a:tc vMerge="1">
                  <a:txBody>
                    <a:bodyPr/>
                    <a:lstStyle/>
                    <a:p>
                      <a:pPr algn="l" fontAlgn="t"/>
                      <a:endParaRPr lang="en-US" sz="1100" b="0" i="0" u="none" strike="noStrike">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There is end-to-end grid </a:t>
                      </a:r>
                      <a:r>
                        <a:rPr lang="en-US" sz="1250" b="0" i="0" u="none" strike="noStrike" dirty="0" err="1">
                          <a:latin typeface="Arial Narrow"/>
                        </a:rPr>
                        <a:t>observability</a:t>
                      </a:r>
                      <a:r>
                        <a:rPr lang="en-US" sz="1250" b="0" i="0" u="none" strike="noStrike" dirty="0">
                          <a:latin typeface="Arial Narrow"/>
                        </a:rPr>
                        <a:t> that can be leveraged by internal and external stakeholders.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Management systems and organizational structure are capable of taking advantage of the increased visibility and control provided through smart grid.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27005">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3.6	Education and training are aligned to exploit smart grid capabilities.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3.5	A matrix or overlay structure to support smart grid activities is in place.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Leadership is consistent in communication and actions regarding smart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Performance and/or compensation are linked to smart grid success.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Smart grid measures are incorporated into the measurement system.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3.1	The smart grid vision and strategy are driving organizational change.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27005">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2.5	The linking of performance and/or compensation plans to achieve smart grid milestones is in progress.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Education and training to develop smart grid competencies have been identified and are available.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45846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Most smart grid implementation and deployment teams include participants from all functions and </a:t>
                      </a:r>
                      <a:r>
                        <a:rPr lang="en-US" sz="1250" b="0" i="0" u="none" strike="noStrike" dirty="0" err="1">
                          <a:latin typeface="Arial Narrow"/>
                        </a:rPr>
                        <a:t>LOBs</a:t>
                      </a:r>
                      <a:r>
                        <a:rPr lang="en-US" sz="1250" b="0" i="0" u="none" strike="noStrike" dirty="0">
                          <a:latin typeface="Arial Narrow"/>
                        </a:rPr>
                        <a:t> that the deployment will impact.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6722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The organization has aligned most operations around end-to-end processes.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1" u="none" strike="noStrike" dirty="0">
                          <a:solidFill>
                            <a:srgbClr val="FF0000"/>
                          </a:solidFill>
                          <a:latin typeface="Arial Narrow"/>
                        </a:rPr>
                        <a:t>2.1	A new vision for a smart grid begins to drive change and affect related priorities like addressing the need for an adequately skilled workforce in a smart grid environment.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27005">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Smart grid awareness efforts to inform the workforce of smart grid activities have been initiated.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Leadership has demonstrated a commitment to change the organization in support of achieving smart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The organization has articulated its need to build smart grid competencies in its workforce.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bl>
          </a:graphicData>
        </a:graphic>
      </p:graphicFrame>
      <p:sp>
        <p:nvSpPr>
          <p:cNvPr id="17" name="Cross 16"/>
          <p:cNvSpPr/>
          <p:nvPr/>
        </p:nvSpPr>
        <p:spPr bwMode="auto">
          <a:xfrm>
            <a:off x="1352852" y="3525156"/>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5" name="Down Arrow 24"/>
          <p:cNvSpPr/>
          <p:nvPr/>
        </p:nvSpPr>
        <p:spPr bwMode="auto">
          <a:xfrm>
            <a:off x="1339094" y="4787901"/>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6" name="5-Point Star 25"/>
          <p:cNvSpPr/>
          <p:nvPr/>
        </p:nvSpPr>
        <p:spPr bwMode="auto">
          <a:xfrm>
            <a:off x="1354971" y="5826881"/>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42" name="Group 41"/>
          <p:cNvGrpSpPr/>
          <p:nvPr/>
        </p:nvGrpSpPr>
        <p:grpSpPr>
          <a:xfrm>
            <a:off x="4724400" y="605366"/>
            <a:ext cx="4419600" cy="2667000"/>
            <a:chOff x="4724400" y="685800"/>
            <a:chExt cx="4419600" cy="2667000"/>
          </a:xfrm>
        </p:grpSpPr>
        <p:sp>
          <p:nvSpPr>
            <p:cNvPr id="43" name="Rectangle 42"/>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44" name="Rectangle 43"/>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45" name="Rectangle 44"/>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46" name="Rectangle 45"/>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47" name="Rectangle 46"/>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grpSp>
        <p:nvGrpSpPr>
          <p:cNvPr id="18" name="Group 17"/>
          <p:cNvGrpSpPr/>
          <p:nvPr/>
        </p:nvGrpSpPr>
        <p:grpSpPr>
          <a:xfrm>
            <a:off x="1888776" y="26007"/>
            <a:ext cx="5724784" cy="296333"/>
            <a:chOff x="3195051" y="80433"/>
            <a:chExt cx="5724784" cy="296333"/>
          </a:xfrm>
        </p:grpSpPr>
        <p:sp>
          <p:nvSpPr>
            <p:cNvPr id="19" name="Rectangle 18"/>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20" name="Cross 19"/>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Down Arrow 20"/>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2" name="5-Point Star 21"/>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Opening remarks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bwMode="auto">
          <a:xfrm>
            <a:off x="6248400" y="0"/>
            <a:ext cx="2895600" cy="6096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Replace this slide</a:t>
            </a:r>
            <a:r>
              <a:rPr kumimoji="0" lang="en-US" sz="1200" b="1" i="0" u="none" strike="noStrike" cap="none" normalizeH="0" dirty="0">
                <a:ln>
                  <a:noFill/>
                </a:ln>
                <a:solidFill>
                  <a:schemeClr val="tx1"/>
                </a:solidFill>
                <a:effectLst/>
                <a:latin typeface="Arial" charset="0"/>
                <a:ea typeface="ＭＳ Ｐゴシック" pitchFamily="1" charset="-128"/>
              </a:rPr>
              <a:t> with opening remarks from the Sponsor or delete.</a:t>
            </a: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22275"/>
            <a:ext cx="8153400" cy="394980"/>
          </a:xfrm>
        </p:spPr>
        <p:txBody>
          <a:bodyPr/>
          <a:lstStyle/>
          <a:p>
            <a:r>
              <a:rPr lang="en-US" dirty="0"/>
              <a:t>OS – detailed findings</a:t>
            </a:r>
          </a:p>
        </p:txBody>
      </p:sp>
      <p:sp>
        <p:nvSpPr>
          <p:cNvPr id="6" name="Content Placeholder 5"/>
          <p:cNvSpPr>
            <a:spLocks noGrp="1"/>
          </p:cNvSpPr>
          <p:nvPr>
            <p:ph idx="1"/>
          </p:nvPr>
        </p:nvSpPr>
        <p:spPr/>
        <p:txBody>
          <a:bodyPr/>
          <a:lstStyle/>
          <a:p>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6913163"/>
              </p:ext>
            </p:extLst>
          </p:nvPr>
        </p:nvGraphicFramePr>
        <p:xfrm>
          <a:off x="761998" y="368297"/>
          <a:ext cx="8001002" cy="6096007"/>
        </p:xfrm>
        <a:graphic>
          <a:graphicData uri="http://schemas.openxmlformats.org/drawingml/2006/table">
            <a:tbl>
              <a:tblPr/>
              <a:tblGrid>
                <a:gridCol w="437029">
                  <a:extLst>
                    <a:ext uri="{9D8B030D-6E8A-4147-A177-3AD203B41FA5}">
                      <a16:colId xmlns:a16="http://schemas.microsoft.com/office/drawing/2014/main" xmlns="" val="20000"/>
                    </a:ext>
                  </a:extLst>
                </a:gridCol>
                <a:gridCol w="437029">
                  <a:extLst>
                    <a:ext uri="{9D8B030D-6E8A-4147-A177-3AD203B41FA5}">
                      <a16:colId xmlns:a16="http://schemas.microsoft.com/office/drawing/2014/main" xmlns="" val="20001"/>
                    </a:ext>
                  </a:extLst>
                </a:gridCol>
                <a:gridCol w="7126944">
                  <a:extLst>
                    <a:ext uri="{9D8B030D-6E8A-4147-A177-3AD203B41FA5}">
                      <a16:colId xmlns:a16="http://schemas.microsoft.com/office/drawing/2014/main" xmlns="" val="20002"/>
                    </a:ext>
                  </a:extLst>
                </a:gridCol>
              </a:tblGrid>
              <a:tr h="263257">
                <a:tc rowSpan="2">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System-wide, analytics-based, and automated grid decision making is in place.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Self-healing capabilities are present.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63257">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4.5	There is automated decision-making within protection schemes that is based on wide-area monitoring.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4.4	Grid operations information has been made available across functions and </a:t>
                      </a:r>
                      <a:r>
                        <a:rPr lang="en-US" sz="1250" b="0" i="0" u="none" strike="noStrike" dirty="0" err="1">
                          <a:latin typeface="Arial Narrow"/>
                        </a:rPr>
                        <a:t>LOBs</a:t>
                      </a:r>
                      <a:r>
                        <a:rPr lang="en-US" sz="1250" b="0" i="0" u="none" strike="noStrike" dirty="0">
                          <a:latin typeface="Arial Narrow"/>
                        </a:rPr>
                        <a: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Operational forecasts are based on data gathered through smart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Grid operational management is based on near real-time data.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Operational data from smart grid deployments is being used to optimize processes across the organization.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63257">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3.6	There is automated decision-making within protection schemes.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3.5	Grid data is used by an organization’s security functions.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Smart meters are important grid management sensors.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Grid operations planning is now fact-based using grid data made available by smart grid capabilities.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Control analytics have been implemented and are used to improve cross-LOB decision-making.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7249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3.1	Smart grid information is available across systems and organizational functions.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63257">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Investment in and expansion of data communications networks in support of grid operations is underway.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410814">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Aside from SCADA, piloting of remote asset monitoring of key grid assets to support manual decision making is underway.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410814">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Advanced outage restoration schemes are being implemented, which resolve or reduce the magnitude of unplanned outages.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Distribution</a:t>
                      </a:r>
                      <a:r>
                        <a:rPr lang="en-US" sz="1250" b="0" i="0" u="none" strike="noStrike" baseline="0" dirty="0">
                          <a:latin typeface="Arial Narrow"/>
                        </a:rPr>
                        <a:t> substation are automated and linked to some form of remote distribution automation.</a:t>
                      </a:r>
                      <a:endParaRPr lang="en-US" sz="1250" b="0" i="0" u="none" strike="noStrike" dirty="0">
                        <a:latin typeface="Arial Narrow"/>
                      </a:endParaRP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63257">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1.5	Safety and security (physical and cyber) requirements are considered.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1" u="none" strike="noStrike" dirty="0">
                          <a:solidFill>
                            <a:srgbClr val="FF0000"/>
                          </a:solidFill>
                          <a:latin typeface="Arial Narrow"/>
                        </a:rPr>
                        <a:t>1.4	Outage and distribution management systems linked to substation automation are being explored and evaluated.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Proof-of-concept projects and component testing for grid monitoring and control are underway.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New sensors, switches, and communications technologies are evaluated for grid monitoring and control.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Business cases for new equipment and systems related to smart grid are approved.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21"/>
                  </a:ext>
                </a:extLst>
              </a:tr>
            </a:tbl>
          </a:graphicData>
        </a:graphic>
      </p:graphicFrame>
      <p:sp>
        <p:nvSpPr>
          <p:cNvPr id="4" name="Title 3"/>
          <p:cNvSpPr>
            <a:spLocks noGrp="1"/>
          </p:cNvSpPr>
          <p:nvPr>
            <p:ph type="title"/>
          </p:nvPr>
        </p:nvSpPr>
        <p:spPr/>
        <p:txBody>
          <a:bodyPr/>
          <a:lstStyle/>
          <a:p>
            <a:r>
              <a:rPr lang="en-US" dirty="0"/>
              <a:t>Grid Operations</a:t>
            </a:r>
          </a:p>
        </p:txBody>
      </p:sp>
      <p:sp>
        <p:nvSpPr>
          <p:cNvPr id="22" name="Cross 21"/>
          <p:cNvSpPr/>
          <p:nvPr/>
        </p:nvSpPr>
        <p:spPr bwMode="auto">
          <a:xfrm>
            <a:off x="1340757" y="3314702"/>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3" name="Down Arrow 22"/>
          <p:cNvSpPr/>
          <p:nvPr/>
        </p:nvSpPr>
        <p:spPr bwMode="auto">
          <a:xfrm>
            <a:off x="1326999" y="4559302"/>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4" name="5-Point Star 23"/>
          <p:cNvSpPr/>
          <p:nvPr/>
        </p:nvSpPr>
        <p:spPr bwMode="auto">
          <a:xfrm>
            <a:off x="1342876" y="5705932"/>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40" name="Group 39"/>
          <p:cNvGrpSpPr/>
          <p:nvPr/>
        </p:nvGrpSpPr>
        <p:grpSpPr>
          <a:xfrm>
            <a:off x="4724400" y="605366"/>
            <a:ext cx="4419600" cy="2667000"/>
            <a:chOff x="4724400" y="685800"/>
            <a:chExt cx="4419600" cy="2667000"/>
          </a:xfrm>
        </p:grpSpPr>
        <p:sp>
          <p:nvSpPr>
            <p:cNvPr id="41" name="Rectangle 40"/>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42" name="Rectangle 41"/>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43" name="Rectangle 42"/>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44" name="Rectangle 43"/>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45" name="Rectangle 44"/>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grpSp>
        <p:nvGrpSpPr>
          <p:cNvPr id="18" name="Group 17"/>
          <p:cNvGrpSpPr/>
          <p:nvPr/>
        </p:nvGrpSpPr>
        <p:grpSpPr>
          <a:xfrm>
            <a:off x="1888776" y="44149"/>
            <a:ext cx="5724784" cy="296333"/>
            <a:chOff x="3195051" y="80433"/>
            <a:chExt cx="5724784" cy="296333"/>
          </a:xfrm>
        </p:grpSpPr>
        <p:sp>
          <p:nvSpPr>
            <p:cNvPr id="19" name="Rectangle 18"/>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20" name="Cross 19"/>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Down Arrow 20"/>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5" name="5-Point Star 24"/>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5"/>
          <p:cNvSpPr>
            <a:spLocks noGrp="1" noChangeArrowheads="1"/>
          </p:cNvSpPr>
          <p:nvPr>
            <p:ph type="title"/>
          </p:nvPr>
        </p:nvSpPr>
        <p:spPr>
          <a:xfrm>
            <a:off x="533400" y="422275"/>
            <a:ext cx="8153400" cy="394980"/>
          </a:xfrm>
        </p:spPr>
        <p:txBody>
          <a:bodyPr/>
          <a:lstStyle/>
          <a:p>
            <a:r>
              <a:rPr lang="en-US" dirty="0"/>
              <a:t>GO – detailed findings</a:t>
            </a:r>
          </a:p>
        </p:txBody>
      </p:sp>
      <p:sp>
        <p:nvSpPr>
          <p:cNvPr id="7" name="Content Placeholder 6"/>
          <p:cNvSpPr>
            <a:spLocks noGrp="1"/>
          </p:cNvSpPr>
          <p:nvPr>
            <p:ph idx="1"/>
          </p:nvPr>
        </p:nvSpPr>
        <p:spPr/>
        <p:txBody>
          <a:bodyPr/>
          <a:lstStyle/>
          <a:p>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 and Asset Management</a:t>
            </a:r>
          </a:p>
        </p:txBody>
      </p:sp>
      <p:graphicFrame>
        <p:nvGraphicFramePr>
          <p:cNvPr id="15" name="Table 14"/>
          <p:cNvGraphicFramePr>
            <a:graphicFrameLocks noGrp="1"/>
          </p:cNvGraphicFramePr>
          <p:nvPr/>
        </p:nvGraphicFramePr>
        <p:xfrm>
          <a:off x="761998" y="376777"/>
          <a:ext cx="8001002" cy="6095990"/>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472688">
                <a:tc rowSpan="2">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Assets are leveraged to maximize utilization, including just-in-time asset retirement, based on smart grid data and systems.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47268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The use of assets between and across supply chain participants is optimized with processes defined and executed across the supply chain.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72688">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4.4	Service life for key grid components is managed through condition-based and predictive maintenance, and is based on real and current asset data.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Performance and usage of assets is optimized across the asset fleet and across asset classes.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Asset models are based on real performance and monitoring data.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A complete view of assets based on status, connectivity, and proximity is available to the organization.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3967">
                <a:tc rowSpan="7">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3.7	Modeling of asset investments for key components is underway.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3.6	Asset inventory is being tracked using automation.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3.5	An integrated view of GIS and asset monitoring is in place.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47268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Integration of remote asset monitoring with mobile workforce systems, in order to automate work order creation, is underway.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Remote asset monitoring capabilities are integrated with asset management.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CBM programs for key components are in place.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233363" indent="-233363" algn="l" fontAlgn="b"/>
                      <a:r>
                        <a:rPr lang="en-US" sz="1250" b="0" i="0" u="none" strike="noStrike" dirty="0">
                          <a:latin typeface="Arial Narrow"/>
                        </a:rPr>
                        <a:t>3.1	Performance, trend analysis, and event audit data are available for components of the organization’s systems.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xmlns="" val="10012"/>
                  </a:ext>
                </a:extLst>
              </a:tr>
              <a:tr h="243967">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An organization-wide mobile workforce strategy is in development.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47268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An integrated view of GIS for asset monitoring based on location, status, and interconnectivity (nodal) has been developed.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87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An approach to track, inventory, and maintain event histories of assets is in development.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472688">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Asset and workforce management equipment and systems are being evaluated for their potential alignment to the smart grid vision.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Potential uses of remote asset monitoring are being evaluated.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88404">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Enhancements to work and asset management have been built into approved business cases.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bl>
          </a:graphicData>
        </a:graphic>
      </p:graphicFrame>
      <p:sp>
        <p:nvSpPr>
          <p:cNvPr id="16" name="Cross 15"/>
          <p:cNvSpPr/>
          <p:nvPr/>
        </p:nvSpPr>
        <p:spPr bwMode="auto">
          <a:xfrm>
            <a:off x="1349073" y="3402638"/>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7" name="Down Arrow 16"/>
          <p:cNvSpPr/>
          <p:nvPr/>
        </p:nvSpPr>
        <p:spPr bwMode="auto">
          <a:xfrm>
            <a:off x="1335315" y="4890198"/>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5" name="5-Point Star 24"/>
          <p:cNvSpPr/>
          <p:nvPr/>
        </p:nvSpPr>
        <p:spPr bwMode="auto">
          <a:xfrm>
            <a:off x="1351192" y="5634566"/>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40" name="Group 39"/>
          <p:cNvGrpSpPr/>
          <p:nvPr/>
        </p:nvGrpSpPr>
        <p:grpSpPr>
          <a:xfrm>
            <a:off x="4724400" y="605366"/>
            <a:ext cx="4419600" cy="2667000"/>
            <a:chOff x="4724400" y="685800"/>
            <a:chExt cx="4419600" cy="2667000"/>
          </a:xfrm>
        </p:grpSpPr>
        <p:sp>
          <p:nvSpPr>
            <p:cNvPr id="41" name="Rectangle 40"/>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42" name="Rectangle 41"/>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43" name="Rectangle 42"/>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44" name="Rectangle 43"/>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45" name="Rectangle 44"/>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grpSp>
        <p:nvGrpSpPr>
          <p:cNvPr id="18" name="Group 17"/>
          <p:cNvGrpSpPr/>
          <p:nvPr/>
        </p:nvGrpSpPr>
        <p:grpSpPr>
          <a:xfrm>
            <a:off x="1888776" y="44149"/>
            <a:ext cx="5724784" cy="296333"/>
            <a:chOff x="3195051" y="80433"/>
            <a:chExt cx="5724784" cy="296333"/>
          </a:xfrm>
        </p:grpSpPr>
        <p:sp>
          <p:nvSpPr>
            <p:cNvPr id="19" name="Rectangle 18"/>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20" name="Cross 19"/>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Down Arrow 20"/>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2" name="5-Point Star 21"/>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5"/>
          <p:cNvSpPr>
            <a:spLocks noGrp="1" noChangeArrowheads="1"/>
          </p:cNvSpPr>
          <p:nvPr>
            <p:ph type="title"/>
          </p:nvPr>
        </p:nvSpPr>
        <p:spPr>
          <a:xfrm>
            <a:off x="533400" y="457200"/>
            <a:ext cx="8153400" cy="394980"/>
          </a:xfrm>
        </p:spPr>
        <p:txBody>
          <a:bodyPr/>
          <a:lstStyle/>
          <a:p>
            <a:r>
              <a:rPr lang="en-US" dirty="0"/>
              <a:t>WAM – detailed findings</a:t>
            </a:r>
          </a:p>
        </p:txBody>
      </p:sp>
      <p:sp>
        <p:nvSpPr>
          <p:cNvPr id="5" name="Content Placeholder 4"/>
          <p:cNvSpPr>
            <a:spLocks noGrp="1"/>
          </p:cNvSpPr>
          <p:nvPr>
            <p:ph idx="1"/>
          </p:nvPr>
        </p:nvSpPr>
        <p:spPr/>
        <p:txBody>
          <a:bodyPr/>
          <a:lstStyle/>
          <a:p>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70008180"/>
              </p:ext>
            </p:extLst>
          </p:nvPr>
        </p:nvGraphicFramePr>
        <p:xfrm>
          <a:off x="761998" y="376766"/>
          <a:ext cx="8001002" cy="6096012"/>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234462">
                <a:tc rowSpan="2">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5.2	The enterprise information infrastructure can automatically identify, mitigate, and recover from cyber incidents.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5.1	Autonomic computing and machine learning are implemented.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34462">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4.6	Security strategy and tactics continually evolve based on changes in the operational environment and lessons learned.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4.5	Performance is improved through sophisticated systems that are informed by smart grid data.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4.4	Predictive modeling and near real-time simulation are used to optimize support processes.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4.3	Systems have sufficient wide-area situational awareness to enable real-time monitoring and control for complex events.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4.2	Business processes are optimized by leveraging the enterprise IT architecture.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4.1	Data flows end to end from customer to generation.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34462">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3.6	A detailed data communication strategy and corresponding tactics that cross functions and </a:t>
                      </a:r>
                      <a:r>
                        <a:rPr lang="en-US" sz="1200" b="0" i="0" u="none" strike="noStrike" dirty="0" err="1">
                          <a:latin typeface="Arial Narrow"/>
                        </a:rPr>
                        <a:t>LOBs</a:t>
                      </a:r>
                      <a:r>
                        <a:rPr lang="en-US" sz="1200" b="0" i="0" u="none" strike="noStrike" dirty="0">
                          <a:latin typeface="Arial Narrow"/>
                        </a:rPr>
                        <a:t> are in place.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3.5	The organization has an advanced sensor plan.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3.4	The use of advanced distributed intelligence and analytical capabilities are enabled through smart grid technology.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3.3	Smart grid-specific technology has been implemented to improve cross-LOB performance.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3.2	Systems adhere to an enterprise IT architectural framework for smart grid.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3.1	Smart grid-impacted business processes are aligned with the enterprise IT architecture across </a:t>
                      </a:r>
                      <a:r>
                        <a:rPr lang="en-US" sz="1200" b="0" i="0" u="none" strike="noStrike" dirty="0" err="1">
                          <a:latin typeface="Arial Narrow"/>
                        </a:rPr>
                        <a:t>LOBs</a:t>
                      </a:r>
                      <a:r>
                        <a:rPr lang="en-US" sz="1200" b="0" i="0" u="none" strike="noStrike" dirty="0">
                          <a:latin typeface="Arial Narrow"/>
                        </a:rPr>
                        <a: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34462">
                <a:tc rowSpan="7">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2.7	Security is built into all smart grid initiatives from the outset.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2.6	Pilots based on connectivity to distributed </a:t>
                      </a:r>
                      <a:r>
                        <a:rPr lang="en-US" sz="1200" b="0" i="0" u="none" strike="noStrike" dirty="0" err="1">
                          <a:latin typeface="Arial Narrow"/>
                        </a:rPr>
                        <a:t>IEDs</a:t>
                      </a:r>
                      <a:r>
                        <a:rPr lang="en-US" sz="1200" b="0" i="0" u="none" strike="noStrike" dirty="0">
                          <a:latin typeface="Arial Narrow"/>
                        </a:rPr>
                        <a:t> are underway.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2.5	There is a data communications strategy for the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34462">
                <a:tc vMerge="1">
                  <a:txBody>
                    <a:bodyPr/>
                    <a:lstStyle/>
                    <a:p>
                      <a:pPr algn="l" fontAlgn="t"/>
                      <a:endParaRPr lang="en-US" sz="1100" b="0" i="0" u="none" strike="noStrike">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2.4	A common technology evaluation and selection process is applied for all smart grid activities.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2.3	Standards are selected to support the smart grid strategy within the enterprise IT architecture.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2.2	Changes to the enterprise IT architecture that enable smart grid are being deployed.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2.1	Tactical IT investments are aligned to an enterprise IT architecture within an LOB.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r h="234462">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1.5	There is a process to evaluate and select technologies in alignment with smart grid vision and strategies.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1"/>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1.4	Opportunities are identified to use technology to improve departmental performance.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2"/>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1.3	A change control process is used for applications and IT infrastructure.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3"/>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1.2	Existing or proposed IT architectures have been evaluated for quality attributes that support smart grid applications.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4"/>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1.1	An enterprise IT architecture exists or is under development.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25"/>
                  </a:ext>
                </a:extLst>
              </a:tr>
            </a:tbl>
          </a:graphicData>
        </a:graphic>
      </p:graphicFrame>
      <p:sp>
        <p:nvSpPr>
          <p:cNvPr id="4" name="Title 3"/>
          <p:cNvSpPr>
            <a:spLocks noGrp="1"/>
          </p:cNvSpPr>
          <p:nvPr>
            <p:ph type="title"/>
          </p:nvPr>
        </p:nvSpPr>
        <p:spPr/>
        <p:txBody>
          <a:bodyPr/>
          <a:lstStyle/>
          <a:p>
            <a:r>
              <a:rPr lang="en-US" dirty="0"/>
              <a:t>Technology</a:t>
            </a:r>
          </a:p>
        </p:txBody>
      </p:sp>
      <p:sp>
        <p:nvSpPr>
          <p:cNvPr id="22" name="Cross 21"/>
          <p:cNvSpPr/>
          <p:nvPr/>
        </p:nvSpPr>
        <p:spPr bwMode="auto">
          <a:xfrm>
            <a:off x="1364947" y="4161366"/>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3" name="Down Arrow 22"/>
          <p:cNvSpPr/>
          <p:nvPr/>
        </p:nvSpPr>
        <p:spPr bwMode="auto">
          <a:xfrm>
            <a:off x="1351189" y="487256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4" name="5-Point Star 23"/>
          <p:cNvSpPr/>
          <p:nvPr/>
        </p:nvSpPr>
        <p:spPr bwMode="auto">
          <a:xfrm>
            <a:off x="1367066" y="5786966"/>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39" name="Group 38"/>
          <p:cNvGrpSpPr/>
          <p:nvPr/>
        </p:nvGrpSpPr>
        <p:grpSpPr>
          <a:xfrm>
            <a:off x="4724400" y="605366"/>
            <a:ext cx="4419600" cy="2667000"/>
            <a:chOff x="4724400" y="685800"/>
            <a:chExt cx="4419600" cy="2667000"/>
          </a:xfrm>
        </p:grpSpPr>
        <p:sp>
          <p:nvSpPr>
            <p:cNvPr id="40" name="Rectangle 39"/>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41" name="Rectangle 40"/>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42" name="Rectangle 41"/>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43" name="Rectangle 42"/>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44" name="Rectangle 43"/>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grpSp>
        <p:nvGrpSpPr>
          <p:cNvPr id="18" name="Group 17"/>
          <p:cNvGrpSpPr/>
          <p:nvPr/>
        </p:nvGrpSpPr>
        <p:grpSpPr>
          <a:xfrm>
            <a:off x="1888776" y="44149"/>
            <a:ext cx="5724784" cy="296333"/>
            <a:chOff x="3195051" y="80433"/>
            <a:chExt cx="5724784" cy="296333"/>
          </a:xfrm>
        </p:grpSpPr>
        <p:sp>
          <p:nvSpPr>
            <p:cNvPr id="19" name="Rectangle 18"/>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20" name="Cross 19"/>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Down Arrow 20"/>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5" name="5-Point Star 24"/>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533400" y="457200"/>
            <a:ext cx="8153400" cy="394980"/>
          </a:xfrm>
        </p:spPr>
        <p:txBody>
          <a:bodyPr/>
          <a:lstStyle/>
          <a:p>
            <a:pPr eaLnBrk="1" hangingPunct="1"/>
            <a:r>
              <a:rPr lang="en-US" dirty="0"/>
              <a:t>TECH – detailed findings</a:t>
            </a:r>
          </a:p>
        </p:txBody>
      </p:sp>
      <p:sp>
        <p:nvSpPr>
          <p:cNvPr id="5" name="Content Placeholder 4"/>
          <p:cNvSpPr>
            <a:spLocks noGrp="1"/>
          </p:cNvSpPr>
          <p:nvPr>
            <p:ph idx="1"/>
          </p:nvPr>
        </p:nvSpPr>
        <p:spPr/>
        <p:txBody>
          <a:bodyPr/>
          <a:lstStyle/>
          <a:p>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9279434"/>
              </p:ext>
            </p:extLst>
          </p:nvPr>
        </p:nvGraphicFramePr>
        <p:xfrm>
          <a:off x="761998" y="376774"/>
          <a:ext cx="8001002" cy="6095995"/>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196645">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5.5	The organization plays a leadership role in industry-wide information sharing and standards development efforts for smart grid.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5.4	Security and privacy for all customer data is assured.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5.3	Plug-and-play, customer-based generation is supported.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5.2	There is automatic outage detection at premise or device level.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5.1	Customers can manage their end-to-end energy supply and usage levels.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196645">
                <a:tc rowSpan="7">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4.7	A common customer experience has been integrated.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4.6	In-home net billing programs are enabled.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4.5	Automatic response to pricing signals for devices within the customer’s premise is supported.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4.4	Residential customers participate in demand response and/or utility-managed remote load control programs.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4.3	Customers have access to near real-time data on their own usage.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4.2	There is outage detection and proactive notification at the circuit level.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4.1	Support is provided to customers to help analyze and compare usage against all available pricing programs.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196645">
                <a:tc rowSpan="9">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3.9	All customer products and services have built-standards based on security and privacy controls.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3.8	Customer education on how to use smart grid services to curtail peak usage is provided.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3.7	A common experience has been implemented across two or more customer interface channels.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196645">
                <a:tc vMerge="1">
                  <a:txBody>
                    <a:bodyPr/>
                    <a:lstStyle/>
                    <a:p>
                      <a:pPr algn="l" fontAlgn="t"/>
                      <a:endParaRPr lang="en-US" sz="1100" b="0" i="0" u="none" strike="noStrike">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3.6	Residential customers have on-demand access to daily usage data.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3.5	There is automatic outage detection at the substation level.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3.4	Demand response and/or remote load control is available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3.3	A remote connect/disconnect capability is deployed.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3.2	Two-way meter communication has been deployed.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3.1	The organization tailors programs to customer segments.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r h="196645">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2.6	Security and privacy requirements for customer protection are specified for smart grid-related pilot projects and </a:t>
                      </a:r>
                      <a:r>
                        <a:rPr lang="en-US" sz="1100" b="0" i="0" u="none" strike="noStrike" dirty="0" err="1">
                          <a:latin typeface="Arial Narrow"/>
                        </a:rPr>
                        <a:t>RFPs</a:t>
                      </a:r>
                      <a:r>
                        <a:rPr lang="en-US" sz="1100" b="0" i="0" u="none" strike="noStrike" dirty="0">
                          <a:latin typeface="Arial Narrow"/>
                        </a:rPr>
                        <a:t>.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1"/>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2.5	The impact on the customer of new services and delivery processes is being assessed.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2"/>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2.4	Remote connect/disconnect is being piloted for residential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3"/>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2.3	The organization is modeling the reliability of grid equipment.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4"/>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2.2	The organization has frequent (more than monthly) knowledge of residential customer usage.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5"/>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2.1	Pilots of remote AMI/AMR are being conducted or have been deployed.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6"/>
                  </a:ext>
                </a:extLst>
              </a:tr>
              <a:tr h="196645">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1.4	The utility consults with public utility commissions and/or other government organizations concerning the impact on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7"/>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1.3	A vision of the future grid is being communicated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8"/>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1.2	Security and privacy implications of smart grid are being investigated.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9"/>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1.1	Research is being conducted on how to use smart grid technologies to enhance the customer’s experience, benefits, and participation.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30"/>
                  </a:ext>
                </a:extLst>
              </a:tr>
            </a:tbl>
          </a:graphicData>
        </a:graphic>
      </p:graphicFrame>
      <p:sp>
        <p:nvSpPr>
          <p:cNvPr id="4" name="Title 3"/>
          <p:cNvSpPr>
            <a:spLocks noGrp="1"/>
          </p:cNvSpPr>
          <p:nvPr>
            <p:ph type="title"/>
          </p:nvPr>
        </p:nvSpPr>
        <p:spPr/>
        <p:txBody>
          <a:bodyPr/>
          <a:lstStyle/>
          <a:p>
            <a:r>
              <a:rPr lang="en-US" dirty="0"/>
              <a:t>Customer</a:t>
            </a:r>
          </a:p>
        </p:txBody>
      </p:sp>
      <p:sp>
        <p:nvSpPr>
          <p:cNvPr id="14" name="Cross 13"/>
          <p:cNvSpPr/>
          <p:nvPr/>
        </p:nvSpPr>
        <p:spPr bwMode="auto">
          <a:xfrm>
            <a:off x="1352852" y="4735890"/>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5" name="Down Arrow 14"/>
          <p:cNvSpPr/>
          <p:nvPr/>
        </p:nvSpPr>
        <p:spPr bwMode="auto">
          <a:xfrm>
            <a:off x="1339094" y="3946071"/>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6" name="5-Point Star 15"/>
          <p:cNvSpPr/>
          <p:nvPr/>
        </p:nvSpPr>
        <p:spPr bwMode="auto">
          <a:xfrm>
            <a:off x="1354971" y="5703812"/>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39" name="Group 38"/>
          <p:cNvGrpSpPr/>
          <p:nvPr/>
        </p:nvGrpSpPr>
        <p:grpSpPr>
          <a:xfrm>
            <a:off x="4724400" y="605366"/>
            <a:ext cx="4419600" cy="2667000"/>
            <a:chOff x="4724400" y="685800"/>
            <a:chExt cx="4419600" cy="2667000"/>
          </a:xfrm>
        </p:grpSpPr>
        <p:sp>
          <p:nvSpPr>
            <p:cNvPr id="40" name="Rectangle 39"/>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41" name="Rectangle 40"/>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42" name="Rectangle 41"/>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43" name="Rectangle 42"/>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44" name="Rectangle 43"/>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grpSp>
        <p:nvGrpSpPr>
          <p:cNvPr id="18" name="Group 17"/>
          <p:cNvGrpSpPr/>
          <p:nvPr/>
        </p:nvGrpSpPr>
        <p:grpSpPr>
          <a:xfrm>
            <a:off x="1888776" y="44149"/>
            <a:ext cx="5724784" cy="296333"/>
            <a:chOff x="3195051" y="80433"/>
            <a:chExt cx="5724784" cy="296333"/>
          </a:xfrm>
        </p:grpSpPr>
        <p:sp>
          <p:nvSpPr>
            <p:cNvPr id="19" name="Rectangle 18"/>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20" name="Cross 19"/>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Down Arrow 20"/>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2" name="5-Point Star 21"/>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533400" y="457200"/>
            <a:ext cx="8153400" cy="394980"/>
          </a:xfrm>
        </p:spPr>
        <p:txBody>
          <a:bodyPr/>
          <a:lstStyle/>
          <a:p>
            <a:r>
              <a:rPr lang="en-US" dirty="0"/>
              <a:t>CUST – detailed findings</a:t>
            </a:r>
          </a:p>
        </p:txBody>
      </p:sp>
      <p:sp>
        <p:nvSpPr>
          <p:cNvPr id="5" name="Content Placeholder 4"/>
          <p:cNvSpPr>
            <a:spLocks noGrp="1"/>
          </p:cNvSpPr>
          <p:nvPr>
            <p:ph idx="1"/>
          </p:nvPr>
        </p:nvSpPr>
        <p:spPr/>
        <p:txBody>
          <a:bodyPr/>
          <a:lstStyle/>
          <a:p>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00565462"/>
              </p:ext>
            </p:extLst>
          </p:nvPr>
        </p:nvGraphicFramePr>
        <p:xfrm>
          <a:off x="761998" y="376771"/>
          <a:ext cx="8001002" cy="5928086"/>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474652">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The organization’s automated control and resource optimization schemes consider and support regional and/or national grid optimization.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47465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Resources are adequately </a:t>
                      </a:r>
                      <a:r>
                        <a:rPr lang="en-US" sz="1250" b="0" i="0" u="none" strike="noStrike" dirty="0" err="1">
                          <a:latin typeface="Arial Narrow"/>
                        </a:rPr>
                        <a:t>dispatchable</a:t>
                      </a:r>
                      <a:r>
                        <a:rPr lang="en-US" sz="1250" b="0" i="0" u="none" strike="noStrike" dirty="0">
                          <a:latin typeface="Arial Narrow"/>
                        </a:rPr>
                        <a:t> and controllable so that the organization can take advantage of granular market options.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9299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The optimization of energy assets is automated across the full value chain.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44982">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4.4	Visibility and potential control of customers’ large-demand appliances to balance demand and supply is available.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Secure two-way communications with Home Area Networks (</a:t>
                      </a:r>
                      <a:r>
                        <a:rPr lang="en-US" sz="1250" b="0" i="0" u="none" strike="noStrike" dirty="0" err="1">
                          <a:latin typeface="Arial Narrow"/>
                        </a:rPr>
                        <a:t>HANs</a:t>
                      </a:r>
                      <a:r>
                        <a:rPr lang="en-US" sz="1250" b="0" i="0" u="none" strike="noStrike" dirty="0">
                          <a:latin typeface="Arial Narrow"/>
                        </a:rPr>
                        <a:t>) are available.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Portfolio optimization models that encompass available resources and real-time markets are implemented.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Energy resources (including Volt/VAR, DG, and DR) are </a:t>
                      </a:r>
                      <a:r>
                        <a:rPr lang="en-US" sz="1250" b="0" i="0" u="none" strike="noStrike" dirty="0" err="1">
                          <a:latin typeface="Arial Narrow"/>
                        </a:rPr>
                        <a:t>dispatchable</a:t>
                      </a:r>
                      <a:r>
                        <a:rPr lang="en-US" sz="1250" b="0" i="0" u="none" strike="noStrike" dirty="0">
                          <a:latin typeface="Arial Narrow"/>
                        </a:rPr>
                        <a:t> and tradable.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474652">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Security management and monitoring processes are deployed to protect the interactions with an expanded portfolio of value chain partners.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7465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Additional resources are available and deployed to provide substitutes for market products to support reliability or other objectives.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Customer premise energy management solutions with market and usage information are enabled.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3.1	An integrated resource plan is in place and includes new targeted resources and technologies.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44982">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Secure interactions have been piloted with an expanded portfolio of value chain partners.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Pilots to support a diverse resource portfolio have been conducted.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The value chain has been redefined based on its smart grid capabilities.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Support is provided for energy management systems for residential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306738">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1.5	Security requirements to enable interaction with an expanded portfolio of value chain partners have been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1.4	There is a strategy for creating and managing a diverse resource portfolio.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Energy storage options and the capabilities needed to support them are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Distributed generation sources and the capabilities needed to support them are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Assets and programs necessary to facilitate load management are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bl>
          </a:graphicData>
        </a:graphic>
      </p:graphicFrame>
      <p:sp>
        <p:nvSpPr>
          <p:cNvPr id="4" name="Title 3"/>
          <p:cNvSpPr>
            <a:spLocks noGrp="1"/>
          </p:cNvSpPr>
          <p:nvPr>
            <p:ph type="title"/>
          </p:nvPr>
        </p:nvSpPr>
        <p:spPr/>
        <p:txBody>
          <a:bodyPr vert="vert270"/>
          <a:lstStyle/>
          <a:p>
            <a:r>
              <a:rPr lang="en-US"/>
              <a:t>Value Chain Integration</a:t>
            </a:r>
            <a:endParaRPr lang="en-US" dirty="0"/>
          </a:p>
        </p:txBody>
      </p:sp>
      <p:sp>
        <p:nvSpPr>
          <p:cNvPr id="15" name="Cross 14"/>
          <p:cNvSpPr/>
          <p:nvPr/>
        </p:nvSpPr>
        <p:spPr bwMode="auto">
          <a:xfrm>
            <a:off x="1364947" y="3237267"/>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6" name="Down Arrow 15"/>
          <p:cNvSpPr/>
          <p:nvPr/>
        </p:nvSpPr>
        <p:spPr bwMode="auto">
          <a:xfrm>
            <a:off x="1351189" y="4808437"/>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7" name="5-Point Star 16"/>
          <p:cNvSpPr/>
          <p:nvPr/>
        </p:nvSpPr>
        <p:spPr bwMode="auto">
          <a:xfrm>
            <a:off x="1367066" y="6005862"/>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28" name="Group 27"/>
          <p:cNvGrpSpPr/>
          <p:nvPr/>
        </p:nvGrpSpPr>
        <p:grpSpPr>
          <a:xfrm>
            <a:off x="1888776" y="44149"/>
            <a:ext cx="5395592" cy="296333"/>
            <a:chOff x="3195051" y="80433"/>
            <a:chExt cx="5395592" cy="296333"/>
          </a:xfrm>
        </p:grpSpPr>
        <p:sp>
          <p:nvSpPr>
            <p:cNvPr id="29" name="Rectangle 28"/>
            <p:cNvSpPr/>
            <p:nvPr/>
          </p:nvSpPr>
          <p:spPr bwMode="auto">
            <a:xfrm>
              <a:off x="3195051" y="80433"/>
              <a:ext cx="5395592"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10-30%</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30%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dirty="0"/>
                <a:t>BOLD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30" name="Cross 29"/>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31" name="Down Arrow 30"/>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32" name="5-Point Star 31"/>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grpSp>
        <p:nvGrpSpPr>
          <p:cNvPr id="44" name="Group 43"/>
          <p:cNvGrpSpPr/>
          <p:nvPr/>
        </p:nvGrpSpPr>
        <p:grpSpPr>
          <a:xfrm>
            <a:off x="4724400" y="605366"/>
            <a:ext cx="4419600" cy="2667000"/>
            <a:chOff x="4724400" y="685800"/>
            <a:chExt cx="4419600" cy="2667000"/>
          </a:xfrm>
        </p:grpSpPr>
        <p:sp>
          <p:nvSpPr>
            <p:cNvPr id="45" name="Rectangle 44"/>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46" name="Rectangle 45"/>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47" name="Rectangle 46"/>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48" name="Rectangle 47"/>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49" name="Rectangle 48"/>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grpSp>
        <p:nvGrpSpPr>
          <p:cNvPr id="23" name="Group 22"/>
          <p:cNvGrpSpPr/>
          <p:nvPr/>
        </p:nvGrpSpPr>
        <p:grpSpPr>
          <a:xfrm>
            <a:off x="1888776" y="44149"/>
            <a:ext cx="5724784" cy="296333"/>
            <a:chOff x="3195051" y="80433"/>
            <a:chExt cx="5724784" cy="296333"/>
          </a:xfrm>
        </p:grpSpPr>
        <p:sp>
          <p:nvSpPr>
            <p:cNvPr id="24" name="Rectangle 23"/>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25" name="Cross 24"/>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6" name="Down Arrow 25"/>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7" name="5-Point Star 26"/>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1426703"/>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Community data - 15 min.</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33719539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Grp="1" noChangeArrowheads="1"/>
          </p:cNvSpPr>
          <p:nvPr>
            <p:ph type="title"/>
          </p:nvPr>
        </p:nvSpPr>
        <p:spPr>
          <a:xfrm>
            <a:off x="533400" y="457200"/>
            <a:ext cx="8153400" cy="394980"/>
          </a:xfrm>
        </p:spPr>
        <p:txBody>
          <a:bodyPr/>
          <a:lstStyle/>
          <a:p>
            <a:r>
              <a:rPr lang="en-US" dirty="0"/>
              <a:t>VCI – detailed findings</a:t>
            </a:r>
          </a:p>
        </p:txBody>
      </p:sp>
      <p:sp>
        <p:nvSpPr>
          <p:cNvPr id="5" name="Content Placeholder 4"/>
          <p:cNvSpPr>
            <a:spLocks noGrp="1"/>
          </p:cNvSpPr>
          <p:nvPr>
            <p:ph idx="1"/>
          </p:nvPr>
        </p:nvSpPr>
        <p:spPr/>
        <p:txBody>
          <a:bodyPr/>
          <a:lstStyle/>
          <a:p>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765883"/>
              </p:ext>
            </p:extLst>
          </p:nvPr>
        </p:nvGraphicFramePr>
        <p:xfrm>
          <a:off x="762000" y="376765"/>
          <a:ext cx="8001000" cy="5872964"/>
        </p:xfrm>
        <a:graphic>
          <a:graphicData uri="http://schemas.openxmlformats.org/drawingml/2006/table">
            <a:tbl>
              <a:tblPr/>
              <a:tblGrid>
                <a:gridCol w="463252">
                  <a:extLst>
                    <a:ext uri="{9D8B030D-6E8A-4147-A177-3AD203B41FA5}">
                      <a16:colId xmlns:a16="http://schemas.microsoft.com/office/drawing/2014/main" xmlns="" val="20000"/>
                    </a:ext>
                  </a:extLst>
                </a:gridCol>
                <a:gridCol w="463252">
                  <a:extLst>
                    <a:ext uri="{9D8B030D-6E8A-4147-A177-3AD203B41FA5}">
                      <a16:colId xmlns:a16="http://schemas.microsoft.com/office/drawing/2014/main" xmlns="" val="20001"/>
                    </a:ext>
                  </a:extLst>
                </a:gridCol>
                <a:gridCol w="7074496">
                  <a:extLst>
                    <a:ext uri="{9D8B030D-6E8A-4147-A177-3AD203B41FA5}">
                      <a16:colId xmlns:a16="http://schemas.microsoft.com/office/drawing/2014/main" xmlns="" val="20002"/>
                    </a:ext>
                  </a:extLst>
                </a:gridCol>
              </a:tblGrid>
              <a:tr h="476800">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5.3	The organization is a leader in developing and promoting industry-wide resilience best practices and/or technologies for protection of the national critical infrastructure.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xmlns="" val="10000"/>
                  </a:ext>
                </a:extLst>
              </a:tr>
              <a:tr h="4768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5.2	Customers control their energy-based environmental footprints through automatic optimization of their end-to-end energy supply and usage level (energy source and mix).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5.1	Triple bottom line goals align with local, regional, and national objectives.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xmlns="" val="10002"/>
                  </a:ext>
                </a:extLst>
              </a:tr>
              <a:tr h="476800">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4.5	The organization fulfills its critical infrastructure assurance goals for resiliency, and contributes to those of the region and the nation.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0E0E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0E0E0"/>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4.4	End-user energy usage and devices are actively managed through the utility’s network.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xmlns="" val="10004"/>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4.3	Programs are in place to shave peak demand.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4.2	A public environmental and societal scorecard is maintained.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4.1	The organization collaborates with external stakeholders to address environmental and societal issues.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53764">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3.4	The organization regularly reports on the societal and environmental impacts of its smart grid programs and technologies.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3.3	Programs to encourage off-peak usage by customers are in place.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3.2	Segmented and tailored information that includes environmental and societal benefits and costs is available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3.1	Performance of societal and environmental programs are measured and effectiveness is demonstrated.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46400">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2.5	Increasingly granular and more frequent consumption information is available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2.4	Environmental proof-of-concept projects are underway that demonstrate smart grid benefits.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2.3	The organization considers a “triple bottom line” view when making decisions.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2.2	Energy efficiency programs for customers have been established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2.1	Smart-grid strategies and work plans address societal and environmental issues.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46400">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1.4	The smart grid vision or strategy specifies the organization’s role in protecting the nation’s critical infrastructure.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tab pos="233363" algn="l"/>
                        </a:tabLst>
                        <a:defRPr/>
                      </a:pPr>
                      <a:r>
                        <a:rPr lang="en-US" sz="1200" b="0" i="0" u="none" strike="noStrike" dirty="0">
                          <a:latin typeface="Arial Narrow"/>
                        </a:rPr>
                        <a:t>1.3	Environmental compliance performance records are available for public inspection.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1.2	The environmental benefits of the smart grid vision and strategy are publicly promoted.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1.1	The smart grid strategy addresses the organization’s role in societal and environmental issues.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bl>
          </a:graphicData>
        </a:graphic>
      </p:graphicFrame>
      <p:sp>
        <p:nvSpPr>
          <p:cNvPr id="4" name="Title 3"/>
          <p:cNvSpPr>
            <a:spLocks noGrp="1"/>
          </p:cNvSpPr>
          <p:nvPr>
            <p:ph type="title"/>
          </p:nvPr>
        </p:nvSpPr>
        <p:spPr/>
        <p:txBody>
          <a:bodyPr/>
          <a:lstStyle/>
          <a:p>
            <a:r>
              <a:rPr lang="en-US" dirty="0"/>
              <a:t>Societal and Environmental</a:t>
            </a:r>
          </a:p>
        </p:txBody>
      </p:sp>
      <p:sp>
        <p:nvSpPr>
          <p:cNvPr id="22" name="Cross 21"/>
          <p:cNvSpPr/>
          <p:nvPr/>
        </p:nvSpPr>
        <p:spPr bwMode="auto">
          <a:xfrm>
            <a:off x="1361394" y="3805766"/>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4" name="Down Arrow 13"/>
          <p:cNvSpPr/>
          <p:nvPr/>
        </p:nvSpPr>
        <p:spPr bwMode="auto">
          <a:xfrm>
            <a:off x="1353457" y="4548411"/>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5" name="5-Point Star 14"/>
          <p:cNvSpPr/>
          <p:nvPr/>
        </p:nvSpPr>
        <p:spPr bwMode="auto">
          <a:xfrm>
            <a:off x="1364570" y="5518758"/>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nvGrpSpPr>
          <p:cNvPr id="33" name="Group 32"/>
          <p:cNvGrpSpPr/>
          <p:nvPr/>
        </p:nvGrpSpPr>
        <p:grpSpPr>
          <a:xfrm>
            <a:off x="4724400" y="605366"/>
            <a:ext cx="4419600" cy="2667000"/>
            <a:chOff x="4724400" y="685800"/>
            <a:chExt cx="4419600" cy="2667000"/>
          </a:xfrm>
        </p:grpSpPr>
        <p:sp>
          <p:nvSpPr>
            <p:cNvPr id="34" name="Rectangle 33"/>
            <p:cNvSpPr/>
            <p:nvPr/>
          </p:nvSpPr>
          <p:spPr bwMode="auto">
            <a:xfrm>
              <a:off x="4724400" y="685800"/>
              <a:ext cx="4419600" cy="2667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See ANA script</a:t>
              </a:r>
              <a:r>
                <a:rPr kumimoji="0" lang="en-US" sz="1200" b="1" i="0" u="none" strike="noStrike" cap="none" normalizeH="0" dirty="0">
                  <a:ln>
                    <a:noFill/>
                  </a:ln>
                  <a:solidFill>
                    <a:schemeClr val="tx1"/>
                  </a:solidFill>
                  <a:effectLst/>
                  <a:latin typeface="Arial" charset="0"/>
                  <a:ea typeface="ＭＳ Ｐゴシック" pitchFamily="1" charset="-128"/>
                </a:rPr>
                <a:t> steps 3.2.3 and 3.2.4. </a:t>
              </a:r>
              <a:r>
                <a:rPr kumimoji="0" lang="en-US" sz="1200" b="1" i="0" u="none" strike="noStrike" cap="none" normalizeH="0" baseline="0" dirty="0">
                  <a:ln>
                    <a:noFill/>
                  </a:ln>
                  <a:solidFill>
                    <a:schemeClr val="tx1"/>
                  </a:solidFill>
                  <a:effectLst/>
                  <a:latin typeface="Arial" charset="0"/>
                  <a:ea typeface="ＭＳ Ｐゴシック" pitchFamily="1" charset="-128"/>
                </a:rPr>
                <a:t>Highlight the </a:t>
              </a:r>
              <a:r>
                <a:rPr lang="en-US" sz="1200" dirty="0"/>
                <a:t>table with </a:t>
              </a:r>
              <a:r>
                <a:rPr kumimoji="0" lang="en-US" sz="1200" b="1" i="0" u="none" strike="noStrike" cap="none" normalizeH="0" baseline="0" dirty="0">
                  <a:ln>
                    <a:noFill/>
                  </a:ln>
                  <a:solidFill>
                    <a:schemeClr val="tx1"/>
                  </a:solidFill>
                  <a:effectLst/>
                  <a:latin typeface="Arial" charset="0"/>
                  <a:ea typeface="ＭＳ Ｐゴシック" pitchFamily="1" charset="-128"/>
                </a:rPr>
                <a:t>your findings.</a:t>
              </a:r>
              <a:endParaRPr lang="en-US" sz="120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Adjust colors</a:t>
              </a:r>
              <a:r>
                <a:rPr kumimoji="0" lang="en-US" sz="1200" b="0" i="0" u="none" strike="noStrike" cap="none" normalizeH="0" dirty="0">
                  <a:ln>
                    <a:noFill/>
                  </a:ln>
                  <a:solidFill>
                    <a:schemeClr val="tx1"/>
                  </a:solidFill>
                  <a:effectLst/>
                  <a:latin typeface="Arial" charset="0"/>
                  <a:ea typeface="ＭＳ Ｐゴシック" pitchFamily="1" charset="-128"/>
                </a:rPr>
                <a:t> in maturity level column to correspond to customer’s score. Sample these color swatches to select correct colors as needed:</a:t>
              </a: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icons as appropriate to highlight observations</a:t>
              </a:r>
              <a:r>
                <a:rPr kumimoji="0" lang="en-US" sz="1200" b="0" i="0" u="none" strike="noStrike" cap="none" normalizeH="0" dirty="0">
                  <a:ln>
                    <a:noFill/>
                  </a:ln>
                  <a:solidFill>
                    <a:schemeClr val="tx1"/>
                  </a:solidFill>
                  <a:effectLst/>
                  <a:latin typeface="Arial" charset="0"/>
                  <a:ea typeface="ＭＳ Ｐゴシック" pitchFamily="1" charset="-128"/>
                </a:rPr>
                <a:t> in comparison to peer community data</a:t>
              </a:r>
              <a:r>
                <a:rPr lang="en-US" sz="1200" b="0" dirty="0"/>
                <a:t>.</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35" name="Rectangle 34"/>
            <p:cNvSpPr/>
            <p:nvPr/>
          </p:nvSpPr>
          <p:spPr bwMode="auto">
            <a:xfrm>
              <a:off x="5029200" y="1792515"/>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36" name="Rectangle 35"/>
            <p:cNvSpPr/>
            <p:nvPr/>
          </p:nvSpPr>
          <p:spPr bwMode="auto">
            <a:xfrm>
              <a:off x="6858000" y="1792515"/>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37" name="Rectangle 36"/>
            <p:cNvSpPr/>
            <p:nvPr/>
          </p:nvSpPr>
          <p:spPr bwMode="auto">
            <a:xfrm>
              <a:off x="5029200" y="2325915"/>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38" name="Rectangle 37"/>
            <p:cNvSpPr/>
            <p:nvPr/>
          </p:nvSpPr>
          <p:spPr bwMode="auto">
            <a:xfrm>
              <a:off x="6858000" y="2325915"/>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grpSp>
        <p:nvGrpSpPr>
          <p:cNvPr id="18" name="Group 17"/>
          <p:cNvGrpSpPr/>
          <p:nvPr/>
        </p:nvGrpSpPr>
        <p:grpSpPr>
          <a:xfrm>
            <a:off x="1888776" y="44149"/>
            <a:ext cx="5724784" cy="296333"/>
            <a:chOff x="3195051" y="80433"/>
            <a:chExt cx="5724784" cy="296333"/>
          </a:xfrm>
        </p:grpSpPr>
        <p:sp>
          <p:nvSpPr>
            <p:cNvPr id="19" name="Rectangle 18"/>
            <p:cNvSpPr/>
            <p:nvPr/>
          </p:nvSpPr>
          <p:spPr bwMode="auto">
            <a:xfrm>
              <a:off x="3195051" y="80433"/>
              <a:ext cx="5724784" cy="29633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ea typeface="ＭＳ Ｐゴシック" pitchFamily="1" charset="-128"/>
                </a:rPr>
                <a:t>Legend:          </a:t>
              </a:r>
              <a:r>
                <a:rPr kumimoji="0" lang="en-US" sz="900" b="1" i="0" u="none" strike="noStrike" cap="none" normalizeH="0" baseline="0" dirty="0">
                  <a:ln>
                    <a:noFill/>
                  </a:ln>
                  <a:solidFill>
                    <a:srgbClr val="0063FF"/>
                  </a:solidFill>
                  <a:effectLst/>
                  <a:latin typeface="Arial" charset="0"/>
                  <a:ea typeface="ＭＳ Ｐゴシック" pitchFamily="1" charset="-128"/>
                </a:rPr>
                <a:t>Top 10-33%</a:t>
              </a:r>
              <a:r>
                <a:rPr kumimoji="0" lang="en-US" sz="900" b="1" i="0" u="none" strike="noStrike" cap="none" normalizeH="0" dirty="0">
                  <a:ln>
                    <a:noFill/>
                  </a:ln>
                  <a:solidFill>
                    <a:srgbClr val="0063FF"/>
                  </a:solidFill>
                  <a:effectLst/>
                  <a:latin typeface="Arial" charset="0"/>
                  <a:ea typeface="ＭＳ Ｐゴシック" pitchFamily="1" charset="-128"/>
                </a:rPr>
                <a:t>            </a:t>
              </a:r>
              <a:r>
                <a:rPr kumimoji="0" lang="en-US" sz="900" b="1" i="0" u="none" strike="noStrike" cap="none" normalizeH="0" dirty="0">
                  <a:ln>
                    <a:noFill/>
                  </a:ln>
                  <a:solidFill>
                    <a:srgbClr val="606060"/>
                  </a:solidFill>
                  <a:effectLst/>
                  <a:latin typeface="Arial" charset="0"/>
                  <a:ea typeface="ＭＳ Ｐゴシック" pitchFamily="1" charset="-128"/>
                </a:rPr>
                <a:t>Bottom 33%            </a:t>
              </a:r>
              <a:r>
                <a:rPr kumimoji="0" lang="en-US" sz="900" b="1" i="0" u="none" strike="noStrike" cap="none" normalizeH="0" dirty="0">
                  <a:ln>
                    <a:noFill/>
                  </a:ln>
                  <a:solidFill>
                    <a:srgbClr val="FFC000"/>
                  </a:solidFill>
                  <a:effectLst/>
                  <a:latin typeface="Arial" charset="0"/>
                  <a:ea typeface="ＭＳ Ｐゴシック" pitchFamily="1" charset="-128"/>
                </a:rPr>
                <a:t>Top 10%   </a:t>
              </a:r>
              <a:r>
                <a:rPr lang="en-US" sz="900" b="0" i="1" dirty="0">
                  <a:solidFill>
                    <a:srgbClr val="FF0000"/>
                  </a:solidFill>
                </a:rPr>
                <a:t>Red Italics </a:t>
              </a:r>
              <a:r>
                <a:rPr lang="en-US" sz="900" b="0" dirty="0"/>
                <a:t>Weakness against the model</a:t>
              </a:r>
              <a:r>
                <a:rPr lang="en-US" sz="900" dirty="0"/>
                <a:t> </a:t>
              </a:r>
              <a:r>
                <a:rPr kumimoji="0" lang="en-US" sz="900" b="1" i="0" u="none" strike="noStrike" cap="none" normalizeH="0" baseline="0" dirty="0">
                  <a:ln>
                    <a:noFill/>
                  </a:ln>
                  <a:solidFill>
                    <a:srgbClr val="FFC000"/>
                  </a:solidFill>
                  <a:effectLst/>
                  <a:latin typeface="Arial" charset="0"/>
                  <a:ea typeface="ＭＳ Ｐゴシック" pitchFamily="1" charset="-128"/>
                </a:rPr>
                <a:t>  </a:t>
              </a:r>
            </a:p>
          </p:txBody>
        </p:sp>
        <p:sp>
          <p:nvSpPr>
            <p:cNvPr id="20" name="Cross 19"/>
            <p:cNvSpPr/>
            <p:nvPr/>
          </p:nvSpPr>
          <p:spPr bwMode="auto">
            <a:xfrm>
              <a:off x="3806767" y="144991"/>
              <a:ext cx="177800" cy="177800"/>
            </a:xfrm>
            <a:prstGeom prst="plus">
              <a:avLst>
                <a:gd name="adj" fmla="val 37054"/>
              </a:avLst>
            </a:prstGeom>
            <a:solidFill>
              <a:srgbClr val="0063FF"/>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1" name="Down Arrow 20"/>
            <p:cNvSpPr/>
            <p:nvPr/>
          </p:nvSpPr>
          <p:spPr bwMode="auto">
            <a:xfrm>
              <a:off x="4809009" y="141816"/>
              <a:ext cx="193675" cy="177800"/>
            </a:xfrm>
            <a:prstGeom prst="downArrow">
              <a:avLst>
                <a:gd name="adj1" fmla="val 33606"/>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23" name="5-Point Star 22"/>
            <p:cNvSpPr/>
            <p:nvPr/>
          </p:nvSpPr>
          <p:spPr bwMode="auto">
            <a:xfrm>
              <a:off x="5853586" y="138643"/>
              <a:ext cx="171448" cy="171448"/>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gr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a:xfrm>
            <a:off x="533400" y="457200"/>
            <a:ext cx="8153400" cy="394980"/>
          </a:xfrm>
        </p:spPr>
        <p:txBody>
          <a:bodyPr/>
          <a:lstStyle/>
          <a:p>
            <a:r>
              <a:rPr lang="en-US" dirty="0"/>
              <a:t>SE – detailed findings</a:t>
            </a:r>
          </a:p>
        </p:txBody>
      </p:sp>
      <p:sp>
        <p:nvSpPr>
          <p:cNvPr id="5" name="Content Placeholder 4"/>
          <p:cNvSpPr>
            <a:spLocks noGrp="1"/>
          </p:cNvSpPr>
          <p:nvPr>
            <p:ph idx="1"/>
          </p:nvPr>
        </p:nvSpPr>
        <p:spPr/>
        <p:txBody>
          <a:bodyPr/>
          <a:lstStyle/>
          <a:p>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3812497"/>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Community data - 15 min</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33719539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Mgmt, &amp; Regulatory</a:t>
            </a:r>
          </a:p>
        </p:txBody>
      </p:sp>
      <p:sp>
        <p:nvSpPr>
          <p:cNvPr id="14" name="TextBox 13"/>
          <p:cNvSpPr txBox="1"/>
          <p:nvPr/>
        </p:nvSpPr>
        <p:spPr>
          <a:xfrm>
            <a:off x="669901" y="29632"/>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extLst>
              <p:ext uri="{D42A27DB-BD31-4B8C-83A1-F6EECF244321}">
                <p14:modId xmlns:p14="http://schemas.microsoft.com/office/powerpoint/2010/main" val="377541605"/>
              </p:ext>
            </p:extLst>
          </p:nvPr>
        </p:nvGraphicFramePr>
        <p:xfrm>
          <a:off x="761998" y="376766"/>
          <a:ext cx="8001002" cy="6095999"/>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New business model opportunities emerge as a result of smart grid capabilities and are implemented.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Smart grid business activities provide sufficient financial resources to enable continued investment in smart grid sustainment and expansion.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Smart grid strategy capitalizes on smart grid as a foundation for the introduction of new services and product offerings.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Smart grid strategy is shared and revised collaboratively with external stakeholders.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Smart grid is a core competency throughout the organization.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Smart grid vision and strategy drive the organization’s strategy and direction.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86766">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Required authorizations for smart grid investments have been secured.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555609">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indent="0"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Smart grid leaders with explicit authority across functions and lines of business are designated to ensure effective implementation of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A smart grid governance model is established.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3.1	The smart grid vision, strategy, and business case are incorporated into the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86766">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2.6	There is support and funding for conducting proof-of-concept projects to evaluate feasibility and alignment.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39652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2.5	There is collaboration with regulators and other stakeholders regarding implementation of the smart grid vision and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Budgets are established specifically for funding the implementation of the smart grid vision.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Operational investment is explicitly aligned to the smart grid strategy.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 common smart grid vision is accepted across the organization.</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An initial smart grid strategy and a business plan are approved by management.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86766">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Discussions have been held with regulators about the organization’s smart grid vision.</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Experimental implementations of smart grid concepts are supported.</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8676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Smart grid vision is developed with a goal of operational improvement.</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bl>
          </a:graphicData>
        </a:graphic>
      </p:graphicFrame>
      <p:sp>
        <p:nvSpPr>
          <p:cNvPr id="13" name="Rectangle 12"/>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3200400"/>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Strategy, Mgmt, &amp; Regulatory</a:t>
            </a:r>
          </a:p>
        </p:txBody>
      </p:sp>
      <p:sp>
        <p:nvSpPr>
          <p:cNvPr id="28" name="Content Placeholder 27"/>
          <p:cNvSpPr>
            <a:spLocks noGrp="1"/>
          </p:cNvSpPr>
          <p:nvPr>
            <p:ph idx="4294967295"/>
          </p:nvPr>
        </p:nvSpPr>
        <p:spPr>
          <a:xfrm>
            <a:off x="2744788" y="914400"/>
            <a:ext cx="6399212"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2302348455"/>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530600"/>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23" name="Group 22"/>
          <p:cNvGrpSpPr/>
          <p:nvPr/>
        </p:nvGrpSpPr>
        <p:grpSpPr>
          <a:xfrm>
            <a:off x="4724400" y="0"/>
            <a:ext cx="4419600" cy="3581400"/>
            <a:chOff x="4724400" y="0"/>
            <a:chExt cx="4419600" cy="3581400"/>
          </a:xfrm>
        </p:grpSpPr>
        <p:sp>
          <p:nvSpPr>
            <p:cNvPr id="9" name="Rectangle 8"/>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6" name="Rectangle 15"/>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8" name="Rectangle 17"/>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21" name="Rectangle 20"/>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22" name="Rectangle 21"/>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Organization &amp; Structure</a:t>
            </a:r>
          </a:p>
        </p:txBody>
      </p:sp>
      <p:sp>
        <p:nvSpPr>
          <p:cNvPr id="14" name="TextBox 13"/>
          <p:cNvSpPr txBox="1"/>
          <p:nvPr/>
        </p:nvSpPr>
        <p:spPr>
          <a:xfrm>
            <a:off x="669901" y="-16934"/>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extLst>
              <p:ext uri="{D42A27DB-BD31-4B8C-83A1-F6EECF244321}">
                <p14:modId xmlns:p14="http://schemas.microsoft.com/office/powerpoint/2010/main" val="4172765192"/>
              </p:ext>
            </p:extLst>
          </p:nvPr>
        </p:nvGraphicFramePr>
        <p:xfrm>
          <a:off x="761998" y="346817"/>
          <a:ext cx="8001002" cy="6125952"/>
        </p:xfrm>
        <a:graphic>
          <a:graphicData uri="http://schemas.openxmlformats.org/drawingml/2006/table">
            <a:tbl>
              <a:tblPr/>
              <a:tblGrid>
                <a:gridCol w="458881">
                  <a:extLst>
                    <a:ext uri="{9D8B030D-6E8A-4147-A177-3AD203B41FA5}">
                      <a16:colId xmlns:a16="http://schemas.microsoft.com/office/drawing/2014/main" xmlns="" val="20000"/>
                    </a:ext>
                  </a:extLst>
                </a:gridCol>
                <a:gridCol w="458881">
                  <a:extLst>
                    <a:ext uri="{9D8B030D-6E8A-4147-A177-3AD203B41FA5}">
                      <a16:colId xmlns:a16="http://schemas.microsoft.com/office/drawing/2014/main" xmlns="" val="20001"/>
                    </a:ext>
                  </a:extLst>
                </a:gridCol>
                <a:gridCol w="7083240">
                  <a:extLst>
                    <a:ext uri="{9D8B030D-6E8A-4147-A177-3AD203B41FA5}">
                      <a16:colId xmlns:a16="http://schemas.microsoft.com/office/drawing/2014/main" xmlns="" val="20002"/>
                    </a:ext>
                  </a:extLst>
                </a:gridCol>
              </a:tblGrid>
              <a:tr h="458460">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Channels are in place to harvest ideas, develop them, and regard those who help shape future advances in process, workforce competencies, and technology.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The organization is able to readily adapt to support new ventures, products, and services that emerge as a result of smart grid.</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The organizational structure enables collaboration with other grid stakeholders to optimize overall grid operation and health.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458460">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Decision making occurs at the closest point of need as a result of an efficient organizational structure and the increased availability of information due to smart grid.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27005">
                <a:tc vMerge="1">
                  <a:txBody>
                    <a:bodyPr/>
                    <a:lstStyle/>
                    <a:p>
                      <a:pPr algn="l" fontAlgn="t"/>
                      <a:endParaRPr lang="en-US" sz="1100" b="0" i="0" u="none" strike="noStrike">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There is end-to-end grid </a:t>
                      </a:r>
                      <a:r>
                        <a:rPr lang="en-US" sz="1250" b="0" i="0" u="none" strike="noStrike" dirty="0" err="1">
                          <a:latin typeface="Arial Narrow"/>
                        </a:rPr>
                        <a:t>observability</a:t>
                      </a:r>
                      <a:r>
                        <a:rPr lang="en-US" sz="1250" b="0" i="0" u="none" strike="noStrike" dirty="0">
                          <a:latin typeface="Arial Narrow"/>
                        </a:rPr>
                        <a:t> that can be leveraged by internal and external stakeholders.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Management systems and organizational structure are capable of taking advantage of the increased visibility and control provided through smart grid.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27005">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3.6	Education and training are aligned to exploit smart grid capabilities.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3.5	A matrix or overlay structure to support smart grid activities is in place.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Leadership is consistent in communication and actions regarding smart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Performance and/or compensation are linked to smart grid success.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Smart grid measures are incorporated into the measurement system.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3.1	The smart grid vision and strategy are driving organizational change.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27005">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2.5	The linking of performance and/or compensation plans to achieve smart grid milestones is in progress.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Education and training to develop smart grid competencies have been identified and are available.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45846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Most smart grid implementation and deployment teams include participants from all functions and </a:t>
                      </a:r>
                      <a:r>
                        <a:rPr lang="en-US" sz="1250" b="0" i="0" u="none" strike="noStrike" dirty="0" err="1">
                          <a:latin typeface="Arial Narrow"/>
                        </a:rPr>
                        <a:t>LOBs</a:t>
                      </a:r>
                      <a:r>
                        <a:rPr lang="en-US" sz="1250" b="0" i="0" u="none" strike="noStrike" dirty="0">
                          <a:latin typeface="Arial Narrow"/>
                        </a:rPr>
                        <a:t> that the deployment will impact.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6722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The organization has aligned most operations around end-to-end processes.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439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A new vision for a smart grid begins to drive change and affect related priorities like addressing the need for an adequately skilled workforce in a smart grid environment.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27005">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Smart grid awareness efforts to inform the workforce of smart grid activities have been initiated.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Leadership has demonstrated a commitment to change the organization in support of achieving smart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2700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The organization has articulated its need to build smart grid competencies in its workforce.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bl>
          </a:graphicData>
        </a:graphic>
      </p:graphicFrame>
      <p:sp>
        <p:nvSpPr>
          <p:cNvPr id="6" name="Rectangle 5"/>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2986274"/>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Organization &amp; Structure</a:t>
            </a:r>
          </a:p>
        </p:txBody>
      </p:sp>
      <p:sp>
        <p:nvSpPr>
          <p:cNvPr id="28" name="Content Placeholder 27"/>
          <p:cNvSpPr>
            <a:spLocks noGrp="1"/>
          </p:cNvSpPr>
          <p:nvPr>
            <p:ph idx="4294967295"/>
          </p:nvPr>
        </p:nvSpPr>
        <p:spPr>
          <a:xfrm>
            <a:off x="2782888" y="914400"/>
            <a:ext cx="6361112"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1080598289"/>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316474"/>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10" name="Group 9"/>
          <p:cNvGrpSpPr/>
          <p:nvPr/>
        </p:nvGrpSpPr>
        <p:grpSpPr>
          <a:xfrm>
            <a:off x="4724400" y="0"/>
            <a:ext cx="4419600" cy="3581400"/>
            <a:chOff x="4724400" y="0"/>
            <a:chExt cx="4419600" cy="3581400"/>
          </a:xfrm>
        </p:grpSpPr>
        <p:sp>
          <p:nvSpPr>
            <p:cNvPr id="11" name="Rectangle 10"/>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2" name="Rectangle 11"/>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3" name="Rectangle 12"/>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14" name="Rectangle 13"/>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15" name="Rectangle 14"/>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Grid Operations</a:t>
            </a:r>
          </a:p>
        </p:txBody>
      </p:sp>
      <p:sp>
        <p:nvSpPr>
          <p:cNvPr id="14" name="TextBox 13"/>
          <p:cNvSpPr txBox="1"/>
          <p:nvPr/>
        </p:nvSpPr>
        <p:spPr>
          <a:xfrm>
            <a:off x="669901" y="33865"/>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extLst>
              <p:ext uri="{D42A27DB-BD31-4B8C-83A1-F6EECF244321}">
                <p14:modId xmlns:p14="http://schemas.microsoft.com/office/powerpoint/2010/main" val="1265788106"/>
              </p:ext>
            </p:extLst>
          </p:nvPr>
        </p:nvGraphicFramePr>
        <p:xfrm>
          <a:off x="761998" y="368297"/>
          <a:ext cx="8001002" cy="6096007"/>
        </p:xfrm>
        <a:graphic>
          <a:graphicData uri="http://schemas.openxmlformats.org/drawingml/2006/table">
            <a:tbl>
              <a:tblPr/>
              <a:tblGrid>
                <a:gridCol w="437029">
                  <a:extLst>
                    <a:ext uri="{9D8B030D-6E8A-4147-A177-3AD203B41FA5}">
                      <a16:colId xmlns:a16="http://schemas.microsoft.com/office/drawing/2014/main" xmlns="" val="20000"/>
                    </a:ext>
                  </a:extLst>
                </a:gridCol>
                <a:gridCol w="437029">
                  <a:extLst>
                    <a:ext uri="{9D8B030D-6E8A-4147-A177-3AD203B41FA5}">
                      <a16:colId xmlns:a16="http://schemas.microsoft.com/office/drawing/2014/main" xmlns="" val="20001"/>
                    </a:ext>
                  </a:extLst>
                </a:gridCol>
                <a:gridCol w="7126944">
                  <a:extLst>
                    <a:ext uri="{9D8B030D-6E8A-4147-A177-3AD203B41FA5}">
                      <a16:colId xmlns:a16="http://schemas.microsoft.com/office/drawing/2014/main" xmlns="" val="20002"/>
                    </a:ext>
                  </a:extLst>
                </a:gridCol>
              </a:tblGrid>
              <a:tr h="263257">
                <a:tc rowSpan="2">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System-wide, analytics-based, and automated grid decision making is in place.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Self-healing capabilities are present.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63257">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4.5	There is automated decision-making within protection schemes that is based on wide-area monitoring.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4.4	Grid operations information has been made available across functions and </a:t>
                      </a:r>
                      <a:r>
                        <a:rPr lang="en-US" sz="1250" b="0" i="0" u="none" strike="noStrike" dirty="0" err="1">
                          <a:latin typeface="Arial Narrow"/>
                        </a:rPr>
                        <a:t>LOBs</a:t>
                      </a:r>
                      <a:r>
                        <a:rPr lang="en-US" sz="1250" b="0" i="0" u="none" strike="noStrike" dirty="0">
                          <a:latin typeface="Arial Narrow"/>
                        </a:rPr>
                        <a: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Operational forecasts are based on data gathered through smart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Grid operational management is based on near real-time data.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Operational data from smart grid deployments is being used to optimize processes across the organization.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63257">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3.6	There is automated decision-making within protection schemes.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3.5	Grid data is used by an organization’s security functions.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Smart meters are important grid management sensors.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Grid operations planning is now fact-based using grid data made available by smart grid capabilities.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Control analytics have been implemented and are used to improve cross-LOB decision-making.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72496">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3.1	Smart grid information is available across systems and organizational functions.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63257">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Investment in and expansion of data communications networks in support of grid operations is underway.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410814">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Aside from SCADA, piloting of remote asset monitoring of key grid assets to support manual decision making is underway.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410814">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Advanced outage restoration schemes are being implemented, which resolve or reduce the magnitude of unplanned outages.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Distribution</a:t>
                      </a:r>
                      <a:r>
                        <a:rPr lang="en-US" sz="1250" b="0" i="0" u="none" strike="noStrike" baseline="0" dirty="0">
                          <a:latin typeface="Arial Narrow"/>
                        </a:rPr>
                        <a:t> substation are automated and linked to some form of remote distribution automation.</a:t>
                      </a:r>
                      <a:endParaRPr lang="en-US" sz="1250" b="0" i="0" u="none" strike="noStrike" dirty="0">
                        <a:latin typeface="Arial Narrow"/>
                      </a:endParaRP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63257">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1.5	Safety and security (physical and cyber) requirements are considered.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1.4	Outage and distribution management systems linked to substation automation are being explored and evaluated.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Proof-of-concept projects and component testing for grid monitoring and control are underway.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New sensors, switches, and communications technologies are evaluated for grid monitoring and control.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r h="26325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Business cases for new equipment and systems related to smart grid are approved.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21"/>
                  </a:ext>
                </a:extLst>
              </a:tr>
            </a:tbl>
          </a:graphicData>
        </a:graphic>
      </p:graphicFrame>
      <p:sp>
        <p:nvSpPr>
          <p:cNvPr id="6" name="Rectangle 5"/>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3124200"/>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Grid Operations</a:t>
            </a:r>
          </a:p>
        </p:txBody>
      </p:sp>
      <p:sp>
        <p:nvSpPr>
          <p:cNvPr id="28" name="Content Placeholder 27"/>
          <p:cNvSpPr>
            <a:spLocks noGrp="1"/>
          </p:cNvSpPr>
          <p:nvPr>
            <p:ph idx="4294967295"/>
          </p:nvPr>
        </p:nvSpPr>
        <p:spPr>
          <a:xfrm>
            <a:off x="2698750" y="914400"/>
            <a:ext cx="6445250"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1195879881"/>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454400"/>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10" name="Group 9"/>
          <p:cNvGrpSpPr/>
          <p:nvPr/>
        </p:nvGrpSpPr>
        <p:grpSpPr>
          <a:xfrm>
            <a:off x="4724400" y="0"/>
            <a:ext cx="4419600" cy="3581400"/>
            <a:chOff x="4724400" y="0"/>
            <a:chExt cx="4419600" cy="3581400"/>
          </a:xfrm>
        </p:grpSpPr>
        <p:sp>
          <p:nvSpPr>
            <p:cNvPr id="11" name="Rectangle 10"/>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2" name="Rectangle 11"/>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3" name="Rectangle 12"/>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14" name="Rectangle 13"/>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15" name="Rectangle 14"/>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GMM_Powerpoi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429000" cy="6462233"/>
          </a:xfrm>
          <a:prstGeom prst="rect">
            <a:avLst/>
          </a:prstGeom>
        </p:spPr>
      </p:pic>
      <p:sp>
        <p:nvSpPr>
          <p:cNvPr id="4" name="Title 3"/>
          <p:cNvSpPr>
            <a:spLocks noGrp="1"/>
          </p:cNvSpPr>
          <p:nvPr>
            <p:ph type="title"/>
          </p:nvPr>
        </p:nvSpPr>
        <p:spPr>
          <a:xfrm>
            <a:off x="3886200" y="422274"/>
            <a:ext cx="4876800" cy="873125"/>
          </a:xfrm>
        </p:spPr>
        <p:txBody>
          <a:bodyPr/>
          <a:lstStyle/>
          <a:p>
            <a:r>
              <a:rPr lang="en-US" dirty="0"/>
              <a:t>A major power grid transformation is underway</a:t>
            </a:r>
          </a:p>
        </p:txBody>
      </p:sp>
      <p:sp>
        <p:nvSpPr>
          <p:cNvPr id="6" name="Content Placeholder 3"/>
          <p:cNvSpPr txBox="1">
            <a:spLocks/>
          </p:cNvSpPr>
          <p:nvPr/>
        </p:nvSpPr>
        <p:spPr bwMode="gray">
          <a:xfrm>
            <a:off x="3886200" y="1600200"/>
            <a:ext cx="48006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ts val="1200"/>
              </a:spcBef>
              <a:spcAft>
                <a:spcPts val="3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2pPr>
            <a:lvl3pPr marL="576263" indent="-177800" algn="l" rtl="0" eaLnBrk="1" fontAlgn="base" hangingPunct="1">
              <a:lnSpc>
                <a:spcPct val="95000"/>
              </a:lnSpc>
              <a:spcBef>
                <a:spcPct val="0"/>
              </a:spcBef>
              <a:spcAft>
                <a:spcPct val="25000"/>
              </a:spcAft>
              <a:buFont typeface="Times" pitchFamily="1" charset="0"/>
              <a:buChar char="–"/>
              <a:defRPr baseline="0">
                <a:solidFill>
                  <a:srgbClr val="00514E"/>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baseline="0">
                <a:solidFill>
                  <a:srgbClr val="EF8201"/>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a:spcAft>
                <a:spcPts val="900"/>
              </a:spcAft>
            </a:pPr>
            <a:r>
              <a:rPr lang="en-US" sz="2400" dirty="0">
                <a:solidFill>
                  <a:srgbClr val="000000"/>
                </a:solidFill>
                <a:latin typeface="Arial"/>
              </a:rPr>
              <a:t>How can utilities</a:t>
            </a:r>
          </a:p>
          <a:p>
            <a:pPr lvl="1">
              <a:spcAft>
                <a:spcPts val="1200"/>
              </a:spcAft>
            </a:pPr>
            <a:r>
              <a:rPr lang="en-US" b="0" dirty="0">
                <a:solidFill>
                  <a:srgbClr val="000000"/>
                </a:solidFill>
                <a:latin typeface="Arial"/>
              </a:rPr>
              <a:t>Develop effective roadmaps?</a:t>
            </a:r>
          </a:p>
          <a:p>
            <a:pPr lvl="1">
              <a:spcAft>
                <a:spcPts val="1200"/>
              </a:spcAft>
            </a:pPr>
            <a:r>
              <a:rPr lang="en-US" b="0" dirty="0">
                <a:solidFill>
                  <a:srgbClr val="000000"/>
                </a:solidFill>
                <a:latin typeface="Arial"/>
              </a:rPr>
              <a:t>Track progress?</a:t>
            </a:r>
          </a:p>
          <a:p>
            <a:pPr lvl="1">
              <a:spcAft>
                <a:spcPts val="1200"/>
              </a:spcAft>
            </a:pPr>
            <a:r>
              <a:rPr lang="en-US" b="0" dirty="0">
                <a:solidFill>
                  <a:srgbClr val="000000"/>
                </a:solidFill>
                <a:latin typeface="Arial"/>
              </a:rPr>
              <a:t>Understand their posture in comparison to peers?</a:t>
            </a:r>
          </a:p>
          <a:p>
            <a:pPr marL="114300" lvl="1" indent="0" algn="ctr">
              <a:spcAft>
                <a:spcPts val="1200"/>
              </a:spcAft>
              <a:buFont typeface="Times" pitchFamily="1" charset="0"/>
              <a:buNone/>
            </a:pPr>
            <a:endParaRPr lang="en-US" b="0" dirty="0">
              <a:solidFill>
                <a:srgbClr val="000000"/>
              </a:solidFill>
              <a:latin typeface="Arial"/>
            </a:endParaRPr>
          </a:p>
          <a:p>
            <a:r>
              <a:rPr lang="en-US" sz="2400" dirty="0">
                <a:solidFill>
                  <a:srgbClr val="000000"/>
                </a:solidFill>
                <a:latin typeface="Arial"/>
              </a:rPr>
              <a:t>The Smart Grid Maturity Model </a:t>
            </a:r>
            <a:br>
              <a:rPr lang="en-US" sz="2400" dirty="0">
                <a:solidFill>
                  <a:srgbClr val="000000"/>
                </a:solidFill>
                <a:latin typeface="Arial"/>
              </a:rPr>
            </a:br>
            <a:r>
              <a:rPr lang="en-US" sz="2400" dirty="0">
                <a:solidFill>
                  <a:srgbClr val="000000"/>
                </a:solidFill>
                <a:latin typeface="Arial"/>
              </a:rPr>
              <a:t>was developed by utilities to </a:t>
            </a:r>
            <a:br>
              <a:rPr lang="en-US" sz="2400" dirty="0">
                <a:solidFill>
                  <a:srgbClr val="000000"/>
                </a:solidFill>
                <a:latin typeface="Arial"/>
              </a:rPr>
            </a:br>
            <a:r>
              <a:rPr lang="en-US" sz="2400" dirty="0">
                <a:solidFill>
                  <a:srgbClr val="000000"/>
                </a:solidFill>
                <a:latin typeface="Arial"/>
              </a:rPr>
              <a:t>address these concerns</a:t>
            </a:r>
          </a:p>
        </p:txBody>
      </p:sp>
    </p:spTree>
    <p:extLst>
      <p:ext uri="{BB962C8B-B14F-4D97-AF65-F5344CB8AC3E}">
        <p14:creationId xmlns:p14="http://schemas.microsoft.com/office/powerpoint/2010/main" val="328908934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 and Asset Management</a:t>
            </a:r>
          </a:p>
        </p:txBody>
      </p:sp>
      <p:sp>
        <p:nvSpPr>
          <p:cNvPr id="14" name="TextBox 13"/>
          <p:cNvSpPr txBox="1"/>
          <p:nvPr/>
        </p:nvSpPr>
        <p:spPr>
          <a:xfrm>
            <a:off x="669901" y="50799"/>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nvGraphicFramePr>
        <p:xfrm>
          <a:off x="761998" y="376777"/>
          <a:ext cx="8001002" cy="6095990"/>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472688">
                <a:tc rowSpan="2">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Assets are leveraged to maximize utilization, including just-in-time asset retirement, based on smart grid data and systems.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47268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The use of assets between and across supply chain participants is optimized with processes defined and executed across the supply chain.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72688">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4.4	Service life for key grid components is managed through condition-based and predictive maintenance, and is based on real and current asset data.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Performance and usage of assets is optimized across the asset fleet and across asset classes.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Asset models are based on real performance and monitoring data.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A complete view of assets based on status, connectivity, and proximity is available to the organization.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3967">
                <a:tc rowSpan="7">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3.7	Modeling of asset investments for key components is underway.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3.6	Asset inventory is being tracked using automation.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3.5	An integrated view of GIS and asset monitoring is in place.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47268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Integration of remote asset monitoring with mobile workforce systems, in order to automate work order creation, is underway.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Remote asset monitoring capabilities are integrated with asset management.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CBM programs for key components are in place.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233363" indent="-233363" algn="l" fontAlgn="b"/>
                      <a:r>
                        <a:rPr lang="en-US" sz="1250" b="0" i="0" u="none" strike="noStrike" dirty="0">
                          <a:latin typeface="Arial Narrow"/>
                        </a:rPr>
                        <a:t>3.1	Performance, trend analysis, and event audit data are available for components of the organization’s systems.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xmlns="" val="10012"/>
                  </a:ext>
                </a:extLst>
              </a:tr>
              <a:tr h="243967">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An organization-wide mobile workforce strategy is in development.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472688">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An integrated view of GIS for asset monitoring based on location, status, and interconnectivity (nodal) has been developed.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87821">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An approach to track, inventory, and maintain event histories of assets is in development.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472688">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Asset and workforce management equipment and systems are being evaluated for their potential alignment to the smart grid vision.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43967">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Potential uses of remote asset monitoring are being evaluated.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88404">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Enhancements to work and asset management have been built into approved business cases.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bl>
          </a:graphicData>
        </a:graphic>
      </p:graphicFrame>
      <p:sp>
        <p:nvSpPr>
          <p:cNvPr id="6" name="Rectangle 5"/>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3124200"/>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Work and Asset Management</a:t>
            </a:r>
          </a:p>
        </p:txBody>
      </p:sp>
      <p:sp>
        <p:nvSpPr>
          <p:cNvPr id="28" name="Content Placeholder 27"/>
          <p:cNvSpPr>
            <a:spLocks noGrp="1"/>
          </p:cNvSpPr>
          <p:nvPr>
            <p:ph idx="4294967295"/>
          </p:nvPr>
        </p:nvSpPr>
        <p:spPr>
          <a:xfrm>
            <a:off x="2801938" y="914400"/>
            <a:ext cx="6342062"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454400"/>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10" name="Group 9"/>
          <p:cNvGrpSpPr/>
          <p:nvPr/>
        </p:nvGrpSpPr>
        <p:grpSpPr>
          <a:xfrm>
            <a:off x="4724400" y="0"/>
            <a:ext cx="4419600" cy="3581400"/>
            <a:chOff x="4724400" y="0"/>
            <a:chExt cx="4419600" cy="3581400"/>
          </a:xfrm>
        </p:grpSpPr>
        <p:sp>
          <p:nvSpPr>
            <p:cNvPr id="11" name="Rectangle 10"/>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2" name="Rectangle 11"/>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3" name="Rectangle 12"/>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14" name="Rectangle 13"/>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15" name="Rectangle 14"/>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a:t>
            </a:r>
          </a:p>
        </p:txBody>
      </p:sp>
      <p:sp>
        <p:nvSpPr>
          <p:cNvPr id="15" name="TextBox 14"/>
          <p:cNvSpPr txBox="1"/>
          <p:nvPr/>
        </p:nvSpPr>
        <p:spPr>
          <a:xfrm>
            <a:off x="669901" y="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extLst>
              <p:ext uri="{D42A27DB-BD31-4B8C-83A1-F6EECF244321}">
                <p14:modId xmlns:p14="http://schemas.microsoft.com/office/powerpoint/2010/main" val="3570255676"/>
              </p:ext>
            </p:extLst>
          </p:nvPr>
        </p:nvGraphicFramePr>
        <p:xfrm>
          <a:off x="761998" y="376766"/>
          <a:ext cx="8001002" cy="6096012"/>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234462">
                <a:tc rowSpan="2">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5.2	The enterprise information infrastructure can automatically identify, mitigate, and recover from cyber incidents.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5.1	Autonomic computing and machine learning are implemented.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34462">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4.6	Security strategy and tactics continually evolve based on changes in the operational environment and lessons learned.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4.5	Performance is improved through sophisticated systems that are informed by smart grid data.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4.4	Predictive modeling and near real-time simulation are used to optimize support processes.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4.3	Systems have sufficient wide-area situational awareness to enable real-time monitoring and control for complex events.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4.2	Business processes are optimized by leveraging the enterprise IT architecture.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4.1	Data flows end to end from customer to generation.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34462">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3.6	A detailed data communication strategy and corresponding tactics that cross functions and </a:t>
                      </a:r>
                      <a:r>
                        <a:rPr lang="en-US" sz="1200" b="0" i="0" u="none" strike="noStrike" dirty="0" err="1">
                          <a:latin typeface="Arial Narrow"/>
                        </a:rPr>
                        <a:t>LOBs</a:t>
                      </a:r>
                      <a:r>
                        <a:rPr lang="en-US" sz="1200" b="0" i="0" u="none" strike="noStrike" dirty="0">
                          <a:latin typeface="Arial Narrow"/>
                        </a:rPr>
                        <a:t> are in place.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3.5	The organization has an advanced sensor plan.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3.4	The use of advanced distributed intelligence and analytical capabilities are enabled through smart grid technology.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3.3	Smart grid-specific technology has been implemented to improve cross-LOB performance.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3.2	Systems adhere to an enterprise IT architectural framework for smart grid.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3.1	Smart grid-impacted business processes are aligned with the enterprise IT architecture across </a:t>
                      </a:r>
                      <a:r>
                        <a:rPr lang="en-US" sz="1200" b="0" i="0" u="none" strike="noStrike" dirty="0" err="1">
                          <a:latin typeface="Arial Narrow"/>
                        </a:rPr>
                        <a:t>LOBs</a:t>
                      </a:r>
                      <a:r>
                        <a:rPr lang="en-US" sz="1200" b="0" i="0" u="none" strike="noStrike" dirty="0">
                          <a:latin typeface="Arial Narrow"/>
                        </a:rPr>
                        <a: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34462">
                <a:tc rowSpan="7">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2.7	Security is built into all smart grid initiatives from the outset.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2.6	Pilots based on connectivity to distributed </a:t>
                      </a:r>
                      <a:r>
                        <a:rPr lang="en-US" sz="1200" b="0" i="0" u="none" strike="noStrike" dirty="0" err="1">
                          <a:latin typeface="Arial Narrow"/>
                        </a:rPr>
                        <a:t>IEDs</a:t>
                      </a:r>
                      <a:r>
                        <a:rPr lang="en-US" sz="1200" b="0" i="0" u="none" strike="noStrike" dirty="0">
                          <a:latin typeface="Arial Narrow"/>
                        </a:rPr>
                        <a:t> are underway.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2.5	There is a data communications strategy for the grid.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34462">
                <a:tc vMerge="1">
                  <a:txBody>
                    <a:bodyPr/>
                    <a:lstStyle/>
                    <a:p>
                      <a:pPr algn="l" fontAlgn="t"/>
                      <a:endParaRPr lang="en-US" sz="1100" b="0" i="0" u="none" strike="noStrike">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2.4	A common technology evaluation and selection process is applied for all smart grid activities.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2.3	Standards are selected to support the smart grid strategy within the enterprise IT architecture.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2.2	Changes to the enterprise IT architecture that enable smart grid are being deployed.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2.1	Tactical IT investments are aligned to an enterprise IT architecture within an LOB.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r h="234462">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1.5	There is a process to evaluate and select technologies in alignment with smart grid vision and strategies. </a:t>
                      </a:r>
                    </a:p>
                  </a:txBody>
                  <a:tcPr marL="12700" marR="12700" marT="1270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1"/>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1.4	Opportunities are identified to use technology to improve departmental performance.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2"/>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1.3	A change control process is used for applications and IT infrastructure.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3"/>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1.2	Existing or proposed IT architectures have been evaluated for quality attributes that support smart grid applications. </a:t>
                      </a:r>
                    </a:p>
                  </a:txBody>
                  <a:tcPr marL="12700" marR="12700" marT="12700" marB="0" anchor="ctr">
                    <a:lnL>
                      <a:noFill/>
                    </a:lnL>
                    <a:lnR w="12700" cap="flat" cmpd="sng" algn="ctr">
                      <a:solidFill>
                        <a:scrgbClr r="0" g="0" b="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4"/>
                  </a:ext>
                </a:extLst>
              </a:tr>
              <a:tr h="23446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1.1	An enterprise IT architecture exists or is under development. </a:t>
                      </a:r>
                    </a:p>
                  </a:txBody>
                  <a:tcPr marL="12700" marR="12700" marT="1270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25"/>
                  </a:ext>
                </a:extLst>
              </a:tr>
            </a:tbl>
          </a:graphicData>
        </a:graphic>
      </p:graphicFrame>
      <p:sp>
        <p:nvSpPr>
          <p:cNvPr id="6" name="Rectangle 5"/>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62529" y="2940958"/>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Technology</a:t>
            </a:r>
          </a:p>
        </p:txBody>
      </p:sp>
      <p:sp>
        <p:nvSpPr>
          <p:cNvPr id="28" name="Content Placeholder 27"/>
          <p:cNvSpPr>
            <a:spLocks noGrp="1"/>
          </p:cNvSpPr>
          <p:nvPr>
            <p:ph idx="4294967295"/>
          </p:nvPr>
        </p:nvSpPr>
        <p:spPr>
          <a:xfrm>
            <a:off x="2735263" y="914400"/>
            <a:ext cx="6408737"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4223185696"/>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62529" y="3271158"/>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10" name="Group 9"/>
          <p:cNvGrpSpPr/>
          <p:nvPr/>
        </p:nvGrpSpPr>
        <p:grpSpPr>
          <a:xfrm>
            <a:off x="4724400" y="0"/>
            <a:ext cx="4419600" cy="3581400"/>
            <a:chOff x="4724400" y="0"/>
            <a:chExt cx="4419600" cy="3581400"/>
          </a:xfrm>
        </p:grpSpPr>
        <p:sp>
          <p:nvSpPr>
            <p:cNvPr id="11" name="Rectangle 10"/>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2" name="Rectangle 11"/>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3" name="Rectangle 12"/>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14" name="Rectangle 13"/>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15" name="Rectangle 14"/>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Customer</a:t>
            </a:r>
          </a:p>
        </p:txBody>
      </p:sp>
      <p:sp>
        <p:nvSpPr>
          <p:cNvPr id="22" name="TextBox 21"/>
          <p:cNvSpPr txBox="1"/>
          <p:nvPr/>
        </p:nvSpPr>
        <p:spPr>
          <a:xfrm>
            <a:off x="669901" y="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extLst>
              <p:ext uri="{D42A27DB-BD31-4B8C-83A1-F6EECF244321}">
                <p14:modId xmlns:p14="http://schemas.microsoft.com/office/powerpoint/2010/main" val="346518268"/>
              </p:ext>
            </p:extLst>
          </p:nvPr>
        </p:nvGraphicFramePr>
        <p:xfrm>
          <a:off x="761998" y="376774"/>
          <a:ext cx="8001002" cy="6095995"/>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196645">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5.5	The organization plays a leadership role in industry-wide information sharing and standards development efforts for smart grid.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5.4	Security and privacy for all customer data is assured.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5.3	Plug-and-play, customer-based generation is supported.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5.2	There is automatic outage detection at premise or device level.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5.1	Customers can manage their end-to-end energy supply and usage levels.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196645">
                <a:tc rowSpan="7">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4.7	A common customer experience has been integrated.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4.6	In-home net billing programs are enabled.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4.5	Automatic response to pricing signals for devices within the customer’s premise is supported.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4.4	Residential customers participate in demand response and/or utility-managed remote load control programs.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4.3	Customers have access to near real-time data on their own usage.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4.2	There is outage detection and proactive notification at the circuit level.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4.1	Support is provided to customers to help analyze and compare usage against all available pricing programs.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196645">
                <a:tc rowSpan="9">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3.9	All customer products and services have built-standards based on security and privacy controls.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3.8	Customer education on how to use smart grid services to curtail peak usage is provided.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3.7	A common experience has been implemented across two or more customer interface channels.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196645">
                <a:tc vMerge="1">
                  <a:txBody>
                    <a:bodyPr/>
                    <a:lstStyle/>
                    <a:p>
                      <a:pPr algn="l" fontAlgn="t"/>
                      <a:endParaRPr lang="en-US" sz="1100" b="0" i="0" u="none" strike="noStrike">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3.6	Residential customers have on-demand access to daily usage data.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3.5	There is automatic outage detection at the substation level.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3.4	Demand response and/or remote load control is available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3.3	A remote connect/disconnect capability is deployed.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3.2	Two-way meter communication has been deployed.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3.1	The organization tailors programs to customer segments.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r h="196645">
                <a:tc rowSpan="6">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2.6	Security and privacy requirements for customer protection are specified for smart grid-related pilot projects and </a:t>
                      </a:r>
                      <a:r>
                        <a:rPr lang="en-US" sz="1100" b="0" i="0" u="none" strike="noStrike" dirty="0" err="1">
                          <a:latin typeface="Arial Narrow"/>
                        </a:rPr>
                        <a:t>RFPs</a:t>
                      </a:r>
                      <a:r>
                        <a:rPr lang="en-US" sz="1100" b="0" i="0" u="none" strike="noStrike" dirty="0">
                          <a:latin typeface="Arial Narrow"/>
                        </a:rPr>
                        <a:t>.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1"/>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2.5	The impact on the customer of new services and delivery processes is being assessed.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2"/>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2.4	Remote connect/disconnect is being piloted for residential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3"/>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2.3	The organization is modeling the reliability of grid equipment.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4"/>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2.2	The organization has frequent (more than monthly) knowledge of residential customer usage.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5"/>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2.1	Pilots of remote AMI/AMR are being conducted or have been deployed.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6"/>
                  </a:ext>
                </a:extLst>
              </a:tr>
              <a:tr h="196645">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1.4	The utility consults with public utility commissions and/or other government organizations concerning the impact on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7"/>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1.3	A vision of the future grid is being communicated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8"/>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1.2	Security and privacy implications of smart grid are being investigated.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29"/>
                  </a:ext>
                </a:extLst>
              </a:tr>
              <a:tr h="196645">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33363" marR="0" indent="-233363" algn="l" defTabSz="914400" rtl="0" eaLnBrk="1" fontAlgn="t" latinLnBrk="0" hangingPunct="1">
                        <a:lnSpc>
                          <a:spcPct val="100000"/>
                        </a:lnSpc>
                        <a:spcBef>
                          <a:spcPts val="0"/>
                        </a:spcBef>
                        <a:spcAft>
                          <a:spcPts val="0"/>
                        </a:spcAft>
                        <a:buClrTx/>
                        <a:buSzTx/>
                        <a:buFontTx/>
                        <a:buNone/>
                        <a:tabLst/>
                        <a:defRPr/>
                      </a:pPr>
                      <a:r>
                        <a:rPr lang="en-US" sz="1100" b="0" i="0" u="none" strike="noStrike" dirty="0">
                          <a:latin typeface="Arial Narrow"/>
                        </a:rPr>
                        <a:t>1.1	Research is being conducted on how to use smart grid technologies to enhance the customer’s experience, benefits, and participation.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30"/>
                  </a:ext>
                </a:extLst>
              </a:tr>
            </a:tbl>
          </a:graphicData>
        </a:graphic>
      </p:graphicFrame>
      <p:sp>
        <p:nvSpPr>
          <p:cNvPr id="6" name="Rectangle 5"/>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3124200"/>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Customer</a:t>
            </a:r>
          </a:p>
        </p:txBody>
      </p:sp>
      <p:sp>
        <p:nvSpPr>
          <p:cNvPr id="28" name="Content Placeholder 27"/>
          <p:cNvSpPr>
            <a:spLocks noGrp="1"/>
          </p:cNvSpPr>
          <p:nvPr>
            <p:ph idx="4294967295"/>
          </p:nvPr>
        </p:nvSpPr>
        <p:spPr>
          <a:xfrm>
            <a:off x="2895600" y="914400"/>
            <a:ext cx="6248400"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138896371"/>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454400"/>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10" name="Group 9"/>
          <p:cNvGrpSpPr/>
          <p:nvPr/>
        </p:nvGrpSpPr>
        <p:grpSpPr>
          <a:xfrm>
            <a:off x="4724400" y="0"/>
            <a:ext cx="4419600" cy="3581400"/>
            <a:chOff x="4724400" y="0"/>
            <a:chExt cx="4419600" cy="3581400"/>
          </a:xfrm>
        </p:grpSpPr>
        <p:sp>
          <p:nvSpPr>
            <p:cNvPr id="11" name="Rectangle 10"/>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2" name="Rectangle 11"/>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3" name="Rectangle 12"/>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14" name="Rectangle 13"/>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15" name="Rectangle 14"/>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Value Chain Integration</a:t>
            </a:r>
          </a:p>
        </p:txBody>
      </p:sp>
      <p:sp>
        <p:nvSpPr>
          <p:cNvPr id="14" name="TextBox 13"/>
          <p:cNvSpPr txBox="1"/>
          <p:nvPr/>
        </p:nvSpPr>
        <p:spPr>
          <a:xfrm>
            <a:off x="669901" y="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extLst>
              <p:ext uri="{D42A27DB-BD31-4B8C-83A1-F6EECF244321}">
                <p14:modId xmlns:p14="http://schemas.microsoft.com/office/powerpoint/2010/main" val="339310839"/>
              </p:ext>
            </p:extLst>
          </p:nvPr>
        </p:nvGraphicFramePr>
        <p:xfrm>
          <a:off x="761998" y="376771"/>
          <a:ext cx="8001002" cy="5928086"/>
        </p:xfrm>
        <a:graphic>
          <a:graphicData uri="http://schemas.openxmlformats.org/drawingml/2006/table">
            <a:tbl>
              <a:tblPr/>
              <a:tblGrid>
                <a:gridCol w="444660">
                  <a:extLst>
                    <a:ext uri="{9D8B030D-6E8A-4147-A177-3AD203B41FA5}">
                      <a16:colId xmlns:a16="http://schemas.microsoft.com/office/drawing/2014/main" xmlns="" val="20000"/>
                    </a:ext>
                  </a:extLst>
                </a:gridCol>
                <a:gridCol w="444660">
                  <a:extLst>
                    <a:ext uri="{9D8B030D-6E8A-4147-A177-3AD203B41FA5}">
                      <a16:colId xmlns:a16="http://schemas.microsoft.com/office/drawing/2014/main" xmlns="" val="20001"/>
                    </a:ext>
                  </a:extLst>
                </a:gridCol>
                <a:gridCol w="7111682">
                  <a:extLst>
                    <a:ext uri="{9D8B030D-6E8A-4147-A177-3AD203B41FA5}">
                      <a16:colId xmlns:a16="http://schemas.microsoft.com/office/drawing/2014/main" xmlns="" val="20002"/>
                    </a:ext>
                  </a:extLst>
                </a:gridCol>
              </a:tblGrid>
              <a:tr h="474652">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5.3	The organization’s automated control and resource optimization schemes consider and support regional and/or national grid optimization.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47465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5.2	Resources are adequately </a:t>
                      </a:r>
                      <a:r>
                        <a:rPr lang="en-US" sz="1250" b="0" i="0" u="none" strike="noStrike" dirty="0" err="1">
                          <a:latin typeface="Arial Narrow"/>
                        </a:rPr>
                        <a:t>dispatchable</a:t>
                      </a:r>
                      <a:r>
                        <a:rPr lang="en-US" sz="1250" b="0" i="0" u="none" strike="noStrike" dirty="0">
                          <a:latin typeface="Arial Narrow"/>
                        </a:rPr>
                        <a:t> and controllable so that the organization can take advantage of granular market options.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9299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5.1	The optimization of energy assets is automated across the full value chain.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2"/>
                  </a:ext>
                </a:extLst>
              </a:tr>
              <a:tr h="244982">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4.4	Visibility and potential control of customers’ large-demand appliances to balance demand and supply is available.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4.3	Secure two-way communications with Home Area Networks (</a:t>
                      </a:r>
                      <a:r>
                        <a:rPr lang="en-US" sz="1250" b="0" i="0" u="none" strike="noStrike" dirty="0" err="1">
                          <a:latin typeface="Arial Narrow"/>
                        </a:rPr>
                        <a:t>HANs</a:t>
                      </a:r>
                      <a:r>
                        <a:rPr lang="en-US" sz="1250" b="0" i="0" u="none" strike="noStrike" dirty="0">
                          <a:latin typeface="Arial Narrow"/>
                        </a:rPr>
                        <a:t>) are available.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4"/>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4.2	Portfolio optimization models that encompass available resources and real-time markets are implemented.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4.1	Energy resources (including Volt/VAR, DG, and DR) are </a:t>
                      </a:r>
                      <a:r>
                        <a:rPr lang="en-US" sz="1250" b="0" i="0" u="none" strike="noStrike" dirty="0" err="1">
                          <a:latin typeface="Arial Narrow"/>
                        </a:rPr>
                        <a:t>dispatchable</a:t>
                      </a:r>
                      <a:r>
                        <a:rPr lang="en-US" sz="1250" b="0" i="0" u="none" strike="noStrike" dirty="0">
                          <a:latin typeface="Arial Narrow"/>
                        </a:rPr>
                        <a:t> and tradable.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474652">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3.4	Security management and monitoring processes are deployed to protect the interactions with an expanded portfolio of value chain partners.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7465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3.3	Additional resources are available and deployed to provide substitutes for market products to support reliability or other objectives.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3.2	Customer premise energy management solutions with market and usage information are enabled.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3.1	An integrated resource plan is in place and includes new targeted resources and technologies.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44982">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2.4	Secure interactions have been piloted with an expanded portfolio of value chain partners.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2.3	Pilots to support a diverse resource portfolio have been conducted.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2.2	The value chain has been redefined based on its smart grid capabilities.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2.1	Support is provided for energy management systems for residential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306738">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1.5	Security requirements to enable interaction with an expanded portfolio of value chain partners have been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1.4	There is a strategy for creating and managing a diverse resource portfolio.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1.3	Energy storage options and the capabilities needed to support them are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1.2	Distributed generation sources and the capabilities needed to support them are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44982">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90513" marR="0" indent="-290513" algn="l" defTabSz="914400" rtl="0" eaLnBrk="1" fontAlgn="b" latinLnBrk="0" hangingPunct="1">
                        <a:lnSpc>
                          <a:spcPct val="100000"/>
                        </a:lnSpc>
                        <a:spcBef>
                          <a:spcPts val="0"/>
                        </a:spcBef>
                        <a:spcAft>
                          <a:spcPts val="0"/>
                        </a:spcAft>
                        <a:buClrTx/>
                        <a:buSzTx/>
                        <a:buFontTx/>
                        <a:buNone/>
                        <a:tabLst/>
                        <a:defRPr/>
                      </a:pPr>
                      <a:r>
                        <a:rPr lang="en-US" sz="1250" b="0" i="0" u="none" strike="noStrike" dirty="0">
                          <a:latin typeface="Arial Narrow"/>
                        </a:rPr>
                        <a:t>1.1	Assets and programs necessary to facilitate load management are identified.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bl>
          </a:graphicData>
        </a:graphic>
      </p:graphicFrame>
      <p:sp>
        <p:nvSpPr>
          <p:cNvPr id="6" name="Rectangle 5"/>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53458" y="2935517"/>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Value Chain Integration</a:t>
            </a:r>
          </a:p>
        </p:txBody>
      </p:sp>
      <p:sp>
        <p:nvSpPr>
          <p:cNvPr id="28" name="Content Placeholder 27"/>
          <p:cNvSpPr>
            <a:spLocks noGrp="1"/>
          </p:cNvSpPr>
          <p:nvPr>
            <p:ph idx="4294967295"/>
          </p:nvPr>
        </p:nvSpPr>
        <p:spPr>
          <a:xfrm>
            <a:off x="2809875" y="914400"/>
            <a:ext cx="6334125"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2146527562"/>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53458" y="3265717"/>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10" name="Group 9"/>
          <p:cNvGrpSpPr/>
          <p:nvPr/>
        </p:nvGrpSpPr>
        <p:grpSpPr>
          <a:xfrm>
            <a:off x="4724400" y="0"/>
            <a:ext cx="4419600" cy="3581400"/>
            <a:chOff x="4724400" y="0"/>
            <a:chExt cx="4419600" cy="3581400"/>
          </a:xfrm>
        </p:grpSpPr>
        <p:sp>
          <p:nvSpPr>
            <p:cNvPr id="11" name="Rectangle 10"/>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2" name="Rectangle 11"/>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3" name="Rectangle 12"/>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14" name="Rectangle 13"/>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15" name="Rectangle 14"/>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Societal and Environmental</a:t>
            </a:r>
          </a:p>
        </p:txBody>
      </p:sp>
      <p:sp>
        <p:nvSpPr>
          <p:cNvPr id="17" name="TextBox 16"/>
          <p:cNvSpPr txBox="1"/>
          <p:nvPr/>
        </p:nvSpPr>
        <p:spPr>
          <a:xfrm>
            <a:off x="669901" y="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8" name="Table 7"/>
          <p:cNvGraphicFramePr>
            <a:graphicFrameLocks noGrp="1"/>
          </p:cNvGraphicFramePr>
          <p:nvPr>
            <p:extLst>
              <p:ext uri="{D42A27DB-BD31-4B8C-83A1-F6EECF244321}">
                <p14:modId xmlns:p14="http://schemas.microsoft.com/office/powerpoint/2010/main" val="2601955364"/>
              </p:ext>
            </p:extLst>
          </p:nvPr>
        </p:nvGraphicFramePr>
        <p:xfrm>
          <a:off x="762000" y="376765"/>
          <a:ext cx="8001000" cy="5872964"/>
        </p:xfrm>
        <a:graphic>
          <a:graphicData uri="http://schemas.openxmlformats.org/drawingml/2006/table">
            <a:tbl>
              <a:tblPr/>
              <a:tblGrid>
                <a:gridCol w="463252">
                  <a:extLst>
                    <a:ext uri="{9D8B030D-6E8A-4147-A177-3AD203B41FA5}">
                      <a16:colId xmlns:a16="http://schemas.microsoft.com/office/drawing/2014/main" xmlns="" val="20000"/>
                    </a:ext>
                  </a:extLst>
                </a:gridCol>
                <a:gridCol w="463252">
                  <a:extLst>
                    <a:ext uri="{9D8B030D-6E8A-4147-A177-3AD203B41FA5}">
                      <a16:colId xmlns:a16="http://schemas.microsoft.com/office/drawing/2014/main" xmlns="" val="20001"/>
                    </a:ext>
                  </a:extLst>
                </a:gridCol>
                <a:gridCol w="7074496">
                  <a:extLst>
                    <a:ext uri="{9D8B030D-6E8A-4147-A177-3AD203B41FA5}">
                      <a16:colId xmlns:a16="http://schemas.microsoft.com/office/drawing/2014/main" xmlns="" val="20002"/>
                    </a:ext>
                  </a:extLst>
                </a:gridCol>
              </a:tblGrid>
              <a:tr h="476800">
                <a:tc rowSpan="3">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5</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5.3	The organization is a leader in developing and promoting industry-wide resilience best practices and/or technologies for protection of the national critical infrastructure.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xmlns="" val="10000"/>
                  </a:ext>
                </a:extLst>
              </a:tr>
              <a:tr h="4768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5.2	Customers control their energy-based environmental footprints through automatic optimization of their end-to-end energy supply and usage level (energy source and mix).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5.1	Triple bottom line goals align with local, regional, and national objectives.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xmlns="" val="10002"/>
                  </a:ext>
                </a:extLst>
              </a:tr>
              <a:tr h="476800">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4</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4.5	The organization fulfills its critical infrastructure assurance goals for resiliency, and contributes to those of the region and the nation.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0E0E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0E0E0"/>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4.4	End-user energy usage and devices are actively managed through the utility’s network.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xmlns="" val="10004"/>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4.3	Programs are in place to shave peak demand.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4.2	A public environmental and societal scorecard is maintained. </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6"/>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4.1	The organization collaborates with external stakeholders to address environmental and societal issues. </a:t>
                      </a:r>
                    </a:p>
                  </a:txBody>
                  <a:tcPr marL="12700" marR="12700" marT="1270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53764">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3</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3.4	The organization regularly reports on the societal and environmental impacts of its smart grid programs and technologies.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8"/>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3.3	Programs to encourage off-peak usage by customers are in place.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3.2	Segmented and tailored information that includes environmental and societal benefits and costs is available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0"/>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3.1	Performance of societal and environmental programs are measured and effectiveness is demonstrated.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46400">
                <a:tc rowSpan="5">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2</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2.5	Increasingly granular and more frequent consumption information is available to customers.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2"/>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2.4	Environmental proof-of-concept projects are underway that demonstrate smart grid benefits.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2.3	The organization considers a “triple bottom line” view when making decisions.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4"/>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2.2	Energy efficiency programs for customers have been established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2.1	Smart-grid strategies and work plans address societal and environmental issues.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6"/>
                  </a:ext>
                </a:extLst>
              </a:tr>
              <a:tr h="246400">
                <a:tc rowSpan="4">
                  <a:txBody>
                    <a:bodyPr/>
                    <a:lstStyle/>
                    <a:p>
                      <a:pPr algn="ctr" fontAlgn="t"/>
                      <a:r>
                        <a:rPr lang="en-US" sz="2200" b="1" i="0" u="none" strike="noStrike" dirty="0">
                          <a:solidFill>
                            <a:schemeClr val="tx1"/>
                          </a:solidFill>
                          <a:effectLst>
                            <a:outerShdw blurRad="50800" dist="38100" dir="2700000" algn="tl" rotWithShape="0">
                              <a:schemeClr val="bg1">
                                <a:alpha val="43000"/>
                              </a:schemeClr>
                            </a:outerShdw>
                          </a:effectLst>
                          <a:latin typeface="Arial"/>
                          <a:cs typeface="Arial"/>
                        </a:rPr>
                        <a:t>1</a:t>
                      </a:r>
                    </a:p>
                  </a:txBody>
                  <a:tcPr marL="1122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000"/>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1.4	The smart grid vision or strategy specifies the organization’s role in protecting the nation’s critical infrastructure.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9D9D9"/>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tab pos="233363" algn="l"/>
                        </a:tabLst>
                        <a:defRPr/>
                      </a:pPr>
                      <a:r>
                        <a:rPr lang="en-US" sz="1200" b="0" i="0" u="none" strike="noStrike" dirty="0">
                          <a:latin typeface="Arial Narrow"/>
                        </a:rPr>
                        <a:t>1.3	Environmental compliance performance records are available for public inspection.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18"/>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1.2	The environmental benefits of the smart grid vision and strategy are publicly promoted.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19"/>
                  </a:ext>
                </a:extLst>
              </a:tr>
              <a:tr h="246400">
                <a:tc vMerge="1">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t"/>
                      <a:endParaRPr lang="en-US" sz="1100" b="0" i="0" u="none" strike="noStrike" dirty="0">
                        <a:solidFill>
                          <a:schemeClr val="tx1"/>
                        </a:solidFill>
                        <a:latin typeface="Arial Narrow"/>
                      </a:endParaRPr>
                    </a:p>
                  </a:txBody>
                  <a:tcPr marL="112265" marR="9355" marT="935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233363" marR="0" indent="-233363" algn="l" defTabSz="914400" rtl="0" eaLnBrk="1" fontAlgn="b" latinLnBrk="0" hangingPunct="1">
                        <a:lnSpc>
                          <a:spcPct val="100000"/>
                        </a:lnSpc>
                        <a:spcBef>
                          <a:spcPts val="0"/>
                        </a:spcBef>
                        <a:spcAft>
                          <a:spcPts val="0"/>
                        </a:spcAft>
                        <a:buClrTx/>
                        <a:buSzTx/>
                        <a:buFontTx/>
                        <a:buNone/>
                        <a:tabLst/>
                        <a:defRPr/>
                      </a:pPr>
                      <a:r>
                        <a:rPr lang="en-US" sz="1200" b="0" i="0" u="none" strike="noStrike" dirty="0">
                          <a:latin typeface="Arial Narrow"/>
                        </a:rPr>
                        <a:t>1.1	The smart grid strategy addresses the organization’s role in societal and environmental issues. </a:t>
                      </a:r>
                    </a:p>
                  </a:txBody>
                  <a:tcPr marL="12700" marR="12700" marT="12700" marB="0" anchor="ctr">
                    <a:lnL>
                      <a:noFill/>
                    </a:lnL>
                    <a:lnR w="12700" cap="flat" cmpd="sng" algn="ctr">
                      <a:solidFill>
                        <a:srgbClr val="808080">
                          <a:lumMod val="50000"/>
                        </a:srgbClr>
                      </a:solidFill>
                      <a:prstDash val="solid"/>
                      <a:round/>
                      <a:headEnd type="none" w="med" len="med"/>
                      <a:tailEnd type="none" w="med" len="med"/>
                    </a:lnR>
                    <a:lnT>
                      <a:noFill/>
                    </a:lnT>
                    <a:lnB w="12700" cap="flat" cmpd="sng" algn="ctr">
                      <a:solidFill>
                        <a:srgbClr val="808080">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20"/>
                  </a:ext>
                </a:extLst>
              </a:tr>
            </a:tbl>
          </a:graphicData>
        </a:graphic>
      </p:graphicFrame>
      <p:sp>
        <p:nvSpPr>
          <p:cNvPr id="6" name="Rectangle 5"/>
          <p:cNvSpPr/>
          <p:nvPr/>
        </p:nvSpPr>
        <p:spPr bwMode="auto">
          <a:xfrm>
            <a:off x="4715933" y="8466"/>
            <a:ext cx="4419600" cy="2041677"/>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sz="1200" dirty="0"/>
              <a:t>See script ASPIRATIONS WS, step 4.4.</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any characteristics were marked in red, italics in detailed findings, make them red, italic here as well.</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Note: If you copy the table from a previous slide, ensure you can type in the blank column.</a:t>
            </a:r>
          </a:p>
          <a:p>
            <a:pPr marL="0" marR="0" indent="0" algn="l" defTabSz="914400" rtl="0" eaLnBrk="1" fontAlgn="base" latinLnBrk="0" hangingPunct="1">
              <a:lnSpc>
                <a:spcPct val="100000"/>
              </a:lnSpc>
              <a:spcBef>
                <a:spcPct val="50000"/>
              </a:spcBef>
              <a:spcAft>
                <a:spcPct val="0"/>
              </a:spcAft>
              <a:buClrTx/>
              <a:buSzTx/>
              <a:buFontTx/>
              <a:buNone/>
              <a:tabLst/>
            </a:pPr>
            <a:r>
              <a:rPr lang="en-US" sz="1200" b="0" dirty="0"/>
              <a:t>If you’ve used symbols to mark characteristics e.g. s = stretch, y = yes, n = no, </a:t>
            </a:r>
            <a:r>
              <a:rPr lang="en-US" sz="1200" b="0" dirty="0" err="1"/>
              <a:t>etc</a:t>
            </a:r>
            <a:r>
              <a:rPr lang="en-US" sz="1200" b="0" dirty="0"/>
              <a:t>, then include a legend when you send the updated slides back.</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 Arrow 24"/>
          <p:cNvSpPr/>
          <p:nvPr/>
        </p:nvSpPr>
        <p:spPr bwMode="auto">
          <a:xfrm>
            <a:off x="1371600" y="2933700"/>
            <a:ext cx="1143000" cy="762000"/>
          </a:xfrm>
          <a:prstGeom prst="leftArrow">
            <a:avLst>
              <a:gd name="adj1" fmla="val 45000"/>
              <a:gd name="adj2" fmla="val 50000"/>
            </a:avLst>
          </a:prstGeom>
          <a:solidFill>
            <a:srgbClr val="FF8000"/>
          </a:solidFill>
          <a:ln w="38100" cap="flat" cmpd="sng" algn="ctr">
            <a:solidFill>
              <a:srgbClr val="B95D00"/>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Aspiration</a:t>
            </a:r>
          </a:p>
        </p:txBody>
      </p:sp>
      <p:sp>
        <p:nvSpPr>
          <p:cNvPr id="4" name="Title 3"/>
          <p:cNvSpPr>
            <a:spLocks noGrp="1"/>
          </p:cNvSpPr>
          <p:nvPr>
            <p:ph type="title"/>
          </p:nvPr>
        </p:nvSpPr>
        <p:spPr/>
        <p:txBody>
          <a:bodyPr/>
          <a:lstStyle/>
          <a:p>
            <a:r>
              <a:rPr lang="en-US" dirty="0"/>
              <a:t>Societal and Environmental</a:t>
            </a:r>
          </a:p>
        </p:txBody>
      </p:sp>
      <p:sp>
        <p:nvSpPr>
          <p:cNvPr id="28" name="Content Placeholder 27"/>
          <p:cNvSpPr>
            <a:spLocks noGrp="1"/>
          </p:cNvSpPr>
          <p:nvPr>
            <p:ph idx="4294967295"/>
          </p:nvPr>
        </p:nvSpPr>
        <p:spPr>
          <a:xfrm>
            <a:off x="2886075" y="914400"/>
            <a:ext cx="6257925" cy="5397500"/>
          </a:xfrm>
        </p:spPr>
        <p:txBody>
          <a:bodyPr/>
          <a:lstStyle/>
          <a:p>
            <a:r>
              <a:rPr lang="en-US" sz="1800" dirty="0"/>
              <a:t>What motivates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actions must happen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pPr marL="457200" lvl="1" indent="-342900"/>
            <a:r>
              <a:rPr lang="en-US" sz="1800" dirty="0"/>
              <a:t> </a:t>
            </a:r>
          </a:p>
          <a:p>
            <a:r>
              <a:rPr lang="en-US" sz="1800" dirty="0"/>
              <a:t>What obstacles must be overcome to achieve this aspiration?</a:t>
            </a:r>
          </a:p>
          <a:p>
            <a:pPr marL="457200" lvl="1" indent="-342900"/>
            <a:r>
              <a:rPr lang="en-US" sz="1800" dirty="0"/>
              <a:t>  </a:t>
            </a:r>
          </a:p>
          <a:p>
            <a:pPr marL="457200" lvl="1" indent="-342900"/>
            <a:r>
              <a:rPr lang="en-US" sz="1800" dirty="0"/>
              <a:t> </a:t>
            </a:r>
          </a:p>
          <a:p>
            <a:pPr marL="457200" lvl="1" indent="-342900"/>
            <a:r>
              <a:rPr lang="en-US" sz="1800" dirty="0"/>
              <a:t> </a:t>
            </a:r>
          </a:p>
          <a:p>
            <a:endParaRPr lang="en-US" sz="1800" dirty="0"/>
          </a:p>
        </p:txBody>
      </p:sp>
      <p:sp>
        <p:nvSpPr>
          <p:cNvPr id="19" name="TextBox 18"/>
          <p:cNvSpPr txBox="1"/>
          <p:nvPr/>
        </p:nvSpPr>
        <p:spPr>
          <a:xfrm>
            <a:off x="669901" y="139700"/>
            <a:ext cx="2715230" cy="369332"/>
          </a:xfrm>
          <a:prstGeom prst="rect">
            <a:avLst/>
          </a:prstGeom>
          <a:noFill/>
        </p:spPr>
        <p:txBody>
          <a:bodyPr wrap="none" rtlCol="0">
            <a:spAutoFit/>
          </a:bodyPr>
          <a:lstStyle/>
          <a:p>
            <a:pPr algn="l"/>
            <a:r>
              <a:rPr lang="en-US" sz="1800" i="1" dirty="0">
                <a:solidFill>
                  <a:srgbClr val="606060"/>
                </a:solidFill>
              </a:rPr>
              <a:t>Aspiration Setting Tool</a:t>
            </a:r>
          </a:p>
        </p:txBody>
      </p:sp>
      <p:graphicFrame>
        <p:nvGraphicFramePr>
          <p:cNvPr id="17" name="Table 16"/>
          <p:cNvGraphicFramePr>
            <a:graphicFrameLocks noGrp="1"/>
          </p:cNvGraphicFramePr>
          <p:nvPr>
            <p:extLst>
              <p:ext uri="{D42A27DB-BD31-4B8C-83A1-F6EECF244321}">
                <p14:modId xmlns:p14="http://schemas.microsoft.com/office/powerpoint/2010/main" val="3059461195"/>
              </p:ext>
            </p:extLst>
          </p:nvPr>
        </p:nvGraphicFramePr>
        <p:xfrm>
          <a:off x="762000" y="533402"/>
          <a:ext cx="533400" cy="5715000"/>
        </p:xfrm>
        <a:graphic>
          <a:graphicData uri="http://schemas.openxmlformats.org/drawingml/2006/table">
            <a:tbl>
              <a:tblPr firstRow="1" bandRow="1">
                <a:tableStyleId>{1FECB4D8-DB02-4DC6-A0A2-4F2EBAE1DC90}</a:tableStyleId>
              </a:tblPr>
              <a:tblGrid>
                <a:gridCol w="533400">
                  <a:extLst>
                    <a:ext uri="{9D8B030D-6E8A-4147-A177-3AD203B41FA5}">
                      <a16:colId xmlns:a16="http://schemas.microsoft.com/office/drawing/2014/main" xmlns="" val="20000"/>
                    </a:ext>
                  </a:extLst>
                </a:gridCol>
              </a:tblGrid>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5</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4</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3</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2</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3"/>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1</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4"/>
                  </a:ext>
                </a:extLst>
              </a:tr>
              <a:tr h="952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u="none" strike="noStrike" kern="1200" baseline="0" dirty="0">
                          <a:ln>
                            <a:noFill/>
                          </a:ln>
                          <a:solidFill>
                            <a:schemeClr val="tx1"/>
                          </a:solidFill>
                          <a:effectLst>
                            <a:outerShdw blurRad="50800" dist="38100" dir="2700000" algn="tl" rotWithShape="0">
                              <a:schemeClr val="bg1">
                                <a:alpha val="43000"/>
                              </a:schemeClr>
                            </a:outerShdw>
                          </a:effectLst>
                          <a:latin typeface="+mn-lt"/>
                          <a:ea typeface="+mn-ea"/>
                          <a:cs typeface="+mn-cs"/>
                        </a:rPr>
                        <a:t>0</a:t>
                      </a:r>
                    </a:p>
                  </a:txBody>
                  <a:tcPr anchor="ctr">
                    <a:lnL w="12700" cap="flat" cmpd="sng" algn="ctr">
                      <a:solidFill>
                        <a:srgbClr val="808080">
                          <a:lumMod val="50000"/>
                        </a:srgbClr>
                      </a:solidFill>
                      <a:prstDash val="solid"/>
                      <a:round/>
                      <a:headEnd type="none" w="med" len="med"/>
                      <a:tailEnd type="none" w="med" len="med"/>
                    </a:lnL>
                    <a:lnR w="12700" cap="flat" cmpd="sng" algn="ctr">
                      <a:solidFill>
                        <a:srgbClr val="808080">
                          <a:lumMod val="50000"/>
                        </a:srgbClr>
                      </a:solidFill>
                      <a:prstDash val="solid"/>
                      <a:round/>
                      <a:headEnd type="none" w="med" len="med"/>
                      <a:tailEnd type="none" w="med" len="med"/>
                    </a:lnR>
                    <a:lnT w="12700" cap="flat" cmpd="sng" algn="ctr">
                      <a:solidFill>
                        <a:srgbClr val="808080">
                          <a:lumMod val="50000"/>
                        </a:srgbClr>
                      </a:solidFill>
                      <a:prstDash val="solid"/>
                      <a:round/>
                      <a:headEnd type="none" w="med" len="med"/>
                      <a:tailEnd type="none" w="med" len="med"/>
                    </a:lnT>
                    <a:lnB w="12700" cap="flat" cmpd="sng" algn="ctr">
                      <a:solidFill>
                        <a:srgbClr val="808080">
                          <a:lumMod val="50000"/>
                        </a:srgbClr>
                      </a:solidFill>
                      <a:prstDash val="solid"/>
                      <a:round/>
                      <a:headEnd type="none" w="med" len="med"/>
                      <a:tailEnd type="none" w="med" len="med"/>
                    </a:lnB>
                    <a:solidFill>
                      <a:srgbClr val="008000"/>
                    </a:solidFill>
                  </a:tcPr>
                </a:tc>
                <a:extLst>
                  <a:ext uri="{0D108BD9-81ED-4DB2-BD59-A6C34878D82A}">
                    <a16:rowId xmlns:a16="http://schemas.microsoft.com/office/drawing/2014/main" xmlns="" val="10005"/>
                  </a:ext>
                </a:extLst>
              </a:tr>
            </a:tbl>
          </a:graphicData>
        </a:graphic>
      </p:graphicFrame>
      <p:sp>
        <p:nvSpPr>
          <p:cNvPr id="20" name="Left Arrow 19"/>
          <p:cNvSpPr/>
          <p:nvPr/>
        </p:nvSpPr>
        <p:spPr bwMode="auto">
          <a:xfrm>
            <a:off x="1371600" y="3263900"/>
            <a:ext cx="1143000" cy="762000"/>
          </a:xfrm>
          <a:prstGeom prst="leftArrow">
            <a:avLst>
              <a:gd name="adj1" fmla="val 45000"/>
              <a:gd name="adj2" fmla="val 50000"/>
            </a:avLst>
          </a:prstGeom>
          <a:solidFill>
            <a:srgbClr val="00FF00"/>
          </a:solidFill>
          <a:ln w="38100" cap="flat" cmpd="sng" algn="ctr">
            <a:solidFill>
              <a:srgbClr val="00A101"/>
            </a:solidFill>
            <a:prstDash val="solid"/>
            <a:round/>
            <a:headEnd type="none" w="med" len="med"/>
            <a:tailEnd type="none" w="med" len="med"/>
          </a:ln>
          <a:effectLst>
            <a:outerShdw blurRad="50800" dist="38100" dir="2700000">
              <a:srgbClr val="000000">
                <a:alpha val="43000"/>
              </a:srgbClr>
            </a:outerShdw>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ct val="85000"/>
              </a:lnSpc>
              <a:spcBef>
                <a:spcPts val="0"/>
              </a:spcBef>
              <a:spcAft>
                <a:spcPct val="0"/>
              </a:spcAft>
              <a:buClrTx/>
              <a:buSzTx/>
              <a:buFontTx/>
              <a:buNone/>
              <a:tabLst/>
            </a:pPr>
            <a:r>
              <a:rPr kumimoji="0" lang="en-US" sz="1600" b="1" i="0" u="none" strike="noStrike" cap="none" normalizeH="0" dirty="0">
                <a:ln>
                  <a:noFill/>
                </a:ln>
                <a:solidFill>
                  <a:schemeClr val="tx1"/>
                </a:solidFill>
                <a:effectLst/>
                <a:latin typeface="Arial Narrow"/>
                <a:ea typeface="ＭＳ Ｐゴシック" pitchFamily="1" charset="-128"/>
              </a:rPr>
              <a:t>Current</a:t>
            </a:r>
          </a:p>
        </p:txBody>
      </p:sp>
      <p:grpSp>
        <p:nvGrpSpPr>
          <p:cNvPr id="10" name="Group 9"/>
          <p:cNvGrpSpPr/>
          <p:nvPr/>
        </p:nvGrpSpPr>
        <p:grpSpPr>
          <a:xfrm>
            <a:off x="4724400" y="0"/>
            <a:ext cx="4419600" cy="3581400"/>
            <a:chOff x="4724400" y="0"/>
            <a:chExt cx="4419600" cy="3581400"/>
          </a:xfrm>
        </p:grpSpPr>
        <p:sp>
          <p:nvSpPr>
            <p:cNvPr id="11" name="Rectangle 10"/>
            <p:cNvSpPr/>
            <p:nvPr/>
          </p:nvSpPr>
          <p:spPr bwMode="auto">
            <a:xfrm>
              <a:off x="4724400" y="0"/>
              <a:ext cx="4419600" cy="3581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a:t>
              </a:r>
              <a:r>
                <a:rPr lang="en-US" sz="1200" dirty="0"/>
                <a:t>with customer data.</a:t>
              </a:r>
            </a:p>
            <a:p>
              <a:pPr marL="228600" indent="-228600" algn="l">
                <a:buFontTx/>
                <a:buAutoNum type="arabicPeriod"/>
              </a:pPr>
              <a:r>
                <a:rPr kumimoji="0" lang="en-US" sz="1200" b="0" i="0" u="none" strike="noStrike" cap="none" normalizeH="0" baseline="0" dirty="0">
                  <a:ln>
                    <a:noFill/>
                  </a:ln>
                  <a:solidFill>
                    <a:schemeClr val="tx1"/>
                  </a:solidFill>
                  <a:effectLst/>
                  <a:latin typeface="Arial" charset="0"/>
                  <a:ea typeface="ＭＳ Ｐゴシック" pitchFamily="1" charset="-128"/>
                </a:rPr>
                <a:t>Color level</a:t>
              </a:r>
              <a:r>
                <a:rPr kumimoji="0" lang="en-US" sz="1200" b="0" i="0" u="none" strike="noStrike" cap="none" normalizeH="0" dirty="0">
                  <a:ln>
                    <a:noFill/>
                  </a:ln>
                  <a:solidFill>
                    <a:schemeClr val="tx1"/>
                  </a:solidFill>
                  <a:effectLst/>
                  <a:latin typeface="Arial" charset="0"/>
                  <a:ea typeface="ＭＳ Ｐゴシック" pitchFamily="1" charset="-128"/>
                </a:rPr>
                <a:t> bar to </a:t>
              </a:r>
              <a:r>
                <a:rPr lang="en-US" sz="1200" b="0" dirty="0"/>
                <a:t>indicate customer’s score. Sample these color swatches to select correct colors as needed:</a:t>
              </a:r>
            </a:p>
            <a:p>
              <a:pPr marL="228600" indent="-228600" algn="l">
                <a:buFontTx/>
                <a:buAutoNum type="arabicPeriod"/>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lang="en-US" sz="1200" b="0" dirty="0"/>
            </a:p>
            <a:p>
              <a:pPr marL="228600" marR="0" indent="-228600" algn="l" defTabSz="914400" rtl="0" eaLnBrk="1" fontAlgn="base" latinLnBrk="0" hangingPunct="1">
                <a:lnSpc>
                  <a:spcPct val="100000"/>
                </a:lnSpc>
                <a:spcBef>
                  <a:spcPct val="50000"/>
                </a:spcBef>
                <a:spcAft>
                  <a:spcPct val="0"/>
                </a:spcAft>
                <a:buClrTx/>
                <a:buSzTx/>
                <a:buFontTx/>
                <a:buAutoNum type="arabicPeriod"/>
                <a:tabLst/>
              </a:pPr>
              <a:endParaRPr kumimoji="0" lang="en-US" sz="1200" b="0" i="0" u="none" strike="noStrike" cap="none" normalizeH="0" dirty="0">
                <a:ln>
                  <a:noFill/>
                </a:ln>
                <a:solidFill>
                  <a:schemeClr val="tx1"/>
                </a:solidFill>
                <a:effectLst/>
                <a:latin typeface="Arial" charset="0"/>
                <a:ea typeface="ＭＳ Ｐゴシック" pitchFamily="1" charset="-128"/>
              </a:endParaRPr>
            </a:p>
            <a:p>
              <a:pPr marL="228600" marR="0" indent="-228600" algn="l" defTabSz="914400" rtl="0" eaLnBrk="1" fontAlgn="base" latinLnBrk="0" hangingPunct="1">
                <a:lnSpc>
                  <a:spcPct val="100000"/>
                </a:lnSpc>
                <a:spcBef>
                  <a:spcPct val="50000"/>
                </a:spcBef>
                <a:spcAft>
                  <a:spcPct val="0"/>
                </a:spcAft>
                <a:buClrTx/>
                <a:buSzTx/>
                <a:buFontTx/>
                <a:buAutoNum type="arabicPeriod"/>
                <a:tabLst/>
              </a:pPr>
              <a:r>
                <a:rPr kumimoji="0" lang="en-US" sz="1200" b="0" i="0" u="none" strike="noStrike" cap="none" normalizeH="0" baseline="0" dirty="0">
                  <a:ln>
                    <a:noFill/>
                  </a:ln>
                  <a:solidFill>
                    <a:schemeClr val="tx1"/>
                  </a:solidFill>
                  <a:effectLst/>
                  <a:latin typeface="Arial" charset="0"/>
                  <a:ea typeface="ＭＳ Ｐゴシック" pitchFamily="1" charset="-128"/>
                </a:rPr>
                <a:t>Place Current and Aspiration arrow at current level</a:t>
              </a:r>
              <a:endParaRPr lang="en-US" sz="1200" b="0" dirty="0"/>
            </a:p>
            <a:p>
              <a:pPr marL="228600" indent="-228600" algn="l">
                <a:buFontTx/>
                <a:buAutoNum type="arabicPeriod"/>
              </a:pPr>
              <a:r>
                <a:rPr lang="en-US" sz="1200" b="0" dirty="0"/>
                <a:t>During (OR AFTER) the findings workshop, move the Aspiration arrow up to point to the Aspiration that has been selected. </a:t>
              </a:r>
            </a:p>
            <a:p>
              <a:pPr marL="228600" indent="-228600" algn="l">
                <a:buFontTx/>
                <a:buAutoNum type="arabicPeriod"/>
              </a:pPr>
              <a:r>
                <a:rPr lang="en-US" sz="1200" b="0" dirty="0"/>
                <a:t>During (OR AFTER) the findings workshop, document the motivations, what must happen, and obstacles sections based on the discussion from the findings workshop.</a:t>
              </a:r>
              <a:endParaRPr kumimoji="0" lang="en-US" sz="1200" b="0" i="0" u="none" strike="noStrike" cap="none" normalizeH="0" baseline="0" dirty="0">
                <a:ln>
                  <a:noFill/>
                </a:ln>
                <a:solidFill>
                  <a:schemeClr val="tx1"/>
                </a:solidFill>
                <a:effectLst/>
                <a:latin typeface="Arial" charset="0"/>
                <a:ea typeface="ＭＳ Ｐゴシック" pitchFamily="1" charset="-128"/>
              </a:endParaRPr>
            </a:p>
          </p:txBody>
        </p:sp>
        <p:sp>
          <p:nvSpPr>
            <p:cNvPr id="12" name="Rectangle 11"/>
            <p:cNvSpPr/>
            <p:nvPr/>
          </p:nvSpPr>
          <p:spPr bwMode="auto">
            <a:xfrm>
              <a:off x="5029200" y="914400"/>
              <a:ext cx="1600200" cy="381000"/>
            </a:xfrm>
            <a:prstGeom prst="rect">
              <a:avLst/>
            </a:prstGeom>
            <a:solidFill>
              <a:srgbClr val="FF0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RGB=255:0:0</a:t>
              </a:r>
            </a:p>
          </p:txBody>
        </p:sp>
        <p:sp>
          <p:nvSpPr>
            <p:cNvPr id="13" name="Rectangle 12"/>
            <p:cNvSpPr/>
            <p:nvPr/>
          </p:nvSpPr>
          <p:spPr bwMode="auto">
            <a:xfrm>
              <a:off x="6858000" y="914400"/>
              <a:ext cx="1600200" cy="381000"/>
            </a:xfrm>
            <a:prstGeom prst="rect">
              <a:avLst/>
            </a:prstGeom>
            <a:solidFill>
              <a:srgbClr val="FFFF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RGB=255:255:0</a:t>
              </a:r>
            </a:p>
          </p:txBody>
        </p:sp>
        <p:sp>
          <p:nvSpPr>
            <p:cNvPr id="14" name="Rectangle 13"/>
            <p:cNvSpPr/>
            <p:nvPr/>
          </p:nvSpPr>
          <p:spPr bwMode="auto">
            <a:xfrm>
              <a:off x="5029200" y="1447800"/>
              <a:ext cx="1600200" cy="381000"/>
            </a:xfrm>
            <a:prstGeom prst="rect">
              <a:avLst/>
            </a:prstGeom>
            <a:solidFill>
              <a:srgbClr val="008000"/>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RGB=0:</a:t>
              </a:r>
              <a:r>
                <a:rPr lang="en-US" sz="1200" b="0" dirty="0"/>
                <a:t>128</a:t>
              </a:r>
              <a:r>
                <a:rPr kumimoji="0" lang="en-US" sz="1200" b="0" i="0" u="none" strike="noStrike" cap="none" normalizeH="0" baseline="0" dirty="0">
                  <a:ln>
                    <a:noFill/>
                  </a:ln>
                  <a:solidFill>
                    <a:schemeClr val="tx1"/>
                  </a:solidFill>
                  <a:effectLst/>
                  <a:latin typeface="Arial" charset="0"/>
                  <a:ea typeface="ＭＳ Ｐゴシック" pitchFamily="1" charset="-128"/>
                </a:rPr>
                <a:t>:0</a:t>
              </a:r>
            </a:p>
          </p:txBody>
        </p:sp>
        <p:sp>
          <p:nvSpPr>
            <p:cNvPr id="15" name="Rectangle 14"/>
            <p:cNvSpPr/>
            <p:nvPr/>
          </p:nvSpPr>
          <p:spPr bwMode="auto">
            <a:xfrm>
              <a:off x="6858000" y="1447800"/>
              <a:ext cx="1600200" cy="381000"/>
            </a:xfrm>
            <a:prstGeom prst="rect">
              <a:avLst/>
            </a:prstGeom>
            <a:solidFill>
              <a:srgbClr val="A5A5A5"/>
            </a:solid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ＭＳ Ｐゴシック" pitchFamily="1" charset="-128"/>
                </a:rPr>
                <a:t>RGB=165:165:165</a:t>
              </a: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422275"/>
            <a:ext cx="8153400" cy="394980"/>
          </a:xfrm>
        </p:spPr>
        <p:txBody>
          <a:bodyPr/>
          <a:lstStyle/>
          <a:p>
            <a:r>
              <a:rPr lang="en-US" dirty="0"/>
              <a:t>The Smart Grid Maturity Model is</a:t>
            </a:r>
          </a:p>
        </p:txBody>
      </p:sp>
      <p:pic>
        <p:nvPicPr>
          <p:cNvPr id="12" name="Picture 11" descr="Powerpoint_1.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 y="4924374"/>
            <a:ext cx="9141478" cy="1552626"/>
          </a:xfrm>
          <a:prstGeom prst="rect">
            <a:avLst/>
          </a:prstGeom>
        </p:spPr>
      </p:pic>
      <p:sp>
        <p:nvSpPr>
          <p:cNvPr id="3" name="TextBox 2"/>
          <p:cNvSpPr txBox="1"/>
          <p:nvPr/>
        </p:nvSpPr>
        <p:spPr>
          <a:xfrm>
            <a:off x="533400" y="1066800"/>
            <a:ext cx="8153400" cy="3722558"/>
          </a:xfrm>
          <a:prstGeom prst="rect">
            <a:avLst/>
          </a:prstGeom>
          <a:noFill/>
        </p:spPr>
        <p:txBody>
          <a:bodyPr wrap="square" rtlCol="0">
            <a:spAutoFit/>
          </a:bodyPr>
          <a:lstStyle/>
          <a:p>
            <a:pPr>
              <a:lnSpc>
                <a:spcPct val="110000"/>
              </a:lnSpc>
              <a:spcBef>
                <a:spcPts val="0"/>
              </a:spcBef>
            </a:pPr>
            <a:r>
              <a:rPr lang="en-US" sz="2800" i="1" dirty="0">
                <a:solidFill>
                  <a:srgbClr val="2349AA"/>
                </a:solidFill>
                <a:latin typeface="Arial Black"/>
                <a:cs typeface="Arial Black"/>
              </a:rPr>
              <a:t>A management tool</a:t>
            </a:r>
          </a:p>
          <a:p>
            <a:pPr>
              <a:lnSpc>
                <a:spcPct val="110000"/>
              </a:lnSpc>
              <a:spcBef>
                <a:spcPts val="0"/>
              </a:spcBef>
            </a:pPr>
            <a:r>
              <a:rPr lang="en-US" sz="2400" b="0" i="1" dirty="0">
                <a:solidFill>
                  <a:srgbClr val="000000"/>
                </a:solidFill>
              </a:rPr>
              <a:t>that provides a</a:t>
            </a:r>
          </a:p>
          <a:p>
            <a:pPr>
              <a:lnSpc>
                <a:spcPct val="110000"/>
              </a:lnSpc>
              <a:spcBef>
                <a:spcPts val="300"/>
              </a:spcBef>
            </a:pPr>
            <a:r>
              <a:rPr lang="en-US" sz="2800" i="1" dirty="0">
                <a:solidFill>
                  <a:srgbClr val="2349AA"/>
                </a:solidFill>
                <a:latin typeface="Arial Black"/>
                <a:cs typeface="Arial Black"/>
              </a:rPr>
              <a:t>common language and framework</a:t>
            </a:r>
            <a:endParaRPr lang="en-US" sz="2400" i="1" dirty="0">
              <a:solidFill>
                <a:srgbClr val="2349AA"/>
              </a:solidFill>
              <a:latin typeface="Arial Black"/>
              <a:cs typeface="Arial Black"/>
            </a:endParaRPr>
          </a:p>
          <a:p>
            <a:pPr>
              <a:lnSpc>
                <a:spcPct val="110000"/>
              </a:lnSpc>
              <a:spcBef>
                <a:spcPts val="0"/>
              </a:spcBef>
            </a:pPr>
            <a:r>
              <a:rPr lang="en-US" sz="2400" b="0" i="1" dirty="0">
                <a:solidFill>
                  <a:srgbClr val="000000"/>
                </a:solidFill>
              </a:rPr>
              <a:t>for defining key elements of</a:t>
            </a:r>
          </a:p>
          <a:p>
            <a:pPr>
              <a:lnSpc>
                <a:spcPct val="110000"/>
              </a:lnSpc>
              <a:spcBef>
                <a:spcPts val="300"/>
              </a:spcBef>
            </a:pPr>
            <a:r>
              <a:rPr lang="en-US" sz="2800" i="1" dirty="0">
                <a:solidFill>
                  <a:srgbClr val="2349AA"/>
                </a:solidFill>
                <a:latin typeface="Arial Black"/>
                <a:cs typeface="Arial Black"/>
              </a:rPr>
              <a:t>smart grid transformation</a:t>
            </a:r>
          </a:p>
          <a:p>
            <a:pPr>
              <a:lnSpc>
                <a:spcPct val="110000"/>
              </a:lnSpc>
              <a:spcBef>
                <a:spcPts val="0"/>
              </a:spcBef>
            </a:pPr>
            <a:r>
              <a:rPr lang="en-US" sz="2400" b="0" i="1" dirty="0">
                <a:solidFill>
                  <a:srgbClr val="000000"/>
                </a:solidFill>
              </a:rPr>
              <a:t>and helping utilities develop a</a:t>
            </a:r>
          </a:p>
          <a:p>
            <a:pPr>
              <a:lnSpc>
                <a:spcPct val="110000"/>
              </a:lnSpc>
              <a:spcBef>
                <a:spcPts val="300"/>
              </a:spcBef>
            </a:pPr>
            <a:r>
              <a:rPr lang="en-US" sz="2800" i="1" dirty="0">
                <a:solidFill>
                  <a:srgbClr val="2349AA"/>
                </a:solidFill>
                <a:latin typeface="Arial Black"/>
              </a:rPr>
              <a:t>programmatic approach</a:t>
            </a:r>
          </a:p>
          <a:p>
            <a:pPr>
              <a:lnSpc>
                <a:spcPct val="110000"/>
              </a:lnSpc>
              <a:spcBef>
                <a:spcPts val="0"/>
              </a:spcBef>
            </a:pPr>
            <a:r>
              <a:rPr lang="en-US" sz="2400" b="0" i="1" dirty="0">
                <a:solidFill>
                  <a:srgbClr val="000000"/>
                </a:solidFill>
              </a:rPr>
              <a:t>and track their progress</a:t>
            </a:r>
          </a:p>
        </p:txBody>
      </p:sp>
    </p:spTree>
    <p:extLst>
      <p:ext uri="{BB962C8B-B14F-4D97-AF65-F5344CB8AC3E}">
        <p14:creationId xmlns:p14="http://schemas.microsoft.com/office/powerpoint/2010/main" val="625530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&lt;Customer name&gt; SGMM aspirations</a:t>
            </a:r>
          </a:p>
        </p:txBody>
      </p:sp>
      <p:cxnSp>
        <p:nvCxnSpPr>
          <p:cNvPr id="3" name="Straight Connector 128"/>
          <p:cNvCxnSpPr>
            <a:cxnSpLocks noChangeShapeType="1"/>
            <a:stCxn id="10" idx="6"/>
            <a:endCxn id="11" idx="2"/>
          </p:cNvCxnSpPr>
          <p:nvPr/>
        </p:nvCxnSpPr>
        <p:spPr bwMode="auto">
          <a:xfrm flipV="1">
            <a:off x="1611423" y="4526643"/>
            <a:ext cx="465934" cy="15813"/>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4" name="Straight Connector 129"/>
          <p:cNvCxnSpPr>
            <a:cxnSpLocks noChangeShapeType="1"/>
            <a:stCxn id="12" idx="2"/>
            <a:endCxn id="11" idx="6"/>
          </p:cNvCxnSpPr>
          <p:nvPr/>
        </p:nvCxnSpPr>
        <p:spPr bwMode="auto">
          <a:xfrm flipH="1">
            <a:off x="2534557" y="4524322"/>
            <a:ext cx="507451" cy="2321"/>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5" name="Straight Connector 132"/>
          <p:cNvCxnSpPr>
            <a:cxnSpLocks noChangeShapeType="1"/>
            <a:stCxn id="13" idx="2"/>
            <a:endCxn id="12" idx="6"/>
          </p:cNvCxnSpPr>
          <p:nvPr/>
        </p:nvCxnSpPr>
        <p:spPr bwMode="auto">
          <a:xfrm flipH="1">
            <a:off x="3499208" y="4524322"/>
            <a:ext cx="477621" cy="0"/>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6" name="Straight Connector 135"/>
          <p:cNvCxnSpPr>
            <a:cxnSpLocks noChangeShapeType="1"/>
            <a:stCxn id="13" idx="6"/>
            <a:endCxn id="14" idx="2"/>
          </p:cNvCxnSpPr>
          <p:nvPr/>
        </p:nvCxnSpPr>
        <p:spPr bwMode="auto">
          <a:xfrm flipV="1">
            <a:off x="4434029" y="4517571"/>
            <a:ext cx="495764" cy="6751"/>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7" name="Straight Connector 138"/>
          <p:cNvCxnSpPr>
            <a:cxnSpLocks noChangeShapeType="1"/>
            <a:stCxn id="14" idx="6"/>
            <a:endCxn id="15" idx="2"/>
          </p:cNvCxnSpPr>
          <p:nvPr/>
        </p:nvCxnSpPr>
        <p:spPr bwMode="auto">
          <a:xfrm flipV="1">
            <a:off x="5386993" y="4506179"/>
            <a:ext cx="513907" cy="11392"/>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8" name="Straight Connector 141"/>
          <p:cNvCxnSpPr>
            <a:cxnSpLocks noChangeShapeType="1"/>
            <a:stCxn id="15" idx="6"/>
            <a:endCxn id="16" idx="2"/>
          </p:cNvCxnSpPr>
          <p:nvPr/>
        </p:nvCxnSpPr>
        <p:spPr bwMode="auto">
          <a:xfrm flipV="1">
            <a:off x="6358100" y="4495800"/>
            <a:ext cx="513907" cy="10379"/>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cxnSp>
        <p:nvCxnSpPr>
          <p:cNvPr id="9" name="Straight Connector 144"/>
          <p:cNvCxnSpPr>
            <a:cxnSpLocks noChangeShapeType="1"/>
            <a:stCxn id="16" idx="6"/>
            <a:endCxn id="17" idx="2"/>
          </p:cNvCxnSpPr>
          <p:nvPr/>
        </p:nvCxnSpPr>
        <p:spPr bwMode="auto">
          <a:xfrm>
            <a:off x="7329207" y="4495800"/>
            <a:ext cx="459479" cy="9071"/>
          </a:xfrm>
          <a:prstGeom prst="line">
            <a:avLst/>
          </a:prstGeom>
          <a:noFill/>
          <a:ln w="28575">
            <a:solidFill>
              <a:schemeClr val="tx2">
                <a:lumMod val="75000"/>
                <a:lumOff val="25000"/>
              </a:schemeClr>
            </a:solidFill>
            <a:round/>
            <a:headEnd/>
            <a:tailEnd/>
          </a:ln>
          <a:effectLst>
            <a:outerShdw blurRad="50800" dist="38100" dir="2700000" algn="tl" rotWithShape="0">
              <a:prstClr val="black">
                <a:alpha val="40000"/>
              </a:prstClr>
            </a:outerShdw>
          </a:effectLst>
        </p:spPr>
      </p:cxnSp>
      <p:sp>
        <p:nvSpPr>
          <p:cNvPr id="10" name="Oval 9"/>
          <p:cNvSpPr/>
          <p:nvPr/>
        </p:nvSpPr>
        <p:spPr bwMode="auto">
          <a:xfrm>
            <a:off x="1154223" y="4313856"/>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1" name="Oval 10"/>
          <p:cNvSpPr/>
          <p:nvPr/>
        </p:nvSpPr>
        <p:spPr bwMode="auto">
          <a:xfrm>
            <a:off x="2077357" y="4298043"/>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2" name="Oval 11"/>
          <p:cNvSpPr/>
          <p:nvPr/>
        </p:nvSpPr>
        <p:spPr bwMode="auto">
          <a:xfrm>
            <a:off x="3042008" y="429572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13" name="Oval 12"/>
          <p:cNvSpPr/>
          <p:nvPr/>
        </p:nvSpPr>
        <p:spPr bwMode="auto">
          <a:xfrm>
            <a:off x="3976829" y="4295722"/>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14" name="Oval 13"/>
          <p:cNvSpPr/>
          <p:nvPr/>
        </p:nvSpPr>
        <p:spPr bwMode="auto">
          <a:xfrm>
            <a:off x="4929793" y="4288971"/>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5" name="Oval 14"/>
          <p:cNvSpPr/>
          <p:nvPr/>
        </p:nvSpPr>
        <p:spPr bwMode="auto">
          <a:xfrm>
            <a:off x="5900900" y="4277579"/>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6" name="Oval 15"/>
          <p:cNvSpPr/>
          <p:nvPr/>
        </p:nvSpPr>
        <p:spPr bwMode="auto">
          <a:xfrm>
            <a:off x="6872007" y="4267200"/>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7" name="Oval 16"/>
          <p:cNvSpPr/>
          <p:nvPr/>
        </p:nvSpPr>
        <p:spPr bwMode="auto">
          <a:xfrm>
            <a:off x="7788686" y="4276271"/>
            <a:ext cx="457200" cy="457200"/>
          </a:xfrm>
          <a:prstGeom prst="ellipse">
            <a:avLst/>
          </a:prstGeom>
          <a:solidFill>
            <a:schemeClr val="tx2">
              <a:lumMod val="75000"/>
              <a:lumOff val="25000"/>
            </a:schemeClr>
          </a:solidFill>
          <a:ln w="28575" cap="flat" cmpd="sng" algn="ctr">
            <a:solidFill>
              <a:schemeClr val="tx2">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18" name="TextBox 17"/>
          <p:cNvSpPr txBox="1"/>
          <p:nvPr/>
        </p:nvSpPr>
        <p:spPr>
          <a:xfrm>
            <a:off x="1409700" y="4965700"/>
            <a:ext cx="3886199"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chemeClr val="accent1">
                    <a:lumMod val="50000"/>
                  </a:schemeClr>
                </a:solidFill>
              </a:rPr>
              <a:t>&lt;Customer name&gt; today</a:t>
            </a:r>
          </a:p>
        </p:txBody>
      </p:sp>
      <p:cxnSp>
        <p:nvCxnSpPr>
          <p:cNvPr id="19" name="Straight Connector 128"/>
          <p:cNvCxnSpPr>
            <a:cxnSpLocks noChangeShapeType="1"/>
            <a:stCxn id="26" idx="6"/>
            <a:endCxn id="27" idx="2"/>
          </p:cNvCxnSpPr>
          <p:nvPr/>
        </p:nvCxnSpPr>
        <p:spPr bwMode="auto">
          <a:xfrm>
            <a:off x="1672772" y="3755572"/>
            <a:ext cx="449943" cy="18143"/>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0" name="Straight Connector 129"/>
          <p:cNvCxnSpPr>
            <a:cxnSpLocks noChangeShapeType="1"/>
            <a:stCxn id="28" idx="2"/>
            <a:endCxn id="27" idx="6"/>
          </p:cNvCxnSpPr>
          <p:nvPr/>
        </p:nvCxnSpPr>
        <p:spPr bwMode="auto">
          <a:xfrm flipH="1">
            <a:off x="2579915" y="3763209"/>
            <a:ext cx="487155" cy="10506"/>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1" name="Straight Connector 132"/>
          <p:cNvCxnSpPr>
            <a:cxnSpLocks noChangeShapeType="1"/>
            <a:stCxn id="29" idx="2"/>
            <a:endCxn id="28" idx="6"/>
          </p:cNvCxnSpPr>
          <p:nvPr/>
        </p:nvCxnSpPr>
        <p:spPr bwMode="auto">
          <a:xfrm flipH="1">
            <a:off x="3524270" y="3763209"/>
            <a:ext cx="495764"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2" name="Straight Connector 135"/>
          <p:cNvCxnSpPr>
            <a:cxnSpLocks noChangeShapeType="1"/>
            <a:stCxn id="29" idx="6"/>
            <a:endCxn id="30" idx="2"/>
          </p:cNvCxnSpPr>
          <p:nvPr/>
        </p:nvCxnSpPr>
        <p:spPr bwMode="auto">
          <a:xfrm>
            <a:off x="4477234" y="3763209"/>
            <a:ext cx="495764"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3" name="Straight Connector 138"/>
          <p:cNvCxnSpPr>
            <a:cxnSpLocks noChangeShapeType="1"/>
            <a:stCxn id="30" idx="6"/>
            <a:endCxn id="31" idx="2"/>
          </p:cNvCxnSpPr>
          <p:nvPr/>
        </p:nvCxnSpPr>
        <p:spPr bwMode="auto">
          <a:xfrm>
            <a:off x="5430198" y="3763209"/>
            <a:ext cx="459480" cy="1434"/>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4" name="Straight Connector 141"/>
          <p:cNvCxnSpPr>
            <a:cxnSpLocks noChangeShapeType="1"/>
            <a:stCxn id="31" idx="6"/>
            <a:endCxn id="32" idx="2"/>
          </p:cNvCxnSpPr>
          <p:nvPr/>
        </p:nvCxnSpPr>
        <p:spPr bwMode="auto">
          <a:xfrm>
            <a:off x="6346878" y="3764643"/>
            <a:ext cx="513906" cy="15822"/>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cxnSp>
        <p:nvCxnSpPr>
          <p:cNvPr id="25" name="Straight Connector 144"/>
          <p:cNvCxnSpPr>
            <a:cxnSpLocks noChangeShapeType="1"/>
            <a:stCxn id="32" idx="6"/>
            <a:endCxn id="33" idx="2"/>
          </p:cNvCxnSpPr>
          <p:nvPr/>
        </p:nvCxnSpPr>
        <p:spPr bwMode="auto">
          <a:xfrm>
            <a:off x="7317984" y="3780465"/>
            <a:ext cx="495765" cy="0"/>
          </a:xfrm>
          <a:prstGeom prst="line">
            <a:avLst/>
          </a:prstGeom>
          <a:noFill/>
          <a:ln w="28575">
            <a:solidFill>
              <a:schemeClr val="accent4"/>
            </a:solidFill>
            <a:round/>
            <a:headEnd/>
            <a:tailEnd/>
          </a:ln>
          <a:effectLst>
            <a:outerShdw blurRad="50800" dist="38100" dir="2700000" algn="tl" rotWithShape="0">
              <a:prstClr val="black">
                <a:alpha val="40000"/>
              </a:prstClr>
            </a:outerShdw>
          </a:effectLst>
        </p:spPr>
      </p:cxnSp>
      <p:sp>
        <p:nvSpPr>
          <p:cNvPr id="26" name="Oval 25"/>
          <p:cNvSpPr/>
          <p:nvPr/>
        </p:nvSpPr>
        <p:spPr bwMode="auto">
          <a:xfrm>
            <a:off x="1215572" y="3526972"/>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27" name="Oval 26"/>
          <p:cNvSpPr/>
          <p:nvPr/>
        </p:nvSpPr>
        <p:spPr bwMode="auto">
          <a:xfrm>
            <a:off x="2122715" y="3545115"/>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28" name="Oval 27"/>
          <p:cNvSpPr/>
          <p:nvPr/>
        </p:nvSpPr>
        <p:spPr bwMode="auto">
          <a:xfrm>
            <a:off x="3067070" y="3534609"/>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29" name="Oval 28"/>
          <p:cNvSpPr/>
          <p:nvPr/>
        </p:nvSpPr>
        <p:spPr bwMode="auto">
          <a:xfrm>
            <a:off x="4020034" y="3534609"/>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 </a:t>
            </a:r>
          </a:p>
        </p:txBody>
      </p:sp>
      <p:sp>
        <p:nvSpPr>
          <p:cNvPr id="30" name="Oval 29"/>
          <p:cNvSpPr/>
          <p:nvPr/>
        </p:nvSpPr>
        <p:spPr bwMode="auto">
          <a:xfrm>
            <a:off x="4972998" y="3534609"/>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31" name="Oval 30"/>
          <p:cNvSpPr/>
          <p:nvPr/>
        </p:nvSpPr>
        <p:spPr bwMode="auto">
          <a:xfrm>
            <a:off x="5889678" y="3536043"/>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32" name="Oval 31"/>
          <p:cNvSpPr/>
          <p:nvPr/>
        </p:nvSpPr>
        <p:spPr bwMode="auto">
          <a:xfrm>
            <a:off x="6860784" y="3551865"/>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33" name="Oval 32"/>
          <p:cNvSpPr/>
          <p:nvPr/>
        </p:nvSpPr>
        <p:spPr bwMode="auto">
          <a:xfrm>
            <a:off x="7813749" y="3551865"/>
            <a:ext cx="457200" cy="457200"/>
          </a:xfrm>
          <a:prstGeom prst="ellipse">
            <a:avLst/>
          </a:prstGeom>
          <a:solidFill>
            <a:schemeClr val="accent4"/>
          </a:solidFill>
          <a:ln w="28575" cap="flat" cmpd="sng" algn="ctr">
            <a:solidFill>
              <a:schemeClr val="accent4"/>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bevelB/>
          </a:sp3d>
        </p:spPr>
        <p:txBody>
          <a:bodyPr wrap="none" lIns="0" tIns="0" rIns="0" bIns="0" anchor="ctr">
            <a:prstTxWarp prst="textNoShape">
              <a:avLst/>
            </a:prstTxWarp>
          </a:bodyPr>
          <a:lstStyle/>
          <a:p>
            <a:pPr>
              <a:defRPr/>
            </a:pPr>
            <a:r>
              <a:rPr lang="en-US" sz="1800" dirty="0">
                <a:solidFill>
                  <a:srgbClr val="FFFFFF"/>
                </a:solidFill>
                <a:effectLst>
                  <a:outerShdw blurRad="50800" dist="38100" dir="2700000" algn="tl" rotWithShape="0">
                    <a:srgbClr val="000000">
                      <a:alpha val="43000"/>
                    </a:srgbClr>
                  </a:outerShdw>
                </a:effectLst>
              </a:rPr>
              <a:t>?</a:t>
            </a:r>
          </a:p>
        </p:txBody>
      </p:sp>
      <p:sp>
        <p:nvSpPr>
          <p:cNvPr id="59" name="TextBox 58"/>
          <p:cNvSpPr txBox="1"/>
          <p:nvPr/>
        </p:nvSpPr>
        <p:spPr>
          <a:xfrm>
            <a:off x="3008087" y="2789404"/>
            <a:ext cx="5181599" cy="400110"/>
          </a:xfrm>
          <a:prstGeom prst="rect">
            <a:avLst/>
          </a:prstGeom>
          <a:solidFill>
            <a:schemeClr val="bg1">
              <a:alpha val="65000"/>
            </a:schemeClr>
          </a:solidFill>
          <a:effectLst>
            <a:softEdge rad="38100"/>
          </a:effectLst>
        </p:spPr>
        <p:txBody>
          <a:bodyPr wrap="square">
            <a:spAutoFit/>
          </a:bodyPr>
          <a:lstStyle/>
          <a:p>
            <a:pPr>
              <a:defRPr/>
            </a:pPr>
            <a:r>
              <a:rPr lang="en-US" i="1" dirty="0">
                <a:solidFill>
                  <a:srgbClr val="E7AC43"/>
                </a:solidFill>
              </a:rPr>
              <a:t>&lt;Customer name&gt; &lt;n&gt;-year aspirations</a:t>
            </a:r>
          </a:p>
        </p:txBody>
      </p:sp>
      <p:sp>
        <p:nvSpPr>
          <p:cNvPr id="67" name="Rectangle 66"/>
          <p:cNvSpPr/>
          <p:nvPr/>
        </p:nvSpPr>
        <p:spPr bwMode="auto">
          <a:xfrm>
            <a:off x="3048000" y="0"/>
            <a:ext cx="6096000" cy="25908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Prior to the workshop:</a:t>
            </a:r>
          </a:p>
          <a:p>
            <a:pPr marL="228600" marR="0" indent="-228600" algn="l" defTabSz="914400" rtl="0" eaLnBrk="1" fontAlgn="base" latinLnBrk="0" hangingPunct="1">
              <a:lnSpc>
                <a:spcPct val="100000"/>
              </a:lnSpc>
              <a:spcBef>
                <a:spcPct val="50000"/>
              </a:spcBef>
              <a:spcAft>
                <a:spcPct val="0"/>
              </a:spcAft>
              <a:buClrTx/>
              <a:buSzTx/>
              <a:buFont typeface="+mj-lt"/>
              <a:buAutoNum type="arabicPeriod"/>
              <a:tabLst/>
            </a:pPr>
            <a:r>
              <a:rPr lang="en-US" sz="1200" b="0" dirty="0"/>
              <a:t>M</a:t>
            </a:r>
            <a:r>
              <a:rPr kumimoji="0" lang="en-US" sz="1200" b="0" i="0" u="none" strike="noStrike" cap="none" normalizeH="0" baseline="0" dirty="0">
                <a:ln>
                  <a:noFill/>
                </a:ln>
                <a:solidFill>
                  <a:schemeClr val="tx1"/>
                </a:solidFill>
                <a:effectLst/>
                <a:latin typeface="Arial" charset="0"/>
                <a:ea typeface="ＭＳ Ｐゴシック" pitchFamily="1" charset="-128"/>
              </a:rPr>
              <a:t>ove the </a:t>
            </a:r>
            <a:r>
              <a:rPr lang="en-US" sz="1200" b="0" dirty="0"/>
              <a:t>green dots to the appropriate level to represent the current profile for the customer. Change the ‘?’ in each dot to the maturity rating.</a:t>
            </a:r>
          </a:p>
          <a:p>
            <a:pPr marL="228600" marR="0" indent="-228600" algn="l" defTabSz="914400" rtl="0" eaLnBrk="1" fontAlgn="base" latinLnBrk="0" hangingPunct="1">
              <a:lnSpc>
                <a:spcPct val="100000"/>
              </a:lnSpc>
              <a:spcBef>
                <a:spcPct val="50000"/>
              </a:spcBef>
              <a:spcAft>
                <a:spcPct val="0"/>
              </a:spcAft>
              <a:buClrTx/>
              <a:buSzTx/>
              <a:buFont typeface="+mj-lt"/>
              <a:buAutoNum type="arabicPeriod"/>
              <a:tabLst/>
            </a:pPr>
            <a:r>
              <a:rPr lang="en-US" sz="1200" b="0" dirty="0"/>
              <a:t>Move the gold dots to one level higher than the green, but do not change the ‘?’</a:t>
            </a:r>
          </a:p>
          <a:p>
            <a:pPr marL="228600" marR="0" indent="-228600" algn="l" defTabSz="914400" rtl="0" eaLnBrk="1" fontAlgn="base" latinLnBrk="0" hangingPunct="1">
              <a:lnSpc>
                <a:spcPct val="100000"/>
              </a:lnSpc>
              <a:spcBef>
                <a:spcPct val="50000"/>
              </a:spcBef>
              <a:spcAft>
                <a:spcPct val="0"/>
              </a:spcAft>
              <a:buClrTx/>
              <a:buSzTx/>
              <a:buFont typeface="+mj-lt"/>
              <a:buAutoNum type="arabicPeriod"/>
              <a:tabLst/>
            </a:pPr>
            <a:r>
              <a:rPr lang="en-US" sz="1200" b="0" dirty="0"/>
              <a:t>Place customer name in the designated places</a:t>
            </a:r>
          </a:p>
          <a:p>
            <a:pPr marL="228600" indent="-228600" algn="l">
              <a:buFont typeface="+mj-lt"/>
              <a:buAutoNum type="arabicPeriod"/>
            </a:pPr>
            <a:r>
              <a:rPr lang="en-US" sz="1200" b="0" dirty="0"/>
              <a:t>Change &lt;</a:t>
            </a:r>
            <a:r>
              <a:rPr lang="en-US" sz="1200" b="0" dirty="0" err="1"/>
              <a:t>n</a:t>
            </a:r>
            <a:r>
              <a:rPr lang="en-US" sz="1200" b="0" dirty="0"/>
              <a:t>&gt;  in ‘&lt;</a:t>
            </a:r>
            <a:r>
              <a:rPr lang="en-US" sz="1200" b="0" dirty="0" err="1"/>
              <a:t>n</a:t>
            </a:r>
            <a:r>
              <a:rPr lang="en-US" sz="1200" b="0" dirty="0"/>
              <a:t>&gt;-year’ to the aspiration horizon that has been agreed</a:t>
            </a:r>
          </a:p>
          <a:p>
            <a:pPr marL="228600" indent="-228600" algn="l">
              <a:buFont typeface="+mj-lt"/>
              <a:buAutoNum type="arabicPeriod"/>
            </a:pPr>
            <a:r>
              <a:rPr lang="en-US" sz="1200" b="0" dirty="0">
                <a:latin typeface="Arial" pitchFamily="-108" charset="0"/>
                <a:ea typeface="ＭＳ Ｐゴシック" pitchFamily="-108" charset="-128"/>
              </a:rPr>
              <a:t>OPTIONAL: Add another profile (in a different color) to show the result of the customer’s previous survey.</a:t>
            </a:r>
            <a:endParaRPr lang="en-US" sz="1200" b="0" dirty="0"/>
          </a:p>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dirty="0">
                <a:ln>
                  <a:noFill/>
                </a:ln>
                <a:solidFill>
                  <a:schemeClr val="tx1"/>
                </a:solidFill>
                <a:effectLst/>
                <a:latin typeface="Arial" charset="0"/>
                <a:ea typeface="ＭＳ Ｐゴシック" pitchFamily="1" charset="-128"/>
              </a:rPr>
              <a:t>During the workshop: </a:t>
            </a:r>
            <a:r>
              <a:rPr kumimoji="0" lang="en-US" sz="1200" b="0" i="0" u="none" strike="noStrike" cap="none" normalizeH="0" dirty="0">
                <a:ln>
                  <a:noFill/>
                </a:ln>
                <a:solidFill>
                  <a:schemeClr val="tx1"/>
                </a:solidFill>
                <a:effectLst/>
                <a:latin typeface="Arial" charset="0"/>
                <a:ea typeface="ＭＳ Ｐゴシック" pitchFamily="1" charset="-128"/>
              </a:rPr>
              <a:t>Move the gold dots to the aspired levels and replace the ‘?’ in each dot with the appropriate value.</a:t>
            </a: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56798890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33400" y="422275"/>
            <a:ext cx="8153400" cy="394980"/>
          </a:xfrm>
        </p:spPr>
        <p:txBody>
          <a:bodyPr/>
          <a:lstStyle/>
          <a:p>
            <a:r>
              <a:rPr lang="en-US" dirty="0"/>
              <a:t>Contents / agenda</a:t>
            </a:r>
          </a:p>
        </p:txBody>
      </p:sp>
      <p:sp>
        <p:nvSpPr>
          <p:cNvPr id="881667" name="Rectangle 3"/>
          <p:cNvSpPr>
            <a:spLocks noGrp="1" noChangeArrowheads="1"/>
          </p:cNvSpPr>
          <p:nvPr>
            <p:ph idx="1"/>
          </p:nvPr>
        </p:nvSpPr>
        <p:spPr>
          <a:xfrm>
            <a:off x="533400" y="980558"/>
            <a:ext cx="8153400" cy="5115442"/>
          </a:xfrm>
        </p:spPr>
        <p:txBody>
          <a:bodyPr/>
          <a:lstStyle/>
          <a:p>
            <a:pPr marL="1149350" indent="-1136650"/>
            <a:r>
              <a:rPr lang="en-US" sz="1800" b="1" dirty="0"/>
              <a:t>Opening remarks</a:t>
            </a:r>
          </a:p>
          <a:p>
            <a:pPr marL="1149350" indent="-1136650"/>
            <a:r>
              <a:rPr lang="en-US" sz="1800" dirty="0"/>
              <a:t>SGMM overview				</a:t>
            </a:r>
          </a:p>
          <a:p>
            <a:pPr marL="1149350" indent="-1136650"/>
            <a:r>
              <a:rPr lang="en-US" sz="1800" dirty="0"/>
              <a:t>Peer community data</a:t>
            </a:r>
          </a:p>
          <a:p>
            <a:pPr marL="1149350" indent="-1136650"/>
            <a:r>
              <a:rPr lang="en-US" sz="1800" dirty="0"/>
              <a:t>&lt;Customer name&gt;’s SGMM Survey scores and observations</a:t>
            </a:r>
          </a:p>
          <a:p>
            <a:pPr marL="625475" lvl="1" indent="-223838"/>
            <a:r>
              <a:rPr lang="en-US" sz="1600" dirty="0"/>
              <a:t>Overall findings</a:t>
            </a:r>
          </a:p>
          <a:p>
            <a:pPr marL="625475" lvl="1" indent="-223838"/>
            <a:r>
              <a:rPr lang="en-US" sz="1600" dirty="0"/>
              <a:t>Community comparisons</a:t>
            </a:r>
          </a:p>
          <a:p>
            <a:pPr marL="625475" lvl="1" indent="-223838"/>
            <a:r>
              <a:rPr lang="en-US" sz="1600" dirty="0"/>
              <a:t>Findings by domain</a:t>
            </a:r>
          </a:p>
          <a:p>
            <a:pPr marL="1149350" indent="-1136650"/>
            <a:r>
              <a:rPr lang="en-US" sz="1800" dirty="0"/>
              <a:t>&lt;Customer name&gt;’s Smart Grid aspirations</a:t>
            </a:r>
          </a:p>
          <a:p>
            <a:pPr marL="1149350" indent="-1136650"/>
            <a:r>
              <a:rPr lang="en-US" sz="1800" dirty="0"/>
              <a:t>Wrap up and next steps</a:t>
            </a:r>
            <a:endParaRPr lang="en-US" sz="1600" dirty="0"/>
          </a:p>
          <a:p>
            <a:endParaRPr lang="en-US" sz="1800" dirty="0"/>
          </a:p>
          <a:p>
            <a:endParaRPr lang="en-US" sz="1800" dirty="0"/>
          </a:p>
        </p:txBody>
      </p:sp>
      <p:sp>
        <p:nvSpPr>
          <p:cNvPr id="881668" name="AutoShape 4"/>
          <p:cNvSpPr>
            <a:spLocks noChangeArrowheads="1"/>
          </p:cNvSpPr>
          <p:nvPr/>
        </p:nvSpPr>
        <p:spPr bwMode="auto">
          <a:xfrm rot="5400000">
            <a:off x="-50800" y="4284211"/>
            <a:ext cx="412750" cy="311150"/>
          </a:xfrm>
          <a:prstGeom prst="triangle">
            <a:avLst>
              <a:gd name="adj" fmla="val 50000"/>
            </a:avLst>
          </a:prstGeom>
          <a:solidFill>
            <a:schemeClr val="accent1"/>
          </a:solidFill>
          <a:ln w="38100">
            <a:noFill/>
            <a:miter lim="800000"/>
            <a:headEnd/>
            <a:tailEnd/>
          </a:ln>
          <a:effectLst/>
        </p:spPr>
        <p:txBody>
          <a:bodyPr wrap="none" lIns="92309" tIns="46154" rIns="92309" bIns="46154" anchor="ctr"/>
          <a:lstStyle/>
          <a:p>
            <a:endParaRPr lang="en-US"/>
          </a:p>
        </p:txBody>
      </p:sp>
      <p:sp>
        <p:nvSpPr>
          <p:cNvPr id="7" name="Rectangle 6"/>
          <p:cNvSpPr/>
          <p:nvPr/>
        </p:nvSpPr>
        <p:spPr bwMode="auto">
          <a:xfrm>
            <a:off x="6248400" y="0"/>
            <a:ext cx="2895600" cy="2122713"/>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the customer’s name</a:t>
            </a:r>
            <a:r>
              <a:rPr lang="en-US" sz="1200" dirty="0"/>
              <a:t>.</a:t>
            </a:r>
            <a:endParaRPr kumimoji="0" lang="en-US" sz="1200" b="1" i="0" u="none" strike="noStrike" cap="none" normalizeH="0" dirty="0">
              <a:ln>
                <a:noFill/>
              </a:ln>
              <a:solidFill>
                <a:schemeClr val="tx1"/>
              </a:solidFill>
              <a:effectLst/>
              <a:latin typeface="Arial" charset="0"/>
              <a:ea typeface="ＭＳ Ｐゴシック" pitchFamily="1" charset="-128"/>
            </a:endParaRPr>
          </a:p>
          <a:p>
            <a:pPr algn="l">
              <a:spcAft>
                <a:spcPts val="0"/>
              </a:spcAft>
            </a:pPr>
            <a:r>
              <a:rPr lang="en-US" sz="1200" dirty="0"/>
              <a:t>Optional: Insert start times for agenda items.</a:t>
            </a:r>
          </a:p>
          <a:p>
            <a:pPr algn="l">
              <a:spcBef>
                <a:spcPts val="0"/>
              </a:spcBef>
              <a:spcAft>
                <a:spcPts val="0"/>
              </a:spcAft>
            </a:pPr>
            <a:r>
              <a:rPr lang="en-US" sz="1200" dirty="0"/>
              <a:t>Duration guidelines are:</a:t>
            </a:r>
          </a:p>
          <a:p>
            <a:pPr indent="-227013" algn="l">
              <a:spcBef>
                <a:spcPts val="0"/>
              </a:spcBef>
              <a:spcAft>
                <a:spcPts val="0"/>
              </a:spcAft>
              <a:buFont typeface="Arial"/>
              <a:buChar char="•"/>
            </a:pPr>
            <a:r>
              <a:rPr lang="en-US" sz="1200" dirty="0"/>
              <a:t>Opening remarks - 15 min.</a:t>
            </a:r>
          </a:p>
          <a:p>
            <a:pPr indent="-227013" algn="l">
              <a:spcBef>
                <a:spcPts val="0"/>
              </a:spcBef>
              <a:spcAft>
                <a:spcPts val="0"/>
              </a:spcAft>
              <a:buFont typeface="Arial"/>
              <a:buChar char="•"/>
            </a:pPr>
            <a:r>
              <a:rPr lang="en-US" sz="1200" dirty="0"/>
              <a:t>SGMM overview - 25 min.</a:t>
            </a:r>
          </a:p>
          <a:p>
            <a:pPr indent="-227013" algn="l">
              <a:spcBef>
                <a:spcPts val="0"/>
              </a:spcBef>
              <a:spcAft>
                <a:spcPts val="0"/>
              </a:spcAft>
              <a:buFont typeface="Arial"/>
              <a:buChar char="•"/>
            </a:pPr>
            <a:r>
              <a:rPr lang="en-US" sz="1200" dirty="0"/>
              <a:t>Peer community data- 15</a:t>
            </a:r>
          </a:p>
          <a:p>
            <a:pPr indent="-227013" algn="l">
              <a:spcBef>
                <a:spcPts val="0"/>
              </a:spcBef>
              <a:spcAft>
                <a:spcPts val="0"/>
              </a:spcAft>
              <a:buFont typeface="Arial"/>
              <a:buChar char="•"/>
            </a:pPr>
            <a:r>
              <a:rPr lang="en-US" sz="1200" dirty="0"/>
              <a:t>SGMM scores - 1 </a:t>
            </a:r>
            <a:r>
              <a:rPr lang="en-US" sz="1200" dirty="0" err="1"/>
              <a:t>hr</a:t>
            </a:r>
            <a:r>
              <a:rPr lang="en-US" sz="1200" dirty="0"/>
              <a:t> 30 min.</a:t>
            </a:r>
          </a:p>
          <a:p>
            <a:pPr indent="-227013" algn="l">
              <a:spcBef>
                <a:spcPts val="0"/>
              </a:spcBef>
              <a:spcAft>
                <a:spcPts val="0"/>
              </a:spcAft>
              <a:buFont typeface="Arial"/>
              <a:buChar char="•"/>
            </a:pPr>
            <a:r>
              <a:rPr lang="en-US" sz="1200" dirty="0"/>
              <a:t>Aspirations - 3 hr.</a:t>
            </a:r>
          </a:p>
          <a:p>
            <a:pPr indent="-227013" algn="l">
              <a:spcBef>
                <a:spcPts val="0"/>
              </a:spcBef>
              <a:spcAft>
                <a:spcPts val="0"/>
              </a:spcAft>
              <a:buFont typeface="Arial"/>
              <a:buChar char="•"/>
            </a:pPr>
            <a:r>
              <a:rPr lang="en-US" sz="1200" dirty="0"/>
              <a:t>Wrap up and next steps - 10 min.</a:t>
            </a:r>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extLst>
      <p:ext uri="{BB962C8B-B14F-4D97-AF65-F5344CB8AC3E}">
        <p14:creationId xmlns:p14="http://schemas.microsoft.com/office/powerpoint/2010/main" val="337195398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533400" y="422275"/>
            <a:ext cx="8153400" cy="394980"/>
          </a:xfrm>
        </p:spPr>
        <p:txBody>
          <a:bodyPr/>
          <a:lstStyle/>
          <a:p>
            <a:r>
              <a:rPr lang="en-US" dirty="0"/>
              <a:t>Navigation process</a:t>
            </a:r>
          </a:p>
        </p:txBody>
      </p:sp>
      <p:sp>
        <p:nvSpPr>
          <p:cNvPr id="35842" name="Content Placeholder 2"/>
          <p:cNvSpPr>
            <a:spLocks noGrp="1"/>
          </p:cNvSpPr>
          <p:nvPr>
            <p:ph idx="1"/>
          </p:nvPr>
        </p:nvSpPr>
        <p:spPr>
          <a:xfrm>
            <a:off x="533400" y="2743200"/>
            <a:ext cx="8310312" cy="3200400"/>
          </a:xfrm>
        </p:spPr>
        <p:txBody>
          <a:bodyPr/>
          <a:lstStyle/>
          <a:p>
            <a:pPr>
              <a:spcAft>
                <a:spcPts val="1200"/>
              </a:spcAft>
            </a:pPr>
            <a:r>
              <a:rPr lang="en-US" dirty="0"/>
              <a:t>A five-step process lead by a certified SGMM Navigator</a:t>
            </a:r>
          </a:p>
          <a:p>
            <a:pPr marL="347663" lvl="1" indent="-347663">
              <a:spcAft>
                <a:spcPts val="1740"/>
              </a:spcAft>
              <a:buFont typeface="+mj-lt"/>
              <a:buAutoNum type="arabicPeriod"/>
            </a:pPr>
            <a:r>
              <a:rPr lang="en-US" sz="1800" dirty="0"/>
              <a:t>Preparations are complete, first four Compass survey sections are completed</a:t>
            </a:r>
          </a:p>
          <a:p>
            <a:pPr marL="347663" lvl="1" indent="-347663">
              <a:spcAft>
                <a:spcPts val="1740"/>
              </a:spcAft>
              <a:buFont typeface="+mj-lt"/>
              <a:buAutoNum type="arabicPeriod"/>
            </a:pPr>
            <a:r>
              <a:rPr lang="en-US" sz="1800" dirty="0"/>
              <a:t>Survey Workshop: stakeholders from utility complete the Compass survey as a team, discussions occur to develop consensus on responses</a:t>
            </a:r>
          </a:p>
          <a:p>
            <a:pPr marL="347663" lvl="1" indent="-347663">
              <a:spcAft>
                <a:spcPts val="1740"/>
              </a:spcAft>
              <a:buFont typeface="+mj-lt"/>
              <a:buAutoNum type="arabicPeriod"/>
            </a:pPr>
            <a:r>
              <a:rPr lang="en-US" sz="1800" dirty="0"/>
              <a:t>Navigator analyzes results and prepares findings</a:t>
            </a:r>
          </a:p>
          <a:p>
            <a:pPr marL="347663" lvl="1" indent="-347663">
              <a:spcAft>
                <a:spcPts val="1740"/>
              </a:spcAft>
              <a:buFont typeface="+mj-lt"/>
              <a:buAutoNum type="arabicPeriod"/>
            </a:pPr>
            <a:r>
              <a:rPr lang="en-US" sz="1800" dirty="0"/>
              <a:t>Aspirations Workshop: Compass survey results and findings are presented and discussed; aspirations for planning horizon are agreed through consensus discussions</a:t>
            </a:r>
          </a:p>
          <a:p>
            <a:pPr marL="347663" lvl="1" indent="-347663">
              <a:spcAft>
                <a:spcPts val="1740"/>
              </a:spcAft>
              <a:buFont typeface="+mj-lt"/>
              <a:buAutoNum type="arabicPeriod"/>
            </a:pPr>
            <a:r>
              <a:rPr lang="en-US" sz="1800" dirty="0"/>
              <a:t>Actions are planned and documentation is completed to conclude the process</a:t>
            </a:r>
          </a:p>
          <a:p>
            <a:endParaRPr lang="en-US" sz="1800" dirty="0"/>
          </a:p>
          <a:p>
            <a:endParaRPr lang="en-US" sz="1800" dirty="0"/>
          </a:p>
        </p:txBody>
      </p:sp>
      <p:sp>
        <p:nvSpPr>
          <p:cNvPr id="6" name="TextBox 118"/>
          <p:cNvSpPr txBox="1">
            <a:spLocks noChangeArrowheads="1"/>
          </p:cNvSpPr>
          <p:nvPr/>
        </p:nvSpPr>
        <p:spPr bwMode="auto">
          <a:xfrm>
            <a:off x="6313256" y="2311607"/>
            <a:ext cx="684991" cy="369332"/>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dirty="0">
                <a:solidFill>
                  <a:srgbClr val="FF8000"/>
                </a:solidFill>
                <a:effectLst>
                  <a:glow rad="63500">
                    <a:schemeClr val="bg1">
                      <a:alpha val="75000"/>
                    </a:schemeClr>
                  </a:glow>
                </a:effectLst>
              </a:rPr>
              <a:t>Next</a:t>
            </a:r>
          </a:p>
        </p:txBody>
      </p:sp>
      <p:sp>
        <p:nvSpPr>
          <p:cNvPr id="8" name="TextBox 118"/>
          <p:cNvSpPr txBox="1">
            <a:spLocks noChangeArrowheads="1"/>
          </p:cNvSpPr>
          <p:nvPr/>
        </p:nvSpPr>
        <p:spPr bwMode="auto">
          <a:xfrm>
            <a:off x="1129915" y="2223739"/>
            <a:ext cx="685799"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solidFill>
                  <a:srgbClr val="FF8000"/>
                </a:solidFill>
                <a:effectLst>
                  <a:glow rad="63500">
                    <a:schemeClr val="bg1">
                      <a:alpha val="75000"/>
                    </a:schemeClr>
                  </a:glow>
                </a:effectLst>
                <a:latin typeface="Zapf Dingbats"/>
                <a:ea typeface="Zapf Dingbats"/>
                <a:cs typeface="Zapf Dingbats"/>
              </a:rPr>
              <a:t>✔</a:t>
            </a:r>
            <a:endParaRPr lang="en-US" sz="2400" dirty="0">
              <a:solidFill>
                <a:srgbClr val="FF8000"/>
              </a:solidFill>
              <a:effectLst>
                <a:glow rad="63500">
                  <a:schemeClr val="bg1">
                    <a:alpha val="75000"/>
                  </a:schemeClr>
                </a:glow>
              </a:effectLst>
            </a:endParaRPr>
          </a:p>
        </p:txBody>
      </p:sp>
      <p:sp>
        <p:nvSpPr>
          <p:cNvPr id="13" name="AutoShape 7"/>
          <p:cNvSpPr>
            <a:spLocks noChangeAspect="1" noChangeArrowheads="1" noTextEdit="1"/>
          </p:cNvSpPr>
          <p:nvPr/>
        </p:nvSpPr>
        <p:spPr bwMode="auto">
          <a:xfrm>
            <a:off x="1371600" y="3886200"/>
            <a:ext cx="4485239" cy="837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Rounded Rectangle 119"/>
          <p:cNvSpPr/>
          <p:nvPr/>
        </p:nvSpPr>
        <p:spPr bwMode="auto">
          <a:xfrm>
            <a:off x="408608" y="6045898"/>
            <a:ext cx="8462712" cy="407533"/>
          </a:xfrm>
          <a:prstGeom prst="roundRect">
            <a:avLst>
              <a:gd name="adj" fmla="val 0"/>
            </a:avLst>
          </a:prstGeom>
          <a:noFill/>
          <a:ln w="38100" cap="rnd" cmpd="sng" algn="ctr">
            <a:solidFill>
              <a:schemeClr val="accent1"/>
            </a:solidFill>
            <a:prstDash val="sysDot"/>
            <a:round/>
            <a:headEnd type="none" w="med" len="med"/>
            <a:tailEnd type="none" w="med" len="med"/>
          </a:ln>
          <a:effectLst>
            <a:glow rad="114300">
              <a:schemeClr val="tx2">
                <a:lumMod val="50000"/>
                <a:lumOff val="50000"/>
                <a:alpha val="40000"/>
              </a:schemeClr>
            </a:glow>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21" name="TextBox 118"/>
          <p:cNvSpPr txBox="1">
            <a:spLocks noChangeArrowheads="1"/>
          </p:cNvSpPr>
          <p:nvPr/>
        </p:nvSpPr>
        <p:spPr bwMode="auto">
          <a:xfrm>
            <a:off x="2430678" y="2223739"/>
            <a:ext cx="685799"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solidFill>
                  <a:srgbClr val="FF8000"/>
                </a:solidFill>
                <a:effectLst>
                  <a:glow rad="63500">
                    <a:schemeClr val="bg1">
                      <a:alpha val="75000"/>
                    </a:schemeClr>
                  </a:glow>
                </a:effectLst>
                <a:latin typeface="Zapf Dingbats"/>
                <a:ea typeface="Zapf Dingbats"/>
                <a:cs typeface="Zapf Dingbats"/>
              </a:rPr>
              <a:t>✔</a:t>
            </a:r>
            <a:endParaRPr lang="en-US" sz="2400" dirty="0">
              <a:solidFill>
                <a:srgbClr val="FF8000"/>
              </a:solidFill>
              <a:effectLst>
                <a:glow rad="63500">
                  <a:schemeClr val="bg1">
                    <a:alpha val="75000"/>
                  </a:schemeClr>
                </a:glow>
              </a:effectLst>
            </a:endParaRPr>
          </a:p>
        </p:txBody>
      </p:sp>
      <p:sp>
        <p:nvSpPr>
          <p:cNvPr id="122" name="TextBox 118"/>
          <p:cNvSpPr txBox="1">
            <a:spLocks noChangeArrowheads="1"/>
          </p:cNvSpPr>
          <p:nvPr/>
        </p:nvSpPr>
        <p:spPr bwMode="auto">
          <a:xfrm>
            <a:off x="3722238" y="2223739"/>
            <a:ext cx="685799"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solidFill>
                  <a:srgbClr val="FF8000"/>
                </a:solidFill>
                <a:effectLst>
                  <a:glow rad="63500">
                    <a:schemeClr val="bg1">
                      <a:alpha val="75000"/>
                    </a:schemeClr>
                  </a:glow>
                </a:effectLst>
                <a:latin typeface="Zapf Dingbats"/>
                <a:ea typeface="Zapf Dingbats"/>
                <a:cs typeface="Zapf Dingbats"/>
              </a:rPr>
              <a:t>✔</a:t>
            </a:r>
            <a:endParaRPr lang="en-US" sz="2400" dirty="0">
              <a:solidFill>
                <a:srgbClr val="FF8000"/>
              </a:solidFill>
              <a:effectLst>
                <a:glow rad="63500">
                  <a:schemeClr val="bg1">
                    <a:alpha val="75000"/>
                  </a:schemeClr>
                </a:glow>
              </a:effectLst>
            </a:endParaRPr>
          </a:p>
        </p:txBody>
      </p:sp>
      <p:sp>
        <p:nvSpPr>
          <p:cNvPr id="123" name="TextBox 118"/>
          <p:cNvSpPr txBox="1">
            <a:spLocks noChangeArrowheads="1"/>
          </p:cNvSpPr>
          <p:nvPr/>
        </p:nvSpPr>
        <p:spPr bwMode="auto">
          <a:xfrm>
            <a:off x="5013376" y="2223739"/>
            <a:ext cx="685799"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solidFill>
                  <a:srgbClr val="FF8000"/>
                </a:solidFill>
                <a:effectLst>
                  <a:glow rad="63500">
                    <a:schemeClr val="bg1">
                      <a:alpha val="75000"/>
                    </a:schemeClr>
                  </a:glow>
                </a:effectLst>
                <a:latin typeface="Zapf Dingbats"/>
                <a:ea typeface="Zapf Dingbats"/>
                <a:cs typeface="Zapf Dingbats"/>
              </a:rPr>
              <a:t>✔</a:t>
            </a:r>
            <a:endParaRPr lang="en-US" sz="2400" dirty="0">
              <a:solidFill>
                <a:srgbClr val="FF8000"/>
              </a:solidFill>
              <a:effectLst>
                <a:glow rad="63500">
                  <a:schemeClr val="bg1">
                    <a:alpha val="75000"/>
                  </a:schemeClr>
                </a:glow>
              </a:effectLst>
            </a:endParaRPr>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091733"/>
            <a:ext cx="6296296" cy="1153090"/>
          </a:xfrm>
          <a:prstGeom prst="rect">
            <a:avLst/>
          </a:prstGeom>
          <a:noFill/>
          <a:ln>
            <a:noFill/>
          </a:ln>
        </p:spPr>
      </p:pic>
      <p:sp>
        <p:nvSpPr>
          <p:cNvPr id="15" name="Rounded Rectangle 14"/>
          <p:cNvSpPr/>
          <p:nvPr/>
        </p:nvSpPr>
        <p:spPr bwMode="auto">
          <a:xfrm>
            <a:off x="6027747" y="975443"/>
            <a:ext cx="1288373" cy="1371140"/>
          </a:xfrm>
          <a:prstGeom prst="roundRect">
            <a:avLst>
              <a:gd name="adj" fmla="val 0"/>
            </a:avLst>
          </a:prstGeom>
          <a:noFill/>
          <a:ln w="38100" cap="rnd" cmpd="sng" algn="ctr">
            <a:solidFill>
              <a:schemeClr val="tx2">
                <a:lumMod val="90000"/>
                <a:lumOff val="10000"/>
              </a:schemeClr>
            </a:solidFill>
            <a:prstDash val="sysDot"/>
            <a:round/>
            <a:headEnd type="none" w="med" len="med"/>
            <a:tailEnd type="none" w="med" len="med"/>
          </a:ln>
          <a:effectLst>
            <a:glow rad="114300">
              <a:schemeClr val="tx2">
                <a:lumMod val="50000"/>
                <a:lumOff val="50000"/>
                <a:alpha val="40000"/>
              </a:schemeClr>
            </a:glow>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0"/>
                                        </p:tgtEl>
                                        <p:attrNameLst>
                                          <p:attrName>style.visibility</p:attrName>
                                        </p:attrNameLst>
                                      </p:cBhvr>
                                      <p:to>
                                        <p:strVal val="visible"/>
                                      </p:to>
                                    </p:set>
                                    <p:animEffect transition="in" filter="blinds(horizontal)">
                                      <p:cBhvr>
                                        <p:cTn id="16" dur="500"/>
                                        <p:tgtEl>
                                          <p:spTgt spid="1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blinds(horizontal)">
                                      <p:cBhvr>
                                        <p:cTn id="19" dur="500"/>
                                        <p:tgtEl>
                                          <p:spTgt spid="1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blinds(horizontal)">
                                      <p:cBhvr>
                                        <p:cTn id="22" dur="500"/>
                                        <p:tgtEl>
                                          <p:spTgt spid="1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blinds(horizontal)">
                                      <p:cBhvr>
                                        <p:cTn id="2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0" grpId="0" animBg="1"/>
      <p:bldP spid="121" grpId="0"/>
      <p:bldP spid="122" grpId="0"/>
      <p:bldP spid="123" grpId="0"/>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Next steps</a:t>
            </a:r>
          </a:p>
        </p:txBody>
      </p:sp>
      <p:sp>
        <p:nvSpPr>
          <p:cNvPr id="3" name="Content Placeholder 2"/>
          <p:cNvSpPr>
            <a:spLocks noGrp="1"/>
          </p:cNvSpPr>
          <p:nvPr>
            <p:ph idx="1"/>
          </p:nvPr>
        </p:nvSpPr>
        <p:spPr/>
        <p:txBody>
          <a:bodyPr/>
          <a:lstStyle/>
          <a:p>
            <a:r>
              <a:rPr lang="en-US" dirty="0"/>
              <a:t>This Aspirations workshop presentation will be updated with today’s results</a:t>
            </a:r>
          </a:p>
          <a:p>
            <a:endParaRPr lang="en-US" dirty="0"/>
          </a:p>
        </p:txBody>
      </p:sp>
      <p:sp>
        <p:nvSpPr>
          <p:cNvPr id="4" name="Rectangle 3"/>
          <p:cNvSpPr/>
          <p:nvPr/>
        </p:nvSpPr>
        <p:spPr bwMode="auto">
          <a:xfrm>
            <a:off x="6248400" y="1"/>
            <a:ext cx="28956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Update with next steps</a:t>
            </a:r>
            <a:endParaRPr lang="en-US" sz="1200" dirty="0"/>
          </a:p>
          <a:p>
            <a:pPr marL="0" marR="0" indent="0" algn="l" defTabSz="914400" rtl="0" eaLnBrk="1" fontAlgn="base" latinLnBrk="0" hangingPunct="1">
              <a:lnSpc>
                <a:spcPct val="100000"/>
              </a:lnSpc>
              <a:spcBef>
                <a:spcPct val="50000"/>
              </a:spcBef>
              <a:spcAft>
                <a:spcPct val="0"/>
              </a:spcAft>
              <a:buClrTx/>
              <a:buSzTx/>
              <a:buFontTx/>
              <a:buNone/>
              <a:tabLst/>
            </a:pPr>
            <a:endParaRPr lang="en-US" sz="1200"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422275"/>
            <a:ext cx="8153400" cy="394980"/>
          </a:xfrm>
        </p:spPr>
        <p:txBody>
          <a:bodyPr/>
          <a:lstStyle/>
          <a:p>
            <a:r>
              <a:rPr lang="en-US" dirty="0"/>
              <a:t>Contact information</a:t>
            </a:r>
            <a:endParaRPr lang="en-US" sz="2400" dirty="0"/>
          </a:p>
        </p:txBody>
      </p:sp>
      <p:sp>
        <p:nvSpPr>
          <p:cNvPr id="51203" name="Rectangle 4"/>
          <p:cNvSpPr>
            <a:spLocks noChangeArrowheads="1"/>
          </p:cNvSpPr>
          <p:nvPr/>
        </p:nvSpPr>
        <p:spPr bwMode="auto">
          <a:xfrm>
            <a:off x="5029200" y="14478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algn="l" eaLnBrk="0" hangingPunct="0">
              <a:lnSpc>
                <a:spcPct val="95000"/>
              </a:lnSpc>
              <a:spcBef>
                <a:spcPts val="600"/>
              </a:spcBef>
              <a:spcAft>
                <a:spcPts val="0"/>
              </a:spcAft>
              <a:buSzPct val="70000"/>
            </a:pPr>
            <a:r>
              <a:rPr lang="en-US" dirty="0"/>
              <a:t>&lt;person 2 name&gt;</a:t>
            </a:r>
          </a:p>
          <a:p>
            <a:pPr algn="l" eaLnBrk="0" hangingPunct="0">
              <a:lnSpc>
                <a:spcPct val="95000"/>
              </a:lnSpc>
              <a:spcBef>
                <a:spcPts val="600"/>
              </a:spcBef>
              <a:spcAft>
                <a:spcPts val="0"/>
              </a:spcAft>
              <a:buSzPct val="70000"/>
            </a:pPr>
            <a:r>
              <a:rPr lang="en-US" b="0" dirty="0"/>
              <a:t>&lt;person 2 title&gt;</a:t>
            </a:r>
          </a:p>
          <a:p>
            <a:pPr algn="l" eaLnBrk="0" hangingPunct="0">
              <a:lnSpc>
                <a:spcPct val="95000"/>
              </a:lnSpc>
              <a:spcBef>
                <a:spcPts val="600"/>
              </a:spcBef>
              <a:spcAft>
                <a:spcPts val="0"/>
              </a:spcAft>
              <a:buSzPct val="70000"/>
            </a:pPr>
            <a:r>
              <a:rPr lang="en-US" b="0" dirty="0">
                <a:solidFill>
                  <a:srgbClr val="00534C"/>
                </a:solidFill>
              </a:rPr>
              <a:t>&lt;person 2 email&gt;</a:t>
            </a:r>
          </a:p>
          <a:p>
            <a:pPr algn="l" eaLnBrk="0" hangingPunct="0">
              <a:lnSpc>
                <a:spcPct val="95000"/>
              </a:lnSpc>
              <a:spcBef>
                <a:spcPts val="600"/>
              </a:spcBef>
              <a:spcAft>
                <a:spcPts val="0"/>
              </a:spcAft>
              <a:buSzPct val="70000"/>
            </a:pPr>
            <a:r>
              <a:rPr lang="en-US" b="0" dirty="0"/>
              <a:t>&lt;person 2 phone&gt;</a:t>
            </a:r>
            <a:endParaRPr lang="en-US" b="0" dirty="0">
              <a:solidFill>
                <a:srgbClr val="00534C"/>
              </a:solidFill>
            </a:endParaRPr>
          </a:p>
        </p:txBody>
      </p:sp>
      <p:sp>
        <p:nvSpPr>
          <p:cNvPr id="6" name="Rectangle 5"/>
          <p:cNvSpPr/>
          <p:nvPr/>
        </p:nvSpPr>
        <p:spPr bwMode="auto">
          <a:xfrm>
            <a:off x="685800" y="14478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51205" name="Rectangle 6"/>
          <p:cNvSpPr>
            <a:spLocks noChangeArrowheads="1"/>
          </p:cNvSpPr>
          <p:nvPr/>
        </p:nvSpPr>
        <p:spPr bwMode="auto">
          <a:xfrm>
            <a:off x="990600" y="38100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algn="l" eaLnBrk="0" hangingPunct="0">
              <a:lnSpc>
                <a:spcPct val="95000"/>
              </a:lnSpc>
              <a:spcBef>
                <a:spcPts val="600"/>
              </a:spcBef>
              <a:spcAft>
                <a:spcPts val="0"/>
              </a:spcAft>
              <a:buSzPct val="70000"/>
            </a:pPr>
            <a:r>
              <a:rPr lang="en-US" dirty="0"/>
              <a:t>&lt;person 3 name&gt;</a:t>
            </a:r>
          </a:p>
          <a:p>
            <a:pPr algn="l" eaLnBrk="0" hangingPunct="0">
              <a:lnSpc>
                <a:spcPct val="95000"/>
              </a:lnSpc>
              <a:spcBef>
                <a:spcPts val="600"/>
              </a:spcBef>
              <a:spcAft>
                <a:spcPts val="0"/>
              </a:spcAft>
              <a:buSzPct val="70000"/>
            </a:pPr>
            <a:r>
              <a:rPr lang="en-US" b="0" dirty="0"/>
              <a:t>&lt;person 3 title&gt;</a:t>
            </a:r>
          </a:p>
          <a:p>
            <a:pPr algn="l" eaLnBrk="0" hangingPunct="0">
              <a:lnSpc>
                <a:spcPct val="95000"/>
              </a:lnSpc>
              <a:spcBef>
                <a:spcPts val="600"/>
              </a:spcBef>
              <a:spcAft>
                <a:spcPts val="0"/>
              </a:spcAft>
              <a:buSzPct val="70000"/>
            </a:pPr>
            <a:r>
              <a:rPr lang="en-US" b="0" dirty="0">
                <a:solidFill>
                  <a:srgbClr val="00534C"/>
                </a:solidFill>
              </a:rPr>
              <a:t>&lt;person 3 email&gt;</a:t>
            </a:r>
          </a:p>
          <a:p>
            <a:pPr algn="l" eaLnBrk="0" hangingPunct="0">
              <a:lnSpc>
                <a:spcPct val="95000"/>
              </a:lnSpc>
              <a:spcBef>
                <a:spcPts val="600"/>
              </a:spcBef>
              <a:spcAft>
                <a:spcPts val="0"/>
              </a:spcAft>
              <a:buSzPct val="70000"/>
            </a:pPr>
            <a:r>
              <a:rPr lang="en-US" b="0" dirty="0"/>
              <a:t>&lt;person 3 phone&gt;</a:t>
            </a:r>
            <a:endParaRPr lang="en-US" b="0" dirty="0">
              <a:solidFill>
                <a:srgbClr val="00534C"/>
              </a:solidFill>
            </a:endParaRPr>
          </a:p>
        </p:txBody>
      </p:sp>
      <p:sp>
        <p:nvSpPr>
          <p:cNvPr id="8" name="Rectangle 7"/>
          <p:cNvSpPr/>
          <p:nvPr/>
        </p:nvSpPr>
        <p:spPr bwMode="auto">
          <a:xfrm>
            <a:off x="4724400" y="14478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51207" name="Rectangle 8"/>
          <p:cNvSpPr>
            <a:spLocks noChangeArrowheads="1"/>
          </p:cNvSpPr>
          <p:nvPr/>
        </p:nvSpPr>
        <p:spPr bwMode="auto">
          <a:xfrm>
            <a:off x="5029200" y="38100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eaLnBrk="0" hangingPunct="0">
              <a:lnSpc>
                <a:spcPct val="95000"/>
              </a:lnSpc>
              <a:spcAft>
                <a:spcPct val="25000"/>
              </a:spcAft>
              <a:buSzPct val="70000"/>
            </a:pPr>
            <a:r>
              <a:rPr lang="en-US" b="0">
                <a:solidFill>
                  <a:srgbClr val="00534C"/>
                </a:solidFill>
              </a:rPr>
              <a:t>www.sei.cmu.edu/smartgrid </a:t>
            </a:r>
          </a:p>
        </p:txBody>
      </p:sp>
      <p:sp>
        <p:nvSpPr>
          <p:cNvPr id="10" name="Rectangle 9"/>
          <p:cNvSpPr/>
          <p:nvPr/>
        </p:nvSpPr>
        <p:spPr bwMode="auto">
          <a:xfrm>
            <a:off x="4724400" y="38100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11" name="Rectangle 4"/>
          <p:cNvSpPr>
            <a:spLocks noChangeArrowheads="1"/>
          </p:cNvSpPr>
          <p:nvPr/>
        </p:nvSpPr>
        <p:spPr bwMode="auto">
          <a:xfrm>
            <a:off x="990600" y="1447800"/>
            <a:ext cx="3429000" cy="2057400"/>
          </a:xfrm>
          <a:prstGeom prst="rect">
            <a:avLst/>
          </a:prstGeom>
          <a:solidFill>
            <a:schemeClr val="accent6">
              <a:lumMod val="40000"/>
              <a:lumOff val="60000"/>
            </a:schemeClr>
          </a:solidFill>
          <a:ln w="38100">
            <a:noFill/>
            <a:round/>
            <a:headEnd/>
            <a:tailEnd/>
          </a:ln>
        </p:spPr>
        <p:txBody>
          <a:bodyPr rIns="0" anchor="ctr">
            <a:prstTxWarp prst="textNoShape">
              <a:avLst/>
            </a:prstTxWarp>
          </a:bodyPr>
          <a:lstStyle/>
          <a:p>
            <a:pPr algn="l" eaLnBrk="0" hangingPunct="0">
              <a:lnSpc>
                <a:spcPct val="95000"/>
              </a:lnSpc>
              <a:spcBef>
                <a:spcPts val="600"/>
              </a:spcBef>
              <a:spcAft>
                <a:spcPts val="0"/>
              </a:spcAft>
              <a:buSzPct val="70000"/>
            </a:pPr>
            <a:r>
              <a:rPr lang="en-US" dirty="0"/>
              <a:t>&lt;navigator name&gt;</a:t>
            </a:r>
          </a:p>
          <a:p>
            <a:pPr algn="l" eaLnBrk="0" hangingPunct="0">
              <a:lnSpc>
                <a:spcPct val="95000"/>
              </a:lnSpc>
              <a:spcBef>
                <a:spcPts val="600"/>
              </a:spcBef>
              <a:spcAft>
                <a:spcPts val="0"/>
              </a:spcAft>
              <a:buSzPct val="70000"/>
            </a:pPr>
            <a:r>
              <a:rPr lang="en-US" b="0" dirty="0"/>
              <a:t>&lt;navigator title&gt;</a:t>
            </a:r>
          </a:p>
          <a:p>
            <a:pPr algn="l" eaLnBrk="0" hangingPunct="0">
              <a:lnSpc>
                <a:spcPct val="95000"/>
              </a:lnSpc>
              <a:spcBef>
                <a:spcPts val="600"/>
              </a:spcBef>
              <a:spcAft>
                <a:spcPts val="0"/>
              </a:spcAft>
              <a:buSzPct val="70000"/>
            </a:pPr>
            <a:r>
              <a:rPr lang="en-US" b="0" dirty="0">
                <a:solidFill>
                  <a:srgbClr val="00534C"/>
                </a:solidFill>
              </a:rPr>
              <a:t>&lt;navigator email&gt;</a:t>
            </a:r>
          </a:p>
          <a:p>
            <a:pPr algn="l" eaLnBrk="0" hangingPunct="0">
              <a:lnSpc>
                <a:spcPct val="95000"/>
              </a:lnSpc>
              <a:spcBef>
                <a:spcPts val="600"/>
              </a:spcBef>
              <a:spcAft>
                <a:spcPts val="0"/>
              </a:spcAft>
              <a:buSzPct val="70000"/>
            </a:pPr>
            <a:r>
              <a:rPr lang="en-US" b="0" dirty="0"/>
              <a:t>&lt;navigator phone&gt;</a:t>
            </a:r>
            <a:endParaRPr lang="en-US" b="0" dirty="0">
              <a:solidFill>
                <a:srgbClr val="00534C"/>
              </a:solidFill>
            </a:endParaRPr>
          </a:p>
        </p:txBody>
      </p:sp>
      <p:sp>
        <p:nvSpPr>
          <p:cNvPr id="12" name="Rectangle 11"/>
          <p:cNvSpPr/>
          <p:nvPr/>
        </p:nvSpPr>
        <p:spPr bwMode="auto">
          <a:xfrm>
            <a:off x="685800" y="3810000"/>
            <a:ext cx="304800" cy="2057400"/>
          </a:xfrm>
          <a:prstGeom prst="rect">
            <a:avLst/>
          </a:prstGeom>
          <a:solidFill>
            <a:srgbClr val="00534C"/>
          </a:solidFill>
          <a:ln w="38100" cap="flat" cmpd="sng" algn="ctr">
            <a:noFill/>
            <a:prstDash val="solid"/>
            <a:round/>
            <a:headEnd type="none" w="med" len="med"/>
            <a:tailEnd type="none" w="med" len="med"/>
          </a:ln>
          <a:effectLst/>
        </p:spPr>
        <p:txBody>
          <a:bodyPr vert="vert270" wrap="none" lIns="0" tIns="0" rIns="0" bIns="0" anchor="ctr">
            <a:prstTxWarp prst="textNoShape">
              <a:avLst/>
            </a:prstTxWarp>
          </a:bodyPr>
          <a:lstStyle/>
          <a:p>
            <a:pPr algn="ctr">
              <a:spcBef>
                <a:spcPct val="50000"/>
              </a:spcBef>
              <a:defRPr/>
            </a:pPr>
            <a:endParaRPr lang="en-US" sz="2800" dirty="0">
              <a:solidFill>
                <a:srgbClr val="B9D4D3"/>
              </a:solidFill>
              <a:latin typeface="Arial" charset="0"/>
              <a:ea typeface="ＭＳ Ｐゴシック" pitchFamily="1" charset="-128"/>
              <a:cs typeface="+mn-cs"/>
            </a:endParaRPr>
          </a:p>
        </p:txBody>
      </p:sp>
      <p:sp>
        <p:nvSpPr>
          <p:cNvPr id="13" name="Rectangle 12"/>
          <p:cNvSpPr/>
          <p:nvPr/>
        </p:nvSpPr>
        <p:spPr bwMode="auto">
          <a:xfrm>
            <a:off x="6248400" y="0"/>
            <a:ext cx="2895600" cy="77536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pitchFamily="1" charset="-128"/>
              </a:rPr>
              <a:t>Insert contact information; delete placeholders as needed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Notices</a:t>
            </a:r>
          </a:p>
        </p:txBody>
      </p:sp>
      <p:sp>
        <p:nvSpPr>
          <p:cNvPr id="5" name="Content Placeholder 6"/>
          <p:cNvSpPr>
            <a:spLocks noGrp="1"/>
          </p:cNvSpPr>
          <p:nvPr>
            <p:ph idx="1"/>
          </p:nvPr>
        </p:nvSpPr>
        <p:spPr>
          <a:xfrm>
            <a:off x="533400" y="990600"/>
            <a:ext cx="8153400" cy="5105400"/>
          </a:xfrm>
        </p:spPr>
        <p:txBody>
          <a:bodyPr>
            <a:noAutofit/>
          </a:bodyPr>
          <a:lstStyle/>
          <a:p>
            <a:pPr lvl="0" eaLnBrk="0" fontAlgn="b" hangingPunct="0">
              <a:spcBef>
                <a:spcPct val="0"/>
              </a:spcBef>
              <a:spcAft>
                <a:spcPct val="0"/>
              </a:spcAft>
            </a:pPr>
            <a:r>
              <a:rPr lang="en-US" sz="1100" dirty="0"/>
              <a:t>Copyright 2018 Carnegie Mellon University.  All rights reserved.</a:t>
            </a:r>
            <a:br>
              <a:rPr lang="en-US" sz="1100" dirty="0"/>
            </a:br>
            <a:r>
              <a:rPr lang="en-US" sz="1100" dirty="0"/>
              <a:t/>
            </a:r>
            <a:br>
              <a:rPr lang="en-US" sz="1100" dirty="0"/>
            </a:br>
            <a:r>
              <a:rPr lang="en-US" sz="11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100" dirty="0"/>
            </a:br>
            <a:r>
              <a:rPr lang="en-US" sz="1100" dirty="0"/>
              <a:t/>
            </a:r>
            <a:br>
              <a:rPr lang="en-US" sz="1100" dirty="0"/>
            </a:br>
            <a:r>
              <a:rPr lang="en-US" sz="1100" dirty="0"/>
              <a:t>Any opinions, findings and conclusions or recommendations expressed in this material are those of the author(s) and do not necessarily reflect the views of the United States Department of Defense.</a:t>
            </a:r>
            <a:br>
              <a:rPr lang="en-US" sz="1100" dirty="0"/>
            </a:br>
            <a:r>
              <a:rPr lang="en-US" sz="1100" dirty="0"/>
              <a:t/>
            </a:r>
            <a:br>
              <a:rPr lang="en-US" sz="1100" dirty="0"/>
            </a:br>
            <a:r>
              <a:rPr lang="en-US" sz="1100" dirty="0"/>
              <a:t>NO WARRANTY. THIS MATERIAL IS FURNISHED ON AN “AS-IS” BASIS WITH NO WARRANTIES OF ANY KIND, EITHER EXPRESSED OR IMPLIED, INCLUDING, BUT NOT LIMITED TO, WARRANTY OF FITNESS FOR PURPOSE OR MERCHANTABILITY, ANY WARRANTY WITH RESPECT TO FREEDOM FROM PATENT, TRADEMARK, OR COPYRIGHT INFRINGEMENT, OR THIRD PARTY INTELLECTUAL PROPERTY RIGHTS.</a:t>
            </a:r>
            <a:br>
              <a:rPr lang="en-US" sz="1100" dirty="0"/>
            </a:br>
            <a:r>
              <a:rPr lang="en-US" sz="1100" dirty="0"/>
              <a:t/>
            </a:r>
            <a:br>
              <a:rPr lang="en-US" sz="1100" dirty="0"/>
            </a:br>
            <a:r>
              <a:rPr lang="en-US" sz="1100" dirty="0"/>
              <a:t>[Distribution Statement A] This material has been approved for public release and unlimited distribution.  The United States Government has Unlimited Rights in this material as defined by DFARS 252.227-7013.</a:t>
            </a:r>
            <a:br>
              <a:rPr lang="en-US" sz="1100" dirty="0"/>
            </a:br>
            <a:endParaRPr lang="en-US" sz="1100" dirty="0"/>
          </a:p>
          <a:p>
            <a:pPr lvl="0" eaLnBrk="0" fontAlgn="b" hangingPunct="0">
              <a:spcBef>
                <a:spcPct val="0"/>
              </a:spcBef>
              <a:spcAft>
                <a:spcPct val="0"/>
              </a:spcAft>
            </a:pPr>
            <a:r>
              <a:rPr lang="en-US" altLang="en-US" sz="1100" dirty="0"/>
              <a:t>The text and illustrations in this material are licensed by Carnegie Mellon University under a </a:t>
            </a:r>
            <a:r>
              <a:rPr lang="en-US" altLang="en-US" sz="1100" dirty="0">
                <a:hlinkClick r:id="rId3"/>
              </a:rPr>
              <a:t>Creative Commons Attribution 4.0 International License</a:t>
            </a:r>
            <a:r>
              <a:rPr lang="en-US" altLang="en-US" sz="1100" dirty="0"/>
              <a:t>. </a:t>
            </a:r>
          </a:p>
          <a:p>
            <a:pPr lvl="0" eaLnBrk="0" fontAlgn="b" hangingPunct="0">
              <a:spcBef>
                <a:spcPct val="0"/>
              </a:spcBef>
              <a:spcAft>
                <a:spcPct val="0"/>
              </a:spcAft>
            </a:pPr>
            <a:endParaRPr lang="en-US" sz="1100" dirty="0"/>
          </a:p>
          <a:p>
            <a:pPr lvl="0" eaLnBrk="0" fontAlgn="b" hangingPunct="0">
              <a:spcBef>
                <a:spcPct val="0"/>
              </a:spcBef>
              <a:spcAft>
                <a:spcPct val="0"/>
              </a:spcAft>
            </a:pPr>
            <a:r>
              <a:rPr lang="en-US" sz="1100" dirty="0"/>
              <a:t>The Creative Commons license does not extend to logos, trade marks, or service marks of Carnegie Mellon University.  </a:t>
            </a:r>
          </a:p>
          <a:p>
            <a:pPr lvl="0">
              <a:spcBef>
                <a:spcPts val="600"/>
              </a:spcBef>
              <a:spcAft>
                <a:spcPts val="600"/>
              </a:spcAft>
            </a:pPr>
            <a:endParaRPr lang="en-US" sz="1100" dirty="0">
              <a:solidFill>
                <a:srgbClr val="00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441" y="4572000"/>
            <a:ext cx="838317" cy="295316"/>
          </a:xfrm>
          <a:prstGeom prst="rect">
            <a:avLst/>
          </a:prstGeom>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564257"/>
          </a:xfrm>
        </p:spPr>
        <p:txBody>
          <a:bodyPr/>
          <a:lstStyle/>
          <a:p>
            <a:r>
              <a:rPr lang="en-US" dirty="0"/>
              <a:t>Back up slides</a:t>
            </a:r>
          </a:p>
        </p:txBody>
      </p:sp>
      <p:sp>
        <p:nvSpPr>
          <p:cNvPr id="3" name="Text Placeholder 2"/>
          <p:cNvSpPr>
            <a:spLocks noGrp="1"/>
          </p:cNvSpPr>
          <p:nvPr>
            <p:ph type="body" idx="1"/>
          </p:nvPr>
        </p:nvSpPr>
        <p:spPr/>
        <p:txBody>
          <a:bodyPr/>
          <a:lstStyle/>
          <a:p>
            <a:r>
              <a:rPr lang="en-US" dirty="0"/>
              <a:t>SGMM Navigation Process</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Color chart</a:t>
            </a:r>
          </a:p>
        </p:txBody>
      </p:sp>
      <p:sp>
        <p:nvSpPr>
          <p:cNvPr id="3" name="Rectangle 2"/>
          <p:cNvSpPr/>
          <p:nvPr/>
        </p:nvSpPr>
        <p:spPr bwMode="auto">
          <a:xfrm>
            <a:off x="609600" y="1219200"/>
            <a:ext cx="914400" cy="914400"/>
          </a:xfrm>
          <a:prstGeom prst="rect">
            <a:avLst/>
          </a:prstGeom>
          <a:solidFill>
            <a:srgbClr val="04813C"/>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0" name="TextBox 9"/>
          <p:cNvSpPr txBox="1"/>
          <p:nvPr/>
        </p:nvSpPr>
        <p:spPr>
          <a:xfrm>
            <a:off x="1524000" y="1219200"/>
            <a:ext cx="1901482" cy="830997"/>
          </a:xfrm>
          <a:prstGeom prst="rect">
            <a:avLst/>
          </a:prstGeom>
          <a:noFill/>
        </p:spPr>
        <p:txBody>
          <a:bodyPr wrap="none" rtlCol="0">
            <a:spAutoFit/>
          </a:bodyPr>
          <a:lstStyle/>
          <a:p>
            <a:pPr algn="l"/>
            <a:r>
              <a:rPr lang="en-US" sz="1600" dirty="0"/>
              <a:t>Green</a:t>
            </a:r>
            <a:br>
              <a:rPr lang="en-US" sz="1600" dirty="0"/>
            </a:br>
            <a:r>
              <a:rPr lang="en-US" sz="1600" dirty="0"/>
              <a:t>Utility as-is</a:t>
            </a:r>
            <a:br>
              <a:rPr lang="en-US" sz="1600" dirty="0"/>
            </a:br>
            <a:r>
              <a:rPr lang="en-US" sz="1600" b="0" dirty="0"/>
              <a:t>R=4, G=129, B=60</a:t>
            </a:r>
            <a:endParaRPr lang="en-US" sz="1600" dirty="0"/>
          </a:p>
        </p:txBody>
      </p:sp>
      <p:sp>
        <p:nvSpPr>
          <p:cNvPr id="11" name="TextBox 10"/>
          <p:cNvSpPr txBox="1"/>
          <p:nvPr/>
        </p:nvSpPr>
        <p:spPr>
          <a:xfrm>
            <a:off x="1524000" y="2362200"/>
            <a:ext cx="2129710" cy="830997"/>
          </a:xfrm>
          <a:prstGeom prst="rect">
            <a:avLst/>
          </a:prstGeom>
          <a:noFill/>
        </p:spPr>
        <p:txBody>
          <a:bodyPr wrap="none" rtlCol="0">
            <a:spAutoFit/>
          </a:bodyPr>
          <a:lstStyle/>
          <a:p>
            <a:pPr algn="l"/>
            <a:r>
              <a:rPr lang="en-US" sz="1600" dirty="0"/>
              <a:t>Gold</a:t>
            </a:r>
            <a:br>
              <a:rPr lang="en-US" sz="1600" dirty="0"/>
            </a:br>
            <a:r>
              <a:rPr lang="en-US" sz="1600" dirty="0"/>
              <a:t>Utility to-be</a:t>
            </a:r>
            <a:br>
              <a:rPr lang="en-US" sz="1600" dirty="0"/>
            </a:br>
            <a:r>
              <a:rPr lang="en-US" sz="1600" b="0" dirty="0"/>
              <a:t>R=231, G=172, B=67</a:t>
            </a:r>
          </a:p>
        </p:txBody>
      </p:sp>
      <p:sp>
        <p:nvSpPr>
          <p:cNvPr id="13" name="TextBox 12"/>
          <p:cNvSpPr txBox="1"/>
          <p:nvPr/>
        </p:nvSpPr>
        <p:spPr>
          <a:xfrm>
            <a:off x="1524000" y="3505200"/>
            <a:ext cx="2129710" cy="830997"/>
          </a:xfrm>
          <a:prstGeom prst="rect">
            <a:avLst/>
          </a:prstGeom>
          <a:noFill/>
        </p:spPr>
        <p:txBody>
          <a:bodyPr wrap="none" rtlCol="0">
            <a:spAutoFit/>
          </a:bodyPr>
          <a:lstStyle/>
          <a:p>
            <a:pPr algn="l"/>
            <a:r>
              <a:rPr lang="en-US" sz="1600" dirty="0"/>
              <a:t>Blue</a:t>
            </a:r>
            <a:br>
              <a:rPr lang="en-US" sz="1600" dirty="0"/>
            </a:br>
            <a:r>
              <a:rPr lang="en-US" sz="1600" dirty="0"/>
              <a:t>Full Community</a:t>
            </a:r>
            <a:br>
              <a:rPr lang="en-US" sz="1600" dirty="0"/>
            </a:br>
            <a:r>
              <a:rPr lang="en-US" sz="1600" b="0" dirty="0"/>
              <a:t>R=64, G=108, B=187</a:t>
            </a:r>
            <a:endParaRPr lang="en-US" sz="1600" dirty="0"/>
          </a:p>
        </p:txBody>
      </p:sp>
      <p:sp>
        <p:nvSpPr>
          <p:cNvPr id="14" name="TextBox 13"/>
          <p:cNvSpPr txBox="1"/>
          <p:nvPr/>
        </p:nvSpPr>
        <p:spPr>
          <a:xfrm>
            <a:off x="1524000" y="4648200"/>
            <a:ext cx="2129710" cy="830997"/>
          </a:xfrm>
          <a:prstGeom prst="rect">
            <a:avLst/>
          </a:prstGeom>
          <a:noFill/>
        </p:spPr>
        <p:txBody>
          <a:bodyPr wrap="none" rtlCol="0">
            <a:spAutoFit/>
          </a:bodyPr>
          <a:lstStyle/>
          <a:p>
            <a:pPr algn="l"/>
            <a:r>
              <a:rPr lang="en-US" sz="1600" dirty="0"/>
              <a:t>Orange</a:t>
            </a:r>
            <a:br>
              <a:rPr lang="en-US" sz="1600" dirty="0"/>
            </a:br>
            <a:r>
              <a:rPr lang="en-US" sz="1600" dirty="0"/>
              <a:t>Peer Community</a:t>
            </a:r>
            <a:br>
              <a:rPr lang="en-US" sz="1600" dirty="0"/>
            </a:br>
            <a:r>
              <a:rPr lang="en-US" sz="1600" b="0" dirty="0"/>
              <a:t>R=222, G=102, B=33</a:t>
            </a:r>
            <a:endParaRPr lang="en-US" sz="1600" dirty="0"/>
          </a:p>
        </p:txBody>
      </p:sp>
      <p:sp>
        <p:nvSpPr>
          <p:cNvPr id="16" name="Rectangle 15"/>
          <p:cNvSpPr/>
          <p:nvPr/>
        </p:nvSpPr>
        <p:spPr bwMode="auto">
          <a:xfrm>
            <a:off x="609600" y="2362200"/>
            <a:ext cx="914400" cy="914400"/>
          </a:xfrm>
          <a:prstGeom prst="rect">
            <a:avLst/>
          </a:prstGeom>
          <a:solidFill>
            <a:srgbClr val="E7AC42"/>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7" name="Rectangle 16"/>
          <p:cNvSpPr/>
          <p:nvPr/>
        </p:nvSpPr>
        <p:spPr bwMode="auto">
          <a:xfrm>
            <a:off x="609600" y="3505200"/>
            <a:ext cx="914400" cy="914400"/>
          </a:xfrm>
          <a:prstGeom prst="rect">
            <a:avLst/>
          </a:prstGeom>
          <a:solidFill>
            <a:srgbClr val="406CB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
        <p:nvSpPr>
          <p:cNvPr id="18" name="Rectangle 17"/>
          <p:cNvSpPr/>
          <p:nvPr/>
        </p:nvSpPr>
        <p:spPr bwMode="auto">
          <a:xfrm>
            <a:off x="609600" y="4648200"/>
            <a:ext cx="914400" cy="914400"/>
          </a:xfrm>
          <a:prstGeom prst="rect">
            <a:avLst/>
          </a:prstGeom>
          <a:solidFill>
            <a:srgbClr val="DE662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pic>
        <p:nvPicPr>
          <p:cNvPr id="19" name="Picture 18" descr="SGMM_Cover_2.pdf"/>
          <p:cNvPicPr>
            <a:picLocks noChangeAspect="1"/>
          </p:cNvPicPr>
          <p:nvPr/>
        </p:nvPicPr>
        <p:blipFill rotWithShape="1">
          <a:blip r:embed="rId3" cstate="print">
            <a:extLst>
              <a:ext uri="{28A0092B-C50C-407E-A947-70E740481C1C}">
                <a14:useLocalDpi xmlns:a14="http://schemas.microsoft.com/office/drawing/2010/main"/>
              </a:ext>
            </a:extLst>
          </a:blip>
          <a:srcRect b="9007"/>
          <a:stretch/>
        </p:blipFill>
        <p:spPr>
          <a:xfrm>
            <a:off x="3832231" y="228600"/>
            <a:ext cx="5299364" cy="6240294"/>
          </a:xfrm>
          <a:prstGeom prst="rect">
            <a:avLst/>
          </a:prstGeom>
        </p:spPr>
      </p:pic>
    </p:spTree>
    <p:extLst>
      <p:ext uri="{BB962C8B-B14F-4D97-AF65-F5344CB8AC3E}">
        <p14:creationId xmlns:p14="http://schemas.microsoft.com/office/powerpoint/2010/main" val="39439396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a:t>SGMM timeline</a:t>
            </a:r>
          </a:p>
        </p:txBody>
      </p:sp>
      <p:graphicFrame>
        <p:nvGraphicFramePr>
          <p:cNvPr id="3" name="Table 2"/>
          <p:cNvGraphicFramePr>
            <a:graphicFrameLocks noGrp="1"/>
          </p:cNvGraphicFramePr>
          <p:nvPr>
            <p:extLst/>
          </p:nvPr>
        </p:nvGraphicFramePr>
        <p:xfrm>
          <a:off x="438521" y="990600"/>
          <a:ext cx="8558784" cy="5229860"/>
        </p:xfrm>
        <a:graphic>
          <a:graphicData uri="http://schemas.openxmlformats.org/drawingml/2006/table">
            <a:tbl>
              <a:tblPr firstRow="1" bandRow="1">
                <a:tableStyleId>{5C22544A-7EE6-4342-B048-85BDC9FD1C3A}</a:tableStyleId>
              </a:tblPr>
              <a:tblGrid>
                <a:gridCol w="475488">
                  <a:extLst>
                    <a:ext uri="{9D8B030D-6E8A-4147-A177-3AD203B41FA5}">
                      <a16:colId xmlns:a16="http://schemas.microsoft.com/office/drawing/2014/main" xmlns="" val="20000"/>
                    </a:ext>
                  </a:extLst>
                </a:gridCol>
                <a:gridCol w="475488">
                  <a:extLst>
                    <a:ext uri="{9D8B030D-6E8A-4147-A177-3AD203B41FA5}">
                      <a16:colId xmlns:a16="http://schemas.microsoft.com/office/drawing/2014/main" xmlns="" val="20001"/>
                    </a:ext>
                  </a:extLst>
                </a:gridCol>
                <a:gridCol w="475488">
                  <a:extLst>
                    <a:ext uri="{9D8B030D-6E8A-4147-A177-3AD203B41FA5}">
                      <a16:colId xmlns:a16="http://schemas.microsoft.com/office/drawing/2014/main" xmlns="" val="20002"/>
                    </a:ext>
                  </a:extLst>
                </a:gridCol>
                <a:gridCol w="475488">
                  <a:extLst>
                    <a:ext uri="{9D8B030D-6E8A-4147-A177-3AD203B41FA5}">
                      <a16:colId xmlns:a16="http://schemas.microsoft.com/office/drawing/2014/main" xmlns="" val="20003"/>
                    </a:ext>
                  </a:extLst>
                </a:gridCol>
                <a:gridCol w="475488">
                  <a:extLst>
                    <a:ext uri="{9D8B030D-6E8A-4147-A177-3AD203B41FA5}">
                      <a16:colId xmlns:a16="http://schemas.microsoft.com/office/drawing/2014/main" xmlns="" val="20004"/>
                    </a:ext>
                  </a:extLst>
                </a:gridCol>
                <a:gridCol w="475488">
                  <a:extLst>
                    <a:ext uri="{9D8B030D-6E8A-4147-A177-3AD203B41FA5}">
                      <a16:colId xmlns:a16="http://schemas.microsoft.com/office/drawing/2014/main" xmlns="" val="20005"/>
                    </a:ext>
                  </a:extLst>
                </a:gridCol>
                <a:gridCol w="475488">
                  <a:extLst>
                    <a:ext uri="{9D8B030D-6E8A-4147-A177-3AD203B41FA5}">
                      <a16:colId xmlns:a16="http://schemas.microsoft.com/office/drawing/2014/main" xmlns="" val="20006"/>
                    </a:ext>
                  </a:extLst>
                </a:gridCol>
                <a:gridCol w="475488">
                  <a:extLst>
                    <a:ext uri="{9D8B030D-6E8A-4147-A177-3AD203B41FA5}">
                      <a16:colId xmlns:a16="http://schemas.microsoft.com/office/drawing/2014/main" xmlns="" val="20007"/>
                    </a:ext>
                  </a:extLst>
                </a:gridCol>
                <a:gridCol w="475488">
                  <a:extLst>
                    <a:ext uri="{9D8B030D-6E8A-4147-A177-3AD203B41FA5}">
                      <a16:colId xmlns:a16="http://schemas.microsoft.com/office/drawing/2014/main" xmlns="" val="20008"/>
                    </a:ext>
                  </a:extLst>
                </a:gridCol>
                <a:gridCol w="475488">
                  <a:extLst>
                    <a:ext uri="{9D8B030D-6E8A-4147-A177-3AD203B41FA5}">
                      <a16:colId xmlns:a16="http://schemas.microsoft.com/office/drawing/2014/main" xmlns="" val="20009"/>
                    </a:ext>
                  </a:extLst>
                </a:gridCol>
                <a:gridCol w="475488">
                  <a:extLst>
                    <a:ext uri="{9D8B030D-6E8A-4147-A177-3AD203B41FA5}">
                      <a16:colId xmlns:a16="http://schemas.microsoft.com/office/drawing/2014/main" xmlns="" val="20010"/>
                    </a:ext>
                  </a:extLst>
                </a:gridCol>
                <a:gridCol w="475488">
                  <a:extLst>
                    <a:ext uri="{9D8B030D-6E8A-4147-A177-3AD203B41FA5}">
                      <a16:colId xmlns:a16="http://schemas.microsoft.com/office/drawing/2014/main" xmlns="" val="20011"/>
                    </a:ext>
                  </a:extLst>
                </a:gridCol>
                <a:gridCol w="475488">
                  <a:extLst>
                    <a:ext uri="{9D8B030D-6E8A-4147-A177-3AD203B41FA5}">
                      <a16:colId xmlns:a16="http://schemas.microsoft.com/office/drawing/2014/main" xmlns="" val="20012"/>
                    </a:ext>
                  </a:extLst>
                </a:gridCol>
                <a:gridCol w="475488">
                  <a:extLst>
                    <a:ext uri="{9D8B030D-6E8A-4147-A177-3AD203B41FA5}">
                      <a16:colId xmlns:a16="http://schemas.microsoft.com/office/drawing/2014/main" xmlns="" val="20013"/>
                    </a:ext>
                  </a:extLst>
                </a:gridCol>
                <a:gridCol w="475488">
                  <a:extLst>
                    <a:ext uri="{9D8B030D-6E8A-4147-A177-3AD203B41FA5}">
                      <a16:colId xmlns:a16="http://schemas.microsoft.com/office/drawing/2014/main" xmlns="" val="20014"/>
                    </a:ext>
                  </a:extLst>
                </a:gridCol>
                <a:gridCol w="475488">
                  <a:extLst>
                    <a:ext uri="{9D8B030D-6E8A-4147-A177-3AD203B41FA5}">
                      <a16:colId xmlns:a16="http://schemas.microsoft.com/office/drawing/2014/main" xmlns="" val="20015"/>
                    </a:ext>
                  </a:extLst>
                </a:gridCol>
                <a:gridCol w="475488">
                  <a:extLst>
                    <a:ext uri="{9D8B030D-6E8A-4147-A177-3AD203B41FA5}">
                      <a16:colId xmlns:a16="http://schemas.microsoft.com/office/drawing/2014/main" xmlns="" val="20016"/>
                    </a:ext>
                  </a:extLst>
                </a:gridCol>
                <a:gridCol w="475488">
                  <a:extLst>
                    <a:ext uri="{9D8B030D-6E8A-4147-A177-3AD203B41FA5}">
                      <a16:colId xmlns:a16="http://schemas.microsoft.com/office/drawing/2014/main" xmlns="" val="20017"/>
                    </a:ext>
                  </a:extLst>
                </a:gridCol>
              </a:tblGrid>
              <a:tr h="763469">
                <a:tc gridSpan="2">
                  <a:txBody>
                    <a:bodyPr/>
                    <a:lstStyle/>
                    <a:p>
                      <a:pPr marL="0" algn="ctr" defTabSz="914400" rtl="0" eaLnBrk="1" latinLnBrk="0" hangingPunct="1"/>
                      <a:r>
                        <a:rPr lang="en-US" sz="2200" b="1" kern="1200" dirty="0">
                          <a:solidFill>
                            <a:schemeClr val="lt1"/>
                          </a:solidFill>
                          <a:effectLst>
                            <a:outerShdw blurRad="50800" dist="38100" dir="2700000" algn="tl" rotWithShape="0">
                              <a:srgbClr val="000000">
                                <a:alpha val="43000"/>
                              </a:srgbClr>
                            </a:outerShdw>
                          </a:effectLst>
                          <a:latin typeface="+mn-lt"/>
                          <a:ea typeface="+mn-ea"/>
                          <a:cs typeface="+mn-cs"/>
                        </a:rPr>
                        <a:t>2007</a:t>
                      </a:r>
                    </a:p>
                  </a:txBody>
                  <a:tcPr marL="0" marR="0">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marL="0" algn="ctr" defTabSz="914400" rtl="0" eaLnBrk="1" latinLnBrk="0" hangingPunct="1"/>
                      <a:r>
                        <a:rPr lang="en-US" sz="2200" b="1" kern="1200" dirty="0">
                          <a:solidFill>
                            <a:schemeClr val="lt1"/>
                          </a:solidFill>
                          <a:effectLst>
                            <a:outerShdw blurRad="50800" dist="38100" dir="2700000" algn="tl" rotWithShape="0">
                              <a:srgbClr val="000000">
                                <a:alpha val="43000"/>
                              </a:srgbClr>
                            </a:outerShdw>
                          </a:effectLst>
                          <a:latin typeface="+mn-lt"/>
                          <a:ea typeface="+mn-ea"/>
                          <a:cs typeface="+mn-cs"/>
                        </a:rPr>
                        <a:t>2008</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marL="0" algn="ctr" defTabSz="914400" rtl="0" eaLnBrk="1" latinLnBrk="0" hangingPunct="1"/>
                      <a:r>
                        <a:rPr lang="en-US" sz="2200" b="1" kern="1200">
                          <a:solidFill>
                            <a:schemeClr val="lt1"/>
                          </a:solidFill>
                          <a:effectLst>
                            <a:outerShdw blurRad="50800" dist="38100" dir="2700000" algn="tl" rotWithShape="0">
                              <a:srgbClr val="000000">
                                <a:alpha val="43000"/>
                              </a:srgbClr>
                            </a:outerShdw>
                          </a:effectLst>
                          <a:latin typeface="+mn-lt"/>
                          <a:ea typeface="+mn-ea"/>
                          <a:cs typeface="+mn-cs"/>
                        </a:rPr>
                        <a:t>2009</a:t>
                      </a:r>
                      <a:endParaRPr lang="en-US" sz="2200" b="1" kern="1200" dirty="0">
                        <a:solidFill>
                          <a:schemeClr val="lt1"/>
                        </a:solidFill>
                        <a:effectLst>
                          <a:outerShdw blurRad="50800" dist="38100" dir="2700000" algn="tl" rotWithShape="0">
                            <a:srgbClr val="000000">
                              <a:alpha val="43000"/>
                            </a:srgbClr>
                          </a:outerShdw>
                        </a:effectLst>
                        <a:latin typeface="+mn-lt"/>
                        <a:ea typeface="+mn-ea"/>
                        <a:cs typeface="+mn-cs"/>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algn="ctr"/>
                      <a:r>
                        <a:rPr lang="en-US" sz="2200">
                          <a:effectLst>
                            <a:outerShdw blurRad="50800" dist="38100" dir="2700000" algn="tl" rotWithShape="0">
                              <a:srgbClr val="000000">
                                <a:alpha val="43000"/>
                              </a:srgbClr>
                            </a:outerShdw>
                          </a:effectLst>
                        </a:rPr>
                        <a:t>2010</a:t>
                      </a: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endParaRPr lang="en-US" dirty="0"/>
                    </a:p>
                  </a:txBody>
                  <a:tcPr/>
                </a:tc>
                <a:tc gridSpan="2">
                  <a:txBody>
                    <a:bodyPr/>
                    <a:lstStyle/>
                    <a:p>
                      <a:pPr algn="ctr"/>
                      <a:r>
                        <a:rPr lang="en-US" sz="2200">
                          <a:effectLst>
                            <a:outerShdw blurRad="50800" dist="38100" dir="2700000" algn="tl" rotWithShape="0">
                              <a:srgbClr val="000000">
                                <a:alpha val="43000"/>
                              </a:srgbClr>
                            </a:outerShdw>
                          </a:effectLst>
                        </a:rPr>
                        <a:t>2011</a:t>
                      </a: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1800" dirty="0"/>
                    </a:p>
                  </a:txBody>
                  <a:tcPr>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2012 - 2016</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2017</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2018</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gridSpan="2">
                  <a:txBody>
                    <a:bodyPr/>
                    <a:lstStyle/>
                    <a:p>
                      <a:pPr algn="ctr"/>
                      <a:r>
                        <a:rPr lang="en-US" sz="2200" dirty="0">
                          <a:effectLst>
                            <a:outerShdw blurRad="50800" dist="38100" dir="2700000" algn="tl" rotWithShape="0">
                              <a:srgbClr val="000000">
                                <a:alpha val="43000"/>
                              </a:srgbClr>
                            </a:outerShdw>
                          </a:effectLst>
                        </a:rPr>
                        <a:t>…</a:t>
                      </a: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tc hMerge="1">
                  <a:txBody>
                    <a:bodyPr/>
                    <a:lstStyle/>
                    <a:p>
                      <a:pPr algn="ctr"/>
                      <a:endParaRPr lang="en-US" sz="2200" dirty="0">
                        <a:effectLst>
                          <a:outerShdw blurRad="50800" dist="38100" dir="2700000" algn="tl" rotWithShape="0">
                            <a:srgbClr val="000000">
                              <a:alpha val="43000"/>
                            </a:srgbClr>
                          </a:outerShdw>
                        </a:effectLst>
                      </a:endParaRPr>
                    </a:p>
                  </a:txBody>
                  <a:tcPr marL="0" marR="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28575" cap="flat" cmpd="sng" algn="ctr">
                      <a:solidFill>
                        <a:srgbClr val="FFFFFF"/>
                      </a:solidFill>
                      <a:prstDash val="solid"/>
                      <a:round/>
                      <a:headEnd type="none" w="med" len="med"/>
                      <a:tailEnd type="none" w="med" len="med"/>
                    </a:lnB>
                    <a:solidFill>
                      <a:srgbClr val="006325"/>
                    </a:solidFill>
                  </a:tcPr>
                </a:tc>
                <a:extLst>
                  <a:ext uri="{0D108BD9-81ED-4DB2-BD59-A6C34878D82A}">
                    <a16:rowId xmlns:a16="http://schemas.microsoft.com/office/drawing/2014/main" xmlns="" val="10000"/>
                  </a:ext>
                </a:extLst>
              </a:tr>
              <a:tr h="183232">
                <a:tc>
                  <a:txBody>
                    <a:bodyPr/>
                    <a:lstStyle/>
                    <a:p>
                      <a:pPr algn="ctr"/>
                      <a:endParaRPr lang="en-US" sz="600" dirty="0"/>
                    </a:p>
                  </a:txBody>
                  <a:tcPr>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tc>
                  <a:txBody>
                    <a:bodyPr/>
                    <a:lstStyle/>
                    <a:p>
                      <a:pPr algn="ctr"/>
                      <a:endParaRPr lang="en-US" sz="6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F7941E"/>
                    </a:solidFill>
                  </a:tcPr>
                </a:tc>
                <a:extLst>
                  <a:ext uri="{0D108BD9-81ED-4DB2-BD59-A6C34878D82A}">
                    <a16:rowId xmlns:a16="http://schemas.microsoft.com/office/drawing/2014/main" xmlns="" val="10001"/>
                  </a:ext>
                </a:extLst>
              </a:tr>
              <a:tr h="4283159">
                <a:tc>
                  <a:txBody>
                    <a:bodyPr/>
                    <a:lstStyle/>
                    <a:p>
                      <a:endParaRPr lang="en-US" sz="1800" dirty="0"/>
                    </a:p>
                  </a:txBody>
                  <a:tcPr>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tc>
                  <a:txBody>
                    <a:bodyPr/>
                    <a:lstStyle/>
                    <a:p>
                      <a:endParaRPr lang="en-US" sz="1800" dirty="0"/>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solidFill>
                      <a:srgbClr val="E8EAE8"/>
                    </a:solidFill>
                  </a:tcPr>
                </a:tc>
                <a:extLst>
                  <a:ext uri="{0D108BD9-81ED-4DB2-BD59-A6C34878D82A}">
                    <a16:rowId xmlns:a16="http://schemas.microsoft.com/office/drawing/2014/main" xmlns="" val="10002"/>
                  </a:ext>
                </a:extLst>
              </a:tr>
            </a:tbl>
          </a:graphicData>
        </a:graphic>
      </p:graphicFrame>
      <p:sp>
        <p:nvSpPr>
          <p:cNvPr id="22" name="AutoShape 17"/>
          <p:cNvSpPr>
            <a:spLocks noChangeArrowheads="1"/>
          </p:cNvSpPr>
          <p:nvPr/>
        </p:nvSpPr>
        <p:spPr bwMode="auto">
          <a:xfrm>
            <a:off x="457201" y="3616655"/>
            <a:ext cx="1304745" cy="1886248"/>
          </a:xfrm>
          <a:prstGeom prst="roundRect">
            <a:avLst>
              <a:gd name="adj" fmla="val 0"/>
            </a:avLst>
          </a:prstGeom>
          <a:solidFill>
            <a:srgbClr val="FFFFFF">
              <a:alpha val="60000"/>
            </a:srgbClr>
          </a:solidFill>
          <a:ln w="6350">
            <a:noFill/>
            <a:round/>
            <a:headEnd/>
            <a:tailEnd/>
          </a:ln>
          <a:effectLst>
            <a:outerShdw blurRad="50800" dist="38100" dir="2700000" algn="br">
              <a:srgbClr val="000000">
                <a:alpha val="43000"/>
              </a:srgbClr>
            </a:outerShdw>
          </a:effectLst>
        </p:spPr>
        <p:txBody>
          <a:bodyPr lIns="91440" anchor="t">
            <a:noAutofit/>
          </a:bodyPr>
          <a:lstStyle/>
          <a:p>
            <a:pPr marL="114300" indent="-114300" algn="l">
              <a:spcBef>
                <a:spcPts val="0"/>
              </a:spcBef>
              <a:spcAft>
                <a:spcPts val="0"/>
              </a:spcAft>
              <a:defRPr/>
            </a:pPr>
            <a:r>
              <a:rPr lang="en-US" sz="1100" dirty="0">
                <a:solidFill>
                  <a:srgbClr val="00534D"/>
                </a:solidFill>
                <a:latin typeface="Arial Narrow"/>
                <a:ea typeface="ＭＳ Ｐゴシック" pitchFamily="80" charset="-128"/>
                <a:cs typeface="Arial Narrow"/>
              </a:rPr>
              <a:t>GIUNC:</a:t>
            </a:r>
          </a:p>
          <a:p>
            <a:pPr algn="l">
              <a:spcBef>
                <a:spcPts val="0"/>
              </a:spcBef>
              <a:spcAft>
                <a:spcPts val="0"/>
              </a:spcAft>
              <a:defRPr/>
            </a:pPr>
            <a:r>
              <a:rPr lang="en-US" sz="1100" b="0" dirty="0" err="1">
                <a:solidFill>
                  <a:srgbClr val="00534D"/>
                </a:solidFill>
                <a:latin typeface="Arial Narrow"/>
                <a:ea typeface="ＭＳ Ｐゴシック" pitchFamily="80" charset="-128"/>
                <a:cs typeface="Arial Narrow"/>
              </a:rPr>
              <a:t>CenterPoint</a:t>
            </a:r>
            <a:r>
              <a:rPr lang="en-US" sz="1100" b="0" dirty="0">
                <a:solidFill>
                  <a:srgbClr val="00534D"/>
                </a:solidFill>
                <a:latin typeface="Arial Narrow"/>
                <a:ea typeface="ＭＳ Ｐゴシック" pitchFamily="80" charset="-128"/>
                <a:cs typeface="Arial Narrow"/>
              </a:rPr>
              <a:t>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Progress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DONG Energy</a:t>
            </a:r>
          </a:p>
          <a:p>
            <a:pPr algn="l">
              <a:spcBef>
                <a:spcPts val="0"/>
              </a:spcBef>
              <a:spcAft>
                <a:spcPts val="0"/>
              </a:spcAft>
              <a:defRPr/>
            </a:pPr>
            <a:r>
              <a:rPr lang="en-US" sz="1100" b="0" dirty="0">
                <a:solidFill>
                  <a:srgbClr val="00534D"/>
                </a:solidFill>
                <a:latin typeface="Arial Narrow"/>
                <a:ea typeface="ＭＳ Ｐゴシック" pitchFamily="80" charset="-128"/>
                <a:cs typeface="Arial Narrow"/>
              </a:rPr>
              <a:t>North Delhi Power Ltd</a:t>
            </a:r>
          </a:p>
          <a:p>
            <a:pPr algn="l">
              <a:spcBef>
                <a:spcPts val="0"/>
              </a:spcBef>
              <a:spcAft>
                <a:spcPts val="0"/>
              </a:spcAft>
            </a:pPr>
            <a:r>
              <a:rPr lang="en-US" sz="1100" b="0" dirty="0">
                <a:solidFill>
                  <a:srgbClr val="00534D"/>
                </a:solidFill>
                <a:latin typeface="Arial Narrow"/>
                <a:ea typeface="ＭＳ Ｐゴシック" pitchFamily="80" charset="-128"/>
                <a:cs typeface="Arial Narrow"/>
              </a:rPr>
              <a:t>Country Energy</a:t>
            </a:r>
          </a:p>
          <a:p>
            <a:pPr algn="l">
              <a:spcBef>
                <a:spcPts val="0"/>
              </a:spcBef>
              <a:spcAft>
                <a:spcPts val="0"/>
              </a:spcAft>
            </a:pPr>
            <a:r>
              <a:rPr lang="en-US" sz="1100" b="0" dirty="0">
                <a:solidFill>
                  <a:srgbClr val="00534D"/>
                </a:solidFill>
                <a:latin typeface="Arial Narrow"/>
                <a:cs typeface="Arial Narrow"/>
              </a:rPr>
              <a:t>Sempra Energy</a:t>
            </a:r>
          </a:p>
          <a:p>
            <a:pPr algn="l">
              <a:spcBef>
                <a:spcPts val="0"/>
              </a:spcBef>
              <a:spcAft>
                <a:spcPts val="0"/>
              </a:spcAft>
            </a:pPr>
            <a:r>
              <a:rPr lang="en-US" sz="1100" b="0" dirty="0">
                <a:solidFill>
                  <a:srgbClr val="00534D"/>
                </a:solidFill>
                <a:latin typeface="Arial Narrow"/>
                <a:cs typeface="Arial Narrow"/>
              </a:rPr>
              <a:t>Pepco Holdings</a:t>
            </a:r>
          </a:p>
          <a:p>
            <a:pPr algn="l">
              <a:spcBef>
                <a:spcPts val="0"/>
              </a:spcBef>
              <a:spcAft>
                <a:spcPts val="0"/>
              </a:spcAft>
            </a:pPr>
            <a:r>
              <a:rPr lang="en-US" sz="1100" b="0" dirty="0">
                <a:solidFill>
                  <a:srgbClr val="00534D"/>
                </a:solidFill>
                <a:latin typeface="Arial Narrow"/>
                <a:cs typeface="Arial Narrow"/>
              </a:rPr>
              <a:t>IBM</a:t>
            </a:r>
          </a:p>
          <a:p>
            <a:pPr algn="l">
              <a:spcBef>
                <a:spcPts val="0"/>
              </a:spcBef>
              <a:spcAft>
                <a:spcPts val="0"/>
              </a:spcAft>
            </a:pPr>
            <a:r>
              <a:rPr lang="en-US" sz="1100" b="0" dirty="0">
                <a:solidFill>
                  <a:srgbClr val="00534D"/>
                </a:solidFill>
                <a:latin typeface="Arial Narrow"/>
                <a:cs typeface="Arial Narrow"/>
              </a:rPr>
              <a:t>APQC</a:t>
            </a:r>
          </a:p>
        </p:txBody>
      </p:sp>
      <p:grpSp>
        <p:nvGrpSpPr>
          <p:cNvPr id="29" name="Group 28"/>
          <p:cNvGrpSpPr/>
          <p:nvPr/>
        </p:nvGrpSpPr>
        <p:grpSpPr>
          <a:xfrm>
            <a:off x="457201" y="1972421"/>
            <a:ext cx="1374947" cy="1532779"/>
            <a:chOff x="457200" y="1979870"/>
            <a:chExt cx="1546037" cy="1373499"/>
          </a:xfrm>
        </p:grpSpPr>
        <p:sp>
          <p:nvSpPr>
            <p:cNvPr id="5" name="Rectangle 4"/>
            <p:cNvSpPr/>
            <p:nvPr/>
          </p:nvSpPr>
          <p:spPr bwMode="auto">
            <a:xfrm>
              <a:off x="457202" y="1979870"/>
              <a:ext cx="1546035" cy="137293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21" name="Rectangle 20"/>
            <p:cNvSpPr/>
            <p:nvPr/>
          </p:nvSpPr>
          <p:spPr bwMode="auto">
            <a:xfrm>
              <a:off x="457201" y="1979870"/>
              <a:ext cx="1546036" cy="180858"/>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17" name="Text Box 32"/>
            <p:cNvSpPr txBox="1">
              <a:spLocks noChangeArrowheads="1"/>
            </p:cNvSpPr>
            <p:nvPr/>
          </p:nvSpPr>
          <p:spPr bwMode="auto">
            <a:xfrm>
              <a:off x="457200" y="2164649"/>
              <a:ext cx="1495409" cy="1188720"/>
            </a:xfrm>
            <a:prstGeom prst="rect">
              <a:avLst/>
            </a:prstGeom>
            <a:noFill/>
            <a:ln w="12700">
              <a:noFill/>
              <a:miter lim="800000"/>
              <a:headEnd/>
              <a:tailEnd/>
            </a:ln>
            <a:effectLst>
              <a:softEdge rad="38100"/>
            </a:effectLst>
          </p:spPr>
          <p:txBody>
            <a:bodyPr wrap="square" lIns="91440" tIns="45720" rIns="0" bIns="45720">
              <a:spAutoFit/>
            </a:bodyPr>
            <a:lstStyle/>
            <a:p>
              <a:pPr algn="l">
                <a:spcBef>
                  <a:spcPct val="0"/>
                </a:spcBef>
              </a:pPr>
              <a:r>
                <a:rPr lang="en-US" sz="1600" b="0" dirty="0">
                  <a:solidFill>
                    <a:srgbClr val="000000"/>
                  </a:solidFill>
                  <a:latin typeface="Arial Narrow"/>
                  <a:ea typeface="ＭＳ Ｐゴシック"/>
                  <a:cs typeface="Arial Narrow"/>
                </a:rPr>
                <a:t>Global Intelligent Utility Network Coalition (GIUNC) develops SGMM</a:t>
              </a:r>
            </a:p>
          </p:txBody>
        </p:sp>
      </p:grpSp>
      <p:grpSp>
        <p:nvGrpSpPr>
          <p:cNvPr id="11" name="Group 10"/>
          <p:cNvGrpSpPr/>
          <p:nvPr/>
        </p:nvGrpSpPr>
        <p:grpSpPr>
          <a:xfrm>
            <a:off x="1761946" y="3687691"/>
            <a:ext cx="2434306" cy="584775"/>
            <a:chOff x="4195094" y="3429000"/>
            <a:chExt cx="2434306" cy="584775"/>
          </a:xfrm>
        </p:grpSpPr>
        <p:sp>
          <p:nvSpPr>
            <p:cNvPr id="33" name="Text Box 32"/>
            <p:cNvSpPr txBox="1">
              <a:spLocks noChangeArrowheads="1"/>
            </p:cNvSpPr>
            <p:nvPr/>
          </p:nvSpPr>
          <p:spPr bwMode="auto">
            <a:xfrm>
              <a:off x="4195094" y="3429000"/>
              <a:ext cx="2093410"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SEI releases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SGMM v1.1 product suite</a:t>
              </a:r>
            </a:p>
          </p:txBody>
        </p:sp>
        <p:sp>
          <p:nvSpPr>
            <p:cNvPr id="8" name="Diamond 7"/>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45" name="Group 44"/>
          <p:cNvGrpSpPr/>
          <p:nvPr/>
        </p:nvGrpSpPr>
        <p:grpSpPr>
          <a:xfrm>
            <a:off x="1640607" y="4299488"/>
            <a:ext cx="3031960" cy="584775"/>
            <a:chOff x="3656906" y="3429000"/>
            <a:chExt cx="2972494" cy="584775"/>
          </a:xfrm>
        </p:grpSpPr>
        <p:sp>
          <p:nvSpPr>
            <p:cNvPr id="46" name="Text Box 32"/>
            <p:cNvSpPr txBox="1">
              <a:spLocks noChangeArrowheads="1"/>
            </p:cNvSpPr>
            <p:nvPr/>
          </p:nvSpPr>
          <p:spPr bwMode="auto">
            <a:xfrm>
              <a:off x="3656906" y="3429000"/>
              <a:ext cx="2631598"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Licensing &amp; certification program for SGMM Navigation begins</a:t>
              </a:r>
            </a:p>
          </p:txBody>
        </p:sp>
        <p:sp>
          <p:nvSpPr>
            <p:cNvPr id="47" name="Diamond 46"/>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sp>
        <p:nvSpPr>
          <p:cNvPr id="15" name="TextBox 14"/>
          <p:cNvSpPr txBox="1"/>
          <p:nvPr/>
        </p:nvSpPr>
        <p:spPr>
          <a:xfrm>
            <a:off x="1716588" y="5742495"/>
            <a:ext cx="5911958" cy="492443"/>
          </a:xfrm>
          <a:prstGeom prst="rect">
            <a:avLst/>
          </a:prstGeom>
          <a:noFill/>
        </p:spPr>
        <p:txBody>
          <a:bodyPr wrap="square" rtlCol="0">
            <a:spAutoFit/>
          </a:bodyPr>
          <a:lstStyle/>
          <a:p>
            <a:r>
              <a:rPr lang="en-US" sz="2600" i="1" dirty="0">
                <a:ln w="1905"/>
                <a:solidFill>
                  <a:schemeClr val="accent1"/>
                </a:solidFill>
                <a:effectLst>
                  <a:innerShdw blurRad="69850" dist="43180" dir="5400000">
                    <a:srgbClr val="000000">
                      <a:alpha val="65000"/>
                    </a:srgbClr>
                  </a:innerShdw>
                </a:effectLst>
              </a:rPr>
              <a:t>Developed by utilities, for utilities</a:t>
            </a:r>
          </a:p>
        </p:txBody>
      </p:sp>
      <p:grpSp>
        <p:nvGrpSpPr>
          <p:cNvPr id="32" name="Group 31"/>
          <p:cNvGrpSpPr/>
          <p:nvPr/>
        </p:nvGrpSpPr>
        <p:grpSpPr>
          <a:xfrm>
            <a:off x="2467400" y="4911285"/>
            <a:ext cx="2779296" cy="584775"/>
            <a:chOff x="3850104" y="3429000"/>
            <a:chExt cx="2779296" cy="584775"/>
          </a:xfrm>
        </p:grpSpPr>
        <p:sp>
          <p:nvSpPr>
            <p:cNvPr id="34" name="Text Box 32"/>
            <p:cNvSpPr txBox="1">
              <a:spLocks noChangeArrowheads="1"/>
            </p:cNvSpPr>
            <p:nvPr/>
          </p:nvSpPr>
          <p:spPr bwMode="auto">
            <a:xfrm>
              <a:off x="3850104" y="3429000"/>
              <a:ext cx="2438400" cy="584775"/>
            </a:xfrm>
            <a:prstGeom prst="rect">
              <a:avLst/>
            </a:prstGeom>
            <a:noFill/>
            <a:ln w="12700">
              <a:noFill/>
              <a:miter lim="800000"/>
              <a:headEnd/>
              <a:tailEnd/>
            </a:ln>
            <a:effectLst>
              <a:softEdge rad="38100"/>
            </a:effectLst>
          </p:spPr>
          <p:txBody>
            <a:bodyPr wrap="square" lIns="91440" tIns="45720" rIns="91440" bIns="45720">
              <a:spAutoFit/>
            </a:bodyPr>
            <a:lstStyle/>
            <a:p>
              <a:pPr algn="r">
                <a:spcBef>
                  <a:spcPct val="0"/>
                </a:spcBef>
              </a:pPr>
              <a:r>
                <a:rPr lang="en-US" sz="1600" b="0" dirty="0">
                  <a:solidFill>
                    <a:srgbClr val="000000"/>
                  </a:solidFill>
                  <a:latin typeface="Arial Narrow"/>
                  <a:ea typeface="ＭＳ Ｐゴシック"/>
                  <a:cs typeface="Arial Narrow"/>
                </a:rPr>
                <a:t>SEI releases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SGMM v1.2 product suite</a:t>
              </a:r>
            </a:p>
          </p:txBody>
        </p:sp>
        <p:sp>
          <p:nvSpPr>
            <p:cNvPr id="35" name="Diamond 34"/>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9" name="Group 8"/>
          <p:cNvGrpSpPr/>
          <p:nvPr/>
        </p:nvGrpSpPr>
        <p:grpSpPr>
          <a:xfrm>
            <a:off x="1886321" y="1972421"/>
            <a:ext cx="2085649" cy="853510"/>
            <a:chOff x="2028613" y="1980768"/>
            <a:chExt cx="2314787" cy="853510"/>
          </a:xfrm>
        </p:grpSpPr>
        <p:sp>
          <p:nvSpPr>
            <p:cNvPr id="23" name="Rectangle 22"/>
            <p:cNvSpPr/>
            <p:nvPr/>
          </p:nvSpPr>
          <p:spPr bwMode="auto">
            <a:xfrm>
              <a:off x="2028614" y="1980768"/>
              <a:ext cx="2314786" cy="85351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24" name="Rectangle 23"/>
            <p:cNvSpPr/>
            <p:nvPr/>
          </p:nvSpPr>
          <p:spPr bwMode="auto">
            <a:xfrm>
              <a:off x="2028614" y="1980768"/>
              <a:ext cx="2314786" cy="179960"/>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25" name="Text Box 32"/>
            <p:cNvSpPr txBox="1">
              <a:spLocks noChangeArrowheads="1"/>
            </p:cNvSpPr>
            <p:nvPr/>
          </p:nvSpPr>
          <p:spPr bwMode="auto">
            <a:xfrm>
              <a:off x="2028613" y="2157218"/>
              <a:ext cx="2280166" cy="338554"/>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Utilities use SGMM v1.0</a:t>
              </a:r>
            </a:p>
          </p:txBody>
        </p:sp>
      </p:grpSp>
      <p:grpSp>
        <p:nvGrpSpPr>
          <p:cNvPr id="12" name="Group 11"/>
          <p:cNvGrpSpPr/>
          <p:nvPr/>
        </p:nvGrpSpPr>
        <p:grpSpPr>
          <a:xfrm>
            <a:off x="4026145" y="1972421"/>
            <a:ext cx="1003055" cy="861856"/>
            <a:chOff x="4378884" y="1972421"/>
            <a:chExt cx="1107509" cy="861856"/>
          </a:xfrm>
        </p:grpSpPr>
        <p:sp>
          <p:nvSpPr>
            <p:cNvPr id="38" name="Rectangle 37"/>
            <p:cNvSpPr/>
            <p:nvPr/>
          </p:nvSpPr>
          <p:spPr bwMode="auto">
            <a:xfrm>
              <a:off x="4378884" y="1972421"/>
              <a:ext cx="1107509" cy="861856"/>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39" name="Rectangle 38"/>
            <p:cNvSpPr/>
            <p:nvPr/>
          </p:nvSpPr>
          <p:spPr bwMode="auto">
            <a:xfrm>
              <a:off x="4378884" y="1972421"/>
              <a:ext cx="1107509" cy="188307"/>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40" name="Text Box 32"/>
            <p:cNvSpPr txBox="1">
              <a:spLocks noChangeArrowheads="1"/>
            </p:cNvSpPr>
            <p:nvPr/>
          </p:nvSpPr>
          <p:spPr bwMode="auto">
            <a:xfrm>
              <a:off x="4434874" y="2160728"/>
              <a:ext cx="957262" cy="395102"/>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v1.1</a:t>
              </a:r>
            </a:p>
          </p:txBody>
        </p:sp>
      </p:grpSp>
      <p:grpSp>
        <p:nvGrpSpPr>
          <p:cNvPr id="30" name="Group 29"/>
          <p:cNvGrpSpPr/>
          <p:nvPr/>
        </p:nvGrpSpPr>
        <p:grpSpPr>
          <a:xfrm>
            <a:off x="5079909" y="1972421"/>
            <a:ext cx="2692490" cy="861226"/>
            <a:chOff x="5542383" y="1972421"/>
            <a:chExt cx="2461024" cy="861226"/>
          </a:xfrm>
        </p:grpSpPr>
        <p:sp>
          <p:nvSpPr>
            <p:cNvPr id="43" name="Rectangle 42"/>
            <p:cNvSpPr/>
            <p:nvPr/>
          </p:nvSpPr>
          <p:spPr bwMode="auto">
            <a:xfrm>
              <a:off x="5542383" y="1986899"/>
              <a:ext cx="2461024" cy="846748"/>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44" name="Rectangle 43"/>
            <p:cNvSpPr/>
            <p:nvPr/>
          </p:nvSpPr>
          <p:spPr bwMode="auto">
            <a:xfrm>
              <a:off x="5542383" y="1972421"/>
              <a:ext cx="2461024" cy="180859"/>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48" name="Text Box 32"/>
            <p:cNvSpPr txBox="1">
              <a:spLocks noChangeArrowheads="1"/>
            </p:cNvSpPr>
            <p:nvPr/>
          </p:nvSpPr>
          <p:spPr bwMode="auto">
            <a:xfrm>
              <a:off x="5617029" y="2155218"/>
              <a:ext cx="2307771" cy="391226"/>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v1.2</a:t>
              </a:r>
            </a:p>
          </p:txBody>
        </p:sp>
      </p:grpSp>
      <p:grpSp>
        <p:nvGrpSpPr>
          <p:cNvPr id="41" name="Group 40"/>
          <p:cNvGrpSpPr/>
          <p:nvPr/>
        </p:nvGrpSpPr>
        <p:grpSpPr>
          <a:xfrm>
            <a:off x="6177080" y="2926121"/>
            <a:ext cx="902972" cy="1757967"/>
            <a:chOff x="4387714" y="1972421"/>
            <a:chExt cx="1159733" cy="1757967"/>
          </a:xfrm>
        </p:grpSpPr>
        <p:sp>
          <p:nvSpPr>
            <p:cNvPr id="49" name="Rectangle 48"/>
            <p:cNvSpPr/>
            <p:nvPr/>
          </p:nvSpPr>
          <p:spPr bwMode="auto">
            <a:xfrm>
              <a:off x="4387717" y="1972421"/>
              <a:ext cx="1159730" cy="1512300"/>
            </a:xfrm>
            <a:prstGeom prst="rect">
              <a:avLst/>
            </a:prstGeom>
            <a:solidFill>
              <a:schemeClr val="bg1">
                <a:alpha val="61000"/>
              </a:schemeClr>
            </a:solidFill>
            <a:ln w="19050" cap="flat" cmpd="sng" algn="ctr">
              <a:solidFill>
                <a:srgbClr val="B46F25"/>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50" name="Rectangle 49"/>
            <p:cNvSpPr/>
            <p:nvPr/>
          </p:nvSpPr>
          <p:spPr bwMode="auto">
            <a:xfrm>
              <a:off x="4387714" y="1972421"/>
              <a:ext cx="1159730" cy="188307"/>
            </a:xfrm>
            <a:prstGeom prst="rect">
              <a:avLst/>
            </a:prstGeom>
            <a:solidFill>
              <a:srgbClr val="F7941E"/>
            </a:solidFill>
            <a:ln w="19050" cap="flat" cmpd="sng" algn="ctr">
              <a:solidFill>
                <a:srgbClr val="B46F25"/>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51" name="Text Box 32"/>
            <p:cNvSpPr txBox="1">
              <a:spLocks noChangeArrowheads="1"/>
            </p:cNvSpPr>
            <p:nvPr/>
          </p:nvSpPr>
          <p:spPr bwMode="auto">
            <a:xfrm>
              <a:off x="4434870" y="2160728"/>
              <a:ext cx="1085657" cy="1569660"/>
            </a:xfrm>
            <a:prstGeom prst="rect">
              <a:avLst/>
            </a:prstGeom>
            <a:noFill/>
            <a:ln w="12700">
              <a:noFill/>
              <a:miter lim="800000"/>
              <a:headEnd/>
              <a:tailEnd/>
            </a:ln>
            <a:effectLst>
              <a:softEdge rad="38100"/>
            </a:effectLst>
          </p:spPr>
          <p:txBody>
            <a:bodyPr wrap="square" lIns="45720" tIns="45720" rIns="0" bIns="45720">
              <a:spAutoFit/>
            </a:bodyPr>
            <a:lstStyle/>
            <a:p>
              <a:pPr algn="l">
                <a:spcBef>
                  <a:spcPct val="0"/>
                </a:spcBef>
              </a:pPr>
              <a:r>
                <a:rPr lang="en-US" sz="1600" b="0" dirty="0">
                  <a:solidFill>
                    <a:srgbClr val="000000"/>
                  </a:solidFill>
                  <a:latin typeface="Arial Narrow"/>
                  <a:ea typeface="ＭＳ Ｐゴシック"/>
                  <a:cs typeface="Arial Narrow"/>
                </a:rPr>
                <a:t>SGMM Open Assess-</a:t>
              </a:r>
              <a:r>
                <a:rPr lang="en-US" sz="1600" b="0" dirty="0" err="1">
                  <a:solidFill>
                    <a:srgbClr val="000000"/>
                  </a:solidFill>
                  <a:latin typeface="Arial Narrow"/>
                  <a:ea typeface="ＭＳ Ｐゴシック"/>
                  <a:cs typeface="Arial Narrow"/>
                </a:rPr>
                <a:t>ment</a:t>
              </a:r>
              <a:r>
                <a:rPr lang="en-US" sz="1600" b="0" dirty="0">
                  <a:solidFill>
                    <a:srgbClr val="000000"/>
                  </a:solidFill>
                  <a:latin typeface="Arial Narrow"/>
                  <a:ea typeface="ＭＳ Ｐゴシック"/>
                  <a:cs typeface="Arial Narrow"/>
                </a:rPr>
                <a:t>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Event</a:t>
              </a:r>
            </a:p>
            <a:p>
              <a:pPr algn="l">
                <a:spcBef>
                  <a:spcPct val="0"/>
                </a:spcBef>
              </a:pPr>
              <a:endParaRPr lang="en-US" sz="1600" b="0" dirty="0">
                <a:solidFill>
                  <a:srgbClr val="000000"/>
                </a:solidFill>
                <a:latin typeface="Arial Narrow"/>
                <a:ea typeface="ＭＳ Ｐゴシック"/>
                <a:cs typeface="Arial Narrow"/>
              </a:endParaRPr>
            </a:p>
          </p:txBody>
        </p:sp>
      </p:grpSp>
      <p:grpSp>
        <p:nvGrpSpPr>
          <p:cNvPr id="52" name="Group 51"/>
          <p:cNvGrpSpPr/>
          <p:nvPr/>
        </p:nvGrpSpPr>
        <p:grpSpPr>
          <a:xfrm>
            <a:off x="1930721" y="2829672"/>
            <a:ext cx="2459149" cy="830997"/>
            <a:chOff x="6248400" y="3429000"/>
            <a:chExt cx="2459149" cy="830997"/>
          </a:xfrm>
        </p:grpSpPr>
        <p:sp>
          <p:nvSpPr>
            <p:cNvPr id="54" name="Text Box 32"/>
            <p:cNvSpPr txBox="1">
              <a:spLocks noChangeArrowheads="1"/>
            </p:cNvSpPr>
            <p:nvPr/>
          </p:nvSpPr>
          <p:spPr bwMode="auto">
            <a:xfrm>
              <a:off x="6614139" y="3429000"/>
              <a:ext cx="2093410" cy="830997"/>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Software Engineering Institute becomes model steward</a:t>
              </a:r>
            </a:p>
          </p:txBody>
        </p:sp>
        <p:sp>
          <p:nvSpPr>
            <p:cNvPr id="57" name="Diamond 56"/>
            <p:cNvSpPr/>
            <p:nvPr/>
          </p:nvSpPr>
          <p:spPr bwMode="auto">
            <a:xfrm>
              <a:off x="6248400" y="3530887"/>
              <a:ext cx="381000" cy="381000"/>
            </a:xfrm>
            <a:prstGeom prst="diamond">
              <a:avLst/>
            </a:prstGeom>
            <a:solidFill>
              <a:srgbClr val="FFA000"/>
            </a:solidFill>
            <a:ln w="19050" cap="flat" cmpd="sng" algn="ctr">
              <a:solidFill>
                <a:srgbClr val="B46F25"/>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a:solidFill>
                  <a:srgbClr val="000000"/>
                </a:solidFill>
              </a:endParaRPr>
            </a:p>
          </p:txBody>
        </p:sp>
      </p:grpSp>
      <p:grpSp>
        <p:nvGrpSpPr>
          <p:cNvPr id="58" name="Group 57"/>
          <p:cNvGrpSpPr/>
          <p:nvPr/>
        </p:nvGrpSpPr>
        <p:grpSpPr>
          <a:xfrm>
            <a:off x="7827774" y="1972421"/>
            <a:ext cx="1152144" cy="1007448"/>
            <a:chOff x="2028614" y="1980767"/>
            <a:chExt cx="1278724" cy="1007448"/>
          </a:xfrm>
        </p:grpSpPr>
        <p:sp>
          <p:nvSpPr>
            <p:cNvPr id="59" name="Rectangle 58"/>
            <p:cNvSpPr/>
            <p:nvPr/>
          </p:nvSpPr>
          <p:spPr bwMode="auto">
            <a:xfrm>
              <a:off x="2028614" y="1980767"/>
              <a:ext cx="1278724" cy="1007447"/>
            </a:xfrm>
            <a:prstGeom prst="rect">
              <a:avLst/>
            </a:prstGeom>
            <a:gradFill flip="none" rotWithShape="1">
              <a:gsLst>
                <a:gs pos="35000">
                  <a:schemeClr val="bg1">
                    <a:alpha val="25000"/>
                  </a:schemeClr>
                </a:gs>
                <a:gs pos="0">
                  <a:schemeClr val="bg1">
                    <a:alpha val="61000"/>
                  </a:schemeClr>
                </a:gs>
                <a:gs pos="100000">
                  <a:schemeClr val="bg1">
                    <a:alpha val="0"/>
                  </a:schemeClr>
                </a:gs>
              </a:gsLst>
              <a:lin ang="0" scaled="1"/>
              <a:tileRect/>
            </a:gradFill>
            <a:ln w="19050" cap="flat" cmpd="sng" algn="ctr">
              <a:gradFill flip="none" rotWithShape="1">
                <a:gsLst>
                  <a:gs pos="35000">
                    <a:srgbClr val="B46F25"/>
                  </a:gs>
                  <a:gs pos="95000">
                    <a:srgbClr val="B46F25">
                      <a:alpha val="0"/>
                    </a:srgbClr>
                  </a:gs>
                </a:gsLst>
                <a:lin ang="0" scaled="1"/>
                <a:tileRect/>
              </a:gra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0" numCol="1" rtlCol="0" anchor="ctr" anchorCtr="0" compatLnSpc="1">
              <a:prstTxWarp prst="textNoShape">
                <a:avLst/>
              </a:prstTxWarp>
            </a:bodyPr>
            <a:lstStyle/>
            <a:p>
              <a:endParaRPr lang="en-US">
                <a:ln>
                  <a:solidFill>
                    <a:srgbClr val="B46F25"/>
                  </a:solidFill>
                </a:ln>
                <a:solidFill>
                  <a:srgbClr val="000000"/>
                </a:solidFill>
              </a:endParaRPr>
            </a:p>
          </p:txBody>
        </p:sp>
        <p:sp>
          <p:nvSpPr>
            <p:cNvPr id="60" name="Rectangle 59"/>
            <p:cNvSpPr/>
            <p:nvPr/>
          </p:nvSpPr>
          <p:spPr bwMode="auto">
            <a:xfrm>
              <a:off x="2028614" y="1980768"/>
              <a:ext cx="1278724" cy="179960"/>
            </a:xfrm>
            <a:prstGeom prst="rect">
              <a:avLst/>
            </a:prstGeom>
            <a:gradFill flip="none" rotWithShape="1">
              <a:gsLst>
                <a:gs pos="35000">
                  <a:srgbClr val="F7941E"/>
                </a:gs>
                <a:gs pos="100000">
                  <a:schemeClr val="bg1">
                    <a:alpha val="0"/>
                  </a:schemeClr>
                </a:gs>
              </a:gsLst>
              <a:lin ang="0" scaled="1"/>
              <a:tileRect/>
            </a:gradFill>
            <a:ln w="19050" cap="flat" cmpd="sng" algn="ctr">
              <a:gradFill flip="none" rotWithShape="1">
                <a:gsLst>
                  <a:gs pos="35000">
                    <a:srgbClr val="B46F25"/>
                  </a:gs>
                  <a:gs pos="95000">
                    <a:srgbClr val="B46F25">
                      <a:alpha val="0"/>
                    </a:srgbClr>
                  </a:gs>
                </a:gsLst>
                <a:lin ang="0" scaled="1"/>
                <a:tileRect/>
              </a:gra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l">
                <a:spcBef>
                  <a:spcPct val="30000"/>
                </a:spcBef>
                <a:tabLst>
                  <a:tab pos="292100" algn="l"/>
                  <a:tab pos="571500" algn="l"/>
                </a:tabLst>
              </a:pPr>
              <a:endParaRPr lang="en-US" sz="1000" b="0" dirty="0">
                <a:solidFill>
                  <a:srgbClr val="000000"/>
                </a:solidFill>
                <a:ea typeface="ＭＳ Ｐゴシック" pitchFamily="80" charset="-128"/>
              </a:endParaRPr>
            </a:p>
          </p:txBody>
        </p:sp>
        <p:sp>
          <p:nvSpPr>
            <p:cNvPr id="61" name="Text Box 32"/>
            <p:cNvSpPr txBox="1">
              <a:spLocks noChangeArrowheads="1"/>
            </p:cNvSpPr>
            <p:nvPr/>
          </p:nvSpPr>
          <p:spPr bwMode="auto">
            <a:xfrm>
              <a:off x="2028614" y="2157218"/>
              <a:ext cx="1274775" cy="830997"/>
            </a:xfrm>
            <a:prstGeom prst="rect">
              <a:avLst/>
            </a:prstGeom>
            <a:noFill/>
            <a:ln w="12700">
              <a:noFill/>
              <a:miter lim="800000"/>
              <a:headEnd/>
              <a:tailEnd/>
            </a:ln>
            <a:effectLst>
              <a:softEdge rad="38100"/>
            </a:effectLst>
          </p:spPr>
          <p:txBody>
            <a:bodyPr wrap="square" lIns="91440" tIns="45720" rIns="91440" bIns="45720">
              <a:spAutoFit/>
            </a:bodyPr>
            <a:lstStyle/>
            <a:p>
              <a:pPr algn="l">
                <a:spcBef>
                  <a:spcPct val="0"/>
                </a:spcBef>
              </a:pPr>
              <a:r>
                <a:rPr lang="en-US" sz="1600" b="0" dirty="0">
                  <a:solidFill>
                    <a:srgbClr val="000000"/>
                  </a:solidFill>
                  <a:latin typeface="Arial Narrow"/>
                  <a:ea typeface="ＭＳ Ｐゴシック"/>
                  <a:cs typeface="Arial Narrow"/>
                </a:rPr>
                <a:t>SGMM </a:t>
              </a:r>
              <a:br>
                <a:rPr lang="en-US" sz="1600" b="0" dirty="0">
                  <a:solidFill>
                    <a:srgbClr val="000000"/>
                  </a:solidFill>
                  <a:latin typeface="Arial Narrow"/>
                  <a:ea typeface="ＭＳ Ｐゴシック"/>
                  <a:cs typeface="Arial Narrow"/>
                </a:rPr>
              </a:br>
              <a:r>
                <a:rPr lang="en-US" sz="1600" b="0" dirty="0">
                  <a:solidFill>
                    <a:srgbClr val="000000"/>
                  </a:solidFill>
                  <a:latin typeface="Arial Narrow"/>
                  <a:ea typeface="ＭＳ Ｐゴシック"/>
                  <a:cs typeface="Arial Narrow"/>
                </a:rPr>
                <a:t>public release</a:t>
              </a:r>
            </a:p>
          </p:txBody>
        </p:sp>
      </p:grpSp>
      <p:sp>
        <p:nvSpPr>
          <p:cNvPr id="7" name="Rectangle 6" hidden="1"/>
          <p:cNvSpPr/>
          <p:nvPr/>
        </p:nvSpPr>
        <p:spPr bwMode="auto">
          <a:xfrm>
            <a:off x="7804784" y="2923460"/>
            <a:ext cx="1194436" cy="1008459"/>
          </a:xfrm>
          <a:prstGeom prst="rect">
            <a:avLst/>
          </a:prstGeom>
          <a:gradFill flip="none" rotWithShape="1">
            <a:gsLst>
              <a:gs pos="75000">
                <a:srgbClr val="E8EAE8">
                  <a:alpha val="0"/>
                </a:srgbClr>
              </a:gs>
              <a:gs pos="0">
                <a:srgbClr val="E8EAE8">
                  <a:alpha val="0"/>
                </a:srgbClr>
              </a:gs>
              <a:gs pos="100000">
                <a:srgbClr val="E8EAE8"/>
              </a:gs>
            </a:gsLst>
            <a:lin ang="0" scaled="1"/>
            <a:tileRect/>
          </a:gradFill>
          <a:ln w="19050" cap="flat" cmpd="sng" algn="ctr">
            <a:gradFill flip="none" rotWithShape="1">
              <a:gsLst>
                <a:gs pos="75000">
                  <a:schemeClr val="bg1">
                    <a:alpha val="0"/>
                  </a:schemeClr>
                </a:gs>
                <a:gs pos="100000">
                  <a:schemeClr val="bg1"/>
                </a:gs>
              </a:gsLst>
              <a:lin ang="0" scaled="1"/>
              <a:tileRect/>
            </a:gra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2832299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a:xfrm>
            <a:off x="533400" y="422275"/>
            <a:ext cx="8153400" cy="338554"/>
          </a:xfrm>
        </p:spPr>
        <p:txBody>
          <a:bodyPr/>
          <a:lstStyle/>
          <a:p>
            <a:pPr>
              <a:tabLst>
                <a:tab pos="8115300" algn="r"/>
              </a:tabLst>
            </a:pPr>
            <a:r>
              <a:rPr lang="en-US" sz="2400" dirty="0"/>
              <a:t>The Software Engineering Institute  </a:t>
            </a:r>
          </a:p>
        </p:txBody>
      </p:sp>
      <p:sp>
        <p:nvSpPr>
          <p:cNvPr id="43010" name="Rectangle 5"/>
          <p:cNvSpPr>
            <a:spLocks noGrp="1" noChangeArrowheads="1"/>
          </p:cNvSpPr>
          <p:nvPr>
            <p:ph idx="1"/>
          </p:nvPr>
        </p:nvSpPr>
        <p:spPr>
          <a:xfrm>
            <a:off x="533400" y="1143000"/>
            <a:ext cx="4800600" cy="4800600"/>
          </a:xfrm>
        </p:spPr>
        <p:txBody>
          <a:bodyPr/>
          <a:lstStyle/>
          <a:p>
            <a:pPr marL="0" indent="0">
              <a:spcAft>
                <a:spcPts val="1500"/>
              </a:spcAft>
            </a:pPr>
            <a:r>
              <a:rPr lang="en-US" sz="1800" dirty="0"/>
              <a:t>The SEI is a federally-funded research and development center at Carnegie Mellon University, a global university recognized worldwide for its energy and environmental research initiatives.</a:t>
            </a:r>
          </a:p>
          <a:p>
            <a:pPr marL="0" indent="0">
              <a:spcAft>
                <a:spcPts val="1500"/>
              </a:spcAft>
            </a:pPr>
            <a:r>
              <a:rPr lang="en-US" sz="1800" dirty="0"/>
              <a:t>A trusted, objective source of best practices, methods and tools to organizations worldwide, the SEI is a global leader in software and systems engineering, process improvement and security best practices – all critical elements of smart grid success.</a:t>
            </a:r>
          </a:p>
          <a:p>
            <a:pPr marL="0" indent="0">
              <a:spcAft>
                <a:spcPts val="1500"/>
              </a:spcAft>
            </a:pPr>
            <a:r>
              <a:rPr lang="en-US" sz="1800" dirty="0"/>
              <a:t>The SEI collaborates in public-private partnership with government and industry on important cyber security, architecture, and interoperability challenges of the smart grid.</a:t>
            </a:r>
          </a:p>
        </p:txBody>
      </p:sp>
      <p:pic>
        <p:nvPicPr>
          <p:cNvPr id="2" name="Picture 1" descr="CMU_logo_stack_r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1" y="4830575"/>
            <a:ext cx="2419341" cy="1570225"/>
          </a:xfrm>
          <a:prstGeom prst="rect">
            <a:avLst/>
          </a:prstGeom>
        </p:spPr>
      </p:pic>
      <p:pic>
        <p:nvPicPr>
          <p:cNvPr id="5" name="Picture 4" descr="SEI Annual Report 2008.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15000" y="-3592"/>
            <a:ext cx="3450336" cy="4637982"/>
          </a:xfrm>
          <a:prstGeom prst="rect">
            <a:avLst/>
          </a:prstGeom>
        </p:spPr>
      </p:pic>
    </p:spTree>
    <p:extLst>
      <p:ext uri="{BB962C8B-B14F-4D97-AF65-F5344CB8AC3E}">
        <p14:creationId xmlns:p14="http://schemas.microsoft.com/office/powerpoint/2010/main" val="3631378959"/>
      </p:ext>
    </p:extLst>
  </p:cSld>
  <p:clrMapOvr>
    <a:masterClrMapping/>
  </p:clrMapOvr>
  <p:transition/>
</p:sld>
</file>

<file path=ppt/theme/theme1.xml><?xml version="1.0" encoding="utf-8"?>
<a:theme xmlns:a="http://schemas.openxmlformats.org/drawingml/2006/main" name="1_SGMM v1.2 Theme">
  <a:themeElements>
    <a:clrScheme name="Custom 2">
      <a:dk1>
        <a:srgbClr val="000000"/>
      </a:dk1>
      <a:lt1>
        <a:srgbClr val="FFFFFF"/>
      </a:lt1>
      <a:dk2>
        <a:srgbClr val="0C330C"/>
      </a:dk2>
      <a:lt2>
        <a:srgbClr val="808080"/>
      </a:lt2>
      <a:accent1>
        <a:srgbClr val="04813C"/>
      </a:accent1>
      <a:accent2>
        <a:srgbClr val="DE6621"/>
      </a:accent2>
      <a:accent3>
        <a:srgbClr val="196619"/>
      </a:accent3>
      <a:accent4>
        <a:srgbClr val="E7AC43"/>
      </a:accent4>
      <a:accent5>
        <a:srgbClr val="F3EA35"/>
      </a:accent5>
      <a:accent6>
        <a:srgbClr val="406CBB"/>
      </a:accent6>
      <a:hlink>
        <a:srgbClr val="315597"/>
      </a:hlink>
      <a:folHlink>
        <a:srgbClr val="549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GMM v1.2 Theme">
  <a:themeElements>
    <a:clrScheme name="Custom 2">
      <a:dk1>
        <a:srgbClr val="000000"/>
      </a:dk1>
      <a:lt1>
        <a:srgbClr val="FFFFFF"/>
      </a:lt1>
      <a:dk2>
        <a:srgbClr val="0C330C"/>
      </a:dk2>
      <a:lt2>
        <a:srgbClr val="808080"/>
      </a:lt2>
      <a:accent1>
        <a:srgbClr val="04813C"/>
      </a:accent1>
      <a:accent2>
        <a:srgbClr val="DE6621"/>
      </a:accent2>
      <a:accent3>
        <a:srgbClr val="196619"/>
      </a:accent3>
      <a:accent4>
        <a:srgbClr val="E7AC43"/>
      </a:accent4>
      <a:accent5>
        <a:srgbClr val="F3EA35"/>
      </a:accent5>
      <a:accent6>
        <a:srgbClr val="406CBB"/>
      </a:accent6>
      <a:hlink>
        <a:srgbClr val="315597"/>
      </a:hlink>
      <a:folHlink>
        <a:srgbClr val="549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007-presentation-basic">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2007-presentation-basic">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69AB0501BD1498F35B3764DBC5F91" ma:contentTypeVersion="1" ma:contentTypeDescription="Create a new document." ma:contentTypeScope="" ma:versionID="154824627f0fbfa6d416f9baeb62c277">
  <xsd:schema xmlns:xsd="http://www.w3.org/2001/XMLSchema" xmlns:xs="http://www.w3.org/2001/XMLSchema" xmlns:p="http://schemas.microsoft.com/office/2006/metadata/properties" xmlns:ns2="e26527ae-6ae6-4eb4-b0b4-236386974122" targetNamespace="http://schemas.microsoft.com/office/2006/metadata/properties" ma:root="true" ma:fieldsID="5e6dbb546426e023a1f94a17872b11e4" ns2:_="">
    <xsd:import namespace="e26527ae-6ae6-4eb4-b0b4-23638697412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527ae-6ae6-4eb4-b0b4-23638697412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e26527ae-6ae6-4eb4-b0b4-236386974122">WSZTWPJNJQ27-604199793-204</_dlc_DocId>
    <_dlc_DocIdUrl xmlns="e26527ae-6ae6-4eb4-b0b4-236386974122">
      <Url>https://collaboration.sei.cmu.edu/sites/CAcontent/_layouts/15/DocIdRedir.aspx?ID=WSZTWPJNJQ27-604199793-204</Url>
      <Description>WSZTWPJNJQ27-604199793-204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6BA9CEF-B09D-49DB-986D-D342F36C0732}"/>
</file>

<file path=customXml/itemProps2.xml><?xml version="1.0" encoding="utf-8"?>
<ds:datastoreItem xmlns:ds="http://schemas.openxmlformats.org/officeDocument/2006/customXml" ds:itemID="{C91871C7-27E5-4E9B-BB56-A28B3AE6B447}">
  <ds:schemaRefs>
    <ds:schemaRef ds:uri="http://schemas.microsoft.com/sharepoint/v3/contenttype/forms"/>
  </ds:schemaRefs>
</ds:datastoreItem>
</file>

<file path=customXml/itemProps3.xml><?xml version="1.0" encoding="utf-8"?>
<ds:datastoreItem xmlns:ds="http://schemas.openxmlformats.org/officeDocument/2006/customXml" ds:itemID="{3BA85013-43F7-4BBC-94CB-DD1780904E3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29FD1B2B-C1D9-460C-9805-EE2DABC8C6B8}"/>
</file>

<file path=docProps/app.xml><?xml version="1.0" encoding="utf-8"?>
<Properties xmlns="http://schemas.openxmlformats.org/officeDocument/2006/extended-properties" xmlns:vt="http://schemas.openxmlformats.org/officeDocument/2006/docPropsVTypes">
  <Template/>
  <TotalTime>5569</TotalTime>
  <Words>6653</Words>
  <Application>Microsoft Office PowerPoint</Application>
  <PresentationFormat>On-screen Show (4:3)</PresentationFormat>
  <Paragraphs>1821</Paragraphs>
  <Slides>77</Slides>
  <Notes>76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77</vt:i4>
      </vt:variant>
    </vt:vector>
  </HeadingPairs>
  <TitlesOfParts>
    <vt:vector size="92" baseType="lpstr">
      <vt:lpstr>ＭＳ Ｐゴシック</vt:lpstr>
      <vt:lpstr>Arial</vt:lpstr>
      <vt:lpstr>Arial Black</vt:lpstr>
      <vt:lpstr>Arial Narrow</vt:lpstr>
      <vt:lpstr>Arial Narrow Bold</vt:lpstr>
      <vt:lpstr>Calibri</vt:lpstr>
      <vt:lpstr>Gill Sans Light</vt:lpstr>
      <vt:lpstr>Times</vt:lpstr>
      <vt:lpstr>Times New Roman</vt:lpstr>
      <vt:lpstr>Wingdings</vt:lpstr>
      <vt:lpstr>Zapf Dingbats</vt:lpstr>
      <vt:lpstr>1_SGMM v1.2 Theme</vt:lpstr>
      <vt:lpstr>SGMM v1.2 Theme</vt:lpstr>
      <vt:lpstr>1_2007-presentation-basic</vt:lpstr>
      <vt:lpstr>2_2007-presentation-basic</vt:lpstr>
      <vt:lpstr>PowerPoint Presentation</vt:lpstr>
      <vt:lpstr>Meeting objectives</vt:lpstr>
      <vt:lpstr>Contents / agenda</vt:lpstr>
      <vt:lpstr>Opening remarks</vt:lpstr>
      <vt:lpstr>Contents / agenda</vt:lpstr>
      <vt:lpstr>A major power grid transformation is underway</vt:lpstr>
      <vt:lpstr>The Smart Grid Maturity Model is</vt:lpstr>
      <vt:lpstr>SGMM timeline</vt:lpstr>
      <vt:lpstr>The Software Engineering Institute  </vt:lpstr>
      <vt:lpstr>The SEI’s Role as Steward of the SGMM</vt:lpstr>
      <vt:lpstr>SGMM at a glance</vt:lpstr>
      <vt:lpstr>Smart Grid Maturity Model – levels </vt:lpstr>
      <vt:lpstr>Smart Grid Maturity Model – domains</vt:lpstr>
      <vt:lpstr>PowerPoint Presentation</vt:lpstr>
      <vt:lpstr>SGMM Compass Survey</vt:lpstr>
      <vt:lpstr>SGMM Navigation: five-phase, expert-led process</vt:lpstr>
      <vt:lpstr>SGMM benefits – a community view</vt:lpstr>
      <vt:lpstr>Contents / agenda</vt:lpstr>
      <vt:lpstr>PowerPoint Presentation</vt:lpstr>
      <vt:lpstr>SGMM community baseline: 384 utilities in 47 countries</vt:lpstr>
      <vt:lpstr>Utilities in SGMM community baseline</vt:lpstr>
      <vt:lpstr>Utilities in SGMM community baseline (cont.)</vt:lpstr>
      <vt:lpstr>Utilities in SGMM community baseline (cont.)</vt:lpstr>
      <vt:lpstr>Utilities in SGMM community baseline (cont.)</vt:lpstr>
      <vt:lpstr>SGMM community baseline: meter count</vt:lpstr>
      <vt:lpstr>SGMM community baseline: utility type</vt:lpstr>
      <vt:lpstr>Contents / agenda</vt:lpstr>
      <vt:lpstr>Overall observations</vt:lpstr>
      <vt:lpstr>Overall observations – supporting data</vt:lpstr>
      <vt:lpstr>Compass results: maturity profile</vt:lpstr>
      <vt:lpstr>Previous maturity profile</vt:lpstr>
      <vt:lpstr>Compass results: dashboard</vt:lpstr>
      <vt:lpstr>Previous dashboard</vt:lpstr>
      <vt:lpstr>Contents / agenda</vt:lpstr>
      <vt:lpstr>SGMM peer community: average/range comparison</vt:lpstr>
      <vt:lpstr>Contents / agenda</vt:lpstr>
      <vt:lpstr>Strategy, Mgmt, &amp; Regulatory</vt:lpstr>
      <vt:lpstr>SMR – detailed findings</vt:lpstr>
      <vt:lpstr>Organization &amp; Structure</vt:lpstr>
      <vt:lpstr>OS – detailed findings</vt:lpstr>
      <vt:lpstr>Grid Operations</vt:lpstr>
      <vt:lpstr>GO – detailed findings</vt:lpstr>
      <vt:lpstr>Work and Asset Management</vt:lpstr>
      <vt:lpstr>WAM – detailed findings</vt:lpstr>
      <vt:lpstr>Technology</vt:lpstr>
      <vt:lpstr>TECH – detailed findings</vt:lpstr>
      <vt:lpstr>Customer</vt:lpstr>
      <vt:lpstr>CUST – detailed findings</vt:lpstr>
      <vt:lpstr>Value Chain Integration</vt:lpstr>
      <vt:lpstr>VCI – detailed findings</vt:lpstr>
      <vt:lpstr>Societal and Environmental</vt:lpstr>
      <vt:lpstr>SE – detailed findings</vt:lpstr>
      <vt:lpstr>Contents / agenda</vt:lpstr>
      <vt:lpstr>Strategy, Mgmt, &amp; Regulatory</vt:lpstr>
      <vt:lpstr>Strategy, Mgmt, &amp; Regulatory</vt:lpstr>
      <vt:lpstr>Organization &amp; Structure</vt:lpstr>
      <vt:lpstr>Organization &amp; Structure</vt:lpstr>
      <vt:lpstr>Grid Operations</vt:lpstr>
      <vt:lpstr>Grid Operations</vt:lpstr>
      <vt:lpstr>Work and Asset Management</vt:lpstr>
      <vt:lpstr>Work and Asset Management</vt:lpstr>
      <vt:lpstr>Technology</vt:lpstr>
      <vt:lpstr>Technology</vt:lpstr>
      <vt:lpstr>Customer</vt:lpstr>
      <vt:lpstr>Customer</vt:lpstr>
      <vt:lpstr>Value Chain Integration</vt:lpstr>
      <vt:lpstr>Value Chain Integration</vt:lpstr>
      <vt:lpstr>Societal and Environmental</vt:lpstr>
      <vt:lpstr>Societal and Environmental</vt:lpstr>
      <vt:lpstr>&lt;Customer name&gt; SGMM aspirations</vt:lpstr>
      <vt:lpstr>Contents / agenda</vt:lpstr>
      <vt:lpstr>Navigation process</vt:lpstr>
      <vt:lpstr>Next steps</vt:lpstr>
      <vt:lpstr>Contact information</vt:lpstr>
      <vt:lpstr>Notices</vt:lpstr>
      <vt:lpstr>Back up slides</vt:lpstr>
      <vt:lpstr>Color chart</vt:lpstr>
    </vt:vector>
  </TitlesOfParts>
  <Company>SEI</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&lt;Company Name&gt; SGMM Findings and Aspirations Workshop</dc:title>
  <dc:creator>Julia Mullaney</dc:creator>
  <cp:lastModifiedBy>Paul Ruggiero</cp:lastModifiedBy>
  <cp:revision>337</cp:revision>
  <cp:lastPrinted>2011-11-10T15:21:20Z</cp:lastPrinted>
  <dcterms:created xsi:type="dcterms:W3CDTF">2010-11-22T13:32:39Z</dcterms:created>
  <dcterms:modified xsi:type="dcterms:W3CDTF">2018-09-07T16:06:17Z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0x010100CF469AB0501BD1498F35B3764DBC5F91</vt:lpwstr>
  </property>
  <property fmtid="{D5CDD505-2E9C-101B-9397-08002B2CF9AE}" pid="3" name="_dlc_DocIdItemGuid">
    <vt:lpwstr>169e71d5-18fa-4f65-9da3-9bcdc2d7fad5</vt:lpwstr>
  </property>
</Properties>
</file>