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Lst>
  <p:notesMasterIdLst>
    <p:notesMasterId r:id="rId49"/>
  </p:notesMasterIdLst>
  <p:handoutMasterIdLst>
    <p:handoutMasterId r:id="rId50"/>
  </p:handoutMasterIdLst>
  <p:sldIdLst>
    <p:sldId id="404" r:id="rId3"/>
    <p:sldId id="402" r:id="rId4"/>
    <p:sldId id="309" r:id="rId5"/>
    <p:sldId id="312" r:id="rId6"/>
    <p:sldId id="344" r:id="rId7"/>
    <p:sldId id="311" r:id="rId8"/>
    <p:sldId id="315" r:id="rId9"/>
    <p:sldId id="331" r:id="rId10"/>
    <p:sldId id="347" r:id="rId11"/>
    <p:sldId id="346" r:id="rId12"/>
    <p:sldId id="370" r:id="rId13"/>
    <p:sldId id="371" r:id="rId14"/>
    <p:sldId id="372" r:id="rId15"/>
    <p:sldId id="348" r:id="rId16"/>
    <p:sldId id="349" r:id="rId17"/>
    <p:sldId id="350" r:id="rId18"/>
    <p:sldId id="351" r:id="rId19"/>
    <p:sldId id="352" r:id="rId20"/>
    <p:sldId id="353" r:id="rId21"/>
    <p:sldId id="357" r:id="rId22"/>
    <p:sldId id="393" r:id="rId23"/>
    <p:sldId id="359" r:id="rId24"/>
    <p:sldId id="360" r:id="rId25"/>
    <p:sldId id="361" r:id="rId26"/>
    <p:sldId id="362" r:id="rId27"/>
    <p:sldId id="363" r:id="rId28"/>
    <p:sldId id="364" r:id="rId29"/>
    <p:sldId id="365" r:id="rId30"/>
    <p:sldId id="379" r:id="rId31"/>
    <p:sldId id="380" r:id="rId32"/>
    <p:sldId id="381" r:id="rId33"/>
    <p:sldId id="382" r:id="rId34"/>
    <p:sldId id="383" r:id="rId35"/>
    <p:sldId id="384" r:id="rId36"/>
    <p:sldId id="369" r:id="rId37"/>
    <p:sldId id="328" r:id="rId38"/>
    <p:sldId id="386" r:id="rId39"/>
    <p:sldId id="366" r:id="rId40"/>
    <p:sldId id="368" r:id="rId41"/>
    <p:sldId id="385" r:id="rId42"/>
    <p:sldId id="387" r:id="rId43"/>
    <p:sldId id="388" r:id="rId44"/>
    <p:sldId id="400" r:id="rId45"/>
    <p:sldId id="396" r:id="rId46"/>
    <p:sldId id="397" r:id="rId47"/>
    <p:sldId id="398" r:id="rId48"/>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880">
          <p15:clr>
            <a:srgbClr val="A4A3A4"/>
          </p15:clr>
        </p15:guide>
        <p15:guide id="7" orient="horz" pos="162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Wrubel" initials="EW" lastIdx="23" clrIdx="0">
    <p:extLst>
      <p:ext uri="{19B8F6BF-5375-455C-9EA6-DF929625EA0E}">
        <p15:presenceInfo xmlns:p15="http://schemas.microsoft.com/office/powerpoint/2012/main" userId="S-1-5-21-79331101-1198936889-320618023-2815" providerId="AD"/>
      </p:ext>
    </p:extLst>
  </p:cmAuthor>
  <p:cmAuthor id="2" name="Erin Harper" initials="EH" lastIdx="5" clrIdx="1">
    <p:extLst>
      <p:ext uri="{19B8F6BF-5375-455C-9EA6-DF929625EA0E}">
        <p15:presenceInfo xmlns:p15="http://schemas.microsoft.com/office/powerpoint/2012/main" userId="S-1-5-21-79331101-1198936889-320618023-2266" providerId="AD"/>
      </p:ext>
    </p:extLst>
  </p:cmAuthor>
  <p:cmAuthor id="3" name="Sam Procter" initials="SCP" lastIdx="11" clrIdx="2">
    <p:extLst>
      <p:ext uri="{19B8F6BF-5375-455C-9EA6-DF929625EA0E}">
        <p15:presenceInfo xmlns:p15="http://schemas.microsoft.com/office/powerpoint/2012/main" userId="Sam Procter" providerId="None"/>
      </p:ext>
    </p:extLst>
  </p:cmAuthor>
  <p:cmAuthor id="4" name="Grace Lewis" initials="GAL" lastIdx="17" clrIdx="3"/>
  <p:cmAuthor id="5" name="Ipek Ozkaya" initials="IO" lastIdx="27" clrIdx="4">
    <p:extLst>
      <p:ext uri="{19B8F6BF-5375-455C-9EA6-DF929625EA0E}">
        <p15:presenceInfo xmlns:p15="http://schemas.microsoft.com/office/powerpoint/2012/main" userId="S-1-5-21-79331101-1198936889-320618023-5298" providerId="AD"/>
      </p:ext>
    </p:extLst>
  </p:cmAuthor>
  <p:cmAuthor id="6" name="Tamara" initials="tmk" lastIdx="10" clrIdx="5">
    <p:extLst>
      <p:ext uri="{19B8F6BF-5375-455C-9EA6-DF929625EA0E}">
        <p15:presenceInfo xmlns:p15="http://schemas.microsoft.com/office/powerpoint/2012/main" userId="Tam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A58D"/>
    <a:srgbClr val="D9D9D9"/>
    <a:srgbClr val="5E94D8"/>
    <a:srgbClr val="163359"/>
    <a:srgbClr val="438895"/>
    <a:srgbClr val="89BFCA"/>
    <a:srgbClr val="158197"/>
    <a:srgbClr val="008855"/>
    <a:srgbClr val="4D6892"/>
    <a:srgbClr val="006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5" autoAdjust="0"/>
    <p:restoredTop sz="82162" autoAdjust="0"/>
  </p:normalViewPr>
  <p:slideViewPr>
    <p:cSldViewPr snapToGrid="0" showGuides="1">
      <p:cViewPr varScale="1">
        <p:scale>
          <a:sx n="96" d="100"/>
          <a:sy n="96" d="100"/>
        </p:scale>
        <p:origin x="1856" y="176"/>
      </p:cViewPr>
      <p:guideLst>
        <p:guide pos="2880"/>
        <p:guide orient="horz" pos="1620"/>
      </p:guideLst>
    </p:cSldViewPr>
  </p:slideViewPr>
  <p:notesTextViewPr>
    <p:cViewPr>
      <p:scale>
        <a:sx n="1" d="1"/>
        <a:sy n="1" d="1"/>
      </p:scale>
      <p:origin x="0" y="0"/>
    </p:cViewPr>
  </p:notesTextViewPr>
  <p:notesViewPr>
    <p:cSldViewPr snapToGrid="0" showGuides="1">
      <p:cViewPr>
        <p:scale>
          <a:sx n="148" d="100"/>
          <a:sy n="148" d="100"/>
        </p:scale>
        <p:origin x="1440" y="-11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0" y="108175"/>
            <a:ext cx="6110755" cy="481727"/>
          </a:xfrm>
          <a:prstGeom prst="rect">
            <a:avLst/>
          </a:prstGeom>
        </p:spPr>
        <p:txBody>
          <a:bodyPr vert="horz" lIns="0" tIns="96661" rIns="0" bIns="96661" rtlCol="0"/>
          <a:lstStyle>
            <a:lvl1pPr algn="l">
              <a:defRPr sz="1300"/>
            </a:lvl1pPr>
          </a:lstStyle>
          <a:p>
            <a:endParaRPr lang="en-US" dirty="0">
              <a:latin typeface="Arial"/>
              <a:cs typeface="Arial"/>
            </a:endParaRPr>
          </a:p>
        </p:txBody>
      </p:sp>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AE0F038-4C1D-CD4E-9C9E-0FB982274A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atin typeface="Arial"/>
                <a:cs typeface="Arial"/>
              </a:defRPr>
            </a:lvl1pPr>
          </a:lstStyle>
          <a:p>
            <a:endParaRPr lang="en-US" dirty="0"/>
          </a:p>
        </p:txBody>
      </p:sp>
      <p:pic>
        <p:nvPicPr>
          <p:cNvPr id="8" name="Picture 7">
            <a:extLst>
              <a:ext uri="{FF2B5EF4-FFF2-40B4-BE49-F238E27FC236}">
                <a16:creationId xmlns:a16="http://schemas.microsoft.com/office/drawing/2014/main" id="{ECEA3029-8E47-AC42-9782-585AAF5DE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arpa.mil/program/explainable-artificial-intelligenc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93619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SEI approach—increase automation to enable repeatable, scalable software lifecycle practices:</a:t>
            </a:r>
          </a:p>
          <a:p>
            <a:pPr marL="171450" indent="-171450">
              <a:buFont typeface="Arial" panose="020B0604020202020204" pitchFamily="34" charset="0"/>
              <a:buChar char="•"/>
            </a:pPr>
            <a:r>
              <a:rPr lang="en-US" dirty="0"/>
              <a:t>Apply model-based techniques to enable safe and secure system development while decreasing uncertainty</a:t>
            </a:r>
          </a:p>
          <a:p>
            <a:pPr marL="171450" indent="-171450">
              <a:buFont typeface="Arial" panose="020B0604020202020204" pitchFamily="34" charset="0"/>
              <a:buChar char="•"/>
            </a:pPr>
            <a:r>
              <a:rPr lang="en-US" dirty="0"/>
              <a:t>Implement tool-supported system analysis to collect reliable data and enable just-in-time response to problems</a:t>
            </a:r>
          </a:p>
          <a:p>
            <a:pPr marL="171450" indent="-171450">
              <a:buFont typeface="Arial" panose="020B0604020202020204" pitchFamily="34" charset="0"/>
              <a:buChar char="•"/>
            </a:pPr>
            <a:r>
              <a:rPr lang="en-US" dirty="0"/>
              <a:t>Develop software data analytics, such as applying AI techniques to software data, to improve decision making</a:t>
            </a:r>
          </a:p>
          <a:p>
            <a:pPr marL="171450" indent="-171450">
              <a:buFont typeface="Arial" panose="020B0604020202020204" pitchFamily="34" charset="0"/>
              <a:buChar char="•"/>
            </a:pPr>
            <a:r>
              <a:rPr lang="en-US" dirty="0"/>
              <a:t>Rapidly pilot interim results with government, industry, tool vendors, and industry partners</a:t>
            </a:r>
          </a:p>
          <a:p>
            <a:endParaRPr lang="en-US" dirty="0"/>
          </a:p>
          <a:p>
            <a:r>
              <a:rPr lang="en-US" dirty="0"/>
              <a:t>In an iterative development process you spend more time on requirements, but at each increment you are developing capabilities that meet the need at the moment. In the traditional development process you do requirements once and deliver a product at a time where you don’t even have the same users,</a:t>
            </a:r>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369939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IoT Platforms:</a:t>
            </a:r>
          </a:p>
          <a:p>
            <a:pPr marL="171450" indent="-171450">
              <a:buFont typeface="Arial" panose="020B0604020202020204" pitchFamily="34" charset="0"/>
              <a:buChar char="•"/>
            </a:pPr>
            <a:r>
              <a:rPr lang="en-US" dirty="0"/>
              <a:t>Amazon Web Services: AWS IoT Core, AWS IoT Device Management , AWS IoT Analytics, AWS IoT Device Defender</a:t>
            </a:r>
          </a:p>
          <a:p>
            <a:pPr marL="171450" indent="-171450">
              <a:buFont typeface="Arial" panose="020B0604020202020204" pitchFamily="34" charset="0"/>
              <a:buChar char="•"/>
            </a:pPr>
            <a:r>
              <a:rPr lang="en-US" dirty="0"/>
              <a:t>Google Cloud IoT</a:t>
            </a:r>
          </a:p>
          <a:p>
            <a:pPr marL="171450" indent="-171450">
              <a:buFont typeface="Arial" panose="020B0604020202020204" pitchFamily="34" charset="0"/>
              <a:buChar char="•"/>
            </a:pPr>
            <a:r>
              <a:rPr lang="en-US" dirty="0"/>
              <a:t>Microsoft Azure IoT Suite</a:t>
            </a:r>
          </a:p>
          <a:p>
            <a:pPr marL="171450" indent="-171450">
              <a:buFont typeface="Arial" panose="020B0604020202020204" pitchFamily="34" charset="0"/>
              <a:buChar char="•"/>
            </a:pPr>
            <a:r>
              <a:rPr lang="en-US" dirty="0"/>
              <a:t>SAP</a:t>
            </a:r>
          </a:p>
          <a:p>
            <a:pPr marL="171450" indent="-171450">
              <a:buFont typeface="Arial" panose="020B0604020202020204" pitchFamily="34" charset="0"/>
              <a:buChar char="•"/>
            </a:pPr>
            <a:r>
              <a:rPr lang="en-US" dirty="0"/>
              <a:t>Salesforce IoT</a:t>
            </a:r>
          </a:p>
          <a:p>
            <a:pPr marL="171450" indent="-171450">
              <a:buFont typeface="Arial" panose="020B0604020202020204" pitchFamily="34" charset="0"/>
              <a:buChar char="•"/>
            </a:pPr>
            <a:r>
              <a:rPr lang="en-US" dirty="0"/>
              <a:t>Oracle Internet of Things</a:t>
            </a:r>
          </a:p>
          <a:p>
            <a:pPr marL="171450" indent="-171450">
              <a:buFont typeface="Arial" panose="020B0604020202020204" pitchFamily="34" charset="0"/>
              <a:buChar char="•"/>
            </a:pPr>
            <a:r>
              <a:rPr lang="en-US" dirty="0"/>
              <a:t>Cisco IoT Cloud Connect</a:t>
            </a:r>
          </a:p>
          <a:p>
            <a:pPr marL="171450" indent="-171450">
              <a:buFont typeface="Arial" panose="020B0604020202020204" pitchFamily="34" charset="0"/>
              <a:buChar char="•"/>
            </a:pPr>
            <a:r>
              <a:rPr lang="en-US" dirty="0"/>
              <a:t>Bosch IoT Suite</a:t>
            </a:r>
          </a:p>
          <a:p>
            <a:pPr marL="171450" indent="-171450">
              <a:buFont typeface="Arial" panose="020B0604020202020204" pitchFamily="34" charset="0"/>
              <a:buChar char="•"/>
            </a:pPr>
            <a:r>
              <a:rPr lang="en-US" dirty="0"/>
              <a:t>IBM Watson Internet of Things</a:t>
            </a:r>
          </a:p>
          <a:p>
            <a:pPr marL="171450" indent="-171450">
              <a:buFont typeface="Arial" panose="020B0604020202020204" pitchFamily="34" charset="0"/>
              <a:buChar char="•"/>
            </a:pPr>
            <a:r>
              <a:rPr lang="en-US" dirty="0" err="1"/>
              <a:t>ThingWorx</a:t>
            </a:r>
            <a:r>
              <a:rPr lang="en-US" dirty="0"/>
              <a:t> Industrial IoT Platform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274203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Aft>
                <a:spcPts val="8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Secure IoT platforms: Secure integration and data flow between IoT – edge – core – cloud</a:t>
            </a:r>
          </a:p>
          <a:p>
            <a:pPr marL="285750" lvl="0" indent="-285750">
              <a:spcAft>
                <a:spcPts val="8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Edge ML for IoT: Support for running complex ML algorithms at the edge, which might require use of application-specific integrated circuits (ASICs) and new computing platforms</a:t>
            </a:r>
          </a:p>
          <a:p>
            <a:pPr marL="285750" lvl="0" indent="-285750">
              <a:spcAft>
                <a:spcPts val="8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5G and IoT: Multiple sources state that 5G will greatly benefit IoT. However, what does this mean exactly? Does it change the architecture of IoT systems?</a:t>
            </a:r>
          </a:p>
          <a:p>
            <a:pPr marL="285750" lvl="0" indent="-285750">
              <a:spcAft>
                <a:spcPts val="8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Changing interaction models with technology (e.g., FDA cleared Apple’s new electrocardiogram for commercial use, yet it’s very error prone)</a:t>
            </a:r>
          </a:p>
          <a:p>
            <a:endParaRPr lang="en-US" dirty="0"/>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88630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Digital Twin</a:t>
            </a:r>
          </a:p>
          <a:p>
            <a:pPr marL="171450" indent="-171450">
              <a:buFont typeface="Arial" panose="020B0604020202020204" pitchFamily="34" charset="0"/>
              <a:buChar char="•"/>
            </a:pPr>
            <a:r>
              <a:rPr lang="en-US" dirty="0"/>
              <a:t>The digital twin refers to a digital model of a particular asset that includes design specifications and engineering models describing its geometry, materials, components and behavior. More important, it also includes the as-built and operational data unique to the specific physical asset that it represents. For example, for an aircraft, the digital twin would be identified to the physical product unit identifier which is referred to as the tail number. The data in the digital twin of an aircraft includes things like specific geometry extracted from aircraft 3D models, aerodynamic models, engineering changes cut in during the production cycle, material properties, inspection, operation and maintenance data, aerodynamic models, and any deviations from the original design specifications approved due to issues and work-arounds on the specific product unit.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digital twin is basically a virtual version of a physical entity, whether product, factory, or some other type of asset or system. The digital twin unites business, contextual and sensor data to represent the physical object.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Digital twin comprises several elements like manufacturing simulations, 3D CAD models, and real-time data feeds from sensors that are incorporated into the physical operating environment. Digital twin can benefit all aspects of manufacturing, right from design to real-time data feed. The aim of creating a digital twin is not just to cut prototyping or construction costs, but also to predict failures more easily and accurately and effectively, thereby reducing both maintenance costs and downtime.</a:t>
            </a:r>
          </a:p>
          <a:p>
            <a:pPr marL="0" indent="0">
              <a:buFont typeface="Arial" panose="020B0604020202020204" pitchFamily="34" charset="0"/>
              <a:buNone/>
            </a:pPr>
            <a:r>
              <a:rPr lang="en-US" dirty="0"/>
              <a:t>Digital Thread</a:t>
            </a:r>
          </a:p>
          <a:p>
            <a:pPr marL="171450" indent="-171450">
              <a:buFont typeface="Arial" panose="020B0604020202020204" pitchFamily="34" charset="0"/>
              <a:buChar char="•"/>
            </a:pPr>
            <a:r>
              <a:rPr lang="en-US" dirty="0"/>
              <a:t>The digital thread consists of a communication framework that helps in facilitating an integrated view and connected data flow of the product’s data throughout its lifecycle. The digital thread concept helps in delivering the right information at the right time and at the right place. Digital thread provides the ability of accessing, integrating, analyzing, and transforming data from disparate systems into actionable information throughout the product lifecycle.</a:t>
            </a:r>
          </a:p>
          <a:p>
            <a:pPr marL="171450" indent="-171450">
              <a:buFont typeface="Arial" panose="020B0604020202020204" pitchFamily="34" charset="0"/>
              <a:buChar char="•"/>
            </a:pPr>
            <a:r>
              <a:rPr lang="en-US" dirty="0"/>
              <a:t>Digital threads refer to the digitization and traceability of product “from cradle to grave.” The digital thread connects all the various capabilities in the digital twin back to the part designs, requirements and software that goes into the product represented by the digital twin.</a:t>
            </a:r>
          </a:p>
          <a:p>
            <a:pPr marL="171450" indent="-171450">
              <a:buFont typeface="Arial" panose="020B0604020202020204" pitchFamily="34" charset="0"/>
              <a:buChar char="•"/>
            </a:pPr>
            <a:r>
              <a:rPr lang="en-US" dirty="0"/>
              <a:t>“Digital thread” and “full traceability across a full lifecycle” are synonymous</a:t>
            </a:r>
          </a:p>
          <a:p>
            <a:pPr marL="171450" indent="-171450">
              <a:buFont typeface="Arial" panose="020B0604020202020204" pitchFamily="34" charset="0"/>
              <a:buChar char="•"/>
            </a:pPr>
            <a:r>
              <a:rPr lang="en-US" dirty="0"/>
              <a:t>Together, the digital thread and digital twin include as-designed requirements, validation and calibration records, as-built data, as-used data, and as-maintained data.</a:t>
            </a:r>
          </a:p>
          <a:p>
            <a:pPr marL="171450" indent="-171450">
              <a:buFont typeface="Arial" panose="020B0604020202020204" pitchFamily="34" charset="0"/>
              <a:buChar char="•"/>
            </a:pPr>
            <a:r>
              <a:rPr lang="en-US" dirty="0"/>
              <a:t>The concept of digital twin and digital thread helps in creating a virtual copy, running in the cloud for every physical asset, thereby making that asset enhanced and accurate by feeding it with operational data every second.</a:t>
            </a:r>
          </a:p>
        </p:txBody>
      </p:sp>
      <p:sp>
        <p:nvSpPr>
          <p:cNvPr id="4" name="Slide Number Placeholder 3"/>
          <p:cNvSpPr>
            <a:spLocks noGrp="1"/>
          </p:cNvSpPr>
          <p:nvPr>
            <p:ph type="sldNum" sz="quarter" idx="5"/>
          </p:nvPr>
        </p:nvSpPr>
        <p:spPr/>
        <p:txBody>
          <a:bodyPr/>
          <a:lstStyle/>
          <a:p>
            <a:fld id="{30F18498-1159-498D-8DC7-E1A69C582DF5}" type="slidenum">
              <a:rPr lang="en-US" smtClean="0"/>
              <a:pPr/>
              <a:t>17</a:t>
            </a:fld>
            <a:endParaRPr lang="en-US" dirty="0"/>
          </a:p>
        </p:txBody>
      </p:sp>
    </p:spTree>
    <p:extLst>
      <p:ext uri="{BB962C8B-B14F-4D97-AF65-F5344CB8AC3E}">
        <p14:creationId xmlns:p14="http://schemas.microsoft.com/office/powerpoint/2010/main" val="285191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18</a:t>
            </a:fld>
            <a:endParaRPr lang="en-US" dirty="0"/>
          </a:p>
        </p:txBody>
      </p:sp>
    </p:spTree>
    <p:extLst>
      <p:ext uri="{BB962C8B-B14F-4D97-AF65-F5344CB8AC3E}">
        <p14:creationId xmlns:p14="http://schemas.microsoft.com/office/powerpoint/2010/main" val="315370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(or </a:t>
            </a:r>
            <a:r>
              <a:rPr lang="en-US" dirty="0" err="1"/>
              <a:t>GoLang</a:t>
            </a:r>
            <a:r>
              <a:rPr lang="en-US" dirty="0"/>
              <a:t>): Open source programming language maintained by Google. Designed at Google in 2007 to improve programming productivity in an era of multicore, networked machines and extremely large codebases. Go is syntactically similar to C, but with the added benefits of memory safety, garbage collection, structural typing, and CSP-style concurrency.</a:t>
            </a:r>
          </a:p>
          <a:p>
            <a:endParaRPr lang="en-US" dirty="0"/>
          </a:p>
          <a:p>
            <a:r>
              <a:rPr lang="en-US" dirty="0"/>
              <a:t>Rust: Open source programming language designed and maintained by Mozilla. Rust is a multi-paradigm systems programming language focused on safety, especially safe concurrency. Rust is syntactically similar to C++, but is designed to provide better memory and thread safety while maintaining high performance. Rust is intended to be a language for highly concurrent and highly safe systems, and "programming in the large", that is, creating and maintaining boundaries that preserve large-system integrity. This has led to a feature set with an emphasis on safety, control of memory layout, and concurrency.</a:t>
            </a:r>
          </a:p>
          <a:p>
            <a:endParaRPr lang="en-US" dirty="0"/>
          </a:p>
          <a:p>
            <a:r>
              <a:rPr lang="en-US" dirty="0"/>
              <a:t>Elixir: Functional, concurrent, general-purpose programming language that runs on the Erlang virtual machine (BEAM).  Elixir builds on top of Erlang and shares the same abstractions for building distributed, fault-tolerant applications. Elixir also provides a productive tooling and an extensible design. The latter is supported by compile-time metaprogramming with macros and polymorphism via protocols.</a:t>
            </a:r>
          </a:p>
          <a:p>
            <a:endParaRPr lang="en-US" dirty="0"/>
          </a:p>
          <a:p>
            <a:r>
              <a:rPr lang="en-US" dirty="0"/>
              <a:t>Software Defined Networking (SDN): Network architecture decouples the network control (control plane) and forwarding functions (data plane) enabling the network control to become directly programmable and the underlying infrastructure to be abstracted for applications and network services. While the control plane makes decisions about how packets should flow through the network, the data plane actually moves packets from place to place. With SDN, an administrator can change any network switch's rules when necessary -- prioritizing, deprioritizing or even blocking specific types of packets with a granular level of control and security. Other benefits of SDN are network management and end-to-end visibility. A network administrator need only deal with one centralized controller to distribute policies to the connected switches, instead of configuring multiple individual devices. This capability is also a security advantage because the controller can monitor traffic and deploy security policies. If the controller deems traffic suspicious, for example, it can reroute or drop the packets. SDN also virtualizes hardware and services that were previously carried out by dedicated hardware, resulting in the touted benefits of a reduced hardware footprint and lower operational costs.</a:t>
            </a:r>
          </a:p>
          <a:p>
            <a:endParaRPr lang="en-US" dirty="0"/>
          </a:p>
          <a:p>
            <a:r>
              <a:rPr lang="en-US" dirty="0"/>
              <a:t>Named Data Networking (NDN): Named Data Networking started in 2010 as an NSF research project that was used to create the architecture for the future Internet. Its premise is that the Internet is primarily used as an information distribution network, which is not a good match for IP, and that the future Internet's "thin waist" should be based on named data rather than numerically addressed hosts. The underlying principle is that a communication network should allow a user to focus on the data he or she needs, named content, rather than having to reference a specific, physical location where that data is to be retrieved from, named hosts. The motivation for this is derived from the fact that the vast majority of current Internet usage (a "high 90% level of traffic") consists of data being disseminated from a source to a number of users. Named-data networking comes with potential for a wide range of benefits such as content caching to reduce congestion and improve delivery speed, simpler configuration of network devices, and building security into the network at the data level.</a:t>
            </a:r>
          </a:p>
          <a:p>
            <a:endParaRPr lang="en-US" dirty="0"/>
          </a:p>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20</a:t>
            </a:fld>
            <a:endParaRPr lang="en-US" dirty="0"/>
          </a:p>
        </p:txBody>
      </p:sp>
    </p:spTree>
    <p:extLst>
      <p:ext uri="{BB962C8B-B14F-4D97-AF65-F5344CB8AC3E}">
        <p14:creationId xmlns:p14="http://schemas.microsoft.com/office/powerpoint/2010/main" val="128800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SPARK Ada: SPARK is a formally defined computer programming language based on the Ada programming language, intended for the development of high integrity software used in systems where predictable and highly reliable operation is essential. It facilitates the development of applications that demand safety, security, or business integrity. Guarantees are specified through contracts, which are not trivial as the constructions requires knowledge of formal specifications.</a:t>
            </a:r>
          </a:p>
          <a:p>
            <a:endParaRPr lang="en-US" dirty="0"/>
          </a:p>
          <a:p>
            <a:r>
              <a:rPr lang="en-US" dirty="0"/>
              <a:t>The programmability and separation of control plane from data plane in SDN can enable security policies to be embedded in highly dynamic micro-middleboxes.</a:t>
            </a:r>
          </a:p>
          <a:p>
            <a:endParaRPr lang="en-US" dirty="0"/>
          </a:p>
          <a:p>
            <a:r>
              <a:rPr lang="en-US" dirty="0"/>
              <a:t>Trust management is an issue in NDN because keys are shared in the same way as data. How do you guarantee authenticity of a key? Secure data naming is also a challenge because names are not encrypted, just the data, and that would give too much information away.</a:t>
            </a:r>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21</a:t>
            </a:fld>
            <a:endParaRPr lang="en-US" dirty="0"/>
          </a:p>
        </p:txBody>
      </p:sp>
    </p:spTree>
    <p:extLst>
      <p:ext uri="{BB962C8B-B14F-4D97-AF65-F5344CB8AC3E}">
        <p14:creationId xmlns:p14="http://schemas.microsoft.com/office/powerpoint/2010/main" val="356735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Polyglot programming: Practice of writing code in multiple languages to capture additional functionality and efficiency not available in a single language. Proponents of polyglot programming contend that using the most effective language for each aspect of a program enables faster development, greater comprehension for business stakeholders, and a more optimal end product. However, integrating a wide variety of languages into a single application may entail added complexity. Resource consumption may increase in terms of training, testing and maintenance. Polyglot programming may also make code difficult to deploy if operations is not familiar with the same languages used in development.</a:t>
            </a:r>
          </a:p>
        </p:txBody>
      </p:sp>
      <p:sp>
        <p:nvSpPr>
          <p:cNvPr id="4" name="Slide Number Placeholder 3"/>
          <p:cNvSpPr>
            <a:spLocks noGrp="1"/>
          </p:cNvSpPr>
          <p:nvPr>
            <p:ph type="sldNum" sz="quarter" idx="5"/>
          </p:nvPr>
        </p:nvSpPr>
        <p:spPr/>
        <p:txBody>
          <a:bodyPr/>
          <a:lstStyle/>
          <a:p>
            <a:fld id="{30F18498-1159-498D-8DC7-E1A69C582DF5}" type="slidenum">
              <a:rPr lang="en-US" smtClean="0"/>
              <a:pPr/>
              <a:t>22</a:t>
            </a:fld>
            <a:endParaRPr lang="en-US" dirty="0"/>
          </a:p>
        </p:txBody>
      </p:sp>
    </p:spTree>
    <p:extLst>
      <p:ext uri="{BB962C8B-B14F-4D97-AF65-F5344CB8AC3E}">
        <p14:creationId xmlns:p14="http://schemas.microsoft.com/office/powerpoint/2010/main" val="486653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Jupyter</a:t>
            </a:r>
            <a:r>
              <a:rPr lang="en-US" dirty="0"/>
              <a:t> Notebook: The </a:t>
            </a:r>
            <a:r>
              <a:rPr lang="en-US" dirty="0" err="1"/>
              <a:t>Jupyter</a:t>
            </a:r>
            <a:r>
              <a:rPr lang="en-US" dirty="0"/>
              <a:t> Notebook is an open-source web application that allows you to create and share documents that contain live code, equations, visualizations and narrative text. Uses include: data cleaning and transformation, numerical simulation, statistical modeling, data visualization, machine learning, and much more.</a:t>
            </a:r>
          </a:p>
          <a:p>
            <a:endParaRPr lang="en-US" dirty="0"/>
          </a:p>
          <a:p>
            <a:r>
              <a:rPr lang="en-US" dirty="0"/>
              <a:t>Examples of low-code platforms: </a:t>
            </a:r>
            <a:r>
              <a:rPr lang="en-US" dirty="0" err="1"/>
              <a:t>Zoho</a:t>
            </a:r>
            <a:r>
              <a:rPr lang="en-US" dirty="0"/>
              <a:t> Creator, Appian, Microsoft PowerApps, </a:t>
            </a:r>
            <a:r>
              <a:rPr lang="en-US" dirty="0" err="1"/>
              <a:t>Mendix</a:t>
            </a:r>
            <a:r>
              <a:rPr lang="en-US" dirty="0"/>
              <a:t>, </a:t>
            </a:r>
            <a:r>
              <a:rPr lang="en-US" dirty="0" err="1"/>
              <a:t>OutSystems</a:t>
            </a:r>
            <a:r>
              <a:rPr lang="en-US" dirty="0"/>
              <a:t>, Google App Maker, Quick Base, </a:t>
            </a:r>
            <a:r>
              <a:rPr lang="en-US" dirty="0" err="1"/>
              <a:t>TrackVia</a:t>
            </a:r>
            <a:r>
              <a:rPr lang="en-US" dirty="0"/>
              <a:t>, Salesforce App Cloud, Nintex Workflow Cloud</a:t>
            </a:r>
          </a:p>
        </p:txBody>
      </p:sp>
      <p:sp>
        <p:nvSpPr>
          <p:cNvPr id="4" name="Slide Number Placeholder 3"/>
          <p:cNvSpPr>
            <a:spLocks noGrp="1"/>
          </p:cNvSpPr>
          <p:nvPr>
            <p:ph type="sldNum" sz="quarter" idx="10"/>
          </p:nvPr>
        </p:nvSpPr>
        <p:spPr/>
        <p:txBody>
          <a:bodyPr/>
          <a:lstStyle/>
          <a:p>
            <a:fld id="{30F18498-1159-498D-8DC7-E1A69C582DF5}" type="slidenum">
              <a:rPr lang="en-US" smtClean="0"/>
              <a:pPr/>
              <a:t>23</a:t>
            </a:fld>
            <a:endParaRPr lang="en-US" dirty="0"/>
          </a:p>
        </p:txBody>
      </p:sp>
    </p:spTree>
    <p:extLst>
      <p:ext uri="{BB962C8B-B14F-4D97-AF65-F5344CB8AC3E}">
        <p14:creationId xmlns:p14="http://schemas.microsoft.com/office/powerpoint/2010/main" val="425445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24</a:t>
            </a:fld>
            <a:endParaRPr lang="en-US" dirty="0"/>
          </a:p>
        </p:txBody>
      </p:sp>
    </p:spTree>
    <p:extLst>
      <p:ext uri="{BB962C8B-B14F-4D97-AF65-F5344CB8AC3E}">
        <p14:creationId xmlns:p14="http://schemas.microsoft.com/office/powerpoint/2010/main" val="281985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a:t>
            </a:fld>
            <a:endParaRPr lang="en-US" dirty="0"/>
          </a:p>
        </p:txBody>
      </p:sp>
    </p:spTree>
    <p:extLst>
      <p:ext uri="{BB962C8B-B14F-4D97-AF65-F5344CB8AC3E}">
        <p14:creationId xmlns:p14="http://schemas.microsoft.com/office/powerpoint/2010/main" val="186608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blockchain is an incorruptible digital ledger of economic transactions that can be programmed to record not just financial transactions but virtually everything of value. Information held on a blockchain exists as a shared — and continually reconciled — database. By storing blocks of information that are identical across its network, the blockchain cannot: (1) Be controlled by any single entity, and (2) Has no single point of failure. The blockchain network lives in a state of consensus, one that automatically checks in with itself every ten minutes.  The network reconciles every transaction that happens in ten-minute intervals. Each group of these transactions is referred to as a “block”. </a:t>
            </a:r>
          </a:p>
          <a:p>
            <a:endParaRPr lang="en-US" dirty="0"/>
          </a:p>
          <a:p>
            <a:r>
              <a:rPr lang="en-US" dirty="0"/>
              <a:t>A blockchain is a growing list of records, called blocks, which are cryptographically linked. Each block contains a cryptographic hash of the previous block, a timestamp, and transaction data (generally represented as a </a:t>
            </a:r>
            <a:r>
              <a:rPr lang="en-US" dirty="0" err="1"/>
              <a:t>merkle</a:t>
            </a:r>
            <a:r>
              <a:rPr lang="en-US" dirty="0"/>
              <a:t> tree root hash). By design, a blockchain is resistant to modification of the data. For use as a distributed ledger, a blockchain is typically managed by a peer-to-peer network collectively adhering to a protocol for inter-node communication and validating new blocks. Once recorded, the data in any given block cannot be altered retroactively without alteration of all subsequent blocks, which requires consensus of the network majority. </a:t>
            </a:r>
          </a:p>
          <a:p>
            <a:endParaRPr lang="en-US" dirty="0"/>
          </a:p>
          <a:p>
            <a:r>
              <a:rPr lang="en-US" dirty="0"/>
              <a:t>A network of computing “nodes” make up the blockchain. A node is a computer connected to the blockchain network using a client that performs the task of validating and relaying transactions. It gets a copy of the blockchain, which gets downloaded automatically upon joining the blockchain network. In the context of bitcoin, nodes are called miners.</a:t>
            </a:r>
          </a:p>
          <a:p>
            <a:endParaRPr lang="en-US" dirty="0"/>
          </a:p>
          <a:p>
            <a:r>
              <a:rPr lang="en-US" dirty="0"/>
              <a:t>The blockchain data structure is a time-stamped list of blocks. Blocks are containers that aggregate transactions. Blocks are chained together cryptographically in a distributed ledger. New blocks are only appended to the end of the chain — provides an immutable data storage. Every transaction within a new block is verified by participants of the network to ensure integrity using a distributed consensus algorithm</a:t>
            </a:r>
          </a:p>
          <a:p>
            <a:endParaRPr lang="en-US" dirty="0"/>
          </a:p>
          <a:p>
            <a:r>
              <a:rPr lang="en-US" dirty="0"/>
              <a:t>Smart contracts are distributed ledgers enable the coding of simple contracts that will execute when specified conditions are met. Ethereum is an open source blockchain project that was built specifically for smart contracts.</a:t>
            </a:r>
          </a:p>
          <a:p>
            <a:endParaRPr lang="en-US" dirty="0"/>
          </a:p>
          <a:p>
            <a:r>
              <a:rPr lang="en-US" dirty="0"/>
              <a:t>Examples of blockchain platforms include Ethereum, Ripple, Hyperledger, IBM, and R3.</a:t>
            </a:r>
          </a:p>
        </p:txBody>
      </p:sp>
      <p:sp>
        <p:nvSpPr>
          <p:cNvPr id="4" name="Slide Number Placeholder 3"/>
          <p:cNvSpPr>
            <a:spLocks noGrp="1"/>
          </p:cNvSpPr>
          <p:nvPr>
            <p:ph type="sldNum" sz="quarter" idx="5"/>
          </p:nvPr>
        </p:nvSpPr>
        <p:spPr/>
        <p:txBody>
          <a:bodyPr/>
          <a:lstStyle/>
          <a:p>
            <a:fld id="{30F18498-1159-498D-8DC7-E1A69C582DF5}" type="slidenum">
              <a:rPr lang="en-US" smtClean="0"/>
              <a:pPr/>
              <a:t>26</a:t>
            </a:fld>
            <a:endParaRPr lang="en-US" dirty="0"/>
          </a:p>
        </p:txBody>
      </p:sp>
    </p:spTree>
    <p:extLst>
      <p:ext uri="{BB962C8B-B14F-4D97-AF65-F5344CB8AC3E}">
        <p14:creationId xmlns:p14="http://schemas.microsoft.com/office/powerpoint/2010/main" val="93898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27</a:t>
            </a:fld>
            <a:endParaRPr lang="en-US" dirty="0"/>
          </a:p>
        </p:txBody>
      </p:sp>
    </p:spTree>
    <p:extLst>
      <p:ext uri="{BB962C8B-B14F-4D97-AF65-F5344CB8AC3E}">
        <p14:creationId xmlns:p14="http://schemas.microsoft.com/office/powerpoint/2010/main" val="320545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29</a:t>
            </a:fld>
            <a:endParaRPr lang="en-US" dirty="0"/>
          </a:p>
        </p:txBody>
      </p:sp>
    </p:spTree>
    <p:extLst>
      <p:ext uri="{BB962C8B-B14F-4D97-AF65-F5344CB8AC3E}">
        <p14:creationId xmlns:p14="http://schemas.microsoft.com/office/powerpoint/2010/main" val="601546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experts divide Quantum Information Science technologies into four application areas:</a:t>
            </a:r>
          </a:p>
          <a:p>
            <a:pPr marL="171450" indent="-171450">
              <a:buFont typeface="Arial" panose="020B0604020202020204" pitchFamily="34" charset="0"/>
              <a:buChar char="•"/>
            </a:pPr>
            <a:r>
              <a:rPr lang="en-US" dirty="0"/>
              <a:t>Sensing and metrology—performing navigation, locating mineral deposits, keeping precise time</a:t>
            </a:r>
          </a:p>
          <a:p>
            <a:pPr marL="171450" indent="-171450">
              <a:buFont typeface="Arial" panose="020B0604020202020204" pitchFamily="34" charset="0"/>
              <a:buChar char="•"/>
            </a:pPr>
            <a:r>
              <a:rPr lang="en-US" dirty="0"/>
              <a:t>Communications—generating quantum keys for encryption, sending quantum-secure communications</a:t>
            </a:r>
          </a:p>
          <a:p>
            <a:pPr marL="171450" indent="-171450">
              <a:buFont typeface="Arial" panose="020B0604020202020204" pitchFamily="34" charset="0"/>
              <a:buChar char="•"/>
            </a:pPr>
            <a:r>
              <a:rPr lang="en-US" dirty="0"/>
              <a:t>Computing—performing computations much faster than is possible using conventional high-performance computers</a:t>
            </a:r>
          </a:p>
          <a:p>
            <a:pPr marL="171450" indent="-171450">
              <a:buFont typeface="Arial" panose="020B0604020202020204" pitchFamily="34" charset="0"/>
              <a:buChar char="•"/>
            </a:pPr>
            <a:r>
              <a:rPr lang="en-US" dirty="0"/>
              <a:t>Simulation—determining the properties of materials such as high-temperature superconductors, modeling nuclear and particle physics.</a:t>
            </a:r>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30</a:t>
            </a:fld>
            <a:endParaRPr lang="en-US" dirty="0"/>
          </a:p>
        </p:txBody>
      </p:sp>
    </p:spTree>
    <p:extLst>
      <p:ext uri="{BB962C8B-B14F-4D97-AF65-F5344CB8AC3E}">
        <p14:creationId xmlns:p14="http://schemas.microsoft.com/office/powerpoint/2010/main" val="2193244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31</a:t>
            </a:fld>
            <a:endParaRPr lang="en-US" dirty="0"/>
          </a:p>
        </p:txBody>
      </p:sp>
    </p:spTree>
    <p:extLst>
      <p:ext uri="{BB962C8B-B14F-4D97-AF65-F5344CB8AC3E}">
        <p14:creationId xmlns:p14="http://schemas.microsoft.com/office/powerpoint/2010/main" val="1329366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32</a:t>
            </a:fld>
            <a:endParaRPr lang="en-US" dirty="0"/>
          </a:p>
        </p:txBody>
      </p:sp>
    </p:spTree>
    <p:extLst>
      <p:ext uri="{BB962C8B-B14F-4D97-AF65-F5344CB8AC3E}">
        <p14:creationId xmlns:p14="http://schemas.microsoft.com/office/powerpoint/2010/main" val="4023047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Algorithms for self-organization and self-healing? Are there hierarchies between motes?</a:t>
            </a:r>
          </a:p>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What communication protocols do motes use? Are they “small enough”?</a:t>
            </a:r>
          </a:p>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What are appropriate systems architectures for collecting, processing, and interpreting data coming from motes?</a:t>
            </a:r>
          </a:p>
          <a:p>
            <a:endParaRPr lang="en-US" dirty="0"/>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33</a:t>
            </a:fld>
            <a:endParaRPr lang="en-US" dirty="0"/>
          </a:p>
        </p:txBody>
      </p:sp>
    </p:spTree>
    <p:extLst>
      <p:ext uri="{BB962C8B-B14F-4D97-AF65-F5344CB8AC3E}">
        <p14:creationId xmlns:p14="http://schemas.microsoft.com/office/powerpoint/2010/main" val="206927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Explainable AI (XAI): The concept of Explainable AI is well defined on the web site of the DARPA project of the same name (</a:t>
            </a:r>
            <a:r>
              <a:rPr lang="en-US" sz="1200" u="sng" kern="1200" dirty="0">
                <a:solidFill>
                  <a:schemeClr val="tx1"/>
                </a:solidFill>
                <a:effectLst/>
                <a:latin typeface="+mn-lt"/>
                <a:ea typeface="+mn-ea"/>
                <a:cs typeface="+mn-cs"/>
                <a:hlinkClick r:id="rId3"/>
              </a:rPr>
              <a:t>https://www.darpa.mil/program/explainable-artificial-intelligence</a:t>
            </a:r>
            <a:r>
              <a:rPr lang="en-US" sz="1200" kern="1200" dirty="0">
                <a:solidFill>
                  <a:schemeClr val="tx1"/>
                </a:solidFill>
                <a:effectLst/>
                <a:latin typeface="+mn-lt"/>
                <a:ea typeface="+mn-ea"/>
                <a:cs typeface="+mn-cs"/>
              </a:rPr>
              <a:t>). The goal of XAI is to “produce more explainable models, while maintaining a high level of learning performance (prediction accuracy); and enable human users to understand, appropriately trust, and effectively manage the emerging generation of artificially intelligent partners.” XAI is especially useful in the context of mission-critical decisions and in certification and accreditation processes.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V&amp;V for AI/ML Systems: In a recent keynote by Jerome </a:t>
            </a:r>
            <a:r>
              <a:rPr lang="en-US" sz="1200" kern="1200" dirty="0" err="1">
                <a:solidFill>
                  <a:schemeClr val="tx1"/>
                </a:solidFill>
                <a:effectLst/>
                <a:latin typeface="+mn-lt"/>
                <a:ea typeface="+mn-ea"/>
                <a:cs typeface="+mn-cs"/>
              </a:rPr>
              <a:t>Pesenti</a:t>
            </a:r>
            <a:r>
              <a:rPr lang="en-US" sz="1200" kern="1200" dirty="0">
                <a:solidFill>
                  <a:schemeClr val="tx1"/>
                </a:solidFill>
                <a:effectLst/>
                <a:latin typeface="+mn-lt"/>
                <a:ea typeface="+mn-ea"/>
                <a:cs typeface="+mn-cs"/>
              </a:rPr>
              <a:t>, VP of AI at Facebook, he stated that the hardest problem in AI is V&amp;V of AI/ML systems. This is was also highlighted in Shane </a:t>
            </a:r>
            <a:r>
              <a:rPr lang="en-US" sz="1200" kern="1200" dirty="0" err="1">
                <a:solidFill>
                  <a:schemeClr val="tx1"/>
                </a:solidFill>
                <a:effectLst/>
                <a:latin typeface="+mn-lt"/>
                <a:ea typeface="+mn-ea"/>
                <a:cs typeface="+mn-cs"/>
              </a:rPr>
              <a:t>Shaneman’s</a:t>
            </a:r>
            <a:r>
              <a:rPr lang="en-US" sz="1200" kern="1200" dirty="0">
                <a:solidFill>
                  <a:schemeClr val="tx1"/>
                </a:solidFill>
                <a:effectLst/>
                <a:latin typeface="+mn-lt"/>
                <a:ea typeface="+mn-ea"/>
                <a:cs typeface="+mn-cs"/>
              </a:rPr>
              <a:t> recent presentation at the SSD All-Hands.; DSB recommendation #7 is that DoD, and the SEI specifically,  invest in research surrounding testing, IV&amp;V, and cybersecurity resiliency for ML – including establishing  a data repository/exchange. </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36</a:t>
            </a:fld>
            <a:endParaRPr lang="en-US" dirty="0"/>
          </a:p>
        </p:txBody>
      </p:sp>
    </p:spTree>
    <p:extLst>
      <p:ext uri="{BB962C8B-B14F-4D97-AF65-F5344CB8AC3E}">
        <p14:creationId xmlns:p14="http://schemas.microsoft.com/office/powerpoint/2010/main" val="3890663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37</a:t>
            </a:fld>
            <a:endParaRPr lang="en-US" dirty="0"/>
          </a:p>
        </p:txBody>
      </p:sp>
    </p:spTree>
    <p:extLst>
      <p:ext uri="{BB962C8B-B14F-4D97-AF65-F5344CB8AC3E}">
        <p14:creationId xmlns:p14="http://schemas.microsoft.com/office/powerpoint/2010/main" val="939186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38</a:t>
            </a:fld>
            <a:endParaRPr lang="en-US" dirty="0"/>
          </a:p>
        </p:txBody>
      </p:sp>
    </p:spTree>
    <p:extLst>
      <p:ext uri="{BB962C8B-B14F-4D97-AF65-F5344CB8AC3E}">
        <p14:creationId xmlns:p14="http://schemas.microsoft.com/office/powerpoint/2010/main" val="70773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technologies from 2018 Report:</a:t>
            </a:r>
          </a:p>
          <a:p>
            <a:pPr marL="171450" indent="-171450">
              <a:buFontTx/>
              <a:buChar char="-"/>
            </a:pPr>
            <a:r>
              <a:rPr lang="en-US" dirty="0"/>
              <a:t>Technology Trigger: Bio Tech: Artificial Tissue, Smart Dust, Flying Autonomous Vehicles</a:t>
            </a:r>
          </a:p>
          <a:p>
            <a:pPr marL="171450" indent="-171450">
              <a:buFontTx/>
              <a:buChar char="-"/>
            </a:pPr>
            <a:r>
              <a:rPr lang="en-US" dirty="0"/>
              <a:t>Peak of Inflated Expectations: Digital Twin</a:t>
            </a:r>
          </a:p>
          <a:p>
            <a:pPr marL="171450" indent="-171450">
              <a:buFontTx/>
              <a:buChar char="-"/>
            </a:pPr>
            <a:r>
              <a:rPr lang="en-US" dirty="0"/>
              <a:t>Trough of Disillusionment: Smart Fabrics</a:t>
            </a:r>
          </a:p>
          <a:p>
            <a:pPr marL="171450" indent="-171450">
              <a:buFontTx/>
              <a:buChar char="-"/>
            </a:pPr>
            <a:r>
              <a:rPr lang="en-US" dirty="0"/>
              <a:t>Slope of Enlightenment: Augmented Reality</a:t>
            </a:r>
          </a:p>
        </p:txBody>
      </p:sp>
      <p:sp>
        <p:nvSpPr>
          <p:cNvPr id="4" name="Slide Number Placeholder 3"/>
          <p:cNvSpPr>
            <a:spLocks noGrp="1"/>
          </p:cNvSpPr>
          <p:nvPr>
            <p:ph type="sldNum" sz="quarter" idx="10"/>
          </p:nvPr>
        </p:nvSpPr>
        <p:spPr/>
        <p:txBody>
          <a:bodyPr/>
          <a:lstStyle/>
          <a:p>
            <a:fld id="{30F18498-1159-498D-8DC7-E1A69C582DF5}" type="slidenum">
              <a:rPr lang="en-US" smtClean="0"/>
              <a:pPr/>
              <a:t>4</a:t>
            </a:fld>
            <a:endParaRPr lang="en-US" dirty="0"/>
          </a:p>
        </p:txBody>
      </p:sp>
    </p:spTree>
    <p:extLst>
      <p:ext uri="{BB962C8B-B14F-4D97-AF65-F5344CB8AC3E}">
        <p14:creationId xmlns:p14="http://schemas.microsoft.com/office/powerpoint/2010/main" val="2428406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40</a:t>
            </a:fld>
            <a:endParaRPr lang="en-US" dirty="0"/>
          </a:p>
        </p:txBody>
      </p:sp>
    </p:spTree>
    <p:extLst>
      <p:ext uri="{BB962C8B-B14F-4D97-AF65-F5344CB8AC3E}">
        <p14:creationId xmlns:p14="http://schemas.microsoft.com/office/powerpoint/2010/main" val="18889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22440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a:t>
            </a:r>
            <a:r>
              <a:rPr lang="en-US" baseline="0" dirty="0"/>
              <a:t> that the technologies can not be in use now: sometimes the technology is not ready, and sometimes there is not an appropriate use case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264210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Subtest for Bullet 1: ML applied to development artifacts (e.g., release notes, chat, issue trackers, source code, code repositories) and operational artifacts (e.g., performance logs, security logs)</a:t>
            </a:r>
          </a:p>
          <a:p>
            <a:endParaRPr lang="en-US" dirty="0"/>
          </a:p>
          <a:p>
            <a:r>
              <a:rPr lang="en-US" dirty="0"/>
              <a:t>Subtext for Bullet 2:</a:t>
            </a:r>
          </a:p>
          <a:p>
            <a:pPr marL="171450" indent="-171450">
              <a:buFont typeface="Arial" panose="020B0604020202020204" pitchFamily="34" charset="0"/>
              <a:buChar char="•"/>
            </a:pPr>
            <a:r>
              <a:rPr lang="en-US" dirty="0"/>
              <a:t>What does it mean for a system to be “AI-ready”?</a:t>
            </a:r>
          </a:p>
          <a:p>
            <a:pPr marL="171450" indent="-171450">
              <a:buFont typeface="Arial" panose="020B0604020202020204" pitchFamily="34" charset="0"/>
              <a:buChar char="•"/>
            </a:pPr>
            <a:r>
              <a:rPr lang="en-US" dirty="0"/>
              <a:t>Role of data engineering in AI systems: technologies to ingest, profile, validate, and cleanse multiple streams of high-volume data</a:t>
            </a:r>
          </a:p>
          <a:p>
            <a:pPr marL="171450" indent="-171450">
              <a:buFont typeface="Arial" panose="020B0604020202020204" pitchFamily="34" charset="0"/>
              <a:buChar char="•"/>
            </a:pPr>
            <a:r>
              <a:rPr lang="en-US" dirty="0"/>
              <a:t>How and when to integrate AI PaaS technologies in ML systems</a:t>
            </a:r>
          </a:p>
          <a:p>
            <a:endParaRPr lang="en-US" dirty="0"/>
          </a:p>
          <a:p>
            <a:r>
              <a:rPr lang="en-US" dirty="0"/>
              <a:t>Examples of AI PaaS technologies: </a:t>
            </a:r>
          </a:p>
          <a:p>
            <a:pPr marL="171450" indent="-171450">
              <a:buFontTx/>
              <a:buChar char="-"/>
            </a:pPr>
            <a:r>
              <a:rPr lang="en-US" dirty="0"/>
              <a:t>AI Platforms: allow users to build and train machine and deep learning models and applications</a:t>
            </a:r>
          </a:p>
          <a:p>
            <a:pPr marL="628650" lvl="1" indent="-171450">
              <a:buFontTx/>
              <a:buChar char="-"/>
            </a:pPr>
            <a:r>
              <a:rPr lang="en-US" dirty="0"/>
              <a:t>Amazon </a:t>
            </a:r>
            <a:r>
              <a:rPr lang="en-US" dirty="0" err="1"/>
              <a:t>Sagemaker</a:t>
            </a:r>
            <a:endParaRPr lang="en-US" dirty="0"/>
          </a:p>
          <a:p>
            <a:pPr marL="628650" lvl="1" indent="-171450">
              <a:buFontTx/>
              <a:buChar char="-"/>
            </a:pPr>
            <a:r>
              <a:rPr lang="en-US" dirty="0"/>
              <a:t>Azure Machine Learning Studio</a:t>
            </a:r>
          </a:p>
          <a:p>
            <a:pPr marL="628650" lvl="1" indent="-171450">
              <a:buFontTx/>
              <a:buChar char="-"/>
            </a:pPr>
            <a:r>
              <a:rPr lang="en-US" dirty="0"/>
              <a:t>Google Cloud Machine Learning Engine</a:t>
            </a:r>
          </a:p>
          <a:p>
            <a:pPr marL="171450" lvl="0" indent="-171450">
              <a:buFontTx/>
              <a:buChar char="-"/>
            </a:pPr>
            <a:r>
              <a:rPr lang="en-US" dirty="0"/>
              <a:t>NLP (Natural Language Processing) services</a:t>
            </a:r>
          </a:p>
          <a:p>
            <a:pPr marL="628650" lvl="1" indent="-171450">
              <a:buFontTx/>
              <a:buChar char="-"/>
            </a:pPr>
            <a:r>
              <a:rPr lang="en-US" dirty="0"/>
              <a:t>Amazon Polly</a:t>
            </a:r>
          </a:p>
          <a:p>
            <a:pPr marL="628650" lvl="1" indent="-171450">
              <a:buFontTx/>
              <a:buChar char="-"/>
            </a:pPr>
            <a:r>
              <a:rPr lang="en-US" dirty="0"/>
              <a:t>Amazon Lex</a:t>
            </a:r>
          </a:p>
          <a:p>
            <a:pPr marL="628650" lvl="1" indent="-171450">
              <a:buFontTx/>
              <a:buChar char="-"/>
            </a:pPr>
            <a:r>
              <a:rPr lang="en-US" dirty="0"/>
              <a:t>Amazon Translate</a:t>
            </a:r>
          </a:p>
          <a:p>
            <a:pPr marL="628650" lvl="1" indent="-171450">
              <a:buFontTx/>
              <a:buChar char="-"/>
            </a:pPr>
            <a:r>
              <a:rPr lang="en-US" dirty="0"/>
              <a:t>Amazon Comprehend: NLP</a:t>
            </a:r>
          </a:p>
          <a:p>
            <a:pPr marL="628650" lvl="1" indent="-171450">
              <a:buFontTx/>
              <a:buChar char="-"/>
            </a:pPr>
            <a:r>
              <a:rPr lang="en-US" dirty="0"/>
              <a:t>Azure Language Understanding (LUIS)</a:t>
            </a:r>
          </a:p>
          <a:p>
            <a:pPr marL="628650" lvl="1" indent="-171450">
              <a:buFontTx/>
              <a:buChar char="-"/>
            </a:pPr>
            <a:r>
              <a:rPr lang="en-US" dirty="0"/>
              <a:t>Azure Bing Spell Check API</a:t>
            </a:r>
          </a:p>
          <a:p>
            <a:pPr marL="628650" lvl="1" indent="-171450">
              <a:buFontTx/>
              <a:buChar char="-"/>
            </a:pPr>
            <a:r>
              <a:rPr lang="en-US" dirty="0"/>
              <a:t>Azure Web Language Model API</a:t>
            </a:r>
          </a:p>
          <a:p>
            <a:pPr marL="628650" lvl="1" indent="-171450">
              <a:buFontTx/>
              <a:buChar char="-"/>
            </a:pPr>
            <a:r>
              <a:rPr lang="en-US" dirty="0"/>
              <a:t>Azure Text Analytics API</a:t>
            </a:r>
          </a:p>
          <a:p>
            <a:pPr marL="628650" lvl="1" indent="-171450">
              <a:buFontTx/>
              <a:buChar char="-"/>
            </a:pPr>
            <a:r>
              <a:rPr lang="en-US" dirty="0"/>
              <a:t>Azure Linguistic Analysis API</a:t>
            </a:r>
          </a:p>
          <a:p>
            <a:pPr marL="628650" lvl="1" indent="-171450">
              <a:buFontTx/>
              <a:buChar char="-"/>
            </a:pPr>
            <a:r>
              <a:rPr lang="en-US" dirty="0"/>
              <a:t>Azure Translator Text API</a:t>
            </a:r>
          </a:p>
          <a:p>
            <a:pPr marL="628650" lvl="1" indent="-171450">
              <a:buFontTx/>
              <a:buChar char="-"/>
            </a:pPr>
            <a:r>
              <a:rPr lang="en-US" dirty="0"/>
              <a:t>Google Cloud Translation API</a:t>
            </a:r>
          </a:p>
          <a:p>
            <a:pPr marL="628650" lvl="1" indent="-171450">
              <a:buFontTx/>
              <a:buChar char="-"/>
            </a:pPr>
            <a:r>
              <a:rPr lang="en-US" dirty="0"/>
              <a:t>Google Cloud Natural Language API</a:t>
            </a:r>
          </a:p>
          <a:p>
            <a:pPr marL="171450" lvl="0" indent="-171450">
              <a:buFontTx/>
              <a:buChar char="-"/>
            </a:pPr>
            <a:r>
              <a:rPr lang="en-US" dirty="0"/>
              <a:t>Speech Recognition services</a:t>
            </a:r>
          </a:p>
          <a:p>
            <a:pPr marL="628650" lvl="1" indent="-171450">
              <a:buFontTx/>
              <a:buChar char="-"/>
            </a:pPr>
            <a:r>
              <a:rPr lang="en-US" dirty="0"/>
              <a:t>Amazon Lex</a:t>
            </a:r>
          </a:p>
          <a:p>
            <a:pPr marL="628650" lvl="1" indent="-171450">
              <a:buFontTx/>
              <a:buChar char="-"/>
            </a:pPr>
            <a:r>
              <a:rPr lang="en-US" dirty="0"/>
              <a:t>Amazon Transcribe</a:t>
            </a:r>
          </a:p>
          <a:p>
            <a:pPr marL="628650" lvl="1" indent="-171450">
              <a:buFontTx/>
              <a:buChar char="-"/>
            </a:pPr>
            <a:r>
              <a:rPr lang="en-US" dirty="0"/>
              <a:t>Azure Bing Speech API</a:t>
            </a:r>
          </a:p>
          <a:p>
            <a:pPr marL="628650" lvl="1" indent="-171450">
              <a:buFontTx/>
              <a:buChar char="-"/>
            </a:pPr>
            <a:r>
              <a:rPr lang="en-US" dirty="0"/>
              <a:t>Azure Speaker Recognition API</a:t>
            </a:r>
          </a:p>
          <a:p>
            <a:pPr marL="628650" lvl="1" indent="-171450">
              <a:buFontTx/>
              <a:buChar char="-"/>
            </a:pPr>
            <a:r>
              <a:rPr lang="en-US" dirty="0"/>
              <a:t>Azure Translator Speech API</a:t>
            </a:r>
          </a:p>
          <a:p>
            <a:pPr marL="628650" lvl="1" indent="-171450">
              <a:buFontTx/>
              <a:buChar char="-"/>
            </a:pPr>
            <a:r>
              <a:rPr lang="en-US" dirty="0"/>
              <a:t>Azure Custom Speech Service</a:t>
            </a:r>
          </a:p>
          <a:p>
            <a:pPr marL="628650" lvl="1" indent="-171450">
              <a:buFontTx/>
              <a:buChar char="-"/>
            </a:pPr>
            <a:r>
              <a:rPr lang="en-US" dirty="0"/>
              <a:t>Google Cloud Speech API</a:t>
            </a:r>
          </a:p>
          <a:p>
            <a:pPr marL="628650" lvl="1" indent="-171450">
              <a:buFontTx/>
              <a:buChar char="-"/>
            </a:pPr>
            <a:r>
              <a:rPr lang="en-US" dirty="0"/>
              <a:t>Google </a:t>
            </a:r>
            <a:r>
              <a:rPr lang="en-US" dirty="0" err="1"/>
              <a:t>Dialogflow</a:t>
            </a:r>
            <a:r>
              <a:rPr lang="en-US" dirty="0"/>
              <a:t> Enterprise Edition</a:t>
            </a:r>
          </a:p>
          <a:p>
            <a:pPr marL="171450" lvl="0" indent="-171450">
              <a:buFontTx/>
              <a:buChar char="-"/>
            </a:pPr>
            <a:r>
              <a:rPr lang="en-US" dirty="0"/>
              <a:t>Computer Vision services</a:t>
            </a:r>
          </a:p>
          <a:p>
            <a:pPr marL="628650" lvl="1" indent="-171450">
              <a:buFontTx/>
              <a:buChar char="-"/>
            </a:pPr>
            <a:r>
              <a:rPr lang="en-US" dirty="0"/>
              <a:t>Amazon </a:t>
            </a:r>
            <a:r>
              <a:rPr lang="en-US" dirty="0" err="1"/>
              <a:t>Rekognition</a:t>
            </a:r>
            <a:endParaRPr lang="en-US" dirty="0"/>
          </a:p>
          <a:p>
            <a:pPr marL="628650" lvl="1" indent="-171450">
              <a:buFontTx/>
              <a:buChar char="-"/>
            </a:pPr>
            <a:r>
              <a:rPr lang="en-US" dirty="0"/>
              <a:t>Azure Computer Vision API</a:t>
            </a:r>
          </a:p>
          <a:p>
            <a:pPr marL="628650" lvl="1" indent="-171450">
              <a:buFontTx/>
              <a:buChar char="-"/>
            </a:pPr>
            <a:r>
              <a:rPr lang="en-US" dirty="0"/>
              <a:t>Azure Content Moderator</a:t>
            </a:r>
          </a:p>
          <a:p>
            <a:pPr marL="628650" lvl="1" indent="-171450">
              <a:buFontTx/>
              <a:buChar char="-"/>
            </a:pPr>
            <a:r>
              <a:rPr lang="en-US" dirty="0"/>
              <a:t>Azure Custom Vision Service</a:t>
            </a:r>
          </a:p>
          <a:p>
            <a:pPr marL="628650" lvl="1" indent="-171450">
              <a:buFontTx/>
              <a:buChar char="-"/>
            </a:pPr>
            <a:r>
              <a:rPr lang="en-US" dirty="0"/>
              <a:t>Azure Face API</a:t>
            </a:r>
          </a:p>
          <a:p>
            <a:pPr marL="628650" lvl="1" indent="-171450">
              <a:buFontTx/>
              <a:buChar char="-"/>
            </a:pPr>
            <a:r>
              <a:rPr lang="en-US" dirty="0"/>
              <a:t>Azure Emotion API</a:t>
            </a:r>
          </a:p>
          <a:p>
            <a:pPr marL="628650" lvl="1" indent="-171450">
              <a:buFontTx/>
              <a:buChar char="-"/>
            </a:pPr>
            <a:r>
              <a:rPr lang="en-US" dirty="0"/>
              <a:t>Azure Video Indexer</a:t>
            </a:r>
          </a:p>
          <a:p>
            <a:pPr marL="628650" lvl="1" indent="-171450">
              <a:buFontTx/>
              <a:buChar char="-"/>
            </a:pPr>
            <a:r>
              <a:rPr lang="en-US" dirty="0"/>
              <a:t>Google Cloud Vision API</a:t>
            </a:r>
          </a:p>
          <a:p>
            <a:pPr marL="628650" lvl="1" indent="-171450">
              <a:buFontTx/>
              <a:buChar char="-"/>
            </a:pPr>
            <a:r>
              <a:rPr lang="en-US" dirty="0"/>
              <a:t>Google Cloud Video Intelligence</a:t>
            </a:r>
          </a:p>
          <a:p>
            <a:pPr marL="171450" lvl="0" indent="-171450">
              <a:buFontTx/>
              <a:buChar char="-"/>
            </a:pPr>
            <a:endParaRPr lang="en-US" dirty="0"/>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9</a:t>
            </a:fld>
            <a:endParaRPr lang="en-US" dirty="0"/>
          </a:p>
        </p:txBody>
      </p:sp>
    </p:spTree>
    <p:extLst>
      <p:ext uri="{BB962C8B-B14F-4D97-AF65-F5344CB8AC3E}">
        <p14:creationId xmlns:p14="http://schemas.microsoft.com/office/powerpoint/2010/main" val="21597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177146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Automated Code Repair</a:t>
            </a:r>
          </a:p>
          <a:p>
            <a:r>
              <a:rPr lang="en-US" sz="1200" kern="1200" dirty="0">
                <a:solidFill>
                  <a:schemeClr val="tx1"/>
                </a:solidFill>
                <a:effectLst/>
                <a:latin typeface="+mn-lt"/>
                <a:ea typeface="+mn-ea"/>
                <a:cs typeface="+mn-cs"/>
              </a:rPr>
              <a:t>There is quite a bit of academic research going into the ability to automatically repair buggy software. Often, fixes are synthesized based on failing tests, but other oracles have been used (reference implementations, crash reports, exceptions, etc.). This work can speed up debugging / overall development time and improve final product quality.</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Debugging Assistance</a:t>
            </a:r>
          </a:p>
          <a:p>
            <a:r>
              <a:rPr lang="en-US" sz="1200" kern="1200" dirty="0">
                <a:solidFill>
                  <a:schemeClr val="tx1"/>
                </a:solidFill>
                <a:effectLst/>
                <a:latin typeface="+mn-lt"/>
                <a:ea typeface="+mn-ea"/>
                <a:cs typeface="+mn-cs"/>
              </a:rPr>
              <a:t>Debugging standard programs is challenging, and the continuing shift to multicore and GPU-based systems has made it more difficult still. Academic research has developed a number of promising approaches to address these challenges, and there is an opportunity for the SSD to understand the costs and benefits of these techniques. If it can do so, it would be well positioned to guide the DoD as its systems transition to these more modern hardware architectures.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Development Assistance</a:t>
            </a:r>
          </a:p>
          <a:p>
            <a:r>
              <a:rPr lang="en-US" sz="1200" kern="1200" dirty="0">
                <a:solidFill>
                  <a:schemeClr val="tx1"/>
                </a:solidFill>
                <a:effectLst/>
                <a:latin typeface="+mn-lt"/>
                <a:ea typeface="+mn-ea"/>
                <a:cs typeface="+mn-cs"/>
              </a:rPr>
              <a:t>Automated assistance for a range of standard development tasks – from actually writing code to (re)ordering regression tests to architecting systems – is improving in maturity. While there is considerable value to found in these technologies, the SSD will have to spend research effort on understanding them / their applicability to DoD systems. As with Debugging Assistance technologies, the SSD would be well positioned to advise the DoD on modernizing its software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Chaos Engineering</a:t>
            </a:r>
          </a:p>
          <a:p>
            <a:r>
              <a:rPr lang="en-US" sz="1200" kern="1200" dirty="0">
                <a:solidFill>
                  <a:schemeClr val="tx1"/>
                </a:solidFill>
                <a:effectLst/>
                <a:latin typeface="+mn-lt"/>
                <a:ea typeface="+mn-ea"/>
                <a:cs typeface="+mn-cs"/>
              </a:rPr>
              <a:t>Chaos Engineering is as a method of experimenting on infrastructure that exposes weaknesses in distributed systems before they become a real problem. The term comes from Chaos Monkey, a tool developed in 2011 by Netflix to test their infrastructure. The tool intentionally disables components in the production network to test how remaining systems respond to the outage. Chaos Monkey is now part of a larger open source Simian Army Tool Suite that also includes Janitor Monkey (searches for unused resources and disposes of them) and Conformity Monkey (finds instances that do not adhere to best practices and shuts them down). There are other Monkeys in different states of open source development/maintenance such as Latency Monkey (induces artificial delays), Doctor Monkey (detects and removes unhealthy instances) and Security Monkey (detects and removes instances with security violations). Aspects to be investigated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Definition of experiments for continuous testing of new quality attributes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Reference architectures for “monkeys”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Reference architectures for “monkey-friendly systems”</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57342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ts val="1700"/>
              </a:lnSpc>
              <a:spcBef>
                <a:spcPts val="4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Expand certification and governance automation using infrastructure-as-code (</a:t>
            </a:r>
            <a:r>
              <a:rPr lang="en-US" sz="1200" dirty="0" err="1">
                <a:solidFill>
                  <a:srgbClr val="000000"/>
                </a:solidFill>
                <a:latin typeface="Arial" panose="020B0604020202020204" pitchFamily="34" charset="0"/>
                <a:cs typeface="Arial" panose="020B0604020202020204" pitchFamily="34" charset="0"/>
              </a:rPr>
              <a:t>IaC</a:t>
            </a:r>
            <a:r>
              <a:rPr lang="en-US" sz="1200" dirty="0">
                <a:solidFill>
                  <a:srgbClr val="000000"/>
                </a:solidFill>
                <a:latin typeface="Arial" panose="020B0604020202020204" pitchFamily="34" charset="0"/>
                <a:cs typeface="Arial" panose="020B0604020202020204" pitchFamily="34" charset="0"/>
              </a:rPr>
              <a:t>) to produce ATO-ready deployments and formal verification of </a:t>
            </a:r>
            <a:r>
              <a:rPr lang="en-US" sz="1200" dirty="0" err="1">
                <a:solidFill>
                  <a:srgbClr val="000000"/>
                </a:solidFill>
                <a:latin typeface="Arial" panose="020B0604020202020204" pitchFamily="34" charset="0"/>
                <a:cs typeface="Arial" panose="020B0604020202020204" pitchFamily="34" charset="0"/>
              </a:rPr>
              <a:t>IaC</a:t>
            </a:r>
            <a:r>
              <a:rPr lang="en-US" sz="1200" dirty="0">
                <a:solidFill>
                  <a:srgbClr val="000000"/>
                </a:solidFill>
                <a:latin typeface="Arial" panose="020B0604020202020204" pitchFamily="34" charset="0"/>
                <a:cs typeface="Arial" panose="020B0604020202020204" pitchFamily="34" charset="0"/>
              </a:rPr>
              <a:t> scripts</a:t>
            </a:r>
          </a:p>
          <a:p>
            <a:pPr marL="171450" lvl="0" indent="-171450">
              <a:lnSpc>
                <a:spcPts val="1700"/>
              </a:lnSpc>
              <a:spcBef>
                <a:spcPts val="4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DevOps for ML: Understand how DevOps processes change when ML algorithms and data are deployed; ML in continuously adapting </a:t>
            </a:r>
            <a:r>
              <a:rPr lang="en-US" sz="1200" dirty="0" err="1">
                <a:solidFill>
                  <a:srgbClr val="000000"/>
                </a:solidFill>
                <a:latin typeface="Arial" panose="020B0604020202020204" pitchFamily="34" charset="0"/>
                <a:cs typeface="Arial" panose="020B0604020202020204" pitchFamily="34" charset="0"/>
              </a:rPr>
              <a:t>SecDevOps</a:t>
            </a:r>
            <a:r>
              <a:rPr lang="en-US" sz="1200" dirty="0">
                <a:solidFill>
                  <a:srgbClr val="000000"/>
                </a:solidFill>
                <a:latin typeface="Arial" panose="020B0604020202020204" pitchFamily="34" charset="0"/>
                <a:cs typeface="Arial" panose="020B0604020202020204" pitchFamily="34" charset="0"/>
              </a:rPr>
              <a:t> pipelines/identifying patterns in complex and safety critical systems</a:t>
            </a:r>
          </a:p>
          <a:p>
            <a:pPr marL="171450" lvl="0" indent="-171450">
              <a:lnSpc>
                <a:spcPts val="1700"/>
              </a:lnSpc>
              <a:spcBef>
                <a:spcPts val="4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Chaos engineering: Incorporate experimenting on infrastructure into the CI/CD pipeline to expose/correct weaknesses in complex/distributed systems before they become a real problem</a:t>
            </a:r>
          </a:p>
          <a:p>
            <a:pPr marL="171450" lvl="0" indent="-171450">
              <a:lnSpc>
                <a:spcPts val="1700"/>
              </a:lnSpc>
              <a:spcBef>
                <a:spcPts val="4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Investigate how to fully integrate modeling, simulation, automated debugging, code assistance, chaos engineering, and automated test generation/repair</a:t>
            </a:r>
          </a:p>
          <a:p>
            <a:endParaRPr lang="en-US" dirty="0"/>
          </a:p>
        </p:txBody>
      </p:sp>
      <p:sp>
        <p:nvSpPr>
          <p:cNvPr id="4" name="Slide Number Placeholder 3"/>
          <p:cNvSpPr>
            <a:spLocks noGrp="1"/>
          </p:cNvSpPr>
          <p:nvPr>
            <p:ph type="sldNum" sz="quarter" idx="10"/>
          </p:nvPr>
        </p:nvSpPr>
        <p:spPr>
          <a:xfrm>
            <a:off x="6001243" y="8549652"/>
            <a:ext cx="428625" cy="451626"/>
          </a:xfrm>
          <a:prstGeom prst="rect">
            <a:avLst/>
          </a:prstGeom>
        </p:spPr>
        <p:txBody>
          <a:bodyPr/>
          <a:lstStyle/>
          <a:p>
            <a:fld id="{30F18498-1159-498D-8DC7-E1A69C582DF5}" type="slidenum">
              <a:rPr lang="en-US" smtClean="0"/>
              <a:pPr/>
              <a:t>12</a:t>
            </a:fld>
            <a:endParaRPr lang="en-US" dirty="0"/>
          </a:p>
        </p:txBody>
      </p:sp>
    </p:spTree>
    <p:extLst>
      <p:ext uri="{BB962C8B-B14F-4D97-AF65-F5344CB8AC3E}">
        <p14:creationId xmlns:p14="http://schemas.microsoft.com/office/powerpoint/2010/main" val="48650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0"/>
            <a:ext cx="9144000" cy="4739072"/>
          </a:xfrm>
          <a:prstGeom prst="rect">
            <a:avLst/>
          </a:prstGeom>
          <a:solidFill>
            <a:schemeClr val="bg1">
              <a:lumMod val="95000"/>
            </a:schemeClr>
          </a:solidFill>
        </p:spPr>
        <p:txBody>
          <a:bodyPr/>
          <a:lstStyle/>
          <a:p>
            <a:r>
              <a:rPr lang="en-US"/>
              <a:t>Click icon to add picture</a:t>
            </a:r>
          </a:p>
        </p:txBody>
      </p:sp>
      <p:sp>
        <p:nvSpPr>
          <p:cNvPr id="4" name="Rectangle 3"/>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381000" y="1538380"/>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8"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Box 8"/>
          <p:cNvSpPr txBox="1"/>
          <p:nvPr userDrawn="1"/>
        </p:nvSpPr>
        <p:spPr>
          <a:xfrm>
            <a:off x="6057900" y="4833649"/>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10" name="Rectangle 9"/>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4836583"/>
            <a:ext cx="1435608" cy="243783"/>
          </a:xfrm>
          <a:prstGeom prst="rect">
            <a:avLst/>
          </a:prstGeom>
        </p:spPr>
      </p:pic>
    </p:spTree>
    <p:extLst>
      <p:ext uri="{BB962C8B-B14F-4D97-AF65-F5344CB8AC3E}">
        <p14:creationId xmlns:p14="http://schemas.microsoft.com/office/powerpoint/2010/main" val="390618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620000" cy="6855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27051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38501" y="918186"/>
            <a:ext cx="2666999"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6057900" y="918186"/>
            <a:ext cx="26670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3"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4871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5"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17" name="Content Placeholder 2"/>
          <p:cNvSpPr>
            <a:spLocks noGrp="1"/>
          </p:cNvSpPr>
          <p:nvPr>
            <p:ph sz="half" idx="12"/>
          </p:nvPr>
        </p:nvSpPr>
        <p:spPr>
          <a:xfrm>
            <a:off x="25146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3"/>
          </p:nvPr>
        </p:nvSpPr>
        <p:spPr>
          <a:xfrm>
            <a:off x="46482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sz="half" idx="14"/>
          </p:nvPr>
        </p:nvSpPr>
        <p:spPr>
          <a:xfrm>
            <a:off x="6781800" y="915259"/>
            <a:ext cx="19431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7509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971550"/>
            <a:ext cx="2705100" cy="35433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918187"/>
            <a:ext cx="5486399" cy="3689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1"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0246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1" y="967763"/>
            <a:ext cx="5524499" cy="3547087"/>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918187"/>
            <a:ext cx="2666999" cy="369422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1268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6"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766" rtl="0" eaLnBrk="1" latinLnBrk="0" hangingPunct="1">
              <a:lnSpc>
                <a:spcPct val="100000"/>
              </a:lnSpc>
              <a:spcBef>
                <a:spcPts val="750"/>
              </a:spcBef>
              <a:buFont typeface="Arial" panose="020B0604020202020204" pitchFamily="34" charset="0"/>
              <a:buNone/>
              <a:defRPr lang="en-US" sz="8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56324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4687491"/>
            <a:ext cx="1905000" cy="341709"/>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0140980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CD0E0-B3D0-5143-B999-1FBD8495C0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739073"/>
          </a:xfrm>
          <a:prstGeom prst="rect">
            <a:avLst/>
          </a:prstGeom>
        </p:spPr>
      </p:pic>
      <p:sp>
        <p:nvSpPr>
          <p:cNvPr id="13" name="Rectangle 12">
            <a:extLst>
              <a:ext uri="{FF2B5EF4-FFF2-40B4-BE49-F238E27FC236}">
                <a16:creationId xmlns:a16="http://schemas.microsoft.com/office/drawing/2014/main" id="{79668787-FE90-5348-A603-9F186CCA7EDC}"/>
              </a:ext>
            </a:extLst>
          </p:cNvPr>
          <p:cNvSpPr/>
          <p:nvPr userDrawn="1"/>
        </p:nvSpPr>
        <p:spPr>
          <a:xfrm>
            <a:off x="0" y="0"/>
            <a:ext cx="5905500" cy="4735286"/>
          </a:xfrm>
          <a:prstGeom prst="rect">
            <a:avLst/>
          </a:prstGeom>
          <a:gradFill>
            <a:gsLst>
              <a:gs pos="51000">
                <a:srgbClr val="258FAA">
                  <a:alpha val="60000"/>
                </a:srgbClr>
              </a:gs>
              <a:gs pos="100000">
                <a:srgbClr val="258FA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p:cNvSpPr>
            <a:spLocks noGrp="1"/>
          </p:cNvSpPr>
          <p:nvPr>
            <p:ph type="ctrTitle" hasCustomPrompt="1"/>
          </p:nvPr>
        </p:nvSpPr>
        <p:spPr>
          <a:xfrm>
            <a:off x="381000" y="1538380"/>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bg1"/>
                </a:solidFill>
              </a:defRPr>
            </a:lvl1pPr>
          </a:lstStyle>
          <a:p>
            <a:r>
              <a:rPr lang="en-US" dirty="0"/>
              <a:t>Click to edit Master </a:t>
            </a:r>
            <a:br>
              <a:rPr lang="en-US" dirty="0"/>
            </a:br>
            <a:r>
              <a:rPr lang="en-US" dirty="0"/>
              <a:t>title style</a:t>
            </a:r>
          </a:p>
        </p:txBody>
      </p:sp>
      <p:sp>
        <p:nvSpPr>
          <p:cNvPr id="8"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Rectangle 9"/>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4836583"/>
            <a:ext cx="1435608" cy="243783"/>
          </a:xfrm>
          <a:prstGeom prst="rect">
            <a:avLst/>
          </a:prstGeom>
        </p:spPr>
      </p:pic>
      <p:sp>
        <p:nvSpPr>
          <p:cNvPr id="12" name="TextBox 11">
            <a:extLst>
              <a:ext uri="{FF2B5EF4-FFF2-40B4-BE49-F238E27FC236}">
                <a16:creationId xmlns:a16="http://schemas.microsoft.com/office/drawing/2014/main" id="{6CBD7102-78AB-9D42-A53A-E63561585E7A}"/>
              </a:ext>
            </a:extLst>
          </p:cNvPr>
          <p:cNvSpPr txBox="1"/>
          <p:nvPr userDrawn="1"/>
        </p:nvSpPr>
        <p:spPr>
          <a:xfrm>
            <a:off x="381000" y="150078"/>
            <a:ext cx="4114800" cy="338554"/>
          </a:xfrm>
          <a:prstGeom prst="rect">
            <a:avLst/>
          </a:prstGeom>
          <a:noFill/>
        </p:spPr>
        <p:txBody>
          <a:bodyPr wrap="square" lIns="0" tIns="0" rIns="0" bIns="0" rtlCol="0">
            <a:spAutoFit/>
          </a:bodyPr>
          <a:lstStyle/>
          <a:p>
            <a:r>
              <a:rPr lang="en-US" sz="2200" b="1" dirty="0">
                <a:solidFill>
                  <a:srgbClr val="FFFFFF"/>
                </a:solidFill>
                <a:latin typeface="Arial"/>
                <a:cs typeface="Arial"/>
              </a:rPr>
              <a:t>SCSS</a:t>
            </a:r>
            <a:r>
              <a:rPr lang="en-US" sz="2200" dirty="0">
                <a:solidFill>
                  <a:srgbClr val="FFFFFF"/>
                </a:solidFill>
                <a:latin typeface="Arial"/>
                <a:cs typeface="Arial"/>
              </a:rPr>
              <a:t> 2019</a:t>
            </a:r>
          </a:p>
        </p:txBody>
      </p:sp>
      <p:sp>
        <p:nvSpPr>
          <p:cNvPr id="14" name="TextBox 13"/>
          <p:cNvSpPr txBox="1"/>
          <p:nvPr userDrawn="1"/>
        </p:nvSpPr>
        <p:spPr>
          <a:xfrm>
            <a:off x="6057900" y="4833649"/>
            <a:ext cx="2095500" cy="57708"/>
          </a:xfrm>
          <a:prstGeom prst="rect">
            <a:avLst/>
          </a:prstGeom>
          <a:noFill/>
        </p:spPr>
        <p:txBody>
          <a:bodyPr wrap="square" lIns="0" tIns="0" rIns="0" bIns="0" rtlCol="0">
            <a:spAutoFit/>
          </a:bodyPr>
          <a:lstStyle/>
          <a:p>
            <a:r>
              <a:rPr lang="en-US" sz="375" dirty="0">
                <a:solidFill>
                  <a:srgbClr val="000000"/>
                </a:solidFill>
                <a:latin typeface="Arial"/>
                <a:cs typeface="Arial"/>
              </a:rPr>
              <a:t>[DISTRIBUTION STATEMENT A] Approved for public release and unlimited distribution.</a:t>
            </a:r>
          </a:p>
        </p:txBody>
      </p:sp>
    </p:spTree>
    <p:extLst>
      <p:ext uri="{BB962C8B-B14F-4D97-AF65-F5344CB8AC3E}">
        <p14:creationId xmlns:p14="http://schemas.microsoft.com/office/powerpoint/2010/main" val="82849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0695D3-C7D8-9446-8231-F6CE1A9179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4000" y="-1"/>
            <a:ext cx="3810000" cy="4739073"/>
          </a:xfrm>
          <a:prstGeom prst="rect">
            <a:avLst/>
          </a:prstGeom>
        </p:spPr>
      </p:pic>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
        <p:nvSpPr>
          <p:cNvPr id="8" name="TextBox 7">
            <a:extLst>
              <a:ext uri="{FF2B5EF4-FFF2-40B4-BE49-F238E27FC236}">
                <a16:creationId xmlns:a16="http://schemas.microsoft.com/office/drawing/2014/main" id="{262F8055-2086-C245-AB92-8932468F4C14}"/>
              </a:ext>
            </a:extLst>
          </p:cNvPr>
          <p:cNvSpPr txBox="1"/>
          <p:nvPr userDrawn="1"/>
        </p:nvSpPr>
        <p:spPr>
          <a:xfrm>
            <a:off x="381000" y="150078"/>
            <a:ext cx="4114800" cy="338554"/>
          </a:xfrm>
          <a:prstGeom prst="rect">
            <a:avLst/>
          </a:prstGeom>
          <a:noFill/>
        </p:spPr>
        <p:txBody>
          <a:bodyPr wrap="square" lIns="0" tIns="0" rIns="0" bIns="0" rtlCol="0">
            <a:spAutoFit/>
          </a:bodyPr>
          <a:lstStyle/>
          <a:p>
            <a:r>
              <a:rPr lang="en-US" sz="2200" b="1" dirty="0">
                <a:solidFill>
                  <a:srgbClr val="258FAA"/>
                </a:solidFill>
                <a:latin typeface="Arial"/>
                <a:cs typeface="Arial"/>
              </a:rPr>
              <a:t>SCSS</a:t>
            </a:r>
            <a:r>
              <a:rPr lang="en-US" sz="2200" dirty="0">
                <a:solidFill>
                  <a:srgbClr val="258FAA"/>
                </a:solidFill>
                <a:latin typeface="Arial"/>
                <a:cs typeface="Arial"/>
              </a:rPr>
              <a:t> 2019</a:t>
            </a:r>
          </a:p>
        </p:txBody>
      </p:sp>
    </p:spTree>
    <p:extLst>
      <p:ext uri="{BB962C8B-B14F-4D97-AF65-F5344CB8AC3E}">
        <p14:creationId xmlns:p14="http://schemas.microsoft.com/office/powerpoint/2010/main" val="365907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Divider plain">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4350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
        <p:nvSpPr>
          <p:cNvPr id="7" name="TextBox 6">
            <a:extLst>
              <a:ext uri="{FF2B5EF4-FFF2-40B4-BE49-F238E27FC236}">
                <a16:creationId xmlns:a16="http://schemas.microsoft.com/office/drawing/2014/main" id="{6F60B125-3869-524A-BAF9-03F7ED77E1D4}"/>
              </a:ext>
            </a:extLst>
          </p:cNvPr>
          <p:cNvSpPr txBox="1"/>
          <p:nvPr userDrawn="1"/>
        </p:nvSpPr>
        <p:spPr>
          <a:xfrm>
            <a:off x="381000" y="150078"/>
            <a:ext cx="4114800" cy="338554"/>
          </a:xfrm>
          <a:prstGeom prst="rect">
            <a:avLst/>
          </a:prstGeom>
          <a:noFill/>
        </p:spPr>
        <p:txBody>
          <a:bodyPr wrap="square" lIns="0" tIns="0" rIns="0" bIns="0" rtlCol="0">
            <a:spAutoFit/>
          </a:bodyPr>
          <a:lstStyle/>
          <a:p>
            <a:r>
              <a:rPr lang="en-US" sz="2200" b="1" dirty="0">
                <a:solidFill>
                  <a:srgbClr val="258FAA"/>
                </a:solidFill>
                <a:latin typeface="Arial"/>
                <a:cs typeface="Arial"/>
              </a:rPr>
              <a:t>SCSS</a:t>
            </a:r>
            <a:r>
              <a:rPr lang="en-US" sz="2200" dirty="0">
                <a:solidFill>
                  <a:srgbClr val="258FAA"/>
                </a:solidFill>
                <a:latin typeface="Arial"/>
                <a:cs typeface="Arial"/>
              </a:rPr>
              <a:t> 2019</a:t>
            </a:r>
          </a:p>
        </p:txBody>
      </p:sp>
      <p:pic>
        <p:nvPicPr>
          <p:cNvPr id="9" name="Picture 8">
            <a:extLst>
              <a:ext uri="{FF2B5EF4-FFF2-40B4-BE49-F238E27FC236}">
                <a16:creationId xmlns:a16="http://schemas.microsoft.com/office/drawing/2014/main" id="{88CACE82-B472-864D-B61E-44054F69FA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4000" y="-1"/>
            <a:ext cx="3810000" cy="4739073"/>
          </a:xfrm>
          <a:prstGeom prst="rect">
            <a:avLst/>
          </a:prstGeom>
        </p:spPr>
      </p:pic>
    </p:spTree>
    <p:extLst>
      <p:ext uri="{BB962C8B-B14F-4D97-AF65-F5344CB8AC3E}">
        <p14:creationId xmlns:p14="http://schemas.microsoft.com/office/powerpoint/2010/main" val="1403281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238501" y="807673"/>
            <a:ext cx="5486399" cy="376432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78277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70388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6"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2116873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4114800"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1" y="918186"/>
            <a:ext cx="4076699"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37205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620000" cy="6855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27051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38501" y="918186"/>
            <a:ext cx="2666999"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6057900" y="918186"/>
            <a:ext cx="26670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3"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794453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5"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17" name="Content Placeholder 2"/>
          <p:cNvSpPr>
            <a:spLocks noGrp="1"/>
          </p:cNvSpPr>
          <p:nvPr>
            <p:ph sz="half" idx="12"/>
          </p:nvPr>
        </p:nvSpPr>
        <p:spPr>
          <a:xfrm>
            <a:off x="25146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3"/>
          </p:nvPr>
        </p:nvSpPr>
        <p:spPr>
          <a:xfrm>
            <a:off x="46482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sz="half" idx="14"/>
          </p:nvPr>
        </p:nvSpPr>
        <p:spPr>
          <a:xfrm>
            <a:off x="6781800" y="915259"/>
            <a:ext cx="19431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302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971550"/>
            <a:ext cx="2705100" cy="35433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918187"/>
            <a:ext cx="5486399" cy="3689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1"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630960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1" y="967763"/>
            <a:ext cx="5524499" cy="3547087"/>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918187"/>
            <a:ext cx="2666999" cy="369422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97992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plai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5328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Tree>
    <p:extLst>
      <p:ext uri="{BB962C8B-B14F-4D97-AF65-F5344CB8AC3E}">
        <p14:creationId xmlns:p14="http://schemas.microsoft.com/office/powerpoint/2010/main" val="200593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sp>
        <p:nvSpPr>
          <p:cNvPr id="14" name="Picture Placeholder 7"/>
          <p:cNvSpPr>
            <a:spLocks noGrp="1"/>
          </p:cNvSpPr>
          <p:nvPr>
            <p:ph type="pic" sz="quarter" idx="11"/>
          </p:nvPr>
        </p:nvSpPr>
        <p:spPr>
          <a:xfrm>
            <a:off x="6057900" y="-1"/>
            <a:ext cx="2667000" cy="4735513"/>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6779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Divider plain">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4350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
        <p:nvSpPr>
          <p:cNvPr id="6" name="Picture Placeholder 7">
            <a:extLst>
              <a:ext uri="{FF2B5EF4-FFF2-40B4-BE49-F238E27FC236}">
                <a16:creationId xmlns:a16="http://schemas.microsoft.com/office/drawing/2014/main" id="{64C8ADCA-C730-1D4A-B968-0175C1F02B8E}"/>
              </a:ext>
            </a:extLst>
          </p:cNvPr>
          <p:cNvSpPr>
            <a:spLocks noGrp="1"/>
          </p:cNvSpPr>
          <p:nvPr>
            <p:ph type="pic" sz="quarter" idx="12"/>
          </p:nvPr>
        </p:nvSpPr>
        <p:spPr>
          <a:xfrm>
            <a:off x="6057900" y="0"/>
            <a:ext cx="2667000" cy="4738687"/>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Tree>
    <p:extLst>
      <p:ext uri="{BB962C8B-B14F-4D97-AF65-F5344CB8AC3E}">
        <p14:creationId xmlns:p14="http://schemas.microsoft.com/office/powerpoint/2010/main" val="270154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11"/>
          </p:nvPr>
        </p:nvSpPr>
        <p:spPr>
          <a:xfrm>
            <a:off x="0" y="0"/>
            <a:ext cx="9144000" cy="4752594"/>
          </a:xfrm>
          <a:prstGeom prst="rect">
            <a:avLst/>
          </a:prstGeom>
          <a:solidFill>
            <a:schemeClr val="bg1">
              <a:lumMod val="95000"/>
            </a:schemeClr>
          </a:solidFill>
        </p:spPr>
        <p:txBody>
          <a:bodyPr/>
          <a:lstStyle/>
          <a:p>
            <a:r>
              <a:rPr lang="en-US"/>
              <a:t>Click icon to add picture</a:t>
            </a:r>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77106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238501" y="807673"/>
            <a:ext cx="5486399" cy="376432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5532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6"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8635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4114800"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1" y="918186"/>
            <a:ext cx="4076699"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36702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0"/>
            <a:ext cx="7772400" cy="63957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933450"/>
            <a:ext cx="8340968" cy="363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chemeClr val="bg1">
                    <a:lumMod val="50000"/>
                  </a:schemeClr>
                </a:solidFill>
              </a:rPr>
              <a:pPr/>
              <a:t>‹#›</a:t>
            </a:fld>
            <a:endParaRPr lang="en-US" sz="1050" dirty="0">
              <a:solidFill>
                <a:schemeClr val="bg1">
                  <a:lumMod val="50000"/>
                </a:schemeClr>
              </a:solidFill>
            </a:endParaRPr>
          </a:p>
        </p:txBody>
      </p:sp>
      <p:sp>
        <p:nvSpPr>
          <p:cNvPr id="16" name="Rectangle 73"/>
          <p:cNvSpPr>
            <a:spLocks noChangeArrowheads="1"/>
          </p:cNvSpPr>
          <p:nvPr userDrawn="1"/>
        </p:nvSpPr>
        <p:spPr bwMode="white">
          <a:xfrm>
            <a:off x="3238501" y="4833649"/>
            <a:ext cx="2667000"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chemeClr val="tx1">
                    <a:lumMod val="50000"/>
                    <a:lumOff val="50000"/>
                  </a:schemeClr>
                </a:solidFill>
                <a:latin typeface="Arial" panose="020B0604020202020204" pitchFamily="34" charset="0"/>
                <a:cs typeface="Arial" panose="020B0604020202020204" pitchFamily="34" charset="0"/>
              </a:rPr>
              <a:t>Emerging Technologies for Software-Reliant Systems</a:t>
            </a:r>
            <a:br>
              <a:rPr lang="en-US" sz="525" b="1" dirty="0">
                <a:solidFill>
                  <a:schemeClr val="tx1">
                    <a:lumMod val="50000"/>
                    <a:lumOff val="50000"/>
                  </a:schemeClr>
                </a:solidFill>
                <a:latin typeface="Arial" panose="020B0604020202020204" pitchFamily="34" charset="0"/>
                <a:cs typeface="Arial" panose="020B0604020202020204" pitchFamily="34" charset="0"/>
              </a:rPr>
            </a:br>
            <a:r>
              <a:rPr lang="en-US" sz="450" dirty="0">
                <a:solidFill>
                  <a:schemeClr val="tx1">
                    <a:lumMod val="50000"/>
                    <a:lumOff val="50000"/>
                  </a:schemeClr>
                </a:solidFill>
                <a:latin typeface="Arial" panose="020B0604020202020204" pitchFamily="34" charset="0"/>
                <a:cs typeface="Arial" panose="020B0604020202020204" pitchFamily="34" charset="0"/>
              </a:rPr>
              <a:t>© 2019 Carnegie Mellon University</a:t>
            </a:r>
          </a:p>
        </p:txBody>
      </p:sp>
      <p:sp>
        <p:nvSpPr>
          <p:cNvPr id="17" name="TextBox 16"/>
          <p:cNvSpPr txBox="1"/>
          <p:nvPr userDrawn="1"/>
        </p:nvSpPr>
        <p:spPr>
          <a:xfrm>
            <a:off x="6057900" y="4833649"/>
            <a:ext cx="2095500" cy="57708"/>
          </a:xfrm>
          <a:prstGeom prst="rect">
            <a:avLst/>
          </a:prstGeom>
          <a:noFill/>
        </p:spPr>
        <p:txBody>
          <a:bodyPr wrap="square" lIns="0" tIns="0" rIns="0" bIns="0" rtlCol="0">
            <a:spAutoFit/>
          </a:bodyPr>
          <a:lstStyle/>
          <a:p>
            <a:r>
              <a:rPr lang="en-US" sz="375" dirty="0">
                <a:solidFill>
                  <a:srgbClr val="000000"/>
                </a:solidFill>
                <a:latin typeface="Arial"/>
                <a:cs typeface="Arial"/>
              </a:rPr>
              <a:t>[DISTRIBUTION STATEMENT A] Approved for public release and unlimited distribution.</a:t>
            </a: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81001" y="4836583"/>
            <a:ext cx="1435608" cy="243783"/>
          </a:xfrm>
          <a:prstGeom prst="rect">
            <a:avLst/>
          </a:prstGeom>
        </p:spPr>
      </p:pic>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4" r:id="rId3"/>
    <p:sldLayoutId id="2147483722" r:id="rId4"/>
    <p:sldLayoutId id="2147483725" r:id="rId5"/>
    <p:sldLayoutId id="2147483723" r:id="rId6"/>
    <p:sldLayoutId id="2147483676" r:id="rId7"/>
    <p:sldLayoutId id="2147483662" r:id="rId8"/>
    <p:sldLayoutId id="2147483664" r:id="rId9"/>
    <p:sldLayoutId id="2147483672" r:id="rId10"/>
    <p:sldLayoutId id="2147483673" r:id="rId11"/>
    <p:sldLayoutId id="2147483674" r:id="rId12"/>
    <p:sldLayoutId id="2147483675" r:id="rId13"/>
    <p:sldLayoutId id="2147483726" r:id="rId14"/>
    <p:sldLayoutId id="2147483727" r:id="rId15"/>
  </p:sldLayoutIdLst>
  <p:txStyles>
    <p:title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2"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516" userDrawn="1">
          <p15:clr>
            <a:srgbClr val="A4A3A4"/>
          </p15:clr>
        </p15:guide>
        <p15:guide id="27" orient="horz" pos="612" userDrawn="1">
          <p15:clr>
            <a:srgbClr val="A4A3A4"/>
          </p15:clr>
        </p15:guide>
        <p15:guide id="28" orient="horz" pos="924" userDrawn="1">
          <p15:clr>
            <a:srgbClr val="A4A3A4"/>
          </p15:clr>
        </p15:guide>
        <p15:guide id="29" orient="horz" pos="996" userDrawn="1">
          <p15:clr>
            <a:srgbClr val="A4A3A4"/>
          </p15:clr>
        </p15:guide>
        <p15:guide id="31" orient="horz" pos="1308" userDrawn="1">
          <p15:clr>
            <a:srgbClr val="A4A3A4"/>
          </p15:clr>
        </p15:guide>
        <p15:guide id="33" orient="horz" pos="1380" userDrawn="1">
          <p15:clr>
            <a:srgbClr val="A4A3A4"/>
          </p15:clr>
        </p15:guide>
        <p15:guide id="34" orient="horz" pos="1692" userDrawn="1">
          <p15:clr>
            <a:srgbClr val="A4A3A4"/>
          </p15:clr>
        </p15:guide>
        <p15:guide id="35" orient="horz" pos="1764" userDrawn="1">
          <p15:clr>
            <a:srgbClr val="A4A3A4"/>
          </p15:clr>
        </p15:guide>
        <p15:guide id="36" orient="horz" pos="2076" userDrawn="1">
          <p15:clr>
            <a:srgbClr val="A4A3A4"/>
          </p15:clr>
        </p15:guide>
        <p15:guide id="37" orient="horz" pos="2148" userDrawn="1">
          <p15:clr>
            <a:srgbClr val="A4A3A4"/>
          </p15:clr>
        </p15:guide>
        <p15:guide id="38" orient="horz" pos="2460" userDrawn="1">
          <p15:clr>
            <a:srgbClr val="A4A3A4"/>
          </p15:clr>
        </p15:guide>
        <p15:guide id="39" orient="horz" pos="2532" userDrawn="1">
          <p15:clr>
            <a:srgbClr val="A4A3A4"/>
          </p15:clr>
        </p15:guide>
        <p15:guide id="40" orient="horz" pos="2844" userDrawn="1">
          <p15:clr>
            <a:srgbClr val="A4A3A4"/>
          </p15:clr>
        </p15:guide>
        <p15:guide id="41" pos="2880" userDrawn="1">
          <p15:clr>
            <a:srgbClr val="F26B43"/>
          </p15:clr>
        </p15:guide>
        <p15:guide id="42" orient="horz" pos="16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0"/>
            <a:ext cx="7772400" cy="63957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933450"/>
            <a:ext cx="8340968" cy="363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rgbClr val="FFFFFF">
                    <a:lumMod val="50000"/>
                  </a:srgbClr>
                </a:solidFill>
              </a:rPr>
              <a:pPr/>
              <a:t>‹#›</a:t>
            </a:fld>
            <a:endParaRPr lang="en-US" sz="1050" dirty="0">
              <a:solidFill>
                <a:srgbClr val="FFFFFF">
                  <a:lumMod val="50000"/>
                </a:srgbClr>
              </a:solidFill>
            </a:endParaRPr>
          </a:p>
        </p:txBody>
      </p:sp>
      <p:sp>
        <p:nvSpPr>
          <p:cNvPr id="16" name="Rectangle 73"/>
          <p:cNvSpPr>
            <a:spLocks noChangeArrowheads="1"/>
          </p:cNvSpPr>
          <p:nvPr userDrawn="1"/>
        </p:nvSpPr>
        <p:spPr bwMode="white">
          <a:xfrm>
            <a:off x="3238501" y="4833649"/>
            <a:ext cx="2667000"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rgbClr val="000000">
                    <a:lumMod val="50000"/>
                    <a:lumOff val="50000"/>
                  </a:srgbClr>
                </a:solidFill>
                <a:latin typeface="Arial" panose="020B0604020202020204" pitchFamily="34" charset="0"/>
                <a:cs typeface="Arial" panose="020B0604020202020204" pitchFamily="34" charset="0"/>
              </a:rPr>
              <a:t>Title of the Presentation Goes Here</a:t>
            </a:r>
          </a:p>
          <a:p>
            <a:pPr eaLnBrk="0" hangingPunct="0">
              <a:spcBef>
                <a:spcPct val="0"/>
              </a:spcBef>
            </a:pPr>
            <a:r>
              <a:rPr lang="en-US" sz="450" dirty="0">
                <a:solidFill>
                  <a:srgbClr val="000000">
                    <a:lumMod val="50000"/>
                    <a:lumOff val="50000"/>
                  </a:srgbClr>
                </a:solidFill>
                <a:latin typeface="Arial" panose="020B0604020202020204" pitchFamily="34" charset="0"/>
                <a:cs typeface="Arial" panose="020B0604020202020204" pitchFamily="34" charset="0"/>
              </a:rPr>
              <a:t>© 2018 Carnegie Mellon University</a:t>
            </a:r>
          </a:p>
        </p:txBody>
      </p:sp>
      <p:sp>
        <p:nvSpPr>
          <p:cNvPr id="17" name="TextBox 16"/>
          <p:cNvSpPr txBox="1"/>
          <p:nvPr userDrawn="1"/>
        </p:nvSpPr>
        <p:spPr>
          <a:xfrm>
            <a:off x="6057900" y="4833649"/>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81001" y="4836583"/>
            <a:ext cx="1435608" cy="243783"/>
          </a:xfrm>
          <a:prstGeom prst="rect">
            <a:avLst/>
          </a:prstGeom>
        </p:spPr>
      </p:pic>
    </p:spTree>
    <p:extLst>
      <p:ext uri="{BB962C8B-B14F-4D97-AF65-F5344CB8AC3E}">
        <p14:creationId xmlns:p14="http://schemas.microsoft.com/office/powerpoint/2010/main" val="368811434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xStyles>
    <p:title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2">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516">
          <p15:clr>
            <a:srgbClr val="A4A3A4"/>
          </p15:clr>
        </p15:guide>
        <p15:guide id="27" orient="horz" pos="612">
          <p15:clr>
            <a:srgbClr val="A4A3A4"/>
          </p15:clr>
        </p15:guide>
        <p15:guide id="28" orient="horz" pos="924">
          <p15:clr>
            <a:srgbClr val="A4A3A4"/>
          </p15:clr>
        </p15:guide>
        <p15:guide id="29" orient="horz" pos="996">
          <p15:clr>
            <a:srgbClr val="A4A3A4"/>
          </p15:clr>
        </p15:guide>
        <p15:guide id="30" orient="horz" pos="1308">
          <p15:clr>
            <a:srgbClr val="A4A3A4"/>
          </p15:clr>
        </p15:guide>
        <p15:guide id="31" orient="horz" pos="1380">
          <p15:clr>
            <a:srgbClr val="A4A3A4"/>
          </p15:clr>
        </p15:guide>
        <p15:guide id="32" orient="horz" pos="1692">
          <p15:clr>
            <a:srgbClr val="A4A3A4"/>
          </p15:clr>
        </p15:guide>
        <p15:guide id="33" orient="horz" pos="1764">
          <p15:clr>
            <a:srgbClr val="A4A3A4"/>
          </p15:clr>
        </p15:guide>
        <p15:guide id="34" orient="horz" pos="2076">
          <p15:clr>
            <a:srgbClr val="A4A3A4"/>
          </p15:clr>
        </p15:guide>
        <p15:guide id="35" orient="horz" pos="2148">
          <p15:clr>
            <a:srgbClr val="A4A3A4"/>
          </p15:clr>
        </p15:guide>
        <p15:guide id="36" orient="horz" pos="2460">
          <p15:clr>
            <a:srgbClr val="A4A3A4"/>
          </p15:clr>
        </p15:guide>
        <p15:guide id="37" orient="horz" pos="2532">
          <p15:clr>
            <a:srgbClr val="A4A3A4"/>
          </p15:clr>
        </p15:guide>
        <p15:guide id="38" orient="horz" pos="2844">
          <p15:clr>
            <a:srgbClr val="A4A3A4"/>
          </p15:clr>
        </p15:guide>
        <p15:guide id="39" pos="2880">
          <p15:clr>
            <a:srgbClr val="F26B43"/>
          </p15:clr>
        </p15:guide>
        <p15:guide id="40" orient="horz" pos="16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lIns="0" tIns="0" rIns="0" bIns="0" anchor="t" anchorCtr="0">
            <a:normAutofit/>
          </a:bodyPr>
          <a:lstStyle/>
          <a:p>
            <a:r>
              <a:rPr lang="en-US" dirty="0"/>
              <a:t>Mini-Tutorial: Emerging Technologies for Software-Reliant Systems</a:t>
            </a:r>
          </a:p>
        </p:txBody>
      </p:sp>
      <p:sp>
        <p:nvSpPr>
          <p:cNvPr id="4" name="Subtitle 3"/>
          <p:cNvSpPr>
            <a:spLocks noGrp="1"/>
          </p:cNvSpPr>
          <p:nvPr>
            <p:ph type="subTitle" idx="1"/>
          </p:nvPr>
        </p:nvSpPr>
        <p:spPr>
          <a:prstGeom prst="rect">
            <a:avLst/>
          </a:prstGeom>
        </p:spPr>
        <p:txBody>
          <a:bodyPr lIns="0" tIns="0" rIns="0" bIns="0">
            <a:normAutofit/>
          </a:bodyPr>
          <a:lstStyle/>
          <a:p>
            <a:r>
              <a:rPr lang="en-US" dirty="0"/>
              <a:t>Eileen Wrubel, </a:t>
            </a:r>
            <a:r>
              <a:rPr lang="en-US" b="1" dirty="0"/>
              <a:t>Grace Lewis</a:t>
            </a:r>
            <a:r>
              <a:rPr lang="en-US" dirty="0"/>
              <a:t>, Ipek Ozkaya, Sam Procter, Erin Harper</a:t>
            </a:r>
          </a:p>
        </p:txBody>
      </p:sp>
      <p:sp>
        <p:nvSpPr>
          <p:cNvPr id="6" name="Rectangle 5"/>
          <p:cNvSpPr/>
          <p:nvPr/>
        </p:nvSpPr>
        <p:spPr>
          <a:xfrm>
            <a:off x="325527" y="2750809"/>
            <a:ext cx="4572000" cy="276999"/>
          </a:xfrm>
          <a:prstGeom prst="rect">
            <a:avLst/>
          </a:prstGeom>
        </p:spPr>
        <p:txBody>
          <a:bodyPr>
            <a:spAutoFit/>
          </a:bodyPr>
          <a:lstStyle/>
          <a:p>
            <a:pPr lvl="0" defTabSz="685800">
              <a:spcBef>
                <a:spcPts val="750"/>
              </a:spcBef>
            </a:pPr>
            <a:r>
              <a:rPr lang="en-US" sz="1200" dirty="0">
                <a:solidFill>
                  <a:schemeClr val="bg1"/>
                </a:solidFill>
                <a:latin typeface="Arial" panose="020B0604020202020204" pitchFamily="34" charset="0"/>
                <a:cs typeface="Arial" panose="020B0604020202020204" pitchFamily="34" charset="0"/>
              </a:rPr>
              <a:t>February 13, 2019</a:t>
            </a:r>
          </a:p>
        </p:txBody>
      </p:sp>
    </p:spTree>
    <p:extLst>
      <p:ext uri="{BB962C8B-B14F-4D97-AF65-F5344CB8AC3E}">
        <p14:creationId xmlns:p14="http://schemas.microsoft.com/office/powerpoint/2010/main" val="275967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0"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295276" y="214269"/>
            <a:ext cx="3105149" cy="639577"/>
          </a:xfrm>
        </p:spPr>
        <p:txBody>
          <a:bodyPr/>
          <a:lstStyle/>
          <a:p>
            <a:r>
              <a:rPr lang="en-US" dirty="0"/>
              <a:t>Artificial Intelligence/</a:t>
            </a:r>
            <a:br>
              <a:rPr lang="en-US" dirty="0"/>
            </a:br>
            <a:r>
              <a:rPr lang="en-US"/>
              <a:t>Machine Learning</a:t>
            </a:r>
            <a:br>
              <a:rPr lang="en-US" dirty="0"/>
            </a:br>
            <a:endParaRPr lang="en-US" dirty="0"/>
          </a:p>
        </p:txBody>
      </p:sp>
      <p:sp>
        <p:nvSpPr>
          <p:cNvPr id="15" name="Rectangle 14"/>
          <p:cNvSpPr/>
          <p:nvPr/>
        </p:nvSpPr>
        <p:spPr>
          <a:xfrm>
            <a:off x="295275" y="1088588"/>
            <a:ext cx="2714625" cy="3016210"/>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p>
          <a:p>
            <a:pPr marL="114300" lvl="0" indent="-114300">
              <a:spcAft>
                <a:spcPts val="600"/>
              </a:spcAft>
              <a:buFont typeface="Arial" panose="020B0604020202020204" pitchFamily="34" charset="0"/>
              <a:buChar char="•"/>
            </a:pPr>
            <a:r>
              <a:rPr lang="en-US" sz="1400" dirty="0" err="1">
                <a:latin typeface="Arial" panose="020B0604020202020204" pitchFamily="34" charset="0"/>
                <a:ea typeface="+mj-ea"/>
                <a:cs typeface="Arial" panose="020B0604020202020204" pitchFamily="34" charset="0"/>
              </a:rPr>
              <a:t>Explainability</a:t>
            </a:r>
            <a:r>
              <a:rPr lang="en-US" sz="1400" dirty="0">
                <a:latin typeface="Arial" panose="020B0604020202020204" pitchFamily="34" charset="0"/>
                <a:ea typeface="+mj-ea"/>
                <a:cs typeface="Arial" panose="020B0604020202020204" pitchFamily="34" charset="0"/>
              </a:rPr>
              <a:t>, trust, repeatability, and reliability</a:t>
            </a:r>
          </a:p>
          <a:p>
            <a:pPr marL="114300" lvl="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Determining what is unique about applying ML to DoD problems</a:t>
            </a:r>
          </a:p>
          <a:p>
            <a:pPr marL="114300" lvl="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Understanding effects of incorporating  AI/ML components in new and legacy systems </a:t>
            </a:r>
          </a:p>
          <a:p>
            <a:pPr marL="114300" lvl="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Ethics and AI (including security and privacy)</a:t>
            </a:r>
          </a:p>
        </p:txBody>
      </p:sp>
      <p:sp>
        <p:nvSpPr>
          <p:cNvPr id="6" name="Rectangle 5"/>
          <p:cNvSpPr/>
          <p:nvPr/>
        </p:nvSpPr>
        <p:spPr>
          <a:xfrm>
            <a:off x="3745666" y="461911"/>
            <a:ext cx="4820433" cy="783869"/>
          </a:xfrm>
          <a:prstGeom prst="rect">
            <a:avLst/>
          </a:prstGeom>
        </p:spPr>
        <p:txBody>
          <a:bodyPr wrap="square">
            <a:spAutoFit/>
          </a:bodyPr>
          <a:lstStyle/>
          <a:p>
            <a:pPr marL="0" marR="0" lvl="2">
              <a:lnSpc>
                <a:spcPct val="107000"/>
              </a:lnSpc>
              <a:spcBef>
                <a:spcPts val="0"/>
              </a:spcBef>
              <a:spcAft>
                <a:spcPts val="0"/>
              </a:spcAft>
            </a:pPr>
            <a:r>
              <a:rPr lang="en-US" sz="1400" dirty="0">
                <a:latin typeface="Arial" panose="020B0604020202020204" pitchFamily="34" charset="0"/>
                <a:ea typeface="Calibri" panose="020F0502020204030204" pitchFamily="34" charset="0"/>
                <a:cs typeface="Arial" panose="020B0604020202020204" pitchFamily="34" charset="0"/>
              </a:rPr>
              <a:t>AI and ML spending in the DoD will likely increase modestly in the next two years, but more so after that as plans and the reality of what is possible become clearer.</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1511" y="1534139"/>
            <a:ext cx="2817962" cy="2758928"/>
          </a:xfrm>
          <a:prstGeom prst="rect">
            <a:avLst/>
          </a:prstGeom>
        </p:spPr>
      </p:pic>
      <p:grpSp>
        <p:nvGrpSpPr>
          <p:cNvPr id="8" name="Group 7"/>
          <p:cNvGrpSpPr/>
          <p:nvPr/>
        </p:nvGrpSpPr>
        <p:grpSpPr>
          <a:xfrm>
            <a:off x="3745666" y="2010921"/>
            <a:ext cx="2110950" cy="1805364"/>
            <a:chOff x="3844380" y="3436372"/>
            <a:chExt cx="2110950" cy="1805364"/>
          </a:xfrm>
        </p:grpSpPr>
        <p:sp>
          <p:nvSpPr>
            <p:cNvPr id="20" name="Rectangle 19"/>
            <p:cNvSpPr/>
            <p:nvPr/>
          </p:nvSpPr>
          <p:spPr>
            <a:xfrm>
              <a:off x="3844380" y="3441243"/>
              <a:ext cx="2110950" cy="1800493"/>
            </a:xfrm>
            <a:prstGeom prst="rect">
              <a:avLst/>
            </a:prstGeom>
          </p:spPr>
          <p:txBody>
            <a:bodyPr wrap="square">
              <a:spAutoFit/>
            </a:bodyPr>
            <a:lstStyle/>
            <a:p>
              <a:r>
                <a:rPr lang="en-US" sz="1200" i="1" dirty="0">
                  <a:solidFill>
                    <a:srgbClr val="4D6892"/>
                  </a:solidFill>
                  <a:latin typeface="Arial" panose="020B0604020202020204" pitchFamily="34" charset="0"/>
                  <a:cs typeface="Arial" panose="020B0604020202020204" pitchFamily="34" charset="0"/>
                </a:rPr>
                <a:t>“Global business value derived from artificial intelligence (AI) is projected to total $1.2 trillion in 2018, an increase of 70 percent from 2017… AI-derived business value is forecast to reach $3.9 trillion in 2022.”</a:t>
              </a:r>
            </a:p>
            <a:p>
              <a:pPr>
                <a:lnSpc>
                  <a:spcPts val="1200"/>
                </a:lnSpc>
                <a:spcBef>
                  <a:spcPts val="600"/>
                </a:spcBef>
                <a:tabLst>
                  <a:tab pos="627063" algn="l"/>
                  <a:tab pos="971550" algn="l"/>
                  <a:tab pos="1771650" algn="l"/>
                  <a:tab pos="1943100" algn="l"/>
                </a:tabLst>
              </a:pPr>
              <a:r>
                <a:rPr lang="en-US" sz="1400" i="1" dirty="0">
                  <a:solidFill>
                    <a:srgbClr val="4D6892"/>
                  </a:solidFill>
                  <a:latin typeface="Arial" panose="020B0604020202020204" pitchFamily="34" charset="0"/>
                  <a:cs typeface="Arial" panose="020B0604020202020204" pitchFamily="34" charset="0"/>
                </a:rPr>
                <a:t>	</a:t>
              </a:r>
              <a:r>
                <a:rPr lang="en-US" sz="1000" i="1" dirty="0">
                  <a:solidFill>
                    <a:srgbClr val="4D6892"/>
                  </a:solidFill>
                  <a:latin typeface="Arial" panose="020B0604020202020204" pitchFamily="34" charset="0"/>
                  <a:cs typeface="Arial" panose="020B0604020202020204" pitchFamily="34" charset="0"/>
                </a:rPr>
                <a:t>–Gartner Research </a:t>
              </a:r>
            </a:p>
          </p:txBody>
        </p:sp>
        <p:cxnSp>
          <p:nvCxnSpPr>
            <p:cNvPr id="5" name="Straight Connector 4"/>
            <p:cNvCxnSpPr/>
            <p:nvPr/>
          </p:nvCxnSpPr>
          <p:spPr>
            <a:xfrm>
              <a:off x="3844380" y="3436372"/>
              <a:ext cx="0" cy="17803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639068" y="4254967"/>
            <a:ext cx="2180405" cy="246221"/>
          </a:xfrm>
          <a:prstGeom prst="rect">
            <a:avLst/>
          </a:prstGeom>
        </p:spPr>
        <p:txBody>
          <a:bodyPr wrap="none">
            <a:spAutoFit/>
          </a:bodyPr>
          <a:lstStyle/>
          <a:p>
            <a:r>
              <a:rPr lang="en-US" sz="1000" i="1" dirty="0">
                <a:latin typeface="Arial" panose="020B0604020202020204" pitchFamily="34" charset="0"/>
                <a:cs typeface="Arial" panose="020B0604020202020204" pitchFamily="34" charset="0"/>
              </a:rPr>
              <a:t>Source: https://ai.cs.cmu.edu/about</a:t>
            </a:r>
          </a:p>
        </p:txBody>
      </p:sp>
    </p:spTree>
    <p:extLst>
      <p:ext uri="{BB962C8B-B14F-4D97-AF65-F5344CB8AC3E}">
        <p14:creationId xmlns:p14="http://schemas.microsoft.com/office/powerpoint/2010/main" val="32928610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5" y="214269"/>
            <a:ext cx="3344955" cy="639577"/>
          </a:xfrm>
        </p:spPr>
        <p:txBody>
          <a:bodyPr/>
          <a:lstStyle/>
          <a:p>
            <a:r>
              <a:rPr lang="en-US" dirty="0"/>
              <a:t>Continuous Automated Software Engineering</a:t>
            </a:r>
            <a:br>
              <a:rPr lang="en-US" dirty="0"/>
            </a:br>
            <a:endParaRPr lang="en-US" dirty="0"/>
          </a:p>
        </p:txBody>
      </p:sp>
      <p:sp>
        <p:nvSpPr>
          <p:cNvPr id="3" name="Content Placeholder 2"/>
          <p:cNvSpPr>
            <a:spLocks noGrp="1"/>
          </p:cNvSpPr>
          <p:nvPr>
            <p:ph idx="1"/>
          </p:nvPr>
        </p:nvSpPr>
        <p:spPr>
          <a:xfrm>
            <a:off x="338135" y="1053621"/>
            <a:ext cx="2857499" cy="3499579"/>
          </a:xfrm>
        </p:spPr>
        <p:txBody>
          <a:bodyPr/>
          <a:lstStyle/>
          <a:p>
            <a:pPr>
              <a:lnSpc>
                <a:spcPts val="1900"/>
              </a:lnSpc>
              <a:spcAft>
                <a:spcPts val="600"/>
              </a:spcAft>
            </a:pPr>
            <a:r>
              <a:rPr lang="en-US" sz="1400" dirty="0"/>
              <a:t>Automate the lifecycle: Expand on </a:t>
            </a:r>
            <a:r>
              <a:rPr lang="en-US" sz="1400" dirty="0" err="1"/>
              <a:t>SecDevOps</a:t>
            </a:r>
            <a:r>
              <a:rPr lang="en-US" sz="1400" dirty="0"/>
              <a:t> and CI/CD to build resilient, smart pipelines for automated development, verification, certification, deployment, delivery, and repair.</a:t>
            </a:r>
          </a:p>
          <a:p>
            <a:pPr>
              <a:lnSpc>
                <a:spcPts val="1900"/>
              </a:lnSpc>
            </a:pPr>
            <a:r>
              <a:rPr lang="en-US" sz="1400" dirty="0"/>
              <a:t>Integrate into </a:t>
            </a:r>
            <a:r>
              <a:rPr lang="en-US" sz="1400" dirty="0" err="1"/>
              <a:t>SecDevOps</a:t>
            </a:r>
            <a:endParaRPr lang="en-US" sz="1400" dirty="0"/>
          </a:p>
          <a:p>
            <a:pPr marL="171450" indent="-171450">
              <a:lnSpc>
                <a:spcPts val="1800"/>
              </a:lnSpc>
              <a:spcBef>
                <a:spcPts val="200"/>
              </a:spcBef>
              <a:buFont typeface="Arial" panose="020B0604020202020204" pitchFamily="34" charset="0"/>
              <a:buChar char="•"/>
            </a:pPr>
            <a:r>
              <a:rPr lang="en-US" sz="1400" dirty="0"/>
              <a:t>Development assistance</a:t>
            </a:r>
          </a:p>
          <a:p>
            <a:pPr marL="171450" indent="-171450">
              <a:lnSpc>
                <a:spcPts val="1800"/>
              </a:lnSpc>
              <a:spcBef>
                <a:spcPts val="200"/>
              </a:spcBef>
              <a:buFont typeface="Arial" panose="020B0604020202020204" pitchFamily="34" charset="0"/>
              <a:buChar char="•"/>
            </a:pPr>
            <a:r>
              <a:rPr lang="en-US" sz="1400" dirty="0"/>
              <a:t>Debugging assistance</a:t>
            </a:r>
          </a:p>
          <a:p>
            <a:pPr marL="171450" indent="-171450">
              <a:lnSpc>
                <a:spcPts val="1800"/>
              </a:lnSpc>
              <a:spcBef>
                <a:spcPts val="200"/>
              </a:spcBef>
              <a:buFont typeface="Arial" panose="020B0604020202020204" pitchFamily="34" charset="0"/>
              <a:buChar char="•"/>
            </a:pPr>
            <a:r>
              <a:rPr lang="en-US" sz="1400" dirty="0"/>
              <a:t>Automated code repair</a:t>
            </a:r>
          </a:p>
          <a:p>
            <a:pPr marL="171450" indent="-171450">
              <a:lnSpc>
                <a:spcPts val="1800"/>
              </a:lnSpc>
              <a:spcBef>
                <a:spcPts val="200"/>
              </a:spcBef>
              <a:buFont typeface="Arial" panose="020B0604020202020204" pitchFamily="34" charset="0"/>
              <a:buChar char="•"/>
            </a:pPr>
            <a:r>
              <a:rPr lang="en-US" sz="1400" dirty="0"/>
              <a:t>Chaos engineering</a:t>
            </a:r>
          </a:p>
          <a:p>
            <a:pPr marL="171450" indent="-171450">
              <a:lnSpc>
                <a:spcPts val="1800"/>
              </a:lnSpc>
              <a:spcBef>
                <a:spcPts val="200"/>
              </a:spcBef>
              <a:buFont typeface="Arial" panose="020B0604020202020204" pitchFamily="34" charset="0"/>
              <a:buChar char="•"/>
            </a:pPr>
            <a:r>
              <a:rPr lang="en-US" sz="1400" dirty="0"/>
              <a:t>AI/ML components, explainable AI</a:t>
            </a:r>
          </a:p>
          <a:p>
            <a:pPr>
              <a:lnSpc>
                <a:spcPts val="1900"/>
              </a:lnSpc>
            </a:pPr>
            <a:endParaRPr lang="en-US" sz="1400" dirty="0"/>
          </a:p>
          <a:p>
            <a:pPr>
              <a:lnSpc>
                <a:spcPts val="1900"/>
              </a:lnSpc>
            </a:pPr>
            <a:endParaRPr lang="en-US" sz="1400" dirty="0"/>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640230" y="1768884"/>
            <a:ext cx="5009822" cy="2739211"/>
          </a:xfrm>
          <a:prstGeom prst="rect">
            <a:avLst/>
          </a:prstGeom>
        </p:spPr>
        <p:txBody>
          <a:bodyPr wrap="square">
            <a:spAutoFit/>
          </a:bodyPr>
          <a:lstStyle/>
          <a:p>
            <a:pPr>
              <a:spcAft>
                <a:spcPts val="600"/>
              </a:spcAft>
            </a:pPr>
            <a:r>
              <a:rPr lang="en-US" sz="1400" b="1" dirty="0">
                <a:latin typeface="Arial" panose="020B0604020202020204" pitchFamily="34" charset="0"/>
                <a:cs typeface="Arial" panose="020B0604020202020204" pitchFamily="34" charset="0"/>
              </a:rPr>
              <a:t>DoD Connections</a:t>
            </a:r>
            <a:endParaRPr lang="en-US" sz="1400" dirty="0">
              <a:latin typeface="Arial" panose="020B0604020202020204" pitchFamily="34" charset="0"/>
              <a:cs typeface="Arial" panose="020B0604020202020204" pitchFamily="34" charset="0"/>
            </a:endParaRP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Compile to Combat in 24: allow the Navy to deploy new software capabilities in under 24 hours instead of the current 18-month time frame (tactical cloud, continuous authorization, </a:t>
            </a:r>
            <a:r>
              <a:rPr lang="en-US" sz="1200" dirty="0" err="1">
                <a:latin typeface="Arial" panose="020B0604020202020204" pitchFamily="34" charset="0"/>
                <a:cs typeface="Arial" panose="020B0604020202020204" pitchFamily="34" charset="0"/>
              </a:rPr>
              <a:t>microservices</a:t>
            </a:r>
            <a:r>
              <a:rPr lang="en-US" sz="1200" dirty="0">
                <a:latin typeface="Arial" panose="020B0604020202020204" pitchFamily="34" charset="0"/>
                <a:cs typeface="Arial" panose="020B0604020202020204" pitchFamily="34" charset="0"/>
              </a:rPr>
              <a:t>, continuous ATO via accredited toolchain)</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Multiple high-assurance/safety-critical systems programs</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Programs in which development and deployment environments operate at different classification levels</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Establishment of USAF PEO Digital</a:t>
            </a:r>
          </a:p>
          <a:p>
            <a:pPr marL="228600" indent="-228600">
              <a:spcBef>
                <a:spcPts val="600"/>
              </a:spcBef>
              <a:buFont typeface="Arial" panose="020B0604020202020204" pitchFamily="34" charset="0"/>
              <a:buChar char="•"/>
            </a:pPr>
            <a:endParaRPr lang="en-US" sz="1400" u="sng" dirty="0"/>
          </a:p>
          <a:p>
            <a:pPr marL="228600" indent="-228600">
              <a:spcBef>
                <a:spcPts val="6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4250" y="-1"/>
            <a:ext cx="5619749" cy="1554615"/>
          </a:xfrm>
          <a:prstGeom prst="rect">
            <a:avLst/>
          </a:prstGeom>
        </p:spPr>
      </p:pic>
    </p:spTree>
    <p:extLst>
      <p:ext uri="{BB962C8B-B14F-4D97-AF65-F5344CB8AC3E}">
        <p14:creationId xmlns:p14="http://schemas.microsoft.com/office/powerpoint/2010/main" val="256805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6950" y="1011213"/>
            <a:ext cx="4712221" cy="2272673"/>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marL="171450" lvl="0" indent="-171450">
              <a:lnSpc>
                <a:spcPts val="1700"/>
              </a:lnSpc>
              <a:spcBef>
                <a:spcPts val="400"/>
              </a:spcBef>
              <a:buFont typeface="Arial" panose="020B0604020202020204" pitchFamily="34" charset="0"/>
              <a:buChar char="•"/>
            </a:pPr>
            <a:r>
              <a:rPr lang="en-US" sz="1350" dirty="0">
                <a:solidFill>
                  <a:srgbClr val="000000"/>
                </a:solidFill>
                <a:latin typeface="Arial" panose="020B0604020202020204" pitchFamily="34" charset="0"/>
                <a:cs typeface="Arial" panose="020B0604020202020204" pitchFamily="34" charset="0"/>
              </a:rPr>
              <a:t>Using infrastructure as code (</a:t>
            </a:r>
            <a:r>
              <a:rPr lang="en-US" sz="1350" dirty="0" err="1">
                <a:solidFill>
                  <a:srgbClr val="000000"/>
                </a:solidFill>
                <a:latin typeface="Arial" panose="020B0604020202020204" pitchFamily="34" charset="0"/>
                <a:cs typeface="Arial" panose="020B0604020202020204" pitchFamily="34" charset="0"/>
              </a:rPr>
              <a:t>IaC</a:t>
            </a:r>
            <a:r>
              <a:rPr lang="en-US" sz="1350" dirty="0">
                <a:solidFill>
                  <a:srgbClr val="000000"/>
                </a:solidFill>
                <a:latin typeface="Arial" panose="020B0604020202020204" pitchFamily="34" charset="0"/>
                <a:cs typeface="Arial" panose="020B0604020202020204" pitchFamily="34" charset="0"/>
              </a:rPr>
              <a:t>) to produce ATO-ready deployments and formal verification of </a:t>
            </a:r>
            <a:r>
              <a:rPr lang="en-US" sz="1350" dirty="0" err="1">
                <a:solidFill>
                  <a:srgbClr val="000000"/>
                </a:solidFill>
                <a:latin typeface="Arial" panose="020B0604020202020204" pitchFamily="34" charset="0"/>
                <a:cs typeface="Arial" panose="020B0604020202020204" pitchFamily="34" charset="0"/>
              </a:rPr>
              <a:t>IaC</a:t>
            </a:r>
            <a:r>
              <a:rPr lang="en-US" sz="1350" dirty="0">
                <a:solidFill>
                  <a:srgbClr val="000000"/>
                </a:solidFill>
                <a:latin typeface="Arial" panose="020B0604020202020204" pitchFamily="34" charset="0"/>
                <a:cs typeface="Arial" panose="020B0604020202020204" pitchFamily="34" charset="0"/>
              </a:rPr>
              <a:t> scripts</a:t>
            </a:r>
          </a:p>
          <a:p>
            <a:pPr marL="171450" lvl="0" indent="-171450">
              <a:lnSpc>
                <a:spcPts val="1700"/>
              </a:lnSpc>
              <a:spcBef>
                <a:spcPts val="400"/>
              </a:spcBef>
              <a:buFont typeface="Arial" panose="020B0604020202020204" pitchFamily="34" charset="0"/>
              <a:buChar char="•"/>
            </a:pPr>
            <a:r>
              <a:rPr lang="en-US" sz="1350" dirty="0">
                <a:solidFill>
                  <a:srgbClr val="000000"/>
                </a:solidFill>
                <a:latin typeface="Arial" panose="020B0604020202020204" pitchFamily="34" charset="0"/>
                <a:cs typeface="Arial" panose="020B0604020202020204" pitchFamily="34" charset="0"/>
              </a:rPr>
              <a:t>DevOps for ML systems</a:t>
            </a:r>
          </a:p>
          <a:p>
            <a:pPr marL="171450" lvl="0" indent="-171450">
              <a:lnSpc>
                <a:spcPts val="1700"/>
              </a:lnSpc>
              <a:spcBef>
                <a:spcPts val="400"/>
              </a:spcBef>
              <a:buFont typeface="Arial" panose="020B0604020202020204" pitchFamily="34" charset="0"/>
              <a:buChar char="•"/>
            </a:pPr>
            <a:r>
              <a:rPr lang="en-US" sz="1350" dirty="0">
                <a:solidFill>
                  <a:srgbClr val="000000"/>
                </a:solidFill>
                <a:latin typeface="Arial" panose="020B0604020202020204" pitchFamily="34" charset="0"/>
                <a:cs typeface="Arial" panose="020B0604020202020204" pitchFamily="34" charset="0"/>
              </a:rPr>
              <a:t>Incorporating Chaos Engineering practices into the CI/CD pipeline</a:t>
            </a:r>
          </a:p>
          <a:p>
            <a:pPr marL="171450" lvl="0" indent="-171450">
              <a:lnSpc>
                <a:spcPts val="1700"/>
              </a:lnSpc>
              <a:spcBef>
                <a:spcPts val="400"/>
              </a:spcBef>
              <a:buFont typeface="Arial" panose="020B0604020202020204" pitchFamily="34" charset="0"/>
              <a:buChar char="•"/>
            </a:pPr>
            <a:r>
              <a:rPr lang="en-US" sz="1350" dirty="0">
                <a:solidFill>
                  <a:srgbClr val="000000"/>
                </a:solidFill>
                <a:latin typeface="Arial" panose="020B0604020202020204" pitchFamily="34" charset="0"/>
                <a:cs typeface="Arial" panose="020B0604020202020204" pitchFamily="34" charset="0"/>
              </a:rPr>
              <a:t>Integration of modeling, simulation, automated debugging, code assistance, and automated test generation/repair into the CI/CD pipeline</a:t>
            </a:r>
          </a:p>
        </p:txBody>
      </p:sp>
      <p:sp>
        <p:nvSpPr>
          <p:cNvPr id="10" name="Title 1"/>
          <p:cNvSpPr>
            <a:spLocks noGrp="1"/>
          </p:cNvSpPr>
          <p:nvPr>
            <p:ph type="title"/>
          </p:nvPr>
        </p:nvSpPr>
        <p:spPr>
          <a:xfrm>
            <a:off x="295275" y="214269"/>
            <a:ext cx="3344955" cy="639577"/>
          </a:xfrm>
        </p:spPr>
        <p:txBody>
          <a:bodyPr/>
          <a:lstStyle/>
          <a:p>
            <a:r>
              <a:rPr lang="en-US" dirty="0"/>
              <a:t>Continuous Automated Software Engineering</a:t>
            </a:r>
            <a:br>
              <a:rPr lang="en-US" dirty="0"/>
            </a:b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1086" y="1023818"/>
            <a:ext cx="3941980" cy="2260068"/>
          </a:xfrm>
          <a:prstGeom prst="rect">
            <a:avLst/>
          </a:prstGeom>
        </p:spPr>
      </p:pic>
    </p:spTree>
    <p:extLst>
      <p:ext uri="{BB962C8B-B14F-4D97-AF65-F5344CB8AC3E}">
        <p14:creationId xmlns:p14="http://schemas.microsoft.com/office/powerpoint/2010/main" val="101355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2"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48080" y="999420"/>
            <a:ext cx="3056490" cy="3954929"/>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endParaRPr lang="en-US" sz="1400" dirty="0">
              <a:latin typeface="Arial" panose="020B0604020202020204" pitchFamily="34" charset="0"/>
              <a:ea typeface="+mj-ea"/>
              <a:cs typeface="Arial" panose="020B0604020202020204" pitchFamily="34" charset="0"/>
            </a:endParaRPr>
          </a:p>
          <a:p>
            <a:pPr marL="171450" lvl="0" indent="-17145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Integrating DevOps pipelines in legacy environments</a:t>
            </a:r>
          </a:p>
          <a:p>
            <a:pPr marL="171450" lvl="0" indent="-171450">
              <a:spcAft>
                <a:spcPts val="600"/>
              </a:spcAft>
              <a:buFont typeface="Arial" panose="020B0604020202020204" pitchFamily="34" charset="0"/>
              <a:buChar char="•"/>
            </a:pPr>
            <a:r>
              <a:rPr lang="en-US" sz="1400" dirty="0" err="1">
                <a:latin typeface="Arial" panose="020B0604020202020204" pitchFamily="34" charset="0"/>
                <a:ea typeface="+mj-ea"/>
                <a:cs typeface="Arial" panose="020B0604020202020204" pitchFamily="34" charset="0"/>
              </a:rPr>
              <a:t>SecDevOps</a:t>
            </a:r>
            <a:r>
              <a:rPr lang="en-US" sz="1400" dirty="0">
                <a:latin typeface="Arial" panose="020B0604020202020204" pitchFamily="34" charset="0"/>
                <a:ea typeface="+mj-ea"/>
                <a:cs typeface="Arial" panose="020B0604020202020204" pitchFamily="34" charset="0"/>
              </a:rPr>
              <a:t>-enabled automated governance requires explainable, trusted evidence to support accreditation </a:t>
            </a:r>
          </a:p>
          <a:p>
            <a:pPr marL="171450" lvl="0" indent="-17145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Closing the gap with production-representative environments for complex safety-critical systems</a:t>
            </a:r>
          </a:p>
          <a:p>
            <a:pPr marL="171450" lvl="0" indent="-17145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Integration and alignment of acquisition/business and technical processes throughout the disparate elements of the acquisition ecosystem</a:t>
            </a:r>
          </a:p>
          <a:p>
            <a:pPr lvl="0">
              <a:spcAft>
                <a:spcPts val="600"/>
              </a:spcAft>
            </a:pPr>
            <a:r>
              <a:rPr lang="en-US" sz="1400" dirty="0">
                <a:latin typeface="Arial" panose="020B0604020202020204" pitchFamily="34" charset="0"/>
                <a:ea typeface="+mj-ea"/>
                <a:cs typeface="Arial" panose="020B0604020202020204" pitchFamily="34" charset="0"/>
              </a:rPr>
              <a:t> </a:t>
            </a:r>
            <a:endParaRPr lang="en-US" sz="1600" dirty="0">
              <a:latin typeface="Arial" panose="020B0604020202020204" pitchFamily="34" charset="0"/>
              <a:ea typeface="+mj-ea"/>
              <a:cs typeface="Arial" panose="020B0604020202020204" pitchFamily="34" charset="0"/>
            </a:endParaRPr>
          </a:p>
        </p:txBody>
      </p:sp>
      <p:sp>
        <p:nvSpPr>
          <p:cNvPr id="11" name="Title 1"/>
          <p:cNvSpPr>
            <a:spLocks noGrp="1"/>
          </p:cNvSpPr>
          <p:nvPr>
            <p:ph type="title"/>
          </p:nvPr>
        </p:nvSpPr>
        <p:spPr>
          <a:xfrm>
            <a:off x="295275" y="214269"/>
            <a:ext cx="3344955" cy="639577"/>
          </a:xfrm>
        </p:spPr>
        <p:txBody>
          <a:bodyPr/>
          <a:lstStyle/>
          <a:p>
            <a:r>
              <a:rPr lang="en-US" dirty="0"/>
              <a:t>Continuous Automated Software Engineering</a:t>
            </a:r>
            <a:br>
              <a:rPr lang="en-US" dirty="0"/>
            </a:br>
            <a:endParaRPr lang="en-US" dirty="0"/>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0190" y="3962181"/>
            <a:ext cx="648180" cy="593572"/>
          </a:xfrm>
          <a:prstGeom prst="rect">
            <a:avLst/>
          </a:prstGeom>
        </p:spPr>
      </p:pic>
      <p:grpSp>
        <p:nvGrpSpPr>
          <p:cNvPr id="17" name="Group 16"/>
          <p:cNvGrpSpPr/>
          <p:nvPr/>
        </p:nvGrpSpPr>
        <p:grpSpPr>
          <a:xfrm>
            <a:off x="3781855" y="3885713"/>
            <a:ext cx="4252760" cy="835868"/>
            <a:chOff x="3844379" y="3436372"/>
            <a:chExt cx="3566911" cy="835868"/>
          </a:xfrm>
        </p:grpSpPr>
        <p:sp>
          <p:nvSpPr>
            <p:cNvPr id="18" name="Rectangle 17"/>
            <p:cNvSpPr/>
            <p:nvPr/>
          </p:nvSpPr>
          <p:spPr>
            <a:xfrm>
              <a:off x="3844379" y="3441243"/>
              <a:ext cx="3566911" cy="830997"/>
            </a:xfrm>
            <a:prstGeom prst="rect">
              <a:avLst/>
            </a:prstGeom>
          </p:spPr>
          <p:txBody>
            <a:bodyPr wrap="square">
              <a:spAutoFit/>
            </a:bodyPr>
            <a:lstStyle/>
            <a:p>
              <a:r>
                <a:rPr lang="en-US" sz="1200" i="1" dirty="0">
                  <a:solidFill>
                    <a:srgbClr val="158197"/>
                  </a:solidFill>
                  <a:latin typeface="Arial" panose="020B0604020202020204" pitchFamily="34" charset="0"/>
                  <a:cs typeface="Arial" panose="020B0604020202020204" pitchFamily="34" charset="0"/>
                </a:rPr>
                <a:t>“In a future war we could be changing software every day as a necessary factor for winning” </a:t>
              </a:r>
            </a:p>
            <a:p>
              <a:pPr>
                <a:tabLst>
                  <a:tab pos="342900" algn="l"/>
                  <a:tab pos="457200" algn="l"/>
                  <a:tab pos="1143000" algn="l"/>
                  <a:tab pos="1257300" algn="l"/>
                </a:tabLst>
              </a:pPr>
              <a:r>
                <a:rPr lang="en-US" sz="1400" i="1" dirty="0">
                  <a:solidFill>
                    <a:srgbClr val="158197"/>
                  </a:solidFill>
                  <a:latin typeface="Arial" panose="020B0604020202020204" pitchFamily="34" charset="0"/>
                  <a:cs typeface="Arial" panose="020B0604020202020204" pitchFamily="34" charset="0"/>
                </a:rPr>
                <a:t>			</a:t>
              </a:r>
              <a:r>
                <a:rPr lang="en-US" sz="1000" i="1" dirty="0">
                  <a:solidFill>
                    <a:srgbClr val="158197"/>
                  </a:solidFill>
                  <a:latin typeface="Arial" panose="020B0604020202020204" pitchFamily="34" charset="0"/>
                  <a:cs typeface="Arial" panose="020B0604020202020204" pitchFamily="34" charset="0"/>
                </a:rPr>
                <a:t>–Dr. Will Roper, Assistant Secretary of the Air 			  Force for Acquisition, Technology and Logistics</a:t>
              </a:r>
            </a:p>
          </p:txBody>
        </p:sp>
        <p:cxnSp>
          <p:nvCxnSpPr>
            <p:cNvPr id="19" name="Straight Connector 18"/>
            <p:cNvCxnSpPr/>
            <p:nvPr/>
          </p:nvCxnSpPr>
          <p:spPr>
            <a:xfrm flipH="1">
              <a:off x="3844379" y="3436372"/>
              <a:ext cx="1" cy="746509"/>
            </a:xfrm>
            <a:prstGeom prst="line">
              <a:avLst/>
            </a:prstGeom>
            <a:ln>
              <a:solidFill>
                <a:srgbClr val="89BFCA"/>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3829050" y="210186"/>
            <a:ext cx="5101098" cy="35240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a:xfrm>
            <a:off x="3910164" y="306048"/>
            <a:ext cx="2724150" cy="227964"/>
          </a:xfrm>
          <a:prstGeom prst="rect">
            <a:avLst/>
          </a:prstGeom>
          <a:solidFill>
            <a:schemeClr val="bg1"/>
          </a:solidFill>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sz="1200" b="1" dirty="0"/>
              <a:t> Iterative Development Process</a:t>
            </a:r>
            <a:br>
              <a:rPr lang="en-US" sz="1200" dirty="0"/>
            </a:br>
            <a:endParaRPr lang="en-US" sz="1200" dirty="0"/>
          </a:p>
        </p:txBody>
      </p:sp>
      <p:pic>
        <p:nvPicPr>
          <p:cNvPr id="12" name="Picture 11">
            <a:extLst>
              <a:ext uri="{FF2B5EF4-FFF2-40B4-BE49-F238E27FC236}">
                <a16:creationId xmlns:a16="http://schemas.microsoft.com/office/drawing/2014/main" id="{DD6802E6-D6C4-484A-9548-537CEB0DF9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7420" y="534012"/>
            <a:ext cx="3842770" cy="3149711"/>
          </a:xfrm>
          <a:prstGeom prst="rect">
            <a:avLst/>
          </a:prstGeom>
        </p:spPr>
      </p:pic>
    </p:spTree>
    <p:extLst>
      <p:ext uri="{BB962C8B-B14F-4D97-AF65-F5344CB8AC3E}">
        <p14:creationId xmlns:p14="http://schemas.microsoft.com/office/powerpoint/2010/main" val="26669856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F16E7-D18A-4C44-BACE-D5119A509567}"/>
              </a:ext>
            </a:extLst>
          </p:cNvPr>
          <p:cNvSpPr/>
          <p:nvPr/>
        </p:nvSpPr>
        <p:spPr>
          <a:xfrm>
            <a:off x="-2" y="-11953"/>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6" y="214269"/>
            <a:ext cx="3105149" cy="639577"/>
          </a:xfrm>
        </p:spPr>
        <p:txBody>
          <a:bodyPr/>
          <a:lstStyle/>
          <a:p>
            <a:r>
              <a:rPr lang="en-US" dirty="0"/>
              <a:t>Internet of Things (IoT)</a:t>
            </a:r>
            <a:br>
              <a:rPr lang="en-US" dirty="0"/>
            </a:br>
            <a:r>
              <a:rPr lang="en-US" dirty="0"/>
              <a:t>Platforms</a:t>
            </a:r>
            <a:br>
              <a:rPr lang="en-US" dirty="0"/>
            </a:br>
            <a:endParaRPr lang="en-US" dirty="0"/>
          </a:p>
        </p:txBody>
      </p:sp>
      <p:sp>
        <p:nvSpPr>
          <p:cNvPr id="3" name="Content Placeholder 2"/>
          <p:cNvSpPr>
            <a:spLocks noGrp="1"/>
          </p:cNvSpPr>
          <p:nvPr>
            <p:ph idx="1"/>
          </p:nvPr>
        </p:nvSpPr>
        <p:spPr>
          <a:xfrm>
            <a:off x="295275" y="1090025"/>
            <a:ext cx="3037859" cy="3499579"/>
          </a:xfrm>
        </p:spPr>
        <p:txBody>
          <a:bodyPr/>
          <a:lstStyle/>
          <a:p>
            <a:pPr>
              <a:lnSpc>
                <a:spcPts val="1900"/>
              </a:lnSpc>
            </a:pPr>
            <a:r>
              <a:rPr lang="en-US" sz="1400" dirty="0"/>
              <a:t>An internet of things (IoT) platform is software that enables development, deployment, and management of solutions that connect to and capture data from IoT endpoints. </a:t>
            </a:r>
          </a:p>
          <a:p>
            <a:pPr>
              <a:lnSpc>
                <a:spcPts val="1900"/>
              </a:lnSpc>
            </a:pPr>
            <a:r>
              <a:rPr lang="en-US" sz="1400" dirty="0"/>
              <a:t>IoT platforms can be delivered as a hybrid combination of edge platforms and/or cloud IoT platform as a service.</a:t>
            </a:r>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640230" y="1776936"/>
            <a:ext cx="5010150" cy="2539157"/>
          </a:xfrm>
          <a:prstGeom prst="rect">
            <a:avLst/>
          </a:prstGeom>
        </p:spPr>
        <p:txBody>
          <a:bodyPr wrap="square">
            <a:spAutoFit/>
          </a:bodyPr>
          <a:lstStyle/>
          <a:p>
            <a:pPr>
              <a:spcAft>
                <a:spcPts val="600"/>
              </a:spcAft>
            </a:pPr>
            <a:r>
              <a:rPr lang="en-US" sz="1400" b="1" dirty="0">
                <a:latin typeface="Arial" panose="020B0604020202020204" pitchFamily="34" charset="0"/>
                <a:cs typeface="Arial" panose="020B0604020202020204" pitchFamily="34" charset="0"/>
              </a:rPr>
              <a:t>DoD Connections</a:t>
            </a:r>
            <a:endParaRPr lang="en-US" sz="1400" dirty="0">
              <a:latin typeface="Arial" panose="020B0604020202020204" pitchFamily="34" charset="0"/>
              <a:cs typeface="Arial" panose="020B0604020202020204" pitchFamily="34" charset="0"/>
            </a:endParaRP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Edge devices for tactical users that collect and process data from </a:t>
            </a:r>
            <a:r>
              <a:rPr lang="en-US" sz="1200" dirty="0" err="1">
                <a:latin typeface="Arial" panose="020B0604020202020204" pitchFamily="34" charset="0"/>
                <a:cs typeface="Arial" panose="020B0604020202020204" pitchFamily="34" charset="0"/>
              </a:rPr>
              <a:t>IoT</a:t>
            </a:r>
            <a:r>
              <a:rPr lang="en-US" sz="1200" dirty="0">
                <a:latin typeface="Arial" panose="020B0604020202020204" pitchFamily="34" charset="0"/>
                <a:cs typeface="Arial" panose="020B0604020202020204" pitchFamily="34" charset="0"/>
              </a:rPr>
              <a:t> devices</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Managing security risks from commercial devices at the edge to further enable the DoD’s use of </a:t>
            </a:r>
            <a:r>
              <a:rPr lang="en-US" sz="1200" dirty="0" err="1">
                <a:latin typeface="Arial" panose="020B0604020202020204" pitchFamily="34" charset="0"/>
                <a:cs typeface="Arial" panose="020B0604020202020204" pitchFamily="34" charset="0"/>
              </a:rPr>
              <a:t>IoT</a:t>
            </a:r>
            <a:r>
              <a:rPr lang="en-US" sz="1200" dirty="0">
                <a:latin typeface="Arial" panose="020B0604020202020204" pitchFamily="34" charset="0"/>
                <a:cs typeface="Arial" panose="020B0604020202020204" pitchFamily="34" charset="0"/>
              </a:rPr>
              <a:t> technology</a:t>
            </a:r>
          </a:p>
          <a:p>
            <a:pPr marL="228600" indent="-228600">
              <a:spcBef>
                <a:spcPts val="600"/>
              </a:spcBef>
              <a:buFont typeface="Arial" panose="020B0604020202020204" pitchFamily="34" charset="0"/>
              <a:buChar char="•"/>
            </a:pPr>
            <a:r>
              <a:rPr lang="en-US" sz="1200" dirty="0" err="1">
                <a:latin typeface="Arial" panose="020B0604020202020204" pitchFamily="34" charset="0"/>
                <a:cs typeface="Arial" panose="020B0604020202020204" pitchFamily="34" charset="0"/>
              </a:rPr>
              <a:t>IoT</a:t>
            </a:r>
            <a:r>
              <a:rPr lang="en-US" sz="1200" dirty="0">
                <a:latin typeface="Arial" panose="020B0604020202020204" pitchFamily="34" charset="0"/>
                <a:cs typeface="Arial" panose="020B0604020202020204" pitchFamily="34" charset="0"/>
              </a:rPr>
              <a:t> applications within the DoD typically incorporate several aspects of big data, AI/ML, and the cloud</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While the DoD has made progress in adopting </a:t>
            </a:r>
            <a:r>
              <a:rPr lang="en-US" sz="1200" dirty="0" err="1">
                <a:latin typeface="Arial" panose="020B0604020202020204" pitchFamily="34" charset="0"/>
                <a:cs typeface="Arial" panose="020B0604020202020204" pitchFamily="34" charset="0"/>
              </a:rPr>
              <a:t>IoT</a:t>
            </a:r>
            <a:r>
              <a:rPr lang="en-US" sz="1200" dirty="0">
                <a:latin typeface="Arial" panose="020B0604020202020204" pitchFamily="34" charset="0"/>
                <a:cs typeface="Arial" panose="020B0604020202020204" pitchFamily="34" charset="0"/>
              </a:rPr>
              <a:t> technologies, there are still many unexplored/untapped use cases, such as growth in off-battlefield application areas including facility management and environmental monitoring</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3774" y="-1"/>
            <a:ext cx="5619752" cy="1524001"/>
          </a:xfrm>
          <a:prstGeom prst="rect">
            <a:avLst/>
          </a:prstGeom>
        </p:spPr>
      </p:pic>
      <p:cxnSp>
        <p:nvCxnSpPr>
          <p:cNvPr id="8" name="Straight Connector 7"/>
          <p:cNvCxnSpPr/>
          <p:nvPr/>
        </p:nvCxnSpPr>
        <p:spPr>
          <a:xfrm>
            <a:off x="3533773" y="1522514"/>
            <a:ext cx="5610227" cy="3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7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6950" y="926504"/>
            <a:ext cx="5327636" cy="1754326"/>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lvl="0"/>
            <a:endParaRPr lang="en-US" sz="1600" b="1" dirty="0">
              <a:latin typeface="Arial" panose="020B0604020202020204" pitchFamily="34" charset="0"/>
              <a:cs typeface="Arial" panose="020B0604020202020204" pitchFamily="34" charset="0"/>
            </a:endParaRPr>
          </a:p>
          <a:p>
            <a:pPr marL="285750" lvl="0" indent="-285750">
              <a:spcAft>
                <a:spcPts val="8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Secure IoT platforms</a:t>
            </a:r>
          </a:p>
          <a:p>
            <a:pPr marL="285750" lvl="0" indent="-285750">
              <a:spcAft>
                <a:spcPts val="8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Edge ML for IoT</a:t>
            </a:r>
          </a:p>
          <a:p>
            <a:pPr marL="285750" lvl="0" indent="-285750">
              <a:spcAft>
                <a:spcPts val="8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5G and IoT</a:t>
            </a:r>
          </a:p>
          <a:p>
            <a:pPr marL="285750" lvl="0" indent="-285750">
              <a:spcAft>
                <a:spcPts val="8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Changing interaction models with technology</a:t>
            </a:r>
          </a:p>
        </p:txBody>
      </p:sp>
      <p:sp>
        <p:nvSpPr>
          <p:cNvPr id="30" name="Title 1"/>
          <p:cNvSpPr>
            <a:spLocks noGrp="1"/>
          </p:cNvSpPr>
          <p:nvPr>
            <p:ph type="title"/>
          </p:nvPr>
        </p:nvSpPr>
        <p:spPr>
          <a:xfrm>
            <a:off x="295276" y="214269"/>
            <a:ext cx="3105149" cy="639577"/>
          </a:xfrm>
        </p:spPr>
        <p:txBody>
          <a:bodyPr/>
          <a:lstStyle/>
          <a:p>
            <a:r>
              <a:rPr lang="en-US" dirty="0"/>
              <a:t>Internet of Things (IoT) Platforms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4272" y="926504"/>
            <a:ext cx="3775718" cy="2357726"/>
          </a:xfrm>
          <a:prstGeom prst="rect">
            <a:avLst/>
          </a:prstGeom>
        </p:spPr>
      </p:pic>
    </p:spTree>
    <p:extLst>
      <p:ext uri="{BB962C8B-B14F-4D97-AF65-F5344CB8AC3E}">
        <p14:creationId xmlns:p14="http://schemas.microsoft.com/office/powerpoint/2010/main" val="49280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2"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295276" y="214269"/>
            <a:ext cx="3105149" cy="639577"/>
          </a:xfrm>
        </p:spPr>
        <p:txBody>
          <a:bodyPr/>
          <a:lstStyle/>
          <a:p>
            <a:r>
              <a:rPr lang="en-US" dirty="0"/>
              <a:t>Internet of Things (IoT)</a:t>
            </a:r>
            <a:br>
              <a:rPr lang="en-US" dirty="0"/>
            </a:br>
            <a:r>
              <a:rPr lang="en-US" dirty="0"/>
              <a:t>Platforms</a:t>
            </a:r>
            <a:br>
              <a:rPr lang="en-US" dirty="0"/>
            </a:br>
            <a:endParaRPr lang="en-US" dirty="0"/>
          </a:p>
        </p:txBody>
      </p:sp>
      <p:sp>
        <p:nvSpPr>
          <p:cNvPr id="15" name="Rectangle 14"/>
          <p:cNvSpPr/>
          <p:nvPr/>
        </p:nvSpPr>
        <p:spPr>
          <a:xfrm>
            <a:off x="295275" y="1088588"/>
            <a:ext cx="2824009" cy="3339376"/>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p>
          <a:p>
            <a:pPr marL="114300" indent="-114300">
              <a:spcAft>
                <a:spcPts val="600"/>
              </a:spcAft>
              <a:buFont typeface="Arial" panose="020B0604020202020204" pitchFamily="34" charset="0"/>
              <a:buChar char="•"/>
            </a:pPr>
            <a:r>
              <a:rPr lang="en-US" sz="1400" dirty="0" err="1">
                <a:latin typeface="Arial" panose="020B0604020202020204" pitchFamily="34" charset="0"/>
                <a:ea typeface="+mj-ea"/>
                <a:cs typeface="Arial" panose="020B0604020202020204" pitchFamily="34" charset="0"/>
              </a:rPr>
              <a:t>IoT</a:t>
            </a:r>
            <a:r>
              <a:rPr lang="en-US" sz="1400" dirty="0">
                <a:latin typeface="Arial" panose="020B0604020202020204" pitchFamily="34" charset="0"/>
                <a:ea typeface="+mj-ea"/>
                <a:cs typeface="Arial" panose="020B0604020202020204" pitchFamily="34" charset="0"/>
              </a:rPr>
              <a:t> security (at the top of the challenges list, in particular for DoD)</a:t>
            </a:r>
          </a:p>
          <a:p>
            <a:pPr marL="11430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Hardware dependency and connectivity</a:t>
            </a:r>
          </a:p>
          <a:p>
            <a:pPr marL="11430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IoT data deluge</a:t>
            </a:r>
          </a:p>
          <a:p>
            <a:pPr marL="11430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Lack of regulations, in particular from government to accelerate application of IoT advances for the public sector (e.g., for smart cities) </a:t>
            </a:r>
          </a:p>
          <a:p>
            <a:pPr lvl="0">
              <a:spcAft>
                <a:spcPts val="600"/>
              </a:spcAft>
            </a:pPr>
            <a:endParaRPr lang="en-US" sz="1600" b="1" dirty="0">
              <a:latin typeface="Arial" panose="020B0604020202020204" pitchFamily="34" charset="0"/>
              <a:ea typeface="+mj-ea"/>
              <a:cs typeface="Arial" panose="020B0604020202020204" pitchFamily="34" charset="0"/>
            </a:endParaRPr>
          </a:p>
        </p:txBody>
      </p:sp>
      <p:sp>
        <p:nvSpPr>
          <p:cNvPr id="2" name="Rectangle 1"/>
          <p:cNvSpPr/>
          <p:nvPr/>
        </p:nvSpPr>
        <p:spPr>
          <a:xfrm>
            <a:off x="7102039" y="1863237"/>
            <a:ext cx="1946478" cy="2154436"/>
          </a:xfrm>
          <a:prstGeom prst="rect">
            <a:avLst/>
          </a:prstGeom>
        </p:spPr>
        <p:txBody>
          <a:bodyPr wrap="square">
            <a:spAutoFit/>
          </a:bodyPr>
          <a:lstStyle/>
          <a:p>
            <a:r>
              <a:rPr lang="en-US" sz="1200" dirty="0">
                <a:solidFill>
                  <a:schemeClr val="accent5">
                    <a:lumMod val="75000"/>
                  </a:schemeClr>
                </a:solidFill>
                <a:latin typeface="Arial" panose="020B0604020202020204" pitchFamily="34" charset="0"/>
                <a:cs typeface="Arial" panose="020B0604020202020204" pitchFamily="34" charset="0"/>
              </a:rPr>
              <a:t>International Data Corporation reports that, by next year, “over 20% of container instances will be running at edge locations serving IoT workloads,” which supports the use of edge computing as a solution for the “IoT data deluge.” </a:t>
            </a:r>
          </a:p>
          <a:p>
            <a:endParaRPr lang="en-US"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Rectangle 3"/>
          <p:cNvSpPr/>
          <p:nvPr/>
        </p:nvSpPr>
        <p:spPr>
          <a:xfrm>
            <a:off x="3829050" y="337259"/>
            <a:ext cx="5241512" cy="1415772"/>
          </a:xfrm>
          <a:prstGeom prst="rect">
            <a:avLst/>
          </a:prstGeom>
        </p:spPr>
        <p:txBody>
          <a:bodyPr wrap="square">
            <a:spAutoFit/>
          </a:bodyPr>
          <a:lstStyle/>
          <a:p>
            <a:r>
              <a:rPr lang="en-US" dirty="0">
                <a:solidFill>
                  <a:srgbClr val="002060"/>
                </a:solidFill>
              </a:rPr>
              <a:t>“</a:t>
            </a:r>
            <a:r>
              <a:rPr lang="en-US" sz="1400" i="1" dirty="0">
                <a:solidFill>
                  <a:srgbClr val="002060"/>
                </a:solidFill>
                <a:latin typeface="Arial" panose="020B0604020202020204" pitchFamily="34" charset="0"/>
                <a:cs typeface="Arial" panose="020B0604020202020204" pitchFamily="34" charset="0"/>
              </a:rPr>
              <a:t>IoT represents the next phase in the evolution of technology…If the government and DoD aren’t involved in shaping the security of these devices, we’re going to find ourselves at a severe loss.”</a:t>
            </a:r>
          </a:p>
          <a:p>
            <a:pPr>
              <a:tabLst>
                <a:tab pos="1543050" algn="l"/>
              </a:tabLst>
            </a:pPr>
            <a:r>
              <a:rPr lang="en-US" sz="1200" i="1" dirty="0">
                <a:solidFill>
                  <a:schemeClr val="tx2">
                    <a:lumMod val="60000"/>
                    <a:lumOff val="40000"/>
                  </a:schemeClr>
                </a:solidFill>
                <a:latin typeface="Arial" panose="020B0604020202020204" pitchFamily="34" charset="0"/>
                <a:cs typeface="Arial" panose="020B0604020202020204" pitchFamily="34" charset="0"/>
              </a:rPr>
              <a:t>			</a:t>
            </a:r>
            <a:r>
              <a:rPr lang="en-US" sz="1000" i="1" dirty="0">
                <a:solidFill>
                  <a:srgbClr val="002060"/>
                </a:solidFill>
                <a:latin typeface="Arial" panose="020B0604020202020204" pitchFamily="34" charset="0"/>
                <a:cs typeface="Arial" panose="020B0604020202020204" pitchFamily="34" charset="0"/>
              </a:rPr>
              <a:t>–National Security Agency</a:t>
            </a:r>
          </a:p>
          <a:p>
            <a:endParaRPr lang="en-US" sz="1400" i="1" dirty="0">
              <a:solidFill>
                <a:srgbClr val="002060"/>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6281" y="337259"/>
            <a:ext cx="0" cy="824791"/>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829050" y="1753031"/>
            <a:ext cx="3111719" cy="2501879"/>
            <a:chOff x="3746281" y="1753031"/>
            <a:chExt cx="3111719" cy="2501879"/>
          </a:xfrm>
        </p:grpSpPr>
        <p:sp>
          <p:nvSpPr>
            <p:cNvPr id="18" name="Rectangle 17"/>
            <p:cNvSpPr/>
            <p:nvPr/>
          </p:nvSpPr>
          <p:spPr>
            <a:xfrm>
              <a:off x="3746281" y="1753031"/>
              <a:ext cx="3111719" cy="25018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6281" y="1863237"/>
              <a:ext cx="3078246" cy="2356061"/>
            </a:xfrm>
            <a:prstGeom prst="rect">
              <a:avLst/>
            </a:prstGeom>
          </p:spPr>
        </p:pic>
      </p:grpSp>
      <p:sp>
        <p:nvSpPr>
          <p:cNvPr id="20" name="TextBox 19"/>
          <p:cNvSpPr txBox="1"/>
          <p:nvPr/>
        </p:nvSpPr>
        <p:spPr>
          <a:xfrm>
            <a:off x="5006109" y="4254910"/>
            <a:ext cx="1758815" cy="246221"/>
          </a:xfrm>
          <a:prstGeom prst="rect">
            <a:avLst/>
          </a:prstGeom>
          <a:noFill/>
        </p:spPr>
        <p:txBody>
          <a:bodyPr wrap="none" rtlCol="0">
            <a:spAutoFit/>
          </a:bodyPr>
          <a:lstStyle/>
          <a:p>
            <a:pPr algn="l"/>
            <a:r>
              <a:rPr lang="en-US" sz="1000" b="0" i="1" dirty="0">
                <a:latin typeface="Arial" panose="020B0604020202020204" pitchFamily="34" charset="0"/>
                <a:cs typeface="Arial" panose="020B0604020202020204" pitchFamily="34" charset="0"/>
              </a:rPr>
              <a:t>Source data: ARM Holdings</a:t>
            </a:r>
          </a:p>
        </p:txBody>
      </p:sp>
    </p:spTree>
    <p:extLst>
      <p:ext uri="{BB962C8B-B14F-4D97-AF65-F5344CB8AC3E}">
        <p14:creationId xmlns:p14="http://schemas.microsoft.com/office/powerpoint/2010/main" val="17089067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6" y="214269"/>
            <a:ext cx="3048815" cy="639577"/>
          </a:xfrm>
        </p:spPr>
        <p:txBody>
          <a:bodyPr/>
          <a:lstStyle/>
          <a:p>
            <a:r>
              <a:rPr lang="en-US" dirty="0"/>
              <a:t>Digital Thread and Digital Twin</a:t>
            </a:r>
            <a:br>
              <a:rPr lang="en-US" dirty="0"/>
            </a:br>
            <a:endParaRPr lang="en-US" dirty="0"/>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724275" y="1619560"/>
            <a:ext cx="5221941" cy="2923877"/>
          </a:xfrm>
          <a:prstGeom prst="rect">
            <a:avLst/>
          </a:prstGeom>
        </p:spPr>
        <p:txBody>
          <a:bodyPr wrap="square">
            <a:spAutoFit/>
          </a:bodyPr>
          <a:lstStyle/>
          <a:p>
            <a:pPr>
              <a:spcAft>
                <a:spcPts val="600"/>
              </a:spcAft>
            </a:pPr>
            <a:r>
              <a:rPr lang="en-US" sz="1400" b="1" dirty="0">
                <a:latin typeface="Arial" panose="020B0604020202020204" pitchFamily="34" charset="0"/>
                <a:cs typeface="Arial" panose="020B0604020202020204" pitchFamily="34" charset="0"/>
              </a:rPr>
              <a:t>DoD Connections</a:t>
            </a:r>
            <a:endParaRPr lang="en-US" sz="1400" dirty="0">
              <a:latin typeface="Arial" panose="020B0604020202020204" pitchFamily="34" charset="0"/>
              <a:cs typeface="Arial" panose="020B0604020202020204" pitchFamily="34" charset="0"/>
            </a:endParaRP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DoD recognizes that the “fly-fix-fly” or “operate-fix-operate” modes of operation are not sustainable anymore. Digital thread and digital twin are the next-generation models, which also incorporate model-based-engineering techniques. </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DoD has several small to large efforts underway in this area (e.g., at AFRL; three pilots in Air Force)</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“AFRL began investigating a digital twin approach to predict aircraft structural life around 2009. Recent discussion with the AFRL lead indicates they see it as a 30+ year objective (</a:t>
            </a:r>
            <a:r>
              <a:rPr lang="en-US" sz="1200" dirty="0" err="1">
                <a:latin typeface="Arial" panose="020B0604020202020204" pitchFamily="34" charset="0"/>
                <a:cs typeface="Arial" panose="020B0604020202020204" pitchFamily="34" charset="0"/>
              </a:rPr>
              <a:t>Tuegel</a:t>
            </a:r>
            <a:r>
              <a:rPr lang="en-US" sz="1200" dirty="0">
                <a:latin typeface="Arial" panose="020B0604020202020204" pitchFamily="34" charset="0"/>
                <a:cs typeface="Arial" panose="020B0604020202020204" pitchFamily="34" charset="0"/>
              </a:rPr>
              <a:t>),” in </a:t>
            </a:r>
            <a:r>
              <a:rPr lang="en-US" sz="1200" i="1" dirty="0">
                <a:latin typeface="Arial" panose="020B0604020202020204" pitchFamily="34" charset="0"/>
                <a:cs typeface="Arial" panose="020B0604020202020204" pitchFamily="34" charset="0"/>
              </a:rPr>
              <a:t>Navy Platform Digital Twin, </a:t>
            </a:r>
            <a:r>
              <a:rPr lang="en-US" sz="1200" dirty="0">
                <a:latin typeface="Arial" panose="020B0604020202020204" pitchFamily="34" charset="0"/>
                <a:cs typeface="Arial" panose="020B0604020202020204" pitchFamily="34" charset="0"/>
              </a:rPr>
              <a:t>by Thomas C. Fu, PhD, SES Director, Ship Systems &amp; Engineering Research, May 2017</a:t>
            </a:r>
          </a:p>
          <a:p>
            <a:pPr marL="228600" indent="-228600">
              <a:spcBef>
                <a:spcPts val="6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3773" y="0"/>
            <a:ext cx="5610227" cy="1529643"/>
          </a:xfrm>
          <a:prstGeom prst="rect">
            <a:avLst/>
          </a:prstGeom>
        </p:spPr>
      </p:pic>
      <p:sp>
        <p:nvSpPr>
          <p:cNvPr id="16" name="Content Placeholder 2"/>
          <p:cNvSpPr txBox="1">
            <a:spLocks/>
          </p:cNvSpPr>
          <p:nvPr/>
        </p:nvSpPr>
        <p:spPr>
          <a:xfrm>
            <a:off x="338135" y="1090322"/>
            <a:ext cx="2776540" cy="3662653"/>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800"/>
              </a:spcBef>
            </a:pPr>
            <a:r>
              <a:rPr lang="en-US" sz="1400" dirty="0"/>
              <a:t>The </a:t>
            </a:r>
            <a:r>
              <a:rPr lang="en-US" sz="1400" i="1" dirty="0"/>
              <a:t>digital thread </a:t>
            </a:r>
            <a:r>
              <a:rPr lang="en-US" sz="1400" dirty="0"/>
              <a:t>is a model of the system that begins at conceptualization and evolves through its life to retirement; the </a:t>
            </a:r>
            <a:r>
              <a:rPr lang="en-US" sz="1400" i="1" dirty="0"/>
              <a:t>digital twin </a:t>
            </a:r>
            <a:r>
              <a:rPr lang="en-US" sz="1400" dirty="0"/>
              <a:t>is a model of the system as built, including any manufacturing discrepancies, that is used to support the system in service.</a:t>
            </a:r>
          </a:p>
          <a:p>
            <a:pPr>
              <a:spcBef>
                <a:spcPts val="1800"/>
              </a:spcBef>
            </a:pPr>
            <a:r>
              <a:rPr lang="en-US" sz="1400" dirty="0"/>
              <a:t>Digital twins include the model, data, a one-to-one association to the object, and the ability to monitor it. </a:t>
            </a:r>
            <a:endParaRPr lang="en-US" sz="1400" dirty="0">
              <a:solidFill>
                <a:srgbClr val="FF0000"/>
              </a:solidFill>
            </a:endParaRPr>
          </a:p>
          <a:p>
            <a:pPr>
              <a:spcBef>
                <a:spcPts val="1800"/>
              </a:spcBef>
            </a:pPr>
            <a:endParaRPr lang="en-US" sz="1600" dirty="0"/>
          </a:p>
          <a:p>
            <a:pPr>
              <a:spcBef>
                <a:spcPts val="1800"/>
              </a:spcBef>
            </a:pPr>
            <a:endParaRPr lang="en-US" sz="1600" dirty="0"/>
          </a:p>
          <a:p>
            <a:pPr>
              <a:spcBef>
                <a:spcPts val="1800"/>
              </a:spcBef>
            </a:pPr>
            <a:endParaRPr lang="en-US" sz="1600" dirty="0"/>
          </a:p>
        </p:txBody>
      </p:sp>
    </p:spTree>
    <p:extLst>
      <p:ext uri="{BB962C8B-B14F-4D97-AF65-F5344CB8AC3E}">
        <p14:creationId xmlns:p14="http://schemas.microsoft.com/office/powerpoint/2010/main" val="207365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6950" y="998216"/>
            <a:ext cx="5166635" cy="2107436"/>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Developing modeling techniques for digital twins </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Real-time and data architectures to leverage digital twins</a:t>
            </a:r>
          </a:p>
          <a:p>
            <a:pPr marL="171450" lvl="0" indent="-171450">
              <a:lnSpc>
                <a:spcPts val="1700"/>
              </a:lnSpc>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Applying ML techniques to continuously update and learn from collected data</a:t>
            </a:r>
            <a:endParaRPr lang="en-US" sz="1400" i="1" dirty="0">
              <a:solidFill>
                <a:srgbClr val="FF0000"/>
              </a:solidFill>
              <a:latin typeface="Arial" panose="020B0604020202020204" pitchFamily="34" charset="0"/>
              <a:cs typeface="Arial" panose="020B0604020202020204" pitchFamily="34" charset="0"/>
            </a:endParaRP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Real-time data analysis and decision support</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Predictive and just-in-time maintenance to improve supply chain resource management</a:t>
            </a:r>
          </a:p>
        </p:txBody>
      </p:sp>
      <p:sp>
        <p:nvSpPr>
          <p:cNvPr id="30" name="Title 1"/>
          <p:cNvSpPr>
            <a:spLocks noGrp="1"/>
          </p:cNvSpPr>
          <p:nvPr>
            <p:ph type="title"/>
          </p:nvPr>
        </p:nvSpPr>
        <p:spPr>
          <a:xfrm>
            <a:off x="295276" y="214269"/>
            <a:ext cx="3105149" cy="639577"/>
          </a:xfrm>
        </p:spPr>
        <p:txBody>
          <a:bodyPr/>
          <a:lstStyle/>
          <a:p>
            <a:r>
              <a:rPr lang="en-US" dirty="0"/>
              <a:t>Digital Thread and Digital Twin</a:t>
            </a:r>
            <a:br>
              <a:rPr lang="en-US" dirty="0"/>
            </a:br>
            <a:endParaRPr lang="en-US" dirty="0"/>
          </a:p>
        </p:txBody>
      </p:sp>
      <p:pic>
        <p:nvPicPr>
          <p:cNvPr id="6" name="Picture 5"/>
          <p:cNvPicPr>
            <a:picLocks noChangeAspect="1"/>
          </p:cNvPicPr>
          <p:nvPr/>
        </p:nvPicPr>
        <p:blipFill>
          <a:blip r:embed="rId3"/>
          <a:stretch>
            <a:fillRect/>
          </a:stretch>
        </p:blipFill>
        <p:spPr>
          <a:xfrm>
            <a:off x="4971579" y="998216"/>
            <a:ext cx="3682303" cy="2432515"/>
          </a:xfrm>
          <a:prstGeom prst="rect">
            <a:avLst/>
          </a:prstGeom>
        </p:spPr>
      </p:pic>
    </p:spTree>
    <p:extLst>
      <p:ext uri="{BB962C8B-B14F-4D97-AF65-F5344CB8AC3E}">
        <p14:creationId xmlns:p14="http://schemas.microsoft.com/office/powerpoint/2010/main" val="143118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2"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23850" y="214161"/>
            <a:ext cx="3105149" cy="639577"/>
          </a:xfrm>
        </p:spPr>
        <p:txBody>
          <a:bodyPr/>
          <a:lstStyle/>
          <a:p>
            <a:r>
              <a:rPr lang="en-US" dirty="0"/>
              <a:t>Digital Thread and Digital Twin</a:t>
            </a:r>
            <a:br>
              <a:rPr lang="en-US" dirty="0"/>
            </a:br>
            <a:endParaRPr lang="en-US" dirty="0"/>
          </a:p>
        </p:txBody>
      </p:sp>
      <p:sp>
        <p:nvSpPr>
          <p:cNvPr id="15" name="Rectangle 14"/>
          <p:cNvSpPr/>
          <p:nvPr/>
        </p:nvSpPr>
        <p:spPr>
          <a:xfrm>
            <a:off x="238125" y="972264"/>
            <a:ext cx="3109759" cy="3485570"/>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p>
          <a:p>
            <a:pPr marL="114300" indent="-114300">
              <a:spcAft>
                <a:spcPts val="600"/>
              </a:spcAft>
              <a:buFont typeface="Arial" panose="020B0604020202020204" pitchFamily="34" charset="0"/>
              <a:buChar char="•"/>
            </a:pPr>
            <a:r>
              <a:rPr lang="en-US" sz="1350" dirty="0">
                <a:latin typeface="Arial" panose="020B0604020202020204" pitchFamily="34" charset="0"/>
                <a:ea typeface="+mj-ea"/>
                <a:cs typeface="Arial" panose="020B0604020202020204" pitchFamily="34" charset="0"/>
              </a:rPr>
              <a:t>Implementing such a framework is not trivial as there are many subcomponents.</a:t>
            </a:r>
          </a:p>
          <a:p>
            <a:pPr marL="114300" indent="-114300">
              <a:spcAft>
                <a:spcPts val="600"/>
              </a:spcAft>
              <a:buFont typeface="Arial" panose="020B0604020202020204" pitchFamily="34" charset="0"/>
              <a:buChar char="•"/>
            </a:pPr>
            <a:r>
              <a:rPr lang="en-US" sz="1350" dirty="0">
                <a:solidFill>
                  <a:srgbClr val="000000"/>
                </a:solidFill>
                <a:latin typeface="Arial" panose="020B0604020202020204" pitchFamily="34" charset="0"/>
                <a:cs typeface="Arial" panose="020B0604020202020204" pitchFamily="34" charset="0"/>
              </a:rPr>
              <a:t>Progress is needed in model-based engineering, ML, and the availability of database technology for big data to accelerate pilots and adoption.</a:t>
            </a:r>
          </a:p>
          <a:p>
            <a:pPr marL="114300" indent="-114300">
              <a:spcAft>
                <a:spcPts val="600"/>
              </a:spcAft>
              <a:buFont typeface="Arial" panose="020B0604020202020204" pitchFamily="34" charset="0"/>
              <a:buChar char="•"/>
            </a:pPr>
            <a:r>
              <a:rPr lang="en-US" sz="1350" dirty="0">
                <a:latin typeface="Arial" panose="020B0604020202020204" pitchFamily="34" charset="0"/>
                <a:ea typeface="+mj-ea"/>
                <a:cs typeface="Arial" panose="020B0604020202020204" pitchFamily="34" charset="0"/>
              </a:rPr>
              <a:t>Different stakeholders need to consume the digital twin and thread for different decision-making capabilities. </a:t>
            </a:r>
          </a:p>
          <a:p>
            <a:pPr marL="342900" lvl="1" indent="-119063">
              <a:spcAft>
                <a:spcPts val="600"/>
              </a:spcAft>
              <a:buFont typeface="Arial" panose="020B0604020202020204" pitchFamily="34" charset="0"/>
              <a:buChar char="•"/>
            </a:pPr>
            <a:r>
              <a:rPr lang="en-US" sz="1200" dirty="0">
                <a:latin typeface="Arial" panose="020B0604020202020204" pitchFamily="34" charset="0"/>
                <a:ea typeface="+mj-ea"/>
                <a:cs typeface="Arial" panose="020B0604020202020204" pitchFamily="34" charset="0"/>
              </a:rPr>
              <a:t>We need to learn how to expose this information to all stakeholders, who might not be software engineers.</a:t>
            </a:r>
            <a:endParaRPr lang="en-US" sz="1200" b="1" dirty="0">
              <a:latin typeface="Arial" panose="020B0604020202020204" pitchFamily="34" charset="0"/>
              <a:ea typeface="+mj-ea"/>
              <a:cs typeface="Arial" panose="020B0604020202020204" pitchFamily="34" charset="0"/>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1656" y="1741558"/>
            <a:ext cx="2818710" cy="2424283"/>
          </a:xfrm>
          <a:prstGeom prst="rect">
            <a:avLst/>
          </a:prstGeom>
        </p:spPr>
      </p:pic>
      <p:grpSp>
        <p:nvGrpSpPr>
          <p:cNvPr id="25" name="Group 24"/>
          <p:cNvGrpSpPr/>
          <p:nvPr/>
        </p:nvGrpSpPr>
        <p:grpSpPr>
          <a:xfrm>
            <a:off x="4219576" y="345906"/>
            <a:ext cx="4219574" cy="1015663"/>
            <a:chOff x="3752851" y="284142"/>
            <a:chExt cx="4219574" cy="1015663"/>
          </a:xfrm>
        </p:grpSpPr>
        <p:sp>
          <p:nvSpPr>
            <p:cNvPr id="7" name="Rectangle 6"/>
            <p:cNvSpPr/>
            <p:nvPr/>
          </p:nvSpPr>
          <p:spPr>
            <a:xfrm>
              <a:off x="3752851" y="284142"/>
              <a:ext cx="4219574" cy="1015663"/>
            </a:xfrm>
            <a:prstGeom prst="rect">
              <a:avLst/>
            </a:prstGeom>
          </p:spPr>
          <p:txBody>
            <a:bodyPr wrap="square">
              <a:spAutoFit/>
            </a:bodyPr>
            <a:lstStyle/>
            <a:p>
              <a:r>
                <a:rPr lang="en-US" sz="1200" i="1" dirty="0">
                  <a:solidFill>
                    <a:schemeClr val="tx2">
                      <a:lumMod val="75000"/>
                    </a:schemeClr>
                  </a:solidFill>
                  <a:latin typeface="Arial" panose="020B0604020202020204" pitchFamily="34" charset="0"/>
                  <a:cs typeface="Arial" panose="020B0604020202020204" pitchFamily="34" charset="0"/>
                </a:rPr>
                <a:t>“The current acceleration of digital twins is mainly possible thanks to the </a:t>
              </a:r>
              <a:r>
                <a:rPr lang="en-US" sz="1200" i="1" dirty="0" err="1">
                  <a:solidFill>
                    <a:schemeClr val="tx2">
                      <a:lumMod val="75000"/>
                    </a:schemeClr>
                  </a:solidFill>
                  <a:latin typeface="Arial" panose="020B0604020202020204" pitchFamily="34" charset="0"/>
                  <a:cs typeface="Arial" panose="020B0604020202020204" pitchFamily="34" charset="0"/>
                </a:rPr>
                <a:t>IoT</a:t>
              </a:r>
              <a:r>
                <a:rPr lang="en-US" sz="1200" i="1" dirty="0">
                  <a:solidFill>
                    <a:schemeClr val="tx2">
                      <a:lumMod val="75000"/>
                    </a:schemeClr>
                  </a:solidFill>
                  <a:latin typeface="Arial" panose="020B0604020202020204" pitchFamily="34" charset="0"/>
                  <a:cs typeface="Arial" panose="020B0604020202020204" pitchFamily="34" charset="0"/>
                </a:rPr>
                <a:t> and the lowering costs of technologies that boosted both </a:t>
              </a:r>
              <a:r>
                <a:rPr lang="en-US" sz="1200" i="1" dirty="0" err="1">
                  <a:solidFill>
                    <a:schemeClr val="tx2">
                      <a:lumMod val="75000"/>
                    </a:schemeClr>
                  </a:solidFill>
                  <a:latin typeface="Arial" panose="020B0604020202020204" pitchFamily="34" charset="0"/>
                  <a:cs typeface="Arial" panose="020B0604020202020204" pitchFamily="34" charset="0"/>
                </a:rPr>
                <a:t>IoT</a:t>
              </a:r>
              <a:r>
                <a:rPr lang="en-US" sz="1200" i="1" dirty="0">
                  <a:solidFill>
                    <a:schemeClr val="tx2">
                      <a:lumMod val="75000"/>
                    </a:schemeClr>
                  </a:solidFill>
                  <a:latin typeface="Arial" panose="020B0604020202020204" pitchFamily="34" charset="0"/>
                  <a:cs typeface="Arial" panose="020B0604020202020204" pitchFamily="34" charset="0"/>
                </a:rPr>
                <a:t> and the digital twin. IoT and sensors (transducers) power digital twins.” </a:t>
              </a:r>
            </a:p>
            <a:p>
              <a:pPr lvl="0">
                <a:tabLst>
                  <a:tab pos="2171700" algn="l"/>
                  <a:tab pos="2971800" algn="l"/>
                  <a:tab pos="3089275" algn="l"/>
                  <a:tab pos="3200400" algn="l"/>
                </a:tabLst>
              </a:pPr>
              <a:r>
                <a:rPr lang="en-US" sz="1200" i="1" dirty="0">
                  <a:solidFill>
                    <a:schemeClr val="tx2">
                      <a:lumMod val="75000"/>
                    </a:schemeClr>
                  </a:solidFill>
                  <a:latin typeface="Arial" panose="020B0604020202020204" pitchFamily="34" charset="0"/>
                  <a:cs typeface="Arial" panose="020B0604020202020204" pitchFamily="34" charset="0"/>
                </a:rPr>
                <a:t>	      </a:t>
              </a:r>
              <a:r>
                <a:rPr lang="en-US" sz="1000" i="1" dirty="0">
                  <a:solidFill>
                    <a:schemeClr val="tx2">
                      <a:lumMod val="75000"/>
                    </a:schemeClr>
                  </a:solidFill>
                  <a:latin typeface="Arial" panose="020B0604020202020204" pitchFamily="34" charset="0"/>
                  <a:cs typeface="Arial" panose="020B0604020202020204" pitchFamily="34" charset="0"/>
                </a:rPr>
                <a:t>–www.i-scoop.eu/</a:t>
              </a:r>
            </a:p>
          </p:txBody>
        </p:sp>
        <p:cxnSp>
          <p:nvCxnSpPr>
            <p:cNvPr id="19" name="Straight Connector 18"/>
            <p:cNvCxnSpPr/>
            <p:nvPr/>
          </p:nvCxnSpPr>
          <p:spPr>
            <a:xfrm>
              <a:off x="3752851" y="361950"/>
              <a:ext cx="0" cy="685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670063" y="1926163"/>
            <a:ext cx="2252237" cy="1777825"/>
            <a:chOff x="3653530" y="1680849"/>
            <a:chExt cx="2252237" cy="1777825"/>
          </a:xfrm>
        </p:grpSpPr>
        <p:sp>
          <p:nvSpPr>
            <p:cNvPr id="10" name="Rectangle 9"/>
            <p:cNvSpPr/>
            <p:nvPr/>
          </p:nvSpPr>
          <p:spPr>
            <a:xfrm>
              <a:off x="3686596" y="1704348"/>
              <a:ext cx="2219171" cy="1754326"/>
            </a:xfrm>
            <a:prstGeom prst="rect">
              <a:avLst/>
            </a:prstGeom>
          </p:spPr>
          <p:txBody>
            <a:bodyPr wrap="square">
              <a:spAutoFit/>
            </a:bodyPr>
            <a:lstStyle/>
            <a:p>
              <a:pPr>
                <a:tabLst>
                  <a:tab pos="1485900" algn="l"/>
                </a:tabLst>
              </a:pPr>
              <a:r>
                <a:rPr lang="en-US" sz="1200" i="1" dirty="0">
                  <a:solidFill>
                    <a:schemeClr val="accent5">
                      <a:lumMod val="75000"/>
                    </a:schemeClr>
                  </a:solidFill>
                  <a:latin typeface="Arial" panose="020B0604020202020204" pitchFamily="34" charset="0"/>
                  <a:cs typeface="Arial" panose="020B0604020202020204" pitchFamily="34" charset="0"/>
                </a:rPr>
                <a:t>By 2020, 30% of G2000 companies will be using data from digital twins of </a:t>
              </a:r>
              <a:r>
                <a:rPr lang="en-US" sz="1200" i="1" dirty="0" err="1">
                  <a:solidFill>
                    <a:schemeClr val="accent5">
                      <a:lumMod val="75000"/>
                    </a:schemeClr>
                  </a:solidFill>
                  <a:latin typeface="Arial" panose="020B0604020202020204" pitchFamily="34" charset="0"/>
                  <a:cs typeface="Arial" panose="020B0604020202020204" pitchFamily="34" charset="0"/>
                </a:rPr>
                <a:t>IoT</a:t>
              </a:r>
              <a:r>
                <a:rPr lang="en-US" sz="1200" i="1" dirty="0">
                  <a:solidFill>
                    <a:schemeClr val="accent5">
                      <a:lumMod val="75000"/>
                    </a:schemeClr>
                  </a:solidFill>
                  <a:latin typeface="Arial" panose="020B0604020202020204" pitchFamily="34" charset="0"/>
                  <a:cs typeface="Arial" panose="020B0604020202020204" pitchFamily="34" charset="0"/>
                </a:rPr>
                <a:t>-connected products and assets to improve product innovation success rates, and organizational productivity, achieving gains of up to 25%.	</a:t>
              </a:r>
              <a:r>
                <a:rPr lang="en-US" sz="1000" i="1" dirty="0">
                  <a:solidFill>
                    <a:schemeClr val="accent5">
                      <a:lumMod val="75000"/>
                    </a:schemeClr>
                  </a:solidFill>
                  <a:latin typeface="Arial" panose="020B0604020202020204" pitchFamily="34" charset="0"/>
                  <a:cs typeface="Arial" panose="020B0604020202020204" pitchFamily="34" charset="0"/>
                </a:rPr>
                <a:t>–IDC</a:t>
              </a:r>
            </a:p>
          </p:txBody>
        </p:sp>
        <p:cxnSp>
          <p:nvCxnSpPr>
            <p:cNvPr id="23" name="Straight Connector 22"/>
            <p:cNvCxnSpPr/>
            <p:nvPr/>
          </p:nvCxnSpPr>
          <p:spPr>
            <a:xfrm>
              <a:off x="3653530" y="1680849"/>
              <a:ext cx="0" cy="1738626"/>
            </a:xfrm>
            <a:prstGeom prst="line">
              <a:avLst/>
            </a:prstGeom>
            <a:ln>
              <a:solidFill>
                <a:srgbClr val="4388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97300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050" dirty="0"/>
              <a:t>Copyright 2019 Carnegie Mellon University. All Rights Reserved.</a:t>
            </a:r>
          </a:p>
          <a:p>
            <a:r>
              <a:rPr lang="en-US" sz="1050" dirty="0"/>
              <a:t>This material is based upon work funded and supported by the Department of Defense under Contract No. </a:t>
            </a:r>
            <a:r>
              <a:rPr lang="en-US" sz="1050" dirty="0" err="1"/>
              <a:t>FA8702</a:t>
            </a:r>
            <a:r>
              <a:rPr lang="en-US" sz="1050" dirty="0"/>
              <a:t>-15-D-0002 with Carnegie Mellon University for the operation of the Software Engineering Institute, a federally funded research and development center.</a:t>
            </a:r>
          </a:p>
          <a:p>
            <a:r>
              <a:rPr lang="en-US" sz="1050" dirty="0"/>
              <a:t>The view, opinions, and/or findings contained in this material are those of the author(s) and should not be construed as an official Government position, policy, or decision, unless designated by other documentation.</a:t>
            </a:r>
          </a:p>
          <a:p>
            <a:r>
              <a:rPr lang="en-US" sz="105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sz="1050" dirty="0"/>
              <a:t>[DISTRIBUTION STATEMENT A] This material has been approved for public release and unlimited distribution.  Please see Copyright notice for non-US Government use and distribution.</a:t>
            </a:r>
          </a:p>
          <a:p>
            <a:r>
              <a:rPr lang="en-US" sz="105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sz="1050" dirty="0" err="1"/>
              <a:t>DM19</a:t>
            </a:r>
            <a:r>
              <a:rPr lang="en-US" sz="1050" dirty="0"/>
              <a:t>-0126</a:t>
            </a:r>
          </a:p>
          <a:p>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3605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3773" y="0"/>
            <a:ext cx="5619752" cy="1543050"/>
          </a:xfrm>
          <a:prstGeom prst="rect">
            <a:avLst/>
          </a:prstGeom>
          <a:solidFill>
            <a:schemeClr val="bg1"/>
          </a:solidFill>
          <a:ln>
            <a:noFill/>
          </a:ln>
          <a:scene3d>
            <a:camera prst="orthographicFront"/>
            <a:lightRig rig="soft" dir="t"/>
          </a:scene3d>
          <a:sp3d extrusionH="114300" prstMaterial="translucentPowder">
            <a:bevelT w="336550" h="317500" prst="relaxedInset"/>
            <a:bevelB w="101600" h="165100"/>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6" y="176169"/>
            <a:ext cx="3105149" cy="639577"/>
          </a:xfrm>
        </p:spPr>
        <p:txBody>
          <a:bodyPr/>
          <a:lstStyle/>
          <a:p>
            <a:r>
              <a:rPr lang="en-US" sz="2200" dirty="0"/>
              <a:t>New Programming Languages and Network Technologies</a:t>
            </a:r>
            <a:br>
              <a:rPr lang="en-US" dirty="0"/>
            </a:br>
            <a:endParaRPr lang="en-US" dirty="0"/>
          </a:p>
        </p:txBody>
      </p:sp>
      <p:sp>
        <p:nvSpPr>
          <p:cNvPr id="3" name="Content Placeholder 2"/>
          <p:cNvSpPr>
            <a:spLocks noGrp="1"/>
          </p:cNvSpPr>
          <p:nvPr>
            <p:ph idx="1"/>
          </p:nvPr>
        </p:nvSpPr>
        <p:spPr>
          <a:xfrm>
            <a:off x="314324" y="1213494"/>
            <a:ext cx="3067051" cy="3499579"/>
          </a:xfrm>
        </p:spPr>
        <p:txBody>
          <a:bodyPr>
            <a:normAutofit lnSpcReduction="10000"/>
          </a:bodyPr>
          <a:lstStyle/>
          <a:p>
            <a:pPr>
              <a:spcBef>
                <a:spcPts val="300"/>
              </a:spcBef>
              <a:spcAft>
                <a:spcPts val="300"/>
              </a:spcAft>
            </a:pPr>
            <a:r>
              <a:rPr lang="en-US" sz="1400" dirty="0"/>
              <a:t>New languages such as Go, Rust, </a:t>
            </a:r>
            <a:br>
              <a:rPr lang="en-US" sz="1400" dirty="0"/>
            </a:br>
            <a:r>
              <a:rPr lang="en-US" sz="1400" dirty="0"/>
              <a:t>and Elixir have been developed in response to shortcomings in C and C++. They enable faster development of systems that are more </a:t>
            </a:r>
          </a:p>
          <a:p>
            <a:pPr marL="171450" indent="-171450">
              <a:spcBef>
                <a:spcPts val="0"/>
              </a:spcBef>
              <a:buFont typeface="Arial" panose="020B0604020202020204" pitchFamily="34" charset="0"/>
              <a:buChar char="•"/>
            </a:pPr>
            <a:r>
              <a:rPr lang="en-US" sz="1400" dirty="0"/>
              <a:t>performant (by making concurrent programming easier)</a:t>
            </a:r>
          </a:p>
          <a:p>
            <a:pPr marL="171450" indent="-171450">
              <a:spcBef>
                <a:spcPts val="200"/>
              </a:spcBef>
              <a:buFont typeface="Arial" panose="020B0604020202020204" pitchFamily="34" charset="0"/>
              <a:buChar char="•"/>
            </a:pPr>
            <a:r>
              <a:rPr lang="en-US" sz="1400" dirty="0"/>
              <a:t>secure (by eliminating classes of memory errors typically used in exploits)</a:t>
            </a:r>
          </a:p>
          <a:p>
            <a:pPr marL="171450" indent="-171450">
              <a:spcBef>
                <a:spcPts val="200"/>
              </a:spcBef>
              <a:buFont typeface="Arial" panose="020B0604020202020204" pitchFamily="34" charset="0"/>
              <a:buChar char="•"/>
            </a:pPr>
            <a:r>
              <a:rPr lang="en-US" sz="1400" dirty="0"/>
              <a:t>safe (enabling static checks for more types of errors)</a:t>
            </a:r>
          </a:p>
          <a:p>
            <a:pPr>
              <a:spcBef>
                <a:spcPts val="900"/>
              </a:spcBef>
            </a:pPr>
            <a:r>
              <a:rPr lang="en-US" sz="1400" dirty="0"/>
              <a:t>New networking technologies such as named data networking (NDN) and software-defined networks (</a:t>
            </a:r>
            <a:r>
              <a:rPr lang="en-US" sz="1400" dirty="0" err="1"/>
              <a:t>SDN</a:t>
            </a:r>
            <a:r>
              <a:rPr lang="en-US" sz="1400" dirty="0"/>
              <a:t>) also provide improved capability.</a:t>
            </a:r>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724276" y="1657660"/>
            <a:ext cx="5221940" cy="3016210"/>
          </a:xfrm>
          <a:prstGeom prst="rect">
            <a:avLst/>
          </a:prstGeom>
        </p:spPr>
        <p:txBody>
          <a:bodyPr wrap="square">
            <a:spAutoFit/>
          </a:bodyPr>
          <a:lstStyle/>
          <a:p>
            <a:pPr>
              <a:spcAft>
                <a:spcPts val="600"/>
              </a:spcAft>
            </a:pPr>
            <a:r>
              <a:rPr lang="en-US" sz="1400" b="1" dirty="0">
                <a:latin typeface="Arial" panose="020B0604020202020204" pitchFamily="34" charset="0"/>
                <a:cs typeface="Arial" panose="020B0604020202020204" pitchFamily="34" charset="0"/>
              </a:rPr>
              <a:t>DoD Connections</a:t>
            </a:r>
            <a:endParaRPr lang="en-US" sz="1300" dirty="0">
              <a:latin typeface="Arial" panose="020B0604020202020204" pitchFamily="34" charset="0"/>
              <a:cs typeface="Arial" panose="020B0604020202020204" pitchFamily="34" charset="0"/>
            </a:endParaRP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programming languages most in use in the DoD are Java, C, C++, and Ada—yet many new languages should be evaluated in DoD contexts because they could significantly impact the safety, security, and affordability of the DoD codebase, such as</a:t>
            </a:r>
          </a:p>
          <a:p>
            <a:pPr marL="4000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new, commercially supported languages (e.g., Rust, maintained by Mozilla; Go, maintained by Google) </a:t>
            </a:r>
          </a:p>
          <a:p>
            <a:pPr marL="4000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new, academically developed languages with improved feature sets (e.g., Wyvern from CMU)</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programmability of SDNs can help make the DoD’s networks more secure and flexible, and less expensive to deploy and manage</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NDN’s premise of being able to access data using named content instead of named hosts has high value for DoD systems focused on data dissemination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3416" y="422076"/>
            <a:ext cx="847150" cy="86354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34732" y="427077"/>
            <a:ext cx="548823" cy="826319"/>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38279" y="482892"/>
            <a:ext cx="1450496" cy="645549"/>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0229" y="511404"/>
            <a:ext cx="640556" cy="64055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55376" y="345012"/>
            <a:ext cx="973340" cy="973340"/>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50766" y="333051"/>
            <a:ext cx="985301" cy="985301"/>
          </a:xfrm>
          <a:prstGeom prst="rect">
            <a:avLst/>
          </a:prstGeom>
        </p:spPr>
      </p:pic>
      <p:cxnSp>
        <p:nvCxnSpPr>
          <p:cNvPr id="17" name="Straight Connector 16"/>
          <p:cNvCxnSpPr/>
          <p:nvPr/>
        </p:nvCxnSpPr>
        <p:spPr>
          <a:xfrm>
            <a:off x="3533773" y="1541564"/>
            <a:ext cx="5610227" cy="3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33772" y="-1949"/>
            <a:ext cx="5610227" cy="3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7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53149" y="887537"/>
            <a:ext cx="3896721" cy="1568827"/>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Analysis of benefits/drawbacks of the use of new languages in the DoD</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Migration from legacy in other languages</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Making formal languages more accessible (e.g., SPARK Ada)</a:t>
            </a:r>
          </a:p>
        </p:txBody>
      </p:sp>
      <p:sp>
        <p:nvSpPr>
          <p:cNvPr id="30" name="Title 1"/>
          <p:cNvSpPr>
            <a:spLocks noGrp="1"/>
          </p:cNvSpPr>
          <p:nvPr>
            <p:ph type="title"/>
          </p:nvPr>
        </p:nvSpPr>
        <p:spPr>
          <a:xfrm>
            <a:off x="434265" y="221584"/>
            <a:ext cx="3105149" cy="639577"/>
          </a:xfrm>
        </p:spPr>
        <p:txBody>
          <a:bodyPr/>
          <a:lstStyle/>
          <a:p>
            <a:r>
              <a:rPr lang="en-US" sz="2200" dirty="0">
                <a:solidFill>
                  <a:srgbClr val="000000"/>
                </a:solidFill>
              </a:rPr>
              <a:t>New Programming Languages</a:t>
            </a:r>
            <a:br>
              <a:rPr lang="en-US" dirty="0"/>
            </a:br>
            <a:endParaRPr lang="en-US" dirty="0"/>
          </a:p>
        </p:txBody>
      </p:sp>
      <p:sp>
        <p:nvSpPr>
          <p:cNvPr id="11" name="Rectangle 10">
            <a:extLst>
              <a:ext uri="{FF2B5EF4-FFF2-40B4-BE49-F238E27FC236}">
                <a16:creationId xmlns:a16="http://schemas.microsoft.com/office/drawing/2014/main" id="{3C227ACC-EF7E-B048-9B0F-832712F55A35}"/>
              </a:ext>
            </a:extLst>
          </p:cNvPr>
          <p:cNvSpPr/>
          <p:nvPr/>
        </p:nvSpPr>
        <p:spPr>
          <a:xfrm>
            <a:off x="4526771" y="881723"/>
            <a:ext cx="4203153" cy="2639184"/>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marL="171450" indent="-1714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Understanding effects of new networking technologies on system qualities such as security, scalability, performance, and reliability</a:t>
            </a:r>
          </a:p>
          <a:p>
            <a:pPr marL="171450" indent="-1714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Using SDN for building dynamic network security frameworks  </a:t>
            </a:r>
          </a:p>
          <a:p>
            <a:pPr marL="171450" indent="-1714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Trust management and secure data naming models in NDN</a:t>
            </a: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lvl="0" indent="-171450">
              <a:lnSpc>
                <a:spcPts val="1700"/>
              </a:lnSpc>
              <a:spcBef>
                <a:spcPts val="400"/>
              </a:spcBef>
              <a:buFont typeface="Arial" panose="020B0604020202020204" pitchFamily="34" charset="0"/>
              <a:buChar char="•"/>
            </a:pPr>
            <a:endParaRPr lang="en-US" sz="1400" b="1" dirty="0">
              <a:solidFill>
                <a:srgbClr val="FF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152B976-93BE-574A-95D6-9F5106D50A4D}"/>
              </a:ext>
            </a:extLst>
          </p:cNvPr>
          <p:cNvSpPr txBox="1">
            <a:spLocks/>
          </p:cNvSpPr>
          <p:nvPr/>
        </p:nvSpPr>
        <p:spPr>
          <a:xfrm>
            <a:off x="4622635" y="221584"/>
            <a:ext cx="3105149"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sz="2200" dirty="0">
                <a:solidFill>
                  <a:srgbClr val="000000"/>
                </a:solidFill>
              </a:rPr>
              <a:t>New Network Technologies</a:t>
            </a:r>
            <a:br>
              <a:rPr lang="en-US" dirty="0"/>
            </a:br>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0445" y="2980885"/>
            <a:ext cx="3431714" cy="1383597"/>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364" y="2979369"/>
            <a:ext cx="3435476" cy="1385113"/>
          </a:xfrm>
          <a:prstGeom prst="rect">
            <a:avLst/>
          </a:prstGeom>
        </p:spPr>
      </p:pic>
    </p:spTree>
    <p:extLst>
      <p:ext uri="{BB962C8B-B14F-4D97-AF65-F5344CB8AC3E}">
        <p14:creationId xmlns:p14="http://schemas.microsoft.com/office/powerpoint/2010/main" val="345198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2"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295276" y="214269"/>
            <a:ext cx="3105149" cy="639577"/>
          </a:xfrm>
        </p:spPr>
        <p:txBody>
          <a:bodyPr/>
          <a:lstStyle/>
          <a:p>
            <a:r>
              <a:rPr lang="en-US" sz="2200" dirty="0">
                <a:solidFill>
                  <a:srgbClr val="000000"/>
                </a:solidFill>
              </a:rPr>
              <a:t>New Programming Languages and Network Technologies</a:t>
            </a:r>
            <a:br>
              <a:rPr lang="en-US" dirty="0"/>
            </a:br>
            <a:endParaRPr lang="en-US" dirty="0"/>
          </a:p>
        </p:txBody>
      </p:sp>
      <p:sp>
        <p:nvSpPr>
          <p:cNvPr id="15" name="Rectangle 14"/>
          <p:cNvSpPr/>
          <p:nvPr/>
        </p:nvSpPr>
        <p:spPr>
          <a:xfrm>
            <a:off x="266697" y="1233779"/>
            <a:ext cx="3000375" cy="3231654"/>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p>
          <a:p>
            <a:pPr marL="171450" lvl="0" indent="-17145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Understanding how to integrate new languages with existing codebases</a:t>
            </a:r>
          </a:p>
          <a:p>
            <a:pPr marL="171450" lvl="0" indent="-17145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Understanding opportunities and challenges of polyglot programming</a:t>
            </a:r>
          </a:p>
          <a:p>
            <a:pPr marL="171450" lvl="0" indent="-17145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How to choose which languages to incorporate and when to ensure they will be pervasive/ “stick”</a:t>
            </a:r>
          </a:p>
          <a:p>
            <a:pPr marL="171450" lvl="0" indent="-17145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Understanding the effect of SDN and NDN on software systems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9960" y="2659666"/>
            <a:ext cx="1441186" cy="1531334"/>
          </a:xfrm>
          <a:prstGeom prst="rect">
            <a:avLst/>
          </a:prstGeom>
        </p:spPr>
      </p:pic>
      <p:sp>
        <p:nvSpPr>
          <p:cNvPr id="3" name="Rectangle 2"/>
          <p:cNvSpPr/>
          <p:nvPr/>
        </p:nvSpPr>
        <p:spPr>
          <a:xfrm>
            <a:off x="3865776" y="294179"/>
            <a:ext cx="4791078" cy="2174954"/>
          </a:xfrm>
          <a:prstGeom prst="rect">
            <a:avLst/>
          </a:prstGeom>
        </p:spPr>
        <p:txBody>
          <a:bodyPr wrap="square">
            <a:spAutoFit/>
          </a:bodyPr>
          <a:lstStyle/>
          <a:p>
            <a:pPr>
              <a:lnSpc>
                <a:spcPct val="108000"/>
              </a:lnSpc>
              <a:spcAft>
                <a:spcPts val="600"/>
              </a:spcAft>
            </a:pPr>
            <a:r>
              <a:rPr lang="en-US" sz="1300" dirty="0">
                <a:latin typeface="Arial" panose="020B0604020202020204" pitchFamily="34" charset="0"/>
                <a:ea typeface="Calibri" panose="020F0502020204030204" pitchFamily="34" charset="0"/>
                <a:cs typeface="Arial" panose="020B0604020202020204" pitchFamily="34" charset="0"/>
              </a:rPr>
              <a:t>Some desirable features of modern languages include</a:t>
            </a:r>
          </a:p>
          <a:p>
            <a:pPr marL="285750" marR="0" lvl="0" indent="-285750">
              <a:lnSpc>
                <a:spcPct val="108000"/>
              </a:lnSpc>
              <a:spcBef>
                <a:spcPts val="0"/>
              </a:spcBef>
              <a:spcAft>
                <a:spcPts val="200"/>
              </a:spcAft>
              <a:buSzPct val="960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thread safety – Code can be safely run in multithreaded environments without manual coordination </a:t>
            </a:r>
          </a:p>
          <a:p>
            <a:pPr marL="285750" marR="0" lvl="0" indent="-285750">
              <a:lnSpc>
                <a:spcPct val="108000"/>
              </a:lnSpc>
              <a:spcBef>
                <a:spcPts val="0"/>
              </a:spcBef>
              <a:spcAft>
                <a:spcPts val="200"/>
              </a:spcAft>
              <a:buSzPct val="960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memory safety – Pointers cannot be null, data races are impossible, etc.</a:t>
            </a:r>
          </a:p>
          <a:p>
            <a:pPr marL="285750" marR="0" lvl="0" indent="-285750">
              <a:lnSpc>
                <a:spcPct val="108000"/>
              </a:lnSpc>
              <a:spcBef>
                <a:spcPts val="0"/>
              </a:spcBef>
              <a:spcAft>
                <a:spcPts val="200"/>
              </a:spcAft>
              <a:buSzPct val="960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memory management – Memory can be automatically reclaimed, greatly reducing memory leaks</a:t>
            </a:r>
          </a:p>
          <a:p>
            <a:pPr marL="285750" marR="0" lvl="0" indent="-285750">
              <a:lnSpc>
                <a:spcPct val="108000"/>
              </a:lnSpc>
              <a:spcBef>
                <a:spcPts val="0"/>
              </a:spcBef>
              <a:spcAft>
                <a:spcPts val="200"/>
              </a:spcAft>
              <a:buSzPct val="960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sophisticated type systems – Enhance static verification capabilities</a:t>
            </a:r>
            <a:endParaRPr lang="en-US"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657847" y="2659666"/>
            <a:ext cx="3267075" cy="1672894"/>
          </a:xfrm>
          <a:prstGeom prst="rect">
            <a:avLst/>
          </a:prstGeom>
        </p:spPr>
        <p:txBody>
          <a:bodyPr wrap="square">
            <a:spAutoFit/>
          </a:bodyPr>
          <a:lstStyle/>
          <a:p>
            <a:pPr>
              <a:lnSpc>
                <a:spcPct val="108000"/>
              </a:lnSpc>
            </a:pPr>
            <a:r>
              <a:rPr lang="en-US" sz="1200" i="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The Defense Information Systems Agency (DISA) is suggesting the use of </a:t>
            </a:r>
            <a:r>
              <a:rPr lang="en-US" sz="1200" i="1"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SDN</a:t>
            </a:r>
            <a:r>
              <a:rPr lang="en-US" sz="1200" i="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to make DoD networks more secure, flexible, and cheaper to deploy and manage. DISA director Alan Lynn described </a:t>
            </a:r>
            <a:r>
              <a:rPr lang="en-US" sz="1200" i="1"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SDN</a:t>
            </a:r>
            <a:r>
              <a:rPr lang="en-US" sz="1200" i="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as “instead of having hardware … it’s building a huge network just with software.” </a:t>
            </a:r>
          </a:p>
          <a:p>
            <a:pPr>
              <a:lnSpc>
                <a:spcPct val="108000"/>
              </a:lnSpc>
              <a:spcAft>
                <a:spcPts val="600"/>
              </a:spcAft>
            </a:pP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en-US" sz="1000" i="1"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FedTech</a:t>
            </a:r>
            <a:endParaRPr lang="en-US" sz="1000" i="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p:cNvCxnSpPr/>
          <p:nvPr/>
        </p:nvCxnSpPr>
        <p:spPr>
          <a:xfrm>
            <a:off x="5619747" y="2659666"/>
            <a:ext cx="0" cy="1531334"/>
          </a:xfrm>
          <a:prstGeom prst="line">
            <a:avLst/>
          </a:prstGeom>
          <a:ln>
            <a:solidFill>
              <a:srgbClr val="1633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916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16988" y="1021185"/>
            <a:ext cx="2983985" cy="3499579"/>
          </a:xfrm>
        </p:spPr>
        <p:txBody>
          <a:bodyPr/>
          <a:lstStyle/>
          <a:p>
            <a:pPr>
              <a:lnSpc>
                <a:spcPts val="1900"/>
              </a:lnSpc>
            </a:pPr>
            <a:r>
              <a:rPr lang="en-US" sz="1400" dirty="0"/>
              <a:t>Low-code platforms provide an environment for the creation of software through graphical user interfaces and configuration. They reduce the amount of traditional hand-coding, enabling accelerated delivery of business applications. </a:t>
            </a:r>
          </a:p>
          <a:p>
            <a:pPr>
              <a:lnSpc>
                <a:spcPts val="1900"/>
              </a:lnSpc>
            </a:pPr>
            <a:r>
              <a:rPr lang="en-US" sz="1400" dirty="0"/>
              <a:t>A common benefit is that a wider range of people can contribute to an application's development—not only those with formal programming skills.</a:t>
            </a:r>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724275" y="1619560"/>
            <a:ext cx="5221941" cy="3216265"/>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DoD Connections</a:t>
            </a:r>
            <a:endParaRPr lang="en-US" sz="1400" dirty="0">
              <a:latin typeface="Arial" panose="020B0604020202020204" pitchFamily="34" charset="0"/>
              <a:cs typeface="Arial" panose="020B0604020202020204" pitchFamily="34" charset="0"/>
            </a:endParaRPr>
          </a:p>
          <a:p>
            <a:pPr marL="228600" indent="-228600">
              <a:spcBef>
                <a:spcPts val="600"/>
              </a:spcBef>
              <a:buFont typeface="Arial" panose="020B0604020202020204" pitchFamily="34" charset="0"/>
              <a:buChar char="•"/>
            </a:pPr>
            <a:r>
              <a:rPr lang="en-US" sz="1300" dirty="0">
                <a:latin typeface="Arial" panose="020B0604020202020204" pitchFamily="34" charset="0"/>
                <a:cs typeface="Arial" panose="020B0604020202020204" pitchFamily="34" charset="0"/>
              </a:rPr>
              <a:t>Low-code platforms could lower the barrier to entry for nontraditional suppliers bidding on major weapon systems. To better compete with large defense contractors, smaller competitors with good ideas could use low-code platforms to prototype them and prove their concepts in the DoD space. </a:t>
            </a:r>
          </a:p>
          <a:p>
            <a:pPr marL="228600" indent="-228600">
              <a:spcBef>
                <a:spcPts val="600"/>
              </a:spcBef>
              <a:buFont typeface="Arial" panose="020B0604020202020204" pitchFamily="34" charset="0"/>
              <a:buChar char="•"/>
            </a:pPr>
            <a:r>
              <a:rPr lang="en-US" sz="1300" dirty="0">
                <a:latin typeface="Arial" panose="020B0604020202020204" pitchFamily="34" charset="0"/>
                <a:cs typeface="Arial" panose="020B0604020202020204" pitchFamily="34" charset="0"/>
              </a:rPr>
              <a:t>These platforms enable citizen data science by providing interfaces for non-programmers. For example, in the DoD the </a:t>
            </a:r>
            <a:r>
              <a:rPr lang="en-US" sz="1300" dirty="0" err="1">
                <a:latin typeface="Arial" panose="020B0604020202020204" pitchFamily="34" charset="0"/>
                <a:cs typeface="Arial" panose="020B0604020202020204" pitchFamily="34" charset="0"/>
              </a:rPr>
              <a:t>Jupyter</a:t>
            </a:r>
            <a:r>
              <a:rPr lang="en-US" sz="1300" dirty="0">
                <a:latin typeface="Arial" panose="020B0604020202020204" pitchFamily="34" charset="0"/>
                <a:cs typeface="Arial" panose="020B0604020202020204" pitchFamily="34" charset="0"/>
              </a:rPr>
              <a:t> Notebook (an open-source web application) has been used to empower thousands of citizen data scientists to build and share analytics.</a:t>
            </a:r>
          </a:p>
          <a:p>
            <a:pPr marL="228600" indent="-228600">
              <a:spcBef>
                <a:spcPts val="600"/>
              </a:spcBef>
              <a:buFont typeface="Arial" panose="020B0604020202020204" pitchFamily="34" charset="0"/>
              <a:buChar char="•"/>
            </a:pPr>
            <a:r>
              <a:rPr lang="en-US" sz="1300" dirty="0">
                <a:latin typeface="Arial" panose="020B0604020202020204" pitchFamily="34" charset="0"/>
                <a:cs typeface="Arial" panose="020B0604020202020204" pitchFamily="34" charset="0"/>
              </a:rPr>
              <a:t>The workforce skill gap in DoD for programmers could be bridged for some classes of systems (e.g., business applications).</a:t>
            </a:r>
          </a:p>
          <a:p>
            <a:pPr marL="228600" indent="-228600">
              <a:spcBef>
                <a:spcPts val="6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28600" y="190804"/>
            <a:ext cx="7772400" cy="639577"/>
          </a:xfrm>
        </p:spPr>
        <p:txBody>
          <a:bodyPr/>
          <a:lstStyle/>
          <a:p>
            <a:r>
              <a:rPr lang="en-US" dirty="0"/>
              <a:t>Low-Code Platforms </a:t>
            </a:r>
            <a:br>
              <a:rPr lang="en-US" dirty="0"/>
            </a:br>
            <a:r>
              <a:rPr lang="en-US" sz="2300" spc="-10" dirty="0"/>
              <a:t>(End-User Programming)</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564"/>
          <a:stretch/>
        </p:blipFill>
        <p:spPr>
          <a:xfrm>
            <a:off x="3491475" y="0"/>
            <a:ext cx="5147699" cy="1514476"/>
          </a:xfrm>
          <a:prstGeom prst="rect">
            <a:avLst/>
          </a:prstGeom>
        </p:spPr>
      </p:pic>
      <p:sp>
        <p:nvSpPr>
          <p:cNvPr id="11" name="Rectangle 10"/>
          <p:cNvSpPr/>
          <p:nvPr/>
        </p:nvSpPr>
        <p:spPr>
          <a:xfrm>
            <a:off x="8558772" y="0"/>
            <a:ext cx="585228" cy="1514477"/>
          </a:xfrm>
          <a:prstGeom prst="rect">
            <a:avLst/>
          </a:prstGeom>
          <a:solidFill>
            <a:srgbClr val="081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0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61960" y="1149136"/>
            <a:ext cx="5159750" cy="1661993"/>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lvl="0"/>
            <a:endParaRPr lang="en-US" sz="1600" b="1" dirty="0">
              <a:latin typeface="Arial" panose="020B0604020202020204" pitchFamily="34" charset="0"/>
              <a:ea typeface="+mj-ea"/>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Visual modeling</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Drag-and-drop user interfaces</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Frameworks to design, build, and customize the platforms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Development processes for these types of systems</a:t>
            </a: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Explainability</a:t>
            </a:r>
            <a:r>
              <a:rPr lang="en-US" sz="1400" dirty="0">
                <a:latin typeface="Arial" panose="020B0604020202020204" pitchFamily="34" charset="0"/>
                <a:cs typeface="Arial" panose="020B0604020202020204" pitchFamily="34" charset="0"/>
              </a:rPr>
              <a:t> </a:t>
            </a:r>
          </a:p>
        </p:txBody>
      </p:sp>
      <p:sp>
        <p:nvSpPr>
          <p:cNvPr id="11" name="Title 3"/>
          <p:cNvSpPr>
            <a:spLocks noGrp="1"/>
          </p:cNvSpPr>
          <p:nvPr>
            <p:ph type="title"/>
          </p:nvPr>
        </p:nvSpPr>
        <p:spPr>
          <a:xfrm>
            <a:off x="228600" y="143179"/>
            <a:ext cx="7772400" cy="639577"/>
          </a:xfrm>
        </p:spPr>
        <p:txBody>
          <a:bodyPr/>
          <a:lstStyle/>
          <a:p>
            <a:r>
              <a:rPr lang="en-US" dirty="0"/>
              <a:t>Low-Code Platforms </a:t>
            </a:r>
            <a:br>
              <a:rPr lang="en-US" dirty="0"/>
            </a:br>
            <a:r>
              <a:rPr lang="en-US" sz="2300" spc="-10" dirty="0"/>
              <a:t>(End-User Programming)</a:t>
            </a:r>
          </a:p>
        </p:txBody>
      </p:sp>
      <p:sp>
        <p:nvSpPr>
          <p:cNvPr id="12" name="Content Placeholder 2"/>
          <p:cNvSpPr txBox="1">
            <a:spLocks/>
          </p:cNvSpPr>
          <p:nvPr/>
        </p:nvSpPr>
        <p:spPr>
          <a:xfrm>
            <a:off x="980610" y="1678111"/>
            <a:ext cx="2598420" cy="2266037"/>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722" y="1149136"/>
            <a:ext cx="3822290" cy="2293374"/>
          </a:xfrm>
          <a:prstGeom prst="rect">
            <a:avLst/>
          </a:prstGeom>
        </p:spPr>
      </p:pic>
    </p:spTree>
    <p:extLst>
      <p:ext uri="{BB962C8B-B14F-4D97-AF65-F5344CB8AC3E}">
        <p14:creationId xmlns:p14="http://schemas.microsoft.com/office/powerpoint/2010/main" val="18268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2"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6718" y="1088588"/>
            <a:ext cx="3216081" cy="1738938"/>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Security and compliance (How do you know if code written by end users is secure?)</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Assurance and accreditation (air-worthiness, nuclear surety, etc.) </a:t>
            </a:r>
          </a:p>
          <a:p>
            <a:pPr marL="285750" lvl="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p:txBody>
      </p:sp>
      <p:sp>
        <p:nvSpPr>
          <p:cNvPr id="8" name="Title 3"/>
          <p:cNvSpPr txBox="1">
            <a:spLocks/>
          </p:cNvSpPr>
          <p:nvPr/>
        </p:nvSpPr>
        <p:spPr>
          <a:xfrm>
            <a:off x="228600" y="190804"/>
            <a:ext cx="7772400"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Low-Code Platforms </a:t>
            </a:r>
            <a:br>
              <a:rPr lang="en-US" dirty="0"/>
            </a:br>
            <a:r>
              <a:rPr lang="en-US" sz="2300" spc="-10" dirty="0"/>
              <a:t>(End-User Programming)</a:t>
            </a:r>
          </a:p>
        </p:txBody>
      </p:sp>
      <p:sp>
        <p:nvSpPr>
          <p:cNvPr id="4" name="Rectangle 3"/>
          <p:cNvSpPr/>
          <p:nvPr/>
        </p:nvSpPr>
        <p:spPr>
          <a:xfrm>
            <a:off x="4034720" y="510592"/>
            <a:ext cx="4194882" cy="1646605"/>
          </a:xfrm>
          <a:prstGeom prst="rect">
            <a:avLst/>
          </a:prstGeom>
        </p:spPr>
        <p:txBody>
          <a:bodyPr wrap="square">
            <a:spAutoFit/>
          </a:bodyPr>
          <a:lstStyle/>
          <a:p>
            <a:pPr>
              <a:spcAft>
                <a:spcPts val="600"/>
              </a:spcAft>
            </a:pPr>
            <a:r>
              <a:rPr lang="en-US" sz="1200"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NextGov</a:t>
            </a: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suggests that low-code platforms need to meet </a:t>
            </a:r>
            <a:b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b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these “crucial requirements” to drive changes in federal IT:</a:t>
            </a:r>
          </a:p>
          <a:p>
            <a:pPr marL="285750" indent="-285750">
              <a:buFont typeface="Arial" panose="020B0604020202020204" pitchFamily="34" charset="0"/>
              <a:buChar char="•"/>
            </a:pP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fully leverage a cloud environment and support on- premises and hybrid deployments </a:t>
            </a:r>
          </a:p>
          <a:p>
            <a:pPr marL="285750" indent="-285750">
              <a:buFont typeface="Arial" panose="020B0604020202020204" pitchFamily="34" charset="0"/>
              <a:buChar char="•"/>
            </a:pP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have the most stringent security accreditations</a:t>
            </a:r>
          </a:p>
          <a:p>
            <a:pPr marL="285750" indent="-285750">
              <a:buFont typeface="Arial" panose="020B0604020202020204" pitchFamily="34" charset="0"/>
              <a:buChar char="•"/>
            </a:pP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operate identically on the web and mobile devices through a single development effort  </a:t>
            </a:r>
          </a:p>
          <a:p>
            <a:pPr marL="285750" indent="-285750">
              <a:buFont typeface="Arial" panose="020B0604020202020204" pitchFamily="34" charset="0"/>
              <a:buChar char="•"/>
            </a:pP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provide proven enterprise-grade scalability</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14800" y="2476985"/>
            <a:ext cx="3941262" cy="1255995"/>
          </a:xfrm>
          <a:prstGeom prst="rect">
            <a:avLst/>
          </a:prstGeom>
        </p:spPr>
      </p:pic>
      <p:cxnSp>
        <p:nvCxnSpPr>
          <p:cNvPr id="16" name="Straight Connector 15"/>
          <p:cNvCxnSpPr/>
          <p:nvPr/>
        </p:nvCxnSpPr>
        <p:spPr>
          <a:xfrm>
            <a:off x="3967316" y="567813"/>
            <a:ext cx="0" cy="15893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3598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6" y="214269"/>
            <a:ext cx="3105149" cy="639577"/>
          </a:xfrm>
        </p:spPr>
        <p:txBody>
          <a:bodyPr/>
          <a:lstStyle/>
          <a:p>
            <a:r>
              <a:rPr lang="en-US" dirty="0"/>
              <a:t>Blockchain</a:t>
            </a:r>
            <a:br>
              <a:rPr lang="en-US" dirty="0"/>
            </a:br>
            <a:endParaRPr lang="en-US" dirty="0"/>
          </a:p>
        </p:txBody>
      </p:sp>
      <p:sp>
        <p:nvSpPr>
          <p:cNvPr id="3" name="Content Placeholder 2"/>
          <p:cNvSpPr>
            <a:spLocks noGrp="1"/>
          </p:cNvSpPr>
          <p:nvPr>
            <p:ph idx="1"/>
          </p:nvPr>
        </p:nvSpPr>
        <p:spPr>
          <a:xfrm>
            <a:off x="295274" y="773231"/>
            <a:ext cx="2857499" cy="3499579"/>
          </a:xfrm>
        </p:spPr>
        <p:txBody>
          <a:bodyPr/>
          <a:lstStyle/>
          <a:p>
            <a:pPr>
              <a:lnSpc>
                <a:spcPts val="1900"/>
              </a:lnSpc>
            </a:pPr>
            <a:r>
              <a:rPr lang="en-US" sz="1400" dirty="0"/>
              <a:t>Blockchain is a “distributed database that enables participants in an industry ecosystem to transact with each other without relying on a central trusted authority to record and validate transactions.” </a:t>
            </a:r>
          </a:p>
          <a:p>
            <a:pPr>
              <a:lnSpc>
                <a:spcPts val="1900"/>
              </a:lnSpc>
            </a:pPr>
            <a:r>
              <a:rPr lang="en-US" sz="1400" dirty="0"/>
              <a:t>Even though </a:t>
            </a:r>
            <a:r>
              <a:rPr lang="en-US" sz="1400" dirty="0" err="1"/>
              <a:t>blockchain</a:t>
            </a:r>
            <a:r>
              <a:rPr lang="en-US" sz="1400" dirty="0"/>
              <a:t> has been used mostly in the context of cryptocurrency (e.g., </a:t>
            </a:r>
            <a:r>
              <a:rPr lang="en-US" sz="1400" dirty="0" err="1"/>
              <a:t>BitCoin</a:t>
            </a:r>
            <a:r>
              <a:rPr lang="en-US" sz="1400" dirty="0"/>
              <a:t>), and more recently for smart contracts, there are other emerging uses of </a:t>
            </a:r>
            <a:r>
              <a:rPr lang="en-US" sz="1400" dirty="0" err="1"/>
              <a:t>blockchain</a:t>
            </a:r>
            <a:r>
              <a:rPr lang="en-US" sz="1400" dirty="0"/>
              <a:t> that are worth exploring, especially with respect to scalability and performance.</a:t>
            </a:r>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724275" y="1619560"/>
            <a:ext cx="5221941" cy="1892826"/>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DoD Connections</a:t>
            </a:r>
            <a:endParaRPr lang="en-US" sz="1400" dirty="0">
              <a:latin typeface="Arial" panose="020B0604020202020204" pitchFamily="34" charset="0"/>
              <a:cs typeface="Arial" panose="020B0604020202020204" pitchFamily="34" charset="0"/>
            </a:endParaRP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There are several pilots in progress in the DoD to test applicability:</a:t>
            </a:r>
          </a:p>
          <a:p>
            <a:pPr marL="400050" lvl="1"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Navy to bring added security to its manufacturing systems</a:t>
            </a:r>
          </a:p>
          <a:p>
            <a:pPr marL="400050" lvl="1" indent="-171450">
              <a:spcBef>
                <a:spcPts val="600"/>
              </a:spcBef>
              <a:buFont typeface="Arial" panose="020B0604020202020204" pitchFamily="34" charset="0"/>
              <a:buChar char="-"/>
            </a:pPr>
            <a:r>
              <a:rPr lang="en-US" sz="1200" dirty="0" err="1">
                <a:latin typeface="Arial" panose="020B0604020202020204" pitchFamily="34" charset="0"/>
                <a:cs typeface="Arial" panose="020B0604020202020204" pitchFamily="34" charset="0"/>
              </a:rPr>
              <a:t>NAVAIR</a:t>
            </a:r>
            <a:r>
              <a:rPr lang="en-US" sz="1200" dirty="0">
                <a:latin typeface="Arial" panose="020B0604020202020204" pitchFamily="34" charset="0"/>
                <a:cs typeface="Arial" panose="020B0604020202020204" pitchFamily="34" charset="0"/>
              </a:rPr>
              <a:t> to help track aviation parts</a:t>
            </a:r>
          </a:p>
          <a:p>
            <a:pPr marL="400050" lvl="1"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Across DoD for supply chain management and cybersecurity</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Once the cost curve changes, adoption in DoD is likely to accelerate</a:t>
            </a:r>
          </a:p>
          <a:p>
            <a:pPr marL="228600" indent="-228600">
              <a:spcBef>
                <a:spcPts val="6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3535194" y="-1"/>
            <a:ext cx="5608806" cy="1524132"/>
          </a:xfrm>
          <a:prstGeom prst="rect">
            <a:avLst/>
          </a:prstGeom>
        </p:spPr>
      </p:pic>
    </p:spTree>
    <p:extLst>
      <p:ext uri="{BB962C8B-B14F-4D97-AF65-F5344CB8AC3E}">
        <p14:creationId xmlns:p14="http://schemas.microsoft.com/office/powerpoint/2010/main" val="4195314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61951" y="1022370"/>
            <a:ext cx="5394446" cy="1685077"/>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Blockchain for data security</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Blockchain for data provenance</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Blockchain for IoT security</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Smart contracts</a:t>
            </a:r>
          </a:p>
          <a:p>
            <a:pPr marL="171450" lvl="0" indent="-171450">
              <a:lnSpc>
                <a:spcPts val="1700"/>
              </a:lnSpc>
              <a:spcBef>
                <a:spcPts val="400"/>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Multi-chain integration/ecosystems</a:t>
            </a:r>
          </a:p>
        </p:txBody>
      </p:sp>
      <p:sp>
        <p:nvSpPr>
          <p:cNvPr id="30" name="Title 1"/>
          <p:cNvSpPr>
            <a:spLocks noGrp="1"/>
          </p:cNvSpPr>
          <p:nvPr>
            <p:ph type="title"/>
          </p:nvPr>
        </p:nvSpPr>
        <p:spPr>
          <a:xfrm>
            <a:off x="361951" y="214269"/>
            <a:ext cx="3105149" cy="639577"/>
          </a:xfrm>
        </p:spPr>
        <p:txBody>
          <a:bodyPr/>
          <a:lstStyle/>
          <a:p>
            <a:r>
              <a:rPr lang="en-US" dirty="0"/>
              <a:t>Blockchain</a:t>
            </a:r>
            <a:br>
              <a:rPr lang="en-US" dirty="0"/>
            </a:b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0976" y="706364"/>
            <a:ext cx="4232787" cy="2625213"/>
          </a:xfrm>
          <a:prstGeom prst="rect">
            <a:avLst/>
          </a:prstGeom>
        </p:spPr>
      </p:pic>
    </p:spTree>
    <p:extLst>
      <p:ext uri="{BB962C8B-B14F-4D97-AF65-F5344CB8AC3E}">
        <p14:creationId xmlns:p14="http://schemas.microsoft.com/office/powerpoint/2010/main" val="1131474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2"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295276" y="214269"/>
            <a:ext cx="3105149" cy="639577"/>
          </a:xfrm>
        </p:spPr>
        <p:txBody>
          <a:bodyPr/>
          <a:lstStyle/>
          <a:p>
            <a:r>
              <a:rPr lang="en-US" dirty="0" err="1"/>
              <a:t>Blockchain</a:t>
            </a:r>
            <a:endParaRPr lang="en-US" dirty="0"/>
          </a:p>
        </p:txBody>
      </p:sp>
      <p:sp>
        <p:nvSpPr>
          <p:cNvPr id="15" name="Rectangle 14"/>
          <p:cNvSpPr/>
          <p:nvPr/>
        </p:nvSpPr>
        <p:spPr>
          <a:xfrm>
            <a:off x="243656" y="853846"/>
            <a:ext cx="2714625" cy="2585323"/>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p>
          <a:p>
            <a:pPr marL="114300" lvl="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Potentially high hardware and software costs, along with operational costs</a:t>
            </a:r>
          </a:p>
          <a:p>
            <a:pPr marL="114300" lvl="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Energy consumption</a:t>
            </a:r>
          </a:p>
          <a:p>
            <a:pPr marL="114300" lvl="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Integration with legacy systems</a:t>
            </a:r>
          </a:p>
          <a:p>
            <a:pPr marL="114300" lvl="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Privacy and security (not really bullet proof, although positioned as such)</a:t>
            </a:r>
          </a:p>
        </p:txBody>
      </p:sp>
      <p:sp>
        <p:nvSpPr>
          <p:cNvPr id="8" name="Rectangle 7"/>
          <p:cNvSpPr/>
          <p:nvPr/>
        </p:nvSpPr>
        <p:spPr>
          <a:xfrm>
            <a:off x="3695703" y="671469"/>
            <a:ext cx="1969117" cy="2635465"/>
          </a:xfrm>
          <a:prstGeom prst="rect">
            <a:avLst/>
          </a:prstGeom>
        </p:spPr>
        <p:txBody>
          <a:bodyPr wrap="square">
            <a:spAutoFit/>
          </a:bodyPr>
          <a:lstStyle/>
          <a:p>
            <a:pPr>
              <a:lnSpc>
                <a:spcPct val="107000"/>
              </a:lnSpc>
              <a:spcAft>
                <a:spcPts val="600"/>
              </a:spcAft>
            </a:pP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Because of the current expense, DoD needs to ask, “Is there a specific property of </a:t>
            </a:r>
            <a:r>
              <a:rPr lang="en-US" sz="1200" dirty="0" err="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blockchain</a:t>
            </a: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that cannot be gained from any other technology?”</a:t>
            </a:r>
          </a:p>
          <a:p>
            <a:pPr>
              <a:lnSpc>
                <a:spcPct val="107000"/>
              </a:lnSpc>
              <a:spcAft>
                <a:spcPts val="600"/>
              </a:spcAft>
            </a:pPr>
            <a:r>
              <a:rPr lang="en-US" sz="1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More DoD-specific use cases will be enabled when costs come down and other challenges have been overcome.</a:t>
            </a:r>
          </a:p>
          <a:p>
            <a:endParaRPr lang="en-US" sz="14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2C58BF4-A887-3745-BB67-6E00C3408D3A}"/>
              </a:ext>
            </a:extLst>
          </p:cNvPr>
          <p:cNvPicPr>
            <a:picLocks noChangeAspect="1"/>
          </p:cNvPicPr>
          <p:nvPr/>
        </p:nvPicPr>
        <p:blipFill>
          <a:blip r:embed="rId2"/>
          <a:stretch>
            <a:fillRect/>
          </a:stretch>
        </p:blipFill>
        <p:spPr>
          <a:xfrm>
            <a:off x="6067640" y="140804"/>
            <a:ext cx="2701127" cy="4315521"/>
          </a:xfrm>
          <a:prstGeom prst="rect">
            <a:avLst/>
          </a:prstGeom>
        </p:spPr>
      </p:pic>
      <p:sp>
        <p:nvSpPr>
          <p:cNvPr id="10" name="Rectangle 9">
            <a:extLst>
              <a:ext uri="{FF2B5EF4-FFF2-40B4-BE49-F238E27FC236}">
                <a16:creationId xmlns:a16="http://schemas.microsoft.com/office/drawing/2014/main" id="{533F2D73-E1E4-064F-93E5-0A79CAFC1EAB}"/>
              </a:ext>
            </a:extLst>
          </p:cNvPr>
          <p:cNvSpPr/>
          <p:nvPr/>
        </p:nvSpPr>
        <p:spPr>
          <a:xfrm>
            <a:off x="7397702" y="4141689"/>
            <a:ext cx="1645937" cy="553998"/>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Source: NISTIR 8202: Blockchain Technology Overview. </a:t>
            </a:r>
          </a:p>
        </p:txBody>
      </p:sp>
    </p:spTree>
    <p:extLst>
      <p:ext uri="{BB962C8B-B14F-4D97-AF65-F5344CB8AC3E}">
        <p14:creationId xmlns:p14="http://schemas.microsoft.com/office/powerpoint/2010/main" val="23266553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6" y="214269"/>
            <a:ext cx="3048815" cy="639577"/>
          </a:xfrm>
        </p:spPr>
        <p:txBody>
          <a:bodyPr/>
          <a:lstStyle/>
          <a:p>
            <a:r>
              <a:rPr lang="en-US" dirty="0"/>
              <a:t>Quantum Computing</a:t>
            </a:r>
            <a:br>
              <a:rPr lang="en-US" dirty="0"/>
            </a:br>
            <a:endParaRPr lang="en-US" dirty="0"/>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724275" y="1600963"/>
            <a:ext cx="5221941" cy="3016210"/>
          </a:xfrm>
          <a:prstGeom prst="rect">
            <a:avLst/>
          </a:prstGeom>
        </p:spPr>
        <p:txBody>
          <a:bodyPr wrap="square">
            <a:spAutoFit/>
          </a:bodyPr>
          <a:lstStyle/>
          <a:p>
            <a:pPr lvl="0"/>
            <a:r>
              <a:rPr lang="en-US" sz="1400" b="1" dirty="0">
                <a:solidFill>
                  <a:srgbClr val="000000"/>
                </a:solidFill>
                <a:latin typeface="Arial" panose="020B0604020202020204" pitchFamily="34" charset="0"/>
                <a:cs typeface="Arial" panose="020B0604020202020204" pitchFamily="34" charset="0"/>
              </a:rPr>
              <a:t>DoD Connections</a:t>
            </a:r>
            <a:endParaRPr lang="en-US" sz="1100" dirty="0">
              <a:latin typeface="Arial" panose="020B0604020202020204" pitchFamily="34" charset="0"/>
              <a:cs typeface="Arial" panose="020B0604020202020204" pitchFamily="34" charset="0"/>
            </a:endParaRPr>
          </a:p>
          <a:p>
            <a:pPr marL="117475" indent="-117475">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Quantum-resilient systems: NIST recognized the threat of quantum computing and in 2016 started a program to standardize quantum-resilient replacement for public-key cryptography</a:t>
            </a:r>
          </a:p>
          <a:p>
            <a:pPr marL="117475" indent="-117475">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Senate Armed Services Committee is considering the Quantum Computing Research Act to promote adequate research and coordination across services—a similar bill in the House called the National Quantum Initiative Act became law in December 2018</a:t>
            </a:r>
          </a:p>
          <a:p>
            <a:pPr marL="117475" indent="-117475">
              <a:spcBef>
                <a:spcPts val="600"/>
              </a:spcBef>
              <a:buFont typeface="Arial" panose="020B0604020202020204" pitchFamily="34" charset="0"/>
              <a:buChar char="•"/>
            </a:pPr>
            <a:r>
              <a:rPr lang="en-US" sz="1200" dirty="0" err="1">
                <a:latin typeface="Arial" panose="020B0604020202020204" pitchFamily="34" charset="0"/>
                <a:cs typeface="Arial" panose="020B0604020202020204" pitchFamily="34" charset="0"/>
              </a:rPr>
              <a:t>DARPA</a:t>
            </a:r>
            <a:r>
              <a:rPr lang="en-US" sz="1200" dirty="0">
                <a:latin typeface="Arial" panose="020B0604020202020204" pitchFamily="34" charset="0"/>
                <a:cs typeface="Arial" panose="020B0604020202020204" pitchFamily="34" charset="0"/>
              </a:rPr>
              <a:t> is particularly interested in learning about the ways quantum technology could improve general computing performance and accelerate artificial intelligence and machine learning systems </a:t>
            </a:r>
          </a:p>
          <a:p>
            <a:pPr marL="117475" indent="-117475">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National Strategic Overview for Quantum Information Science to create a visible, systematic, national approach to quantum information research and development</a:t>
            </a:r>
          </a:p>
        </p:txBody>
      </p:sp>
      <p:sp>
        <p:nvSpPr>
          <p:cNvPr id="16" name="Content Placeholder 2"/>
          <p:cNvSpPr txBox="1">
            <a:spLocks/>
          </p:cNvSpPr>
          <p:nvPr/>
        </p:nvSpPr>
        <p:spPr>
          <a:xfrm>
            <a:off x="295276" y="685800"/>
            <a:ext cx="2776540" cy="3662653"/>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800"/>
              </a:spcBef>
            </a:pPr>
            <a:r>
              <a:rPr lang="en-US" sz="1400" dirty="0"/>
              <a:t>Quantum computing is a type of non-classical computing that uses quantum bits (qubits) instead of binary bits. A qubit can be thought of like an imaginary sphere, in which a qubit can be at any point on the sphere (multiple states instead of just 0 and 1). </a:t>
            </a:r>
          </a:p>
          <a:p>
            <a:pPr>
              <a:spcBef>
                <a:spcPts val="1800"/>
              </a:spcBef>
            </a:pPr>
            <a:r>
              <a:rPr lang="en-US" sz="1400" dirty="0"/>
              <a:t>A quantum computer gets its enormous processing power through the ability to be in multiple states and to perform tasks using all possible permutations simultaneously, which is why it is mainly targeted at very complex mathematical problems, modeling and simulation, and optimization. </a:t>
            </a:r>
          </a:p>
          <a:p>
            <a:pPr>
              <a:spcBef>
                <a:spcPts val="1800"/>
              </a:spcBef>
            </a:pPr>
            <a:endParaRPr lang="en-US" sz="1600" dirty="0"/>
          </a:p>
          <a:p>
            <a:pPr>
              <a:spcBef>
                <a:spcPts val="1800"/>
              </a:spcBef>
            </a:pPr>
            <a:endParaRPr lang="en-US" sz="1600" dirty="0"/>
          </a:p>
          <a:p>
            <a:pPr>
              <a:spcBef>
                <a:spcPts val="1800"/>
              </a:spcBef>
            </a:pPr>
            <a:endParaRPr lang="en-US" sz="16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3773" y="0"/>
            <a:ext cx="5610227" cy="1524000"/>
          </a:xfrm>
          <a:prstGeom prst="rect">
            <a:avLst/>
          </a:prstGeom>
        </p:spPr>
      </p:pic>
    </p:spTree>
    <p:extLst>
      <p:ext uri="{BB962C8B-B14F-4D97-AF65-F5344CB8AC3E}">
        <p14:creationId xmlns:p14="http://schemas.microsoft.com/office/powerpoint/2010/main" val="167543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02434" y="1068610"/>
            <a:ext cx="7288363" cy="3037876"/>
          </a:xfrm>
        </p:spPr>
        <p:txBody>
          <a:bodyPr/>
          <a:lstStyle/>
          <a:p>
            <a:pPr defTabSz="914400" fontAlgn="base">
              <a:spcBef>
                <a:spcPct val="0"/>
              </a:spcBef>
              <a:spcAft>
                <a:spcPts val="600"/>
              </a:spcAft>
              <a:buSzPct val="70000"/>
              <a:tabLst>
                <a:tab pos="347663" algn="l"/>
              </a:tabLst>
            </a:pPr>
            <a:r>
              <a:rPr lang="en-US" sz="1800" kern="0" dirty="0">
                <a:latin typeface="Arial"/>
              </a:rPr>
              <a:t>This presentation is a result of an exercise that we do every 2–3 years to inform the SEI technical strategy.</a:t>
            </a:r>
          </a:p>
          <a:p>
            <a:pPr defTabSz="914400" fontAlgn="base">
              <a:spcBef>
                <a:spcPct val="0"/>
              </a:spcBef>
              <a:spcAft>
                <a:spcPts val="600"/>
              </a:spcAft>
              <a:buSzPct val="70000"/>
              <a:tabLst>
                <a:tab pos="347663" algn="l"/>
              </a:tabLst>
            </a:pPr>
            <a:r>
              <a:rPr lang="en-US" sz="1800" kern="0" dirty="0">
                <a:latin typeface="Arial"/>
              </a:rPr>
              <a:t>The task is to explore a wide range of emerging technologies to p</a:t>
            </a:r>
            <a:r>
              <a:rPr lang="en-US" sz="1800" kern="0" dirty="0">
                <a:latin typeface="Arial"/>
                <a:cs typeface="+mn-cs"/>
              </a:rPr>
              <a:t>rovide input for software-reliant systems that answers this question:</a:t>
            </a:r>
          </a:p>
          <a:p>
            <a:pPr marL="228600" lvl="2" indent="-228600" defTabSz="914400" fontAlgn="base">
              <a:spcBef>
                <a:spcPct val="0"/>
              </a:spcBef>
              <a:spcAft>
                <a:spcPts val="600"/>
              </a:spcAft>
              <a:buSzPct val="85000"/>
              <a:buFont typeface="Arial"/>
              <a:buChar char="•"/>
            </a:pPr>
            <a:r>
              <a:rPr lang="en-US" sz="1800" kern="0" dirty="0">
                <a:latin typeface="Arial"/>
              </a:rPr>
              <a:t>What are the emerging technologies that will affect how software-reliant systems are developed, deployed and acquired in the DoD, now and in the future?</a:t>
            </a:r>
          </a:p>
        </p:txBody>
      </p:sp>
      <p:sp>
        <p:nvSpPr>
          <p:cNvPr id="11" name="TextBox 10">
            <a:extLst>
              <a:ext uri="{FF2B5EF4-FFF2-40B4-BE49-F238E27FC236}">
                <a16:creationId xmlns:a16="http://schemas.microsoft.com/office/drawing/2014/main" id="{33C5AF41-B7F7-1249-87B7-D864685D8DC0}"/>
              </a:ext>
            </a:extLst>
          </p:cNvPr>
          <p:cNvSpPr txBox="1"/>
          <p:nvPr/>
        </p:nvSpPr>
        <p:spPr>
          <a:xfrm>
            <a:off x="497378" y="677913"/>
            <a:ext cx="88311" cy="3819271"/>
          </a:xfrm>
          <a:prstGeom prst="rect">
            <a:avLst/>
          </a:prstGeom>
          <a:solidFill>
            <a:schemeClr val="tx2"/>
          </a:solidFill>
          <a:ln>
            <a:noFill/>
          </a:ln>
          <a:effectLst/>
        </p:spPr>
        <p:txBody>
          <a:bodyPr wrap="square" lIns="91440" tIns="45720" rIns="91440" bIns="45720" rtlCol="0">
            <a:noAutofit/>
          </a:bodyPr>
          <a:lstStyle/>
          <a:p>
            <a:pPr marL="91440">
              <a:lnSpc>
                <a:spcPts val="1100"/>
              </a:lnSpc>
              <a:spcBef>
                <a:spcPts val="300"/>
              </a:spcBef>
            </a:pPr>
            <a:endParaRPr lang="en-US" sz="1000" dirty="0">
              <a:latin typeface="Arial"/>
              <a:cs typeface="Arial"/>
            </a:endParaRPr>
          </a:p>
        </p:txBody>
      </p:sp>
      <p:sp>
        <p:nvSpPr>
          <p:cNvPr id="12" name="Rectangle 11">
            <a:extLst>
              <a:ext uri="{FF2B5EF4-FFF2-40B4-BE49-F238E27FC236}">
                <a16:creationId xmlns:a16="http://schemas.microsoft.com/office/drawing/2014/main" id="{00FCA3E8-29C0-6842-942B-51B74342C031}"/>
              </a:ext>
            </a:extLst>
          </p:cNvPr>
          <p:cNvSpPr/>
          <p:nvPr/>
        </p:nvSpPr>
        <p:spPr>
          <a:xfrm>
            <a:off x="497379" y="677912"/>
            <a:ext cx="7898475" cy="3819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00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295276" y="214269"/>
            <a:ext cx="3105149" cy="639577"/>
          </a:xfrm>
        </p:spPr>
        <p:txBody>
          <a:bodyPr/>
          <a:lstStyle/>
          <a:p>
            <a:r>
              <a:rPr lang="en-US" dirty="0"/>
              <a:t>Quantum Computing</a:t>
            </a:r>
            <a:br>
              <a:rPr lang="en-US" dirty="0"/>
            </a:br>
            <a:endParaRPr lang="en-US" dirty="0"/>
          </a:p>
        </p:txBody>
      </p:sp>
      <p:sp>
        <p:nvSpPr>
          <p:cNvPr id="13" name="Rectangle 12">
            <a:extLst>
              <a:ext uri="{FF2B5EF4-FFF2-40B4-BE49-F238E27FC236}">
                <a16:creationId xmlns:a16="http://schemas.microsoft.com/office/drawing/2014/main" id="{4FE252AE-258A-2349-819E-83EDCD59A681}"/>
              </a:ext>
            </a:extLst>
          </p:cNvPr>
          <p:cNvSpPr/>
          <p:nvPr/>
        </p:nvSpPr>
        <p:spPr>
          <a:xfrm>
            <a:off x="238900" y="1112232"/>
            <a:ext cx="5394446" cy="338554"/>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p:txBody>
      </p:sp>
      <p:sp>
        <p:nvSpPr>
          <p:cNvPr id="14" name="TextBox 13">
            <a:extLst>
              <a:ext uri="{FF2B5EF4-FFF2-40B4-BE49-F238E27FC236}">
                <a16:creationId xmlns:a16="http://schemas.microsoft.com/office/drawing/2014/main" id="{F4716BAD-EF83-594F-BF30-B33E04E2D2F7}"/>
              </a:ext>
            </a:extLst>
          </p:cNvPr>
          <p:cNvSpPr txBox="1"/>
          <p:nvPr/>
        </p:nvSpPr>
        <p:spPr>
          <a:xfrm>
            <a:off x="332680" y="1570209"/>
            <a:ext cx="4939990" cy="1446550"/>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Artificial intelligence algorithms, highly secure encryption for communications satellites, and accurate navigation that does not require GPS signals</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Migration to quantum programming languages (e.g., Microsoft’s QDK)</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Migration to quantum-resilient crypto systems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8252" y="1112232"/>
            <a:ext cx="3454746" cy="2288305"/>
          </a:xfrm>
          <a:prstGeom prst="rect">
            <a:avLst/>
          </a:prstGeom>
        </p:spPr>
      </p:pic>
    </p:spTree>
    <p:extLst>
      <p:ext uri="{BB962C8B-B14F-4D97-AF65-F5344CB8AC3E}">
        <p14:creationId xmlns:p14="http://schemas.microsoft.com/office/powerpoint/2010/main" val="396893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8094" y="1254179"/>
            <a:ext cx="4101462" cy="3325196"/>
          </a:xfrm>
          <a:prstGeom prst="rect">
            <a:avLst/>
          </a:prstGeom>
        </p:spPr>
      </p:pic>
      <p:sp>
        <p:nvSpPr>
          <p:cNvPr id="9" name="Rectangle 8">
            <a:extLst>
              <a:ext uri="{FF2B5EF4-FFF2-40B4-BE49-F238E27FC236}">
                <a16:creationId xmlns:a16="http://schemas.microsoft.com/office/drawing/2014/main" id="{B80F16E7-D18A-4C44-BACE-D5119A509567}"/>
              </a:ext>
            </a:extLst>
          </p:cNvPr>
          <p:cNvSpPr/>
          <p:nvPr/>
        </p:nvSpPr>
        <p:spPr>
          <a:xfrm>
            <a:off x="-2"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23850" y="214161"/>
            <a:ext cx="3105149" cy="639577"/>
          </a:xfrm>
        </p:spPr>
        <p:txBody>
          <a:bodyPr/>
          <a:lstStyle/>
          <a:p>
            <a:r>
              <a:rPr lang="en-US" dirty="0"/>
              <a:t>Quantum Computing</a:t>
            </a:r>
            <a:br>
              <a:rPr lang="en-US" dirty="0"/>
            </a:br>
            <a:endParaRPr lang="en-US" dirty="0"/>
          </a:p>
        </p:txBody>
      </p:sp>
      <p:sp>
        <p:nvSpPr>
          <p:cNvPr id="15" name="Rectangle 14"/>
          <p:cNvSpPr/>
          <p:nvPr/>
        </p:nvSpPr>
        <p:spPr>
          <a:xfrm>
            <a:off x="309559" y="576739"/>
            <a:ext cx="2914651" cy="3954929"/>
          </a:xfrm>
          <a:prstGeom prst="rect">
            <a:avLst/>
          </a:prstGeom>
        </p:spPr>
        <p:txBody>
          <a:bodyPr wrap="square">
            <a:spAutoFit/>
          </a:bodyPr>
          <a:lstStyle/>
          <a:p>
            <a:pPr lvl="0">
              <a:spcAft>
                <a:spcPts val="600"/>
              </a:spcAft>
            </a:pPr>
            <a:r>
              <a:rPr lang="en-US" sz="1600" b="1" dirty="0">
                <a:latin typeface="Arial" panose="020B0604020202020204" pitchFamily="34" charset="0"/>
                <a:ea typeface="+mj-ea"/>
                <a:cs typeface="Arial" panose="020B0604020202020204" pitchFamily="34" charset="0"/>
              </a:rPr>
              <a:t>Challenges</a:t>
            </a:r>
          </a:p>
          <a:p>
            <a:pPr marL="114300" indent="-114300">
              <a:spcAft>
                <a:spcPts val="600"/>
              </a:spcAft>
              <a:buFont typeface="Arial" panose="020B0604020202020204" pitchFamily="34" charset="0"/>
              <a:buChar char="•"/>
            </a:pPr>
            <a:r>
              <a:rPr lang="en-US" sz="1400" dirty="0">
                <a:latin typeface="Arial" panose="020B0604020202020204" pitchFamily="34" charset="0"/>
                <a:ea typeface="+mj-ea"/>
                <a:cs typeface="Arial" panose="020B0604020202020204" pitchFamily="34" charset="0"/>
              </a:rPr>
              <a:t>A lot has to happen before quantum computing can be applied to real problems or break today’s cryptosystems.</a:t>
            </a:r>
          </a:p>
          <a:p>
            <a:pPr marL="114300" indent="-1143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Experts state that useful work requires probably 200 entangled qubits. </a:t>
            </a:r>
          </a:p>
          <a:p>
            <a:pPr marL="285750" lvl="1" indent="-171450">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Google announced in March 2018 its largest quantum computer, called Bristlecone, which is a 72-qubit quantum computer. </a:t>
            </a:r>
          </a:p>
          <a:p>
            <a:pPr marL="285750" lvl="1" indent="-171450">
              <a:spcAft>
                <a:spcPts val="600"/>
              </a:spcAft>
              <a:buFont typeface="Arial" panose="020B0604020202020204" pitchFamily="34" charset="0"/>
              <a:buChar char="-"/>
            </a:pPr>
            <a:r>
              <a:rPr lang="en-US" sz="1300" dirty="0">
                <a:latin typeface="Arial" panose="020B0604020202020204" pitchFamily="34" charset="0"/>
                <a:ea typeface="+mj-ea"/>
                <a:cs typeface="Arial" panose="020B0604020202020204" pitchFamily="34" charset="0"/>
              </a:rPr>
              <a:t>In addition, quantum computers still have high error rates, mainly due to the instability of the underlying subatomic particles. </a:t>
            </a:r>
            <a:endParaRPr lang="en-US" sz="1300" b="1" dirty="0">
              <a:latin typeface="Arial" panose="020B0604020202020204" pitchFamily="34" charset="0"/>
              <a:ea typeface="+mj-ea"/>
              <a:cs typeface="Arial" panose="020B0604020202020204" pitchFamily="34" charset="0"/>
            </a:endParaRPr>
          </a:p>
        </p:txBody>
      </p:sp>
      <p:sp>
        <p:nvSpPr>
          <p:cNvPr id="2" name="Rectangle 1"/>
          <p:cNvSpPr/>
          <p:nvPr/>
        </p:nvSpPr>
        <p:spPr>
          <a:xfrm>
            <a:off x="3615586" y="156372"/>
            <a:ext cx="3724274" cy="1015663"/>
          </a:xfrm>
          <a:prstGeom prst="rect">
            <a:avLst/>
          </a:prstGeom>
        </p:spPr>
        <p:txBody>
          <a:bodyPr wrap="square">
            <a:spAutoFit/>
          </a:bodyPr>
          <a:lstStyle/>
          <a:p>
            <a:r>
              <a:rPr lang="en-US" sz="1200" dirty="0">
                <a:solidFill>
                  <a:schemeClr val="tx2">
                    <a:lumMod val="75000"/>
                  </a:schemeClr>
                </a:solidFill>
                <a:latin typeface="Arial" panose="020B0604020202020204" pitchFamily="34" charset="0"/>
                <a:cs typeface="Arial" panose="020B0604020202020204" pitchFamily="34" charset="0"/>
              </a:rPr>
              <a:t>Although the marketplace is growing and Accenture estimates $1 billion was invested through public and private initiatives in 2016, consistent enterprise use of quantum hardware is still two to five years out. </a:t>
            </a:r>
          </a:p>
          <a:p>
            <a:pPr>
              <a:tabLst>
                <a:tab pos="857250" algn="l"/>
                <a:tab pos="1543050" algn="l"/>
                <a:tab pos="2174875" algn="l"/>
                <a:tab pos="2514600" algn="l"/>
              </a:tabLst>
            </a:pPr>
            <a:r>
              <a:rPr lang="en-US" sz="1200" dirty="0">
                <a:solidFill>
                  <a:schemeClr val="tx2">
                    <a:lumMod val="75000"/>
                  </a:schemeClr>
                </a:solidFill>
                <a:latin typeface="Arial" panose="020B0604020202020204" pitchFamily="34" charset="0"/>
                <a:cs typeface="Arial" panose="020B0604020202020204" pitchFamily="34" charset="0"/>
              </a:rPr>
              <a:t>			</a:t>
            </a:r>
            <a:r>
              <a:rPr lang="en-US" sz="1000" dirty="0">
                <a:solidFill>
                  <a:schemeClr val="tx2">
                    <a:lumMod val="75000"/>
                  </a:schemeClr>
                </a:solidFill>
                <a:latin typeface="Arial" panose="020B0604020202020204" pitchFamily="34" charset="0"/>
                <a:cs typeface="Arial" panose="020B0604020202020204" pitchFamily="34" charset="0"/>
              </a:rPr>
              <a:t>–Accenture Labs (2017)</a:t>
            </a:r>
          </a:p>
        </p:txBody>
      </p:sp>
      <p:sp>
        <p:nvSpPr>
          <p:cNvPr id="4" name="TextBox 3">
            <a:extLst>
              <a:ext uri="{FF2B5EF4-FFF2-40B4-BE49-F238E27FC236}">
                <a16:creationId xmlns:a16="http://schemas.microsoft.com/office/drawing/2014/main" id="{743FB27B-F2EB-B84D-8A08-8AC7213F3716}"/>
              </a:ext>
            </a:extLst>
          </p:cNvPr>
          <p:cNvSpPr txBox="1"/>
          <p:nvPr/>
        </p:nvSpPr>
        <p:spPr>
          <a:xfrm>
            <a:off x="7517538" y="534974"/>
            <a:ext cx="1541918" cy="1096839"/>
          </a:xfrm>
          <a:prstGeom prst="rect">
            <a:avLst/>
          </a:prstGeom>
          <a:noFill/>
        </p:spPr>
        <p:txBody>
          <a:bodyPr wrap="square" lIns="0" tIns="0" rIns="0" bIns="0" rtlCol="0">
            <a:spAutoFit/>
          </a:bodyPr>
          <a:lstStyle/>
          <a:p>
            <a:pPr>
              <a:lnSpc>
                <a:spcPct val="108000"/>
              </a:lnSpc>
            </a:pPr>
            <a:r>
              <a:rPr lang="en-US" sz="1100" dirty="0" err="1">
                <a:solidFill>
                  <a:schemeClr val="accent3">
                    <a:lumMod val="75000"/>
                  </a:schemeClr>
                </a:solidFill>
                <a:latin typeface="Arial"/>
                <a:cs typeface="Arial"/>
              </a:rPr>
              <a:t>QuantumComputing</a:t>
            </a:r>
            <a:br>
              <a:rPr lang="en-US" sz="1100" dirty="0">
                <a:solidFill>
                  <a:schemeClr val="accent3">
                    <a:lumMod val="75000"/>
                  </a:schemeClr>
                </a:solidFill>
                <a:latin typeface="Arial"/>
                <a:cs typeface="Arial"/>
              </a:rPr>
            </a:br>
            <a:r>
              <a:rPr lang="en-US" sz="1100" dirty="0">
                <a:solidFill>
                  <a:schemeClr val="accent3">
                    <a:lumMod val="75000"/>
                  </a:schemeClr>
                </a:solidFill>
                <a:latin typeface="Arial"/>
                <a:cs typeface="Arial"/>
              </a:rPr>
              <a:t>Report.com, an industry website, lists 19 publicly traded companies, 64 startups, and 58 investment funds.</a:t>
            </a:r>
          </a:p>
        </p:txBody>
      </p:sp>
      <p:sp>
        <p:nvSpPr>
          <p:cNvPr id="13" name="Rectangle 12"/>
          <p:cNvSpPr/>
          <p:nvPr/>
        </p:nvSpPr>
        <p:spPr>
          <a:xfrm>
            <a:off x="6180434" y="4423946"/>
            <a:ext cx="1709122" cy="246221"/>
          </a:xfrm>
          <a:prstGeom prst="rect">
            <a:avLst/>
          </a:prstGeom>
        </p:spPr>
        <p:txBody>
          <a:bodyPr wrap="none">
            <a:spAutoFit/>
          </a:bodyPr>
          <a:lstStyle/>
          <a:p>
            <a:r>
              <a:rPr lang="en-US" sz="1000" i="1" dirty="0">
                <a:latin typeface="Arial" panose="020B0604020202020204" pitchFamily="34" charset="0"/>
                <a:cs typeface="Arial" panose="020B0604020202020204" pitchFamily="34" charset="0"/>
              </a:rPr>
              <a:t>Source: Gartner Research </a:t>
            </a:r>
          </a:p>
        </p:txBody>
      </p:sp>
      <p:cxnSp>
        <p:nvCxnSpPr>
          <p:cNvPr id="20" name="Straight Connector 19"/>
          <p:cNvCxnSpPr/>
          <p:nvPr/>
        </p:nvCxnSpPr>
        <p:spPr>
          <a:xfrm>
            <a:off x="3615586" y="214161"/>
            <a:ext cx="0" cy="82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35725" y="567829"/>
            <a:ext cx="0" cy="1063984"/>
          </a:xfrm>
          <a:prstGeom prst="line">
            <a:avLst/>
          </a:prstGeom>
          <a:ln>
            <a:solidFill>
              <a:srgbClr val="84A5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759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170"/>
          <a:stretch/>
        </p:blipFill>
        <p:spPr>
          <a:xfrm>
            <a:off x="3530131" y="0"/>
            <a:ext cx="5610227" cy="1514930"/>
          </a:xfrm>
          <a:prstGeom prst="rect">
            <a:avLst/>
          </a:prstGeom>
        </p:spPr>
      </p:pic>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6" y="214269"/>
            <a:ext cx="3048815" cy="639577"/>
          </a:xfrm>
        </p:spPr>
        <p:txBody>
          <a:bodyPr/>
          <a:lstStyle/>
          <a:p>
            <a:r>
              <a:rPr lang="en-US" dirty="0"/>
              <a:t>Smart Dust</a:t>
            </a:r>
            <a:br>
              <a:rPr lang="en-US" dirty="0"/>
            </a:br>
            <a:endParaRPr lang="en-US" dirty="0"/>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sp>
        <p:nvSpPr>
          <p:cNvPr id="14" name="Rectangle 13"/>
          <p:cNvSpPr/>
          <p:nvPr/>
        </p:nvSpPr>
        <p:spPr>
          <a:xfrm>
            <a:off x="3724275" y="1619560"/>
            <a:ext cx="5221941" cy="1754326"/>
          </a:xfrm>
          <a:prstGeom prst="rect">
            <a:avLst/>
          </a:prstGeom>
        </p:spPr>
        <p:txBody>
          <a:bodyPr wrap="square">
            <a:spAutoFit/>
          </a:bodyPr>
          <a:lstStyle/>
          <a:p>
            <a:pPr>
              <a:spcAft>
                <a:spcPts val="600"/>
              </a:spcAft>
            </a:pPr>
            <a:r>
              <a:rPr lang="en-US" sz="1400" b="1" dirty="0">
                <a:latin typeface="Arial" panose="020B0604020202020204" pitchFamily="34" charset="0"/>
                <a:cs typeface="Arial" panose="020B0604020202020204" pitchFamily="34" charset="0"/>
              </a:rPr>
              <a:t>DoD Connections</a:t>
            </a:r>
          </a:p>
          <a:p>
            <a:pPr>
              <a:spcBef>
                <a:spcPts val="600"/>
              </a:spcBef>
            </a:pPr>
            <a:r>
              <a:rPr lang="en-US" sz="1200" dirty="0">
                <a:latin typeface="Arial" panose="020B0604020202020204" pitchFamily="34" charset="0"/>
                <a:cs typeface="Arial" panose="020B0604020202020204" pitchFamily="34" charset="0"/>
              </a:rPr>
              <a:t>Smart dust has huge potential for DoD for ISR and battlespace awareness. Future MEMS will “sense a wide array of information with the processing and communication capabilities to act as independent or networked sensors,” according to </a:t>
            </a:r>
            <a:r>
              <a:rPr lang="en-US" sz="1200" i="1" dirty="0">
                <a:latin typeface="Arial" panose="020B0604020202020204" pitchFamily="34" charset="0"/>
                <a:cs typeface="Arial" panose="020B0604020202020204" pitchFamily="34" charset="0"/>
              </a:rPr>
              <a:t>Defense One</a:t>
            </a:r>
            <a:r>
              <a:rPr lang="en-US" sz="1200" dirty="0">
                <a:latin typeface="Arial" panose="020B0604020202020204" pitchFamily="34" charset="0"/>
                <a:cs typeface="Arial" panose="020B0604020202020204" pitchFamily="34" charset="0"/>
              </a:rPr>
              <a:t>. “Fused together into a network of nanosized particles distributed over the battlefield capable of measuring, collecting, and sending information, Smart Dust will transform persistent surveillance for the warfighter.”</a:t>
            </a:r>
            <a:endParaRPr lang="en-US" sz="1300" dirty="0">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295276" y="685800"/>
            <a:ext cx="2776540" cy="3662653"/>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800"/>
              </a:spcBef>
            </a:pPr>
            <a:r>
              <a:rPr lang="en-US" sz="1350" dirty="0"/>
              <a:t>“Smart dust is composed of self-contained sensing systems called </a:t>
            </a:r>
            <a:r>
              <a:rPr lang="en-US" sz="1350" i="1" dirty="0"/>
              <a:t>motes</a:t>
            </a:r>
            <a:r>
              <a:rPr lang="en-US" sz="1350" dirty="0"/>
              <a:t>, targeting the size of a grain of sand, about 1 cubic millimeter. These systems have the capability to sense, compute, communicate, and power their own activities. </a:t>
            </a:r>
          </a:p>
          <a:p>
            <a:pPr>
              <a:spcBef>
                <a:spcPts val="1800"/>
              </a:spcBef>
              <a:tabLst>
                <a:tab pos="685800" algn="l"/>
                <a:tab pos="1084263" algn="l"/>
              </a:tabLst>
            </a:pPr>
            <a:r>
              <a:rPr lang="en-US" sz="1350" dirty="0"/>
              <a:t>They are used to support a distributed sensing network, such as temperature, pressure, and environmental sensing, potentially using mesh to achieve communication coverage. As they do not use large antennas, these systems have ranges measured in just a few millimeters.” </a:t>
            </a:r>
            <a:br>
              <a:rPr lang="en-US" sz="1400" dirty="0"/>
            </a:br>
            <a:r>
              <a:rPr lang="en-US" sz="1400" dirty="0"/>
              <a:t>	</a:t>
            </a:r>
            <a:r>
              <a:rPr lang="en-US" sz="1400" i="1" dirty="0"/>
              <a:t>       </a:t>
            </a:r>
            <a:r>
              <a:rPr lang="en-US" sz="1000" i="1" dirty="0"/>
              <a:t>–2018 Gartner Hype Cycle for 	   	Emerging Technologies</a:t>
            </a:r>
          </a:p>
          <a:p>
            <a:pPr>
              <a:spcBef>
                <a:spcPts val="1800"/>
              </a:spcBef>
            </a:pPr>
            <a:endParaRPr lang="en-US" sz="1600" dirty="0"/>
          </a:p>
          <a:p>
            <a:pPr>
              <a:spcBef>
                <a:spcPts val="1800"/>
              </a:spcBef>
            </a:pPr>
            <a:endParaRPr lang="en-US" sz="1600" dirty="0"/>
          </a:p>
          <a:p>
            <a:pPr>
              <a:spcBef>
                <a:spcPts val="1800"/>
              </a:spcBef>
            </a:pPr>
            <a:endParaRPr lang="en-US" sz="1600" dirty="0"/>
          </a:p>
        </p:txBody>
      </p:sp>
    </p:spTree>
    <p:extLst>
      <p:ext uri="{BB962C8B-B14F-4D97-AF65-F5344CB8AC3E}">
        <p14:creationId xmlns:p14="http://schemas.microsoft.com/office/powerpoint/2010/main" val="4068113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8862" y="1164100"/>
            <a:ext cx="4915652" cy="1323439"/>
          </a:xfrm>
          <a:prstGeom prst="rect">
            <a:avLst/>
          </a:prstGeom>
        </p:spPr>
        <p:txBody>
          <a:bodyPr wrap="square">
            <a:spAutoFit/>
          </a:bodyPr>
          <a:lstStyle/>
          <a:p>
            <a:pPr lvl="0"/>
            <a:r>
              <a:rPr lang="en-US" sz="1600" b="1" dirty="0">
                <a:latin typeface="Arial" panose="020B0604020202020204" pitchFamily="34" charset="0"/>
                <a:cs typeface="Arial" panose="020B0604020202020204" pitchFamily="34" charset="0"/>
              </a:rPr>
              <a:t>Potential Areas for Innovation</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Algorithms for self-organization and self-healing</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Communication protocols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Systems architectures for systems that integrate smart dust</a:t>
            </a:r>
          </a:p>
        </p:txBody>
      </p:sp>
      <p:sp>
        <p:nvSpPr>
          <p:cNvPr id="30" name="Title 1"/>
          <p:cNvSpPr>
            <a:spLocks noGrp="1"/>
          </p:cNvSpPr>
          <p:nvPr>
            <p:ph type="title"/>
          </p:nvPr>
        </p:nvSpPr>
        <p:spPr>
          <a:xfrm>
            <a:off x="295276" y="214269"/>
            <a:ext cx="3105149" cy="639577"/>
          </a:xfrm>
        </p:spPr>
        <p:txBody>
          <a:bodyPr/>
          <a:lstStyle/>
          <a:p>
            <a:r>
              <a:rPr lang="en-US" dirty="0"/>
              <a:t>Smart Dust</a:t>
            </a:r>
            <a:br>
              <a:rPr lang="en-US" dirty="0"/>
            </a:br>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3021" y="853846"/>
            <a:ext cx="3569110" cy="2282809"/>
          </a:xfrm>
          <a:prstGeom prst="rect">
            <a:avLst/>
          </a:prstGeom>
        </p:spPr>
      </p:pic>
    </p:spTree>
    <p:extLst>
      <p:ext uri="{BB962C8B-B14F-4D97-AF65-F5344CB8AC3E}">
        <p14:creationId xmlns:p14="http://schemas.microsoft.com/office/powerpoint/2010/main" val="2553139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F16E7-D18A-4C44-BACE-D5119A509567}"/>
              </a:ext>
            </a:extLst>
          </p:cNvPr>
          <p:cNvSpPr/>
          <p:nvPr/>
        </p:nvSpPr>
        <p:spPr>
          <a:xfrm>
            <a:off x="-104776" y="0"/>
            <a:ext cx="3533775" cy="476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23850" y="214161"/>
            <a:ext cx="3105149" cy="639577"/>
          </a:xfrm>
        </p:spPr>
        <p:txBody>
          <a:bodyPr/>
          <a:lstStyle/>
          <a:p>
            <a:r>
              <a:rPr lang="en-US" dirty="0"/>
              <a:t>Smart Dust</a:t>
            </a:r>
            <a:br>
              <a:rPr lang="en-US" dirty="0"/>
            </a:br>
            <a:endParaRPr lang="en-US" dirty="0"/>
          </a:p>
        </p:txBody>
      </p:sp>
      <p:sp>
        <p:nvSpPr>
          <p:cNvPr id="15" name="Rectangle 14"/>
          <p:cNvSpPr/>
          <p:nvPr/>
        </p:nvSpPr>
        <p:spPr>
          <a:xfrm>
            <a:off x="217060" y="693271"/>
            <a:ext cx="2914651" cy="2077492"/>
          </a:xfrm>
          <a:prstGeom prst="rect">
            <a:avLst/>
          </a:prstGeom>
        </p:spPr>
        <p:txBody>
          <a:bodyPr wrap="square">
            <a:spAutoFit/>
          </a:bodyPr>
          <a:lstStyle/>
          <a:p>
            <a:pPr lvl="0">
              <a:spcBef>
                <a:spcPts val="600"/>
              </a:spcBef>
              <a:spcAft>
                <a:spcPts val="1200"/>
              </a:spcAft>
            </a:pPr>
            <a:r>
              <a:rPr lang="en-US" sz="1600" b="1" dirty="0">
                <a:latin typeface="Arial" panose="020B0604020202020204" pitchFamily="34" charset="0"/>
                <a:ea typeface="+mj-ea"/>
                <a:cs typeface="Arial" panose="020B0604020202020204" pitchFamily="34" charset="0"/>
              </a:rPr>
              <a:t>Challenges</a:t>
            </a:r>
          </a:p>
          <a:p>
            <a:pPr marL="114300" indent="-1143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Due to the aspired size of motes, the two key challenges are power and communication. </a:t>
            </a:r>
          </a:p>
          <a:p>
            <a:pPr marL="114300" indent="-1143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Security and privacy are also challenges given that most applications are related to data collection by “invisible” motes.</a:t>
            </a:r>
          </a:p>
        </p:txBody>
      </p:sp>
      <p:sp>
        <p:nvSpPr>
          <p:cNvPr id="2" name="Rectangle 1"/>
          <p:cNvSpPr/>
          <p:nvPr/>
        </p:nvSpPr>
        <p:spPr>
          <a:xfrm>
            <a:off x="3818786" y="266397"/>
            <a:ext cx="4695825" cy="1384995"/>
          </a:xfrm>
          <a:prstGeom prst="rect">
            <a:avLst/>
          </a:prstGeom>
        </p:spPr>
        <p:txBody>
          <a:bodyPr wrap="square">
            <a:spAutoFit/>
          </a:bodyPr>
          <a:lstStyle/>
          <a:p>
            <a:r>
              <a:rPr lang="en-US" sz="1200" dirty="0">
                <a:solidFill>
                  <a:schemeClr val="tx2">
                    <a:lumMod val="75000"/>
                  </a:schemeClr>
                </a:solidFill>
                <a:latin typeface="Arial" panose="020B0604020202020204" pitchFamily="34" charset="0"/>
                <a:cs typeface="Arial" panose="020B0604020202020204" pitchFamily="34" charset="0"/>
              </a:rPr>
              <a:t>Smart dust "would be ideal for deployment during a natural disaster where the communications infrastructure is knocked out ... Or, in a combat situation where dust eyes and ears can relay enemy data for troop and support ordinance. On a smaller scale, these motes can be deployed within a house, or on a ranch or farm, or even in a forest to report almost any type of event.”</a:t>
            </a:r>
          </a:p>
          <a:p>
            <a:r>
              <a:rPr lang="en-US" sz="1200" dirty="0">
                <a:solidFill>
                  <a:schemeClr val="tx2">
                    <a:lumMod val="75000"/>
                  </a:schemeClr>
                </a:solidFill>
                <a:latin typeface="Arial" panose="020B0604020202020204" pitchFamily="34" charset="0"/>
                <a:cs typeface="Arial" panose="020B0604020202020204" pitchFamily="34" charset="0"/>
              </a:rPr>
              <a:t>			            –</a:t>
            </a:r>
            <a:r>
              <a:rPr lang="en-US" sz="1200" i="1" dirty="0">
                <a:solidFill>
                  <a:schemeClr val="tx2">
                    <a:lumMod val="75000"/>
                  </a:schemeClr>
                </a:solidFill>
                <a:latin typeface="Arial" panose="020B0604020202020204" pitchFamily="34" charset="0"/>
                <a:cs typeface="Arial" panose="020B0604020202020204" pitchFamily="34" charset="0"/>
              </a:rPr>
              <a:t>Rambus.com</a:t>
            </a:r>
          </a:p>
        </p:txBody>
      </p:sp>
      <p:sp>
        <p:nvSpPr>
          <p:cNvPr id="7" name="Rectangle 6"/>
          <p:cNvSpPr/>
          <p:nvPr/>
        </p:nvSpPr>
        <p:spPr>
          <a:xfrm>
            <a:off x="3750835" y="1988074"/>
            <a:ext cx="2500316" cy="1938992"/>
          </a:xfrm>
          <a:prstGeom prst="rect">
            <a:avLst/>
          </a:prstGeom>
        </p:spPr>
        <p:txBody>
          <a:bodyPr wrap="square">
            <a:spAutoFit/>
          </a:bodyPr>
          <a:lstStyle/>
          <a:p>
            <a:r>
              <a:rPr lang="en-US" sz="1200" i="1" dirty="0">
                <a:solidFill>
                  <a:schemeClr val="tx2">
                    <a:lumMod val="60000"/>
                    <a:lumOff val="40000"/>
                  </a:schemeClr>
                </a:solidFill>
                <a:latin typeface="Arial" panose="020B0604020202020204" pitchFamily="34" charset="0"/>
                <a:cs typeface="Arial" panose="020B0604020202020204" pitchFamily="34" charset="0"/>
              </a:rPr>
              <a:t>“The potential of smart dust to collect information about any environment in incredible detail could impact plenty of things in a variety of industries from safety to compliance to productivity. It’s like multiplying the internet of things technology millions or billions of times over.”</a:t>
            </a:r>
          </a:p>
          <a:p>
            <a:r>
              <a:rPr lang="en-US" sz="1200" i="1" dirty="0">
                <a:solidFill>
                  <a:schemeClr val="tx2">
                    <a:lumMod val="60000"/>
                    <a:lumOff val="40000"/>
                  </a:schemeClr>
                </a:solidFill>
                <a:latin typeface="Arial" panose="020B0604020202020204" pitchFamily="34" charset="0"/>
                <a:cs typeface="Arial" panose="020B0604020202020204" pitchFamily="34" charset="0"/>
              </a:rPr>
              <a:t>	               </a:t>
            </a:r>
            <a:r>
              <a:rPr lang="en-US" sz="1200" dirty="0">
                <a:solidFill>
                  <a:schemeClr val="tx2">
                    <a:lumMod val="60000"/>
                    <a:lumOff val="40000"/>
                  </a:schemeClr>
                </a:solidFill>
                <a:latin typeface="Arial" panose="020B0604020202020204" pitchFamily="34" charset="0"/>
                <a:cs typeface="Arial" panose="020B0604020202020204" pitchFamily="34" charset="0"/>
              </a:rPr>
              <a:t>–</a:t>
            </a:r>
            <a:r>
              <a:rPr lang="en-US" sz="1200" i="1" dirty="0">
                <a:solidFill>
                  <a:schemeClr val="tx2">
                    <a:lumMod val="60000"/>
                    <a:lumOff val="40000"/>
                  </a:schemeClr>
                </a:solidFill>
                <a:latin typeface="Arial" panose="020B0604020202020204" pitchFamily="34" charset="0"/>
                <a:cs typeface="Arial" panose="020B0604020202020204" pitchFamily="34" charset="0"/>
              </a:rPr>
              <a:t>Forbes</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5557" y="1958758"/>
            <a:ext cx="2343980" cy="2343980"/>
          </a:xfrm>
          <a:prstGeom prst="rect">
            <a:avLst/>
          </a:prstGeom>
        </p:spPr>
      </p:pic>
      <p:cxnSp>
        <p:nvCxnSpPr>
          <p:cNvPr id="11" name="Straight Connector 10"/>
          <p:cNvCxnSpPr/>
          <p:nvPr/>
        </p:nvCxnSpPr>
        <p:spPr>
          <a:xfrm>
            <a:off x="3750835" y="2037024"/>
            <a:ext cx="0" cy="1841091"/>
          </a:xfrm>
          <a:prstGeom prst="line">
            <a:avLst/>
          </a:prstGeom>
          <a:ln>
            <a:solidFill>
              <a:srgbClr val="5E94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0994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1" y="533785"/>
            <a:ext cx="4800600" cy="352425"/>
          </a:xfrm>
        </p:spPr>
        <p:txBody>
          <a:bodyPr/>
          <a:lstStyle/>
          <a:p>
            <a:r>
              <a:rPr lang="en-US" dirty="0"/>
              <a:t>Cross-Cutting Concerns</a:t>
            </a:r>
          </a:p>
        </p:txBody>
      </p:sp>
      <p:sp>
        <p:nvSpPr>
          <p:cNvPr id="2" name="TextBox 1"/>
          <p:cNvSpPr txBox="1"/>
          <p:nvPr/>
        </p:nvSpPr>
        <p:spPr>
          <a:xfrm>
            <a:off x="424577" y="1106111"/>
            <a:ext cx="4713447" cy="1231106"/>
          </a:xfrm>
          <a:prstGeom prst="rect">
            <a:avLst/>
          </a:prstGeom>
          <a:noFill/>
        </p:spPr>
        <p:txBody>
          <a:bodyPr wrap="square" lIns="0" tIns="0" rIns="0" bIns="0" rtlCol="0">
            <a:spAutoFit/>
          </a:bodyPr>
          <a:lstStyle/>
          <a:p>
            <a:pPr marL="176213" indent="-176213">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team identified several themes that run through the technology areas and use cases/applications researched</a:t>
            </a:r>
          </a:p>
          <a:p>
            <a:pPr marL="176213" indent="-176213">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Not “emerging technologies” in their own right, but </a:t>
            </a:r>
            <a:r>
              <a:rPr lang="en-US" sz="1400" b="1" dirty="0">
                <a:solidFill>
                  <a:schemeClr val="accent1">
                    <a:lumMod val="60000"/>
                    <a:lumOff val="40000"/>
                  </a:schemeClr>
                </a:solidFill>
                <a:latin typeface="Arial" panose="020B0604020202020204" pitchFamily="34" charset="0"/>
                <a:cs typeface="Arial" panose="020B0604020202020204" pitchFamily="34" charset="0"/>
              </a:rPr>
              <a:t>affect multiple (or all) emerging technologies</a:t>
            </a:r>
            <a:r>
              <a:rPr lang="en-US" sz="1400" dirty="0">
                <a:latin typeface="Arial" panose="020B0604020202020204" pitchFamily="34" charset="0"/>
                <a:cs typeface="Arial" panose="020B0604020202020204" pitchFamily="34" charset="0"/>
              </a:rPr>
              <a:t> and DoD perspective on exploitation of emerging technologies:  </a:t>
            </a:r>
          </a:p>
        </p:txBody>
      </p:sp>
      <p:grpSp>
        <p:nvGrpSpPr>
          <p:cNvPr id="8" name="Group 7"/>
          <p:cNvGrpSpPr/>
          <p:nvPr/>
        </p:nvGrpSpPr>
        <p:grpSpPr>
          <a:xfrm>
            <a:off x="2287340" y="3706298"/>
            <a:ext cx="4278906" cy="1015663"/>
            <a:chOff x="502271" y="3641083"/>
            <a:chExt cx="4278906" cy="1015663"/>
          </a:xfrm>
        </p:grpSpPr>
        <p:sp>
          <p:nvSpPr>
            <p:cNvPr id="4" name="Rectangle 3"/>
            <p:cNvSpPr/>
            <p:nvPr/>
          </p:nvSpPr>
          <p:spPr>
            <a:xfrm>
              <a:off x="502271" y="3641083"/>
              <a:ext cx="4278906" cy="1015663"/>
            </a:xfrm>
            <a:prstGeom prst="rect">
              <a:avLst/>
            </a:prstGeom>
          </p:spPr>
          <p:txBody>
            <a:bodyPr wrap="square">
              <a:spAutoFit/>
            </a:bodyPr>
            <a:lstStyle/>
            <a:p>
              <a:r>
                <a:rPr lang="en-US" sz="1200" i="1" dirty="0">
                  <a:solidFill>
                    <a:schemeClr val="tx2">
                      <a:lumMod val="75000"/>
                    </a:schemeClr>
                  </a:solidFill>
                  <a:latin typeface="Arial" panose="020B0604020202020204" pitchFamily="34" charset="0"/>
                  <a:cs typeface="Arial" panose="020B0604020202020204" pitchFamily="34" charset="0"/>
                </a:rPr>
                <a:t>“The Department will invest broadly in military application of autonomy, artificial intelligence, and machine learning, including rapid application of commercial breakthroughs, to gain competitive military advantages.”</a:t>
              </a:r>
            </a:p>
            <a:p>
              <a:pPr>
                <a:tabLst>
                  <a:tab pos="1428750" algn="l"/>
                  <a:tab pos="1541463" algn="l"/>
                  <a:tab pos="2055813" algn="l"/>
                  <a:tab pos="2170113" algn="l"/>
                  <a:tab pos="2289175" algn="l"/>
                  <a:tab pos="2401888" algn="l"/>
                  <a:tab pos="2516188" algn="l"/>
                  <a:tab pos="2628900" algn="l"/>
                </a:tabLst>
              </a:pPr>
              <a:r>
                <a:rPr lang="en-US" sz="1200" i="1" dirty="0">
                  <a:solidFill>
                    <a:schemeClr val="tx2">
                      <a:lumMod val="75000"/>
                    </a:schemeClr>
                  </a:solidFill>
                  <a:latin typeface="Arial" panose="020B0604020202020204" pitchFamily="34" charset="0"/>
                  <a:cs typeface="Arial" panose="020B0604020202020204" pitchFamily="34" charset="0"/>
                </a:rPr>
                <a:t>				</a:t>
              </a:r>
              <a:r>
                <a:rPr lang="en-US" sz="1000" dirty="0">
                  <a:solidFill>
                    <a:schemeClr val="tx2">
                      <a:lumMod val="75000"/>
                    </a:schemeClr>
                  </a:solidFill>
                  <a:latin typeface="Arial" panose="020B0604020202020204" pitchFamily="34" charset="0"/>
                  <a:cs typeface="Arial" panose="020B0604020202020204" pitchFamily="34" charset="0"/>
                </a:rPr>
                <a:t>–2018 National Defense Strategy</a:t>
              </a:r>
            </a:p>
          </p:txBody>
        </p:sp>
        <p:cxnSp>
          <p:nvCxnSpPr>
            <p:cNvPr id="6" name="Straight Connector 5"/>
            <p:cNvCxnSpPr/>
            <p:nvPr/>
          </p:nvCxnSpPr>
          <p:spPr>
            <a:xfrm flipH="1">
              <a:off x="502271" y="3719851"/>
              <a:ext cx="248" cy="8700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744450" y="2413636"/>
            <a:ext cx="3085781" cy="1292662"/>
          </a:xfrm>
          <a:prstGeom prst="rect">
            <a:avLst/>
          </a:prstGeom>
          <a:noFill/>
        </p:spPr>
        <p:txBody>
          <a:bodyPr wrap="none" lIns="0" tIns="0" rIns="0" bIns="0" rtlCol="0">
            <a:spAutoFit/>
          </a:bodyPr>
          <a:lstStyle/>
          <a:p>
            <a:pPr marL="285750" indent="-285750">
              <a:buFont typeface="Arial" panose="020B0604020202020204" pitchFamily="34" charset="0"/>
              <a:buChar char="•"/>
            </a:pPr>
            <a:r>
              <a:rPr lang="en-US" sz="1400" dirty="0" err="1">
                <a:latin typeface="Arial"/>
                <a:cs typeface="Arial"/>
              </a:rPr>
              <a:t>Explainability</a:t>
            </a:r>
            <a:r>
              <a:rPr lang="en-US" sz="1400" dirty="0">
                <a:latin typeface="Arial"/>
                <a:cs typeface="Arial"/>
              </a:rPr>
              <a:t> and Trustworthiness</a:t>
            </a:r>
          </a:p>
          <a:p>
            <a:pPr marL="285750" indent="-285750">
              <a:buFont typeface="Arial" panose="020B0604020202020204" pitchFamily="34" charset="0"/>
              <a:buChar char="•"/>
            </a:pPr>
            <a:r>
              <a:rPr lang="en-US" sz="1400" dirty="0">
                <a:latin typeface="Arial"/>
                <a:cs typeface="Arial"/>
              </a:rPr>
              <a:t>Security and Privacy</a:t>
            </a:r>
          </a:p>
          <a:p>
            <a:pPr marL="285750" indent="-285750">
              <a:buFont typeface="Arial" panose="020B0604020202020204" pitchFamily="34" charset="0"/>
              <a:buChar char="•"/>
            </a:pPr>
            <a:r>
              <a:rPr lang="en-US" sz="1400" dirty="0">
                <a:latin typeface="Arial"/>
                <a:cs typeface="Arial"/>
              </a:rPr>
              <a:t>Autonomy Anything</a:t>
            </a:r>
          </a:p>
          <a:p>
            <a:pPr marL="285750" indent="-285750">
              <a:buFont typeface="Arial" panose="020B0604020202020204" pitchFamily="34" charset="0"/>
              <a:buChar char="•"/>
            </a:pPr>
            <a:r>
              <a:rPr lang="en-US" sz="1400" dirty="0">
                <a:latin typeface="Arial"/>
                <a:cs typeface="Arial"/>
              </a:rPr>
              <a:t>Advancing the State of the Practice</a:t>
            </a:r>
          </a:p>
          <a:p>
            <a:pPr marL="285750" indent="-285750">
              <a:buFont typeface="Arial" panose="020B0604020202020204" pitchFamily="34" charset="0"/>
              <a:buChar char="•"/>
            </a:pPr>
            <a:r>
              <a:rPr lang="en-US" sz="1400" dirty="0">
                <a:latin typeface="Arial"/>
                <a:cs typeface="Arial"/>
              </a:rPr>
              <a:t>Workforce Development</a:t>
            </a:r>
          </a:p>
          <a:p>
            <a:pPr marL="285750" indent="-285750">
              <a:buFont typeface="Arial" panose="020B0604020202020204" pitchFamily="34" charset="0"/>
              <a:buChar char="•"/>
            </a:pPr>
            <a:r>
              <a:rPr lang="en-US" sz="1400" dirty="0">
                <a:latin typeface="Arial"/>
                <a:cs typeface="Arial"/>
              </a:rPr>
              <a:t>Ethics</a:t>
            </a:r>
          </a:p>
        </p:txBody>
      </p:sp>
    </p:spTree>
    <p:extLst>
      <p:ext uri="{BB962C8B-B14F-4D97-AF65-F5344CB8AC3E}">
        <p14:creationId xmlns:p14="http://schemas.microsoft.com/office/powerpoint/2010/main" val="2429354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4752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Rectangle 9"/>
          <p:cNvSpPr/>
          <p:nvPr/>
        </p:nvSpPr>
        <p:spPr>
          <a:xfrm>
            <a:off x="310484" y="707692"/>
            <a:ext cx="4788566" cy="3462486"/>
          </a:xfrm>
          <a:prstGeom prst="rect">
            <a:avLst/>
          </a:prstGeom>
        </p:spPr>
        <p:txBody>
          <a:bodyPr wrap="square">
            <a:spAutoFit/>
          </a:bodyPr>
          <a:lstStyle/>
          <a:p>
            <a:pPr>
              <a:spcAft>
                <a:spcPts val="600"/>
              </a:spcAft>
            </a:pPr>
            <a:r>
              <a:rPr lang="en-US" sz="1600" dirty="0">
                <a:latin typeface="Arial" panose="020B0604020202020204" pitchFamily="34" charset="0"/>
                <a:cs typeface="Arial" panose="020B0604020202020204" pitchFamily="34" charset="0"/>
              </a:rPr>
              <a:t>How can we ensure that humans can explain and trust recommendations and outcomes of models, software, systems, and networks?</a:t>
            </a:r>
          </a:p>
          <a:p>
            <a:pPr marL="400050" lvl="1" indent="-171450">
              <a:buFont typeface="Arial" panose="020B0604020202020204" pitchFamily="34" charset="0"/>
              <a:buChar char="•"/>
            </a:pPr>
            <a:r>
              <a:rPr lang="en-US" sz="1500" dirty="0" err="1">
                <a:latin typeface="Arial" panose="020B0604020202020204" pitchFamily="34" charset="0"/>
                <a:cs typeface="Arial" panose="020B0604020202020204" pitchFamily="34" charset="0"/>
              </a:rPr>
              <a:t>Explainability</a:t>
            </a:r>
            <a:r>
              <a:rPr lang="en-US" sz="1500" dirty="0">
                <a:latin typeface="Arial" panose="020B0604020202020204" pitchFamily="34" charset="0"/>
                <a:cs typeface="Arial" panose="020B0604020202020204" pitchFamily="34" charset="0"/>
              </a:rPr>
              <a:t>: Do we understand why it did what it did?</a:t>
            </a:r>
          </a:p>
          <a:p>
            <a:pPr marL="4000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Assurance: Can we trust it to function properly and yield error-free results?</a:t>
            </a:r>
          </a:p>
          <a:p>
            <a:pPr marL="4000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Data integrity and provenance: Do we have confidence that the data collected, generated, stored, and consumed has not been/is not compromised and can be traced?</a:t>
            </a:r>
          </a:p>
          <a:p>
            <a:pPr marL="4000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Resilience: Do we have confidence that we can continue operations if compromised?</a:t>
            </a:r>
          </a:p>
          <a:p>
            <a:pPr marL="400050" lvl="1"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5441491" y="1112998"/>
            <a:ext cx="3261643" cy="2145978"/>
          </a:xfrm>
          <a:prstGeom prst="rect">
            <a:avLst/>
          </a:prstGeom>
        </p:spPr>
      </p:pic>
      <p:sp>
        <p:nvSpPr>
          <p:cNvPr id="11" name="Title 1"/>
          <p:cNvSpPr txBox="1">
            <a:spLocks/>
          </p:cNvSpPr>
          <p:nvPr/>
        </p:nvSpPr>
        <p:spPr>
          <a:xfrm>
            <a:off x="381000" y="171740"/>
            <a:ext cx="7772400"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err="1"/>
              <a:t>Explainability</a:t>
            </a:r>
            <a:r>
              <a:rPr lang="en-US" dirty="0"/>
              <a:t> and Trustworthiness </a:t>
            </a:r>
          </a:p>
        </p:txBody>
      </p:sp>
    </p:spTree>
    <p:extLst>
      <p:ext uri="{BB962C8B-B14F-4D97-AF65-F5344CB8AC3E}">
        <p14:creationId xmlns:p14="http://schemas.microsoft.com/office/powerpoint/2010/main" val="1858836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752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9" name="Rectangle 8"/>
          <p:cNvSpPr/>
          <p:nvPr/>
        </p:nvSpPr>
        <p:spPr>
          <a:xfrm>
            <a:off x="347665" y="941982"/>
            <a:ext cx="4971380" cy="2785378"/>
          </a:xfrm>
          <a:prstGeom prst="rect">
            <a:avLst/>
          </a:prstGeom>
        </p:spPr>
        <p:txBody>
          <a:bodyPr wrap="square">
            <a:spAutoFit/>
          </a:bodyPr>
          <a:lstStyle/>
          <a:p>
            <a:pPr>
              <a:spcAft>
                <a:spcPts val="600"/>
              </a:spcAft>
            </a:pPr>
            <a:r>
              <a:rPr lang="en-US" sz="1600" dirty="0">
                <a:latin typeface="Arial" panose="020B0604020202020204" pitchFamily="34" charset="0"/>
                <a:cs typeface="Arial" panose="020B0604020202020204" pitchFamily="34" charset="0"/>
              </a:rPr>
              <a:t>Security and privacy as key system quality concerns are put to test with the increasing capabilities of emerging technologies, such as AI and the potential threat of quantum algorithms to break crypto systems. </a:t>
            </a:r>
          </a:p>
          <a:p>
            <a:pPr>
              <a:spcAft>
                <a:spcPts val="600"/>
              </a:spcAft>
            </a:pPr>
            <a:r>
              <a:rPr lang="en-US" sz="1600" dirty="0">
                <a:latin typeface="Arial" panose="020B0604020202020204" pitchFamily="34" charset="0"/>
                <a:cs typeface="Arial" panose="020B0604020202020204" pitchFamily="34" charset="0"/>
              </a:rPr>
              <a:t>Approaches and algorithms that further guarantee these quality attributes are critical enablers for all emerging technologies. </a:t>
            </a:r>
          </a:p>
          <a:p>
            <a:pPr>
              <a:spcAft>
                <a:spcPts val="600"/>
              </a:spcAft>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597653" y="1123329"/>
            <a:ext cx="3267739" cy="2176461"/>
          </a:xfrm>
          <a:prstGeom prst="rect">
            <a:avLst/>
          </a:prstGeom>
        </p:spPr>
      </p:pic>
      <p:sp>
        <p:nvSpPr>
          <p:cNvPr id="11" name="Title 1"/>
          <p:cNvSpPr txBox="1">
            <a:spLocks/>
          </p:cNvSpPr>
          <p:nvPr/>
        </p:nvSpPr>
        <p:spPr>
          <a:xfrm>
            <a:off x="381000" y="171740"/>
            <a:ext cx="7772400"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Security and Privacy</a:t>
            </a:r>
          </a:p>
        </p:txBody>
      </p:sp>
    </p:spTree>
    <p:extLst>
      <p:ext uri="{BB962C8B-B14F-4D97-AF65-F5344CB8AC3E}">
        <p14:creationId xmlns:p14="http://schemas.microsoft.com/office/powerpoint/2010/main" val="87013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4752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Rectangle 8"/>
          <p:cNvSpPr/>
          <p:nvPr/>
        </p:nvSpPr>
        <p:spPr>
          <a:xfrm>
            <a:off x="280503" y="685942"/>
            <a:ext cx="4706091" cy="2831544"/>
          </a:xfrm>
          <a:prstGeom prst="rect">
            <a:avLst/>
          </a:prstGeom>
        </p:spPr>
        <p:txBody>
          <a:bodyPr wrap="square">
            <a:spAutoFit/>
          </a:bodyPr>
          <a:lstStyle/>
          <a:p>
            <a:pPr marL="171450" indent="-1714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An autonomous agent is an intelligent agent operating on an owner's behalf, but without any interference of that ownership entity.</a:t>
            </a:r>
          </a:p>
          <a:p>
            <a:pPr lvl="1" indent="-1714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It shifts humans away from repetitive, physical, isolated, or hazardous tasks.</a:t>
            </a:r>
          </a:p>
          <a:p>
            <a:pPr marL="171450" indent="-1714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Autonomous agents will increasingly be part of software-enabled systems and capabilities for</a:t>
            </a:r>
          </a:p>
          <a:p>
            <a:pPr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automotive and robotics domains</a:t>
            </a:r>
          </a:p>
          <a:p>
            <a:pPr lvl="1" indent="-1714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DevOps, low-code programming, and AI</a:t>
            </a:r>
          </a:p>
          <a:p>
            <a:endParaRPr lang="en-US" dirty="0">
              <a:latin typeface="Arial" panose="020B0604020202020204" pitchFamily="34" charset="0"/>
              <a:cs typeface="Arial" panose="020B0604020202020204" pitchFamily="34" charset="0"/>
            </a:endParaRPr>
          </a:p>
        </p:txBody>
      </p:sp>
      <p:sp>
        <p:nvSpPr>
          <p:cNvPr id="10" name="Rectangle 9"/>
          <p:cNvSpPr/>
          <p:nvPr/>
        </p:nvSpPr>
        <p:spPr>
          <a:xfrm>
            <a:off x="4717552" y="3555154"/>
            <a:ext cx="4181473" cy="661720"/>
          </a:xfrm>
          <a:prstGeom prst="rect">
            <a:avLst/>
          </a:prstGeom>
        </p:spPr>
        <p:txBody>
          <a:bodyPr wrap="square">
            <a:spAutoFit/>
          </a:bodyPr>
          <a:lstStyle/>
          <a:p>
            <a:pPr algn="r">
              <a:tabLst>
                <a:tab pos="685800" algn="l"/>
                <a:tab pos="800100" algn="l"/>
              </a:tabLst>
            </a:pPr>
            <a:r>
              <a:rPr lang="en-US" sz="1200" i="1" dirty="0">
                <a:latin typeface="Arial" panose="020B0604020202020204" pitchFamily="34" charset="0"/>
                <a:cs typeface="Arial" panose="020B0604020202020204" pitchFamily="34" charset="0"/>
              </a:rPr>
              <a:t>… I think autonomy is going to change everything </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–Dr. Will Roper, Assistant Secretary of the Air </a:t>
            </a:r>
            <a:br>
              <a:rPr lang="en-US" sz="1000" i="1" dirty="0">
                <a:latin typeface="Arial" panose="020B0604020202020204" pitchFamily="34" charset="0"/>
                <a:cs typeface="Arial" panose="020B0604020202020204" pitchFamily="34" charset="0"/>
              </a:rPr>
            </a:br>
            <a:r>
              <a:rPr lang="en-US" sz="1000" i="1" dirty="0">
                <a:latin typeface="Arial" panose="020B0604020202020204" pitchFamily="34" charset="0"/>
                <a:cs typeface="Arial" panose="020B0604020202020204" pitchFamily="34" charset="0"/>
              </a:rPr>
              <a:t>Force for Acquisition, Technology and Logistics</a:t>
            </a:r>
          </a:p>
        </p:txBody>
      </p:sp>
      <p:pic>
        <p:nvPicPr>
          <p:cNvPr id="13" name="Picture 12"/>
          <p:cNvPicPr>
            <a:picLocks noChangeAspect="1"/>
          </p:cNvPicPr>
          <p:nvPr/>
        </p:nvPicPr>
        <p:blipFill>
          <a:blip r:embed="rId3"/>
          <a:stretch>
            <a:fillRect/>
          </a:stretch>
        </p:blipFill>
        <p:spPr>
          <a:xfrm>
            <a:off x="5482227" y="1095650"/>
            <a:ext cx="3267739" cy="2176461"/>
          </a:xfrm>
          <a:prstGeom prst="rect">
            <a:avLst/>
          </a:prstGeom>
        </p:spPr>
      </p:pic>
      <p:cxnSp>
        <p:nvCxnSpPr>
          <p:cNvPr id="20" name="Straight Connector 19"/>
          <p:cNvCxnSpPr/>
          <p:nvPr/>
        </p:nvCxnSpPr>
        <p:spPr>
          <a:xfrm flipV="1">
            <a:off x="8934448" y="3652250"/>
            <a:ext cx="0" cy="498306"/>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81000" y="171740"/>
            <a:ext cx="7772400"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Autonomy Anything </a:t>
            </a:r>
          </a:p>
        </p:txBody>
      </p:sp>
    </p:spTree>
    <p:extLst>
      <p:ext uri="{BB962C8B-B14F-4D97-AF65-F5344CB8AC3E}">
        <p14:creationId xmlns:p14="http://schemas.microsoft.com/office/powerpoint/2010/main" val="95237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752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Rectangle 8"/>
          <p:cNvSpPr/>
          <p:nvPr/>
        </p:nvSpPr>
        <p:spPr>
          <a:xfrm>
            <a:off x="278504" y="600447"/>
            <a:ext cx="4781548" cy="4421723"/>
          </a:xfrm>
          <a:prstGeom prst="rect">
            <a:avLst/>
          </a:prstGeom>
        </p:spPr>
        <p:txBody>
          <a:bodyPr wrap="square">
            <a:spAutoFit/>
          </a:bodyPr>
          <a:lstStyle/>
          <a:p>
            <a:pPr>
              <a:spcAft>
                <a:spcPts val="600"/>
              </a:spcAft>
            </a:pPr>
            <a:r>
              <a:rPr lang="en-US" sz="1600" dirty="0">
                <a:latin typeface="Arial" panose="020B0604020202020204" pitchFamily="34" charset="0"/>
                <a:cs typeface="Arial" panose="020B0604020202020204" pitchFamily="34" charset="0"/>
              </a:rPr>
              <a:t>Many technologies and approaches that have been broadly adopted in commercial practice have not yet been widely adopted in DoD/government- unique contexts, including</a:t>
            </a:r>
          </a:p>
          <a:p>
            <a:pPr marL="400050" lvl="1" indent="-171450">
              <a:spcAft>
                <a:spcPts val="200"/>
              </a:spcAft>
              <a:buFont typeface="Arial" panose="020B0604020202020204" pitchFamily="34" charset="0"/>
              <a:buChar char="•"/>
            </a:pPr>
            <a:r>
              <a:rPr lang="en-US" sz="1500" dirty="0">
                <a:latin typeface="Arial" panose="020B0604020202020204" pitchFamily="34" charset="0"/>
                <a:cs typeface="Arial" panose="020B0604020202020204" pitchFamily="34" charset="0"/>
              </a:rPr>
              <a:t>Agile/Lean/DevOps</a:t>
            </a:r>
          </a:p>
          <a:p>
            <a:pPr marL="400050" lvl="1" indent="-171450">
              <a:spcAft>
                <a:spcPts val="200"/>
              </a:spcAft>
              <a:buFont typeface="Arial" panose="020B0604020202020204" pitchFamily="34" charset="0"/>
              <a:buChar char="•"/>
            </a:pPr>
            <a:r>
              <a:rPr lang="en-US" sz="1500" dirty="0">
                <a:latin typeface="Arial" panose="020B0604020202020204" pitchFamily="34" charset="0"/>
                <a:cs typeface="Arial" panose="020B0604020202020204" pitchFamily="34" charset="0"/>
              </a:rPr>
              <a:t>open source platforms/tools</a:t>
            </a:r>
          </a:p>
          <a:p>
            <a:pPr marL="400050" lvl="1" indent="-171450">
              <a:spcAft>
                <a:spcPts val="600"/>
              </a:spcAft>
              <a:buFont typeface="Arial" panose="020B0604020202020204" pitchFamily="34" charset="0"/>
              <a:buChar char="•"/>
            </a:pPr>
            <a:r>
              <a:rPr lang="en-US" sz="1500" dirty="0" err="1">
                <a:latin typeface="Arial" panose="020B0604020202020204" pitchFamily="34" charset="0"/>
                <a:cs typeface="Arial" panose="020B0604020202020204" pitchFamily="34" charset="0"/>
              </a:rPr>
              <a:t>microservices</a:t>
            </a:r>
            <a:r>
              <a:rPr lang="en-US" sz="1500" dirty="0">
                <a:latin typeface="Arial" panose="020B0604020202020204" pitchFamily="34" charset="0"/>
                <a:cs typeface="Arial" panose="020B0604020202020204" pitchFamily="34" charset="0"/>
              </a:rPr>
              <a:t>/cloud computing</a:t>
            </a:r>
          </a:p>
          <a:p>
            <a:pPr>
              <a:spcAft>
                <a:spcPts val="600"/>
              </a:spcAft>
            </a:pPr>
            <a:r>
              <a:rPr lang="en-US" sz="1600" dirty="0">
                <a:latin typeface="Arial" panose="020B0604020202020204" pitchFamily="34" charset="0"/>
                <a:cs typeface="Arial" panose="020B0604020202020204" pitchFamily="34" charset="0"/>
              </a:rPr>
              <a:t>These technologies and approaches also enable or contribute to many of the emerging technology areas.</a:t>
            </a:r>
          </a:p>
          <a:p>
            <a:pPr>
              <a:spcAft>
                <a:spcPts val="600"/>
              </a:spcAft>
            </a:pPr>
            <a:r>
              <a:rPr lang="en-US" sz="1600" dirty="0">
                <a:latin typeface="Arial" panose="020B0604020202020204" pitchFamily="34" charset="0"/>
                <a:cs typeface="Arial" panose="020B0604020202020204" pitchFamily="34" charset="0"/>
              </a:rPr>
              <a:t>Appropriately exploiting these opportunities in the design, development, test, and deployment of software will accelerate the delivery of capability and enable future innovation.</a:t>
            </a:r>
          </a:p>
          <a:p>
            <a:pPr>
              <a:spcAft>
                <a:spcPts val="600"/>
              </a:spcAft>
            </a:pP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9638" y="1376562"/>
            <a:ext cx="3244645" cy="2185174"/>
          </a:xfrm>
          <a:prstGeom prst="rect">
            <a:avLst/>
          </a:prstGeom>
        </p:spPr>
      </p:pic>
      <p:sp>
        <p:nvSpPr>
          <p:cNvPr id="6" name="Title 1"/>
          <p:cNvSpPr txBox="1">
            <a:spLocks/>
          </p:cNvSpPr>
          <p:nvPr/>
        </p:nvSpPr>
        <p:spPr>
          <a:xfrm>
            <a:off x="381000" y="171740"/>
            <a:ext cx="7772400"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Advancing the State of the Practice</a:t>
            </a:r>
          </a:p>
        </p:txBody>
      </p:sp>
    </p:spTree>
    <p:extLst>
      <p:ext uri="{BB962C8B-B14F-4D97-AF65-F5344CB8AC3E}">
        <p14:creationId xmlns:p14="http://schemas.microsoft.com/office/powerpoint/2010/main" val="226609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Gartner’s Five-Stage Technology Lifecycle</a:t>
            </a:r>
          </a:p>
        </p:txBody>
      </p:sp>
      <p:pic>
        <p:nvPicPr>
          <p:cNvPr id="6" name="Picture 2"/>
          <p:cNvPicPr>
            <a:picLocks noGrp="1" noChangeAspect="1" noChangeArrowheads="1"/>
          </p:cNvPicPr>
          <p:nvPr>
            <p:ph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381000" y="685799"/>
            <a:ext cx="5901721" cy="3809719"/>
          </a:xfrm>
          <a:prstGeom prst="rect">
            <a:avLst/>
          </a:prstGeom>
          <a:noFill/>
          <a:ln w="9525">
            <a:noFill/>
            <a:miter lim="800000"/>
            <a:headEnd/>
            <a:tailEnd/>
          </a:ln>
        </p:spPr>
      </p:pic>
      <p:sp>
        <p:nvSpPr>
          <p:cNvPr id="7" name="TextBox 6"/>
          <p:cNvSpPr txBox="1"/>
          <p:nvPr/>
        </p:nvSpPr>
        <p:spPr>
          <a:xfrm>
            <a:off x="455619" y="4495518"/>
            <a:ext cx="4828566" cy="246221"/>
          </a:xfrm>
          <a:prstGeom prst="rect">
            <a:avLst/>
          </a:prstGeom>
          <a:noFill/>
        </p:spPr>
        <p:txBody>
          <a:bodyPr wrap="none" rtlCol="0">
            <a:spAutoFit/>
          </a:bodyPr>
          <a:lstStyle/>
          <a:p>
            <a:pPr algn="l"/>
            <a:r>
              <a:rPr lang="en-US" sz="1000" b="0" dirty="0">
                <a:latin typeface="Arial" panose="020B0604020202020204" pitchFamily="34" charset="0"/>
                <a:cs typeface="Arial" panose="020B0604020202020204" pitchFamily="34" charset="0"/>
              </a:rPr>
              <a:t>Source: http://www.gartner.com/technology/research/metodologies/hype-cycle.jsp </a:t>
            </a:r>
          </a:p>
        </p:txBody>
      </p:sp>
      <p:grpSp>
        <p:nvGrpSpPr>
          <p:cNvPr id="11" name="Group 10"/>
          <p:cNvGrpSpPr/>
          <p:nvPr/>
        </p:nvGrpSpPr>
        <p:grpSpPr>
          <a:xfrm>
            <a:off x="6457528" y="811317"/>
            <a:ext cx="2528455" cy="1314499"/>
            <a:chOff x="6490480" y="1129665"/>
            <a:chExt cx="2528455" cy="1314499"/>
          </a:xfrm>
        </p:grpSpPr>
        <p:sp>
          <p:nvSpPr>
            <p:cNvPr id="3" name="Rectangle 2"/>
            <p:cNvSpPr/>
            <p:nvPr/>
          </p:nvSpPr>
          <p:spPr>
            <a:xfrm>
              <a:off x="6490480" y="1129665"/>
              <a:ext cx="2428702" cy="1314499"/>
            </a:xfrm>
            <a:prstGeom prst="rect">
              <a:avLst/>
            </a:prstGeom>
            <a:solidFill>
              <a:srgbClr val="CB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91866" y="1166891"/>
              <a:ext cx="2527069" cy="1277273"/>
            </a:xfrm>
            <a:prstGeom prst="rect">
              <a:avLst/>
            </a:prstGeom>
          </p:spPr>
          <p:txBody>
            <a:bodyPr wrap="square">
              <a:spAutoFit/>
            </a:bodyPr>
            <a:lstStyle/>
            <a:p>
              <a:pPr>
                <a:spcAft>
                  <a:spcPts val="600"/>
                </a:spcAft>
              </a:pPr>
              <a:r>
                <a:rPr lang="en-US" sz="1200" dirty="0">
                  <a:latin typeface="Arial" panose="020B0604020202020204" pitchFamily="34" charset="0"/>
                  <a:cs typeface="Arial" panose="020B0604020202020204" pitchFamily="34" charset="0"/>
                </a:rPr>
                <a:t>Time to reach plateau dimension</a:t>
              </a:r>
            </a:p>
            <a:p>
              <a:pPr marL="173038" indent="-115888">
                <a:buFont typeface="Arial" panose="020B0604020202020204" pitchFamily="34" charset="0"/>
                <a:buChar char="•"/>
              </a:pPr>
              <a:r>
                <a:rPr lang="en-US" sz="1200" dirty="0">
                  <a:latin typeface="Arial" panose="020B0604020202020204" pitchFamily="34" charset="0"/>
                  <a:cs typeface="Arial" panose="020B0604020202020204" pitchFamily="34" charset="0"/>
                </a:rPr>
                <a:t>Less than 2 years</a:t>
              </a:r>
            </a:p>
            <a:p>
              <a:pPr marL="173038" indent="-115888">
                <a:buFont typeface="Arial" panose="020B0604020202020204" pitchFamily="34" charset="0"/>
                <a:buChar char="•"/>
              </a:pPr>
              <a:r>
                <a:rPr lang="en-US" sz="1200" dirty="0">
                  <a:latin typeface="Arial" panose="020B0604020202020204" pitchFamily="34" charset="0"/>
                  <a:cs typeface="Arial" panose="020B0604020202020204" pitchFamily="34" charset="0"/>
                </a:rPr>
                <a:t>2–5 years</a:t>
              </a:r>
            </a:p>
            <a:p>
              <a:pPr marL="173038" indent="-115888">
                <a:buFont typeface="Arial" panose="020B0604020202020204" pitchFamily="34" charset="0"/>
                <a:buChar char="•"/>
              </a:pPr>
              <a:r>
                <a:rPr lang="en-US" sz="1200" dirty="0">
                  <a:latin typeface="Arial" panose="020B0604020202020204" pitchFamily="34" charset="0"/>
                  <a:cs typeface="Arial" panose="020B0604020202020204" pitchFamily="34" charset="0"/>
                </a:rPr>
                <a:t>5–10 years</a:t>
              </a:r>
            </a:p>
            <a:p>
              <a:pPr marL="173038" indent="-115888">
                <a:buFont typeface="Arial" panose="020B0604020202020204" pitchFamily="34" charset="0"/>
                <a:buChar char="•"/>
              </a:pPr>
              <a:r>
                <a:rPr lang="en-US" sz="1200" dirty="0">
                  <a:latin typeface="Arial" panose="020B0604020202020204" pitchFamily="34" charset="0"/>
                  <a:cs typeface="Arial" panose="020B0604020202020204" pitchFamily="34" charset="0"/>
                </a:rPr>
                <a:t>More than 10 years</a:t>
              </a:r>
            </a:p>
            <a:p>
              <a:pPr marL="173038" indent="-115888">
                <a:buFont typeface="Arial" panose="020B0604020202020204" pitchFamily="34" charset="0"/>
                <a:buChar char="•"/>
              </a:pPr>
              <a:r>
                <a:rPr lang="en-US" sz="1200" dirty="0">
                  <a:latin typeface="Arial" panose="020B0604020202020204" pitchFamily="34" charset="0"/>
                  <a:cs typeface="Arial" panose="020B0604020202020204" pitchFamily="34" charset="0"/>
                </a:rPr>
                <a:t>Obsolete before plateau</a:t>
              </a:r>
            </a:p>
          </p:txBody>
        </p:sp>
      </p:grpSp>
    </p:spTree>
    <p:extLst>
      <p:ext uri="{BB962C8B-B14F-4D97-AF65-F5344CB8AC3E}">
        <p14:creationId xmlns:p14="http://schemas.microsoft.com/office/powerpoint/2010/main" val="3810921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752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Rectangle 8"/>
          <p:cNvSpPr/>
          <p:nvPr/>
        </p:nvSpPr>
        <p:spPr>
          <a:xfrm>
            <a:off x="304103" y="757694"/>
            <a:ext cx="4971380" cy="3847207"/>
          </a:xfrm>
          <a:prstGeom prst="rect">
            <a:avLst/>
          </a:prstGeom>
        </p:spPr>
        <p:txBody>
          <a:bodyPr wrap="square">
            <a:spAutoFit/>
          </a:bodyPr>
          <a:lstStyle/>
          <a:p>
            <a:pPr>
              <a:spcAft>
                <a:spcPts val="600"/>
              </a:spcAft>
            </a:pPr>
            <a:r>
              <a:rPr lang="en-US" sz="1600" dirty="0">
                <a:latin typeface="Arial" panose="020B0604020202020204" pitchFamily="34" charset="0"/>
                <a:cs typeface="Arial" panose="020B0604020202020204" pitchFamily="34" charset="0"/>
              </a:rPr>
              <a:t>Significant skillset gaps, especially in AI and </a:t>
            </a:r>
            <a:r>
              <a:rPr lang="en-US" sz="1600" dirty="0" err="1">
                <a:latin typeface="Arial" panose="020B0604020202020204" pitchFamily="34" charset="0"/>
                <a:cs typeface="Arial" panose="020B0604020202020204" pitchFamily="34" charset="0"/>
              </a:rPr>
              <a:t>blockchain</a:t>
            </a:r>
            <a:r>
              <a:rPr lang="en-US" sz="1600" dirty="0">
                <a:latin typeface="Arial" panose="020B0604020202020204" pitchFamily="34" charset="0"/>
                <a:cs typeface="Arial" panose="020B0604020202020204" pitchFamily="34" charset="0"/>
              </a:rPr>
              <a:t> technology, will challenge both DoD and its contractors. </a:t>
            </a:r>
          </a:p>
          <a:p>
            <a:pPr>
              <a:spcAft>
                <a:spcPts val="600"/>
              </a:spcAft>
            </a:pPr>
            <a:r>
              <a:rPr lang="en-US" sz="1600" dirty="0">
                <a:latin typeface="Arial" panose="020B0604020202020204" pitchFamily="34" charset="0"/>
                <a:cs typeface="Arial" panose="020B0604020202020204" pitchFamily="34" charset="0"/>
              </a:rPr>
              <a:t>These skill gap challenges also apply to cybersecurity and privacy. According to one estimate, by 2021 an estimated 3.5 million cybersecurity jobs will be unfilled. And of the candidates who apply, fewer than one in four are qualified.  </a:t>
            </a:r>
          </a:p>
          <a:p>
            <a:pPr>
              <a:spcAft>
                <a:spcPts val="600"/>
              </a:spcAft>
            </a:pPr>
            <a:r>
              <a:rPr lang="en-US" sz="1600" dirty="0">
                <a:latin typeface="Arial" panose="020B0604020202020204" pitchFamily="34" charset="0"/>
                <a:cs typeface="Arial" panose="020B0604020202020204" pitchFamily="34" charset="0"/>
              </a:rPr>
              <a:t>Approaches that assist developers even when they are novices or mid-level will help bridge this gap, such as automation in conformance checking, bug fixing, and assurance. </a:t>
            </a:r>
          </a:p>
          <a:p>
            <a:pPr>
              <a:spcAft>
                <a:spcPts val="600"/>
              </a:spcAft>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9585" y="1253612"/>
            <a:ext cx="3295156" cy="2197457"/>
          </a:xfrm>
          <a:prstGeom prst="rect">
            <a:avLst/>
          </a:prstGeom>
        </p:spPr>
      </p:pic>
      <p:sp>
        <p:nvSpPr>
          <p:cNvPr id="6" name="Title 1"/>
          <p:cNvSpPr txBox="1">
            <a:spLocks/>
          </p:cNvSpPr>
          <p:nvPr/>
        </p:nvSpPr>
        <p:spPr>
          <a:xfrm>
            <a:off x="381000" y="171740"/>
            <a:ext cx="7772400"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Workforce Development</a:t>
            </a:r>
          </a:p>
        </p:txBody>
      </p:sp>
    </p:spTree>
    <p:extLst>
      <p:ext uri="{BB962C8B-B14F-4D97-AF65-F5344CB8AC3E}">
        <p14:creationId xmlns:p14="http://schemas.microsoft.com/office/powerpoint/2010/main" val="1018176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752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Rectangle 8"/>
          <p:cNvSpPr/>
          <p:nvPr/>
        </p:nvSpPr>
        <p:spPr>
          <a:xfrm>
            <a:off x="271672" y="669343"/>
            <a:ext cx="4971380" cy="3277820"/>
          </a:xfrm>
          <a:prstGeom prst="rect">
            <a:avLst/>
          </a:prstGeom>
        </p:spPr>
        <p:txBody>
          <a:bodyPr wrap="square">
            <a:spAutoFit/>
          </a:bodyPr>
          <a:lstStyle/>
          <a:p>
            <a:pPr>
              <a:spcAft>
                <a:spcPts val="600"/>
              </a:spcAft>
            </a:pPr>
            <a:r>
              <a:rPr lang="en-US" sz="1400" dirty="0">
                <a:latin typeface="Arial" panose="020B0604020202020204" pitchFamily="34" charset="0"/>
                <a:cs typeface="Arial" panose="020B0604020202020204" pitchFamily="34" charset="0"/>
              </a:rPr>
              <a:t>ACM and IEEE Computer Society jointly released, and updated in 2018, the Software Engineering Code of Ethics and Professional Practice.</a:t>
            </a:r>
          </a:p>
          <a:p>
            <a:pPr>
              <a:spcAft>
                <a:spcPts val="600"/>
              </a:spcAft>
            </a:pPr>
            <a:r>
              <a:rPr lang="en-US" sz="1400" dirty="0">
                <a:latin typeface="Arial" panose="020B0604020202020204" pitchFamily="34" charset="0"/>
                <a:cs typeface="Arial" panose="020B0604020202020204" pitchFamily="34" charset="0"/>
              </a:rPr>
              <a:t>The implications are not just for practice but also for how systems are designed and implemented, ensuring that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data used for analysis is not biased</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APIs do not expose details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analysis techniques are safe-guarded against abuse</a:t>
            </a:r>
          </a:p>
          <a:p>
            <a:pPr>
              <a:spcAft>
                <a:spcPts val="600"/>
              </a:spcAft>
            </a:pPr>
            <a:r>
              <a:rPr lang="en-US" sz="1400" dirty="0">
                <a:latin typeface="Arial" panose="020B0604020202020204" pitchFamily="34" charset="0"/>
                <a:cs typeface="Arial" panose="020B0604020202020204" pitchFamily="34" charset="0"/>
              </a:rPr>
              <a:t>These concerns are increasingly aspects to be considered during software design and development. </a:t>
            </a:r>
          </a:p>
          <a:p>
            <a:pPr>
              <a:spcAft>
                <a:spcPts val="600"/>
              </a:spcAft>
            </a:pPr>
            <a:r>
              <a:rPr lang="en-US" sz="1400" dirty="0">
                <a:latin typeface="Arial" panose="020B0604020202020204" pitchFamily="34" charset="0"/>
                <a:cs typeface="Arial" panose="020B0604020202020204" pitchFamily="34" charset="0"/>
              </a:rPr>
              <a:t>Will ethics be thought of as a quality attribute concern?</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30645" y="1180395"/>
            <a:ext cx="3325762" cy="2147888"/>
          </a:xfrm>
          <a:prstGeom prst="rect">
            <a:avLst/>
          </a:prstGeom>
        </p:spPr>
      </p:pic>
      <p:sp>
        <p:nvSpPr>
          <p:cNvPr id="6" name="Title 1"/>
          <p:cNvSpPr txBox="1">
            <a:spLocks/>
          </p:cNvSpPr>
          <p:nvPr/>
        </p:nvSpPr>
        <p:spPr>
          <a:xfrm>
            <a:off x="381000" y="171740"/>
            <a:ext cx="7772400" cy="63957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Ethics</a:t>
            </a:r>
          </a:p>
        </p:txBody>
      </p:sp>
    </p:spTree>
    <p:extLst>
      <p:ext uri="{BB962C8B-B14F-4D97-AF65-F5344CB8AC3E}">
        <p14:creationId xmlns:p14="http://schemas.microsoft.com/office/powerpoint/2010/main" val="12219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751330" y="932657"/>
            <a:ext cx="7212716" cy="3662653"/>
          </a:xfrm>
        </p:spPr>
        <p:txBody>
          <a:bodyPr/>
          <a:lstStyle/>
          <a:p>
            <a:r>
              <a:rPr lang="en-US" dirty="0"/>
              <a:t>This presentation describes a small-scale study of emerging technologies, not a rigorous investigation. </a:t>
            </a:r>
          </a:p>
          <a:p>
            <a:r>
              <a:rPr lang="en-US" dirty="0"/>
              <a:t>This information is intended to create awareness of technologies that are likely to affect DoD system development, deployment, and acquisition, now and in the future.</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33C5AF41-B7F7-1249-87B7-D864685D8DC0}"/>
              </a:ext>
            </a:extLst>
          </p:cNvPr>
          <p:cNvSpPr txBox="1"/>
          <p:nvPr/>
        </p:nvSpPr>
        <p:spPr>
          <a:xfrm>
            <a:off x="487724" y="682894"/>
            <a:ext cx="74252" cy="2736581"/>
          </a:xfrm>
          <a:prstGeom prst="rect">
            <a:avLst/>
          </a:prstGeom>
          <a:solidFill>
            <a:schemeClr val="tx2"/>
          </a:solidFill>
          <a:ln>
            <a:noFill/>
          </a:ln>
          <a:effectLst/>
        </p:spPr>
        <p:txBody>
          <a:bodyPr wrap="square" lIns="91440" tIns="45720" rIns="91440" bIns="45720" rtlCol="0">
            <a:noAutofit/>
          </a:bodyPr>
          <a:lstStyle/>
          <a:p>
            <a:pPr marL="91440">
              <a:lnSpc>
                <a:spcPts val="1100"/>
              </a:lnSpc>
              <a:spcBef>
                <a:spcPts val="300"/>
              </a:spcBef>
            </a:pPr>
            <a:endParaRPr lang="en-US" sz="1000" dirty="0">
              <a:latin typeface="Arial"/>
              <a:cs typeface="Arial"/>
            </a:endParaRPr>
          </a:p>
        </p:txBody>
      </p:sp>
      <p:sp>
        <p:nvSpPr>
          <p:cNvPr id="14" name="Rectangle 13">
            <a:extLst>
              <a:ext uri="{FF2B5EF4-FFF2-40B4-BE49-F238E27FC236}">
                <a16:creationId xmlns:a16="http://schemas.microsoft.com/office/drawing/2014/main" id="{00FCA3E8-29C0-6842-942B-51B74342C031}"/>
              </a:ext>
            </a:extLst>
          </p:cNvPr>
          <p:cNvSpPr/>
          <p:nvPr/>
        </p:nvSpPr>
        <p:spPr>
          <a:xfrm>
            <a:off x="497378" y="682895"/>
            <a:ext cx="7898475" cy="2736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9742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half" idx="1"/>
          </p:nvPr>
        </p:nvSpPr>
        <p:spPr>
          <a:xfrm>
            <a:off x="381000" y="565105"/>
            <a:ext cx="4114800" cy="4055492"/>
          </a:xfrm>
        </p:spPr>
        <p:txBody>
          <a:bodyPr/>
          <a:lstStyle/>
          <a:p>
            <a:r>
              <a:rPr lang="en-US" sz="1100" b="1" dirty="0"/>
              <a:t>Reports and Studies</a:t>
            </a:r>
          </a:p>
          <a:p>
            <a:r>
              <a:rPr lang="en-US" sz="900" i="1" dirty="0"/>
              <a:t>Accenture Technology Vision 2018 – Tech Trends Report</a:t>
            </a:r>
            <a:r>
              <a:rPr lang="en-US" sz="900" dirty="0"/>
              <a:t>, Accenture, https://www.accenture.com/t20180227T215953Z__w__/us-en/_acnmedia/Accenture/next-gen-7/tech-vision-2018/pdf/Accenture-TechVision-2018-Tech-Trends-Report.pdf</a:t>
            </a:r>
          </a:p>
          <a:p>
            <a:r>
              <a:rPr lang="en-US" sz="900" dirty="0"/>
              <a:t>Defense Advanced Research Projects Agency (</a:t>
            </a:r>
            <a:r>
              <a:rPr lang="en-US" sz="900" dirty="0" err="1"/>
              <a:t>DARPA</a:t>
            </a:r>
            <a:r>
              <a:rPr lang="en-US" sz="900" dirty="0"/>
              <a:t>) Research, https://www.darpa.mil/our-research</a:t>
            </a:r>
          </a:p>
          <a:p>
            <a:r>
              <a:rPr lang="en-US" sz="900" i="1" dirty="0"/>
              <a:t>Design and Acquisition of Software for Defense Systems</a:t>
            </a:r>
            <a:r>
              <a:rPr lang="en-US" sz="900" dirty="0"/>
              <a:t>, Defense Science Board report, http://www.dtic.mil/dtic/tr/fulltext/u2/1048883.pdf</a:t>
            </a:r>
          </a:p>
          <a:p>
            <a:r>
              <a:rPr lang="en-US" sz="900" i="1" dirty="0"/>
              <a:t>DoD Digital Engineering Strategy</a:t>
            </a:r>
            <a:r>
              <a:rPr lang="en-US" sz="900" dirty="0"/>
              <a:t>, https://www.acq.osd.mil/se/docs/2018-DES.pdf</a:t>
            </a:r>
          </a:p>
          <a:p>
            <a:r>
              <a:rPr lang="en-US" sz="900" i="1" dirty="0"/>
              <a:t>Hype Cycle for Emerging Technologies 2018</a:t>
            </a:r>
            <a:r>
              <a:rPr lang="en-US" sz="900" dirty="0"/>
              <a:t>, Gartner report, https://www.gartner.com/doc/3885468/hype-cycle-emerging-technologies-</a:t>
            </a:r>
          </a:p>
          <a:p>
            <a:r>
              <a:rPr lang="en-US" sz="900" i="1" dirty="0"/>
              <a:t>IDC </a:t>
            </a:r>
            <a:r>
              <a:rPr lang="en-US" sz="900" i="1" dirty="0" err="1"/>
              <a:t>FutureScape</a:t>
            </a:r>
            <a:r>
              <a:rPr lang="en-US" sz="900" i="1" dirty="0"/>
              <a:t>: Worldwide IT Industry 2018 Predictions</a:t>
            </a:r>
            <a:r>
              <a:rPr lang="en-US" sz="900" dirty="0"/>
              <a:t>, International Data Corporation (IDC) report, https://www.idc.com/getdoc.jsp?containerId=US43</a:t>
            </a:r>
            <a:br>
              <a:rPr lang="en-US" sz="900" dirty="0"/>
            </a:br>
            <a:r>
              <a:rPr lang="en-US" sz="900" dirty="0"/>
              <a:t>171317</a:t>
            </a:r>
          </a:p>
          <a:p>
            <a:r>
              <a:rPr lang="en-US" sz="900" i="1" dirty="0"/>
              <a:t>Summary of the 2018 National Defense Strategy for the United States of America</a:t>
            </a:r>
            <a:r>
              <a:rPr lang="en-US" sz="900" dirty="0"/>
              <a:t>, https://dod.defense.gov/Portals/1/Documents/pubs/2018-National-Defense-Strategy-Summary.pdf</a:t>
            </a:r>
          </a:p>
          <a:p>
            <a:r>
              <a:rPr lang="en-US" sz="900" i="1" dirty="0"/>
              <a:t>Tech Trends 2018 Report</a:t>
            </a:r>
            <a:r>
              <a:rPr lang="en-US" sz="900" dirty="0"/>
              <a:t>, Deloitte, https://www2.deloitte.com/content/dam/insights/us/articles/Tech-Trends-2018/4109_TechTrends-2018_FINAL.pdf</a:t>
            </a:r>
          </a:p>
          <a:p>
            <a:endParaRPr lang="en-US" sz="1100" b="1" dirty="0"/>
          </a:p>
          <a:p>
            <a:endParaRPr lang="en-US" sz="900" dirty="0"/>
          </a:p>
          <a:p>
            <a:endParaRPr lang="en-US" sz="900" dirty="0"/>
          </a:p>
          <a:p>
            <a:endParaRPr lang="en-US" dirty="0"/>
          </a:p>
        </p:txBody>
      </p:sp>
      <p:sp>
        <p:nvSpPr>
          <p:cNvPr id="4" name="Content Placeholder 3"/>
          <p:cNvSpPr>
            <a:spLocks noGrp="1"/>
          </p:cNvSpPr>
          <p:nvPr>
            <p:ph sz="half" idx="2"/>
          </p:nvPr>
        </p:nvSpPr>
        <p:spPr>
          <a:xfrm>
            <a:off x="4655128" y="565106"/>
            <a:ext cx="4076699" cy="4055491"/>
          </a:xfrm>
        </p:spPr>
        <p:txBody>
          <a:bodyPr/>
          <a:lstStyle/>
          <a:p>
            <a:pPr lvl="0"/>
            <a:r>
              <a:rPr lang="en-US" sz="900" i="1" dirty="0">
                <a:solidFill>
                  <a:srgbClr val="000000"/>
                </a:solidFill>
              </a:rPr>
              <a:t>Ten Commandments of Software</a:t>
            </a:r>
            <a:r>
              <a:rPr lang="en-US" sz="900" dirty="0">
                <a:solidFill>
                  <a:srgbClr val="000000"/>
                </a:solidFill>
              </a:rPr>
              <a:t>, Defense Innovation Board, https://media.defense.gov/2018/Apr/22/2001906836/-1/-1/0/DEFENSEINNOVATIONBOARD_TEN_COMMANDMENTS_OF_SOFTWARE_2018.04.20.PDF</a:t>
            </a:r>
          </a:p>
          <a:p>
            <a:pPr lvl="0"/>
            <a:r>
              <a:rPr lang="en-US" sz="900" i="1" dirty="0">
                <a:solidFill>
                  <a:srgbClr val="000000"/>
                </a:solidFill>
              </a:rPr>
              <a:t>Technology Radar</a:t>
            </a:r>
            <a:r>
              <a:rPr lang="en-US" sz="900" dirty="0">
                <a:solidFill>
                  <a:srgbClr val="000000"/>
                </a:solidFill>
              </a:rPr>
              <a:t>, </a:t>
            </a:r>
            <a:r>
              <a:rPr lang="en-US" sz="900" dirty="0" err="1">
                <a:solidFill>
                  <a:srgbClr val="000000"/>
                </a:solidFill>
              </a:rPr>
              <a:t>ThoughtWorks</a:t>
            </a:r>
            <a:r>
              <a:rPr lang="en-US" sz="900" dirty="0">
                <a:solidFill>
                  <a:srgbClr val="000000"/>
                </a:solidFill>
              </a:rPr>
              <a:t>, https://www.thoughtworks.com/radar</a:t>
            </a:r>
          </a:p>
          <a:p>
            <a:pPr lvl="0"/>
            <a:r>
              <a:rPr lang="en-US" sz="900" i="1" dirty="0">
                <a:solidFill>
                  <a:srgbClr val="000000"/>
                </a:solidFill>
              </a:rPr>
              <a:t>Top 10 Emerging Technologies 2017</a:t>
            </a:r>
            <a:r>
              <a:rPr lang="en-US" sz="900" dirty="0">
                <a:solidFill>
                  <a:srgbClr val="000000"/>
                </a:solidFill>
              </a:rPr>
              <a:t>, World Economic Council report, http://www3.weforum.org/docs/WEF_Top_10_Emerging_Technologies_report_2017.pdf</a:t>
            </a:r>
            <a:endParaRPr lang="en-US" sz="1100" b="1" dirty="0"/>
          </a:p>
          <a:p>
            <a:r>
              <a:rPr lang="en-US" sz="1100" b="1" dirty="0"/>
              <a:t>Presentations and Conference Proceedings </a:t>
            </a:r>
          </a:p>
          <a:p>
            <a:r>
              <a:rPr lang="en-US" sz="900" dirty="0"/>
              <a:t>Beyond Bitcoin: What to Do with </a:t>
            </a:r>
            <a:r>
              <a:rPr lang="en-US" sz="900" dirty="0" err="1"/>
              <a:t>Blockchain</a:t>
            </a:r>
            <a:r>
              <a:rPr lang="en-US" sz="900" dirty="0"/>
              <a:t>? SATURN 2017, https://resources.</a:t>
            </a:r>
            <a:br>
              <a:rPr lang="en-US" sz="900" dirty="0"/>
            </a:br>
            <a:r>
              <a:rPr lang="en-US" sz="900" dirty="0"/>
              <a:t>sei.cmu.edu/</a:t>
            </a:r>
            <a:r>
              <a:rPr lang="en-US" sz="900" dirty="0" err="1"/>
              <a:t>asset_files</a:t>
            </a:r>
            <a:r>
              <a:rPr lang="en-US" sz="900" dirty="0"/>
              <a:t>/presentation/2017_017_001_497577.pdf</a:t>
            </a:r>
          </a:p>
          <a:p>
            <a:r>
              <a:rPr lang="en-US" sz="900" dirty="0"/>
              <a:t>Digital Thread Implementation in the Air Force: AFRL’s Role, Air Force Research Laboratory presentation, https://www.nist.gov/sites/default/files/documents</a:t>
            </a:r>
            <a:br>
              <a:rPr lang="en-US" sz="900" dirty="0"/>
            </a:br>
            <a:r>
              <a:rPr lang="en-US" sz="900" dirty="0"/>
              <a:t>/2017/04/19/boden_kobryn_usaf_nist_mbe_2016_dist_a.pdf</a:t>
            </a:r>
          </a:p>
          <a:p>
            <a:r>
              <a:rPr lang="en-US" sz="900" dirty="0"/>
              <a:t>Navy Platform Digital Twin, Office of Naval Research presentation, http://onlinepubs.trb.org/onlinepubs/mb/2017Spring/fu.pdf</a:t>
            </a:r>
          </a:p>
          <a:p>
            <a:r>
              <a:rPr lang="en-US" sz="900" dirty="0"/>
              <a:t>Proceedings of ACM </a:t>
            </a:r>
            <a:r>
              <a:rPr lang="en-US" sz="900" dirty="0" err="1"/>
              <a:t>SIGPLAN</a:t>
            </a:r>
            <a:r>
              <a:rPr lang="en-US" sz="900" dirty="0"/>
              <a:t> Symposium on Principles of Programming Languages, https://popl18.sigplan.org/track/POPL-2018-papers</a:t>
            </a:r>
          </a:p>
          <a:p>
            <a:r>
              <a:rPr lang="en-US" sz="900" dirty="0"/>
              <a:t>Proceedings of the International Conference on Software Architecture, http://icsa-conferences.org/2018/attending/program/</a:t>
            </a:r>
          </a:p>
          <a:p>
            <a:r>
              <a:rPr lang="en-US" sz="900" dirty="0"/>
              <a:t>Proceedings of MILCOM18, https://events.afcea.org/MILCOM18/Public/enter.aspx</a:t>
            </a:r>
          </a:p>
          <a:p>
            <a:endParaRPr lang="en-US" sz="900" dirty="0"/>
          </a:p>
          <a:p>
            <a:endParaRPr lang="en-US" dirty="0"/>
          </a:p>
        </p:txBody>
      </p:sp>
      <p:sp>
        <p:nvSpPr>
          <p:cNvPr id="6" name="Picture Placeholder 5"/>
          <p:cNvSpPr>
            <a:spLocks noGrp="1"/>
          </p:cNvSpPr>
          <p:nvPr>
            <p:ph type="pic" sz="quarter" idx="11"/>
          </p:nvPr>
        </p:nvSpPr>
        <p:spPr/>
      </p:sp>
    </p:spTree>
    <p:extLst>
      <p:ext uri="{BB962C8B-B14F-4D97-AF65-F5344CB8AC3E}">
        <p14:creationId xmlns:p14="http://schemas.microsoft.com/office/powerpoint/2010/main" val="4252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772400" cy="255963"/>
          </a:xfrm>
        </p:spPr>
        <p:txBody>
          <a:bodyPr/>
          <a:lstStyle/>
          <a:p>
            <a:r>
              <a:rPr lang="en-US" dirty="0"/>
              <a:t>References</a:t>
            </a:r>
          </a:p>
        </p:txBody>
      </p:sp>
      <p:sp>
        <p:nvSpPr>
          <p:cNvPr id="3" name="Content Placeholder 2"/>
          <p:cNvSpPr>
            <a:spLocks noGrp="1"/>
          </p:cNvSpPr>
          <p:nvPr>
            <p:ph sz="half" idx="1"/>
          </p:nvPr>
        </p:nvSpPr>
        <p:spPr>
          <a:xfrm>
            <a:off x="381000" y="561976"/>
            <a:ext cx="4114800" cy="4055492"/>
          </a:xfrm>
        </p:spPr>
        <p:txBody>
          <a:bodyPr/>
          <a:lstStyle/>
          <a:p>
            <a:r>
              <a:rPr lang="en-US" sz="1100" b="1" dirty="0"/>
              <a:t>Presentations and Conference Proceedings, Continued</a:t>
            </a:r>
          </a:p>
          <a:p>
            <a:pPr lvl="0"/>
            <a:r>
              <a:rPr lang="en-US" sz="900" dirty="0">
                <a:solidFill>
                  <a:srgbClr val="000000"/>
                </a:solidFill>
              </a:rPr>
              <a:t>Proceedings of Programming Language Design and Implementation, https://pldi18.sigplan.org/track/pldi-2018-papers</a:t>
            </a:r>
          </a:p>
          <a:p>
            <a:pPr lvl="0"/>
            <a:r>
              <a:rPr lang="en-US" sz="900" dirty="0">
                <a:solidFill>
                  <a:srgbClr val="000000"/>
                </a:solidFill>
              </a:rPr>
              <a:t>Proceedings of the 40th International Conference on Software Engineering, http://conferences.computer.org/icse/2018/#!/home</a:t>
            </a:r>
          </a:p>
          <a:p>
            <a:pPr lvl="0"/>
            <a:r>
              <a:rPr lang="en-US" sz="900" dirty="0">
                <a:solidFill>
                  <a:srgbClr val="000000"/>
                </a:solidFill>
              </a:rPr>
              <a:t>Proceedings of the International Conference on Software Maintenance and Evolution, https://icsme2018.github.io/</a:t>
            </a:r>
          </a:p>
          <a:p>
            <a:r>
              <a:rPr lang="en-US" sz="1100" b="1" dirty="0">
                <a:solidFill>
                  <a:srgbClr val="000000"/>
                </a:solidFill>
              </a:rPr>
              <a:t>Journal Articles</a:t>
            </a:r>
            <a:endParaRPr lang="en-US" sz="1100" dirty="0"/>
          </a:p>
          <a:p>
            <a:r>
              <a:rPr lang="en-US" sz="900" dirty="0"/>
              <a:t>10 Breakthrough Technologies 2018, </a:t>
            </a:r>
            <a:r>
              <a:rPr lang="en-US" sz="900" i="1" dirty="0"/>
              <a:t>MIT Technology Review</a:t>
            </a:r>
            <a:r>
              <a:rPr lang="en-US" sz="900" dirty="0"/>
              <a:t>, https://www.technologyreview.com/lists/technologies/2018/</a:t>
            </a:r>
          </a:p>
          <a:p>
            <a:r>
              <a:rPr lang="en-US" sz="900" dirty="0"/>
              <a:t>5 Emerging Trends Software Developers Should Watch in 2017, </a:t>
            </a:r>
            <a:r>
              <a:rPr lang="en-US" sz="900" i="1" dirty="0"/>
              <a:t>Web Alive</a:t>
            </a:r>
            <a:r>
              <a:rPr lang="en-US" sz="900" dirty="0"/>
              <a:t>, https://www.webalive.com.au/emerging-trends-software-developers-should-watch-2017/</a:t>
            </a:r>
          </a:p>
          <a:p>
            <a:r>
              <a:rPr lang="en-US" sz="900" dirty="0"/>
              <a:t>5 Software Development Trends to Watch for in 2018, </a:t>
            </a:r>
            <a:r>
              <a:rPr lang="en-US" sz="900" i="1" dirty="0" err="1"/>
              <a:t>DZone</a:t>
            </a:r>
            <a:r>
              <a:rPr lang="en-US" sz="900" dirty="0"/>
              <a:t>, https://dzone.com/articles/5-software-development-trends-to-watch-for-in-2018</a:t>
            </a:r>
          </a:p>
          <a:p>
            <a:r>
              <a:rPr lang="en-US" sz="900" dirty="0"/>
              <a:t>A Cyber-skills Shortage Means Students Are Being Recruited to Fight Off Hackers, </a:t>
            </a:r>
            <a:r>
              <a:rPr lang="en-US" sz="900" i="1" dirty="0"/>
              <a:t>MIT Technology Review</a:t>
            </a:r>
            <a:r>
              <a:rPr lang="en-US" sz="900" dirty="0"/>
              <a:t>, https://www.technologyreview.com/s/612309/a-cyber-skills-shortage-means-students-are-being-recruited-to-fight-off-hackers/</a:t>
            </a:r>
          </a:p>
          <a:p>
            <a:r>
              <a:rPr lang="en-US" sz="900" dirty="0"/>
              <a:t>AI Weekly: For Evidence of Academic Investment in AI, Look No Further than Pittsburgh, </a:t>
            </a:r>
            <a:r>
              <a:rPr lang="en-US" sz="900" i="1" dirty="0"/>
              <a:t>Venture Beat</a:t>
            </a:r>
            <a:r>
              <a:rPr lang="en-US" sz="900" dirty="0"/>
              <a:t>, https://venturebeat.com/2018/10/19/ai-weekly-for-evidence-of-academic-investment-in-ai-look-no-further-than-pittsburgh/</a:t>
            </a:r>
          </a:p>
          <a:p>
            <a:endParaRPr lang="en-US" sz="900" dirty="0"/>
          </a:p>
        </p:txBody>
      </p:sp>
      <p:sp>
        <p:nvSpPr>
          <p:cNvPr id="4" name="Content Placeholder 3"/>
          <p:cNvSpPr>
            <a:spLocks noGrp="1"/>
          </p:cNvSpPr>
          <p:nvPr>
            <p:ph sz="half" idx="2"/>
          </p:nvPr>
        </p:nvSpPr>
        <p:spPr>
          <a:xfrm>
            <a:off x="4648201" y="561976"/>
            <a:ext cx="4076699" cy="4055491"/>
          </a:xfrm>
        </p:spPr>
        <p:txBody>
          <a:bodyPr/>
          <a:lstStyle/>
          <a:p>
            <a:r>
              <a:rPr lang="en-US" sz="900" dirty="0"/>
              <a:t>ANSYS and Carnegie Mellon University Partner to Drive the Next Industrial Revolution in Making Physical Products, ANSYS, https://www.ansys.com/about-ansys/news-center/06-02-16-ansys-and-carnegie-mellon-university-partner</a:t>
            </a:r>
          </a:p>
          <a:p>
            <a:r>
              <a:rPr lang="en-US" sz="900" dirty="0"/>
              <a:t>Digital Twin Technology and Simulation: Benefits, Usage and Predictions 2018, </a:t>
            </a:r>
            <a:r>
              <a:rPr lang="en-US" sz="900" dirty="0" err="1"/>
              <a:t>i</a:t>
            </a:r>
            <a:r>
              <a:rPr lang="en-US" sz="900" dirty="0"/>
              <a:t>-SCOOP, https://www.i-scoop.eu/digital-twin-technology-benefits-usage-predictions/</a:t>
            </a:r>
          </a:p>
          <a:p>
            <a:r>
              <a:rPr lang="en-US" sz="900" dirty="0"/>
              <a:t>DoD Stands Up Its Artificial Intelligence Hub, </a:t>
            </a:r>
            <a:r>
              <a:rPr lang="en-US" sz="900" dirty="0" err="1"/>
              <a:t>C4ISRnet</a:t>
            </a:r>
            <a:r>
              <a:rPr lang="en-US" sz="900" dirty="0"/>
              <a:t>, https://www.c4isrnet.com/it-networks/2018/06/29/dod-stands-up-its-artificial-intelligence-hub/</a:t>
            </a:r>
          </a:p>
          <a:p>
            <a:r>
              <a:rPr lang="en-US" sz="900" dirty="0"/>
              <a:t>Edge Computing and </a:t>
            </a:r>
            <a:r>
              <a:rPr lang="en-US" sz="900" dirty="0" err="1"/>
              <a:t>IoT</a:t>
            </a:r>
            <a:r>
              <a:rPr lang="en-US" sz="900" dirty="0"/>
              <a:t> 2018 – When Intelligence Moves to the Edge, </a:t>
            </a:r>
            <a:r>
              <a:rPr lang="en-US" sz="900" dirty="0" err="1"/>
              <a:t>i</a:t>
            </a:r>
            <a:r>
              <a:rPr lang="en-US" sz="900" dirty="0"/>
              <a:t>-SCOOP, https://www.i-scoop.eu/internet-of-things-guide/edge-computing-iot/</a:t>
            </a:r>
          </a:p>
          <a:p>
            <a:r>
              <a:rPr lang="en-US" sz="900" dirty="0"/>
              <a:t>The Era of Quantum Computing Is Here. Outlook: Cloudy, </a:t>
            </a:r>
            <a:r>
              <a:rPr lang="en-US" sz="900" i="1" dirty="0"/>
              <a:t>Quanta Magazine</a:t>
            </a:r>
            <a:r>
              <a:rPr lang="en-US" sz="900" dirty="0"/>
              <a:t>, https://www.quantamagazine.org/the-era-of-quantum-computing-is-here-outlook-cloudy-20180124/</a:t>
            </a:r>
          </a:p>
          <a:p>
            <a:r>
              <a:rPr lang="en-US" sz="900" dirty="0"/>
              <a:t>Explainable Artificial Intelligence (</a:t>
            </a:r>
            <a:r>
              <a:rPr lang="en-US" sz="900" dirty="0" err="1"/>
              <a:t>XAI</a:t>
            </a:r>
            <a:r>
              <a:rPr lang="en-US" sz="900" dirty="0"/>
              <a:t>), </a:t>
            </a:r>
            <a:r>
              <a:rPr lang="en-US" sz="900" dirty="0" err="1"/>
              <a:t>DARPA</a:t>
            </a:r>
            <a:r>
              <a:rPr lang="en-US" sz="900" dirty="0"/>
              <a:t>, https://www.darpa.mil/program/explainable-artificial-intelligence</a:t>
            </a:r>
          </a:p>
          <a:p>
            <a:r>
              <a:rPr lang="en-US" sz="900" dirty="0"/>
              <a:t>From Smart Dust to Cybernetic Implants, Rambus, https://www.rambus.com/blogs/from-smart-dust-to-cybernetic-implants-2/</a:t>
            </a:r>
          </a:p>
          <a:p>
            <a:r>
              <a:rPr lang="en-US" sz="900" dirty="0"/>
              <a:t>Gartner Says Global Artificial Intelligence Business Value to Reach $1.2 Trillion in 2018, Gartner, https://www.gartner.com/newsroom/id/3872933</a:t>
            </a:r>
          </a:p>
          <a:p>
            <a:r>
              <a:rPr lang="en-US" sz="900" dirty="0"/>
              <a:t>Get Started with Quantum Development, Microsoft, https://www.microsoft.com/en-us/quantum/development-kit</a:t>
            </a:r>
          </a:p>
          <a:p>
            <a:r>
              <a:rPr lang="en-US" sz="900" dirty="0"/>
              <a:t>Glacier, https://mcoblenz.github.io/Glacier/</a:t>
            </a:r>
          </a:p>
          <a:p>
            <a:endParaRPr lang="en-US" sz="900" dirty="0"/>
          </a:p>
        </p:txBody>
      </p:sp>
      <p:sp>
        <p:nvSpPr>
          <p:cNvPr id="6" name="Picture Placeholder 5"/>
          <p:cNvSpPr>
            <a:spLocks noGrp="1"/>
          </p:cNvSpPr>
          <p:nvPr>
            <p:ph type="pic" sz="quarter" idx="11"/>
          </p:nvPr>
        </p:nvSpPr>
        <p:spPr/>
      </p:sp>
    </p:spTree>
    <p:extLst>
      <p:ext uri="{BB962C8B-B14F-4D97-AF65-F5344CB8AC3E}">
        <p14:creationId xmlns:p14="http://schemas.microsoft.com/office/powerpoint/2010/main" val="2403832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half" idx="1"/>
          </p:nvPr>
        </p:nvSpPr>
        <p:spPr>
          <a:xfrm>
            <a:off x="381000" y="561976"/>
            <a:ext cx="4114800" cy="4055492"/>
          </a:xfrm>
        </p:spPr>
        <p:txBody>
          <a:bodyPr/>
          <a:lstStyle/>
          <a:p>
            <a:pPr lvl="0"/>
            <a:r>
              <a:rPr lang="en-US" sz="1100" b="1" dirty="0">
                <a:solidFill>
                  <a:srgbClr val="000000"/>
                </a:solidFill>
              </a:rPr>
              <a:t>Journal Articles, Continued</a:t>
            </a:r>
          </a:p>
          <a:p>
            <a:r>
              <a:rPr lang="en-US" sz="900" dirty="0"/>
              <a:t>How a Cyber Attack Could Cause the Next Financial Crisis, Harvard Business Review, https://hbr.org/2018/09/how-a-cyber-attack-could-cause-the-next-financial-crisis</a:t>
            </a:r>
          </a:p>
          <a:p>
            <a:r>
              <a:rPr lang="en-US" sz="900" dirty="0"/>
              <a:t>How </a:t>
            </a:r>
            <a:r>
              <a:rPr lang="en-US" sz="900" dirty="0" err="1"/>
              <a:t>Blockchain</a:t>
            </a:r>
            <a:r>
              <a:rPr lang="en-US" sz="900" dirty="0"/>
              <a:t> Can Help Marketers Build Better Relationships with Their Customers, </a:t>
            </a:r>
            <a:r>
              <a:rPr lang="en-US" sz="900" i="1" dirty="0"/>
              <a:t>Harvard Business Review</a:t>
            </a:r>
            <a:r>
              <a:rPr lang="en-US" sz="900" dirty="0"/>
              <a:t>, https://hbr.org/2018/10/how-blockchain-can-help-marketers-build-better-relationships-with-their-customers</a:t>
            </a:r>
          </a:p>
          <a:p>
            <a:r>
              <a:rPr lang="en-US" sz="900" dirty="0"/>
              <a:t>How Competition Is Driving AI’s Rapid Adoption, </a:t>
            </a:r>
            <a:r>
              <a:rPr lang="en-US" sz="900" i="1" dirty="0"/>
              <a:t>Harvard Business Review</a:t>
            </a:r>
            <a:r>
              <a:rPr lang="en-US" sz="900" dirty="0"/>
              <a:t>, https://hbr.org/2018/10/how-competition-is-driving-ais-rapid-adoption</a:t>
            </a:r>
          </a:p>
          <a:p>
            <a:r>
              <a:rPr lang="en-US" sz="900" dirty="0"/>
              <a:t>Innovating with Quantum Computing, Accenture Labs, https://www.accenture.com/t00010101T000000__w__/br-pt/_acnmedia/PDF-45/Accenture-Innovating-Quantum-Computing-Novo.pdf</a:t>
            </a:r>
          </a:p>
          <a:p>
            <a:r>
              <a:rPr lang="en-US" sz="900" dirty="0"/>
              <a:t>Is DISA Eyeing </a:t>
            </a:r>
            <a:r>
              <a:rPr lang="en-US" sz="900" dirty="0" err="1"/>
              <a:t>Blockchain</a:t>
            </a:r>
            <a:r>
              <a:rPr lang="en-US" sz="900" dirty="0"/>
              <a:t>?, </a:t>
            </a:r>
            <a:r>
              <a:rPr lang="en-US" sz="900" dirty="0" err="1"/>
              <a:t>C4ISRnet</a:t>
            </a:r>
            <a:r>
              <a:rPr lang="en-US" sz="900" dirty="0"/>
              <a:t>, https://www.c4isrnet.com/disa/2018/01/16/is-disa-eyeing-blockchain/</a:t>
            </a:r>
          </a:p>
          <a:p>
            <a:r>
              <a:rPr lang="en-US" sz="900" dirty="0"/>
              <a:t>Machine Learning-Driven Analytics: Key to Digital Transformation, </a:t>
            </a:r>
            <a:r>
              <a:rPr lang="en-US" sz="900" i="1" dirty="0"/>
              <a:t>MIT Technology Review</a:t>
            </a:r>
            <a:r>
              <a:rPr lang="en-US" sz="900" dirty="0"/>
              <a:t>, https://www.technologyreview.com/s/611996/machine-learning-driven-analytics-key-to-digital-transformation/</a:t>
            </a:r>
          </a:p>
          <a:p>
            <a:r>
              <a:rPr lang="en-US" sz="900" dirty="0"/>
              <a:t>Move Over Bitcoin. There's a New Cryptocurrency in Town, </a:t>
            </a:r>
            <a:r>
              <a:rPr lang="en-US" sz="900" i="1" dirty="0"/>
              <a:t>Pittsburgh Post-Gazette</a:t>
            </a:r>
            <a:r>
              <a:rPr lang="en-US" sz="900" dirty="0"/>
              <a:t>, http://www.post-gazette.com/business/tech-news/2018/05/18/bitcoin-cryptocurrency-blockchain-carnegie-mellon-university-cmu-param-vir-singh/stories/201805180027</a:t>
            </a:r>
          </a:p>
          <a:p>
            <a:r>
              <a:rPr lang="en-US" sz="900" dirty="0"/>
              <a:t>Navy Aims for “Compile to Combat in 24 Hours,” </a:t>
            </a:r>
            <a:r>
              <a:rPr lang="en-US" sz="900" i="1" dirty="0"/>
              <a:t>CHIPS, </a:t>
            </a:r>
            <a:r>
              <a:rPr lang="en-US" sz="900" dirty="0"/>
              <a:t>http://www.doncio.navy.mil/chips/ArticleDetails.aspx?ID=10501</a:t>
            </a:r>
          </a:p>
          <a:p>
            <a:endParaRPr lang="en-US" sz="900" dirty="0"/>
          </a:p>
          <a:p>
            <a:endParaRPr lang="en-US" sz="900" dirty="0"/>
          </a:p>
        </p:txBody>
      </p:sp>
      <p:sp>
        <p:nvSpPr>
          <p:cNvPr id="4" name="Content Placeholder 3"/>
          <p:cNvSpPr>
            <a:spLocks noGrp="1"/>
          </p:cNvSpPr>
          <p:nvPr>
            <p:ph sz="half" idx="2"/>
          </p:nvPr>
        </p:nvSpPr>
        <p:spPr>
          <a:xfrm>
            <a:off x="4648201" y="561976"/>
            <a:ext cx="4076699" cy="4055491"/>
          </a:xfrm>
        </p:spPr>
        <p:txBody>
          <a:bodyPr/>
          <a:lstStyle/>
          <a:p>
            <a:r>
              <a:rPr lang="en-US" sz="900" dirty="0"/>
              <a:t>New </a:t>
            </a:r>
            <a:r>
              <a:rPr lang="en-US" sz="900" dirty="0" err="1"/>
              <a:t>IoT</a:t>
            </a:r>
            <a:r>
              <a:rPr lang="en-US" sz="900" dirty="0"/>
              <a:t> Opportunities to be Found at DoD Facilities, </a:t>
            </a:r>
            <a:r>
              <a:rPr lang="en-US" sz="900" dirty="0" err="1"/>
              <a:t>immixGroup</a:t>
            </a:r>
            <a:r>
              <a:rPr lang="en-US" sz="900" dirty="0"/>
              <a:t>, Inc., https://blog.immixgroup.com/2018/05/11/new-iot-opportunities-to-be-found-at-dod-facilities/</a:t>
            </a:r>
          </a:p>
          <a:p>
            <a:r>
              <a:rPr lang="en-US" sz="900" dirty="0"/>
              <a:t>Obsidian, https://mcoblenz.github.io/Obsidian/</a:t>
            </a:r>
          </a:p>
          <a:p>
            <a:r>
              <a:rPr lang="en-US" sz="900" dirty="0"/>
              <a:t>Pentagon Sees Quantum Computing as Key Weapon for War in Space, </a:t>
            </a:r>
            <a:r>
              <a:rPr lang="en-US" sz="900" i="1" dirty="0"/>
              <a:t>Space News</a:t>
            </a:r>
            <a:r>
              <a:rPr lang="en-US" sz="900" dirty="0"/>
              <a:t>, https://spacenews.com/pentagon-sees-quantum-computing-as-key-weapon-for-war-in-space/</a:t>
            </a:r>
          </a:p>
          <a:p>
            <a:r>
              <a:rPr lang="en-US" sz="900" dirty="0"/>
              <a:t>Project Maven to Deploy Computer Algorithms to War Zone by Year’s End, Department of Defense, https://dod.defense.gov/News/Article/Article/1254719/project-maven-to-deploy-computer-algorithms-to-war-zone-by-years-end/</a:t>
            </a:r>
          </a:p>
          <a:p>
            <a:r>
              <a:rPr lang="en-US" sz="900" dirty="0"/>
              <a:t>Serious Quantum Computers Are Finally Here. What Are We Going to Do with Them?, </a:t>
            </a:r>
            <a:r>
              <a:rPr lang="en-US" sz="900" i="1" dirty="0"/>
              <a:t>MIT Technology Review</a:t>
            </a:r>
            <a:r>
              <a:rPr lang="en-US" sz="900" dirty="0"/>
              <a:t>, https://www.technologyreview.com/s/610250/serious-quantum-computers-are-finally-here-what-are-we-going-to-do-with-them/</a:t>
            </a:r>
          </a:p>
          <a:p>
            <a:r>
              <a:rPr lang="en-US" sz="900" dirty="0"/>
              <a:t>Smart Dust Is Coming. Are You Ready? </a:t>
            </a:r>
            <a:r>
              <a:rPr lang="en-US" sz="900" i="1" dirty="0"/>
              <a:t>Forbes</a:t>
            </a:r>
            <a:r>
              <a:rPr lang="en-US" sz="900" dirty="0"/>
              <a:t>, https://www.forbes.com/sites/bernardmarr/2018/09/16/smart-dust-is-coming-are-you-ready/#2d76ad935e41</a:t>
            </a:r>
          </a:p>
          <a:p>
            <a:r>
              <a:rPr lang="en-US" sz="900" dirty="0"/>
              <a:t>Software Development Trends in 2018 that Will Dominate 2019, Medium Corporation, https://medium.com/@Jessicawlm/software-development-trends-in-2018-that-will-dominate-2019-db1a1681c84d</a:t>
            </a:r>
          </a:p>
          <a:p>
            <a:r>
              <a:rPr lang="en-US" sz="900" dirty="0"/>
              <a:t>Stop Thinking About Consent: It Isn’t Possible and It Isn’t Right, </a:t>
            </a:r>
            <a:r>
              <a:rPr lang="en-US" sz="900" i="1" dirty="0"/>
              <a:t>Harvard Business Review</a:t>
            </a:r>
            <a:r>
              <a:rPr lang="en-US" sz="900" dirty="0"/>
              <a:t>, https://hbr.org/2018/09/stop-thinking-about-consent-it-isnt-possible-and-it-isnt-right</a:t>
            </a:r>
          </a:p>
          <a:p>
            <a:endParaRPr lang="en-US" sz="900" dirty="0"/>
          </a:p>
        </p:txBody>
      </p:sp>
      <p:sp>
        <p:nvSpPr>
          <p:cNvPr id="6" name="Picture Placeholder 5"/>
          <p:cNvSpPr>
            <a:spLocks noGrp="1"/>
          </p:cNvSpPr>
          <p:nvPr>
            <p:ph type="pic" sz="quarter" idx="11"/>
          </p:nvPr>
        </p:nvSpPr>
        <p:spPr/>
      </p:sp>
    </p:spTree>
    <p:extLst>
      <p:ext uri="{BB962C8B-B14F-4D97-AF65-F5344CB8AC3E}">
        <p14:creationId xmlns:p14="http://schemas.microsoft.com/office/powerpoint/2010/main" val="4195072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half" idx="1"/>
          </p:nvPr>
        </p:nvSpPr>
        <p:spPr>
          <a:xfrm>
            <a:off x="381000" y="561976"/>
            <a:ext cx="4114800" cy="4055492"/>
          </a:xfrm>
        </p:spPr>
        <p:txBody>
          <a:bodyPr/>
          <a:lstStyle/>
          <a:p>
            <a:pPr lvl="0"/>
            <a:r>
              <a:rPr lang="en-US" sz="1100" b="1" dirty="0">
                <a:solidFill>
                  <a:srgbClr val="000000"/>
                </a:solidFill>
              </a:rPr>
              <a:t>Journal Articles, Continued</a:t>
            </a:r>
            <a:endParaRPr lang="en-US" sz="900" dirty="0">
              <a:solidFill>
                <a:srgbClr val="000000"/>
              </a:solidFill>
            </a:endParaRPr>
          </a:p>
          <a:p>
            <a:r>
              <a:rPr lang="en-US" sz="900" dirty="0"/>
              <a:t>The Chairman of Nokia on Ensuring Every Employee Has a Basic Understanding of Machine Learning—Including Him, </a:t>
            </a:r>
            <a:r>
              <a:rPr lang="en-US" sz="900" i="1" dirty="0"/>
              <a:t>Harvard Business Review</a:t>
            </a:r>
            <a:r>
              <a:rPr lang="en-US" sz="900" dirty="0"/>
              <a:t>, https://hbr.org/2018/10/the-chairman-of-nokia-on-ensuring-every-employee-has-a-basic-understanding-of-machine-learning-including-him</a:t>
            </a:r>
          </a:p>
          <a:p>
            <a:r>
              <a:rPr lang="en-US" sz="900" dirty="0"/>
              <a:t>Top 5 Emerging Software Testing Trends to Follow in 2018, </a:t>
            </a:r>
            <a:r>
              <a:rPr lang="en-US" sz="900" i="1" dirty="0"/>
              <a:t>Up Work</a:t>
            </a:r>
            <a:r>
              <a:rPr lang="en-US" sz="900" dirty="0"/>
              <a:t>, https://www.upwork.com/hiring/for-clients/top-5-emerging-software-testing-trends-follow-2018/</a:t>
            </a:r>
          </a:p>
          <a:p>
            <a:r>
              <a:rPr lang="en-US" sz="900" dirty="0"/>
              <a:t>Top 10 Technology Trends for 2018: IEEE Computer Society Predicts the Future of Tech</a:t>
            </a:r>
            <a:r>
              <a:rPr lang="en-US" sz="900" i="1" dirty="0"/>
              <a:t>, IEEE Computer</a:t>
            </a:r>
            <a:r>
              <a:rPr lang="en-US" sz="900" dirty="0"/>
              <a:t>, https://www.computer.org/web/pressroom/top-technology-trends-2018</a:t>
            </a:r>
          </a:p>
          <a:p>
            <a:r>
              <a:rPr lang="en-US" sz="900" dirty="0"/>
              <a:t>U.S. Navy Looks to </a:t>
            </a:r>
            <a:r>
              <a:rPr lang="en-US" sz="900" dirty="0" err="1"/>
              <a:t>Blockchain</a:t>
            </a:r>
            <a:r>
              <a:rPr lang="en-US" sz="900" dirty="0"/>
              <a:t> Revolution, </a:t>
            </a:r>
            <a:r>
              <a:rPr lang="en-US" sz="900" i="1" dirty="0"/>
              <a:t>The Marine Executive</a:t>
            </a:r>
            <a:r>
              <a:rPr lang="en-US" sz="900" dirty="0"/>
              <a:t>, https://www.maritime-executive.com/article/us-navy-looks-to-blockchain-revolution#gs.iuC66IM</a:t>
            </a:r>
          </a:p>
          <a:p>
            <a:r>
              <a:rPr lang="en-US" sz="900" dirty="0"/>
              <a:t>Upcoming </a:t>
            </a:r>
            <a:r>
              <a:rPr lang="en-US" sz="900" dirty="0" err="1"/>
              <a:t>IoT</a:t>
            </a:r>
            <a:r>
              <a:rPr lang="en-US" sz="900" dirty="0"/>
              <a:t> Regulations and Laws: How to Survive and Stay Compliant, </a:t>
            </a:r>
            <a:r>
              <a:rPr lang="en-US" sz="900" i="1" dirty="0" err="1"/>
              <a:t>IoT</a:t>
            </a:r>
            <a:r>
              <a:rPr lang="en-US" sz="900" i="1" dirty="0"/>
              <a:t> World Today</a:t>
            </a:r>
            <a:r>
              <a:rPr lang="en-US" sz="900" dirty="0"/>
              <a:t>, https://www.iotworldtoday.com/2017/08/21/upcoming-iot-regulations-and-laws-how-survive-and-stay-compliant/</a:t>
            </a:r>
          </a:p>
          <a:p>
            <a:pPr lvl="0"/>
            <a:r>
              <a:rPr lang="en-US" sz="900" dirty="0">
                <a:solidFill>
                  <a:srgbClr val="000000"/>
                </a:solidFill>
              </a:rPr>
              <a:t>USAF Selects Lead Programs For ‘Digital Twin’ Initiative, </a:t>
            </a:r>
            <a:r>
              <a:rPr lang="en-US" sz="900" i="1" dirty="0">
                <a:solidFill>
                  <a:srgbClr val="000000"/>
                </a:solidFill>
              </a:rPr>
              <a:t>Aviation Week</a:t>
            </a:r>
            <a:r>
              <a:rPr lang="en-US" sz="900" dirty="0">
                <a:solidFill>
                  <a:srgbClr val="000000"/>
                </a:solidFill>
              </a:rPr>
              <a:t>, http://aviationweek.com/technology/usaf-selects-lead-programs-digital-twin-initiative</a:t>
            </a:r>
          </a:p>
          <a:p>
            <a:pPr lvl="0"/>
            <a:r>
              <a:rPr lang="en-US" sz="900" dirty="0">
                <a:solidFill>
                  <a:srgbClr val="000000"/>
                </a:solidFill>
              </a:rPr>
              <a:t>Variations to Support Exploratory Programming, National Science Foundation, http://www.exploratoryprogramming.org/</a:t>
            </a:r>
          </a:p>
          <a:p>
            <a:pPr lvl="0"/>
            <a:endParaRPr lang="en-US" sz="900" dirty="0">
              <a:solidFill>
                <a:srgbClr val="000000"/>
              </a:solidFill>
            </a:endParaRPr>
          </a:p>
          <a:p>
            <a:endParaRPr lang="en-US" dirty="0"/>
          </a:p>
        </p:txBody>
      </p:sp>
      <p:sp>
        <p:nvSpPr>
          <p:cNvPr id="4" name="Content Placeholder 3"/>
          <p:cNvSpPr>
            <a:spLocks noGrp="1"/>
          </p:cNvSpPr>
          <p:nvPr>
            <p:ph sz="half" idx="2"/>
          </p:nvPr>
        </p:nvSpPr>
        <p:spPr>
          <a:xfrm>
            <a:off x="4648201" y="561976"/>
            <a:ext cx="4076699" cy="4055491"/>
          </a:xfrm>
        </p:spPr>
        <p:txBody>
          <a:bodyPr/>
          <a:lstStyle/>
          <a:p>
            <a:pPr lvl="0"/>
            <a:r>
              <a:rPr lang="en-US" sz="900" dirty="0">
                <a:solidFill>
                  <a:srgbClr val="000000"/>
                </a:solidFill>
              </a:rPr>
              <a:t>What Are Smart Contracts on </a:t>
            </a:r>
            <a:r>
              <a:rPr lang="en-US" sz="900" dirty="0" err="1">
                <a:solidFill>
                  <a:srgbClr val="000000"/>
                </a:solidFill>
              </a:rPr>
              <a:t>Blockchain</a:t>
            </a:r>
            <a:r>
              <a:rPr lang="en-US" sz="900" dirty="0">
                <a:solidFill>
                  <a:srgbClr val="000000"/>
                </a:solidFill>
              </a:rPr>
              <a:t>? IBM, https://www.ibm.com/blogs/blockchain/2018/07/what-are-smart-contracts-on-blockchain/</a:t>
            </a:r>
          </a:p>
          <a:p>
            <a:pPr lvl="0"/>
            <a:r>
              <a:rPr lang="en-US" sz="900" dirty="0">
                <a:solidFill>
                  <a:srgbClr val="000000"/>
                </a:solidFill>
              </a:rPr>
              <a:t>What Happens When Spies Can Eavesdrop on Any Conversation?, </a:t>
            </a:r>
            <a:r>
              <a:rPr lang="en-US" sz="900" i="1" dirty="0">
                <a:solidFill>
                  <a:srgbClr val="000000"/>
                </a:solidFill>
              </a:rPr>
              <a:t>Defense One</a:t>
            </a:r>
            <a:r>
              <a:rPr lang="en-US" sz="900" dirty="0">
                <a:solidFill>
                  <a:srgbClr val="000000"/>
                </a:solidFill>
              </a:rPr>
              <a:t>, https://www.defenseone.com/technology/2014/12/what-happens-when-spies-can-eavesdrop-any-conversation/100142/</a:t>
            </a:r>
          </a:p>
          <a:p>
            <a:pPr lvl="0"/>
            <a:r>
              <a:rPr lang="en-US" sz="900" dirty="0">
                <a:solidFill>
                  <a:srgbClr val="000000"/>
                </a:solidFill>
              </a:rPr>
              <a:t>What We Often Get Wrong About Automation, </a:t>
            </a:r>
            <a:r>
              <a:rPr lang="en-US" sz="900" i="1" dirty="0">
                <a:solidFill>
                  <a:srgbClr val="000000"/>
                </a:solidFill>
              </a:rPr>
              <a:t>Harvard Business Review</a:t>
            </a:r>
            <a:r>
              <a:rPr lang="en-US" sz="900" dirty="0">
                <a:solidFill>
                  <a:srgbClr val="000000"/>
                </a:solidFill>
              </a:rPr>
              <a:t>, https://hbr.org/2018/10/what-we-often-get-wrong-about-automation</a:t>
            </a:r>
          </a:p>
          <a:p>
            <a:pPr lvl="0"/>
            <a:r>
              <a:rPr lang="en-US" sz="900" dirty="0">
                <a:solidFill>
                  <a:srgbClr val="000000"/>
                </a:solidFill>
              </a:rPr>
              <a:t>What You Need to Know as AI Grows at DoD, </a:t>
            </a:r>
            <a:r>
              <a:rPr lang="en-US" sz="900" i="1" dirty="0">
                <a:solidFill>
                  <a:srgbClr val="000000"/>
                </a:solidFill>
              </a:rPr>
              <a:t>Washington Technology</a:t>
            </a:r>
            <a:r>
              <a:rPr lang="en-US" sz="900" dirty="0">
                <a:solidFill>
                  <a:srgbClr val="000000"/>
                </a:solidFill>
              </a:rPr>
              <a:t>, https://washingtontechnology.com/articles/2018/06/29/insights-meloni-ai-opportunities-trends.aspx</a:t>
            </a:r>
          </a:p>
          <a:p>
            <a:pPr lvl="0"/>
            <a:r>
              <a:rPr lang="en-US" sz="900" dirty="0">
                <a:solidFill>
                  <a:srgbClr val="000000"/>
                </a:solidFill>
              </a:rPr>
              <a:t>Why Agile Goes Awry—and How to Fix It, </a:t>
            </a:r>
            <a:r>
              <a:rPr lang="en-US" sz="900" i="1" dirty="0">
                <a:solidFill>
                  <a:srgbClr val="000000"/>
                </a:solidFill>
              </a:rPr>
              <a:t>Harvard Business Review</a:t>
            </a:r>
            <a:r>
              <a:rPr lang="en-US" sz="900" dirty="0">
                <a:solidFill>
                  <a:srgbClr val="000000"/>
                </a:solidFill>
              </a:rPr>
              <a:t>, https://hbr.org/2018/10/why-agile-goes-awry-and-how-to-fix-it</a:t>
            </a:r>
          </a:p>
          <a:p>
            <a:pPr lvl="0"/>
            <a:r>
              <a:rPr lang="en-US" sz="900" dirty="0">
                <a:solidFill>
                  <a:srgbClr val="000000"/>
                </a:solidFill>
              </a:rPr>
              <a:t>Why Design Thinking Works, </a:t>
            </a:r>
            <a:r>
              <a:rPr lang="en-US" sz="900" i="1" dirty="0">
                <a:solidFill>
                  <a:srgbClr val="000000"/>
                </a:solidFill>
              </a:rPr>
              <a:t>Harvard Business Review</a:t>
            </a:r>
            <a:r>
              <a:rPr lang="en-US" sz="900" dirty="0">
                <a:solidFill>
                  <a:srgbClr val="000000"/>
                </a:solidFill>
              </a:rPr>
              <a:t>, https://hbr.org/2018/09/why-design-thinking-works</a:t>
            </a:r>
          </a:p>
          <a:p>
            <a:pPr lvl="0"/>
            <a:r>
              <a:rPr lang="en-US" sz="900" dirty="0">
                <a:solidFill>
                  <a:srgbClr val="000000"/>
                </a:solidFill>
              </a:rPr>
              <a:t>Why Doctors Shouldn’t Dismiss the Apple Watch’s New ECG App, </a:t>
            </a:r>
            <a:r>
              <a:rPr lang="en-US" sz="900" i="1" dirty="0">
                <a:solidFill>
                  <a:srgbClr val="000000"/>
                </a:solidFill>
              </a:rPr>
              <a:t>Harvard Business Review</a:t>
            </a:r>
            <a:r>
              <a:rPr lang="en-US" sz="900" dirty="0">
                <a:solidFill>
                  <a:srgbClr val="000000"/>
                </a:solidFill>
              </a:rPr>
              <a:t>, https://hbr.org/2018/10/why-doctors-shouldnt-dismiss-the-apple-watchs-new-ecg-app</a:t>
            </a:r>
          </a:p>
          <a:p>
            <a:pPr lvl="0"/>
            <a:r>
              <a:rPr lang="en-US" sz="900" dirty="0">
                <a:solidFill>
                  <a:srgbClr val="000000"/>
                </a:solidFill>
              </a:rPr>
              <a:t>Why </a:t>
            </a:r>
            <a:r>
              <a:rPr lang="en-US" sz="900" dirty="0" err="1">
                <a:solidFill>
                  <a:srgbClr val="000000"/>
                </a:solidFill>
              </a:rPr>
              <a:t>SDN</a:t>
            </a:r>
            <a:r>
              <a:rPr lang="en-US" sz="900" dirty="0">
                <a:solidFill>
                  <a:srgbClr val="000000"/>
                </a:solidFill>
              </a:rPr>
              <a:t> Is Hot at the Pentagon</a:t>
            </a:r>
            <a:r>
              <a:rPr lang="en-US" sz="900" i="1" dirty="0">
                <a:solidFill>
                  <a:srgbClr val="000000"/>
                </a:solidFill>
              </a:rPr>
              <a:t>, Fed Tech</a:t>
            </a:r>
            <a:r>
              <a:rPr lang="en-US" sz="900" dirty="0">
                <a:solidFill>
                  <a:srgbClr val="000000"/>
                </a:solidFill>
              </a:rPr>
              <a:t>, https://fedtechmagazine.com/article/2017/11/why-sdn-hot-pentagon</a:t>
            </a:r>
          </a:p>
          <a:p>
            <a:endParaRPr lang="en-US" dirty="0"/>
          </a:p>
        </p:txBody>
      </p:sp>
      <p:sp>
        <p:nvSpPr>
          <p:cNvPr id="6" name="Picture Placeholder 5"/>
          <p:cNvSpPr>
            <a:spLocks noGrp="1"/>
          </p:cNvSpPr>
          <p:nvPr>
            <p:ph type="pic" sz="quarter" idx="11"/>
          </p:nvPr>
        </p:nvSpPr>
        <p:spPr/>
      </p:sp>
    </p:spTree>
    <p:extLst>
      <p:ext uri="{BB962C8B-B14F-4D97-AF65-F5344CB8AC3E}">
        <p14:creationId xmlns:p14="http://schemas.microsoft.com/office/powerpoint/2010/main" val="213564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F83FEB2B-FED5-F947-A6AB-98ADD27A91F6}"/>
              </a:ext>
            </a:extLst>
          </p:cNvPr>
          <p:cNvPicPr>
            <a:picLocks noChangeAspect="1" noChangeArrowheads="1"/>
          </p:cNvPicPr>
          <p:nvPr/>
        </p:nvPicPr>
        <p:blipFill>
          <a:blip r:embed="rId3" cstate="email">
            <a:alphaModFix amt="70000"/>
            <a:extLst>
              <a:ext uri="{28A0092B-C50C-407E-A947-70E740481C1C}">
                <a14:useLocalDpi xmlns:a14="http://schemas.microsoft.com/office/drawing/2010/main"/>
              </a:ext>
            </a:extLst>
          </a:blip>
          <a:srcRect t="635"/>
          <a:stretch>
            <a:fillRect/>
          </a:stretch>
        </p:blipFill>
        <p:spPr>
          <a:xfrm>
            <a:off x="2152519" y="1389060"/>
            <a:ext cx="4840364" cy="3124584"/>
          </a:xfrm>
          <a:prstGeom prst="rect">
            <a:avLst/>
          </a:prstGeom>
        </p:spPr>
      </p:pic>
      <p:sp>
        <p:nvSpPr>
          <p:cNvPr id="2" name="Title 1">
            <a:extLst>
              <a:ext uri="{FF2B5EF4-FFF2-40B4-BE49-F238E27FC236}">
                <a16:creationId xmlns:a16="http://schemas.microsoft.com/office/drawing/2014/main" id="{56B1E7A9-3E12-4E4B-A046-FEA1505643B9}"/>
              </a:ext>
            </a:extLst>
          </p:cNvPr>
          <p:cNvSpPr>
            <a:spLocks noGrp="1"/>
          </p:cNvSpPr>
          <p:nvPr>
            <p:ph type="title"/>
          </p:nvPr>
        </p:nvSpPr>
        <p:spPr/>
        <p:txBody>
          <a:bodyPr>
            <a:noAutofit/>
          </a:bodyPr>
          <a:lstStyle/>
          <a:p>
            <a:r>
              <a:rPr lang="en-US" dirty="0"/>
              <a:t>Background: Exploiting and Not Being Exploited by Emerging Changes in Computing</a:t>
            </a:r>
          </a:p>
        </p:txBody>
      </p:sp>
      <p:sp>
        <p:nvSpPr>
          <p:cNvPr id="3" name="Content Placeholder 2">
            <a:extLst>
              <a:ext uri="{FF2B5EF4-FFF2-40B4-BE49-F238E27FC236}">
                <a16:creationId xmlns:a16="http://schemas.microsoft.com/office/drawing/2014/main" id="{493AAA00-6E50-F541-8E4E-66BC8D76F44E}"/>
              </a:ext>
            </a:extLst>
          </p:cNvPr>
          <p:cNvSpPr>
            <a:spLocks noGrp="1"/>
          </p:cNvSpPr>
          <p:nvPr>
            <p:ph idx="1"/>
          </p:nvPr>
        </p:nvSpPr>
        <p:spPr>
          <a:xfrm>
            <a:off x="401936" y="998484"/>
            <a:ext cx="8320035" cy="243089"/>
          </a:xfrm>
        </p:spPr>
        <p:txBody>
          <a:bodyPr/>
          <a:lstStyle/>
          <a:p>
            <a:r>
              <a:rPr lang="en-US" sz="1600" dirty="0"/>
              <a:t>The focus of our work is different depending on where technologies are in the hype cycle</a:t>
            </a:r>
          </a:p>
        </p:txBody>
      </p:sp>
      <p:sp>
        <p:nvSpPr>
          <p:cNvPr id="7" name="Line Callout 2 (Accent Bar) 6">
            <a:extLst>
              <a:ext uri="{FF2B5EF4-FFF2-40B4-BE49-F238E27FC236}">
                <a16:creationId xmlns:a16="http://schemas.microsoft.com/office/drawing/2014/main" id="{424FA7C8-C348-AE49-A145-1BAC2C11FF29}"/>
              </a:ext>
            </a:extLst>
          </p:cNvPr>
          <p:cNvSpPr/>
          <p:nvPr/>
        </p:nvSpPr>
        <p:spPr>
          <a:xfrm>
            <a:off x="380999" y="1470870"/>
            <a:ext cx="1771519" cy="1486514"/>
          </a:xfrm>
          <a:prstGeom prst="accentCallout2">
            <a:avLst>
              <a:gd name="adj1" fmla="val 50689"/>
              <a:gd name="adj2" fmla="val 99737"/>
              <a:gd name="adj3" fmla="val 51060"/>
              <a:gd name="adj4" fmla="val 133646"/>
              <a:gd name="adj5" fmla="val 37457"/>
              <a:gd name="adj6" fmla="val 146592"/>
            </a:avLst>
          </a:prstGeom>
          <a:solidFill>
            <a:srgbClr val="CBE1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95246" indent="-95246">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Use cases for how these technologies (may) affect DoD system development, deployment, and acquisition</a:t>
            </a:r>
          </a:p>
          <a:p>
            <a:pPr marL="95246" indent="-95246">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Feasibility studies</a:t>
            </a:r>
          </a:p>
        </p:txBody>
      </p:sp>
      <p:sp>
        <p:nvSpPr>
          <p:cNvPr id="8" name="Line Callout 2 (Accent Bar) 7">
            <a:extLst>
              <a:ext uri="{FF2B5EF4-FFF2-40B4-BE49-F238E27FC236}">
                <a16:creationId xmlns:a16="http://schemas.microsoft.com/office/drawing/2014/main" id="{DD85E277-B5AD-B84A-9594-C74E07723460}"/>
              </a:ext>
            </a:extLst>
          </p:cNvPr>
          <p:cNvSpPr/>
          <p:nvPr/>
        </p:nvSpPr>
        <p:spPr>
          <a:xfrm>
            <a:off x="7315202" y="2385707"/>
            <a:ext cx="1551963" cy="2048487"/>
          </a:xfrm>
          <a:prstGeom prst="accentCallout2">
            <a:avLst>
              <a:gd name="adj1" fmla="val 50988"/>
              <a:gd name="adj2" fmla="val 395"/>
              <a:gd name="adj3" fmla="val 50575"/>
              <a:gd name="adj4" fmla="val -16667"/>
              <a:gd name="adj5" fmla="val 9172"/>
              <a:gd name="adj6" fmla="val -251792"/>
            </a:avLst>
          </a:prstGeom>
          <a:solidFill>
            <a:srgbClr val="CBE1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95246" indent="-95246">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Reference architectures, methodologies, and prototypes that demonstrate how technologies can be inserted into new and existing systems</a:t>
            </a:r>
          </a:p>
          <a:p>
            <a:pPr marL="95246" indent="-95246">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New use cases</a:t>
            </a:r>
          </a:p>
        </p:txBody>
      </p:sp>
      <p:sp>
        <p:nvSpPr>
          <p:cNvPr id="9" name="Line Callout 2 (Accent Bar) 8">
            <a:extLst>
              <a:ext uri="{FF2B5EF4-FFF2-40B4-BE49-F238E27FC236}">
                <a16:creationId xmlns:a16="http://schemas.microsoft.com/office/drawing/2014/main" id="{AC19C989-D38B-4B4F-803D-78632AC3D764}"/>
              </a:ext>
            </a:extLst>
          </p:cNvPr>
          <p:cNvSpPr/>
          <p:nvPr/>
        </p:nvSpPr>
        <p:spPr>
          <a:xfrm>
            <a:off x="7315202" y="1466850"/>
            <a:ext cx="1551963" cy="609600"/>
          </a:xfrm>
          <a:prstGeom prst="accentCallout2">
            <a:avLst>
              <a:gd name="adj1" fmla="val 47917"/>
              <a:gd name="adj2" fmla="val -150"/>
              <a:gd name="adj3" fmla="val 49305"/>
              <a:gd name="adj4" fmla="val -90861"/>
              <a:gd name="adj5" fmla="val 129167"/>
              <a:gd name="adj6" fmla="val -120861"/>
            </a:avLst>
          </a:prstGeom>
          <a:solidFill>
            <a:srgbClr val="CBE1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r>
              <a:rPr lang="en-US" sz="1200" dirty="0">
                <a:solidFill>
                  <a:schemeClr val="tx1"/>
                </a:solidFill>
                <a:latin typeface="Arial" panose="020B0604020202020204" pitchFamily="34" charset="0"/>
                <a:cs typeface="Arial" panose="020B0604020202020204" pitchFamily="34" charset="0"/>
              </a:rPr>
              <a:t>Training and other transition materials</a:t>
            </a:r>
          </a:p>
        </p:txBody>
      </p:sp>
      <p:sp>
        <p:nvSpPr>
          <p:cNvPr id="10" name="Line Callout 2 (Border and Accent Bar) 9">
            <a:extLst>
              <a:ext uri="{FF2B5EF4-FFF2-40B4-BE49-F238E27FC236}">
                <a16:creationId xmlns:a16="http://schemas.microsoft.com/office/drawing/2014/main" id="{BCA77CFD-11E2-E445-B39A-92322208907F}"/>
              </a:ext>
            </a:extLst>
          </p:cNvPr>
          <p:cNvSpPr/>
          <p:nvPr/>
        </p:nvSpPr>
        <p:spPr>
          <a:xfrm>
            <a:off x="381000" y="3295652"/>
            <a:ext cx="1616578" cy="320005"/>
          </a:xfrm>
          <a:prstGeom prst="accentCallout1">
            <a:avLst>
              <a:gd name="adj1" fmla="val 47853"/>
              <a:gd name="adj2" fmla="val 100156"/>
              <a:gd name="adj3" fmla="val 46355"/>
              <a:gd name="adj4" fmla="val 127169"/>
            </a:avLst>
          </a:prstGeom>
          <a:solidFill>
            <a:srgbClr val="CBE1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r>
              <a:rPr lang="en-US" sz="1200" dirty="0">
                <a:solidFill>
                  <a:schemeClr val="tx1"/>
                </a:solidFill>
                <a:latin typeface="Arial" panose="020B0604020202020204" pitchFamily="34" charset="0"/>
                <a:cs typeface="Arial" panose="020B0604020202020204" pitchFamily="34" charset="0"/>
              </a:rPr>
              <a:t>Technology scouting</a:t>
            </a:r>
          </a:p>
        </p:txBody>
      </p:sp>
    </p:spTree>
    <p:extLst>
      <p:ext uri="{BB962C8B-B14F-4D97-AF65-F5344CB8AC3E}">
        <p14:creationId xmlns:p14="http://schemas.microsoft.com/office/powerpoint/2010/main" val="20918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381001" y="924503"/>
            <a:ext cx="6963696" cy="3662653"/>
          </a:xfrm>
        </p:spPr>
        <p:txBody>
          <a:bodyPr/>
          <a:lstStyle/>
          <a:p>
            <a:pPr marL="285750" indent="-285750">
              <a:lnSpc>
                <a:spcPct val="108000"/>
              </a:lnSpc>
              <a:buFont typeface="Arial" panose="020B0604020202020204" pitchFamily="34" charset="0"/>
              <a:buChar char="•"/>
            </a:pPr>
            <a:r>
              <a:rPr lang="en-US" sz="1800" dirty="0"/>
              <a:t>Business analysts </a:t>
            </a:r>
            <a:br>
              <a:rPr lang="en-US" sz="1800" dirty="0"/>
            </a:br>
            <a:r>
              <a:rPr lang="en-US" sz="1400" dirty="0"/>
              <a:t>(e.g., Gartner </a:t>
            </a:r>
            <a:r>
              <a:rPr lang="en-US" sz="1400" i="1" dirty="0"/>
              <a:t>Hype Cycle for Emerging Technologies 2018</a:t>
            </a:r>
            <a:r>
              <a:rPr lang="en-US" sz="1400" dirty="0"/>
              <a:t>; International Data Corporation (IDC), </a:t>
            </a:r>
            <a:r>
              <a:rPr lang="en-US" sz="1400" i="1" dirty="0" err="1"/>
              <a:t>FutureScape</a:t>
            </a:r>
            <a:r>
              <a:rPr lang="en-US" sz="1400" i="1" dirty="0"/>
              <a:t>: Worldwide IT Industry 2018 Predictions</a:t>
            </a:r>
            <a:r>
              <a:rPr lang="en-US" sz="1400" dirty="0"/>
              <a:t>; </a:t>
            </a:r>
            <a:r>
              <a:rPr lang="en-US" sz="1400" dirty="0" err="1"/>
              <a:t>ThoughtWorks</a:t>
            </a:r>
            <a:r>
              <a:rPr lang="en-US" sz="1400" dirty="0"/>
              <a:t>, </a:t>
            </a:r>
            <a:r>
              <a:rPr lang="en-US" sz="1400" i="1" dirty="0"/>
              <a:t>Technology Radar</a:t>
            </a:r>
            <a:r>
              <a:rPr lang="en-US" sz="1400" dirty="0"/>
              <a:t>)</a:t>
            </a:r>
          </a:p>
          <a:p>
            <a:pPr marL="285750" indent="-285750">
              <a:lnSpc>
                <a:spcPct val="108000"/>
              </a:lnSpc>
              <a:buFont typeface="Arial" panose="020B0604020202020204" pitchFamily="34" charset="0"/>
              <a:buChar char="•"/>
            </a:pPr>
            <a:r>
              <a:rPr lang="en-US" sz="1800" dirty="0"/>
              <a:t>Resources at the intersection of business and technology </a:t>
            </a:r>
            <a:br>
              <a:rPr lang="en-US" sz="1800" dirty="0"/>
            </a:br>
            <a:r>
              <a:rPr lang="en-US" sz="1400" dirty="0"/>
              <a:t>(e.g., </a:t>
            </a:r>
            <a:r>
              <a:rPr lang="en-US" sz="1400" i="1" dirty="0"/>
              <a:t>Harvard Business Review</a:t>
            </a:r>
            <a:r>
              <a:rPr lang="en-US" sz="1400" dirty="0"/>
              <a:t>, </a:t>
            </a:r>
            <a:r>
              <a:rPr lang="en-US" sz="1400" i="1" dirty="0"/>
              <a:t>MIT Technology Review)</a:t>
            </a:r>
          </a:p>
          <a:p>
            <a:pPr marL="285750" indent="-285750">
              <a:lnSpc>
                <a:spcPct val="108000"/>
              </a:lnSpc>
              <a:buFont typeface="Arial" panose="020B0604020202020204" pitchFamily="34" charset="0"/>
              <a:buChar char="•"/>
            </a:pPr>
            <a:r>
              <a:rPr lang="en-US" sz="1800" dirty="0"/>
              <a:t>Top software engineering resources </a:t>
            </a:r>
            <a:br>
              <a:rPr lang="en-US" sz="1800" dirty="0"/>
            </a:br>
            <a:r>
              <a:rPr lang="en-US" sz="1400" dirty="0"/>
              <a:t>(e.g., ICSE and </a:t>
            </a:r>
            <a:r>
              <a:rPr lang="en-US" sz="1400" i="1" dirty="0"/>
              <a:t>IEEE Software)</a:t>
            </a:r>
          </a:p>
          <a:p>
            <a:pPr marL="285750" indent="-285750">
              <a:lnSpc>
                <a:spcPct val="108000"/>
              </a:lnSpc>
              <a:buFont typeface="Arial" panose="020B0604020202020204" pitchFamily="34" charset="0"/>
              <a:buChar char="•"/>
            </a:pPr>
            <a:r>
              <a:rPr lang="en-US" sz="1800" dirty="0"/>
              <a:t>DoD studies and strategies </a:t>
            </a:r>
            <a:br>
              <a:rPr lang="en-US" sz="1800" dirty="0"/>
            </a:br>
            <a:r>
              <a:rPr lang="en-US" dirty="0"/>
              <a:t>(</a:t>
            </a:r>
            <a:r>
              <a:rPr lang="en-US" sz="1400" dirty="0"/>
              <a:t>e.g., </a:t>
            </a:r>
            <a:r>
              <a:rPr lang="en-US" sz="1400" i="1" dirty="0"/>
              <a:t>Summary of the National Defense Strategy 2018</a:t>
            </a:r>
            <a:r>
              <a:rPr lang="en-US" sz="1400" dirty="0"/>
              <a:t>, Defense Science Board report, </a:t>
            </a:r>
            <a:r>
              <a:rPr lang="en-US" sz="1400" i="1" dirty="0"/>
              <a:t>Design and Acquisition of Software for Defense Systems</a:t>
            </a:r>
            <a:r>
              <a:rPr lang="en-US" dirty="0"/>
              <a:t>)</a:t>
            </a:r>
          </a:p>
          <a:p>
            <a:pPr>
              <a:lnSpc>
                <a:spcPct val="108000"/>
              </a:lnSpc>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34670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Emerging Technologies</a:t>
            </a:r>
          </a:p>
        </p:txBody>
      </p:sp>
      <p:sp>
        <p:nvSpPr>
          <p:cNvPr id="6" name="Rounded Rectangle 5"/>
          <p:cNvSpPr/>
          <p:nvPr/>
        </p:nvSpPr>
        <p:spPr bwMode="auto">
          <a:xfrm>
            <a:off x="563443" y="983747"/>
            <a:ext cx="3252675" cy="1519228"/>
          </a:xfrm>
          <a:prstGeom prst="roundRect">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lang="en-US" sz="1400" b="1" dirty="0">
                <a:solidFill>
                  <a:schemeClr val="tx2"/>
                </a:solidFill>
                <a:latin typeface="Arial" panose="020B0604020202020204" pitchFamily="34" charset="0"/>
                <a:cs typeface="Arial" panose="020B0604020202020204" pitchFamily="34" charset="0"/>
              </a:rPr>
              <a:t>Now Technologies</a:t>
            </a:r>
            <a:br>
              <a:rPr lang="en-US" sz="1200" b="1" dirty="0">
                <a:solidFill>
                  <a:schemeClr val="tx2"/>
                </a:solidFill>
                <a:latin typeface="Arial" panose="020B0604020202020204" pitchFamily="34" charset="0"/>
                <a:cs typeface="Arial" panose="020B0604020202020204" pitchFamily="34" charset="0"/>
              </a:rPr>
            </a:br>
            <a:endParaRPr lang="en-US" sz="1200" dirty="0">
              <a:solidFill>
                <a:schemeClr val="tx2"/>
              </a:solidFill>
              <a:latin typeface="Arial" panose="020B0604020202020204" pitchFamily="34" charset="0"/>
              <a:cs typeface="Arial" panose="020B0604020202020204" pitchFamily="34" charset="0"/>
            </a:endParaRPr>
          </a:p>
          <a:p>
            <a:pPr marL="346075" marR="0" indent="-173038" defTabSz="914400" rtl="0" eaLnBrk="1" fontAlgn="base" latinLnBrk="0" hangingPunct="1">
              <a:lnSpc>
                <a:spcPct val="100000"/>
              </a:lnSpc>
              <a:spcBef>
                <a:spcPts val="1200"/>
              </a:spcBef>
              <a:spcAft>
                <a:spcPct val="0"/>
              </a:spcAft>
              <a:buClrTx/>
              <a:buSzTx/>
              <a:buFont typeface="Arial" panose="020B0604020202020204" pitchFamily="34" charset="0"/>
              <a:buChar char="•"/>
              <a:tabLst/>
            </a:pPr>
            <a:r>
              <a:rPr lang="en-US" sz="1300" dirty="0">
                <a:latin typeface="Arial" panose="020B0604020202020204" pitchFamily="34" charset="0"/>
                <a:cs typeface="Arial" panose="020B0604020202020204" pitchFamily="34" charset="0"/>
              </a:rPr>
              <a:t>AI/ML</a:t>
            </a:r>
          </a:p>
          <a:p>
            <a:pPr marL="346075" marR="0" indent="-173038"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sz="1300" dirty="0">
                <a:latin typeface="Arial" panose="020B0604020202020204" pitchFamily="34" charset="0"/>
                <a:cs typeface="Arial" panose="020B0604020202020204" pitchFamily="34" charset="0"/>
              </a:rPr>
              <a:t>Continuous automated software engineering</a:t>
            </a:r>
          </a:p>
          <a:p>
            <a:pPr marL="346075" marR="0" indent="-173038"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sz="1300" dirty="0" err="1">
                <a:latin typeface="Arial" panose="020B0604020202020204" pitchFamily="34" charset="0"/>
                <a:cs typeface="Arial" panose="020B0604020202020204" pitchFamily="34" charset="0"/>
              </a:rPr>
              <a:t>IoT</a:t>
            </a:r>
            <a:r>
              <a:rPr lang="en-US" sz="1300" dirty="0">
                <a:latin typeface="Arial" panose="020B0604020202020204" pitchFamily="34" charset="0"/>
                <a:cs typeface="Arial" panose="020B0604020202020204" pitchFamily="34" charset="0"/>
              </a:rPr>
              <a:t> platforms</a:t>
            </a:r>
          </a:p>
          <a:p>
            <a:pPr marL="0" marR="0" indent="0" defTabSz="914400" rtl="0" eaLnBrk="1" fontAlgn="base" latinLnBrk="0" hangingPunct="1">
              <a:lnSpc>
                <a:spcPct val="100000"/>
              </a:lnSpc>
              <a:spcBef>
                <a:spcPct val="50000"/>
              </a:spcBef>
              <a:spcAft>
                <a:spcPct val="0"/>
              </a:spcAft>
              <a:buClrTx/>
              <a:buSzTx/>
              <a:buFontTx/>
              <a:buNone/>
              <a:tabLst/>
            </a:pPr>
            <a:endParaRPr lang="en-US" sz="1200" dirty="0">
              <a:latin typeface="Arial" panose="020B0604020202020204" pitchFamily="34" charset="0"/>
              <a:cs typeface="Arial" panose="020B0604020202020204" pitchFamily="34" charset="0"/>
            </a:endParaRPr>
          </a:p>
          <a:p>
            <a:pPr marL="0" marR="0" indent="0" defTabSz="914400" rtl="0" eaLnBrk="1" fontAlgn="base" latinLnBrk="0" hangingPunct="1">
              <a:lnSpc>
                <a:spcPct val="100000"/>
              </a:lnSpc>
              <a:spcBef>
                <a:spcPct val="50000"/>
              </a:spcBef>
              <a:spcAft>
                <a:spcPct val="0"/>
              </a:spcAft>
              <a:buClrTx/>
              <a:buSzTx/>
              <a:buFontTx/>
              <a:buNone/>
              <a:tabLst/>
            </a:pPr>
            <a:r>
              <a:rPr lang="en-US" sz="1200" dirty="0">
                <a:latin typeface="Arial" panose="020B0604020202020204" pitchFamily="34" charset="0"/>
                <a:cs typeface="Arial" panose="020B0604020202020204" pitchFamily="34" charset="0"/>
              </a:rPr>
              <a:t> </a:t>
            </a:r>
          </a:p>
        </p:txBody>
      </p:sp>
      <p:sp>
        <p:nvSpPr>
          <p:cNvPr id="7" name="Rounded Rectangle 6"/>
          <p:cNvSpPr/>
          <p:nvPr/>
        </p:nvSpPr>
        <p:spPr bwMode="auto">
          <a:xfrm>
            <a:off x="4106108" y="972870"/>
            <a:ext cx="2962686" cy="1519228"/>
          </a:xfrm>
          <a:prstGeom prst="roundRect">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ts val="0"/>
              </a:spcBef>
              <a:spcAft>
                <a:spcPts val="600"/>
              </a:spcAft>
              <a:buClrTx/>
              <a:buSzTx/>
              <a:buFontTx/>
              <a:buNone/>
              <a:tabLst/>
            </a:pPr>
            <a:r>
              <a:rPr lang="en-US" sz="1400" b="1" dirty="0">
                <a:solidFill>
                  <a:schemeClr val="tx2"/>
                </a:solidFill>
                <a:latin typeface="Arial" panose="020B0604020202020204" pitchFamily="34" charset="0"/>
                <a:cs typeface="Arial" panose="020B0604020202020204" pitchFamily="34" charset="0"/>
              </a:rPr>
              <a:t>Near-Term Technologies </a:t>
            </a:r>
            <a:br>
              <a:rPr lang="en-US" sz="1400" b="1" dirty="0">
                <a:solidFill>
                  <a:schemeClr val="tx2"/>
                </a:solidFill>
                <a:latin typeface="Arial" panose="020B0604020202020204" pitchFamily="34" charset="0"/>
                <a:cs typeface="Arial" panose="020B0604020202020204" pitchFamily="34" charset="0"/>
              </a:rPr>
            </a:br>
            <a:r>
              <a:rPr lang="en-US" sz="1200" dirty="0">
                <a:solidFill>
                  <a:schemeClr val="tx2"/>
                </a:solidFill>
                <a:latin typeface="Arial" panose="020B0604020202020204" pitchFamily="34" charset="0"/>
                <a:cs typeface="Arial" panose="020B0604020202020204" pitchFamily="34" charset="0"/>
              </a:rPr>
              <a:t>Now–2 years</a:t>
            </a:r>
          </a:p>
          <a:p>
            <a:pPr marL="346075" marR="0" indent="-173038" defTabSz="914400" rtl="0" eaLnBrk="1" fontAlgn="base" latinLnBrk="0" hangingPunct="1">
              <a:lnSpc>
                <a:spcPct val="100000"/>
              </a:lnSpc>
              <a:spcBef>
                <a:spcPts val="600"/>
              </a:spcBef>
              <a:spcAft>
                <a:spcPts val="600"/>
              </a:spcAft>
              <a:buClrTx/>
              <a:buSzTx/>
              <a:buFont typeface="Arial" panose="020B0604020202020204" pitchFamily="34" charset="0"/>
              <a:buChar char="•"/>
              <a:tabLst/>
            </a:pPr>
            <a:r>
              <a:rPr lang="en-US" sz="1300" dirty="0">
                <a:latin typeface="Arial" panose="020B0604020202020204" pitchFamily="34" charset="0"/>
                <a:cs typeface="Arial" panose="020B0604020202020204" pitchFamily="34" charset="0"/>
              </a:rPr>
              <a:t>Digital thread and digital twin</a:t>
            </a:r>
          </a:p>
          <a:p>
            <a:pPr marL="346075" marR="0" indent="-173038"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lang="en-US" sz="1300" dirty="0">
                <a:latin typeface="Arial" panose="020B0604020202020204" pitchFamily="34" charset="0"/>
                <a:cs typeface="Arial" panose="020B0604020202020204" pitchFamily="34" charset="0"/>
              </a:rPr>
              <a:t>New programming languages and network technologies</a:t>
            </a:r>
          </a:p>
          <a:p>
            <a:pPr marL="346075" marR="0" indent="-173038"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lang="en-US" sz="1300" dirty="0">
                <a:latin typeface="Arial" panose="020B0604020202020204" pitchFamily="34" charset="0"/>
                <a:cs typeface="Arial" panose="020B0604020202020204" pitchFamily="34" charset="0"/>
              </a:rPr>
              <a:t>Low-code platforms (end-user programming)</a:t>
            </a:r>
          </a:p>
        </p:txBody>
      </p:sp>
      <p:sp>
        <p:nvSpPr>
          <p:cNvPr id="8" name="Rounded Rectangle 7"/>
          <p:cNvSpPr/>
          <p:nvPr/>
        </p:nvSpPr>
        <p:spPr bwMode="auto">
          <a:xfrm>
            <a:off x="563443" y="2994561"/>
            <a:ext cx="3252676" cy="1563920"/>
          </a:xfrm>
          <a:prstGeom prst="roundRect">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ts val="0"/>
              </a:spcBef>
              <a:spcAft>
                <a:spcPts val="0"/>
              </a:spcAft>
              <a:buClrTx/>
              <a:buSzTx/>
              <a:buFontTx/>
              <a:buNone/>
              <a:tabLst/>
            </a:pPr>
            <a:r>
              <a:rPr lang="en-US" sz="1400" b="1" dirty="0">
                <a:solidFill>
                  <a:schemeClr val="tx2"/>
                </a:solidFill>
                <a:latin typeface="Arial" panose="020B0604020202020204" pitchFamily="34" charset="0"/>
                <a:cs typeface="Arial" panose="020B0604020202020204" pitchFamily="34" charset="0"/>
              </a:rPr>
              <a:t>Mid-Term Technologies </a:t>
            </a:r>
          </a:p>
          <a:p>
            <a:pPr fontAlgn="base"/>
            <a:r>
              <a:rPr lang="en-US" sz="1200" dirty="0">
                <a:solidFill>
                  <a:schemeClr val="tx2"/>
                </a:solidFill>
                <a:latin typeface="Arial" panose="020B0604020202020204" pitchFamily="34" charset="0"/>
                <a:cs typeface="Arial" panose="020B0604020202020204" pitchFamily="34" charset="0"/>
              </a:rPr>
              <a:t>2–5 years (watch near term)</a:t>
            </a:r>
          </a:p>
          <a:p>
            <a:pPr marL="0" marR="0" indent="0" defTabSz="914400" rtl="0" eaLnBrk="1" fontAlgn="base" latinLnBrk="0" hangingPunct="1">
              <a:lnSpc>
                <a:spcPct val="100000"/>
              </a:lnSpc>
              <a:spcBef>
                <a:spcPts val="0"/>
              </a:spcBef>
              <a:spcAft>
                <a:spcPts val="0"/>
              </a:spcAft>
              <a:buClrTx/>
              <a:buSzTx/>
              <a:buFontTx/>
              <a:buNone/>
              <a:tabLst/>
            </a:pPr>
            <a:endParaRPr lang="en-US" sz="1200" dirty="0">
              <a:latin typeface="Arial" panose="020B0604020202020204" pitchFamily="34" charset="0"/>
              <a:cs typeface="Arial" panose="020B0604020202020204" pitchFamily="34" charset="0"/>
            </a:endParaRPr>
          </a:p>
          <a:p>
            <a:pPr marL="346075" indent="-173038" fontAlgn="base">
              <a:spcBef>
                <a:spcPts val="0"/>
              </a:spcBef>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Blockchain</a:t>
            </a:r>
          </a:p>
          <a:p>
            <a:pPr marL="0" marR="0" indent="0"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a typeface="ＭＳ Ｐゴシック" pitchFamily="1" charset="-128"/>
              <a:cs typeface="Arial" panose="020B0604020202020204" pitchFamily="34" charset="0"/>
            </a:endParaRPr>
          </a:p>
        </p:txBody>
      </p:sp>
      <p:sp>
        <p:nvSpPr>
          <p:cNvPr id="9" name="Rounded Rectangle 8"/>
          <p:cNvSpPr/>
          <p:nvPr/>
        </p:nvSpPr>
        <p:spPr bwMode="auto">
          <a:xfrm>
            <a:off x="4106107" y="2978248"/>
            <a:ext cx="2776538" cy="1479935"/>
          </a:xfrm>
          <a:prstGeom prst="roundRect">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r>
              <a:rPr lang="en-US" sz="1400" b="1" dirty="0">
                <a:solidFill>
                  <a:schemeClr val="tx2"/>
                </a:solidFill>
                <a:latin typeface="Arial" panose="020B0604020202020204" pitchFamily="34" charset="0"/>
                <a:cs typeface="Arial" panose="020B0604020202020204" pitchFamily="34" charset="0"/>
              </a:rPr>
              <a:t>Long-Term Technologies </a:t>
            </a:r>
          </a:p>
          <a:p>
            <a:pPr marL="0" marR="0" indent="0" defTabSz="914400" rtl="0" eaLnBrk="1" fontAlgn="base" latinLnBrk="0" hangingPunct="1">
              <a:lnSpc>
                <a:spcPct val="100000"/>
              </a:lnSpc>
              <a:spcBef>
                <a:spcPts val="0"/>
              </a:spcBef>
              <a:spcAft>
                <a:spcPct val="0"/>
              </a:spcAft>
              <a:buClrTx/>
              <a:buSzTx/>
              <a:buFontTx/>
              <a:buNone/>
              <a:tabLst/>
            </a:pPr>
            <a:r>
              <a:rPr lang="en-US" sz="1200" dirty="0">
                <a:solidFill>
                  <a:schemeClr val="tx2"/>
                </a:solidFill>
                <a:latin typeface="Arial" panose="020B0604020202020204" pitchFamily="34" charset="0"/>
                <a:cs typeface="Arial" panose="020B0604020202020204" pitchFamily="34" charset="0"/>
              </a:rPr>
              <a:t>5+ years (watch long term)</a:t>
            </a:r>
          </a:p>
          <a:p>
            <a:pPr marL="0" marR="0" indent="0" defTabSz="914400" rtl="0" eaLnBrk="1" fontAlgn="base" latinLnBrk="0" hangingPunct="1">
              <a:lnSpc>
                <a:spcPct val="100000"/>
              </a:lnSpc>
              <a:spcBef>
                <a:spcPts val="0"/>
              </a:spcBef>
              <a:spcAft>
                <a:spcPct val="0"/>
              </a:spcAft>
              <a:buClrTx/>
              <a:buSzTx/>
              <a:buFontTx/>
              <a:buNone/>
              <a:tabLst/>
            </a:pPr>
            <a:endParaRPr lang="en-US" sz="1200" dirty="0">
              <a:latin typeface="Arial" panose="020B0604020202020204" pitchFamily="34" charset="0"/>
              <a:cs typeface="Arial" panose="020B0604020202020204" pitchFamily="34" charset="0"/>
            </a:endParaRPr>
          </a:p>
          <a:p>
            <a:pPr marL="346075" marR="0" indent="-173038" fontAlgn="base">
              <a:lnSpc>
                <a:spcPct val="100000"/>
              </a:lnSpc>
              <a:spcAft>
                <a:spcPts val="600"/>
              </a:spcAft>
              <a:buClrTx/>
              <a:buSzTx/>
              <a:buFont typeface="Arial" panose="020B0604020202020204" pitchFamily="34" charset="0"/>
              <a:buChar char="•"/>
              <a:tabLst/>
            </a:pPr>
            <a:r>
              <a:rPr lang="en-US" sz="1300" dirty="0">
                <a:latin typeface="Arial" panose="020B0604020202020204" pitchFamily="34" charset="0"/>
                <a:cs typeface="Arial" panose="020B0604020202020204" pitchFamily="34" charset="0"/>
              </a:rPr>
              <a:t>Quantum computing</a:t>
            </a:r>
          </a:p>
          <a:p>
            <a:pPr marL="346075" marR="0" indent="-173038" fontAlgn="base">
              <a:lnSpc>
                <a:spcPct val="100000"/>
              </a:lnSpc>
              <a:spcAft>
                <a:spcPts val="600"/>
              </a:spcAft>
              <a:buClrTx/>
              <a:buSzTx/>
              <a:buFont typeface="Arial" panose="020B0604020202020204" pitchFamily="34" charset="0"/>
              <a:buChar char="•"/>
              <a:tabLst/>
            </a:pPr>
            <a:r>
              <a:rPr lang="en-US" sz="1300" dirty="0">
                <a:latin typeface="Arial" panose="020B0604020202020204" pitchFamily="34" charset="0"/>
                <a:cs typeface="Arial" panose="020B0604020202020204" pitchFamily="34" charset="0"/>
              </a:rPr>
              <a:t>Smart dust </a:t>
            </a:r>
          </a:p>
        </p:txBody>
      </p:sp>
      <p:sp>
        <p:nvSpPr>
          <p:cNvPr id="3" name="Rectangle 2"/>
          <p:cNvSpPr/>
          <p:nvPr/>
        </p:nvSpPr>
        <p:spPr>
          <a:xfrm>
            <a:off x="381000" y="894754"/>
            <a:ext cx="6930270" cy="3744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80999" y="2894514"/>
            <a:ext cx="69302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22339" y="894754"/>
            <a:ext cx="0" cy="374467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3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F16E7-D18A-4C44-BACE-D5119A509567}"/>
              </a:ext>
            </a:extLst>
          </p:cNvPr>
          <p:cNvSpPr/>
          <p:nvPr/>
        </p:nvSpPr>
        <p:spPr>
          <a:xfrm>
            <a:off x="-2" y="-1"/>
            <a:ext cx="3533775" cy="475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5276" y="214269"/>
            <a:ext cx="3105149" cy="639577"/>
          </a:xfrm>
        </p:spPr>
        <p:txBody>
          <a:bodyPr/>
          <a:lstStyle/>
          <a:p>
            <a:r>
              <a:rPr lang="en-US" dirty="0"/>
              <a:t>Artificial Intelligence/</a:t>
            </a:r>
            <a:br>
              <a:rPr lang="en-US" dirty="0"/>
            </a:br>
            <a:r>
              <a:rPr lang="en-US" dirty="0"/>
              <a:t>Machine Learning</a:t>
            </a:r>
            <a:br>
              <a:rPr lang="en-US" dirty="0"/>
            </a:br>
            <a:endParaRPr lang="en-US" dirty="0"/>
          </a:p>
        </p:txBody>
      </p:sp>
      <p:sp>
        <p:nvSpPr>
          <p:cNvPr id="3" name="Content Placeholder 2"/>
          <p:cNvSpPr>
            <a:spLocks noGrp="1"/>
          </p:cNvSpPr>
          <p:nvPr>
            <p:ph idx="1"/>
          </p:nvPr>
        </p:nvSpPr>
        <p:spPr>
          <a:xfrm>
            <a:off x="295276" y="1253396"/>
            <a:ext cx="2857499" cy="3499579"/>
          </a:xfrm>
        </p:spPr>
        <p:txBody>
          <a:bodyPr/>
          <a:lstStyle/>
          <a:p>
            <a:pPr>
              <a:lnSpc>
                <a:spcPts val="1900"/>
              </a:lnSpc>
            </a:pPr>
            <a:r>
              <a:rPr lang="en-US" sz="1400" dirty="0"/>
              <a:t>Artificial intelligence (AI) is the theory and development of computer systems able to perform tasks that normally require human intelligence, such as visual perception, speech recognition, decision making, and translation between languages. </a:t>
            </a:r>
          </a:p>
          <a:p>
            <a:pPr>
              <a:lnSpc>
                <a:spcPts val="1900"/>
              </a:lnSpc>
            </a:pPr>
            <a:r>
              <a:rPr lang="en-US" sz="1400" dirty="0"/>
              <a:t>Machine learning (ML) is a way of achieving AI. </a:t>
            </a:r>
          </a:p>
        </p:txBody>
      </p:sp>
      <p:sp>
        <p:nvSpPr>
          <p:cNvPr id="7" name="Content Placeholder 2"/>
          <p:cNvSpPr txBox="1">
            <a:spLocks/>
          </p:cNvSpPr>
          <p:nvPr/>
        </p:nvSpPr>
        <p:spPr>
          <a:xfrm>
            <a:off x="3640230" y="1933303"/>
            <a:ext cx="5305986" cy="2745574"/>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1" dirty="0"/>
          </a:p>
          <a:p>
            <a:endParaRPr lang="en-US" sz="1600" dirty="0"/>
          </a:p>
          <a:p>
            <a:endParaRPr lang="en-US" sz="1600" dirty="0"/>
          </a:p>
          <a:p>
            <a:endParaRPr lang="en-US" sz="1600" dirty="0"/>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33775" y="1001"/>
            <a:ext cx="5610226" cy="1544461"/>
          </a:xfrm>
          <a:prstGeom prst="rect">
            <a:avLst/>
          </a:prstGeom>
        </p:spPr>
      </p:pic>
      <p:sp>
        <p:nvSpPr>
          <p:cNvPr id="14" name="Rectangle 13"/>
          <p:cNvSpPr/>
          <p:nvPr/>
        </p:nvSpPr>
        <p:spPr>
          <a:xfrm>
            <a:off x="3724275" y="1724113"/>
            <a:ext cx="5221941" cy="2092881"/>
          </a:xfrm>
          <a:prstGeom prst="rect">
            <a:avLst/>
          </a:prstGeom>
        </p:spPr>
        <p:txBody>
          <a:bodyPr wrap="square">
            <a:spAutoFit/>
          </a:bodyPr>
          <a:lstStyle/>
          <a:p>
            <a:pPr>
              <a:spcAft>
                <a:spcPts val="600"/>
              </a:spcAft>
            </a:pPr>
            <a:r>
              <a:rPr lang="en-US" sz="1400" b="1" dirty="0">
                <a:latin typeface="Arial" panose="020B0604020202020204" pitchFamily="34" charset="0"/>
                <a:cs typeface="Arial" panose="020B0604020202020204" pitchFamily="34" charset="0"/>
              </a:rPr>
              <a:t>DoD Connections</a:t>
            </a:r>
            <a:endParaRPr lang="en-US" sz="1400" dirty="0">
              <a:latin typeface="Arial" panose="020B0604020202020204" pitchFamily="34" charset="0"/>
              <a:cs typeface="Arial" panose="020B0604020202020204" pitchFamily="34" charset="0"/>
            </a:endParaRP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DoD is moving from C4I (command, control, communications, and intelligence) to A4I (advanced algorithms, autonomy, and AI).</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DoD has made AI a priority, which will require contractors to address AI and ML in systems.</a:t>
            </a:r>
          </a:p>
          <a:p>
            <a:pPr marL="228600" indent="-22860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AI faces an “</a:t>
            </a:r>
            <a:r>
              <a:rPr lang="en-US" sz="1200" dirty="0" err="1">
                <a:latin typeface="Arial" panose="020B0604020202020204" pitchFamily="34" charset="0"/>
                <a:cs typeface="Arial" panose="020B0604020202020204" pitchFamily="34" charset="0"/>
              </a:rPr>
              <a:t>explainability</a:t>
            </a:r>
            <a:r>
              <a:rPr lang="en-US" sz="1200" dirty="0">
                <a:latin typeface="Arial" panose="020B0604020202020204" pitchFamily="34" charset="0"/>
                <a:cs typeface="Arial" panose="020B0604020202020204" pitchFamily="34" charset="0"/>
              </a:rPr>
              <a:t>” problem: If warfighters don’t understand why a particular decision was made, they won’t trust it. AI needs to explain its rationale and characterize how it will behave in the future (large DARPA research investment).</a:t>
            </a:r>
          </a:p>
        </p:txBody>
      </p:sp>
    </p:spTree>
    <p:extLst>
      <p:ext uri="{BB962C8B-B14F-4D97-AF65-F5344CB8AC3E}">
        <p14:creationId xmlns:p14="http://schemas.microsoft.com/office/powerpoint/2010/main" val="248479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5276" y="1089089"/>
            <a:ext cx="4608028" cy="2630015"/>
          </a:xfrm>
          <a:prstGeom prst="rect">
            <a:avLst/>
          </a:prstGeom>
        </p:spPr>
        <p:txBody>
          <a:bodyPr wrap="square">
            <a:spAutoFit/>
          </a:bodyPr>
          <a:lstStyle/>
          <a:p>
            <a:pPr lvl="0"/>
            <a:r>
              <a:rPr lang="en-US" sz="1600" b="1" dirty="0">
                <a:latin typeface="Arial" panose="020B0604020202020204" pitchFamily="34" charset="0"/>
                <a:ea typeface="+mj-ea"/>
                <a:cs typeface="Arial" panose="020B0604020202020204" pitchFamily="34" charset="0"/>
              </a:rPr>
              <a:t>Potential Areas for Innovation</a:t>
            </a:r>
          </a:p>
          <a:p>
            <a:pPr marL="171450" lvl="0" indent="-171450">
              <a:lnSpc>
                <a:spcPts val="1700"/>
              </a:lnSpc>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AI for software engineering: Use of ML techniques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to improve software engineering practices </a:t>
            </a:r>
          </a:p>
          <a:p>
            <a:pPr marL="171450" lvl="0" indent="-171450">
              <a:lnSpc>
                <a:spcPts val="1800"/>
              </a:lnSpc>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Engineering AI systems: Best practices for incorporating ML capabilities into new and existing systems</a:t>
            </a:r>
          </a:p>
          <a:p>
            <a:pPr marL="171450" lvl="0" indent="-171450">
              <a:lnSpc>
                <a:spcPts val="1700"/>
              </a:lnSpc>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AI for DoD missions: ML techniques that consider 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often-unique nature of DoD AI problems</a:t>
            </a:r>
          </a:p>
          <a:p>
            <a:pPr marL="171450" lvl="0" indent="-171450">
              <a:lnSpc>
                <a:spcPts val="1800"/>
              </a:lnSpc>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Explainable AI (</a:t>
            </a:r>
            <a:r>
              <a:rPr lang="en-US" sz="1400" dirty="0" err="1">
                <a:latin typeface="Arial" panose="020B0604020202020204" pitchFamily="34" charset="0"/>
                <a:cs typeface="Arial" panose="020B0604020202020204" pitchFamily="34" charset="0"/>
              </a:rPr>
              <a:t>XAI</a:t>
            </a:r>
            <a:r>
              <a:rPr lang="en-US" sz="1400" dirty="0">
                <a:latin typeface="Arial" panose="020B0604020202020204" pitchFamily="34" charset="0"/>
                <a:cs typeface="Arial" panose="020B0604020202020204" pitchFamily="34" charset="0"/>
              </a:rPr>
              <a:t>)</a:t>
            </a:r>
          </a:p>
          <a:p>
            <a:pPr marL="171450" lvl="0" indent="-171450">
              <a:lnSpc>
                <a:spcPts val="1800"/>
              </a:lnSpc>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Verification and validation for AI/ML systems</a:t>
            </a:r>
          </a:p>
        </p:txBody>
      </p:sp>
      <p:sp>
        <p:nvSpPr>
          <p:cNvPr id="30" name="Title 1"/>
          <p:cNvSpPr>
            <a:spLocks noGrp="1"/>
          </p:cNvSpPr>
          <p:nvPr>
            <p:ph type="title"/>
          </p:nvPr>
        </p:nvSpPr>
        <p:spPr>
          <a:xfrm>
            <a:off x="295276" y="166644"/>
            <a:ext cx="6083401" cy="639577"/>
          </a:xfrm>
        </p:spPr>
        <p:txBody>
          <a:bodyPr/>
          <a:lstStyle/>
          <a:p>
            <a:r>
              <a:rPr lang="en-US" dirty="0"/>
              <a:t>Artificial Intelligence/</a:t>
            </a:r>
            <a:br>
              <a:rPr lang="en-US" dirty="0"/>
            </a:br>
            <a:r>
              <a:rPr lang="en-US" dirty="0"/>
              <a:t>Machine Learning</a:t>
            </a:r>
          </a:p>
        </p:txBody>
      </p:sp>
      <p:pic>
        <p:nvPicPr>
          <p:cNvPr id="3" name="Picture 2"/>
          <p:cNvPicPr>
            <a:picLocks noChangeAspect="1"/>
          </p:cNvPicPr>
          <p:nvPr/>
        </p:nvPicPr>
        <p:blipFill>
          <a:blip r:embed="rId3"/>
          <a:stretch>
            <a:fillRect/>
          </a:stretch>
        </p:blipFill>
        <p:spPr>
          <a:xfrm>
            <a:off x="5053253" y="1089089"/>
            <a:ext cx="3895682" cy="2591025"/>
          </a:xfrm>
          <a:prstGeom prst="rect">
            <a:avLst/>
          </a:prstGeom>
        </p:spPr>
      </p:pic>
    </p:spTree>
    <p:extLst>
      <p:ext uri="{BB962C8B-B14F-4D97-AF65-F5344CB8AC3E}">
        <p14:creationId xmlns:p14="http://schemas.microsoft.com/office/powerpoint/2010/main" val="312533567"/>
      </p:ext>
    </p:extLst>
  </p:cSld>
  <p:clrMapOvr>
    <a:masterClrMapping/>
  </p:clrMapOvr>
</p:sld>
</file>

<file path=ppt/theme/theme1.xml><?xml version="1.0" encoding="utf-8"?>
<a:theme xmlns:a="http://schemas.openxmlformats.org/drawingml/2006/main" name="2. Content Slides">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EI_Template_4_18c_wide" id="{5D4436B9-8228-6040-BC7E-6083D4F3A7AA}" vid="{3F9893F9-3F89-C84E-B4B8-46D8C8658377}"/>
    </a:ext>
  </a:extLst>
</a:theme>
</file>

<file path=ppt/theme/theme2.xml><?xml version="1.0" encoding="utf-8"?>
<a:theme xmlns:a="http://schemas.openxmlformats.org/drawingml/2006/main" name="1_2. Content Slides">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CSS" id="{DB611B57-DF9B-2547-923D-4EEC30AA3D8E}" vid="{A9AA99CF-2B8B-E74C-AE45-7B86745ADF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SEI_template_wide</Template>
  <TotalTime>16022</TotalTime>
  <Words>8501</Words>
  <Application>Microsoft Macintosh PowerPoint</Application>
  <PresentationFormat>On-screen Show (16:9)</PresentationFormat>
  <Paragraphs>621</Paragraphs>
  <Slides>46</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ＭＳ Ｐゴシック</vt:lpstr>
      <vt:lpstr>Arial</vt:lpstr>
      <vt:lpstr>Calibri</vt:lpstr>
      <vt:lpstr>2. Content Slides</vt:lpstr>
      <vt:lpstr>1_2. Content Slides</vt:lpstr>
      <vt:lpstr>Mini-Tutorial: Emerging Technologies for Software-Reliant Systems</vt:lpstr>
      <vt:lpstr>PowerPoint Presentation</vt:lpstr>
      <vt:lpstr>Background</vt:lpstr>
      <vt:lpstr>Background: Gartner’s Five-Stage Technology Lifecycle</vt:lpstr>
      <vt:lpstr>Background: Exploiting and Not Being Exploited by Emerging Changes in Computing</vt:lpstr>
      <vt:lpstr>Sources</vt:lpstr>
      <vt:lpstr>Selected Emerging Technologies</vt:lpstr>
      <vt:lpstr>Artificial Intelligence/ Machine Learning </vt:lpstr>
      <vt:lpstr>Artificial Intelligence/ Machine Learning</vt:lpstr>
      <vt:lpstr>Artificial Intelligence/ Machine Learning </vt:lpstr>
      <vt:lpstr>Continuous Automated Software Engineering </vt:lpstr>
      <vt:lpstr>Continuous Automated Software Engineering </vt:lpstr>
      <vt:lpstr>Continuous Automated Software Engineering </vt:lpstr>
      <vt:lpstr>Internet of Things (IoT) Platforms </vt:lpstr>
      <vt:lpstr>Internet of Things (IoT) Platforms</vt:lpstr>
      <vt:lpstr>Internet of Things (IoT) Platforms </vt:lpstr>
      <vt:lpstr>Digital Thread and Digital Twin </vt:lpstr>
      <vt:lpstr>Digital Thread and Digital Twin </vt:lpstr>
      <vt:lpstr>Digital Thread and Digital Twin </vt:lpstr>
      <vt:lpstr>New Programming Languages and Network Technologies </vt:lpstr>
      <vt:lpstr>New Programming Languages </vt:lpstr>
      <vt:lpstr>New Programming Languages and Network Technologies </vt:lpstr>
      <vt:lpstr>Low-Code Platforms  (End-User Programming)</vt:lpstr>
      <vt:lpstr>Low-Code Platforms  (End-User Programming)</vt:lpstr>
      <vt:lpstr>PowerPoint Presentation</vt:lpstr>
      <vt:lpstr>Blockchain </vt:lpstr>
      <vt:lpstr>Blockchain </vt:lpstr>
      <vt:lpstr>Blockchain</vt:lpstr>
      <vt:lpstr>Quantum Computing </vt:lpstr>
      <vt:lpstr>Quantum Computing </vt:lpstr>
      <vt:lpstr>Quantum Computing </vt:lpstr>
      <vt:lpstr>Smart Dust </vt:lpstr>
      <vt:lpstr>Smart Dust </vt:lpstr>
      <vt:lpstr>Smart Dust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References</vt:lpstr>
      <vt:lpstr>References</vt:lpstr>
      <vt:lpstr>References</vt:lpstr>
      <vt:lpstr>References</vt:lpstr>
    </vt:vector>
  </TitlesOfParts>
  <Company>Software Engineering Institute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PowerPoint  Title Slide</dc:title>
  <dc:creator>Erin Harper</dc:creator>
  <cp:lastModifiedBy>Grace Lewis</cp:lastModifiedBy>
  <cp:revision>433</cp:revision>
  <cp:lastPrinted>2017-10-19T17:37:26Z</cp:lastPrinted>
  <dcterms:created xsi:type="dcterms:W3CDTF">2018-10-25T16:11:31Z</dcterms:created>
  <dcterms:modified xsi:type="dcterms:W3CDTF">2019-02-13T14:20:43Z</dcterms:modified>
</cp:coreProperties>
</file>