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handoutMasterIdLst>
    <p:handoutMasterId r:id="rId28"/>
  </p:handoutMasterIdLst>
  <p:sldIdLst>
    <p:sldId id="256" r:id="rId2"/>
    <p:sldId id="303" r:id="rId3"/>
    <p:sldId id="331" r:id="rId4"/>
    <p:sldId id="320" r:id="rId5"/>
    <p:sldId id="332" r:id="rId6"/>
    <p:sldId id="333" r:id="rId7"/>
    <p:sldId id="334" r:id="rId8"/>
    <p:sldId id="312" r:id="rId9"/>
    <p:sldId id="313" r:id="rId10"/>
    <p:sldId id="314" r:id="rId11"/>
    <p:sldId id="315" r:id="rId12"/>
    <p:sldId id="316" r:id="rId13"/>
    <p:sldId id="318" r:id="rId14"/>
    <p:sldId id="319" r:id="rId15"/>
    <p:sldId id="335" r:id="rId16"/>
    <p:sldId id="317" r:id="rId17"/>
    <p:sldId id="321" r:id="rId18"/>
    <p:sldId id="322" r:id="rId19"/>
    <p:sldId id="323" r:id="rId20"/>
    <p:sldId id="324" r:id="rId21"/>
    <p:sldId id="325" r:id="rId22"/>
    <p:sldId id="336" r:id="rId23"/>
    <p:sldId id="337" r:id="rId24"/>
    <p:sldId id="340" r:id="rId25"/>
    <p:sldId id="341" r:id="rId26"/>
  </p:sldIdLst>
  <p:sldSz cx="9144000" cy="5143500" type="screen16x9"/>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6" pos="2880">
          <p15:clr>
            <a:srgbClr val="A4A3A4"/>
          </p15:clr>
        </p15:guide>
        <p15:guide id="7" orient="horz" pos="162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e Falce" initials="MF" lastIdx="0" clrIdx="0">
    <p:extLst>
      <p:ext uri="{19B8F6BF-5375-455C-9EA6-DF929625EA0E}">
        <p15:presenceInfo xmlns:p15="http://schemas.microsoft.com/office/powerpoint/2012/main" userId="S-1-5-21-79331101-1198936889-320618023-130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725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3196"/>
  </p:normalViewPr>
  <p:slideViewPr>
    <p:cSldViewPr snapToGrid="0" showGuides="1">
      <p:cViewPr varScale="1">
        <p:scale>
          <a:sx n="54" d="100"/>
          <a:sy n="54" d="100"/>
        </p:scale>
        <p:origin x="36" y="1449"/>
      </p:cViewPr>
      <p:guideLst>
        <p:guide pos="2880"/>
        <p:guide orient="horz" pos="1620"/>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p:scale>
          <a:sx n="148" d="100"/>
          <a:sy n="148" d="100"/>
        </p:scale>
        <p:origin x="1440" y="-116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6827520" y="9119474"/>
            <a:ext cx="487680" cy="481726"/>
          </a:xfrm>
          <a:prstGeom prst="rect">
            <a:avLst/>
          </a:prstGeom>
        </p:spPr>
        <p:txBody>
          <a:bodyPr vert="horz" lIns="96661" tIns="48331" rIns="96661" bIns="48331" rtlCol="0" anchor="ctr"/>
          <a:lstStyle>
            <a:lvl1pPr algn="r">
              <a:defRPr sz="1300"/>
            </a:lvl1pPr>
          </a:lstStyle>
          <a:p>
            <a:pPr algn="l"/>
            <a:fld id="{697B12D4-4E44-48C5-B3AA-ECDAF4D2CE64}" type="slidenum">
              <a:rPr lang="en-US" b="1" smtClean="0"/>
              <a:pPr algn="l"/>
              <a:t>‹#›</a:t>
            </a:fld>
            <a:endParaRPr lang="en-US" b="1" dirty="0"/>
          </a:p>
        </p:txBody>
      </p:sp>
      <p:sp>
        <p:nvSpPr>
          <p:cNvPr id="7" name="Header Placeholder 6"/>
          <p:cNvSpPr>
            <a:spLocks noGrp="1"/>
          </p:cNvSpPr>
          <p:nvPr>
            <p:ph type="hdr" sz="quarter"/>
          </p:nvPr>
        </p:nvSpPr>
        <p:spPr>
          <a:xfrm>
            <a:off x="590710" y="108175"/>
            <a:ext cx="6110755" cy="481727"/>
          </a:xfrm>
          <a:prstGeom prst="rect">
            <a:avLst/>
          </a:prstGeom>
        </p:spPr>
        <p:txBody>
          <a:bodyPr vert="horz" lIns="0" tIns="96661" rIns="0" bIns="96661" rtlCol="0"/>
          <a:lstStyle>
            <a:lvl1pPr algn="l">
              <a:defRPr sz="1300"/>
            </a:lvl1pPr>
          </a:lstStyle>
          <a:p>
            <a:endParaRPr lang="en-US" dirty="0">
              <a:latin typeface="Arial"/>
              <a:cs typeface="Arial"/>
            </a:endParaRPr>
          </a:p>
        </p:txBody>
      </p:sp>
      <p:cxnSp>
        <p:nvCxnSpPr>
          <p:cNvPr id="10" name="Straight Connector 9"/>
          <p:cNvCxnSpPr/>
          <p:nvPr/>
        </p:nvCxnSpPr>
        <p:spPr>
          <a:xfrm>
            <a:off x="590712" y="9119474"/>
            <a:ext cx="614751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2AE0F038-4C1D-CD4E-9C9E-0FB982274AF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0710" y="9228920"/>
            <a:ext cx="1435608" cy="243783"/>
          </a:xfrm>
          <a:prstGeom prst="rect">
            <a:avLst/>
          </a:prstGeom>
        </p:spPr>
      </p:pic>
    </p:spTree>
    <p:extLst>
      <p:ext uri="{BB962C8B-B14F-4D97-AF65-F5344CB8AC3E}">
        <p14:creationId xmlns:p14="http://schemas.microsoft.com/office/powerpoint/2010/main" val="1859218430"/>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pos="358"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6828076" y="9119474"/>
            <a:ext cx="487680" cy="481726"/>
          </a:xfrm>
          <a:prstGeom prst="rect">
            <a:avLst/>
          </a:prstGeom>
        </p:spPr>
        <p:txBody>
          <a:bodyPr vert="horz" lIns="96661" tIns="48331" rIns="96661" bIns="48331" rtlCol="0" anchor="ctr"/>
          <a:lstStyle>
            <a:lvl1pPr algn="l">
              <a:defRPr sz="1300" b="1"/>
            </a:lvl1pPr>
          </a:lstStyle>
          <a:p>
            <a:fld id="{30F18498-1159-498D-8DC7-E1A69C582DF5}" type="slidenum">
              <a:rPr lang="en-US" smtClean="0"/>
              <a:pPr/>
              <a:t>‹#›</a:t>
            </a:fld>
            <a:endParaRPr lang="en-US" dirty="0"/>
          </a:p>
        </p:txBody>
      </p:sp>
      <p:cxnSp>
        <p:nvCxnSpPr>
          <p:cNvPr id="13" name="Straight Connector 12"/>
          <p:cNvCxnSpPr/>
          <p:nvPr/>
        </p:nvCxnSpPr>
        <p:spPr>
          <a:xfrm>
            <a:off x="590712" y="9119474"/>
            <a:ext cx="614751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Header Placeholder 13"/>
          <p:cNvSpPr>
            <a:spLocks noGrp="1"/>
          </p:cNvSpPr>
          <p:nvPr>
            <p:ph type="hdr" sz="quarter"/>
          </p:nvPr>
        </p:nvSpPr>
        <p:spPr>
          <a:xfrm>
            <a:off x="568959" y="101414"/>
            <a:ext cx="5022188" cy="481727"/>
          </a:xfrm>
          <a:prstGeom prst="rect">
            <a:avLst/>
          </a:prstGeom>
        </p:spPr>
        <p:txBody>
          <a:bodyPr vert="horz" lIns="0" tIns="96661" rIns="0" bIns="96661" rtlCol="0"/>
          <a:lstStyle>
            <a:lvl1pPr algn="l">
              <a:defRPr sz="1300">
                <a:latin typeface="Arial"/>
                <a:cs typeface="Arial"/>
              </a:defRPr>
            </a:lvl1pPr>
          </a:lstStyle>
          <a:p>
            <a:endParaRPr lang="en-US" dirty="0"/>
          </a:p>
        </p:txBody>
      </p:sp>
      <p:pic>
        <p:nvPicPr>
          <p:cNvPr id="8" name="Picture 7">
            <a:extLst>
              <a:ext uri="{FF2B5EF4-FFF2-40B4-BE49-F238E27FC236}">
                <a16:creationId xmlns:a16="http://schemas.microsoft.com/office/drawing/2014/main" id="{ECEA3029-8E47-AC42-9782-585AAF5DE8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710" y="9228920"/>
            <a:ext cx="1435608" cy="243783"/>
          </a:xfrm>
          <a:prstGeom prst="rect">
            <a:avLst/>
          </a:prstGeom>
        </p:spPr>
      </p:pic>
    </p:spTree>
    <p:extLst>
      <p:ext uri="{BB962C8B-B14F-4D97-AF65-F5344CB8AC3E}">
        <p14:creationId xmlns:p14="http://schemas.microsoft.com/office/powerpoint/2010/main" val="3950295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pos="358"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F18498-1159-498D-8DC7-E1A69C582DF5}" type="slidenum">
              <a:rPr lang="en-US" smtClean="0"/>
              <a:t>1</a:t>
            </a:fld>
            <a:endParaRPr lang="en-US"/>
          </a:p>
        </p:txBody>
      </p:sp>
    </p:spTree>
    <p:extLst>
      <p:ext uri="{BB962C8B-B14F-4D97-AF65-F5344CB8AC3E}">
        <p14:creationId xmlns:p14="http://schemas.microsoft.com/office/powerpoint/2010/main" val="618738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F18498-1159-498D-8DC7-E1A69C582DF5}" type="slidenum">
              <a:rPr lang="en-US" smtClean="0"/>
              <a:pPr/>
              <a:t>15</a:t>
            </a:fld>
            <a:endParaRPr lang="en-US" dirty="0"/>
          </a:p>
        </p:txBody>
      </p:sp>
    </p:spTree>
    <p:extLst>
      <p:ext uri="{BB962C8B-B14F-4D97-AF65-F5344CB8AC3E}">
        <p14:creationId xmlns:p14="http://schemas.microsoft.com/office/powerpoint/2010/main" val="3546646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F18498-1159-498D-8DC7-E1A69C582DF5}" type="slidenum">
              <a:rPr lang="en-US" smtClean="0"/>
              <a:pPr/>
              <a:t>16</a:t>
            </a:fld>
            <a:endParaRPr lang="en-US" dirty="0"/>
          </a:p>
        </p:txBody>
      </p:sp>
    </p:spTree>
    <p:extLst>
      <p:ext uri="{BB962C8B-B14F-4D97-AF65-F5344CB8AC3E}">
        <p14:creationId xmlns:p14="http://schemas.microsoft.com/office/powerpoint/2010/main" val="1894956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F18498-1159-498D-8DC7-E1A69C582DF5}" type="slidenum">
              <a:rPr lang="en-US" smtClean="0"/>
              <a:pPr/>
              <a:t>17</a:t>
            </a:fld>
            <a:endParaRPr lang="en-US" dirty="0"/>
          </a:p>
        </p:txBody>
      </p:sp>
    </p:spTree>
    <p:extLst>
      <p:ext uri="{BB962C8B-B14F-4D97-AF65-F5344CB8AC3E}">
        <p14:creationId xmlns:p14="http://schemas.microsoft.com/office/powerpoint/2010/main" val="4168856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F18498-1159-498D-8DC7-E1A69C582DF5}" type="slidenum">
              <a:rPr lang="en-US" smtClean="0"/>
              <a:pPr/>
              <a:t>18</a:t>
            </a:fld>
            <a:endParaRPr lang="en-US" dirty="0"/>
          </a:p>
        </p:txBody>
      </p:sp>
    </p:spTree>
    <p:extLst>
      <p:ext uri="{BB962C8B-B14F-4D97-AF65-F5344CB8AC3E}">
        <p14:creationId xmlns:p14="http://schemas.microsoft.com/office/powerpoint/2010/main" val="20437855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F18498-1159-498D-8DC7-E1A69C582DF5}" type="slidenum">
              <a:rPr lang="en-US" smtClean="0"/>
              <a:pPr/>
              <a:t>19</a:t>
            </a:fld>
            <a:endParaRPr lang="en-US" dirty="0"/>
          </a:p>
        </p:txBody>
      </p:sp>
    </p:spTree>
    <p:extLst>
      <p:ext uri="{BB962C8B-B14F-4D97-AF65-F5344CB8AC3E}">
        <p14:creationId xmlns:p14="http://schemas.microsoft.com/office/powerpoint/2010/main" val="161999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F18498-1159-498D-8DC7-E1A69C582DF5}" type="slidenum">
              <a:rPr lang="en-US" smtClean="0"/>
              <a:pPr/>
              <a:t>20</a:t>
            </a:fld>
            <a:endParaRPr lang="en-US" dirty="0"/>
          </a:p>
        </p:txBody>
      </p:sp>
    </p:spTree>
    <p:extLst>
      <p:ext uri="{BB962C8B-B14F-4D97-AF65-F5344CB8AC3E}">
        <p14:creationId xmlns:p14="http://schemas.microsoft.com/office/powerpoint/2010/main" val="35666558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F18498-1159-498D-8DC7-E1A69C582DF5}" type="slidenum">
              <a:rPr lang="en-US" smtClean="0"/>
              <a:pPr/>
              <a:t>21</a:t>
            </a:fld>
            <a:endParaRPr lang="en-US" dirty="0"/>
          </a:p>
        </p:txBody>
      </p:sp>
    </p:spTree>
    <p:extLst>
      <p:ext uri="{BB962C8B-B14F-4D97-AF65-F5344CB8AC3E}">
        <p14:creationId xmlns:p14="http://schemas.microsoft.com/office/powerpoint/2010/main" val="4133666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F18498-1159-498D-8DC7-E1A69C582DF5}" type="slidenum">
              <a:rPr lang="en-US" smtClean="0"/>
              <a:pPr/>
              <a:t>7</a:t>
            </a:fld>
            <a:endParaRPr lang="en-US" dirty="0"/>
          </a:p>
        </p:txBody>
      </p:sp>
    </p:spTree>
    <p:extLst>
      <p:ext uri="{BB962C8B-B14F-4D97-AF65-F5344CB8AC3E}">
        <p14:creationId xmlns:p14="http://schemas.microsoft.com/office/powerpoint/2010/main" val="774709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F18498-1159-498D-8DC7-E1A69C582DF5}" type="slidenum">
              <a:rPr lang="en-US" smtClean="0"/>
              <a:pPr/>
              <a:t>8</a:t>
            </a:fld>
            <a:endParaRPr lang="en-US" dirty="0"/>
          </a:p>
        </p:txBody>
      </p:sp>
    </p:spTree>
    <p:extLst>
      <p:ext uri="{BB962C8B-B14F-4D97-AF65-F5344CB8AC3E}">
        <p14:creationId xmlns:p14="http://schemas.microsoft.com/office/powerpoint/2010/main" val="206016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F18498-1159-498D-8DC7-E1A69C582DF5}" type="slidenum">
              <a:rPr lang="en-US" smtClean="0"/>
              <a:pPr/>
              <a:t>9</a:t>
            </a:fld>
            <a:endParaRPr lang="en-US" dirty="0"/>
          </a:p>
        </p:txBody>
      </p:sp>
    </p:spTree>
    <p:extLst>
      <p:ext uri="{BB962C8B-B14F-4D97-AF65-F5344CB8AC3E}">
        <p14:creationId xmlns:p14="http://schemas.microsoft.com/office/powerpoint/2010/main" val="1654359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F18498-1159-498D-8DC7-E1A69C582DF5}" type="slidenum">
              <a:rPr lang="en-US" smtClean="0"/>
              <a:pPr/>
              <a:t>10</a:t>
            </a:fld>
            <a:endParaRPr lang="en-US" dirty="0"/>
          </a:p>
        </p:txBody>
      </p:sp>
    </p:spTree>
    <p:extLst>
      <p:ext uri="{BB962C8B-B14F-4D97-AF65-F5344CB8AC3E}">
        <p14:creationId xmlns:p14="http://schemas.microsoft.com/office/powerpoint/2010/main" val="3103540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F18498-1159-498D-8DC7-E1A69C582DF5}" type="slidenum">
              <a:rPr lang="en-US" smtClean="0"/>
              <a:pPr/>
              <a:t>11</a:t>
            </a:fld>
            <a:endParaRPr lang="en-US" dirty="0"/>
          </a:p>
        </p:txBody>
      </p:sp>
    </p:spTree>
    <p:extLst>
      <p:ext uri="{BB962C8B-B14F-4D97-AF65-F5344CB8AC3E}">
        <p14:creationId xmlns:p14="http://schemas.microsoft.com/office/powerpoint/2010/main" val="3081515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F18498-1159-498D-8DC7-E1A69C582DF5}" type="slidenum">
              <a:rPr lang="en-US" smtClean="0"/>
              <a:pPr/>
              <a:t>12</a:t>
            </a:fld>
            <a:endParaRPr lang="en-US" dirty="0"/>
          </a:p>
        </p:txBody>
      </p:sp>
    </p:spTree>
    <p:extLst>
      <p:ext uri="{BB962C8B-B14F-4D97-AF65-F5344CB8AC3E}">
        <p14:creationId xmlns:p14="http://schemas.microsoft.com/office/powerpoint/2010/main" val="1602512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F18498-1159-498D-8DC7-E1A69C582DF5}" type="slidenum">
              <a:rPr lang="en-US" smtClean="0"/>
              <a:pPr/>
              <a:t>13</a:t>
            </a:fld>
            <a:endParaRPr lang="en-US" dirty="0"/>
          </a:p>
        </p:txBody>
      </p:sp>
    </p:spTree>
    <p:extLst>
      <p:ext uri="{BB962C8B-B14F-4D97-AF65-F5344CB8AC3E}">
        <p14:creationId xmlns:p14="http://schemas.microsoft.com/office/powerpoint/2010/main" val="22811498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F18498-1159-498D-8DC7-E1A69C582DF5}" type="slidenum">
              <a:rPr lang="en-US" smtClean="0"/>
              <a:pPr/>
              <a:t>14</a:t>
            </a:fld>
            <a:endParaRPr lang="en-US" dirty="0"/>
          </a:p>
        </p:txBody>
      </p:sp>
    </p:spTree>
    <p:extLst>
      <p:ext uri="{BB962C8B-B14F-4D97-AF65-F5344CB8AC3E}">
        <p14:creationId xmlns:p14="http://schemas.microsoft.com/office/powerpoint/2010/main" val="21497984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4A21996-4DFE-124B-A26B-5352ECD3E5C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6350"/>
            <a:ext cx="9144000" cy="4744720"/>
          </a:xfrm>
          <a:prstGeom prst="rect">
            <a:avLst/>
          </a:prstGeom>
        </p:spPr>
      </p:pic>
      <p:sp>
        <p:nvSpPr>
          <p:cNvPr id="14" name="Rectangle 13">
            <a:extLst>
              <a:ext uri="{FF2B5EF4-FFF2-40B4-BE49-F238E27FC236}">
                <a16:creationId xmlns:a16="http://schemas.microsoft.com/office/drawing/2014/main" id="{C8D4E020-751E-F343-9079-2EEF6CD8BA64}"/>
              </a:ext>
            </a:extLst>
          </p:cNvPr>
          <p:cNvSpPr/>
          <p:nvPr userDrawn="1"/>
        </p:nvSpPr>
        <p:spPr>
          <a:xfrm>
            <a:off x="-926" y="1583598"/>
            <a:ext cx="5943600" cy="3149066"/>
          </a:xfrm>
          <a:prstGeom prst="rect">
            <a:avLst/>
          </a:prstGeom>
          <a:gradFill>
            <a:gsLst>
              <a:gs pos="70000">
                <a:srgbClr val="07254B">
                  <a:alpha val="80000"/>
                </a:srgbClr>
              </a:gs>
              <a:gs pos="100000">
                <a:schemeClr val="tx2">
                  <a:lumMod val="7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0" y="4752788"/>
            <a:ext cx="9144000" cy="411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ctrTitle" hasCustomPrompt="1"/>
          </p:nvPr>
        </p:nvSpPr>
        <p:spPr>
          <a:xfrm>
            <a:off x="381000" y="1626160"/>
            <a:ext cx="4800601" cy="1478906"/>
          </a:xfrm>
          <a:prstGeom prst="rect">
            <a:avLst/>
          </a:prstGeom>
        </p:spPr>
        <p:txBody>
          <a:bodyPr lIns="0" tIns="0" rIns="0" bIns="0" anchor="ctr" anchorCtr="0">
            <a:normAutofit/>
          </a:bodyPr>
          <a:lstStyle>
            <a:lvl1pPr marL="0" marR="0" indent="0" algn="l" defTabSz="685800" rtl="0" eaLnBrk="1" fontAlgn="auto" latinLnBrk="0" hangingPunct="1">
              <a:lnSpc>
                <a:spcPct val="90000"/>
              </a:lnSpc>
              <a:spcBef>
                <a:spcPct val="0"/>
              </a:spcBef>
              <a:spcAft>
                <a:spcPts val="0"/>
              </a:spcAft>
              <a:buClrTx/>
              <a:buSzTx/>
              <a:buFontTx/>
              <a:buNone/>
              <a:tabLst/>
              <a:defRPr sz="2600" b="0">
                <a:solidFill>
                  <a:schemeClr val="bg1"/>
                </a:solidFill>
                <a:latin typeface="+mn-lt"/>
              </a:defRPr>
            </a:lvl1pPr>
          </a:lstStyle>
          <a:p>
            <a:r>
              <a:rPr lang="en-US" dirty="0"/>
              <a:t>Click to edit Master </a:t>
            </a:r>
            <a:br>
              <a:rPr lang="en-US" dirty="0"/>
            </a:br>
            <a:r>
              <a:rPr lang="en-US" dirty="0"/>
              <a:t>title style</a:t>
            </a:r>
          </a:p>
        </p:txBody>
      </p:sp>
      <p:sp>
        <p:nvSpPr>
          <p:cNvPr id="9" name="TextBox 8"/>
          <p:cNvSpPr txBox="1"/>
          <p:nvPr userDrawn="1"/>
        </p:nvSpPr>
        <p:spPr>
          <a:xfrm>
            <a:off x="381001" y="4019550"/>
            <a:ext cx="1981199" cy="461665"/>
          </a:xfrm>
          <a:prstGeom prst="rect">
            <a:avLst/>
          </a:prstGeom>
          <a:noFill/>
        </p:spPr>
        <p:txBody>
          <a:bodyPr wrap="square" lIns="0" tIns="0" rIns="0" bIns="0" rtlCol="0">
            <a:spAutoFit/>
          </a:bodyPr>
          <a:lstStyle/>
          <a:p>
            <a:r>
              <a:rPr lang="en-US" sz="1000" dirty="0">
                <a:solidFill>
                  <a:schemeClr val="bg1"/>
                </a:solidFill>
                <a:latin typeface="+mn-lt"/>
                <a:cs typeface="Arial" panose="020B0604020202020204" pitchFamily="34" charset="0"/>
              </a:rPr>
              <a:t>Software Engineering Institute</a:t>
            </a:r>
          </a:p>
          <a:p>
            <a:r>
              <a:rPr lang="en-US" sz="1000" dirty="0">
                <a:solidFill>
                  <a:schemeClr val="bg1"/>
                </a:solidFill>
                <a:latin typeface="+mn-lt"/>
                <a:cs typeface="Arial" panose="020B0604020202020204" pitchFamily="34" charset="0"/>
              </a:rPr>
              <a:t>Carnegie Mellon University</a:t>
            </a:r>
          </a:p>
          <a:p>
            <a:r>
              <a:rPr lang="en-US" sz="1000" dirty="0">
                <a:solidFill>
                  <a:schemeClr val="bg1"/>
                </a:solidFill>
                <a:latin typeface="+mn-lt"/>
                <a:cs typeface="Arial" panose="020B0604020202020204" pitchFamily="34" charset="0"/>
              </a:rPr>
              <a:t>Pittsburgh, PA  15213</a:t>
            </a:r>
          </a:p>
        </p:txBody>
      </p:sp>
      <p:sp>
        <p:nvSpPr>
          <p:cNvPr id="10" name="Subtitle 2"/>
          <p:cNvSpPr>
            <a:spLocks noGrp="1"/>
          </p:cNvSpPr>
          <p:nvPr>
            <p:ph type="subTitle" idx="1"/>
          </p:nvPr>
        </p:nvSpPr>
        <p:spPr>
          <a:xfrm>
            <a:off x="381001" y="3272825"/>
            <a:ext cx="3390900" cy="615950"/>
          </a:xfrm>
          <a:prstGeom prst="rect">
            <a:avLst/>
          </a:prstGeom>
        </p:spPr>
        <p:txBody>
          <a:bodyPr lIns="0" tIns="0" rIns="0" bIns="0">
            <a:normAutofit/>
          </a:bodyPr>
          <a:lstStyle>
            <a:lvl1pPr marL="0" indent="0" algn="l">
              <a:buNone/>
              <a:defRPr sz="1200">
                <a:solidFill>
                  <a:schemeClr val="bg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8" name="Rectangle 7"/>
          <p:cNvSpPr/>
          <p:nvPr userDrawn="1"/>
        </p:nvSpPr>
        <p:spPr>
          <a:xfrm>
            <a:off x="0" y="4739072"/>
            <a:ext cx="9144000" cy="1371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81000" y="4836583"/>
            <a:ext cx="1435608" cy="243783"/>
          </a:xfrm>
          <a:prstGeom prst="rect">
            <a:avLst/>
          </a:prstGeom>
        </p:spPr>
      </p:pic>
      <p:pic>
        <p:nvPicPr>
          <p:cNvPr id="13" name="Picture 12">
            <a:extLst>
              <a:ext uri="{FF2B5EF4-FFF2-40B4-BE49-F238E27FC236}">
                <a16:creationId xmlns:a16="http://schemas.microsoft.com/office/drawing/2014/main" id="{B27613E7-5B5A-4940-9B7B-568DBE3B56D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24673" y="0"/>
            <a:ext cx="1317683" cy="1435100"/>
          </a:xfrm>
          <a:prstGeom prst="rect">
            <a:avLst/>
          </a:prstGeom>
        </p:spPr>
      </p:pic>
      <p:sp>
        <p:nvSpPr>
          <p:cNvPr id="12" name="TextBox 11">
            <a:extLst>
              <a:ext uri="{FF2B5EF4-FFF2-40B4-BE49-F238E27FC236}">
                <a16:creationId xmlns:a16="http://schemas.microsoft.com/office/drawing/2014/main" id="{748814C5-E021-044F-B60E-BF7880E15ABD}"/>
              </a:ext>
            </a:extLst>
          </p:cNvPr>
          <p:cNvSpPr txBox="1"/>
          <p:nvPr userDrawn="1"/>
        </p:nvSpPr>
        <p:spPr>
          <a:xfrm>
            <a:off x="6339783" y="4864427"/>
            <a:ext cx="2095500" cy="11926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 kern="1200" dirty="0">
                <a:solidFill>
                  <a:srgbClr val="000000"/>
                </a:solidFill>
                <a:latin typeface="Arial"/>
                <a:ea typeface="+mn-ea"/>
                <a:cs typeface="Arial"/>
              </a:rPr>
              <a:t>[</a:t>
            </a:r>
            <a:r>
              <a:rPr lang="en-US" sz="375" kern="1200" dirty="0">
                <a:solidFill>
                  <a:srgbClr val="000000"/>
                </a:solidFill>
                <a:latin typeface="Arial"/>
                <a:ea typeface="+mn-ea"/>
                <a:cs typeface="Arial"/>
              </a:rPr>
              <a:t>DISTRIBUTION STATEMENT A] Approved for public release and unlimited distribution.</a:t>
            </a:r>
          </a:p>
          <a:p>
            <a:endParaRPr lang="en-US" sz="375" dirty="0">
              <a:solidFill>
                <a:srgbClr val="000000"/>
              </a:solidFill>
              <a:latin typeface="Arial"/>
              <a:cs typeface="Arial"/>
            </a:endParaRPr>
          </a:p>
        </p:txBody>
      </p:sp>
    </p:spTree>
    <p:extLst>
      <p:ext uri="{BB962C8B-B14F-4D97-AF65-F5344CB8AC3E}">
        <p14:creationId xmlns:p14="http://schemas.microsoft.com/office/powerpoint/2010/main" val="1985696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ajor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hasCustomPrompt="1"/>
          </p:nvPr>
        </p:nvSpPr>
        <p:spPr>
          <a:xfrm>
            <a:off x="381001" y="967763"/>
            <a:ext cx="5524499" cy="3547087"/>
          </a:xfrm>
          <a:noFill/>
        </p:spPr>
        <p:txBody>
          <a:bodyPr/>
          <a:lstStyle>
            <a:lvl1pPr>
              <a:defRPr/>
            </a:lvl1pPr>
          </a:lstStyle>
          <a:p>
            <a:pPr lvl="0"/>
            <a:r>
              <a:rPr lang="en-US" dirty="0"/>
              <a:t>Click to insert Image or Table</a:t>
            </a:r>
          </a:p>
        </p:txBody>
      </p:sp>
      <p:sp>
        <p:nvSpPr>
          <p:cNvPr id="4" name="Content Placeholder 3"/>
          <p:cNvSpPr>
            <a:spLocks noGrp="1"/>
          </p:cNvSpPr>
          <p:nvPr>
            <p:ph sz="half" idx="2"/>
          </p:nvPr>
        </p:nvSpPr>
        <p:spPr>
          <a:xfrm>
            <a:off x="6057901" y="918187"/>
            <a:ext cx="2666999" cy="3694228"/>
          </a:xfrm>
        </p:spPr>
        <p:txBody>
          <a:body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312680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Slide" type="obj">
  <p:cSld name="Content Slide">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26" name="Google Shape;26;p4" descr="C:\Users\admin\AppData\Local\Temp\SNAGHTML820a0cb.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8382000" y="4629149"/>
            <a:ext cx="489858" cy="533402"/>
          </a:xfrm>
          <a:prstGeom prst="rect">
            <a:avLst/>
          </a:prstGeom>
          <a:noFill/>
          <a:ln>
            <a:noFill/>
          </a:ln>
        </p:spPr>
      </p:pic>
    </p:spTree>
    <p:extLst>
      <p:ext uri="{BB962C8B-B14F-4D97-AF65-F5344CB8AC3E}">
        <p14:creationId xmlns:p14="http://schemas.microsoft.com/office/powerpoint/2010/main" val="12083245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Slide" type="blank">
  <p:cSld name="Blank Slide">
    <p:spTree>
      <p:nvGrpSpPr>
        <p:cNvPr id="1" name="Shape 27"/>
        <p:cNvGrpSpPr/>
        <p:nvPr/>
      </p:nvGrpSpPr>
      <p:grpSpPr>
        <a:xfrm>
          <a:off x="0" y="0"/>
          <a:ext cx="0" cy="0"/>
          <a:chOff x="0" y="0"/>
          <a:chExt cx="0" cy="0"/>
        </a:xfrm>
      </p:grpSpPr>
      <p:pic>
        <p:nvPicPr>
          <p:cNvPr id="29" name="Google Shape;29;p5" descr="C:\Users\admin\AppData\Local\Temp\SNAGHTML820a0cb.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8382000" y="4629149"/>
            <a:ext cx="489858" cy="533402"/>
          </a:xfrm>
          <a:prstGeom prst="rect">
            <a:avLst/>
          </a:prstGeom>
          <a:noFill/>
          <a:ln>
            <a:noFill/>
          </a:ln>
        </p:spPr>
      </p:pic>
    </p:spTree>
    <p:extLst>
      <p:ext uri="{BB962C8B-B14F-4D97-AF65-F5344CB8AC3E}">
        <p14:creationId xmlns:p14="http://schemas.microsoft.com/office/powerpoint/2010/main" val="20992890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381001" y="924503"/>
            <a:ext cx="8340968" cy="3662653"/>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p:txBody>
      </p:sp>
      <p:sp>
        <p:nvSpPr>
          <p:cNvPr id="6" name="Text Placeholder 7"/>
          <p:cNvSpPr>
            <a:spLocks noGrp="1"/>
          </p:cNvSpPr>
          <p:nvPr>
            <p:ph type="body" sz="quarter" idx="10" hasCustomPrompt="1"/>
          </p:nvPr>
        </p:nvSpPr>
        <p:spPr>
          <a:xfrm>
            <a:off x="381000" y="32031"/>
            <a:ext cx="5524500" cy="106859"/>
          </a:xfrm>
        </p:spPr>
        <p:txBody>
          <a:bodyPr anchor="t" anchorCtr="0">
            <a:noAutofit/>
          </a:bodyPr>
          <a:lstStyle>
            <a:lvl1pPr marL="0" indent="0" algn="l" defTabSz="685800" rtl="0" eaLnBrk="1" latinLnBrk="0" hangingPunct="1">
              <a:lnSpc>
                <a:spcPct val="100000"/>
              </a:lnSpc>
              <a:spcBef>
                <a:spcPts val="750"/>
              </a:spcBef>
              <a:buFont typeface="Arial" panose="020B0604020202020204" pitchFamily="34" charset="0"/>
              <a:buNone/>
              <a:defRPr lang="en-US" sz="675" kern="1200" dirty="0">
                <a:solidFill>
                  <a:schemeClr val="tx1"/>
                </a:solidFill>
                <a:latin typeface="Arial" panose="020B0604020202020204" pitchFamily="34" charset="0"/>
                <a:ea typeface="+mn-ea"/>
                <a:cs typeface="Arial" panose="020B0604020202020204" pitchFamily="34" charset="0"/>
              </a:defRPr>
            </a:lvl1pPr>
          </a:lstStyle>
          <a:p>
            <a:pPr lvl="0"/>
            <a:r>
              <a:rPr lang="en-US" dirty="0"/>
              <a:t>Section (optional)</a:t>
            </a:r>
          </a:p>
        </p:txBody>
      </p:sp>
    </p:spTree>
    <p:extLst>
      <p:ext uri="{BB962C8B-B14F-4D97-AF65-F5344CB8AC3E}">
        <p14:creationId xmlns:p14="http://schemas.microsoft.com/office/powerpoint/2010/main" val="241242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hoto">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4024F67-0385-8445-B36C-3BFA7E4AD6D0}"/>
              </a:ext>
            </a:extLst>
          </p:cNvPr>
          <p:cNvSpPr/>
          <p:nvPr userDrawn="1"/>
        </p:nvSpPr>
        <p:spPr>
          <a:xfrm>
            <a:off x="0" y="-6350"/>
            <a:ext cx="9144000" cy="474472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0C34CE3C-AF3D-7941-A30C-9D5279501C5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196"/>
          <a:stretch/>
        </p:blipFill>
        <p:spPr>
          <a:xfrm>
            <a:off x="6102350" y="6350"/>
            <a:ext cx="2667000" cy="4744720"/>
          </a:xfrm>
          <a:prstGeom prst="rect">
            <a:avLst/>
          </a:prstGeom>
        </p:spPr>
      </p:pic>
      <p:sp>
        <p:nvSpPr>
          <p:cNvPr id="5" name="Title 1"/>
          <p:cNvSpPr>
            <a:spLocks noGrp="1"/>
          </p:cNvSpPr>
          <p:nvPr>
            <p:ph type="title" hasCustomPrompt="1"/>
          </p:nvPr>
        </p:nvSpPr>
        <p:spPr bwMode="white">
          <a:xfrm>
            <a:off x="381001" y="1898252"/>
            <a:ext cx="4800599" cy="211597"/>
          </a:xfrm>
          <a:prstGeom prst="rect">
            <a:avLst/>
          </a:prstGeom>
        </p:spPr>
        <p:txBody>
          <a:bodyPr lIns="0" tIns="0" rIns="0" bIns="0" anchor="b" anchorCtr="0"/>
          <a:lstStyle>
            <a:lvl1pPr algn="l">
              <a:defRPr sz="1200" b="0" cap="none">
                <a:solidFill>
                  <a:schemeClr val="bg1"/>
                </a:solidFill>
                <a:latin typeface="+mn-lt"/>
              </a:defRPr>
            </a:lvl1pPr>
          </a:lstStyle>
          <a:p>
            <a:r>
              <a:rPr lang="en-US" dirty="0"/>
              <a:t>Click To Edit Presentation Title</a:t>
            </a:r>
          </a:p>
        </p:txBody>
      </p:sp>
      <p:sp>
        <p:nvSpPr>
          <p:cNvPr id="6" name="Text Placeholder 3"/>
          <p:cNvSpPr>
            <a:spLocks noGrp="1"/>
          </p:cNvSpPr>
          <p:nvPr>
            <p:ph type="body" sz="quarter" idx="10" hasCustomPrompt="1"/>
          </p:nvPr>
        </p:nvSpPr>
        <p:spPr bwMode="white">
          <a:xfrm>
            <a:off x="381002" y="2131716"/>
            <a:ext cx="4800600" cy="352425"/>
          </a:xfrm>
          <a:prstGeom prst="rect">
            <a:avLst/>
          </a:prstGeom>
        </p:spPr>
        <p:txBody>
          <a:bodyPr lIns="0" tIns="0" rIns="0" bIns="0"/>
          <a:lstStyle>
            <a:lvl1pPr>
              <a:defRPr sz="2400" b="0">
                <a:solidFill>
                  <a:schemeClr val="bg1"/>
                </a:solidFill>
                <a:latin typeface="+mn-lt"/>
              </a:defRPr>
            </a:lvl1pPr>
          </a:lstStyle>
          <a:p>
            <a:pPr lvl="0"/>
            <a:r>
              <a:rPr lang="en-US" dirty="0"/>
              <a:t>Click to edit Section Title</a:t>
            </a:r>
          </a:p>
        </p:txBody>
      </p:sp>
      <p:pic>
        <p:nvPicPr>
          <p:cNvPr id="8" name="Picture 7">
            <a:extLst>
              <a:ext uri="{FF2B5EF4-FFF2-40B4-BE49-F238E27FC236}">
                <a16:creationId xmlns:a16="http://schemas.microsoft.com/office/drawing/2014/main" id="{60C7192F-1E54-FD4A-A225-F0891DAC66E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24673" y="0"/>
            <a:ext cx="1317683" cy="1435100"/>
          </a:xfrm>
          <a:prstGeom prst="rect">
            <a:avLst/>
          </a:prstGeom>
        </p:spPr>
      </p:pic>
    </p:spTree>
    <p:extLst>
      <p:ext uri="{BB962C8B-B14F-4D97-AF65-F5344CB8AC3E}">
        <p14:creationId xmlns:p14="http://schemas.microsoft.com/office/powerpoint/2010/main" val="167794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ection Divider plain">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7C96AAA-2DE7-1D45-9C2D-529BCC5AD0E4}"/>
              </a:ext>
            </a:extLst>
          </p:cNvPr>
          <p:cNvSpPr/>
          <p:nvPr userDrawn="1"/>
        </p:nvSpPr>
        <p:spPr>
          <a:xfrm>
            <a:off x="0" y="-6350"/>
            <a:ext cx="9144000" cy="474472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E462E106-E662-5B48-AFD4-8E1D051AD49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196"/>
          <a:stretch/>
        </p:blipFill>
        <p:spPr>
          <a:xfrm>
            <a:off x="6102350" y="6350"/>
            <a:ext cx="2667000" cy="4744720"/>
          </a:xfrm>
          <a:prstGeom prst="rect">
            <a:avLst/>
          </a:prstGeom>
        </p:spPr>
      </p:pic>
      <p:pic>
        <p:nvPicPr>
          <p:cNvPr id="9" name="Picture 8">
            <a:extLst>
              <a:ext uri="{FF2B5EF4-FFF2-40B4-BE49-F238E27FC236}">
                <a16:creationId xmlns:a16="http://schemas.microsoft.com/office/drawing/2014/main" id="{D955F36B-72CE-EE4F-AD5A-9CD02A36CA1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24673" y="0"/>
            <a:ext cx="1317683" cy="1435100"/>
          </a:xfrm>
          <a:prstGeom prst="rect">
            <a:avLst/>
          </a:prstGeom>
        </p:spPr>
      </p:pic>
      <p:sp>
        <p:nvSpPr>
          <p:cNvPr id="12" name="Title 1"/>
          <p:cNvSpPr>
            <a:spLocks noGrp="1"/>
          </p:cNvSpPr>
          <p:nvPr>
            <p:ph type="title" hasCustomPrompt="1"/>
          </p:nvPr>
        </p:nvSpPr>
        <p:spPr bwMode="white">
          <a:xfrm>
            <a:off x="381001" y="1901043"/>
            <a:ext cx="4800599" cy="211597"/>
          </a:xfrm>
          <a:prstGeom prst="rect">
            <a:avLst/>
          </a:prstGeom>
        </p:spPr>
        <p:txBody>
          <a:bodyPr lIns="0" tIns="0" rIns="0" bIns="0" anchor="b" anchorCtr="0"/>
          <a:lstStyle>
            <a:lvl1pPr algn="l">
              <a:defRPr sz="1200" b="0" cap="none">
                <a:solidFill>
                  <a:schemeClr val="bg1"/>
                </a:solidFill>
                <a:latin typeface="+mn-lt"/>
              </a:defRPr>
            </a:lvl1pPr>
          </a:lstStyle>
          <a:p>
            <a:r>
              <a:rPr lang="en-US" dirty="0"/>
              <a:t>Click To Edit Presentation Title</a:t>
            </a:r>
          </a:p>
        </p:txBody>
      </p:sp>
      <p:sp>
        <p:nvSpPr>
          <p:cNvPr id="13" name="Text Placeholder 3"/>
          <p:cNvSpPr>
            <a:spLocks noGrp="1"/>
          </p:cNvSpPr>
          <p:nvPr>
            <p:ph type="body" sz="quarter" idx="10" hasCustomPrompt="1"/>
          </p:nvPr>
        </p:nvSpPr>
        <p:spPr bwMode="white">
          <a:xfrm>
            <a:off x="381002" y="2343509"/>
            <a:ext cx="4800600" cy="352425"/>
          </a:xfrm>
          <a:prstGeom prst="rect">
            <a:avLst/>
          </a:prstGeom>
        </p:spPr>
        <p:txBody>
          <a:bodyPr lIns="0" tIns="0" rIns="0" bIns="0"/>
          <a:lstStyle>
            <a:lvl1pPr>
              <a:defRPr sz="2400" b="0">
                <a:solidFill>
                  <a:schemeClr val="bg1"/>
                </a:solidFill>
                <a:latin typeface="+mn-lt"/>
              </a:defRPr>
            </a:lvl1pPr>
          </a:lstStyle>
          <a:p>
            <a:pPr lvl="0"/>
            <a:r>
              <a:rPr lang="en-US" dirty="0"/>
              <a:t>Click to edit Subsection Title</a:t>
            </a:r>
          </a:p>
        </p:txBody>
      </p:sp>
      <p:sp>
        <p:nvSpPr>
          <p:cNvPr id="3" name="Text Placeholder 2">
            <a:extLst>
              <a:ext uri="{FF2B5EF4-FFF2-40B4-BE49-F238E27FC236}">
                <a16:creationId xmlns:a16="http://schemas.microsoft.com/office/drawing/2014/main" id="{4190BC8F-04C7-224D-8AA8-C634AF08907C}"/>
              </a:ext>
            </a:extLst>
          </p:cNvPr>
          <p:cNvSpPr>
            <a:spLocks noGrp="1"/>
          </p:cNvSpPr>
          <p:nvPr>
            <p:ph type="body" sz="quarter" idx="11" hasCustomPrompt="1"/>
          </p:nvPr>
        </p:nvSpPr>
        <p:spPr>
          <a:xfrm>
            <a:off x="381000" y="2143369"/>
            <a:ext cx="4800600" cy="184150"/>
          </a:xfrm>
        </p:spPr>
        <p:txBody>
          <a:bodyPr/>
          <a:lstStyle>
            <a:lvl1pPr>
              <a:defRPr sz="1200" b="1">
                <a:solidFill>
                  <a:schemeClr val="bg1"/>
                </a:solidFill>
                <a:latin typeface="+mn-lt"/>
              </a:defRPr>
            </a:lvl1pPr>
          </a:lstStyle>
          <a:p>
            <a:pPr lvl="0"/>
            <a:r>
              <a:rPr lang="en-US" dirty="0"/>
              <a:t>Click to Edit Section Title</a:t>
            </a:r>
          </a:p>
        </p:txBody>
      </p:sp>
    </p:spTree>
    <p:extLst>
      <p:ext uri="{BB962C8B-B14F-4D97-AF65-F5344CB8AC3E}">
        <p14:creationId xmlns:p14="http://schemas.microsoft.com/office/powerpoint/2010/main" val="2701543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Content Placeholder 3"/>
          <p:cNvSpPr>
            <a:spLocks noGrp="1"/>
          </p:cNvSpPr>
          <p:nvPr>
            <p:ph sz="half" idx="2"/>
          </p:nvPr>
        </p:nvSpPr>
        <p:spPr>
          <a:xfrm>
            <a:off x="3238501" y="807673"/>
            <a:ext cx="5486399" cy="3764327"/>
          </a:xfrm>
        </p:spPr>
        <p:txBody>
          <a:bodyPr/>
          <a:lstStyle>
            <a:lvl1pPr>
              <a:defRPr b="1"/>
            </a:lvl1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355324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381001" y="924503"/>
            <a:ext cx="8340968" cy="3662653"/>
          </a:xfrm>
        </p:spPr>
        <p:txBody>
          <a:body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86351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1000" y="918186"/>
            <a:ext cx="4114800" cy="3699281"/>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48201" y="918186"/>
            <a:ext cx="4076699" cy="3699281"/>
          </a:xfrm>
        </p:spPr>
        <p:txBody>
          <a:body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367020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2" name="Title 1"/>
          <p:cNvSpPr>
            <a:spLocks noGrp="1"/>
          </p:cNvSpPr>
          <p:nvPr>
            <p:ph type="title"/>
          </p:nvPr>
        </p:nvSpPr>
        <p:spPr>
          <a:xfrm>
            <a:off x="381000" y="171740"/>
            <a:ext cx="7620000" cy="68550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81000" y="918186"/>
            <a:ext cx="2705100" cy="370433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8" name="Content Placeholder 2"/>
          <p:cNvSpPr>
            <a:spLocks noGrp="1"/>
          </p:cNvSpPr>
          <p:nvPr>
            <p:ph sz="half" idx="13"/>
          </p:nvPr>
        </p:nvSpPr>
        <p:spPr>
          <a:xfrm>
            <a:off x="3238501" y="918186"/>
            <a:ext cx="2666999" cy="370433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9" name="Content Placeholder 2"/>
          <p:cNvSpPr>
            <a:spLocks noGrp="1"/>
          </p:cNvSpPr>
          <p:nvPr>
            <p:ph sz="half" idx="14"/>
          </p:nvPr>
        </p:nvSpPr>
        <p:spPr>
          <a:xfrm>
            <a:off x="6057900" y="918186"/>
            <a:ext cx="2667000" cy="3704333"/>
          </a:xfrm>
        </p:spPr>
        <p:txBody>
          <a:body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48712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ur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1000" y="915259"/>
            <a:ext cx="1981200" cy="3717291"/>
          </a:xfrm>
        </p:spPr>
        <p:txBody>
          <a:bodyPr/>
          <a:lstStyle>
            <a:lvl1pPr>
              <a:defRPr sz="1400"/>
            </a:lvl1pPr>
            <a:lvl2pPr>
              <a:spcBef>
                <a:spcPts val="200"/>
              </a:spcBef>
              <a:defRPr sz="1400"/>
            </a:lvl2pPr>
            <a:lvl3pPr>
              <a:spcBef>
                <a:spcPts val="200"/>
              </a:spcBef>
              <a:defRPr sz="1200"/>
            </a:lvl3pPr>
            <a:lvl4pPr>
              <a:spcBef>
                <a:spcPts val="200"/>
              </a:spcBef>
              <a:defRPr sz="1200"/>
            </a:lvl4pPr>
          </a:lstStyle>
          <a:p>
            <a:pPr lvl="0"/>
            <a:r>
              <a:rPr lang="en-US"/>
              <a:t>Edit Master text styles</a:t>
            </a:r>
          </a:p>
          <a:p>
            <a:pPr lvl="1"/>
            <a:r>
              <a:rPr lang="en-US"/>
              <a:t>Second level</a:t>
            </a:r>
          </a:p>
          <a:p>
            <a:pPr lvl="2"/>
            <a:r>
              <a:rPr lang="en-US"/>
              <a:t>Third level</a:t>
            </a:r>
          </a:p>
          <a:p>
            <a:pPr lvl="3"/>
            <a:r>
              <a:rPr lang="en-US"/>
              <a:t>Fourth level</a:t>
            </a:r>
          </a:p>
        </p:txBody>
      </p:sp>
      <p:sp>
        <p:nvSpPr>
          <p:cNvPr id="17" name="Content Placeholder 2"/>
          <p:cNvSpPr>
            <a:spLocks noGrp="1"/>
          </p:cNvSpPr>
          <p:nvPr>
            <p:ph sz="half" idx="12"/>
          </p:nvPr>
        </p:nvSpPr>
        <p:spPr>
          <a:xfrm>
            <a:off x="2514600" y="915259"/>
            <a:ext cx="1981200" cy="3717291"/>
          </a:xfrm>
        </p:spPr>
        <p:txBody>
          <a:bodyPr/>
          <a:lstStyle>
            <a:lvl1pPr>
              <a:defRPr sz="1400"/>
            </a:lvl1pPr>
            <a:lvl2pPr>
              <a:spcBef>
                <a:spcPts val="200"/>
              </a:spcBef>
              <a:defRPr sz="1400"/>
            </a:lvl2pPr>
            <a:lvl3pPr>
              <a:spcBef>
                <a:spcPts val="200"/>
              </a:spcBef>
              <a:defRPr sz="1200"/>
            </a:lvl3pPr>
            <a:lvl4pPr>
              <a:spcBef>
                <a:spcPts val="200"/>
              </a:spcBef>
              <a:defRPr sz="1200"/>
            </a:lvl4pPr>
          </a:lstStyle>
          <a:p>
            <a:pPr lvl="0"/>
            <a:r>
              <a:rPr lang="en-US"/>
              <a:t>Edit Master text styles</a:t>
            </a:r>
          </a:p>
          <a:p>
            <a:pPr lvl="1"/>
            <a:r>
              <a:rPr lang="en-US"/>
              <a:t>Second level</a:t>
            </a:r>
          </a:p>
          <a:p>
            <a:pPr lvl="2"/>
            <a:r>
              <a:rPr lang="en-US"/>
              <a:t>Third level</a:t>
            </a:r>
          </a:p>
          <a:p>
            <a:pPr lvl="3"/>
            <a:r>
              <a:rPr lang="en-US"/>
              <a:t>Fourth level</a:t>
            </a:r>
          </a:p>
        </p:txBody>
      </p:sp>
      <p:sp>
        <p:nvSpPr>
          <p:cNvPr id="19" name="Content Placeholder 2"/>
          <p:cNvSpPr>
            <a:spLocks noGrp="1"/>
          </p:cNvSpPr>
          <p:nvPr>
            <p:ph sz="half" idx="13"/>
          </p:nvPr>
        </p:nvSpPr>
        <p:spPr>
          <a:xfrm>
            <a:off x="4648200" y="915259"/>
            <a:ext cx="1981200" cy="3717291"/>
          </a:xfrm>
        </p:spPr>
        <p:txBody>
          <a:bodyPr/>
          <a:lstStyle>
            <a:lvl1pPr>
              <a:defRPr sz="1400"/>
            </a:lvl1pPr>
            <a:lvl2pPr>
              <a:spcBef>
                <a:spcPts val="200"/>
              </a:spcBef>
              <a:defRPr sz="1400"/>
            </a:lvl2pPr>
            <a:lvl3pPr>
              <a:spcBef>
                <a:spcPts val="200"/>
              </a:spcBef>
              <a:defRPr sz="1200"/>
            </a:lvl3pPr>
            <a:lvl4pPr>
              <a:spcBef>
                <a:spcPts val="200"/>
              </a:spcBef>
              <a:defRPr sz="1200"/>
            </a:lvl4pPr>
          </a:lstStyle>
          <a:p>
            <a:pPr lvl="0"/>
            <a:r>
              <a:rPr lang="en-US"/>
              <a:t>Edit Master text styles</a:t>
            </a:r>
          </a:p>
          <a:p>
            <a:pPr lvl="1"/>
            <a:r>
              <a:rPr lang="en-US"/>
              <a:t>Second level</a:t>
            </a:r>
          </a:p>
          <a:p>
            <a:pPr lvl="2"/>
            <a:r>
              <a:rPr lang="en-US"/>
              <a:t>Third level</a:t>
            </a:r>
          </a:p>
          <a:p>
            <a:pPr lvl="3"/>
            <a:r>
              <a:rPr lang="en-US"/>
              <a:t>Fourth level</a:t>
            </a:r>
          </a:p>
        </p:txBody>
      </p:sp>
      <p:sp>
        <p:nvSpPr>
          <p:cNvPr id="20" name="Content Placeholder 2"/>
          <p:cNvSpPr>
            <a:spLocks noGrp="1"/>
          </p:cNvSpPr>
          <p:nvPr>
            <p:ph sz="half" idx="14"/>
          </p:nvPr>
        </p:nvSpPr>
        <p:spPr>
          <a:xfrm>
            <a:off x="6781800" y="915259"/>
            <a:ext cx="1943100" cy="3717291"/>
          </a:xfrm>
        </p:spPr>
        <p:txBody>
          <a:bodyPr/>
          <a:lstStyle>
            <a:lvl1pPr>
              <a:defRPr sz="1400"/>
            </a:lvl1pPr>
            <a:lvl2pPr>
              <a:spcBef>
                <a:spcPts val="200"/>
              </a:spcBef>
              <a:defRPr sz="1400"/>
            </a:lvl2pPr>
            <a:lvl3pPr>
              <a:spcBef>
                <a:spcPts val="200"/>
              </a:spcBef>
              <a:defRPr sz="1200"/>
            </a:lvl3pPr>
            <a:lvl4pPr>
              <a:spcBef>
                <a:spcPts val="200"/>
              </a:spcBef>
              <a:defRPr sz="1200"/>
            </a:lvl4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975094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inor Column">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81000" y="971550"/>
            <a:ext cx="2705100" cy="3543300"/>
          </a:xfrm>
          <a:noFill/>
        </p:spPr>
        <p:txBody>
          <a:bodyPr/>
          <a:lstStyle>
            <a:lvl1pPr>
              <a:defRPr/>
            </a:lvl1pPr>
          </a:lstStyle>
          <a:p>
            <a:pPr lvl="0"/>
            <a:r>
              <a:rPr lang="en-US" dirty="0"/>
              <a:t>Click to insert Image or Table</a:t>
            </a:r>
          </a:p>
        </p:txBody>
      </p:sp>
      <p:sp>
        <p:nvSpPr>
          <p:cNvPr id="4" name="Content Placeholder 3"/>
          <p:cNvSpPr>
            <a:spLocks noGrp="1"/>
          </p:cNvSpPr>
          <p:nvPr>
            <p:ph sz="half" idx="2"/>
          </p:nvPr>
        </p:nvSpPr>
        <p:spPr>
          <a:xfrm>
            <a:off x="3238501" y="918187"/>
            <a:ext cx="5486399" cy="3689178"/>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2465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171740"/>
            <a:ext cx="7772400" cy="639577"/>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81001" y="933450"/>
            <a:ext cx="8340968" cy="363855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Slide Number Placeholder 5"/>
          <p:cNvSpPr txBox="1">
            <a:spLocks/>
          </p:cNvSpPr>
          <p:nvPr userDrawn="1"/>
        </p:nvSpPr>
        <p:spPr>
          <a:xfrm>
            <a:off x="8320515" y="4802983"/>
            <a:ext cx="401455" cy="273844"/>
          </a:xfrm>
          <a:prstGeom prst="rect">
            <a:avLst/>
          </a:prstGeom>
        </p:spPr>
        <p:txBody>
          <a:bodyPr vert="horz" lIns="0" tIns="0" rIns="0" bIns="0" rtlCol="0" anchor="ctr"/>
          <a:lstStyle>
            <a:defPPr>
              <a:defRPr lang="en-US"/>
            </a:defPPr>
            <a:lvl1pPr marL="0" algn="r" defTabSz="914400" rtl="0" eaLnBrk="1" latinLnBrk="0" hangingPunct="1">
              <a:defRPr sz="1600" b="1"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32F7E23-1C34-42C1-89D5-26D10EBDB3B3}" type="slidenum">
              <a:rPr lang="en-US" sz="1050" smtClean="0">
                <a:solidFill>
                  <a:schemeClr val="bg1">
                    <a:lumMod val="50000"/>
                  </a:schemeClr>
                </a:solidFill>
              </a:rPr>
              <a:pPr/>
              <a:t>‹#›</a:t>
            </a:fld>
            <a:endParaRPr lang="en-US" sz="1050" dirty="0">
              <a:solidFill>
                <a:schemeClr val="bg1">
                  <a:lumMod val="50000"/>
                </a:schemeClr>
              </a:solidFill>
            </a:endParaRPr>
          </a:p>
        </p:txBody>
      </p:sp>
      <p:sp>
        <p:nvSpPr>
          <p:cNvPr id="16" name="Rectangle 73"/>
          <p:cNvSpPr>
            <a:spLocks noChangeArrowheads="1"/>
          </p:cNvSpPr>
          <p:nvPr userDrawn="1"/>
        </p:nvSpPr>
        <p:spPr bwMode="white">
          <a:xfrm>
            <a:off x="3238501" y="4833649"/>
            <a:ext cx="2667000" cy="150041"/>
          </a:xfrm>
          <a:prstGeom prst="rect">
            <a:avLst/>
          </a:prstGeom>
          <a:noFill/>
          <a:ln w="9525">
            <a:noFill/>
            <a:miter lim="800000"/>
            <a:headEnd/>
            <a:tailEnd/>
          </a:ln>
          <a:effectLst/>
        </p:spPr>
        <p:txBody>
          <a:bodyPr wrap="square" lIns="0" tIns="0" rIns="34286" bIns="0" anchor="t" anchorCtr="0">
            <a:spAutoFit/>
          </a:bodyPr>
          <a:lstStyle/>
          <a:p>
            <a:pPr eaLnBrk="0" hangingPunct="0">
              <a:spcBef>
                <a:spcPct val="0"/>
              </a:spcBef>
            </a:pPr>
            <a:r>
              <a:rPr lang="en-US" sz="525" b="1" dirty="0">
                <a:solidFill>
                  <a:schemeClr val="tx1">
                    <a:lumMod val="50000"/>
                    <a:lumOff val="50000"/>
                  </a:schemeClr>
                </a:solidFill>
                <a:latin typeface="Arial" panose="020B0604020202020204" pitchFamily="34" charset="0"/>
                <a:cs typeface="Arial" panose="020B0604020202020204" pitchFamily="34" charset="0"/>
              </a:rPr>
              <a:t>DevSecOps Days DC 2020</a:t>
            </a:r>
          </a:p>
          <a:p>
            <a:pPr eaLnBrk="0" hangingPunct="0">
              <a:spcBef>
                <a:spcPct val="0"/>
              </a:spcBef>
            </a:pPr>
            <a:r>
              <a:rPr lang="en-US" sz="450" dirty="0">
                <a:solidFill>
                  <a:schemeClr val="tx1">
                    <a:lumMod val="50000"/>
                    <a:lumOff val="50000"/>
                  </a:schemeClr>
                </a:solidFill>
                <a:latin typeface="Arial" panose="020B0604020202020204" pitchFamily="34" charset="0"/>
                <a:cs typeface="Arial" panose="020B0604020202020204" pitchFamily="34" charset="0"/>
              </a:rPr>
              <a:t>© 2020 Carnegie Mellon University</a:t>
            </a:r>
          </a:p>
        </p:txBody>
      </p:sp>
      <p:sp>
        <p:nvSpPr>
          <p:cNvPr id="18" name="Rectangle 17"/>
          <p:cNvSpPr/>
          <p:nvPr userDrawn="1"/>
        </p:nvSpPr>
        <p:spPr>
          <a:xfrm>
            <a:off x="0" y="4739072"/>
            <a:ext cx="9144000" cy="1371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381001" y="4836583"/>
            <a:ext cx="1435608" cy="243783"/>
          </a:xfrm>
          <a:prstGeom prst="rect">
            <a:avLst/>
          </a:prstGeom>
        </p:spPr>
      </p:pic>
      <p:pic>
        <p:nvPicPr>
          <p:cNvPr id="11" name="Picture 10">
            <a:extLst>
              <a:ext uri="{FF2B5EF4-FFF2-40B4-BE49-F238E27FC236}">
                <a16:creationId xmlns:a16="http://schemas.microsoft.com/office/drawing/2014/main" id="{E04C8C8B-017C-FF4C-A114-548C1A45AD39}"/>
              </a:ext>
            </a:extLst>
          </p:cNvPr>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8428345" y="0"/>
            <a:ext cx="587248" cy="639577"/>
          </a:xfrm>
          <a:prstGeom prst="rect">
            <a:avLst/>
          </a:prstGeom>
        </p:spPr>
      </p:pic>
      <p:sp>
        <p:nvSpPr>
          <p:cNvPr id="12" name="TextBox 11">
            <a:extLst>
              <a:ext uri="{FF2B5EF4-FFF2-40B4-BE49-F238E27FC236}">
                <a16:creationId xmlns:a16="http://schemas.microsoft.com/office/drawing/2014/main" id="{6AC78AD2-737A-8546-88A9-BC159FD6F85C}"/>
              </a:ext>
            </a:extLst>
          </p:cNvPr>
          <p:cNvSpPr txBox="1"/>
          <p:nvPr userDrawn="1"/>
        </p:nvSpPr>
        <p:spPr>
          <a:xfrm>
            <a:off x="6339783" y="4864427"/>
            <a:ext cx="2095500" cy="11926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 kern="1200" dirty="0">
                <a:solidFill>
                  <a:srgbClr val="000000"/>
                </a:solidFill>
                <a:latin typeface="Arial"/>
                <a:ea typeface="+mn-ea"/>
                <a:cs typeface="Arial"/>
              </a:rPr>
              <a:t>[</a:t>
            </a:r>
            <a:r>
              <a:rPr lang="en-US" sz="375" kern="1200" dirty="0">
                <a:solidFill>
                  <a:srgbClr val="000000"/>
                </a:solidFill>
                <a:latin typeface="Arial"/>
                <a:ea typeface="+mn-ea"/>
                <a:cs typeface="Arial"/>
              </a:rPr>
              <a:t>DISTRIBUTION STATEMENT A] Approved for public release and unlimited distribution.</a:t>
            </a:r>
          </a:p>
          <a:p>
            <a:endParaRPr lang="en-US" sz="375" dirty="0">
              <a:solidFill>
                <a:srgbClr val="000000"/>
              </a:solidFill>
              <a:latin typeface="Arial"/>
              <a:cs typeface="Arial"/>
            </a:endParaRPr>
          </a:p>
        </p:txBody>
      </p:sp>
    </p:spTree>
    <p:extLst>
      <p:ext uri="{BB962C8B-B14F-4D97-AF65-F5344CB8AC3E}">
        <p14:creationId xmlns:p14="http://schemas.microsoft.com/office/powerpoint/2010/main" val="2157173500"/>
      </p:ext>
    </p:extLst>
  </p:cSld>
  <p:clrMap bg1="lt1" tx1="dk1" bg2="lt2" tx2="dk2" accent1="accent1" accent2="accent2" accent3="accent3" accent4="accent4" accent5="accent5" accent6="accent6" hlink="hlink" folHlink="folHlink"/>
  <p:sldLayoutIdLst>
    <p:sldLayoutId id="2147483717" r:id="rId1"/>
    <p:sldLayoutId id="2147483722" r:id="rId2"/>
    <p:sldLayoutId id="2147483725" r:id="rId3"/>
    <p:sldLayoutId id="2147483676" r:id="rId4"/>
    <p:sldLayoutId id="2147483662" r:id="rId5"/>
    <p:sldLayoutId id="2147483664" r:id="rId6"/>
    <p:sldLayoutId id="2147483672" r:id="rId7"/>
    <p:sldLayoutId id="2147483673" r:id="rId8"/>
    <p:sldLayoutId id="2147483674" r:id="rId9"/>
    <p:sldLayoutId id="2147483675" r:id="rId10"/>
    <p:sldLayoutId id="2147483726" r:id="rId11"/>
    <p:sldLayoutId id="2147483727" r:id="rId12"/>
    <p:sldLayoutId id="2147483728" r:id="rId13"/>
  </p:sldLayoutIdLst>
  <p:txStyles>
    <p:titleStyle>
      <a:lvl1pPr algn="l" defTabSz="685800" rtl="0" eaLnBrk="1" latinLnBrk="0" hangingPunct="1">
        <a:lnSpc>
          <a:spcPct val="90000"/>
        </a:lnSpc>
        <a:spcBef>
          <a:spcPct val="0"/>
        </a:spcBef>
        <a:buNone/>
        <a:defRPr sz="2400" b="0" kern="1200">
          <a:solidFill>
            <a:schemeClr val="tx1"/>
          </a:solidFill>
          <a:latin typeface="+mn-lt"/>
          <a:ea typeface="+mj-ea"/>
          <a:cs typeface="Arial" panose="020B0604020202020204" pitchFamily="34" charset="0"/>
        </a:defRPr>
      </a:lvl1pPr>
    </p:titleStyle>
    <p:bodyStyle>
      <a:lvl1pPr marL="0" indent="0" algn="l" defTabSz="685800" rtl="0" eaLnBrk="1" latinLnBrk="0" hangingPunct="1">
        <a:lnSpc>
          <a:spcPct val="100000"/>
        </a:lnSpc>
        <a:spcBef>
          <a:spcPts val="750"/>
        </a:spcBef>
        <a:buFont typeface="Arial" panose="020B0604020202020204" pitchFamily="34" charset="0"/>
        <a:buNone/>
        <a:defRPr sz="1650" kern="1200">
          <a:solidFill>
            <a:schemeClr val="tx1"/>
          </a:solidFill>
          <a:latin typeface="+mn-lt"/>
          <a:ea typeface="+mn-ea"/>
          <a:cs typeface="Arial" panose="020B0604020202020204" pitchFamily="34" charset="0"/>
        </a:defRPr>
      </a:lvl1pPr>
      <a:lvl2pPr marL="255985" indent="-127397" algn="l" defTabSz="685800" rtl="0" eaLnBrk="1" latinLnBrk="0" hangingPunct="1">
        <a:lnSpc>
          <a:spcPct val="100000"/>
        </a:lnSpc>
        <a:spcBef>
          <a:spcPts val="375"/>
        </a:spcBef>
        <a:buFont typeface="Arial" panose="020B0604020202020204" pitchFamily="34" charset="0"/>
        <a:buChar char="•"/>
        <a:defRPr sz="1650" kern="1200">
          <a:solidFill>
            <a:schemeClr val="tx1"/>
          </a:solidFill>
          <a:latin typeface="+mn-lt"/>
          <a:ea typeface="+mn-ea"/>
          <a:cs typeface="Arial" panose="020B0604020202020204" pitchFamily="34" charset="0"/>
        </a:defRPr>
      </a:lvl2pPr>
      <a:lvl3pPr marL="471488" indent="-128588" algn="l" defTabSz="685800" rtl="0" eaLnBrk="1" latinLnBrk="0" hangingPunct="1">
        <a:lnSpc>
          <a:spcPct val="100000"/>
        </a:lnSpc>
        <a:spcBef>
          <a:spcPts val="375"/>
        </a:spcBef>
        <a:buFont typeface="Arial" panose="020B0604020202020204" pitchFamily="34" charset="0"/>
        <a:buChar char="-"/>
        <a:defRPr sz="1500" kern="1200">
          <a:solidFill>
            <a:schemeClr val="tx1"/>
          </a:solidFill>
          <a:latin typeface="+mn-lt"/>
          <a:ea typeface="+mn-ea"/>
          <a:cs typeface="Arial" panose="020B0604020202020204" pitchFamily="34" charset="0"/>
        </a:defRPr>
      </a:lvl3pPr>
      <a:lvl4pPr marL="685800" indent="-132160" algn="l" defTabSz="685800" rtl="0" eaLnBrk="1" latinLnBrk="0" hangingPunct="1">
        <a:lnSpc>
          <a:spcPct val="100000"/>
        </a:lnSpc>
        <a:spcBef>
          <a:spcPts val="375"/>
        </a:spcBef>
        <a:buClr>
          <a:schemeClr val="tx1">
            <a:lumMod val="50000"/>
            <a:lumOff val="50000"/>
          </a:schemeClr>
        </a:buClr>
        <a:buFont typeface="Arial" panose="020B0604020202020204" pitchFamily="34" charset="0"/>
        <a:buChar char="•"/>
        <a:defRPr sz="1500" kern="1200">
          <a:solidFill>
            <a:schemeClr val="tx1">
              <a:lumMod val="50000"/>
              <a:lumOff val="50000"/>
            </a:schemeClr>
          </a:solidFill>
          <a:latin typeface="+mn-lt"/>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32" userDrawn="1">
          <p15:clr>
            <a:srgbClr val="A4A3A4"/>
          </p15:clr>
        </p15:guide>
        <p15:guide id="2" pos="240" userDrawn="1">
          <p15:clr>
            <a:srgbClr val="A4A3A4"/>
          </p15:clr>
        </p15:guide>
        <p15:guide id="3" pos="600" userDrawn="1">
          <p15:clr>
            <a:srgbClr val="A4A3A4"/>
          </p15:clr>
        </p15:guide>
        <p15:guide id="4" pos="696" userDrawn="1">
          <p15:clr>
            <a:srgbClr val="A4A3A4"/>
          </p15:clr>
        </p15:guide>
        <p15:guide id="5" pos="1056" userDrawn="1">
          <p15:clr>
            <a:srgbClr val="A4A3A4"/>
          </p15:clr>
        </p15:guide>
        <p15:guide id="6" pos="1152" userDrawn="1">
          <p15:clr>
            <a:srgbClr val="A4A3A4"/>
          </p15:clr>
        </p15:guide>
        <p15:guide id="7" pos="1488" userDrawn="1">
          <p15:clr>
            <a:srgbClr val="A4A3A4"/>
          </p15:clr>
        </p15:guide>
        <p15:guide id="8" pos="1584" userDrawn="1">
          <p15:clr>
            <a:srgbClr val="A4A3A4"/>
          </p15:clr>
        </p15:guide>
        <p15:guide id="9" pos="1944" userDrawn="1">
          <p15:clr>
            <a:srgbClr val="A4A3A4"/>
          </p15:clr>
        </p15:guide>
        <p15:guide id="10" pos="2040" userDrawn="1">
          <p15:clr>
            <a:srgbClr val="A4A3A4"/>
          </p15:clr>
        </p15:guide>
        <p15:guide id="11" pos="2376" userDrawn="1">
          <p15:clr>
            <a:srgbClr val="A4A3A4"/>
          </p15:clr>
        </p15:guide>
        <p15:guide id="12" pos="2472" userDrawn="1">
          <p15:clr>
            <a:srgbClr val="A4A3A4"/>
          </p15:clr>
        </p15:guide>
        <p15:guide id="13" pos="2832" userDrawn="1">
          <p15:clr>
            <a:srgbClr val="A4A3A4"/>
          </p15:clr>
        </p15:guide>
        <p15:guide id="14" pos="2928" userDrawn="1">
          <p15:clr>
            <a:srgbClr val="A4A3A4"/>
          </p15:clr>
        </p15:guide>
        <p15:guide id="15" pos="3264" userDrawn="1">
          <p15:clr>
            <a:srgbClr val="A4A3A4"/>
          </p15:clr>
        </p15:guide>
        <p15:guide id="16" pos="3360" userDrawn="1">
          <p15:clr>
            <a:srgbClr val="A4A3A4"/>
          </p15:clr>
        </p15:guide>
        <p15:guide id="17" pos="3720" userDrawn="1">
          <p15:clr>
            <a:srgbClr val="A4A3A4"/>
          </p15:clr>
        </p15:guide>
        <p15:guide id="18" pos="3816" userDrawn="1">
          <p15:clr>
            <a:srgbClr val="A4A3A4"/>
          </p15:clr>
        </p15:guide>
        <p15:guide id="19" pos="4176" userDrawn="1">
          <p15:clr>
            <a:srgbClr val="A4A3A4"/>
          </p15:clr>
        </p15:guide>
        <p15:guide id="20" pos="4272" userDrawn="1">
          <p15:clr>
            <a:srgbClr val="A4A3A4"/>
          </p15:clr>
        </p15:guide>
        <p15:guide id="21" pos="4608" userDrawn="1">
          <p15:clr>
            <a:srgbClr val="A4A3A4"/>
          </p15:clr>
        </p15:guide>
        <p15:guide id="22" pos="4704" userDrawn="1">
          <p15:clr>
            <a:srgbClr val="A4A3A4"/>
          </p15:clr>
        </p15:guide>
        <p15:guide id="23" pos="5040" userDrawn="1">
          <p15:clr>
            <a:srgbClr val="A4A3A4"/>
          </p15:clr>
        </p15:guide>
        <p15:guide id="24" pos="5136" userDrawn="1">
          <p15:clr>
            <a:srgbClr val="A4A3A4"/>
          </p15:clr>
        </p15:guide>
        <p15:guide id="25" pos="5496" userDrawn="1">
          <p15:clr>
            <a:srgbClr val="A4A3A4"/>
          </p15:clr>
        </p15:guide>
        <p15:guide id="26" orient="horz" pos="516" userDrawn="1">
          <p15:clr>
            <a:srgbClr val="A4A3A4"/>
          </p15:clr>
        </p15:guide>
        <p15:guide id="27" orient="horz" pos="612" userDrawn="1">
          <p15:clr>
            <a:srgbClr val="A4A3A4"/>
          </p15:clr>
        </p15:guide>
        <p15:guide id="28" orient="horz" pos="924" userDrawn="1">
          <p15:clr>
            <a:srgbClr val="A4A3A4"/>
          </p15:clr>
        </p15:guide>
        <p15:guide id="29" orient="horz" pos="996" userDrawn="1">
          <p15:clr>
            <a:srgbClr val="A4A3A4"/>
          </p15:clr>
        </p15:guide>
        <p15:guide id="31" orient="horz" pos="1308" userDrawn="1">
          <p15:clr>
            <a:srgbClr val="A4A3A4"/>
          </p15:clr>
        </p15:guide>
        <p15:guide id="33" orient="horz" pos="1380" userDrawn="1">
          <p15:clr>
            <a:srgbClr val="A4A3A4"/>
          </p15:clr>
        </p15:guide>
        <p15:guide id="34" orient="horz" pos="1692" userDrawn="1">
          <p15:clr>
            <a:srgbClr val="A4A3A4"/>
          </p15:clr>
        </p15:guide>
        <p15:guide id="35" orient="horz" pos="1764" userDrawn="1">
          <p15:clr>
            <a:srgbClr val="A4A3A4"/>
          </p15:clr>
        </p15:guide>
        <p15:guide id="36" orient="horz" pos="2076" userDrawn="1">
          <p15:clr>
            <a:srgbClr val="A4A3A4"/>
          </p15:clr>
        </p15:guide>
        <p15:guide id="37" orient="horz" pos="2148" userDrawn="1">
          <p15:clr>
            <a:srgbClr val="A4A3A4"/>
          </p15:clr>
        </p15:guide>
        <p15:guide id="38" orient="horz" pos="2460" userDrawn="1">
          <p15:clr>
            <a:srgbClr val="A4A3A4"/>
          </p15:clr>
        </p15:guide>
        <p15:guide id="39" orient="horz" pos="2532" userDrawn="1">
          <p15:clr>
            <a:srgbClr val="A4A3A4"/>
          </p15:clr>
        </p15:guide>
        <p15:guide id="40" orient="horz" pos="2844" userDrawn="1">
          <p15:clr>
            <a:srgbClr val="A4A3A4"/>
          </p15:clr>
        </p15:guide>
        <p15:guide id="41" pos="2880" userDrawn="1">
          <p15:clr>
            <a:srgbClr val="F26B43"/>
          </p15:clr>
        </p15:guide>
        <p15:guide id="42" orient="horz" pos="162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s://simoneonsecurity.com/"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1.jpeg"/><Relationship Id="rId5" Type="http://schemas.openxmlformats.org/officeDocument/2006/relationships/hyperlink" Target="https://www.linkedin.com/in/simone-curzi-a357b334/)" TargetMode="External"/><Relationship Id="rId4" Type="http://schemas.openxmlformats.org/officeDocument/2006/relationships/hyperlink" Target="https://github.com/simonec73/threatsmanager"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hyperlink" Target="https://insights.sei.cmu.edu/devops" TargetMode="External"/><Relationship Id="rId2" Type="http://schemas.openxmlformats.org/officeDocument/2006/relationships/hyperlink" Target="https://www.sei.cmu.edu/go/devops" TargetMode="External"/><Relationship Id="rId1" Type="http://schemas.openxmlformats.org/officeDocument/2006/relationships/slideLayout" Target="../slideLayouts/slideLayout12.xml"/><Relationship Id="rId5" Type="http://schemas.openxmlformats.org/officeDocument/2006/relationships/hyperlink" Target="https://www.sei.cmu.edu/publications/podcasts/index.cfm" TargetMode="External"/><Relationship Id="rId4" Type="http://schemas.openxmlformats.org/officeDocument/2006/relationships/hyperlink" Target="https://www.sei.cmu.edu/publications/webinars/index.cf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2.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hyperlink" Target="http://www.devsecopsdays.com/" TargetMode="Externa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2.jp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F120F0A-AD9C-4981-BB82-B18661FB6D91}"/>
              </a:ext>
            </a:extLst>
          </p:cNvPr>
          <p:cNvSpPr>
            <a:spLocks noGrp="1"/>
          </p:cNvSpPr>
          <p:nvPr>
            <p:ph type="ctrTitle"/>
          </p:nvPr>
        </p:nvSpPr>
        <p:spPr>
          <a:xfrm>
            <a:off x="381000" y="1625600"/>
            <a:ext cx="4800600" cy="1479550"/>
          </a:xfrm>
        </p:spPr>
        <p:txBody>
          <a:bodyPr lIns="0" tIns="0" rIns="0" bIns="0" anchor="ctr" anchorCtr="0">
            <a:normAutofit fontScale="90000"/>
          </a:bodyPr>
          <a:lstStyle/>
          <a:p>
            <a:r>
              <a:rPr lang="en-US" sz="5300" dirty="0">
                <a:latin typeface="+mn-lt"/>
              </a:rPr>
              <a:t>WELCOME</a:t>
            </a:r>
            <a:br>
              <a:rPr lang="en-US" dirty="0">
                <a:latin typeface="+mn-lt"/>
              </a:rPr>
            </a:br>
            <a:br>
              <a:rPr lang="en-US" dirty="0">
                <a:latin typeface="+mn-lt"/>
              </a:rPr>
            </a:br>
            <a:r>
              <a:rPr lang="en-US" dirty="0">
                <a:latin typeface="+mn-lt"/>
              </a:rPr>
              <a:t>DevSecOps Days DC</a:t>
            </a:r>
            <a:br>
              <a:rPr lang="en-US" dirty="0">
                <a:latin typeface="+mn-lt"/>
              </a:rPr>
            </a:br>
            <a:r>
              <a:rPr lang="en-US" dirty="0">
                <a:latin typeface="+mn-lt"/>
              </a:rPr>
              <a:t>October 1, 2020</a:t>
            </a:r>
          </a:p>
        </p:txBody>
      </p:sp>
    </p:spTree>
    <p:extLst>
      <p:ext uri="{BB962C8B-B14F-4D97-AF65-F5344CB8AC3E}">
        <p14:creationId xmlns:p14="http://schemas.microsoft.com/office/powerpoint/2010/main" val="4008897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0">
            <a:extLst>
              <a:ext uri="{FF2B5EF4-FFF2-40B4-BE49-F238E27FC236}">
                <a16:creationId xmlns:a16="http://schemas.microsoft.com/office/drawing/2014/main" id="{57E16A57-30EE-4371-AFD8-3F2A0F6D7412}"/>
              </a:ext>
            </a:extLst>
          </p:cNvPr>
          <p:cNvSpPr txBox="1"/>
          <p:nvPr/>
        </p:nvSpPr>
        <p:spPr>
          <a:xfrm>
            <a:off x="672379" y="3230160"/>
            <a:ext cx="2098767" cy="861774"/>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t>Krishna Guru</a:t>
            </a:r>
          </a:p>
          <a:p>
            <a:r>
              <a:rPr lang="en-US" sz="1400" i="1" dirty="0" err="1"/>
              <a:t>InterSystems</a:t>
            </a:r>
            <a:r>
              <a:rPr lang="en-US" sz="1400" i="1" dirty="0"/>
              <a:t> Corporation</a:t>
            </a:r>
          </a:p>
          <a:p>
            <a:r>
              <a:rPr lang="en-US" sz="1400" i="1" dirty="0"/>
              <a:t>Release Engineer</a:t>
            </a:r>
          </a:p>
          <a:p>
            <a:endParaRPr lang="en-US" sz="1400" i="1" dirty="0"/>
          </a:p>
        </p:txBody>
      </p:sp>
      <p:sp>
        <p:nvSpPr>
          <p:cNvPr id="2" name="TextBox 1">
            <a:extLst>
              <a:ext uri="{FF2B5EF4-FFF2-40B4-BE49-F238E27FC236}">
                <a16:creationId xmlns:a16="http://schemas.microsoft.com/office/drawing/2014/main" id="{DFE326BA-2362-48C8-83E2-601AB02DB864}"/>
              </a:ext>
            </a:extLst>
          </p:cNvPr>
          <p:cNvSpPr txBox="1"/>
          <p:nvPr/>
        </p:nvSpPr>
        <p:spPr>
          <a:xfrm>
            <a:off x="381000" y="315639"/>
            <a:ext cx="1529906" cy="369332"/>
          </a:xfrm>
          <a:prstGeom prst="rect">
            <a:avLst/>
          </a:prstGeom>
          <a:noFill/>
        </p:spPr>
        <p:txBody>
          <a:bodyPr wrap="none" lIns="0" tIns="0" rIns="0" bIns="0" rtlCol="0">
            <a:spAutoFit/>
          </a:bodyPr>
          <a:lstStyle/>
          <a:p>
            <a:r>
              <a:rPr lang="en-US" sz="2400" b="1" dirty="0">
                <a:cs typeface="Arial"/>
              </a:rPr>
              <a:t>Speakers - 2</a:t>
            </a:r>
          </a:p>
        </p:txBody>
      </p:sp>
      <p:sp>
        <p:nvSpPr>
          <p:cNvPr id="11" name="TextBox 10">
            <a:extLst>
              <a:ext uri="{FF2B5EF4-FFF2-40B4-BE49-F238E27FC236}">
                <a16:creationId xmlns:a16="http://schemas.microsoft.com/office/drawing/2014/main" id="{8D84E96A-FC2D-4915-8EA3-785032C08095}"/>
              </a:ext>
            </a:extLst>
          </p:cNvPr>
          <p:cNvSpPr txBox="1"/>
          <p:nvPr/>
        </p:nvSpPr>
        <p:spPr>
          <a:xfrm>
            <a:off x="3447784" y="3230160"/>
            <a:ext cx="2761287" cy="861774"/>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t>Victoria (Vicky) Hailey</a:t>
            </a:r>
          </a:p>
          <a:p>
            <a:r>
              <a:rPr lang="en-US" sz="1400" i="1" dirty="0"/>
              <a:t>The Victoria Hailey Group Corporation</a:t>
            </a:r>
          </a:p>
          <a:p>
            <a:r>
              <a:rPr lang="en-US" sz="1400" i="1" dirty="0"/>
              <a:t>President</a:t>
            </a:r>
          </a:p>
          <a:p>
            <a:endParaRPr lang="en-US" sz="1400" i="1" dirty="0"/>
          </a:p>
        </p:txBody>
      </p:sp>
      <p:sp>
        <p:nvSpPr>
          <p:cNvPr id="12" name="TextBox 10">
            <a:extLst>
              <a:ext uri="{FF2B5EF4-FFF2-40B4-BE49-F238E27FC236}">
                <a16:creationId xmlns:a16="http://schemas.microsoft.com/office/drawing/2014/main" id="{E748576F-0803-49B7-807D-E8FDA0BED01E}"/>
              </a:ext>
            </a:extLst>
          </p:cNvPr>
          <p:cNvSpPr txBox="1"/>
          <p:nvPr/>
        </p:nvSpPr>
        <p:spPr>
          <a:xfrm>
            <a:off x="6601202" y="3230160"/>
            <a:ext cx="2235621" cy="1077218"/>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t>Ruth Lennon</a:t>
            </a:r>
          </a:p>
          <a:p>
            <a:r>
              <a:rPr lang="en-US" sz="1400" i="1" dirty="0"/>
              <a:t>Craobh Technology Consulting</a:t>
            </a:r>
          </a:p>
          <a:p>
            <a:r>
              <a:rPr lang="en-US" sz="1400" i="1" dirty="0"/>
              <a:t>Director</a:t>
            </a:r>
          </a:p>
          <a:p>
            <a:endParaRPr lang="en-US" sz="1400" i="1" dirty="0"/>
          </a:p>
          <a:p>
            <a:endParaRPr lang="en-US" sz="1400" i="1" dirty="0"/>
          </a:p>
        </p:txBody>
      </p:sp>
      <p:pic>
        <p:nvPicPr>
          <p:cNvPr id="5122" name="Picture 2" descr="avatar for Krishna Guru">
            <a:extLst>
              <a:ext uri="{FF2B5EF4-FFF2-40B4-BE49-F238E27FC236}">
                <a16:creationId xmlns:a16="http://schemas.microsoft.com/office/drawing/2014/main" id="{2C0C7886-7966-434C-AB05-C51F4967D95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0425" y="1127131"/>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avatar for Victoria (Vicky) Hailey">
            <a:extLst>
              <a:ext uri="{FF2B5EF4-FFF2-40B4-BE49-F238E27FC236}">
                <a16:creationId xmlns:a16="http://schemas.microsoft.com/office/drawing/2014/main" id="{A2B41758-CAC3-42EC-8FC7-03C19CD5C15A}"/>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47784" y="1125828"/>
            <a:ext cx="1898132" cy="189813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avatar for Ruth Lennon">
            <a:extLst>
              <a:ext uri="{FF2B5EF4-FFF2-40B4-BE49-F238E27FC236}">
                <a16:creationId xmlns:a16="http://schemas.microsoft.com/office/drawing/2014/main" id="{12E9196D-55AD-4059-8166-53A82D9D6024}"/>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601202" y="1125828"/>
            <a:ext cx="1898132" cy="1898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7888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0">
            <a:extLst>
              <a:ext uri="{FF2B5EF4-FFF2-40B4-BE49-F238E27FC236}">
                <a16:creationId xmlns:a16="http://schemas.microsoft.com/office/drawing/2014/main" id="{57E16A57-30EE-4371-AFD8-3F2A0F6D7412}"/>
              </a:ext>
            </a:extLst>
          </p:cNvPr>
          <p:cNvSpPr txBox="1"/>
          <p:nvPr/>
        </p:nvSpPr>
        <p:spPr>
          <a:xfrm>
            <a:off x="672379" y="3230160"/>
            <a:ext cx="2098767" cy="861774"/>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err="1"/>
              <a:t>Altaz</a:t>
            </a:r>
            <a:r>
              <a:rPr lang="en-US" sz="1400" b="1" dirty="0"/>
              <a:t> </a:t>
            </a:r>
            <a:r>
              <a:rPr lang="en-US" sz="1400" b="1" dirty="0" err="1"/>
              <a:t>Valani</a:t>
            </a:r>
            <a:endParaRPr lang="en-US" sz="1400" b="1" dirty="0"/>
          </a:p>
          <a:p>
            <a:r>
              <a:rPr lang="en-US" sz="1400" i="1" dirty="0"/>
              <a:t>Security Compass</a:t>
            </a:r>
          </a:p>
          <a:p>
            <a:r>
              <a:rPr lang="en-US" sz="1400" i="1" dirty="0"/>
              <a:t>Director, Insights Research</a:t>
            </a:r>
          </a:p>
          <a:p>
            <a:endParaRPr lang="en-US" sz="1400" i="1" dirty="0"/>
          </a:p>
        </p:txBody>
      </p:sp>
      <p:sp>
        <p:nvSpPr>
          <p:cNvPr id="11" name="TextBox 10">
            <a:extLst>
              <a:ext uri="{FF2B5EF4-FFF2-40B4-BE49-F238E27FC236}">
                <a16:creationId xmlns:a16="http://schemas.microsoft.com/office/drawing/2014/main" id="{8D84E96A-FC2D-4915-8EA3-785032C08095}"/>
              </a:ext>
            </a:extLst>
          </p:cNvPr>
          <p:cNvSpPr txBox="1"/>
          <p:nvPr/>
        </p:nvSpPr>
        <p:spPr>
          <a:xfrm>
            <a:off x="3455158" y="3230160"/>
            <a:ext cx="2960633" cy="861774"/>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t>Steve Woodward</a:t>
            </a:r>
          </a:p>
          <a:p>
            <a:r>
              <a:rPr lang="en-US" sz="1400" i="1" dirty="0"/>
              <a:t>Cloud Perspectives</a:t>
            </a:r>
          </a:p>
          <a:p>
            <a:r>
              <a:rPr lang="en-US" sz="1400" i="1" dirty="0"/>
              <a:t>Founder</a:t>
            </a:r>
          </a:p>
          <a:p>
            <a:endParaRPr lang="en-US" sz="1400" i="1" dirty="0"/>
          </a:p>
        </p:txBody>
      </p:sp>
      <p:pic>
        <p:nvPicPr>
          <p:cNvPr id="6148" name="Picture 4" descr="avatar for Altaz Valani">
            <a:extLst>
              <a:ext uri="{FF2B5EF4-FFF2-40B4-BE49-F238E27FC236}">
                <a16:creationId xmlns:a16="http://schemas.microsoft.com/office/drawing/2014/main" id="{00E338C8-4AF1-416C-84C5-987AEC40DC4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7292" y="1125828"/>
            <a:ext cx="1898132" cy="1898132"/>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avatar for Steven Woodward">
            <a:extLst>
              <a:ext uri="{FF2B5EF4-FFF2-40B4-BE49-F238E27FC236}">
                <a16:creationId xmlns:a16="http://schemas.microsoft.com/office/drawing/2014/main" id="{B682260B-5982-4B95-9139-BC49F522201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455158" y="1120427"/>
            <a:ext cx="1898132" cy="189813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6FCAA53-B52F-40A8-9416-D502E590C38D}"/>
              </a:ext>
            </a:extLst>
          </p:cNvPr>
          <p:cNvSpPr txBox="1"/>
          <p:nvPr/>
        </p:nvSpPr>
        <p:spPr>
          <a:xfrm>
            <a:off x="381000" y="315639"/>
            <a:ext cx="1529906" cy="369332"/>
          </a:xfrm>
          <a:prstGeom prst="rect">
            <a:avLst/>
          </a:prstGeom>
          <a:noFill/>
        </p:spPr>
        <p:txBody>
          <a:bodyPr wrap="none" lIns="0" tIns="0" rIns="0" bIns="0" rtlCol="0">
            <a:spAutoFit/>
          </a:bodyPr>
          <a:lstStyle/>
          <a:p>
            <a:r>
              <a:rPr lang="en-US" sz="2400" b="1" dirty="0">
                <a:cs typeface="Arial"/>
              </a:rPr>
              <a:t>Speakers - 3</a:t>
            </a:r>
          </a:p>
        </p:txBody>
      </p:sp>
    </p:spTree>
    <p:extLst>
      <p:ext uri="{BB962C8B-B14F-4D97-AF65-F5344CB8AC3E}">
        <p14:creationId xmlns:p14="http://schemas.microsoft.com/office/powerpoint/2010/main" val="1034428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0">
            <a:extLst>
              <a:ext uri="{FF2B5EF4-FFF2-40B4-BE49-F238E27FC236}">
                <a16:creationId xmlns:a16="http://schemas.microsoft.com/office/drawing/2014/main" id="{FBF95A69-6643-4988-8A2C-02AE7B39DB04}"/>
              </a:ext>
            </a:extLst>
          </p:cNvPr>
          <p:cNvSpPr txBox="1"/>
          <p:nvPr/>
        </p:nvSpPr>
        <p:spPr>
          <a:xfrm>
            <a:off x="3659858" y="3465699"/>
            <a:ext cx="2146312" cy="646331"/>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t>Aaron Volkmann</a:t>
            </a:r>
            <a:endParaRPr lang="en-US" sz="1400" dirty="0"/>
          </a:p>
          <a:p>
            <a:r>
              <a:rPr lang="en-US" sz="1400" i="1" dirty="0"/>
              <a:t>CMU, SEI </a:t>
            </a:r>
          </a:p>
          <a:p>
            <a:r>
              <a:rPr lang="en-US" sz="1400" i="1" dirty="0"/>
              <a:t>Senior Software Engineer</a:t>
            </a:r>
          </a:p>
        </p:txBody>
      </p:sp>
      <p:pic>
        <p:nvPicPr>
          <p:cNvPr id="12" name="Picture 11">
            <a:extLst>
              <a:ext uri="{FF2B5EF4-FFF2-40B4-BE49-F238E27FC236}">
                <a16:creationId xmlns:a16="http://schemas.microsoft.com/office/drawing/2014/main" id="{00497B29-7C88-45D5-B3E1-FDF63B3D0B1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59857" y="1147549"/>
            <a:ext cx="2051051" cy="2117385"/>
          </a:xfrm>
          <a:prstGeom prst="rect">
            <a:avLst/>
          </a:prstGeom>
        </p:spPr>
      </p:pic>
      <p:sp>
        <p:nvSpPr>
          <p:cNvPr id="13" name="TextBox 10">
            <a:extLst>
              <a:ext uri="{FF2B5EF4-FFF2-40B4-BE49-F238E27FC236}">
                <a16:creationId xmlns:a16="http://schemas.microsoft.com/office/drawing/2014/main" id="{61749459-ED82-4861-9664-72053AB168ED}"/>
              </a:ext>
            </a:extLst>
          </p:cNvPr>
          <p:cNvSpPr txBox="1"/>
          <p:nvPr/>
        </p:nvSpPr>
        <p:spPr>
          <a:xfrm>
            <a:off x="801181" y="3470845"/>
            <a:ext cx="1942020" cy="646331"/>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indent="-139700">
              <a:buClr>
                <a:schemeClr val="dk1"/>
              </a:buClr>
              <a:buSzPts val="3200"/>
            </a:pPr>
            <a:r>
              <a:rPr lang="en-US" sz="1400" b="1" dirty="0"/>
              <a:t>Suzanne Miller</a:t>
            </a:r>
          </a:p>
          <a:p>
            <a:pPr lvl="0" indent="-139700">
              <a:buClr>
                <a:schemeClr val="dk1"/>
              </a:buClr>
              <a:buSzPts val="3200"/>
            </a:pPr>
            <a:r>
              <a:rPr lang="en-US" sz="1400" i="1" dirty="0"/>
              <a:t>CMU, SEI </a:t>
            </a:r>
          </a:p>
          <a:p>
            <a:r>
              <a:rPr lang="en-US" sz="1400" dirty="0"/>
              <a:t>Principal Researcher</a:t>
            </a:r>
            <a:endParaRPr lang="en-US" sz="1400" i="1" dirty="0"/>
          </a:p>
        </p:txBody>
      </p:sp>
      <p:pic>
        <p:nvPicPr>
          <p:cNvPr id="14" name="Picture 13">
            <a:extLst>
              <a:ext uri="{FF2B5EF4-FFF2-40B4-BE49-F238E27FC236}">
                <a16:creationId xmlns:a16="http://schemas.microsoft.com/office/drawing/2014/main" id="{09731371-1EFE-402C-92B7-66F6C89E71C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1180" y="1147549"/>
            <a:ext cx="2116971" cy="2146348"/>
          </a:xfrm>
          <a:prstGeom prst="rect">
            <a:avLst/>
          </a:prstGeom>
        </p:spPr>
      </p:pic>
      <p:sp>
        <p:nvSpPr>
          <p:cNvPr id="11" name="TextBox 10">
            <a:extLst>
              <a:ext uri="{FF2B5EF4-FFF2-40B4-BE49-F238E27FC236}">
                <a16:creationId xmlns:a16="http://schemas.microsoft.com/office/drawing/2014/main" id="{E23D1678-ECC3-E54E-8092-4258CC35AFF7}"/>
              </a:ext>
            </a:extLst>
          </p:cNvPr>
          <p:cNvSpPr txBox="1"/>
          <p:nvPr/>
        </p:nvSpPr>
        <p:spPr>
          <a:xfrm>
            <a:off x="6557303" y="3465699"/>
            <a:ext cx="1659685" cy="646331"/>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t>David Shepard</a:t>
            </a:r>
            <a:endParaRPr lang="en-US" sz="1400" dirty="0"/>
          </a:p>
          <a:p>
            <a:r>
              <a:rPr lang="en-US" sz="1400" i="1" dirty="0"/>
              <a:t>CMU, SEI </a:t>
            </a:r>
          </a:p>
          <a:p>
            <a:r>
              <a:rPr lang="en-US" sz="1400" i="1" dirty="0"/>
              <a:t>Software Developer</a:t>
            </a:r>
          </a:p>
        </p:txBody>
      </p:sp>
      <p:pic>
        <p:nvPicPr>
          <p:cNvPr id="15" name="Picture 14">
            <a:extLst>
              <a:ext uri="{FF2B5EF4-FFF2-40B4-BE49-F238E27FC236}">
                <a16:creationId xmlns:a16="http://schemas.microsoft.com/office/drawing/2014/main" id="{7688374C-1B74-2144-AA1E-4E412F7509F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57303" y="1150903"/>
            <a:ext cx="1983415" cy="2144507"/>
          </a:xfrm>
          <a:prstGeom prst="rect">
            <a:avLst/>
          </a:prstGeom>
        </p:spPr>
      </p:pic>
      <p:sp>
        <p:nvSpPr>
          <p:cNvPr id="9" name="TextBox 8">
            <a:extLst>
              <a:ext uri="{FF2B5EF4-FFF2-40B4-BE49-F238E27FC236}">
                <a16:creationId xmlns:a16="http://schemas.microsoft.com/office/drawing/2014/main" id="{8B3F0193-248E-42FA-8951-FBEC1E2DB7A9}"/>
              </a:ext>
            </a:extLst>
          </p:cNvPr>
          <p:cNvSpPr txBox="1"/>
          <p:nvPr/>
        </p:nvSpPr>
        <p:spPr>
          <a:xfrm>
            <a:off x="381000" y="315639"/>
            <a:ext cx="1504836" cy="369332"/>
          </a:xfrm>
          <a:prstGeom prst="rect">
            <a:avLst/>
          </a:prstGeom>
          <a:noFill/>
        </p:spPr>
        <p:txBody>
          <a:bodyPr wrap="none" lIns="0" tIns="0" rIns="0" bIns="0" rtlCol="0">
            <a:spAutoFit/>
          </a:bodyPr>
          <a:lstStyle/>
          <a:p>
            <a:r>
              <a:rPr lang="en-US" sz="2400" b="1" dirty="0">
                <a:cs typeface="Arial"/>
              </a:rPr>
              <a:t>Moderators</a:t>
            </a:r>
          </a:p>
        </p:txBody>
      </p:sp>
    </p:spTree>
    <p:extLst>
      <p:ext uri="{BB962C8B-B14F-4D97-AF65-F5344CB8AC3E}">
        <p14:creationId xmlns:p14="http://schemas.microsoft.com/office/powerpoint/2010/main" val="1469452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70;p9">
            <a:extLst>
              <a:ext uri="{FF2B5EF4-FFF2-40B4-BE49-F238E27FC236}">
                <a16:creationId xmlns:a16="http://schemas.microsoft.com/office/drawing/2014/main" id="{73BF00A7-38EB-4F0A-8FDC-ECE2CA14BB71}"/>
              </a:ext>
            </a:extLst>
          </p:cNvPr>
          <p:cNvSpPr txBox="1">
            <a:spLocks/>
          </p:cNvSpPr>
          <p:nvPr/>
        </p:nvSpPr>
        <p:spPr>
          <a:xfrm>
            <a:off x="381000" y="209550"/>
            <a:ext cx="8229600" cy="4577052"/>
          </a:xfrm>
          <a:prstGeom prst="rect">
            <a:avLst/>
          </a:prstGeom>
          <a:noFill/>
          <a:ln>
            <a:noFill/>
          </a:ln>
        </p:spPr>
        <p:txBody>
          <a:bodyPr spcFirstLastPara="1" vert="horz" wrap="square" lIns="91425" tIns="45700" rIns="91425" bIns="45700" rtlCol="0" anchor="t" anchorCtr="0">
            <a:noAutofit/>
          </a:bodyPr>
          <a:lstStyle>
            <a:lvl1pPr marL="0" indent="0" algn="l" defTabSz="685800" rtl="0" eaLnBrk="1" latinLnBrk="0" hangingPunct="1">
              <a:lnSpc>
                <a:spcPct val="100000"/>
              </a:lnSpc>
              <a:spcBef>
                <a:spcPts val="750"/>
              </a:spcBef>
              <a:buFont typeface="Arial" panose="020B0604020202020204" pitchFamily="34" charset="0"/>
              <a:buNone/>
              <a:defRPr sz="1650" kern="1200">
                <a:solidFill>
                  <a:schemeClr val="tx1"/>
                </a:solidFill>
                <a:latin typeface="Arial" panose="020B0604020202020204" pitchFamily="34" charset="0"/>
                <a:ea typeface="+mn-ea"/>
                <a:cs typeface="Arial" panose="020B0604020202020204" pitchFamily="34" charset="0"/>
              </a:defRPr>
            </a:lvl1pPr>
            <a:lvl2pPr marL="255985" indent="-127397" algn="l" defTabSz="685800" rtl="0" eaLnBrk="1" latinLnBrk="0" hangingPunct="1">
              <a:lnSpc>
                <a:spcPct val="100000"/>
              </a:lnSpc>
              <a:spcBef>
                <a:spcPts val="375"/>
              </a:spcBef>
              <a:buFont typeface="Arial" panose="020B0604020202020204" pitchFamily="34" charset="0"/>
              <a:buChar char="•"/>
              <a:defRPr sz="1650" kern="1200">
                <a:solidFill>
                  <a:schemeClr val="tx1"/>
                </a:solidFill>
                <a:latin typeface="Arial" panose="020B0604020202020204" pitchFamily="34" charset="0"/>
                <a:ea typeface="+mn-ea"/>
                <a:cs typeface="Arial" panose="020B0604020202020204" pitchFamily="34" charset="0"/>
              </a:defRPr>
            </a:lvl2pPr>
            <a:lvl3pPr marL="471488" indent="-128588" algn="l" defTabSz="685800" rtl="0" eaLnBrk="1" latinLnBrk="0" hangingPunct="1">
              <a:lnSpc>
                <a:spcPct val="10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685800" indent="-132160" algn="l" defTabSz="685800" rtl="0" eaLnBrk="1" latinLnBrk="0" hangingPunct="1">
              <a:lnSpc>
                <a:spcPct val="100000"/>
              </a:lnSpc>
              <a:spcBef>
                <a:spcPts val="375"/>
              </a:spcBef>
              <a:buClr>
                <a:schemeClr val="tx1">
                  <a:lumMod val="50000"/>
                  <a:lumOff val="50000"/>
                </a:schemeClr>
              </a:buClr>
              <a:buFont typeface="Arial" panose="020B0604020202020204" pitchFamily="34" charset="0"/>
              <a:buChar char="•"/>
              <a:defRPr sz="15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indent="-139700">
              <a:spcBef>
                <a:spcPts val="0"/>
              </a:spcBef>
              <a:buSzPts val="3200"/>
            </a:pPr>
            <a:r>
              <a:rPr lang="en-US" b="1" dirty="0">
                <a:latin typeface="+mn-lt"/>
              </a:rPr>
              <a:t>Sean Brady </a:t>
            </a:r>
            <a:r>
              <a:rPr lang="en-US" sz="1800" b="1" dirty="0">
                <a:latin typeface="+mn-lt"/>
              </a:rPr>
              <a:t>– </a:t>
            </a:r>
            <a:r>
              <a:rPr lang="en-US" b="1" dirty="0">
                <a:latin typeface="+mn-lt"/>
              </a:rPr>
              <a:t>Undersecretary of Defense (Acquisition &amp; Sustainment)</a:t>
            </a:r>
            <a:br>
              <a:rPr lang="en-US" sz="1800" dirty="0">
                <a:latin typeface="+mn-lt"/>
              </a:rPr>
            </a:br>
            <a:r>
              <a:rPr lang="en-US" b="1" dirty="0">
                <a:latin typeface="+mn-lt"/>
              </a:rPr>
              <a:t>DoD Senior Lead for Software Acquisition</a:t>
            </a:r>
            <a:endParaRPr lang="en-US" sz="1800" b="1" dirty="0">
              <a:latin typeface="+mn-lt"/>
            </a:endParaRPr>
          </a:p>
          <a:p>
            <a:pPr indent="-139700">
              <a:spcBef>
                <a:spcPts val="0"/>
              </a:spcBef>
              <a:buSzPts val="3200"/>
            </a:pPr>
            <a:endParaRPr lang="en-US" sz="1400" dirty="0">
              <a:latin typeface="+mn-lt"/>
            </a:endParaRPr>
          </a:p>
          <a:p>
            <a:pPr indent="-139700">
              <a:spcBef>
                <a:spcPts val="0"/>
              </a:spcBef>
              <a:buSzPts val="3200"/>
            </a:pPr>
            <a:r>
              <a:rPr lang="en-US" sz="1200" dirty="0">
                <a:latin typeface="+mn-lt"/>
              </a:rPr>
              <a:t>Mr. Sean Brady is the DoD’s Senior Lead for Software (SW) Acquisition Policy and Workforce, in the Office of the Deputy Assistant Secretary of Defense for Acquisition Enablers (DASD(AE)).  He serves as the functional manager for defense SW modernization policy, programs, and initiatives to ensure the US dominates in digital warfighting capability delivery.  He leads development of the new DoD Software Acquisition Pathway policy, major program enablement and adoption of DevSecOps, and workforce development for the DoD SW Engineering &amp; Acquisition workforce (200K+ professionals).</a:t>
            </a:r>
            <a:br>
              <a:rPr lang="en-US" sz="1200" dirty="0">
                <a:latin typeface="+mn-lt"/>
              </a:rPr>
            </a:br>
            <a:br>
              <a:rPr lang="en-US" sz="1200" dirty="0">
                <a:latin typeface="+mn-lt"/>
              </a:rPr>
            </a:br>
            <a:r>
              <a:rPr lang="en-US" sz="1200" dirty="0">
                <a:latin typeface="+mn-lt"/>
              </a:rPr>
              <a:t>Professor Brady served as the Learning Director for Software Acquisition at the Defense Acquisition University. He led strategy to transform DoD’s practices, competencies, training, and workforce—and accelerate the adoption of modern, commercial SW development practices across DoD and DAU’s curriculum. He launched DAU’s DevSecOps practice, the DevSecOps Academy, integrating elite full-stack Cloud One engineers and armed forces pioneers with DAU professors.</a:t>
            </a:r>
          </a:p>
          <a:p>
            <a:pPr indent="-139700">
              <a:spcBef>
                <a:spcPts val="0"/>
              </a:spcBef>
              <a:buSzPts val="3200"/>
            </a:pPr>
            <a:endParaRPr lang="en-US" sz="1200" dirty="0">
              <a:latin typeface="+mn-lt"/>
            </a:endParaRPr>
          </a:p>
          <a:p>
            <a:pPr indent="-139700">
              <a:spcBef>
                <a:spcPts val="0"/>
              </a:spcBef>
              <a:buSzPts val="3200"/>
            </a:pPr>
            <a:r>
              <a:rPr lang="en-US" sz="1200" dirty="0">
                <a:latin typeface="+mn-lt"/>
              </a:rPr>
              <a:t>Prior to DAU, Mr. Brady served 9 years as the Deputy Director for Software Engineering (SWE), in the Office of the Deputy Assistant Secretary of Defense for Systems Engineering (DASD(SE)), within the Office of the Secretary of Defense (OSD). He led change, provided oversight of 170+ major programs (a $1.7T portfolio), and managed governance of Software Acquisition and Development within DoD. He led SWE oversight on DoD's most complex, highest-visibility defense programs (RD&amp;E &gt; $480M; procurement &gt; $2.79 billion). Mr. Brady is an expert in software parametric statistical analysis and assessing large-scale Agile software development efforts. He informed DoD's senior-decision makers, industry CEOs, and Congress on SWE across Army, Navy, Marine Corps and Air Force programs. </a:t>
            </a:r>
            <a:br>
              <a:rPr lang="en-US" sz="1200" dirty="0">
                <a:latin typeface="+mn-lt"/>
              </a:rPr>
            </a:br>
            <a:br>
              <a:rPr lang="en-US" sz="1400" dirty="0">
                <a:latin typeface="+mn-lt"/>
              </a:rPr>
            </a:br>
            <a:endParaRPr lang="en-US" sz="1400" dirty="0">
              <a:latin typeface="+mn-lt"/>
            </a:endParaRPr>
          </a:p>
        </p:txBody>
      </p:sp>
    </p:spTree>
    <p:extLst>
      <p:ext uri="{BB962C8B-B14F-4D97-AF65-F5344CB8AC3E}">
        <p14:creationId xmlns:p14="http://schemas.microsoft.com/office/powerpoint/2010/main" val="1328669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70;p9">
            <a:extLst>
              <a:ext uri="{FF2B5EF4-FFF2-40B4-BE49-F238E27FC236}">
                <a16:creationId xmlns:a16="http://schemas.microsoft.com/office/drawing/2014/main" id="{73BF00A7-38EB-4F0A-8FDC-ECE2CA14BB71}"/>
              </a:ext>
            </a:extLst>
          </p:cNvPr>
          <p:cNvSpPr txBox="1">
            <a:spLocks/>
          </p:cNvSpPr>
          <p:nvPr/>
        </p:nvSpPr>
        <p:spPr>
          <a:xfrm>
            <a:off x="381000" y="209550"/>
            <a:ext cx="8229600" cy="4577052"/>
          </a:xfrm>
          <a:prstGeom prst="rect">
            <a:avLst/>
          </a:prstGeom>
          <a:noFill/>
          <a:ln>
            <a:noFill/>
          </a:ln>
        </p:spPr>
        <p:txBody>
          <a:bodyPr spcFirstLastPara="1" vert="horz" wrap="square" lIns="91425" tIns="45700" rIns="91425" bIns="45700" rtlCol="0" anchor="t" anchorCtr="0">
            <a:noAutofit/>
          </a:bodyPr>
          <a:lstStyle>
            <a:lvl1pPr marL="0" indent="0" algn="l" defTabSz="685800" rtl="0" eaLnBrk="1" latinLnBrk="0" hangingPunct="1">
              <a:lnSpc>
                <a:spcPct val="100000"/>
              </a:lnSpc>
              <a:spcBef>
                <a:spcPts val="750"/>
              </a:spcBef>
              <a:buFont typeface="Arial" panose="020B0604020202020204" pitchFamily="34" charset="0"/>
              <a:buNone/>
              <a:defRPr sz="1650" kern="1200">
                <a:solidFill>
                  <a:schemeClr val="tx1"/>
                </a:solidFill>
                <a:latin typeface="Arial" panose="020B0604020202020204" pitchFamily="34" charset="0"/>
                <a:ea typeface="+mn-ea"/>
                <a:cs typeface="Arial" panose="020B0604020202020204" pitchFamily="34" charset="0"/>
              </a:defRPr>
            </a:lvl1pPr>
            <a:lvl2pPr marL="255985" indent="-127397" algn="l" defTabSz="685800" rtl="0" eaLnBrk="1" latinLnBrk="0" hangingPunct="1">
              <a:lnSpc>
                <a:spcPct val="100000"/>
              </a:lnSpc>
              <a:spcBef>
                <a:spcPts val="375"/>
              </a:spcBef>
              <a:buFont typeface="Arial" panose="020B0604020202020204" pitchFamily="34" charset="0"/>
              <a:buChar char="•"/>
              <a:defRPr sz="1650" kern="1200">
                <a:solidFill>
                  <a:schemeClr val="tx1"/>
                </a:solidFill>
                <a:latin typeface="Arial" panose="020B0604020202020204" pitchFamily="34" charset="0"/>
                <a:ea typeface="+mn-ea"/>
                <a:cs typeface="Arial" panose="020B0604020202020204" pitchFamily="34" charset="0"/>
              </a:defRPr>
            </a:lvl2pPr>
            <a:lvl3pPr marL="471488" indent="-128588" algn="l" defTabSz="685800" rtl="0" eaLnBrk="1" latinLnBrk="0" hangingPunct="1">
              <a:lnSpc>
                <a:spcPct val="10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685800" indent="-132160" algn="l" defTabSz="685800" rtl="0" eaLnBrk="1" latinLnBrk="0" hangingPunct="1">
              <a:lnSpc>
                <a:spcPct val="100000"/>
              </a:lnSpc>
              <a:spcBef>
                <a:spcPts val="375"/>
              </a:spcBef>
              <a:buClr>
                <a:schemeClr val="tx1">
                  <a:lumMod val="50000"/>
                  <a:lumOff val="50000"/>
                </a:schemeClr>
              </a:buClr>
              <a:buFont typeface="Arial" panose="020B0604020202020204" pitchFamily="34" charset="0"/>
              <a:buChar char="•"/>
              <a:defRPr sz="15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indent="-139700">
              <a:spcBef>
                <a:spcPts val="0"/>
              </a:spcBef>
              <a:buSzPts val="3200"/>
            </a:pPr>
            <a:r>
              <a:rPr lang="en-US" b="1" dirty="0">
                <a:latin typeface="+mn-lt"/>
              </a:rPr>
              <a:t>Sean Brady </a:t>
            </a:r>
            <a:r>
              <a:rPr lang="en-US" sz="1800" b="1" dirty="0">
                <a:latin typeface="+mn-lt"/>
              </a:rPr>
              <a:t>– </a:t>
            </a:r>
            <a:r>
              <a:rPr lang="en-US" b="1" dirty="0">
                <a:latin typeface="+mn-lt"/>
              </a:rPr>
              <a:t>Undersecretary of Defense (Acquisition &amp; Sustainment)</a:t>
            </a:r>
            <a:br>
              <a:rPr lang="en-US" sz="1800" dirty="0">
                <a:latin typeface="+mn-lt"/>
              </a:rPr>
            </a:br>
            <a:r>
              <a:rPr lang="en-US" b="1" dirty="0">
                <a:latin typeface="+mn-lt"/>
              </a:rPr>
              <a:t>DoD Senior Lead for Software Acquisition </a:t>
            </a:r>
            <a:r>
              <a:rPr lang="en-US" dirty="0">
                <a:latin typeface="+mn-lt"/>
              </a:rPr>
              <a:t>- continued</a:t>
            </a:r>
            <a:endParaRPr lang="en-US" sz="1800" b="1" dirty="0">
              <a:latin typeface="+mn-lt"/>
            </a:endParaRPr>
          </a:p>
          <a:p>
            <a:pPr indent="-139700">
              <a:spcBef>
                <a:spcPts val="0"/>
              </a:spcBef>
              <a:buSzPts val="3200"/>
            </a:pPr>
            <a:endParaRPr lang="en-US" sz="1400" dirty="0">
              <a:latin typeface="+mn-lt"/>
            </a:endParaRPr>
          </a:p>
          <a:p>
            <a:pPr indent="-139700">
              <a:spcBef>
                <a:spcPts val="0"/>
              </a:spcBef>
              <a:buSzPts val="3200"/>
            </a:pPr>
            <a:r>
              <a:rPr lang="en-US" sz="1200" dirty="0">
                <a:latin typeface="+mn-lt"/>
              </a:rPr>
              <a:t>His strategic duties include leading policy and guidance development; workforce planning; and outreach to optimize the DoD's SWE capability. He launched DoD's largest acquisition workforce modernization initiative (impacting 200K+ professionals). In addition, he championed OSD's efforts to improve performance measurement practices across DoD and industry.</a:t>
            </a:r>
          </a:p>
          <a:p>
            <a:pPr indent="-139700">
              <a:spcBef>
                <a:spcPts val="0"/>
              </a:spcBef>
              <a:buSzPts val="3200"/>
            </a:pPr>
            <a:endParaRPr lang="en-US" sz="1200" dirty="0">
              <a:latin typeface="+mn-lt"/>
            </a:endParaRPr>
          </a:p>
          <a:p>
            <a:pPr indent="-139700">
              <a:spcBef>
                <a:spcPts val="0"/>
              </a:spcBef>
              <a:buSzPts val="3200"/>
            </a:pPr>
            <a:r>
              <a:rPr lang="en-US" sz="1200" dirty="0">
                <a:latin typeface="+mn-lt"/>
              </a:rPr>
              <a:t>Prior to his role in the Pentagon, he served in the Army's RDECOM/ARDEC as an Armament Software Engineering Center (ASEC) Special Projects Team Lead and as a Program Manager, Close Combat Systems Project Officer (PO) where he planned and executed high-visibility experimental and rapid fielding programs -- supporting elite special operations and front-line Warfighters. He is the Defense Innovation Board’s Software Acquisition workforce co-lead, a member of the Army's Acquisition Corps and has served as a US Delegate to NATO.</a:t>
            </a:r>
            <a:br>
              <a:rPr lang="en-US" sz="1200" dirty="0">
                <a:latin typeface="+mn-lt"/>
              </a:rPr>
            </a:br>
            <a:br>
              <a:rPr lang="en-US" sz="1200" dirty="0">
                <a:latin typeface="+mn-lt"/>
              </a:rPr>
            </a:br>
            <a:r>
              <a:rPr lang="en-US" sz="1200" dirty="0">
                <a:latin typeface="+mn-lt"/>
              </a:rPr>
              <a:t>Mr. Brady holds a Bachelor of Science in Computer and Electrical Engineering from Rutgers University; a Master of Science in Quantitative Software Engineering from Stevens Institute of Technology; a Master of Business Administration from the University of Virginia; and holds a graduate certificate in Entrepreneurship and Innovation from Stanford University.</a:t>
            </a:r>
          </a:p>
        </p:txBody>
      </p:sp>
      <p:pic>
        <p:nvPicPr>
          <p:cNvPr id="3" name="Picture 4" descr="avatar for Sean Brady">
            <a:extLst>
              <a:ext uri="{FF2B5EF4-FFF2-40B4-BE49-F238E27FC236}">
                <a16:creationId xmlns:a16="http://schemas.microsoft.com/office/drawing/2014/main" id="{74AA9EC6-4776-4AD8-AE13-9911CD563BF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59898" y="3500203"/>
            <a:ext cx="1149928" cy="1149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44099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70;p9">
            <a:extLst>
              <a:ext uri="{FF2B5EF4-FFF2-40B4-BE49-F238E27FC236}">
                <a16:creationId xmlns:a16="http://schemas.microsoft.com/office/drawing/2014/main" id="{73BF00A7-38EB-4F0A-8FDC-ECE2CA14BB71}"/>
              </a:ext>
            </a:extLst>
          </p:cNvPr>
          <p:cNvSpPr txBox="1">
            <a:spLocks/>
          </p:cNvSpPr>
          <p:nvPr/>
        </p:nvSpPr>
        <p:spPr>
          <a:xfrm>
            <a:off x="381000" y="209550"/>
            <a:ext cx="8229600" cy="4577052"/>
          </a:xfrm>
          <a:prstGeom prst="rect">
            <a:avLst/>
          </a:prstGeom>
          <a:noFill/>
          <a:ln>
            <a:noFill/>
          </a:ln>
        </p:spPr>
        <p:txBody>
          <a:bodyPr spcFirstLastPara="1" vert="horz" wrap="square" lIns="91425" tIns="45700" rIns="91425" bIns="45700" rtlCol="0" anchor="t" anchorCtr="0">
            <a:noAutofit/>
          </a:bodyPr>
          <a:lstStyle>
            <a:lvl1pPr marL="0" indent="0" algn="l" defTabSz="685800" rtl="0" eaLnBrk="1" latinLnBrk="0" hangingPunct="1">
              <a:lnSpc>
                <a:spcPct val="100000"/>
              </a:lnSpc>
              <a:spcBef>
                <a:spcPts val="750"/>
              </a:spcBef>
              <a:buFont typeface="Arial" panose="020B0604020202020204" pitchFamily="34" charset="0"/>
              <a:buNone/>
              <a:defRPr sz="1650" kern="1200">
                <a:solidFill>
                  <a:schemeClr val="tx1"/>
                </a:solidFill>
                <a:latin typeface="Arial" panose="020B0604020202020204" pitchFamily="34" charset="0"/>
                <a:ea typeface="+mn-ea"/>
                <a:cs typeface="Arial" panose="020B0604020202020204" pitchFamily="34" charset="0"/>
              </a:defRPr>
            </a:lvl1pPr>
            <a:lvl2pPr marL="255985" indent="-127397" algn="l" defTabSz="685800" rtl="0" eaLnBrk="1" latinLnBrk="0" hangingPunct="1">
              <a:lnSpc>
                <a:spcPct val="100000"/>
              </a:lnSpc>
              <a:spcBef>
                <a:spcPts val="375"/>
              </a:spcBef>
              <a:buFont typeface="Arial" panose="020B0604020202020204" pitchFamily="34" charset="0"/>
              <a:buChar char="•"/>
              <a:defRPr sz="1650" kern="1200">
                <a:solidFill>
                  <a:schemeClr val="tx1"/>
                </a:solidFill>
                <a:latin typeface="Arial" panose="020B0604020202020204" pitchFamily="34" charset="0"/>
                <a:ea typeface="+mn-ea"/>
                <a:cs typeface="Arial" panose="020B0604020202020204" pitchFamily="34" charset="0"/>
              </a:defRPr>
            </a:lvl2pPr>
            <a:lvl3pPr marL="471488" indent="-128588" algn="l" defTabSz="685800" rtl="0" eaLnBrk="1" latinLnBrk="0" hangingPunct="1">
              <a:lnSpc>
                <a:spcPct val="10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685800" indent="-132160" algn="l" defTabSz="685800" rtl="0" eaLnBrk="1" latinLnBrk="0" hangingPunct="1">
              <a:lnSpc>
                <a:spcPct val="100000"/>
              </a:lnSpc>
              <a:spcBef>
                <a:spcPts val="375"/>
              </a:spcBef>
              <a:buClr>
                <a:schemeClr val="tx1">
                  <a:lumMod val="50000"/>
                  <a:lumOff val="50000"/>
                </a:schemeClr>
              </a:buClr>
              <a:buFont typeface="Arial" panose="020B0604020202020204" pitchFamily="34" charset="0"/>
              <a:buChar char="•"/>
              <a:defRPr sz="15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base"/>
            <a:r>
              <a:rPr lang="en-US" b="1" dirty="0">
                <a:latin typeface="+mn-lt"/>
              </a:rPr>
              <a:t>Simone </a:t>
            </a:r>
            <a:r>
              <a:rPr lang="en-US" b="1" dirty="0" err="1">
                <a:latin typeface="+mn-lt"/>
              </a:rPr>
              <a:t>Curzi</a:t>
            </a:r>
            <a:r>
              <a:rPr lang="en-US" b="1" dirty="0">
                <a:latin typeface="+mn-lt"/>
              </a:rPr>
              <a:t> </a:t>
            </a:r>
            <a:r>
              <a:rPr lang="en-US" sz="1600" b="1" dirty="0">
                <a:latin typeface="+mn-lt"/>
              </a:rPr>
              <a:t>–</a:t>
            </a:r>
            <a:r>
              <a:rPr lang="en-US" b="1" dirty="0">
                <a:latin typeface="+mn-lt"/>
              </a:rPr>
              <a:t> Microsoft Services, Principal Consultant, </a:t>
            </a:r>
            <a:r>
              <a:rPr lang="en-US" b="1" dirty="0" err="1">
                <a:latin typeface="+mn-lt"/>
              </a:rPr>
              <a:t>CyberSecurity</a:t>
            </a:r>
            <a:endParaRPr lang="en-US" b="1" dirty="0">
              <a:latin typeface="+mn-lt"/>
            </a:endParaRPr>
          </a:p>
          <a:p>
            <a:pPr indent="-139700">
              <a:spcBef>
                <a:spcPts val="0"/>
              </a:spcBef>
              <a:buSzPts val="3200"/>
            </a:pPr>
            <a:endParaRPr lang="en-US" sz="1400" dirty="0">
              <a:latin typeface="+mn-lt"/>
            </a:endParaRPr>
          </a:p>
          <a:p>
            <a:pPr indent="-139700">
              <a:spcBef>
                <a:spcPts val="0"/>
              </a:spcBef>
              <a:buSzPts val="3200"/>
            </a:pPr>
            <a:r>
              <a:rPr lang="en-US" sz="1400" dirty="0">
                <a:latin typeface="+mn-lt"/>
              </a:rPr>
              <a:t>Simone </a:t>
            </a:r>
            <a:r>
              <a:rPr lang="en-US" sz="1400" dirty="0" err="1">
                <a:latin typeface="+mn-lt"/>
              </a:rPr>
              <a:t>Curzi</a:t>
            </a:r>
            <a:r>
              <a:rPr lang="en-US" sz="1400" dirty="0">
                <a:latin typeface="+mn-lt"/>
              </a:rPr>
              <a:t> is a Principal Consultant at Microsoft Consulting Services. Simone has more than 20 years’ experience covering various technical roles in Microsoft Services, and has fully devoted himself to Security for more than 5 years. A renowned Threat Modeling and Microsoft Security Development Lifecycle (SDL) expert, Simone is also one of the leaders of the Worldwide Microsoft Community on Application Security and a subject matter expert for the Security Community.</a:t>
            </a:r>
            <a:br>
              <a:rPr lang="en-US" sz="1400" dirty="0">
                <a:latin typeface="+mn-lt"/>
              </a:rPr>
            </a:br>
            <a:br>
              <a:rPr lang="en-US" sz="1400" dirty="0">
                <a:latin typeface="+mn-lt"/>
              </a:rPr>
            </a:br>
            <a:r>
              <a:rPr lang="en-US" sz="1400" dirty="0">
                <a:latin typeface="+mn-lt"/>
              </a:rPr>
              <a:t>Some of Simone's contributions are available through his blog, which can be accessed from </a:t>
            </a:r>
            <a:r>
              <a:rPr lang="en-US" sz="1400" dirty="0">
                <a:latin typeface="+mn-lt"/>
                <a:hlinkClick r:id="rId3"/>
              </a:rPr>
              <a:t>https://simoneonsecurity.com</a:t>
            </a:r>
            <a:r>
              <a:rPr lang="en-US" sz="1400" dirty="0">
                <a:latin typeface="+mn-lt"/>
              </a:rPr>
              <a:t>. He is also the maintainer of a repo for an open source framework to build threat modeling tools, called Threats Manager Platform, which is accessible from </a:t>
            </a:r>
            <a:r>
              <a:rPr lang="en-US" sz="1400" dirty="0">
                <a:latin typeface="+mn-lt"/>
                <a:hlinkClick r:id="rId4"/>
              </a:rPr>
              <a:t>https://github.com/simonec73/threatsmanager</a:t>
            </a:r>
            <a:r>
              <a:rPr lang="en-US" sz="1400" dirty="0">
                <a:latin typeface="+mn-lt"/>
              </a:rPr>
              <a:t>. He can also be reached via LinkedIn (</a:t>
            </a:r>
            <a:r>
              <a:rPr lang="en-US" sz="1400" dirty="0">
                <a:latin typeface="+mn-lt"/>
                <a:hlinkClick r:id="rId5"/>
              </a:rPr>
              <a:t>https://www.linkedin.com/in/simone-curzi-a357b334/)</a:t>
            </a:r>
            <a:r>
              <a:rPr lang="en-US" sz="1400" dirty="0">
                <a:latin typeface="+mn-lt"/>
              </a:rPr>
              <a:t>.</a:t>
            </a:r>
          </a:p>
        </p:txBody>
      </p:sp>
      <p:pic>
        <p:nvPicPr>
          <p:cNvPr id="4" name="Picture 6" descr="avatar for Simone Curzi">
            <a:extLst>
              <a:ext uri="{FF2B5EF4-FFF2-40B4-BE49-F238E27FC236}">
                <a16:creationId xmlns:a16="http://schemas.microsoft.com/office/drawing/2014/main" id="{294D3CE8-FD8E-4138-ABBC-DF03650564E2}"/>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602613" y="3194453"/>
            <a:ext cx="1503887" cy="1532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69520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0">
            <a:extLst>
              <a:ext uri="{FF2B5EF4-FFF2-40B4-BE49-F238E27FC236}">
                <a16:creationId xmlns:a16="http://schemas.microsoft.com/office/drawing/2014/main" id="{574082F4-9703-4D26-B0D8-22707643AD74}"/>
              </a:ext>
            </a:extLst>
          </p:cNvPr>
          <p:cNvSpPr txBox="1"/>
          <p:nvPr/>
        </p:nvSpPr>
        <p:spPr>
          <a:xfrm>
            <a:off x="621440" y="396912"/>
            <a:ext cx="8220722" cy="25391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50" b="1" dirty="0"/>
              <a:t>Sare </a:t>
            </a:r>
            <a:r>
              <a:rPr lang="en-US" sz="1650" b="1" dirty="0" err="1"/>
              <a:t>Ehman</a:t>
            </a:r>
            <a:r>
              <a:rPr lang="en-US" sz="1650" b="1" dirty="0"/>
              <a:t> - </a:t>
            </a:r>
            <a:r>
              <a:rPr lang="en-US" sz="1650" b="1" i="1" dirty="0"/>
              <a:t>CMU Software Engineering Institute, Senior DevOps Engineer</a:t>
            </a:r>
          </a:p>
        </p:txBody>
      </p:sp>
      <p:pic>
        <p:nvPicPr>
          <p:cNvPr id="7" name="Picture 2">
            <a:extLst>
              <a:ext uri="{FF2B5EF4-FFF2-40B4-BE49-F238E27FC236}">
                <a16:creationId xmlns:a16="http://schemas.microsoft.com/office/drawing/2014/main" id="{C676804F-7E16-4BFB-A970-588B634D46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6389597" y="2376767"/>
            <a:ext cx="1898130" cy="189813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0972E78-0BC1-4715-99A9-0D2741F0F758}"/>
              </a:ext>
            </a:extLst>
          </p:cNvPr>
          <p:cNvSpPr txBox="1"/>
          <p:nvPr/>
        </p:nvSpPr>
        <p:spPr>
          <a:xfrm>
            <a:off x="403209" y="868603"/>
            <a:ext cx="8740791" cy="3877985"/>
          </a:xfrm>
          <a:prstGeom prst="rect">
            <a:avLst/>
          </a:prstGeom>
          <a:noFill/>
        </p:spPr>
        <p:txBody>
          <a:bodyPr wrap="none" lIns="0" tIns="0" rIns="0" bIns="0" rtlCol="0">
            <a:spAutoFit/>
          </a:bodyPr>
          <a:lstStyle/>
          <a:p>
            <a:pPr fontAlgn="base"/>
            <a:r>
              <a:rPr lang="en-US" dirty="0"/>
              <a:t>Sare Ehmann joined the SEI in April 2020 after spending 5 years as a software engineer/ </a:t>
            </a:r>
          </a:p>
          <a:p>
            <a:pPr fontAlgn="base"/>
            <a:r>
              <a:rPr lang="en-US" dirty="0"/>
              <a:t>consultant with Pivotal (now VMware). At Pivotal, Sare helped many companies change the</a:t>
            </a:r>
          </a:p>
          <a:p>
            <a:pPr fontAlgn="base"/>
            <a:r>
              <a:rPr lang="en-US" dirty="0"/>
              <a:t>way they built and ran software, from upskilling their development competencies, to creating</a:t>
            </a:r>
          </a:p>
          <a:p>
            <a:pPr fontAlgn="base"/>
            <a:r>
              <a:rPr lang="en-US" dirty="0"/>
              <a:t>automated deployment pipelines, to agile culture transformation, to user-centered </a:t>
            </a:r>
          </a:p>
          <a:p>
            <a:pPr fontAlgn="base"/>
            <a:r>
              <a:rPr lang="en-US" dirty="0"/>
              <a:t>development and design. Sare is passionate about:</a:t>
            </a:r>
          </a:p>
          <a:p>
            <a:pPr marL="742950" lvl="1" indent="-285750" fontAlgn="base">
              <a:buFont typeface="Arial" panose="020B0604020202020204" pitchFamily="34" charset="0"/>
              <a:buChar char="•"/>
            </a:pPr>
            <a:r>
              <a:rPr lang="en-US" dirty="0"/>
              <a:t>Test Driven Development &amp; testing in general</a:t>
            </a:r>
          </a:p>
          <a:p>
            <a:pPr marL="742950" lvl="1" indent="-285750" fontAlgn="base">
              <a:buFont typeface="Arial" panose="020B0604020202020204" pitchFamily="34" charset="0"/>
              <a:buChar char="•"/>
            </a:pPr>
            <a:r>
              <a:rPr lang="en-US" dirty="0"/>
              <a:t>Pair Programming</a:t>
            </a:r>
          </a:p>
          <a:p>
            <a:pPr marL="742950" lvl="1" indent="-285750" fontAlgn="base">
              <a:buFont typeface="Arial" panose="020B0604020202020204" pitchFamily="34" charset="0"/>
              <a:buChar char="•"/>
            </a:pPr>
            <a:r>
              <a:rPr lang="en-US" dirty="0"/>
              <a:t>Software Development Wastes (and reducing them)</a:t>
            </a:r>
          </a:p>
          <a:p>
            <a:pPr marL="742950" lvl="1" indent="-285750" fontAlgn="base">
              <a:buFont typeface="Arial" panose="020B0604020202020204" pitchFamily="34" charset="0"/>
              <a:buChar char="•"/>
            </a:pPr>
            <a:r>
              <a:rPr lang="en-US" dirty="0"/>
              <a:t>User-Centricity</a:t>
            </a:r>
          </a:p>
          <a:p>
            <a:pPr marL="742950" lvl="1" indent="-285750" fontAlgn="base">
              <a:buFont typeface="Arial" panose="020B0604020202020204" pitchFamily="34" charset="0"/>
              <a:buChar char="•"/>
            </a:pPr>
            <a:r>
              <a:rPr lang="en-US" dirty="0"/>
              <a:t>Story Writing</a:t>
            </a:r>
          </a:p>
          <a:p>
            <a:pPr marL="742950" lvl="1" indent="-285750" fontAlgn="base">
              <a:buFont typeface="Arial" panose="020B0604020202020204" pitchFamily="34" charset="0"/>
              <a:buChar char="•"/>
            </a:pPr>
            <a:r>
              <a:rPr lang="en-US" dirty="0"/>
              <a:t>Cloud-Native Application Maturation</a:t>
            </a:r>
          </a:p>
          <a:p>
            <a:pPr marL="742950" lvl="1" indent="-285750" fontAlgn="base">
              <a:buFont typeface="Arial" panose="020B0604020202020204" pitchFamily="34" charset="0"/>
              <a:buChar char="•"/>
            </a:pPr>
            <a:r>
              <a:rPr lang="en-US" dirty="0"/>
              <a:t>Emergent Architecture as a feedback loop</a:t>
            </a:r>
          </a:p>
          <a:p>
            <a:pPr marL="742950" lvl="1" indent="-285750" fontAlgn="base">
              <a:buFont typeface="Arial" panose="020B0604020202020204" pitchFamily="34" charset="0"/>
              <a:buChar char="•"/>
            </a:pPr>
            <a:r>
              <a:rPr lang="en-US" dirty="0"/>
              <a:t>Effective Communication</a:t>
            </a:r>
          </a:p>
          <a:p>
            <a:pPr marL="742950" lvl="1" indent="-285750" fontAlgn="base">
              <a:buFont typeface="Arial" panose="020B0604020202020204" pitchFamily="34" charset="0"/>
              <a:buChar char="•"/>
            </a:pPr>
            <a:r>
              <a:rPr lang="en-US" dirty="0" err="1"/>
              <a:t>Allyship</a:t>
            </a:r>
            <a:r>
              <a:rPr lang="en-US" dirty="0"/>
              <a:t> and Mentoring</a:t>
            </a:r>
          </a:p>
        </p:txBody>
      </p:sp>
    </p:spTree>
    <p:extLst>
      <p:ext uri="{BB962C8B-B14F-4D97-AF65-F5344CB8AC3E}">
        <p14:creationId xmlns:p14="http://schemas.microsoft.com/office/powerpoint/2010/main" val="34467720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70;p9">
            <a:extLst>
              <a:ext uri="{FF2B5EF4-FFF2-40B4-BE49-F238E27FC236}">
                <a16:creationId xmlns:a16="http://schemas.microsoft.com/office/drawing/2014/main" id="{73BF00A7-38EB-4F0A-8FDC-ECE2CA14BB71}"/>
              </a:ext>
            </a:extLst>
          </p:cNvPr>
          <p:cNvSpPr txBox="1">
            <a:spLocks/>
          </p:cNvSpPr>
          <p:nvPr/>
        </p:nvSpPr>
        <p:spPr>
          <a:xfrm>
            <a:off x="389603" y="125577"/>
            <a:ext cx="8229600" cy="4577052"/>
          </a:xfrm>
          <a:prstGeom prst="rect">
            <a:avLst/>
          </a:prstGeom>
          <a:noFill/>
          <a:ln>
            <a:noFill/>
          </a:ln>
        </p:spPr>
        <p:txBody>
          <a:bodyPr spcFirstLastPara="1" vert="horz" wrap="square" lIns="91425" tIns="45700" rIns="91425" bIns="45700" rtlCol="0" anchor="t" anchorCtr="0">
            <a:noAutofit/>
          </a:bodyPr>
          <a:lstStyle>
            <a:lvl1pPr marL="0" indent="0" algn="l" defTabSz="685800" rtl="0" eaLnBrk="1" latinLnBrk="0" hangingPunct="1">
              <a:lnSpc>
                <a:spcPct val="100000"/>
              </a:lnSpc>
              <a:spcBef>
                <a:spcPts val="750"/>
              </a:spcBef>
              <a:buFont typeface="Arial" panose="020B0604020202020204" pitchFamily="34" charset="0"/>
              <a:buNone/>
              <a:defRPr sz="1650" kern="1200">
                <a:solidFill>
                  <a:schemeClr val="tx1"/>
                </a:solidFill>
                <a:latin typeface="Arial" panose="020B0604020202020204" pitchFamily="34" charset="0"/>
                <a:ea typeface="+mn-ea"/>
                <a:cs typeface="Arial" panose="020B0604020202020204" pitchFamily="34" charset="0"/>
              </a:defRPr>
            </a:lvl1pPr>
            <a:lvl2pPr marL="255985" indent="-127397" algn="l" defTabSz="685800" rtl="0" eaLnBrk="1" latinLnBrk="0" hangingPunct="1">
              <a:lnSpc>
                <a:spcPct val="100000"/>
              </a:lnSpc>
              <a:spcBef>
                <a:spcPts val="375"/>
              </a:spcBef>
              <a:buFont typeface="Arial" panose="020B0604020202020204" pitchFamily="34" charset="0"/>
              <a:buChar char="•"/>
              <a:defRPr sz="1650" kern="1200">
                <a:solidFill>
                  <a:schemeClr val="tx1"/>
                </a:solidFill>
                <a:latin typeface="Arial" panose="020B0604020202020204" pitchFamily="34" charset="0"/>
                <a:ea typeface="+mn-ea"/>
                <a:cs typeface="Arial" panose="020B0604020202020204" pitchFamily="34" charset="0"/>
              </a:defRPr>
            </a:lvl2pPr>
            <a:lvl3pPr marL="471488" indent="-128588" algn="l" defTabSz="685800" rtl="0" eaLnBrk="1" latinLnBrk="0" hangingPunct="1">
              <a:lnSpc>
                <a:spcPct val="10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685800" indent="-132160" algn="l" defTabSz="685800" rtl="0" eaLnBrk="1" latinLnBrk="0" hangingPunct="1">
              <a:lnSpc>
                <a:spcPct val="100000"/>
              </a:lnSpc>
              <a:spcBef>
                <a:spcPts val="375"/>
              </a:spcBef>
              <a:buClr>
                <a:schemeClr val="tx1">
                  <a:lumMod val="50000"/>
                  <a:lumOff val="50000"/>
                </a:schemeClr>
              </a:buClr>
              <a:buFont typeface="Arial" panose="020B0604020202020204" pitchFamily="34" charset="0"/>
              <a:buChar char="•"/>
              <a:defRPr sz="15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base"/>
            <a:r>
              <a:rPr lang="en-US" b="1" dirty="0">
                <a:latin typeface="+mn-lt"/>
              </a:rPr>
              <a:t>Krishna Guru </a:t>
            </a:r>
            <a:r>
              <a:rPr lang="en-US" sz="1600" b="1" dirty="0">
                <a:latin typeface="+mn-lt"/>
              </a:rPr>
              <a:t>–</a:t>
            </a:r>
            <a:r>
              <a:rPr lang="en-US" b="1" dirty="0">
                <a:latin typeface="+mn-lt"/>
              </a:rPr>
              <a:t> </a:t>
            </a:r>
            <a:r>
              <a:rPr lang="en-US" b="1" dirty="0" err="1">
                <a:latin typeface="+mn-lt"/>
              </a:rPr>
              <a:t>InterSystems</a:t>
            </a:r>
            <a:r>
              <a:rPr lang="en-US" b="1" dirty="0">
                <a:latin typeface="+mn-lt"/>
              </a:rPr>
              <a:t> Corporation, Release Engineer</a:t>
            </a:r>
          </a:p>
          <a:p>
            <a:pPr indent="-139700">
              <a:spcBef>
                <a:spcPts val="0"/>
              </a:spcBef>
              <a:buSzPts val="3200"/>
            </a:pPr>
            <a:endParaRPr lang="en-US" sz="1400" dirty="0">
              <a:latin typeface="+mn-lt"/>
            </a:endParaRPr>
          </a:p>
          <a:p>
            <a:pPr indent="-139700">
              <a:spcBef>
                <a:spcPts val="0"/>
              </a:spcBef>
              <a:buSzPts val="3200"/>
            </a:pPr>
            <a:r>
              <a:rPr lang="en-US" dirty="0">
                <a:latin typeface="+mn-lt"/>
              </a:rPr>
              <a:t>Krishna Guru is a Release Engineer at </a:t>
            </a:r>
            <a:r>
              <a:rPr lang="en-US" dirty="0" err="1">
                <a:latin typeface="+mn-lt"/>
              </a:rPr>
              <a:t>InterSystems</a:t>
            </a:r>
            <a:r>
              <a:rPr lang="en-US" dirty="0">
                <a:latin typeface="+mn-lt"/>
              </a:rPr>
              <a:t> Corporation where he works on automating a wide variety of tasks and contributes to the successful development and timely deployment of robust products and customer solutions by providing technical knowledge to build processes and procedures to package together all elements of the product. Prior to his role at </a:t>
            </a:r>
            <a:r>
              <a:rPr lang="en-US" dirty="0" err="1">
                <a:latin typeface="+mn-lt"/>
              </a:rPr>
              <a:t>InterSystems</a:t>
            </a:r>
            <a:r>
              <a:rPr lang="en-US" dirty="0">
                <a:latin typeface="+mn-lt"/>
              </a:rPr>
              <a:t> Corporation, he graduated with a master's degree in information technology from the School of Computer Science at Carnegie Mellon University. During his time at Carnegie Mellon University, he finished courses on best practices for software engineering and DevOps. He also worked as a graduate teaching assistant for the DevOps course where he taught deployment process, associated tooling, and best practices to enable high velocity deployments to all the participants.</a:t>
            </a:r>
            <a:endParaRPr lang="en-US" sz="1400" dirty="0">
              <a:latin typeface="+mn-lt"/>
            </a:endParaRPr>
          </a:p>
        </p:txBody>
      </p:sp>
      <p:pic>
        <p:nvPicPr>
          <p:cNvPr id="4" name="Picture 2" descr="avatar for Krishna Guru">
            <a:extLst>
              <a:ext uri="{FF2B5EF4-FFF2-40B4-BE49-F238E27FC236}">
                <a16:creationId xmlns:a16="http://schemas.microsoft.com/office/drawing/2014/main" id="{E1A7DBC9-E2D1-429D-896D-49FFD7BB37F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35954" y="3259456"/>
            <a:ext cx="1443173" cy="1443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43472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70;p9">
            <a:extLst>
              <a:ext uri="{FF2B5EF4-FFF2-40B4-BE49-F238E27FC236}">
                <a16:creationId xmlns:a16="http://schemas.microsoft.com/office/drawing/2014/main" id="{73BF00A7-38EB-4F0A-8FDC-ECE2CA14BB71}"/>
              </a:ext>
            </a:extLst>
          </p:cNvPr>
          <p:cNvSpPr txBox="1">
            <a:spLocks/>
          </p:cNvSpPr>
          <p:nvPr/>
        </p:nvSpPr>
        <p:spPr>
          <a:xfrm>
            <a:off x="381000" y="155074"/>
            <a:ext cx="8229600" cy="4577052"/>
          </a:xfrm>
          <a:prstGeom prst="rect">
            <a:avLst/>
          </a:prstGeom>
          <a:noFill/>
          <a:ln>
            <a:noFill/>
          </a:ln>
        </p:spPr>
        <p:txBody>
          <a:bodyPr spcFirstLastPara="1" vert="horz" wrap="square" lIns="91425" tIns="45700" rIns="91425" bIns="45700" rtlCol="0" anchor="t" anchorCtr="0">
            <a:noAutofit/>
          </a:bodyPr>
          <a:lstStyle>
            <a:lvl1pPr marL="0" indent="0" algn="l" defTabSz="685800" rtl="0" eaLnBrk="1" latinLnBrk="0" hangingPunct="1">
              <a:lnSpc>
                <a:spcPct val="100000"/>
              </a:lnSpc>
              <a:spcBef>
                <a:spcPts val="750"/>
              </a:spcBef>
              <a:buFont typeface="Arial" panose="020B0604020202020204" pitchFamily="34" charset="0"/>
              <a:buNone/>
              <a:defRPr sz="1650" kern="1200">
                <a:solidFill>
                  <a:schemeClr val="tx1"/>
                </a:solidFill>
                <a:latin typeface="Arial" panose="020B0604020202020204" pitchFamily="34" charset="0"/>
                <a:ea typeface="+mn-ea"/>
                <a:cs typeface="Arial" panose="020B0604020202020204" pitchFamily="34" charset="0"/>
              </a:defRPr>
            </a:lvl1pPr>
            <a:lvl2pPr marL="255985" indent="-127397" algn="l" defTabSz="685800" rtl="0" eaLnBrk="1" latinLnBrk="0" hangingPunct="1">
              <a:lnSpc>
                <a:spcPct val="100000"/>
              </a:lnSpc>
              <a:spcBef>
                <a:spcPts val="375"/>
              </a:spcBef>
              <a:buFont typeface="Arial" panose="020B0604020202020204" pitchFamily="34" charset="0"/>
              <a:buChar char="•"/>
              <a:defRPr sz="1650" kern="1200">
                <a:solidFill>
                  <a:schemeClr val="tx1"/>
                </a:solidFill>
                <a:latin typeface="Arial" panose="020B0604020202020204" pitchFamily="34" charset="0"/>
                <a:ea typeface="+mn-ea"/>
                <a:cs typeface="Arial" panose="020B0604020202020204" pitchFamily="34" charset="0"/>
              </a:defRPr>
            </a:lvl2pPr>
            <a:lvl3pPr marL="471488" indent="-128588" algn="l" defTabSz="685800" rtl="0" eaLnBrk="1" latinLnBrk="0" hangingPunct="1">
              <a:lnSpc>
                <a:spcPct val="10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685800" indent="-132160" algn="l" defTabSz="685800" rtl="0" eaLnBrk="1" latinLnBrk="0" hangingPunct="1">
              <a:lnSpc>
                <a:spcPct val="100000"/>
              </a:lnSpc>
              <a:spcBef>
                <a:spcPts val="375"/>
              </a:spcBef>
              <a:buClr>
                <a:schemeClr val="tx1">
                  <a:lumMod val="50000"/>
                  <a:lumOff val="50000"/>
                </a:schemeClr>
              </a:buClr>
              <a:buFont typeface="Arial" panose="020B0604020202020204" pitchFamily="34" charset="0"/>
              <a:buChar char="•"/>
              <a:defRPr sz="15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base"/>
            <a:r>
              <a:rPr lang="en-US" b="1" dirty="0">
                <a:latin typeface="+mn-lt"/>
              </a:rPr>
              <a:t>Victoria (Vicky) Hailey </a:t>
            </a:r>
            <a:r>
              <a:rPr lang="en-US" sz="1600" b="1" dirty="0">
                <a:latin typeface="+mn-lt"/>
              </a:rPr>
              <a:t>–</a:t>
            </a:r>
            <a:r>
              <a:rPr lang="en-US" b="1" dirty="0">
                <a:latin typeface="+mn-lt"/>
              </a:rPr>
              <a:t> The Victoria Hailey Group Corporation, President</a:t>
            </a:r>
          </a:p>
          <a:p>
            <a:pPr indent="-139700">
              <a:spcBef>
                <a:spcPts val="0"/>
              </a:spcBef>
              <a:buSzPts val="3200"/>
            </a:pPr>
            <a:endParaRPr lang="en-US" sz="1400" dirty="0">
              <a:latin typeface="+mn-lt"/>
            </a:endParaRPr>
          </a:p>
          <a:p>
            <a:pPr indent="-139700">
              <a:spcBef>
                <a:spcPts val="0"/>
              </a:spcBef>
              <a:buSzPts val="3200"/>
            </a:pPr>
            <a:r>
              <a:rPr lang="en-US" dirty="0">
                <a:latin typeface="+mn-lt"/>
              </a:rPr>
              <a:t>Vicky is a CMC (Certified Management Consultant) with over 30 years experience in virtually every aspect of systems engineering, using emerging technologies to serve a diverse customer base from governments to multinational corporations, from utilities to charities, with a primary competency for engineering trust by first doing no harm.</a:t>
            </a:r>
            <a:br>
              <a:rPr lang="en-US" dirty="0">
                <a:latin typeface="+mn-lt"/>
              </a:rPr>
            </a:br>
            <a:br>
              <a:rPr lang="en-US" dirty="0">
                <a:latin typeface="+mn-lt"/>
              </a:rPr>
            </a:br>
            <a:r>
              <a:rPr lang="en-US" dirty="0">
                <a:latin typeface="+mn-lt"/>
              </a:rPr>
              <a:t>She has experience at every level from social responsibility and ethical governance of AI, to risk management and product conception, to big data security and privacy requirements and design through to customer and supplier audits. As well as being a practicing Lead Auditor/Assessor, she is also an accredited ISO Lead Auditor Instructor in many ISO management systems standards and a Lead Assessor Instructor for SPICE/ISO/IEC/ 15504/33000 and other maturity model frameworks, such as CMMI.</a:t>
            </a:r>
            <a:endParaRPr lang="en-US" sz="1400" dirty="0">
              <a:latin typeface="+mn-lt"/>
            </a:endParaRPr>
          </a:p>
        </p:txBody>
      </p:sp>
      <p:pic>
        <p:nvPicPr>
          <p:cNvPr id="5" name="Picture 4" descr="avatar for Victoria (Vicky) Hailey">
            <a:extLst>
              <a:ext uri="{FF2B5EF4-FFF2-40B4-BE49-F238E27FC236}">
                <a16:creationId xmlns:a16="http://schemas.microsoft.com/office/drawing/2014/main" id="{F205D79F-8A13-4128-8B41-0A98A8ABE33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027746" y="3516914"/>
            <a:ext cx="1088508" cy="1088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3199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70;p9">
            <a:extLst>
              <a:ext uri="{FF2B5EF4-FFF2-40B4-BE49-F238E27FC236}">
                <a16:creationId xmlns:a16="http://schemas.microsoft.com/office/drawing/2014/main" id="{73BF00A7-38EB-4F0A-8FDC-ECE2CA14BB71}"/>
              </a:ext>
            </a:extLst>
          </p:cNvPr>
          <p:cNvSpPr txBox="1">
            <a:spLocks/>
          </p:cNvSpPr>
          <p:nvPr/>
        </p:nvSpPr>
        <p:spPr>
          <a:xfrm>
            <a:off x="381000" y="125577"/>
            <a:ext cx="8229600" cy="4577052"/>
          </a:xfrm>
          <a:prstGeom prst="rect">
            <a:avLst/>
          </a:prstGeom>
          <a:noFill/>
          <a:ln>
            <a:noFill/>
          </a:ln>
        </p:spPr>
        <p:txBody>
          <a:bodyPr spcFirstLastPara="1" vert="horz" wrap="square" lIns="91425" tIns="45700" rIns="91425" bIns="45700" rtlCol="0" anchor="t" anchorCtr="0">
            <a:noAutofit/>
          </a:bodyPr>
          <a:lstStyle>
            <a:lvl1pPr marL="0" indent="0" algn="l" defTabSz="685800" rtl="0" eaLnBrk="1" latinLnBrk="0" hangingPunct="1">
              <a:lnSpc>
                <a:spcPct val="100000"/>
              </a:lnSpc>
              <a:spcBef>
                <a:spcPts val="750"/>
              </a:spcBef>
              <a:buFont typeface="Arial" panose="020B0604020202020204" pitchFamily="34" charset="0"/>
              <a:buNone/>
              <a:defRPr sz="1650" kern="1200">
                <a:solidFill>
                  <a:schemeClr val="tx1"/>
                </a:solidFill>
                <a:latin typeface="Arial" panose="020B0604020202020204" pitchFamily="34" charset="0"/>
                <a:ea typeface="+mn-ea"/>
                <a:cs typeface="Arial" panose="020B0604020202020204" pitchFamily="34" charset="0"/>
              </a:defRPr>
            </a:lvl1pPr>
            <a:lvl2pPr marL="255985" indent="-127397" algn="l" defTabSz="685800" rtl="0" eaLnBrk="1" latinLnBrk="0" hangingPunct="1">
              <a:lnSpc>
                <a:spcPct val="100000"/>
              </a:lnSpc>
              <a:spcBef>
                <a:spcPts val="375"/>
              </a:spcBef>
              <a:buFont typeface="Arial" panose="020B0604020202020204" pitchFamily="34" charset="0"/>
              <a:buChar char="•"/>
              <a:defRPr sz="1650" kern="1200">
                <a:solidFill>
                  <a:schemeClr val="tx1"/>
                </a:solidFill>
                <a:latin typeface="Arial" panose="020B0604020202020204" pitchFamily="34" charset="0"/>
                <a:ea typeface="+mn-ea"/>
                <a:cs typeface="Arial" panose="020B0604020202020204" pitchFamily="34" charset="0"/>
              </a:defRPr>
            </a:lvl2pPr>
            <a:lvl3pPr marL="471488" indent="-128588" algn="l" defTabSz="685800" rtl="0" eaLnBrk="1" latinLnBrk="0" hangingPunct="1">
              <a:lnSpc>
                <a:spcPct val="10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685800" indent="-132160" algn="l" defTabSz="685800" rtl="0" eaLnBrk="1" latinLnBrk="0" hangingPunct="1">
              <a:lnSpc>
                <a:spcPct val="100000"/>
              </a:lnSpc>
              <a:spcBef>
                <a:spcPts val="375"/>
              </a:spcBef>
              <a:buClr>
                <a:schemeClr val="tx1">
                  <a:lumMod val="50000"/>
                  <a:lumOff val="50000"/>
                </a:schemeClr>
              </a:buClr>
              <a:buFont typeface="Arial" panose="020B0604020202020204" pitchFamily="34" charset="0"/>
              <a:buChar char="•"/>
              <a:defRPr sz="15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base"/>
            <a:r>
              <a:rPr lang="en-US" b="1" dirty="0">
                <a:latin typeface="+mn-lt"/>
              </a:rPr>
              <a:t>Ruth Lennon </a:t>
            </a:r>
            <a:r>
              <a:rPr lang="en-US" sz="1800" b="1" dirty="0">
                <a:latin typeface="+mn-lt"/>
              </a:rPr>
              <a:t>–</a:t>
            </a:r>
            <a:r>
              <a:rPr lang="en-US" b="1" dirty="0">
                <a:latin typeface="+mn-lt"/>
              </a:rPr>
              <a:t> Craobh Technology Consulting, Director</a:t>
            </a:r>
          </a:p>
          <a:p>
            <a:pPr indent="-139700">
              <a:spcBef>
                <a:spcPts val="0"/>
              </a:spcBef>
              <a:buSzPts val="3200"/>
            </a:pPr>
            <a:endParaRPr lang="en-US" sz="1400" dirty="0">
              <a:latin typeface="+mn-lt"/>
            </a:endParaRPr>
          </a:p>
          <a:p>
            <a:pPr indent="-139700">
              <a:spcBef>
                <a:spcPts val="0"/>
              </a:spcBef>
              <a:buSzPts val="3200"/>
            </a:pPr>
            <a:r>
              <a:rPr lang="en-US" sz="1200" dirty="0">
                <a:latin typeface="+mn-lt"/>
              </a:rPr>
              <a:t>Ruth Lennon is the director of Craobh Technology Consulting providing </a:t>
            </a:r>
            <a:r>
              <a:rPr lang="en-US" sz="1200" dirty="0" err="1">
                <a:latin typeface="+mn-lt"/>
              </a:rPr>
              <a:t>personalised</a:t>
            </a:r>
            <a:r>
              <a:rPr lang="en-US" sz="1200" dirty="0">
                <a:latin typeface="+mn-lt"/>
              </a:rPr>
              <a:t> solutions to industry problems. Ruth has 20 years of experience as a lecturer in the Department of Computing in Letterkenny Institute of Technology, Ireland. Ruth's research interests focus on enterprise scale systems with particular focus on DevOps and Cloud technologies. She has been a member of many technical panels and committees including NSAI/TC 2/SC 11 on cloud and distributed systems, NSAI/TC 2/SC 2 on Software Engineering and ISO/IEC JTC 1/AG 3 "Open Source Software". Ruth is a member of the working group developing the P2675 DevOps standard. Ruth’s goal in DevOps is to ensure that security and performance are seen as core to development projects just as it is in configuration projects. Ruth has worked on security projects in the area of threat modelling and security reviews. In addition, Ruth is a member of the ACM, ACM-W, IEEE, IEEE-WIE and the IEEE Computer Society. Ruth is the Chair of the ACM-W </a:t>
            </a:r>
            <a:r>
              <a:rPr lang="en-US" sz="1200" dirty="0" err="1">
                <a:latin typeface="+mn-lt"/>
              </a:rPr>
              <a:t>Europe.icky</a:t>
            </a:r>
            <a:r>
              <a:rPr lang="en-US" sz="1200" dirty="0">
                <a:latin typeface="+mn-lt"/>
              </a:rPr>
              <a:t> is a CMC (Certified Management Consultant) with over 30 years experience in virtually every aspect of systems engineering, using emerging technologies to serve a diverse customer base from governments to multinational corporations, from utilities to charities, with a primary competency for engineering trust by first doing no harm.</a:t>
            </a:r>
            <a:br>
              <a:rPr lang="en-US" sz="1200" dirty="0">
                <a:latin typeface="+mn-lt"/>
              </a:rPr>
            </a:br>
            <a:br>
              <a:rPr lang="en-US" sz="1200" dirty="0">
                <a:latin typeface="+mn-lt"/>
              </a:rPr>
            </a:br>
            <a:r>
              <a:rPr lang="en-US" sz="1200" dirty="0">
                <a:latin typeface="+mn-lt"/>
              </a:rPr>
              <a:t>She has experience at every level from social responsibility and ethical governance of AI, to risk management and product conception, to big data security and privacy requirements and design through to customer and supplier audits. As well as being a practicing Lead Auditor/Assessor, she is also an accredited ISO Lead Auditor Instructor in many ISO management systems standards and a Lead Assessor Instructor for SPICE/ISO/IEC/ 15504/33000 and other maturity model frameworks, such as CMMI.</a:t>
            </a:r>
          </a:p>
        </p:txBody>
      </p:sp>
      <p:pic>
        <p:nvPicPr>
          <p:cNvPr id="4" name="Picture 6" descr="avatar for Ruth Lennon">
            <a:extLst>
              <a:ext uri="{FF2B5EF4-FFF2-40B4-BE49-F238E27FC236}">
                <a16:creationId xmlns:a16="http://schemas.microsoft.com/office/drawing/2014/main" id="{C20324DB-4F40-4985-AFA8-21B63FF20A3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63036" y="3731342"/>
            <a:ext cx="971287" cy="971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3831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21526" y="69049"/>
            <a:ext cx="8111274" cy="4466006"/>
          </a:xfrm>
        </p:spPr>
        <p:txBody>
          <a:bodyPr>
            <a:noAutofit/>
          </a:bodyPr>
          <a:lstStyle/>
          <a:p>
            <a:r>
              <a:rPr lang="en-US" sz="1400" dirty="0">
                <a:latin typeface="+mn-lt"/>
              </a:rPr>
              <a:t>Copyright 2020 Carnegie Mellon University.</a:t>
            </a:r>
          </a:p>
          <a:p>
            <a:r>
              <a:rPr lang="en-US" sz="1400" dirty="0">
                <a:latin typeface="+mn-lt"/>
              </a:rPr>
              <a:t>This material is based upon work funded and supported by the Department of Defense under Contract No. FA8702-15-D-0002 with Carnegie Mellon University for the operation of the Software Engineering Institute, a federally funded research and development center.</a:t>
            </a:r>
          </a:p>
          <a:p>
            <a:r>
              <a:rPr lang="en-US" sz="1400" dirty="0">
                <a:latin typeface="+mn-lt"/>
              </a:rPr>
              <a:t>The view, opinions, and/or findings contained in this material are those of the author(s) and should not be construed as an official Government position, policy, or decision, unless designated by other documentation.</a:t>
            </a:r>
          </a:p>
          <a:p>
            <a:r>
              <a:rPr lang="en-US" sz="1400" dirty="0">
                <a:latin typeface="+mn-lt"/>
              </a:rPr>
              <a:t>NO WARRANTY. THIS CARNEGIE MELLON UNIVERSITY AND SOFTWARE ENGINEERING INSTITUTE MATERIAL IS FURNISHED ON AN "AS-IS" BASIS. CARNEGIE MELLON UNIVERSITY MAKES NO WARRANTIES OF ANY KIND, EITHER EXPRESSED OR IMPLIED, AS TO ANY MATTER INCLUDING, BUT NOT LIMITED TO, WARRANTY OF FITNESS FOR PURPOSE OR MERCHANTABILITY, EXCLUSIVITY, OR RESULTS OBTAINED FROM USE OF THE MATERIAL. CARNEGIE MELLON UNIVERSITY DOES NOT MAKE ANY WARRANTY OF ANY KIND WITH RESPECT TO FREEDOM FROM PATENT, TRADEMARK, OR COPYRIGHT INFRINGEMENT.</a:t>
            </a:r>
          </a:p>
          <a:p>
            <a:r>
              <a:rPr lang="en-US" sz="1400" dirty="0">
                <a:latin typeface="+mn-lt"/>
              </a:rPr>
              <a:t>[DISTRIBUTION STATEMENT A] This material has been approved for public release and unlimited distribution.  Please see Copyright notice for non-US Government use and distribution.</a:t>
            </a:r>
          </a:p>
          <a:p>
            <a:r>
              <a:rPr lang="en-US" sz="1400" dirty="0">
                <a:latin typeface="+mn-lt"/>
              </a:rPr>
              <a:t>This material may be reproduced in its entirety, without modification, and freely distributed in written or electronic form without requesting formal permission. Permission is required for any other use.  Requests for permission should be directed to the Software Engineering Institute at </a:t>
            </a:r>
            <a:r>
              <a:rPr lang="en-US" sz="1400" dirty="0" err="1">
                <a:latin typeface="+mn-lt"/>
              </a:rPr>
              <a:t>permission@sei.cmu.edu</a:t>
            </a:r>
            <a:r>
              <a:rPr lang="en-US" sz="1400" dirty="0">
                <a:latin typeface="+mn-lt"/>
              </a:rPr>
              <a:t>.</a:t>
            </a:r>
          </a:p>
          <a:p>
            <a:r>
              <a:rPr lang="en-US" sz="1400" dirty="0">
                <a:latin typeface="+mn-lt"/>
              </a:rPr>
              <a:t>DM20-0895</a:t>
            </a:r>
          </a:p>
          <a:p>
            <a:endParaRPr lang="en-US" sz="700" dirty="0">
              <a:latin typeface="+mn-lt"/>
            </a:endParaRPr>
          </a:p>
        </p:txBody>
      </p:sp>
    </p:spTree>
    <p:extLst>
      <p:ext uri="{BB962C8B-B14F-4D97-AF65-F5344CB8AC3E}">
        <p14:creationId xmlns:p14="http://schemas.microsoft.com/office/powerpoint/2010/main" val="12732027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70;p9">
            <a:extLst>
              <a:ext uri="{FF2B5EF4-FFF2-40B4-BE49-F238E27FC236}">
                <a16:creationId xmlns:a16="http://schemas.microsoft.com/office/drawing/2014/main" id="{73BF00A7-38EB-4F0A-8FDC-ECE2CA14BB71}"/>
              </a:ext>
            </a:extLst>
          </p:cNvPr>
          <p:cNvSpPr txBox="1">
            <a:spLocks/>
          </p:cNvSpPr>
          <p:nvPr/>
        </p:nvSpPr>
        <p:spPr>
          <a:xfrm>
            <a:off x="381000" y="212623"/>
            <a:ext cx="8229600" cy="4577052"/>
          </a:xfrm>
          <a:prstGeom prst="rect">
            <a:avLst/>
          </a:prstGeom>
          <a:noFill/>
          <a:ln>
            <a:noFill/>
          </a:ln>
        </p:spPr>
        <p:txBody>
          <a:bodyPr spcFirstLastPara="1" vert="horz" wrap="square" lIns="91425" tIns="45700" rIns="91425" bIns="45700" rtlCol="0" anchor="t" anchorCtr="0">
            <a:noAutofit/>
          </a:bodyPr>
          <a:lstStyle>
            <a:lvl1pPr marL="0" indent="0" algn="l" defTabSz="685800" rtl="0" eaLnBrk="1" latinLnBrk="0" hangingPunct="1">
              <a:lnSpc>
                <a:spcPct val="100000"/>
              </a:lnSpc>
              <a:spcBef>
                <a:spcPts val="750"/>
              </a:spcBef>
              <a:buFont typeface="Arial" panose="020B0604020202020204" pitchFamily="34" charset="0"/>
              <a:buNone/>
              <a:defRPr sz="1650" kern="1200">
                <a:solidFill>
                  <a:schemeClr val="tx1"/>
                </a:solidFill>
                <a:latin typeface="Arial" panose="020B0604020202020204" pitchFamily="34" charset="0"/>
                <a:ea typeface="+mn-ea"/>
                <a:cs typeface="Arial" panose="020B0604020202020204" pitchFamily="34" charset="0"/>
              </a:defRPr>
            </a:lvl1pPr>
            <a:lvl2pPr marL="255985" indent="-127397" algn="l" defTabSz="685800" rtl="0" eaLnBrk="1" latinLnBrk="0" hangingPunct="1">
              <a:lnSpc>
                <a:spcPct val="100000"/>
              </a:lnSpc>
              <a:spcBef>
                <a:spcPts val="375"/>
              </a:spcBef>
              <a:buFont typeface="Arial" panose="020B0604020202020204" pitchFamily="34" charset="0"/>
              <a:buChar char="•"/>
              <a:defRPr sz="1650" kern="1200">
                <a:solidFill>
                  <a:schemeClr val="tx1"/>
                </a:solidFill>
                <a:latin typeface="Arial" panose="020B0604020202020204" pitchFamily="34" charset="0"/>
                <a:ea typeface="+mn-ea"/>
                <a:cs typeface="Arial" panose="020B0604020202020204" pitchFamily="34" charset="0"/>
              </a:defRPr>
            </a:lvl2pPr>
            <a:lvl3pPr marL="471488" indent="-128588" algn="l" defTabSz="685800" rtl="0" eaLnBrk="1" latinLnBrk="0" hangingPunct="1">
              <a:lnSpc>
                <a:spcPct val="10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685800" indent="-132160" algn="l" defTabSz="685800" rtl="0" eaLnBrk="1" latinLnBrk="0" hangingPunct="1">
              <a:lnSpc>
                <a:spcPct val="100000"/>
              </a:lnSpc>
              <a:spcBef>
                <a:spcPts val="375"/>
              </a:spcBef>
              <a:buClr>
                <a:schemeClr val="tx1">
                  <a:lumMod val="50000"/>
                  <a:lumOff val="50000"/>
                </a:schemeClr>
              </a:buClr>
              <a:buFont typeface="Arial" panose="020B0604020202020204" pitchFamily="34" charset="0"/>
              <a:buChar char="•"/>
              <a:defRPr sz="15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base"/>
            <a:r>
              <a:rPr lang="en-US" b="1" dirty="0" err="1">
                <a:latin typeface="+mn-lt"/>
              </a:rPr>
              <a:t>Altaz</a:t>
            </a:r>
            <a:r>
              <a:rPr lang="en-US" b="1" dirty="0">
                <a:latin typeface="+mn-lt"/>
              </a:rPr>
              <a:t> </a:t>
            </a:r>
            <a:r>
              <a:rPr lang="en-US" b="1" dirty="0" err="1">
                <a:latin typeface="+mn-lt"/>
              </a:rPr>
              <a:t>Valani</a:t>
            </a:r>
            <a:r>
              <a:rPr lang="en-US" b="1" dirty="0">
                <a:latin typeface="+mn-lt"/>
              </a:rPr>
              <a:t> </a:t>
            </a:r>
            <a:r>
              <a:rPr lang="en-US" sz="1800" b="1" dirty="0">
                <a:latin typeface="+mn-lt"/>
              </a:rPr>
              <a:t>–</a:t>
            </a:r>
            <a:r>
              <a:rPr lang="en-US" b="1" dirty="0">
                <a:latin typeface="+mn-lt"/>
              </a:rPr>
              <a:t> Security Compass, Director, Insights Research</a:t>
            </a:r>
          </a:p>
          <a:p>
            <a:pPr indent="-139700">
              <a:spcBef>
                <a:spcPts val="0"/>
              </a:spcBef>
              <a:buSzPts val="3200"/>
            </a:pPr>
            <a:endParaRPr lang="en-US" sz="1400" dirty="0">
              <a:latin typeface="+mn-lt"/>
            </a:endParaRPr>
          </a:p>
          <a:p>
            <a:pPr indent="-139700">
              <a:spcBef>
                <a:spcPts val="0"/>
              </a:spcBef>
              <a:buSzPts val="3200"/>
            </a:pPr>
            <a:r>
              <a:rPr lang="en-US" dirty="0" err="1">
                <a:latin typeface="+mn-lt"/>
              </a:rPr>
              <a:t>Altaz</a:t>
            </a:r>
            <a:r>
              <a:rPr lang="en-US" dirty="0">
                <a:latin typeface="+mn-lt"/>
              </a:rPr>
              <a:t> </a:t>
            </a:r>
            <a:r>
              <a:rPr lang="en-US" dirty="0" err="1">
                <a:latin typeface="+mn-lt"/>
              </a:rPr>
              <a:t>Valani</a:t>
            </a:r>
            <a:r>
              <a:rPr lang="en-US" dirty="0">
                <a:latin typeface="+mn-lt"/>
              </a:rPr>
              <a:t> manages the overall research vision and team as the Director of Insights Research at Security Compass. He is a regular conference speaker who conducts ongoing research in the software security domain. Prior to joining Security Compass, he was a Senior Research Director and Executive Advisor at Info-Tech Research Group, Senior Manager at KPMG, and held various positions working alongside senior stakeholders to drive business value through software development. </a:t>
            </a:r>
            <a:r>
              <a:rPr lang="en-US" dirty="0" err="1">
                <a:latin typeface="+mn-lt"/>
              </a:rPr>
              <a:t>Altaz</a:t>
            </a:r>
            <a:r>
              <a:rPr lang="en-US" dirty="0">
                <a:latin typeface="+mn-lt"/>
              </a:rPr>
              <a:t> is on the </a:t>
            </a:r>
            <a:r>
              <a:rPr lang="en-US" dirty="0" err="1">
                <a:latin typeface="+mn-lt"/>
              </a:rPr>
              <a:t>SAFECode</a:t>
            </a:r>
            <a:r>
              <a:rPr lang="en-US" dirty="0">
                <a:latin typeface="+mn-lt"/>
              </a:rPr>
              <a:t> Technical Leadership Council, CIO Strategy Council, and several IEEE Working Groups where cyber security and privacy challenges are being tabled at the international standards level. He is a frequent collaborator within industry and academic circles on a wide range of topics related to governance, risk, cyber security, and software development.</a:t>
            </a:r>
            <a:endParaRPr lang="en-US" sz="1200" dirty="0">
              <a:latin typeface="+mn-lt"/>
            </a:endParaRPr>
          </a:p>
        </p:txBody>
      </p:sp>
      <p:pic>
        <p:nvPicPr>
          <p:cNvPr id="5" name="Picture 4" descr="avatar for Altaz Valani">
            <a:extLst>
              <a:ext uri="{FF2B5EF4-FFF2-40B4-BE49-F238E27FC236}">
                <a16:creationId xmlns:a16="http://schemas.microsoft.com/office/drawing/2014/main" id="{BA2912F3-7536-4748-8093-2040B6FFB5C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12875" y="3297837"/>
            <a:ext cx="1337566" cy="1337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21698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70;p9">
            <a:extLst>
              <a:ext uri="{FF2B5EF4-FFF2-40B4-BE49-F238E27FC236}">
                <a16:creationId xmlns:a16="http://schemas.microsoft.com/office/drawing/2014/main" id="{73BF00A7-38EB-4F0A-8FDC-ECE2CA14BB71}"/>
              </a:ext>
            </a:extLst>
          </p:cNvPr>
          <p:cNvSpPr txBox="1">
            <a:spLocks/>
          </p:cNvSpPr>
          <p:nvPr/>
        </p:nvSpPr>
        <p:spPr>
          <a:xfrm>
            <a:off x="381000" y="209550"/>
            <a:ext cx="8229600" cy="4577052"/>
          </a:xfrm>
          <a:prstGeom prst="rect">
            <a:avLst/>
          </a:prstGeom>
          <a:noFill/>
          <a:ln>
            <a:noFill/>
          </a:ln>
        </p:spPr>
        <p:txBody>
          <a:bodyPr spcFirstLastPara="1" vert="horz" wrap="square" lIns="91425" tIns="45700" rIns="91425" bIns="45700" rtlCol="0" anchor="t" anchorCtr="0">
            <a:noAutofit/>
          </a:bodyPr>
          <a:lstStyle>
            <a:lvl1pPr marL="0" indent="0" algn="l" defTabSz="685800" rtl="0" eaLnBrk="1" latinLnBrk="0" hangingPunct="1">
              <a:lnSpc>
                <a:spcPct val="100000"/>
              </a:lnSpc>
              <a:spcBef>
                <a:spcPts val="750"/>
              </a:spcBef>
              <a:buFont typeface="Arial" panose="020B0604020202020204" pitchFamily="34" charset="0"/>
              <a:buNone/>
              <a:defRPr sz="1650" kern="1200">
                <a:solidFill>
                  <a:schemeClr val="tx1"/>
                </a:solidFill>
                <a:latin typeface="Arial" panose="020B0604020202020204" pitchFamily="34" charset="0"/>
                <a:ea typeface="+mn-ea"/>
                <a:cs typeface="Arial" panose="020B0604020202020204" pitchFamily="34" charset="0"/>
              </a:defRPr>
            </a:lvl1pPr>
            <a:lvl2pPr marL="255985" indent="-127397" algn="l" defTabSz="685800" rtl="0" eaLnBrk="1" latinLnBrk="0" hangingPunct="1">
              <a:lnSpc>
                <a:spcPct val="100000"/>
              </a:lnSpc>
              <a:spcBef>
                <a:spcPts val="375"/>
              </a:spcBef>
              <a:buFont typeface="Arial" panose="020B0604020202020204" pitchFamily="34" charset="0"/>
              <a:buChar char="•"/>
              <a:defRPr sz="1650" kern="1200">
                <a:solidFill>
                  <a:schemeClr val="tx1"/>
                </a:solidFill>
                <a:latin typeface="Arial" panose="020B0604020202020204" pitchFamily="34" charset="0"/>
                <a:ea typeface="+mn-ea"/>
                <a:cs typeface="Arial" panose="020B0604020202020204" pitchFamily="34" charset="0"/>
              </a:defRPr>
            </a:lvl2pPr>
            <a:lvl3pPr marL="471488" indent="-128588" algn="l" defTabSz="685800" rtl="0" eaLnBrk="1" latinLnBrk="0" hangingPunct="1">
              <a:lnSpc>
                <a:spcPct val="10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685800" indent="-132160" algn="l" defTabSz="685800" rtl="0" eaLnBrk="1" latinLnBrk="0" hangingPunct="1">
              <a:lnSpc>
                <a:spcPct val="100000"/>
              </a:lnSpc>
              <a:spcBef>
                <a:spcPts val="375"/>
              </a:spcBef>
              <a:buClr>
                <a:schemeClr val="tx1">
                  <a:lumMod val="50000"/>
                  <a:lumOff val="50000"/>
                </a:schemeClr>
              </a:buClr>
              <a:buFont typeface="Arial" panose="020B0604020202020204" pitchFamily="34" charset="0"/>
              <a:buChar char="•"/>
              <a:defRPr sz="15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base"/>
            <a:r>
              <a:rPr lang="en-US" b="1" dirty="0">
                <a:latin typeface="+mn-lt"/>
              </a:rPr>
              <a:t>Steven Woodward </a:t>
            </a:r>
            <a:r>
              <a:rPr lang="en-US" sz="1800" b="1" dirty="0">
                <a:latin typeface="+mn-lt"/>
              </a:rPr>
              <a:t>–</a:t>
            </a:r>
            <a:r>
              <a:rPr lang="en-US" b="1" dirty="0">
                <a:latin typeface="+mn-lt"/>
              </a:rPr>
              <a:t> Cloud Perspectives, Founder</a:t>
            </a:r>
          </a:p>
          <a:p>
            <a:pPr indent="-139700">
              <a:spcBef>
                <a:spcPts val="0"/>
              </a:spcBef>
              <a:buSzPts val="3200"/>
            </a:pPr>
            <a:endParaRPr lang="en-US" sz="1400" dirty="0">
              <a:latin typeface="+mn-lt"/>
            </a:endParaRPr>
          </a:p>
          <a:p>
            <a:pPr indent="-139700">
              <a:spcBef>
                <a:spcPts val="0"/>
              </a:spcBef>
              <a:buSzPts val="3200"/>
            </a:pPr>
            <a:r>
              <a:rPr lang="en-US" sz="1300" dirty="0">
                <a:latin typeface="+mn-lt"/>
              </a:rPr>
              <a:t>Steven Woodward is the founder of Cloud Perspectives, a cloud change agent. He is a co-editor with ISO/ IEC JTC1 SC7 for the Agile and DevSecOps subject areas and has contributed to the DevOps and DevSecOps standards with IEEE and the Cloud Security Alliance.</a:t>
            </a:r>
            <a:br>
              <a:rPr lang="en-US" sz="1300" dirty="0">
                <a:latin typeface="+mn-lt"/>
              </a:rPr>
            </a:br>
            <a:br>
              <a:rPr lang="en-US" sz="1300" dirty="0">
                <a:latin typeface="+mn-lt"/>
              </a:rPr>
            </a:br>
            <a:r>
              <a:rPr lang="en-US" sz="1300" dirty="0">
                <a:latin typeface="+mn-lt"/>
              </a:rPr>
              <a:t>Steven served as the convener with ISO/ IEC JTC1 SC38 for the Cloud Service Connectivity advisory group, is the liaison between SC7 and SC38, and continues to contribute to several other standards groups.</a:t>
            </a:r>
            <a:br>
              <a:rPr lang="en-US" sz="1300" dirty="0">
                <a:latin typeface="+mn-lt"/>
              </a:rPr>
            </a:br>
            <a:br>
              <a:rPr lang="en-US" sz="1300" dirty="0">
                <a:latin typeface="+mn-lt"/>
              </a:rPr>
            </a:br>
            <a:r>
              <a:rPr lang="en-US" sz="1300" dirty="0">
                <a:latin typeface="+mn-lt"/>
              </a:rPr>
              <a:t>Steven has over 30 years’ experience in software metrics and service level agreements, authoring several chapters in books and industry publications. A frequent presenter at various universities, he enjoys the continuous learning opportunities and the opportunity to influence the next generation of IT service professionals. Steven is known for his real-life examples and for providing practical insights to reduce risk and improve IT decision making.</a:t>
            </a:r>
            <a:br>
              <a:rPr lang="en-US" sz="1300" dirty="0">
                <a:latin typeface="+mn-lt"/>
              </a:rPr>
            </a:br>
            <a:br>
              <a:rPr lang="en-US" sz="1300" dirty="0">
                <a:latin typeface="+mn-lt"/>
              </a:rPr>
            </a:br>
            <a:r>
              <a:rPr lang="en-US" sz="1300" dirty="0">
                <a:latin typeface="+mn-lt"/>
              </a:rPr>
              <a:t>Affiliation: Cloud Perspectives, contributor to NIST, IEEE, CSA, ISO/ IEC, ITU-T, and other standards.</a:t>
            </a:r>
          </a:p>
        </p:txBody>
      </p:sp>
      <p:pic>
        <p:nvPicPr>
          <p:cNvPr id="4" name="Picture 6" descr="avatar for Steven Woodward">
            <a:extLst>
              <a:ext uri="{FF2B5EF4-FFF2-40B4-BE49-F238E27FC236}">
                <a16:creationId xmlns:a16="http://schemas.microsoft.com/office/drawing/2014/main" id="{7F27F2B1-5026-4552-A19C-CB02456CFF2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74348" y="3562766"/>
            <a:ext cx="1042426" cy="1042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61153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362AA-D88C-411C-8535-83376152F5F7}"/>
              </a:ext>
            </a:extLst>
          </p:cNvPr>
          <p:cNvSpPr>
            <a:spLocks noGrp="1"/>
          </p:cNvSpPr>
          <p:nvPr>
            <p:ph type="title"/>
          </p:nvPr>
        </p:nvSpPr>
        <p:spPr>
          <a:xfrm>
            <a:off x="381000" y="209550"/>
            <a:ext cx="7772400" cy="639577"/>
          </a:xfrm>
        </p:spPr>
        <p:txBody>
          <a:bodyPr/>
          <a:lstStyle/>
          <a:p>
            <a:r>
              <a:rPr lang="en-US" sz="2800" dirty="0">
                <a:latin typeface="+mn-lt"/>
              </a:rPr>
              <a:t>2020 DevSecOps Days</a:t>
            </a:r>
          </a:p>
        </p:txBody>
      </p:sp>
      <p:pic>
        <p:nvPicPr>
          <p:cNvPr id="4" name="Picture 3">
            <a:extLst>
              <a:ext uri="{FF2B5EF4-FFF2-40B4-BE49-F238E27FC236}">
                <a16:creationId xmlns:a16="http://schemas.microsoft.com/office/drawing/2014/main" id="{C912CF03-492C-4F91-81F9-624DEE3E2E0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0354" y="500314"/>
            <a:ext cx="7965241" cy="4313115"/>
          </a:xfrm>
          <a:prstGeom prst="rect">
            <a:avLst/>
          </a:prstGeom>
        </p:spPr>
      </p:pic>
    </p:spTree>
    <p:extLst>
      <p:ext uri="{BB962C8B-B14F-4D97-AF65-F5344CB8AC3E}">
        <p14:creationId xmlns:p14="http://schemas.microsoft.com/office/powerpoint/2010/main" val="36034253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posing for the camera&#10;&#10;Description automatically generated">
            <a:extLst>
              <a:ext uri="{FF2B5EF4-FFF2-40B4-BE49-F238E27FC236}">
                <a16:creationId xmlns:a16="http://schemas.microsoft.com/office/drawing/2014/main" id="{C2E6E71B-6CD5-A04B-8386-2450C385BAA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8782" y="205362"/>
            <a:ext cx="8587409" cy="4380598"/>
          </a:xfrm>
          <a:prstGeom prst="rect">
            <a:avLst/>
          </a:prstGeom>
        </p:spPr>
      </p:pic>
    </p:spTree>
    <p:extLst>
      <p:ext uri="{BB962C8B-B14F-4D97-AF65-F5344CB8AC3E}">
        <p14:creationId xmlns:p14="http://schemas.microsoft.com/office/powerpoint/2010/main" val="24730283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98562-820E-6742-99FA-FF2658823B95}"/>
              </a:ext>
            </a:extLst>
          </p:cNvPr>
          <p:cNvSpPr txBox="1">
            <a:spLocks/>
          </p:cNvSpPr>
          <p:nvPr/>
        </p:nvSpPr>
        <p:spPr>
          <a:xfrm>
            <a:off x="329979" y="331973"/>
            <a:ext cx="7772400" cy="63957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latin typeface="+mn-lt"/>
              </a:rPr>
              <a:t>For</a:t>
            </a:r>
            <a:r>
              <a:rPr lang="en-US" sz="2000" dirty="0">
                <a:latin typeface="+mn-lt"/>
              </a:rPr>
              <a:t> </a:t>
            </a:r>
            <a:r>
              <a:rPr lang="en-US" sz="3600" dirty="0">
                <a:latin typeface="+mn-lt"/>
              </a:rPr>
              <a:t>More Information</a:t>
            </a:r>
          </a:p>
        </p:txBody>
      </p:sp>
      <p:sp>
        <p:nvSpPr>
          <p:cNvPr id="3" name="Content Placeholder 2">
            <a:extLst>
              <a:ext uri="{FF2B5EF4-FFF2-40B4-BE49-F238E27FC236}">
                <a16:creationId xmlns:a16="http://schemas.microsoft.com/office/drawing/2014/main" id="{5E75CA4F-D731-C044-8499-0860E05135C9}"/>
              </a:ext>
            </a:extLst>
          </p:cNvPr>
          <p:cNvSpPr txBox="1">
            <a:spLocks/>
          </p:cNvSpPr>
          <p:nvPr/>
        </p:nvSpPr>
        <p:spPr>
          <a:xfrm>
            <a:off x="381000" y="957416"/>
            <a:ext cx="8025604" cy="34508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128588" lvl="1" indent="0">
              <a:buFont typeface="Arial" panose="020B0604020202020204" pitchFamily="34" charset="0"/>
              <a:buNone/>
            </a:pPr>
            <a:r>
              <a:rPr lang="en-US" sz="2000" dirty="0"/>
              <a:t>DevOps: </a:t>
            </a:r>
            <a:r>
              <a:rPr lang="en-US" sz="2000" dirty="0">
                <a:hlinkClick r:id="rId2"/>
              </a:rPr>
              <a:t>https://www.sei.cmu.edu/go/devops</a:t>
            </a:r>
            <a:r>
              <a:rPr lang="en-US" sz="2000" dirty="0"/>
              <a:t> </a:t>
            </a:r>
          </a:p>
          <a:p>
            <a:pPr marL="128588" lvl="1" indent="0">
              <a:buFont typeface="Arial" panose="020B0604020202020204" pitchFamily="34" charset="0"/>
              <a:buNone/>
            </a:pPr>
            <a:r>
              <a:rPr lang="en-US" sz="2000" dirty="0"/>
              <a:t>DevOps Blog: </a:t>
            </a:r>
            <a:r>
              <a:rPr lang="en-US" sz="2000" dirty="0">
                <a:hlinkClick r:id="rId3"/>
              </a:rPr>
              <a:t>https://insights.sei.cmu.edu/devops</a:t>
            </a:r>
            <a:endParaRPr lang="en-US" sz="2000" dirty="0"/>
          </a:p>
          <a:p>
            <a:pPr marL="128588" lvl="1" indent="0">
              <a:buFont typeface="Arial" panose="020B0604020202020204" pitchFamily="34" charset="0"/>
              <a:buNone/>
            </a:pPr>
            <a:r>
              <a:rPr lang="en-US" sz="2000" dirty="0"/>
              <a:t>Webinar: </a:t>
            </a:r>
            <a:r>
              <a:rPr lang="en-US" sz="2000" dirty="0">
                <a:hlinkClick r:id="rId4"/>
              </a:rPr>
              <a:t>https://www.sei.cmu.edu/publications/webinars/index.cfm</a:t>
            </a:r>
            <a:r>
              <a:rPr lang="en-US" sz="2000" dirty="0"/>
              <a:t> </a:t>
            </a:r>
          </a:p>
          <a:p>
            <a:pPr marL="128588" lvl="1" indent="0">
              <a:buFont typeface="Arial" panose="020B0604020202020204" pitchFamily="34" charset="0"/>
              <a:buNone/>
            </a:pPr>
            <a:r>
              <a:rPr lang="en-US" sz="2000" dirty="0"/>
              <a:t>Podcast: </a:t>
            </a:r>
            <a:r>
              <a:rPr lang="en-US" sz="2000" dirty="0">
                <a:hlinkClick r:id="rId5"/>
              </a:rPr>
              <a:t>https://www.sei.cmu.edu/publications/podcasts/index.cfm</a:t>
            </a:r>
            <a:r>
              <a:rPr lang="en-US" sz="2000" dirty="0"/>
              <a:t>	</a:t>
            </a:r>
          </a:p>
          <a:p>
            <a:pPr marL="128588" lvl="1" indent="0">
              <a:buFont typeface="Arial" panose="020B0604020202020204" pitchFamily="34" charset="0"/>
              <a:buNone/>
            </a:pPr>
            <a:endParaRPr lang="en-US" sz="1800" dirty="0"/>
          </a:p>
          <a:p>
            <a:endParaRPr lang="en-US" sz="1800" dirty="0"/>
          </a:p>
        </p:txBody>
      </p:sp>
    </p:spTree>
    <p:extLst>
      <p:ext uri="{BB962C8B-B14F-4D97-AF65-F5344CB8AC3E}">
        <p14:creationId xmlns:p14="http://schemas.microsoft.com/office/powerpoint/2010/main" val="4434463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AE36F2-8D86-4B8F-821E-A4A18BA3F1D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2119" y="781511"/>
            <a:ext cx="5165710" cy="1370677"/>
          </a:xfrm>
          <a:prstGeom prst="rect">
            <a:avLst/>
          </a:prstGeom>
        </p:spPr>
      </p:pic>
      <p:pic>
        <p:nvPicPr>
          <p:cNvPr id="3" name="Picture 2">
            <a:extLst>
              <a:ext uri="{FF2B5EF4-FFF2-40B4-BE49-F238E27FC236}">
                <a16:creationId xmlns:a16="http://schemas.microsoft.com/office/drawing/2014/main" id="{0D7DDDA9-ABF8-4397-876C-EF2BB8EB5D6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5915" y="1568028"/>
            <a:ext cx="4066572" cy="1494444"/>
          </a:xfrm>
          <a:prstGeom prst="rect">
            <a:avLst/>
          </a:prstGeom>
        </p:spPr>
      </p:pic>
      <p:pic>
        <p:nvPicPr>
          <p:cNvPr id="4" name="Picture 3" descr="A close up of a logo&#10;&#10;Description automatically generated">
            <a:extLst>
              <a:ext uri="{FF2B5EF4-FFF2-40B4-BE49-F238E27FC236}">
                <a16:creationId xmlns:a16="http://schemas.microsoft.com/office/drawing/2014/main" id="{58539CBA-02FB-264A-BCFE-646F32DC16F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2119" y="3204269"/>
            <a:ext cx="1989773" cy="1374577"/>
          </a:xfrm>
          <a:prstGeom prst="rect">
            <a:avLst/>
          </a:prstGeom>
        </p:spPr>
      </p:pic>
      <p:pic>
        <p:nvPicPr>
          <p:cNvPr id="5" name="Picture 4" descr="A close up of a logo&#10;&#10;Description automatically generated">
            <a:extLst>
              <a:ext uri="{FF2B5EF4-FFF2-40B4-BE49-F238E27FC236}">
                <a16:creationId xmlns:a16="http://schemas.microsoft.com/office/drawing/2014/main" id="{F6025801-8EB1-1842-92C7-43B52F3D963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59585" y="1645464"/>
            <a:ext cx="1989773" cy="1989773"/>
          </a:xfrm>
          <a:prstGeom prst="rect">
            <a:avLst/>
          </a:prstGeom>
        </p:spPr>
      </p:pic>
      <p:pic>
        <p:nvPicPr>
          <p:cNvPr id="7" name="Picture 6">
            <a:extLst>
              <a:ext uri="{FF2B5EF4-FFF2-40B4-BE49-F238E27FC236}">
                <a16:creationId xmlns:a16="http://schemas.microsoft.com/office/drawing/2014/main" id="{1862CF47-91DF-254C-92A1-8B8B3844753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183895" y="3062472"/>
            <a:ext cx="2279987" cy="1658172"/>
          </a:xfrm>
          <a:prstGeom prst="rect">
            <a:avLst/>
          </a:prstGeom>
        </p:spPr>
      </p:pic>
      <p:sp>
        <p:nvSpPr>
          <p:cNvPr id="8" name="Title 1">
            <a:extLst>
              <a:ext uri="{FF2B5EF4-FFF2-40B4-BE49-F238E27FC236}">
                <a16:creationId xmlns:a16="http://schemas.microsoft.com/office/drawing/2014/main" id="{F78D6D20-F903-2049-A7D9-0540FF0EDCDD}"/>
              </a:ext>
            </a:extLst>
          </p:cNvPr>
          <p:cNvSpPr txBox="1">
            <a:spLocks/>
          </p:cNvSpPr>
          <p:nvPr/>
        </p:nvSpPr>
        <p:spPr>
          <a:xfrm>
            <a:off x="381000" y="209550"/>
            <a:ext cx="7772400" cy="63957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t>Thank You</a:t>
            </a:r>
          </a:p>
        </p:txBody>
      </p:sp>
    </p:spTree>
    <p:extLst>
      <p:ext uri="{BB962C8B-B14F-4D97-AF65-F5344CB8AC3E}">
        <p14:creationId xmlns:p14="http://schemas.microsoft.com/office/powerpoint/2010/main" val="2936497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CC7B7-B2BE-AB42-91C8-ECD15D0CCAB4}"/>
              </a:ext>
            </a:extLst>
          </p:cNvPr>
          <p:cNvSpPr>
            <a:spLocks noGrp="1"/>
          </p:cNvSpPr>
          <p:nvPr>
            <p:ph type="title"/>
          </p:nvPr>
        </p:nvSpPr>
        <p:spPr>
          <a:xfrm>
            <a:off x="381000" y="238548"/>
            <a:ext cx="8229600" cy="857250"/>
          </a:xfrm>
        </p:spPr>
        <p:txBody>
          <a:bodyPr/>
          <a:lstStyle/>
          <a:p>
            <a:pPr algn="l"/>
            <a:r>
              <a:rPr lang="en-US" sz="3200" dirty="0">
                <a:latin typeface="+mn-lt"/>
              </a:rPr>
              <a:t>DevSecOps Days Washington DC</a:t>
            </a:r>
          </a:p>
        </p:txBody>
      </p:sp>
      <p:sp>
        <p:nvSpPr>
          <p:cNvPr id="3" name="Text Placeholder 2">
            <a:extLst>
              <a:ext uri="{FF2B5EF4-FFF2-40B4-BE49-F238E27FC236}">
                <a16:creationId xmlns:a16="http://schemas.microsoft.com/office/drawing/2014/main" id="{13958741-742C-D141-A848-7DDC6F2BDE2A}"/>
              </a:ext>
            </a:extLst>
          </p:cNvPr>
          <p:cNvSpPr>
            <a:spLocks noGrp="1"/>
          </p:cNvSpPr>
          <p:nvPr>
            <p:ph type="body" idx="1"/>
          </p:nvPr>
        </p:nvSpPr>
        <p:spPr>
          <a:xfrm>
            <a:off x="381000" y="1063229"/>
            <a:ext cx="8653712" cy="3531394"/>
          </a:xfrm>
        </p:spPr>
        <p:txBody>
          <a:bodyPr/>
          <a:lstStyle/>
          <a:p>
            <a:pPr marL="114300" indent="0">
              <a:buNone/>
            </a:pPr>
            <a:r>
              <a:rPr lang="en-US" sz="3600" b="1" dirty="0">
                <a:latin typeface="+mn-lt"/>
              </a:rPr>
              <a:t>We are the DevSecOps Community </a:t>
            </a:r>
          </a:p>
          <a:p>
            <a:pPr lvl="1"/>
            <a:r>
              <a:rPr lang="en-US" sz="2400" dirty="0">
                <a:latin typeface="+mn-lt"/>
                <a:hlinkClick r:id="rId2"/>
              </a:rPr>
              <a:t>DevSecOpsDays.com</a:t>
            </a:r>
            <a:r>
              <a:rPr lang="en-US" sz="2400" dirty="0">
                <a:latin typeface="+mn-lt"/>
              </a:rPr>
              <a:t>, the central hub</a:t>
            </a:r>
          </a:p>
          <a:p>
            <a:pPr lvl="1"/>
            <a:r>
              <a:rPr lang="en-US" sz="2400" i="1" dirty="0">
                <a:latin typeface="+mn-lt"/>
              </a:rPr>
              <a:t>Our purpose </a:t>
            </a:r>
            <a:r>
              <a:rPr lang="en-US" sz="2400" dirty="0">
                <a:latin typeface="+mn-lt"/>
              </a:rPr>
              <a:t>is to support DevSecOps practitioners like you who deserve more exposure and encouragement for the work you are doing</a:t>
            </a:r>
            <a:endParaRPr lang="en-US" sz="2400" b="1" dirty="0">
              <a:latin typeface="+mn-lt"/>
            </a:endParaRPr>
          </a:p>
          <a:p>
            <a:pPr marL="114300" indent="0">
              <a:buNone/>
            </a:pPr>
            <a:endParaRPr lang="en-US" dirty="0">
              <a:latin typeface="+mn-lt"/>
            </a:endParaRPr>
          </a:p>
        </p:txBody>
      </p:sp>
    </p:spTree>
    <p:extLst>
      <p:ext uri="{BB962C8B-B14F-4D97-AF65-F5344CB8AC3E}">
        <p14:creationId xmlns:p14="http://schemas.microsoft.com/office/powerpoint/2010/main" val="487414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31A36-1E87-7B42-B885-376B749B0EE0}"/>
              </a:ext>
            </a:extLst>
          </p:cNvPr>
          <p:cNvSpPr>
            <a:spLocks noGrp="1"/>
          </p:cNvSpPr>
          <p:nvPr>
            <p:ph type="title"/>
          </p:nvPr>
        </p:nvSpPr>
        <p:spPr>
          <a:xfrm>
            <a:off x="381000" y="212623"/>
            <a:ext cx="8229600" cy="857250"/>
          </a:xfrm>
        </p:spPr>
        <p:txBody>
          <a:bodyPr/>
          <a:lstStyle/>
          <a:p>
            <a:pPr algn="l"/>
            <a:r>
              <a:rPr lang="en-US" sz="3200" b="1" dirty="0">
                <a:latin typeface="+mn-lt"/>
              </a:rPr>
              <a:t>How to Track and Engage?</a:t>
            </a:r>
          </a:p>
        </p:txBody>
      </p:sp>
      <p:sp>
        <p:nvSpPr>
          <p:cNvPr id="3" name="Text Placeholder 2">
            <a:extLst>
              <a:ext uri="{FF2B5EF4-FFF2-40B4-BE49-F238E27FC236}">
                <a16:creationId xmlns:a16="http://schemas.microsoft.com/office/drawing/2014/main" id="{DD07CD2F-86ED-D548-840E-7E552DFE6303}"/>
              </a:ext>
            </a:extLst>
          </p:cNvPr>
          <p:cNvSpPr>
            <a:spLocks noGrp="1"/>
          </p:cNvSpPr>
          <p:nvPr>
            <p:ph type="body" idx="1"/>
          </p:nvPr>
        </p:nvSpPr>
        <p:spPr>
          <a:xfrm>
            <a:off x="381000" y="988814"/>
            <a:ext cx="8229600" cy="3394472"/>
          </a:xfrm>
        </p:spPr>
        <p:txBody>
          <a:bodyPr/>
          <a:lstStyle/>
          <a:p>
            <a:r>
              <a:rPr lang="en-US" sz="2000" dirty="0">
                <a:latin typeface="+mn-lt"/>
              </a:rPr>
              <a:t>Live Session at SEI YouTube channel</a:t>
            </a:r>
          </a:p>
          <a:p>
            <a:r>
              <a:rPr lang="en-US" sz="2000" dirty="0">
                <a:latin typeface="+mn-lt"/>
              </a:rPr>
              <a:t>YouTube Chat</a:t>
            </a:r>
          </a:p>
          <a:p>
            <a:pPr lvl="1"/>
            <a:r>
              <a:rPr lang="en-US" sz="2000" dirty="0">
                <a:latin typeface="+mn-lt"/>
              </a:rPr>
              <a:t>Live session chat</a:t>
            </a:r>
          </a:p>
          <a:p>
            <a:pPr lvl="1"/>
            <a:r>
              <a:rPr lang="en-US" sz="2000" dirty="0">
                <a:latin typeface="+mn-lt"/>
              </a:rPr>
              <a:t>Add your questions for the speakers here</a:t>
            </a:r>
          </a:p>
          <a:p>
            <a:r>
              <a:rPr lang="en-US" sz="2000" dirty="0">
                <a:latin typeface="+mn-lt"/>
              </a:rPr>
              <a:t>Fireside Chat during Lunch</a:t>
            </a:r>
          </a:p>
          <a:p>
            <a:pPr lvl="1"/>
            <a:r>
              <a:rPr lang="en-US" dirty="0">
                <a:latin typeface="+mn-lt"/>
              </a:rPr>
              <a:t>Interact with the speakers during this session</a:t>
            </a:r>
          </a:p>
        </p:txBody>
      </p:sp>
    </p:spTree>
    <p:extLst>
      <p:ext uri="{BB962C8B-B14F-4D97-AF65-F5344CB8AC3E}">
        <p14:creationId xmlns:p14="http://schemas.microsoft.com/office/powerpoint/2010/main" val="473799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4F178-0F34-4A18-AAC8-5174420C68B1}"/>
              </a:ext>
            </a:extLst>
          </p:cNvPr>
          <p:cNvSpPr>
            <a:spLocks noGrp="1"/>
          </p:cNvSpPr>
          <p:nvPr>
            <p:ph type="title"/>
          </p:nvPr>
        </p:nvSpPr>
        <p:spPr>
          <a:xfrm>
            <a:off x="381000" y="212623"/>
            <a:ext cx="8586240" cy="857250"/>
          </a:xfrm>
        </p:spPr>
        <p:txBody>
          <a:bodyPr/>
          <a:lstStyle/>
          <a:p>
            <a:pPr algn="l"/>
            <a:r>
              <a:rPr lang="en-US" sz="2800" b="1" dirty="0">
                <a:latin typeface="+mn-lt"/>
              </a:rPr>
              <a:t>Schedule - Morning</a:t>
            </a:r>
          </a:p>
        </p:txBody>
      </p:sp>
      <p:sp>
        <p:nvSpPr>
          <p:cNvPr id="3" name="Text Placeholder 2">
            <a:extLst>
              <a:ext uri="{FF2B5EF4-FFF2-40B4-BE49-F238E27FC236}">
                <a16:creationId xmlns:a16="http://schemas.microsoft.com/office/drawing/2014/main" id="{8DFACA5F-EF14-46D1-A4F2-F61DD9DCE58D}"/>
              </a:ext>
            </a:extLst>
          </p:cNvPr>
          <p:cNvSpPr>
            <a:spLocks noGrp="1"/>
          </p:cNvSpPr>
          <p:nvPr>
            <p:ph type="body" idx="1"/>
          </p:nvPr>
        </p:nvSpPr>
        <p:spPr>
          <a:xfrm>
            <a:off x="381001" y="971550"/>
            <a:ext cx="8586239" cy="3394472"/>
          </a:xfrm>
        </p:spPr>
        <p:txBody>
          <a:bodyPr/>
          <a:lstStyle/>
          <a:p>
            <a:pPr marL="114300" indent="0">
              <a:buNone/>
            </a:pPr>
            <a:r>
              <a:rPr lang="en-US" sz="1600" dirty="0">
                <a:latin typeface="+mn-lt"/>
              </a:rPr>
              <a:t>9:00-9:15	Welcome - Hasan Yasar</a:t>
            </a:r>
          </a:p>
          <a:p>
            <a:pPr marL="114300" indent="0">
              <a:buNone/>
            </a:pPr>
            <a:r>
              <a:rPr lang="en-US" sz="1600" dirty="0">
                <a:latin typeface="+mn-lt"/>
              </a:rPr>
              <a:t>9:15-9:45	The Need for Threat Modeling in a DevSecOps World - Simone </a:t>
            </a:r>
            <a:r>
              <a:rPr lang="en-US" sz="1600" dirty="0" err="1">
                <a:latin typeface="+mn-lt"/>
              </a:rPr>
              <a:t>Curzi</a:t>
            </a:r>
            <a:endParaRPr lang="en-US" sz="1600" dirty="0">
              <a:latin typeface="+mn-lt"/>
            </a:endParaRPr>
          </a:p>
          <a:p>
            <a:pPr marL="114300" indent="0">
              <a:buNone/>
            </a:pPr>
            <a:r>
              <a:rPr lang="en-US" sz="1600" dirty="0">
                <a:latin typeface="+mn-lt"/>
              </a:rPr>
              <a:t>9:45-9:50	Short Break	 </a:t>
            </a:r>
          </a:p>
          <a:p>
            <a:pPr marL="114300" indent="0">
              <a:buNone/>
            </a:pPr>
            <a:r>
              <a:rPr lang="en-US" sz="1600" dirty="0">
                <a:latin typeface="+mn-lt"/>
              </a:rPr>
              <a:t>9:50-10:20	</a:t>
            </a:r>
            <a:r>
              <a:rPr lang="en-US" sz="1600" dirty="0"/>
              <a:t>Close the Gap: Bringing Engineering &amp; Security/Compliance Together -  Sare Ehmann</a:t>
            </a:r>
            <a:endParaRPr lang="en-US" sz="1600" dirty="0">
              <a:latin typeface="+mn-lt"/>
            </a:endParaRPr>
          </a:p>
          <a:p>
            <a:pPr marL="114300" indent="0">
              <a:buNone/>
            </a:pPr>
            <a:r>
              <a:rPr lang="en-US" sz="1600" dirty="0">
                <a:latin typeface="+mn-lt"/>
              </a:rPr>
              <a:t>10:20-10:25	Short Break	 </a:t>
            </a:r>
          </a:p>
          <a:p>
            <a:pPr marL="114300" indent="0">
              <a:buNone/>
            </a:pPr>
            <a:r>
              <a:rPr lang="en-US" sz="1600" dirty="0">
                <a:latin typeface="+mn-lt"/>
              </a:rPr>
              <a:t>10:25-10:55	Delivering DevSecOps Value Faster? Use Metrics and Standards - Steven Woodward</a:t>
            </a:r>
          </a:p>
          <a:p>
            <a:pPr marL="114300" indent="0">
              <a:buNone/>
            </a:pPr>
            <a:r>
              <a:rPr lang="en-US" sz="1600" dirty="0">
                <a:latin typeface="+mn-lt"/>
              </a:rPr>
              <a:t>10:55-11:00	Short Break	 </a:t>
            </a:r>
          </a:p>
          <a:p>
            <a:pPr marL="114300" indent="0">
              <a:buNone/>
            </a:pPr>
            <a:r>
              <a:rPr lang="en-US" sz="1600" dirty="0">
                <a:latin typeface="+mn-lt"/>
              </a:rPr>
              <a:t>11:00-11:30	Navigating DevOps Requirements with Risk Management - Vicky Hailey</a:t>
            </a:r>
          </a:p>
          <a:p>
            <a:pPr marL="114300" indent="0">
              <a:buNone/>
            </a:pPr>
            <a:r>
              <a:rPr lang="en-US" sz="1600" dirty="0">
                <a:latin typeface="+mn-lt"/>
              </a:rPr>
              <a:t>11:30-11:35	Short Break</a:t>
            </a:r>
          </a:p>
          <a:p>
            <a:pPr marL="114300" indent="0">
              <a:buNone/>
            </a:pPr>
            <a:r>
              <a:rPr lang="en-US" sz="1600" dirty="0">
                <a:latin typeface="+mn-lt"/>
              </a:rPr>
              <a:t>11:35-12:05	Make it Personal to Make it Happen - Ruth Lennon</a:t>
            </a:r>
          </a:p>
        </p:txBody>
      </p:sp>
    </p:spTree>
    <p:extLst>
      <p:ext uri="{BB962C8B-B14F-4D97-AF65-F5344CB8AC3E}">
        <p14:creationId xmlns:p14="http://schemas.microsoft.com/office/powerpoint/2010/main" val="1788084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7B863-A90C-4C30-AFFA-F21C0DC17CC3}"/>
              </a:ext>
            </a:extLst>
          </p:cNvPr>
          <p:cNvSpPr>
            <a:spLocks noGrp="1"/>
          </p:cNvSpPr>
          <p:nvPr>
            <p:ph type="title"/>
          </p:nvPr>
        </p:nvSpPr>
        <p:spPr>
          <a:xfrm>
            <a:off x="381000" y="209550"/>
            <a:ext cx="8229600" cy="857250"/>
          </a:xfrm>
        </p:spPr>
        <p:txBody>
          <a:bodyPr/>
          <a:lstStyle/>
          <a:p>
            <a:pPr algn="l"/>
            <a:r>
              <a:rPr lang="en-US" sz="2800" b="1" dirty="0">
                <a:latin typeface="+mn-lt"/>
              </a:rPr>
              <a:t>Schedule - Afternoon</a:t>
            </a:r>
          </a:p>
        </p:txBody>
      </p:sp>
      <p:sp>
        <p:nvSpPr>
          <p:cNvPr id="3" name="Text Placeholder 2">
            <a:extLst>
              <a:ext uri="{FF2B5EF4-FFF2-40B4-BE49-F238E27FC236}">
                <a16:creationId xmlns:a16="http://schemas.microsoft.com/office/drawing/2014/main" id="{3D65DF1E-A177-4EC1-B817-282432CD8830}"/>
              </a:ext>
            </a:extLst>
          </p:cNvPr>
          <p:cNvSpPr>
            <a:spLocks noGrp="1"/>
          </p:cNvSpPr>
          <p:nvPr>
            <p:ph type="body" idx="1"/>
          </p:nvPr>
        </p:nvSpPr>
        <p:spPr>
          <a:xfrm>
            <a:off x="381000" y="971550"/>
            <a:ext cx="8229600" cy="3394472"/>
          </a:xfrm>
        </p:spPr>
        <p:txBody>
          <a:bodyPr/>
          <a:lstStyle/>
          <a:p>
            <a:pPr marL="114300" indent="0">
              <a:buNone/>
            </a:pPr>
            <a:r>
              <a:rPr lang="en-US" sz="1600" dirty="0">
                <a:latin typeface="+mn-lt"/>
              </a:rPr>
              <a:t>12:05-12:45	Lunch Break and Fireside Chat with Speakers	 </a:t>
            </a:r>
          </a:p>
          <a:p>
            <a:pPr marL="114300" indent="0">
              <a:buNone/>
            </a:pPr>
            <a:r>
              <a:rPr lang="en-US" sz="1600" dirty="0">
                <a:latin typeface="+mn-lt"/>
              </a:rPr>
              <a:t>12:45-1:30	</a:t>
            </a:r>
            <a:r>
              <a:rPr lang="en-US" sz="1600" b="1" dirty="0">
                <a:latin typeface="+mn-lt"/>
              </a:rPr>
              <a:t>Keynote: Successful DevSecOps Implementation for Production Environments </a:t>
            </a:r>
          </a:p>
          <a:p>
            <a:pPr marL="114300" indent="0">
              <a:buNone/>
            </a:pPr>
            <a:r>
              <a:rPr lang="en-US" sz="1600" b="1" dirty="0">
                <a:latin typeface="+mn-lt"/>
              </a:rPr>
              <a:t>		is a Journey Not a Milestone - </a:t>
            </a:r>
            <a:r>
              <a:rPr lang="en-US" sz="1600" dirty="0">
                <a:latin typeface="+mn-lt"/>
              </a:rPr>
              <a:t> </a:t>
            </a:r>
            <a:r>
              <a:rPr lang="en-US" sz="1600" b="1" dirty="0">
                <a:latin typeface="+mn-lt"/>
              </a:rPr>
              <a:t>Christopher Brazier</a:t>
            </a:r>
          </a:p>
          <a:p>
            <a:pPr marL="114300" indent="0">
              <a:buNone/>
            </a:pPr>
            <a:r>
              <a:rPr lang="en-US" sz="1600" dirty="0">
                <a:latin typeface="+mn-lt"/>
              </a:rPr>
              <a:t>1:30-1:35	Short Break	 </a:t>
            </a:r>
          </a:p>
          <a:p>
            <a:pPr marL="114300" indent="0">
              <a:buNone/>
            </a:pPr>
            <a:r>
              <a:rPr lang="en-US" sz="1600" dirty="0">
                <a:latin typeface="+mn-lt"/>
              </a:rPr>
              <a:t>1:35-2:05	Evolve Your DevSecOps to Manage Speed and Risk - </a:t>
            </a:r>
            <a:r>
              <a:rPr lang="en-US" sz="1600" dirty="0" err="1">
                <a:latin typeface="+mn-lt"/>
              </a:rPr>
              <a:t>Altaz</a:t>
            </a:r>
            <a:r>
              <a:rPr lang="en-US" sz="1600" dirty="0">
                <a:latin typeface="+mn-lt"/>
              </a:rPr>
              <a:t> </a:t>
            </a:r>
            <a:r>
              <a:rPr lang="en-US" sz="1600" dirty="0" err="1">
                <a:latin typeface="+mn-lt"/>
              </a:rPr>
              <a:t>Valani</a:t>
            </a:r>
            <a:endParaRPr lang="en-US" sz="1600" dirty="0">
              <a:latin typeface="+mn-lt"/>
            </a:endParaRPr>
          </a:p>
          <a:p>
            <a:pPr marL="114300" indent="0">
              <a:buNone/>
            </a:pPr>
            <a:r>
              <a:rPr lang="en-US" sz="1600" dirty="0">
                <a:latin typeface="+mn-lt"/>
              </a:rPr>
              <a:t>2:05-2:10	Short Break	 </a:t>
            </a:r>
          </a:p>
          <a:p>
            <a:pPr marL="114300" indent="0">
              <a:buNone/>
            </a:pPr>
            <a:r>
              <a:rPr lang="en-US" sz="1600" dirty="0">
                <a:latin typeface="+mn-lt"/>
              </a:rPr>
              <a:t>2:10-2:40	How Software Acquisition and DevSecOps Can Improve the Lethality of the DoD</a:t>
            </a:r>
          </a:p>
          <a:p>
            <a:pPr marL="114300" indent="0">
              <a:buNone/>
            </a:pPr>
            <a:r>
              <a:rPr lang="en-US" sz="1600" dirty="0">
                <a:latin typeface="+mn-lt"/>
              </a:rPr>
              <a:t>		- Sean Brady</a:t>
            </a:r>
          </a:p>
          <a:p>
            <a:pPr marL="114300" indent="0">
              <a:buNone/>
            </a:pPr>
            <a:r>
              <a:rPr lang="en-US" sz="1600" dirty="0">
                <a:latin typeface="+mn-lt"/>
              </a:rPr>
              <a:t>2:40-2:45	Short Break	 </a:t>
            </a:r>
          </a:p>
          <a:p>
            <a:pPr marL="114300" indent="0">
              <a:buNone/>
            </a:pPr>
            <a:r>
              <a:rPr lang="en-US" sz="1600" dirty="0">
                <a:latin typeface="+mn-lt"/>
              </a:rPr>
              <a:t>2:45-3:15	Why Organizations Need DevSecOps Now More Than Ever - Krishna Guru</a:t>
            </a:r>
          </a:p>
          <a:p>
            <a:pPr marL="114300" indent="0">
              <a:buNone/>
            </a:pPr>
            <a:r>
              <a:rPr lang="en-US" sz="1600" dirty="0">
                <a:latin typeface="+mn-lt"/>
              </a:rPr>
              <a:t>3:15-3:30	Wrap Up - Hasan Yasar</a:t>
            </a:r>
          </a:p>
          <a:p>
            <a:endParaRPr lang="en-US" dirty="0">
              <a:latin typeface="+mn-lt"/>
            </a:endParaRPr>
          </a:p>
        </p:txBody>
      </p:sp>
    </p:spTree>
    <p:extLst>
      <p:ext uri="{BB962C8B-B14F-4D97-AF65-F5344CB8AC3E}">
        <p14:creationId xmlns:p14="http://schemas.microsoft.com/office/powerpoint/2010/main" val="2299221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70;p9">
            <a:extLst>
              <a:ext uri="{FF2B5EF4-FFF2-40B4-BE49-F238E27FC236}">
                <a16:creationId xmlns:a16="http://schemas.microsoft.com/office/drawing/2014/main" id="{73BF00A7-38EB-4F0A-8FDC-ECE2CA14BB71}"/>
              </a:ext>
            </a:extLst>
          </p:cNvPr>
          <p:cNvSpPr txBox="1">
            <a:spLocks/>
          </p:cNvSpPr>
          <p:nvPr/>
        </p:nvSpPr>
        <p:spPr>
          <a:xfrm>
            <a:off x="381000" y="234745"/>
            <a:ext cx="8229600" cy="4577052"/>
          </a:xfrm>
          <a:prstGeom prst="rect">
            <a:avLst/>
          </a:prstGeom>
          <a:noFill/>
          <a:ln>
            <a:noFill/>
          </a:ln>
        </p:spPr>
        <p:txBody>
          <a:bodyPr spcFirstLastPara="1" vert="horz" wrap="square" lIns="91425" tIns="45700" rIns="91425" bIns="45700" rtlCol="0" anchor="t" anchorCtr="0">
            <a:noAutofit/>
          </a:bodyPr>
          <a:lstStyle>
            <a:lvl1pPr marL="0" indent="0" algn="l" defTabSz="685800" rtl="0" eaLnBrk="1" latinLnBrk="0" hangingPunct="1">
              <a:lnSpc>
                <a:spcPct val="100000"/>
              </a:lnSpc>
              <a:spcBef>
                <a:spcPts val="750"/>
              </a:spcBef>
              <a:buFont typeface="Arial" panose="020B0604020202020204" pitchFamily="34" charset="0"/>
              <a:buNone/>
              <a:defRPr sz="1650" kern="1200">
                <a:solidFill>
                  <a:schemeClr val="tx1"/>
                </a:solidFill>
                <a:latin typeface="Arial" panose="020B0604020202020204" pitchFamily="34" charset="0"/>
                <a:ea typeface="+mn-ea"/>
                <a:cs typeface="Arial" panose="020B0604020202020204" pitchFamily="34" charset="0"/>
              </a:defRPr>
            </a:lvl1pPr>
            <a:lvl2pPr marL="255985" indent="-127397" algn="l" defTabSz="685800" rtl="0" eaLnBrk="1" latinLnBrk="0" hangingPunct="1">
              <a:lnSpc>
                <a:spcPct val="100000"/>
              </a:lnSpc>
              <a:spcBef>
                <a:spcPts val="375"/>
              </a:spcBef>
              <a:buFont typeface="Arial" panose="020B0604020202020204" pitchFamily="34" charset="0"/>
              <a:buChar char="•"/>
              <a:defRPr sz="1650" kern="1200">
                <a:solidFill>
                  <a:schemeClr val="tx1"/>
                </a:solidFill>
                <a:latin typeface="Arial" panose="020B0604020202020204" pitchFamily="34" charset="0"/>
                <a:ea typeface="+mn-ea"/>
                <a:cs typeface="Arial" panose="020B0604020202020204" pitchFamily="34" charset="0"/>
              </a:defRPr>
            </a:lvl2pPr>
            <a:lvl3pPr marL="471488" indent="-128588" algn="l" defTabSz="685800" rtl="0" eaLnBrk="1" latinLnBrk="0" hangingPunct="1">
              <a:lnSpc>
                <a:spcPct val="10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685800" indent="-132160" algn="l" defTabSz="685800" rtl="0" eaLnBrk="1" latinLnBrk="0" hangingPunct="1">
              <a:lnSpc>
                <a:spcPct val="100000"/>
              </a:lnSpc>
              <a:spcBef>
                <a:spcPts val="375"/>
              </a:spcBef>
              <a:buClr>
                <a:schemeClr val="tx1">
                  <a:lumMod val="50000"/>
                  <a:lumOff val="50000"/>
                </a:schemeClr>
              </a:buClr>
              <a:buFont typeface="Arial" panose="020B0604020202020204" pitchFamily="34" charset="0"/>
              <a:buChar char="•"/>
              <a:defRPr sz="15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indent="-139700">
              <a:spcBef>
                <a:spcPts val="0"/>
              </a:spcBef>
              <a:buSzPts val="3200"/>
            </a:pPr>
            <a:r>
              <a:rPr lang="en-US" sz="1800" b="1" dirty="0">
                <a:latin typeface="+mn-lt"/>
              </a:rPr>
              <a:t>Hasan Yasar – Technical Director, Adjunct Faculty Member</a:t>
            </a:r>
          </a:p>
          <a:p>
            <a:pPr indent="-139700">
              <a:spcBef>
                <a:spcPts val="0"/>
              </a:spcBef>
              <a:buSzPts val="3200"/>
            </a:pPr>
            <a:endParaRPr lang="en-US" sz="1400" dirty="0">
              <a:latin typeface="+mn-lt"/>
            </a:endParaRPr>
          </a:p>
          <a:p>
            <a:pPr indent="-139700">
              <a:spcBef>
                <a:spcPts val="0"/>
              </a:spcBef>
              <a:buSzPts val="3200"/>
            </a:pPr>
            <a:r>
              <a:rPr lang="en-US" sz="1400" dirty="0">
                <a:latin typeface="+mn-lt"/>
              </a:rPr>
              <a:t>Hasan Yasar is the Technical Director of the Continuous Deployment of Capability directorate at the Software Engineering Institute, CMU. Hasan leads an engineering group to enable, accelerate and assure transformation at the speed of relevance by leveraging DevSecOps, Agile, Lean AI/ML and other emerging technologies to create a Smart Software Platform/Pipeline. Hasan has more than 25 years’ experience as a senior security engineer, software engineer, software architect and manager in all phases of secure software development and information modeling processes. He is also an Adjunct Faculty member in the CMU Heinz Collage and Institute of Software Research where he currently teaches “Software and Security” and “DevOps: Engineering for Deployment and Operations.”</a:t>
            </a:r>
          </a:p>
        </p:txBody>
      </p:sp>
      <p:pic>
        <p:nvPicPr>
          <p:cNvPr id="7" name="Picture 6">
            <a:extLst>
              <a:ext uri="{FF2B5EF4-FFF2-40B4-BE49-F238E27FC236}">
                <a16:creationId xmlns:a16="http://schemas.microsoft.com/office/drawing/2014/main" id="{9B075710-9B84-4BC3-BA79-B6F5863BF3D1}"/>
              </a:ext>
            </a:extLst>
          </p:cNvPr>
          <p:cNvPicPr/>
          <p:nvPr/>
        </p:nvPicPr>
        <p:blipFill>
          <a:blip r:embed="rId3" cstate="email">
            <a:extLst>
              <a:ext uri="{28A0092B-C50C-407E-A947-70E740481C1C}">
                <a14:useLocalDpi xmlns:a14="http://schemas.microsoft.com/office/drawing/2010/main"/>
              </a:ext>
            </a:extLst>
          </a:blip>
          <a:stretch>
            <a:fillRect/>
          </a:stretch>
        </p:blipFill>
        <p:spPr>
          <a:xfrm>
            <a:off x="3460253" y="2571750"/>
            <a:ext cx="2122012" cy="1975165"/>
          </a:xfrm>
          <a:prstGeom prst="rect">
            <a:avLst/>
          </a:prstGeom>
        </p:spPr>
      </p:pic>
    </p:spTree>
    <p:extLst>
      <p:ext uri="{BB962C8B-B14F-4D97-AF65-F5344CB8AC3E}">
        <p14:creationId xmlns:p14="http://schemas.microsoft.com/office/powerpoint/2010/main" val="4209413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70;p9">
            <a:extLst>
              <a:ext uri="{FF2B5EF4-FFF2-40B4-BE49-F238E27FC236}">
                <a16:creationId xmlns:a16="http://schemas.microsoft.com/office/drawing/2014/main" id="{73BF00A7-38EB-4F0A-8FDC-ECE2CA14BB71}"/>
              </a:ext>
            </a:extLst>
          </p:cNvPr>
          <p:cNvSpPr txBox="1">
            <a:spLocks/>
          </p:cNvSpPr>
          <p:nvPr/>
        </p:nvSpPr>
        <p:spPr>
          <a:xfrm>
            <a:off x="138680" y="209550"/>
            <a:ext cx="8229600" cy="4515005"/>
          </a:xfrm>
          <a:prstGeom prst="rect">
            <a:avLst/>
          </a:prstGeom>
          <a:noFill/>
          <a:ln>
            <a:noFill/>
          </a:ln>
        </p:spPr>
        <p:txBody>
          <a:bodyPr spcFirstLastPara="1" vert="horz" wrap="square" lIns="91425" tIns="45700" rIns="91425" bIns="45700" rtlCol="0" anchor="t" anchorCtr="0">
            <a:noAutofit/>
          </a:bodyPr>
          <a:lstStyle>
            <a:lvl1pPr marL="0" indent="0" algn="l" defTabSz="685800" rtl="0" eaLnBrk="1" latinLnBrk="0" hangingPunct="1">
              <a:lnSpc>
                <a:spcPct val="100000"/>
              </a:lnSpc>
              <a:spcBef>
                <a:spcPts val="750"/>
              </a:spcBef>
              <a:buFont typeface="Arial" panose="020B0604020202020204" pitchFamily="34" charset="0"/>
              <a:buNone/>
              <a:defRPr sz="1650" kern="1200">
                <a:solidFill>
                  <a:schemeClr val="tx1"/>
                </a:solidFill>
                <a:latin typeface="Arial" panose="020B0604020202020204" pitchFamily="34" charset="0"/>
                <a:ea typeface="+mn-ea"/>
                <a:cs typeface="Arial" panose="020B0604020202020204" pitchFamily="34" charset="0"/>
              </a:defRPr>
            </a:lvl1pPr>
            <a:lvl2pPr marL="255985" indent="-127397" algn="l" defTabSz="685800" rtl="0" eaLnBrk="1" latinLnBrk="0" hangingPunct="1">
              <a:lnSpc>
                <a:spcPct val="100000"/>
              </a:lnSpc>
              <a:spcBef>
                <a:spcPts val="375"/>
              </a:spcBef>
              <a:buFont typeface="Arial" panose="020B0604020202020204" pitchFamily="34" charset="0"/>
              <a:buChar char="•"/>
              <a:defRPr sz="1650" kern="1200">
                <a:solidFill>
                  <a:schemeClr val="tx1"/>
                </a:solidFill>
                <a:latin typeface="Arial" panose="020B0604020202020204" pitchFamily="34" charset="0"/>
                <a:ea typeface="+mn-ea"/>
                <a:cs typeface="Arial" panose="020B0604020202020204" pitchFamily="34" charset="0"/>
              </a:defRPr>
            </a:lvl2pPr>
            <a:lvl3pPr marL="471488" indent="-128588" algn="l" defTabSz="685800" rtl="0" eaLnBrk="1" latinLnBrk="0" hangingPunct="1">
              <a:lnSpc>
                <a:spcPct val="10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685800" indent="-132160" algn="l" defTabSz="685800" rtl="0" eaLnBrk="1" latinLnBrk="0" hangingPunct="1">
              <a:lnSpc>
                <a:spcPct val="100000"/>
              </a:lnSpc>
              <a:spcBef>
                <a:spcPts val="375"/>
              </a:spcBef>
              <a:buClr>
                <a:schemeClr val="tx1">
                  <a:lumMod val="50000"/>
                  <a:lumOff val="50000"/>
                </a:schemeClr>
              </a:buClr>
              <a:buFont typeface="Arial" panose="020B0604020202020204" pitchFamily="34" charset="0"/>
              <a:buChar char="•"/>
              <a:defRPr sz="15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indent="-139700">
              <a:spcBef>
                <a:spcPts val="0"/>
              </a:spcBef>
              <a:buSzPts val="3200"/>
            </a:pPr>
            <a:r>
              <a:rPr lang="en-US" sz="2400" b="1" dirty="0">
                <a:latin typeface="+mn-lt"/>
              </a:rPr>
              <a:t>Keynote</a:t>
            </a:r>
          </a:p>
          <a:p>
            <a:pPr indent="-139700">
              <a:spcBef>
                <a:spcPts val="0"/>
              </a:spcBef>
              <a:buSzPts val="3200"/>
            </a:pPr>
            <a:endParaRPr lang="en-US" sz="1400" dirty="0">
              <a:latin typeface="+mn-lt"/>
            </a:endParaRPr>
          </a:p>
          <a:p>
            <a:pPr indent="-139700">
              <a:spcBef>
                <a:spcPts val="0"/>
              </a:spcBef>
              <a:buSzPts val="3200"/>
            </a:pPr>
            <a:endParaRPr lang="en-US" b="1" dirty="0">
              <a:latin typeface="+mn-lt"/>
            </a:endParaRPr>
          </a:p>
          <a:p>
            <a:pPr indent="-139700">
              <a:spcBef>
                <a:spcPts val="0"/>
              </a:spcBef>
              <a:buSzPts val="3200"/>
            </a:pPr>
            <a:endParaRPr lang="en-US" sz="1400" dirty="0">
              <a:latin typeface="+mn-lt"/>
            </a:endParaRPr>
          </a:p>
        </p:txBody>
      </p:sp>
      <p:pic>
        <p:nvPicPr>
          <p:cNvPr id="2052" name="Picture 4" descr="Christopher Brazier">
            <a:extLst>
              <a:ext uri="{FF2B5EF4-FFF2-40B4-BE49-F238E27FC236}">
                <a16:creationId xmlns:a16="http://schemas.microsoft.com/office/drawing/2014/main" id="{E0800790-75D6-4429-8759-C9163573A5B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8680" y="673620"/>
            <a:ext cx="3031548" cy="299045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10">
            <a:extLst>
              <a:ext uri="{FF2B5EF4-FFF2-40B4-BE49-F238E27FC236}">
                <a16:creationId xmlns:a16="http://schemas.microsoft.com/office/drawing/2014/main" id="{57E16A57-30EE-4371-AFD8-3F2A0F6D7412}"/>
              </a:ext>
            </a:extLst>
          </p:cNvPr>
          <p:cNvSpPr txBox="1"/>
          <p:nvPr/>
        </p:nvSpPr>
        <p:spPr>
          <a:xfrm>
            <a:off x="138680" y="3789652"/>
            <a:ext cx="2774816" cy="646331"/>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t>Christopher Brazier</a:t>
            </a:r>
            <a:endParaRPr lang="en-US" sz="1400" dirty="0"/>
          </a:p>
          <a:p>
            <a:r>
              <a:rPr lang="en-US" sz="1400" b="1" dirty="0"/>
              <a:t>Defense Threat Reduction Agency</a:t>
            </a:r>
            <a:endParaRPr lang="en-US" sz="1400" i="1" dirty="0"/>
          </a:p>
          <a:p>
            <a:endParaRPr lang="en-US" sz="1400" i="1" dirty="0"/>
          </a:p>
        </p:txBody>
      </p:sp>
      <p:sp>
        <p:nvSpPr>
          <p:cNvPr id="2" name="TextBox 1">
            <a:extLst>
              <a:ext uri="{FF2B5EF4-FFF2-40B4-BE49-F238E27FC236}">
                <a16:creationId xmlns:a16="http://schemas.microsoft.com/office/drawing/2014/main" id="{6BE996CF-BD4F-4818-B502-CBB556364556}"/>
              </a:ext>
            </a:extLst>
          </p:cNvPr>
          <p:cNvSpPr txBox="1"/>
          <p:nvPr/>
        </p:nvSpPr>
        <p:spPr>
          <a:xfrm flipH="1">
            <a:off x="3345577" y="697832"/>
            <a:ext cx="5434400" cy="3662541"/>
          </a:xfrm>
          <a:prstGeom prst="rect">
            <a:avLst/>
          </a:prstGeom>
          <a:noFill/>
        </p:spPr>
        <p:txBody>
          <a:bodyPr wrap="square" lIns="0" tIns="0" rIns="0" bIns="0" rtlCol="0">
            <a:spAutoFit/>
          </a:bodyPr>
          <a:lstStyle/>
          <a:p>
            <a:r>
              <a:rPr lang="en-US" sz="1400" dirty="0"/>
              <a:t>Mr. Christopher J. Brazier is the chief of the Operations and Integration Directorate (OI) Mission Support Department (OI-MS) Technology Solutions Division (OI-MST) at the Defense Threat Reduction Agency (DTRA). As the OI-MST Chief, he supports DTRA’s mission by providing oversight and direction to enable the dissemination of operational information and technology through analytical tools to aid in countering threat networks throughout the world. Flexibility is critical to this evolving threat landscape and Mr. Brazier guides the oldest (5+ years) DoD DevSecOps paths to production. The agility of this pipeline has supported rapid updates to the tools and underlying cloud stack to accommodate the rapid programmatic changes associated with threat domains. Prior to coming to DTRA, Mr. Brazier’s federal employment included providing leadership and technical direction to various government agencies Including the Department of State, Department of the Interior, Department of the Treasury, and Federal Communications Commission (FCC). Mr. Brazier was active duty military for seven years and is a veteran of the First Gulf War, where he received several medals to acknowledge his achievements while in service.</a:t>
            </a:r>
            <a:endParaRPr lang="en-US" sz="1400" dirty="0">
              <a:latin typeface="Arial"/>
              <a:cs typeface="Arial"/>
            </a:endParaRPr>
          </a:p>
        </p:txBody>
      </p:sp>
    </p:spTree>
    <p:extLst>
      <p:ext uri="{BB962C8B-B14F-4D97-AF65-F5344CB8AC3E}">
        <p14:creationId xmlns:p14="http://schemas.microsoft.com/office/powerpoint/2010/main" val="2039028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avatar for Sean Brady">
            <a:extLst>
              <a:ext uri="{FF2B5EF4-FFF2-40B4-BE49-F238E27FC236}">
                <a16:creationId xmlns:a16="http://schemas.microsoft.com/office/drawing/2014/main" id="{2A7AD1CC-9744-4373-8AF9-06077CA2FCB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01312" y="1163043"/>
            <a:ext cx="1898131" cy="189813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avatar for Simone Curzi">
            <a:extLst>
              <a:ext uri="{FF2B5EF4-FFF2-40B4-BE49-F238E27FC236}">
                <a16:creationId xmlns:a16="http://schemas.microsoft.com/office/drawing/2014/main" id="{09006298-1C07-4E72-80E4-32E4D69947B6}"/>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640477" y="1163043"/>
            <a:ext cx="1863045" cy="189813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FE326BA-2362-48C8-83E2-601AB02DB864}"/>
              </a:ext>
            </a:extLst>
          </p:cNvPr>
          <p:cNvSpPr txBox="1"/>
          <p:nvPr/>
        </p:nvSpPr>
        <p:spPr>
          <a:xfrm>
            <a:off x="381000" y="315639"/>
            <a:ext cx="1529906" cy="369332"/>
          </a:xfrm>
          <a:prstGeom prst="rect">
            <a:avLst/>
          </a:prstGeom>
          <a:noFill/>
        </p:spPr>
        <p:txBody>
          <a:bodyPr wrap="none" lIns="0" tIns="0" rIns="0" bIns="0" rtlCol="0">
            <a:spAutoFit/>
          </a:bodyPr>
          <a:lstStyle/>
          <a:p>
            <a:r>
              <a:rPr lang="en-US" sz="2400" b="1" dirty="0">
                <a:cs typeface="Arial"/>
              </a:rPr>
              <a:t>Speakers - 1</a:t>
            </a:r>
          </a:p>
        </p:txBody>
      </p:sp>
      <p:sp>
        <p:nvSpPr>
          <p:cNvPr id="11" name="TextBox 10">
            <a:extLst>
              <a:ext uri="{FF2B5EF4-FFF2-40B4-BE49-F238E27FC236}">
                <a16:creationId xmlns:a16="http://schemas.microsoft.com/office/drawing/2014/main" id="{8D84E96A-FC2D-4915-8EA3-785032C08095}"/>
              </a:ext>
            </a:extLst>
          </p:cNvPr>
          <p:cNvSpPr txBox="1"/>
          <p:nvPr/>
        </p:nvSpPr>
        <p:spPr>
          <a:xfrm>
            <a:off x="901312" y="3230160"/>
            <a:ext cx="2739165" cy="1292662"/>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t>Sean Brady</a:t>
            </a:r>
          </a:p>
          <a:p>
            <a:r>
              <a:rPr lang="en-US" sz="1400" i="1" dirty="0"/>
              <a:t>Undersecretary of Defense (Acquisition &amp; Sustainment)</a:t>
            </a:r>
          </a:p>
          <a:p>
            <a:r>
              <a:rPr lang="en-US" sz="1400" i="1" dirty="0"/>
              <a:t>DoD Senior Lead for Software Acquisition</a:t>
            </a:r>
          </a:p>
          <a:p>
            <a:endParaRPr lang="en-US" sz="1400" i="1" dirty="0"/>
          </a:p>
        </p:txBody>
      </p:sp>
      <p:sp>
        <p:nvSpPr>
          <p:cNvPr id="12" name="TextBox 10">
            <a:extLst>
              <a:ext uri="{FF2B5EF4-FFF2-40B4-BE49-F238E27FC236}">
                <a16:creationId xmlns:a16="http://schemas.microsoft.com/office/drawing/2014/main" id="{E748576F-0803-49B7-807D-E8FDA0BED01E}"/>
              </a:ext>
            </a:extLst>
          </p:cNvPr>
          <p:cNvSpPr txBox="1"/>
          <p:nvPr/>
        </p:nvSpPr>
        <p:spPr>
          <a:xfrm>
            <a:off x="3640477" y="3230159"/>
            <a:ext cx="2098767" cy="1077218"/>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t>Simone </a:t>
            </a:r>
            <a:r>
              <a:rPr lang="en-US" sz="1400" b="1" dirty="0" err="1"/>
              <a:t>Curzi</a:t>
            </a:r>
            <a:endParaRPr lang="en-US" sz="1400" b="1" dirty="0"/>
          </a:p>
          <a:p>
            <a:r>
              <a:rPr lang="en-US" sz="1400" i="1" dirty="0"/>
              <a:t>Microsoft Services</a:t>
            </a:r>
          </a:p>
          <a:p>
            <a:r>
              <a:rPr lang="en-US" sz="1400" i="1" dirty="0"/>
              <a:t>Principal Consultant, Cyber Security</a:t>
            </a:r>
          </a:p>
          <a:p>
            <a:endParaRPr lang="en-US" sz="1400" i="1" dirty="0"/>
          </a:p>
        </p:txBody>
      </p:sp>
      <p:sp>
        <p:nvSpPr>
          <p:cNvPr id="9" name="TextBox 10">
            <a:extLst>
              <a:ext uri="{FF2B5EF4-FFF2-40B4-BE49-F238E27FC236}">
                <a16:creationId xmlns:a16="http://schemas.microsoft.com/office/drawing/2014/main" id="{D1DD3F70-AD93-424C-830E-A3403688CE60}"/>
              </a:ext>
            </a:extLst>
          </p:cNvPr>
          <p:cNvSpPr txBox="1"/>
          <p:nvPr/>
        </p:nvSpPr>
        <p:spPr>
          <a:xfrm>
            <a:off x="6229800" y="3230159"/>
            <a:ext cx="2098767" cy="646331"/>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err="1"/>
              <a:t>Sare</a:t>
            </a:r>
            <a:r>
              <a:rPr lang="en-US" sz="1400" b="1" dirty="0"/>
              <a:t> </a:t>
            </a:r>
            <a:r>
              <a:rPr lang="en-US" sz="1400" b="1" dirty="0" err="1"/>
              <a:t>Ehman</a:t>
            </a:r>
            <a:endParaRPr lang="en-US" sz="1400" b="1" dirty="0"/>
          </a:p>
          <a:p>
            <a:r>
              <a:rPr lang="en-US" sz="1400" i="1" dirty="0"/>
              <a:t>CMU, SEI </a:t>
            </a:r>
          </a:p>
          <a:p>
            <a:r>
              <a:rPr lang="en-US" sz="1400" i="1" dirty="0"/>
              <a:t>Senior DevOps Engineer</a:t>
            </a:r>
          </a:p>
        </p:txBody>
      </p:sp>
      <p:pic>
        <p:nvPicPr>
          <p:cNvPr id="10" name="Picture 2">
            <a:extLst>
              <a:ext uri="{FF2B5EF4-FFF2-40B4-BE49-F238E27FC236}">
                <a16:creationId xmlns:a16="http://schemas.microsoft.com/office/drawing/2014/main" id="{CFB00B9C-6951-4CD9-B7FF-2749FC0CB9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6229800" y="1163043"/>
            <a:ext cx="1898130" cy="1898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4680158"/>
      </p:ext>
    </p:extLst>
  </p:cSld>
  <p:clrMapOvr>
    <a:masterClrMapping/>
  </p:clrMapOvr>
</p:sld>
</file>

<file path=ppt/theme/theme1.xml><?xml version="1.0" encoding="utf-8"?>
<a:theme xmlns:a="http://schemas.openxmlformats.org/drawingml/2006/main" name="2. Content Slides">
  <a:themeElements>
    <a:clrScheme name="Custom 11">
      <a:dk1>
        <a:srgbClr val="000000"/>
      </a:dk1>
      <a:lt1>
        <a:srgbClr val="FFFFFF"/>
      </a:lt1>
      <a:dk2>
        <a:srgbClr val="1D4477"/>
      </a:dk2>
      <a:lt2>
        <a:srgbClr val="A4A4A4"/>
      </a:lt2>
      <a:accent1>
        <a:srgbClr val="1D4477"/>
      </a:accent1>
      <a:accent2>
        <a:srgbClr val="996729"/>
      </a:accent2>
      <a:accent3>
        <a:srgbClr val="28773C"/>
      </a:accent3>
      <a:accent4>
        <a:srgbClr val="E8A813"/>
      </a:accent4>
      <a:accent5>
        <a:srgbClr val="178AA0"/>
      </a:accent5>
      <a:accent6>
        <a:srgbClr val="B73529"/>
      </a:accent6>
      <a:hlink>
        <a:srgbClr val="0A50E1"/>
      </a:hlink>
      <a:folHlink>
        <a:srgbClr val="6EB2E6"/>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defRPr sz="2200" dirty="0" smtClean="0">
            <a:latin typeface="Arial"/>
            <a:cs typeface="Arial"/>
          </a:defRPr>
        </a:defPPr>
      </a:lstStyle>
    </a:txDef>
  </a:objectDefaults>
  <a:extraClrSchemeLst/>
  <a:extLst>
    <a:ext uri="{05A4C25C-085E-4340-85A3-A5531E510DB2}">
      <thm15:themeFamily xmlns:thm15="http://schemas.microsoft.com/office/thememl/2012/main" name="Presentation4" id="{31733C6B-B34D-FF4A-848B-82613D7DDCAD}" vid="{7C733763-DF0B-3646-A3D6-2F590BE444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Devsecops_Days_DC_2020_template (1)</Template>
  <TotalTime>726</TotalTime>
  <Words>2923</Words>
  <Application>Microsoft Office PowerPoint</Application>
  <PresentationFormat>On-screen Show (16:9)</PresentationFormat>
  <Paragraphs>154</Paragraphs>
  <Slides>25</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2. Content Slides</vt:lpstr>
      <vt:lpstr>WELCOME  DevSecOps Days DC October 1, 2020</vt:lpstr>
      <vt:lpstr>PowerPoint Presentation</vt:lpstr>
      <vt:lpstr>DevSecOps Days Washington DC</vt:lpstr>
      <vt:lpstr>How to Track and Engage?</vt:lpstr>
      <vt:lpstr>Schedule - Morning</vt:lpstr>
      <vt:lpstr>Schedule - Afternoon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2020 DevSecOps Days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DevSecOps Days DC Title Slide</dc:title>
  <dc:creator>Michele Falce</dc:creator>
  <cp:lastModifiedBy>Michele Falce</cp:lastModifiedBy>
  <cp:revision>27</cp:revision>
  <cp:lastPrinted>2017-10-19T17:37:26Z</cp:lastPrinted>
  <dcterms:created xsi:type="dcterms:W3CDTF">2020-09-18T16:44:43Z</dcterms:created>
  <dcterms:modified xsi:type="dcterms:W3CDTF">2020-10-01T12:17:31Z</dcterms:modified>
</cp:coreProperties>
</file>